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88"/>
  </p:notesMasterIdLst>
  <p:handoutMasterIdLst>
    <p:handoutMasterId r:id="rId89"/>
  </p:handoutMasterIdLst>
  <p:sldIdLst>
    <p:sldId id="256" r:id="rId3"/>
    <p:sldId id="274" r:id="rId4"/>
    <p:sldId id="275" r:id="rId5"/>
    <p:sldId id="342" r:id="rId6"/>
    <p:sldId id="343" r:id="rId7"/>
    <p:sldId id="276" r:id="rId8"/>
    <p:sldId id="277" r:id="rId9"/>
    <p:sldId id="344" r:id="rId10"/>
    <p:sldId id="345" r:id="rId11"/>
    <p:sldId id="278" r:id="rId12"/>
    <p:sldId id="346" r:id="rId13"/>
    <p:sldId id="279" r:id="rId14"/>
    <p:sldId id="280" r:id="rId15"/>
    <p:sldId id="281" r:id="rId16"/>
    <p:sldId id="347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48" r:id="rId66"/>
    <p:sldId id="349" r:id="rId67"/>
    <p:sldId id="331" r:id="rId68"/>
    <p:sldId id="350" r:id="rId69"/>
    <p:sldId id="35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257" r:id="rId81"/>
    <p:sldId id="262" r:id="rId82"/>
    <p:sldId id="264" r:id="rId83"/>
    <p:sldId id="269" r:id="rId84"/>
    <p:sldId id="270" r:id="rId85"/>
    <p:sldId id="266" r:id="rId86"/>
    <p:sldId id="261" r:id="rId87"/>
  </p:sldIdLst>
  <p:sldSz cx="9144000" cy="6858000" type="screen4x3"/>
  <p:notesSz cx="7104063" cy="10234613"/>
  <p:custDataLst>
    <p:tags r:id="rId9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ADA7"/>
    <a:srgbClr val="69518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66" d="100"/>
          <a:sy n="66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E1DC09-DC4B-46DC-BAB2-DB6E7CCFC504}" type="slidenum">
              <a:rPr lang="en-US" altLang="el-GR" sz="130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046027-0B86-4963-88CA-EF6DDFB5296E}" type="slidenum">
              <a:rPr lang="en-US" altLang="el-GR" sz="130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2A27D0-4423-4860-9FEB-3A62040A5255}" type="slidenum">
              <a:rPr lang="en-US" altLang="el-GR" sz="1300">
                <a:solidFill>
                  <a:schemeClr val="tx1"/>
                </a:solidFill>
              </a:rPr>
              <a:pPr eaLnBrk="1" hangingPunct="1"/>
              <a:t>26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C0D0E3-F6C2-4948-AFF8-3AC14D04EEB7}" type="slidenum">
              <a:rPr lang="en-US" altLang="el-GR" sz="130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798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CD6BB9-03F2-4445-9748-33AA0390C554}" type="slidenum">
              <a:rPr lang="en-US" altLang="el-GR" sz="1300">
                <a:solidFill>
                  <a:schemeClr val="tx1"/>
                </a:solidFill>
              </a:rPr>
              <a:pPr eaLnBrk="1" hangingPunct="1"/>
              <a:t>36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89CDE12-7E5E-4802-B671-6F2332107089}" type="slidenum">
              <a:rPr lang="en-US" altLang="el-GR" sz="1300">
                <a:solidFill>
                  <a:schemeClr val="tx1"/>
                </a:solidFill>
              </a:rPr>
              <a:pPr eaLnBrk="1" hangingPunct="1"/>
              <a:t>42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819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62A4D4-E83D-4BF2-BF45-088DDB81EABD}" type="slidenum">
              <a:rPr lang="en-US" altLang="el-GR" sz="1300">
                <a:solidFill>
                  <a:schemeClr val="tx1"/>
                </a:solidFill>
              </a:rPr>
              <a:pPr eaLnBrk="1" hangingPunct="1"/>
              <a:t>43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562D89-ED28-4B7A-BA68-6E9B0274C2D6}" type="slidenum">
              <a:rPr lang="en-US" altLang="el-GR" sz="1300">
                <a:solidFill>
                  <a:schemeClr val="tx1"/>
                </a:solidFill>
              </a:rPr>
              <a:pPr eaLnBrk="1" hangingPunct="1"/>
              <a:t>46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294A8B-4859-4413-BD63-4B83E72AED74}" type="slidenum">
              <a:rPr lang="en-US" altLang="el-GR" sz="1300">
                <a:solidFill>
                  <a:schemeClr val="tx1"/>
                </a:solidFill>
              </a:rPr>
              <a:pPr eaLnBrk="1" hangingPunct="1"/>
              <a:t>51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9568CD-E07E-48C1-A72A-DCBF7972349A}" type="slidenum">
              <a:rPr lang="en-US" altLang="el-GR" sz="1300">
                <a:solidFill>
                  <a:schemeClr val="tx1"/>
                </a:solidFill>
              </a:rPr>
              <a:pPr eaLnBrk="1" hangingPunct="1"/>
              <a:t>56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36004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61335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04749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4794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3352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22831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486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109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009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90180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50043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1500">
                <a:solidFill>
                  <a:srgbClr val="FFFF00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B1D027-5A5E-4293-AED3-B8A87F7C8F12}" type="slidenum">
              <a:rPr lang="en-US" altLang="el-GR" sz="1300">
                <a:solidFill>
                  <a:schemeClr val="tx1"/>
                </a:solidFill>
              </a:rPr>
              <a:pPr eaLnBrk="1" hangingPunct="1"/>
              <a:t>17</a:t>
            </a:fld>
            <a:endParaRPr lang="en-US" altLang="el-GR" sz="1300">
              <a:solidFill>
                <a:schemeClr val="tx1"/>
              </a:solidFill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2313_The_Lung_Pleurea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CFC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1113_The_Diaphragm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CFC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y968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Pngbo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norman.com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s://commons.wikimedia.org/wiki/File:2312_Gross_Anatomy_of_the_Lungs.jp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Gray972.png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commons.wikimedia.org/wiki/User:Pngbo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Gray973.png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www.wesnorman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4.0/deed.en" TargetMode="External"/><Relationship Id="rId5" Type="http://schemas.openxmlformats.org/officeDocument/2006/relationships/hyperlink" Target="https://commons.wikimedia.org/wiki/User:F%C3%A6" TargetMode="External"/><Relationship Id="rId4" Type="http://schemas.openxmlformats.org/officeDocument/2006/relationships/hyperlink" Target="https://commons.wikimedia.org/wiki/File:Diagram_showing_the_lungs_including_the_alveoli_CRUK_309.sv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Yonidebest" TargetMode="External"/><Relationship Id="rId3" Type="http://schemas.openxmlformats.org/officeDocument/2006/relationships/image" Target="../media/image5.jpeg"/><Relationship Id="rId7" Type="http://schemas.openxmlformats.org/officeDocument/2006/relationships/hyperlink" Target="https://commons.wikimedia.org/wiki/File:BodyPlanes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Mikael_H%C3%A4ggstr%C3%B6m" TargetMode="External"/><Relationship Id="rId5" Type="http://schemas.openxmlformats.org/officeDocument/2006/relationships/hyperlink" Target="https://commons.wikimedia.org/wiki/File:Human_skeleton_front_-_no_labels.svg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721_Rib_Cage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CFC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721_Rib_Cage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CFC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xial_Skeleton.png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s://commons.wikimedia.org/wiki/File:701_Axial_Skeleton-01.jpg" TargetMode="External"/><Relationship Id="rId9" Type="http://schemas.openxmlformats.org/officeDocument/2006/relationships/hyperlink" Target="https://commons.wikimedia.org/wiki/User:BruceBlaus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hyperlink" Target="https://commons.wikimedia.org/wiki/File:Axial_skeleton_-_aniamation.gi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2.1/jp/deed.en" TargetMode="External"/><Relationship Id="rId5" Type="http://schemas.openxmlformats.org/officeDocument/2006/relationships/hyperlink" Target="http://commons.wikimedia.org/wiki/User:Was_a_bee" TargetMode="External"/><Relationship Id="rId4" Type="http://schemas.openxmlformats.org/officeDocument/2006/relationships/hyperlink" Target="https://commons.wikimedia.org/wiki/File:Axial_skeleton_-_lateral_view.pn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usen_0451_Heart_Anterior.png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s://commons.wikimedia.org/wiki/User:Dcoetzee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usen_0456_Heart_Posterior.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s://commons.wikimedia.org/wiki/User:BruceBlaus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CFCF" TargetMode="External"/><Relationship Id="rId4" Type="http://schemas.openxmlformats.org/officeDocument/2006/relationships/hyperlink" Target="https://commons.wikimedia.org/wiki/File:Cardiac_Mri.jpg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Armbrust" TargetMode="External"/><Relationship Id="rId3" Type="http://schemas.openxmlformats.org/officeDocument/2006/relationships/image" Target="../media/image90.png"/><Relationship Id="rId7" Type="http://schemas.openxmlformats.org/officeDocument/2006/relationships/hyperlink" Target="https://commons.wikimedia.org/wiki/File:Heart_diagram-en.sv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/index.php?title=User:Josinho8&amp;action=edit&amp;redlink=1" TargetMode="External"/><Relationship Id="rId5" Type="http://schemas.openxmlformats.org/officeDocument/2006/relationships/hyperlink" Target="https://commons.wikimedia.org/wiki/File:Latidos.gif" TargetMode="External"/><Relationship Id="rId4" Type="http://schemas.openxmlformats.org/officeDocument/2006/relationships/image" Target="../media/image91.gif"/><Relationship Id="rId9" Type="http://schemas.openxmlformats.org/officeDocument/2006/relationships/hyperlink" Target="https://creativecommons.org/licenses/by-sa/3.0/deed.en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s://commons.wikimedia.org/wiki/User:Ekko" TargetMode="External"/><Relationship Id="rId4" Type="http://schemas.openxmlformats.org/officeDocument/2006/relationships/hyperlink" Target="https://commons.wikimedia.org/wiki/File:Apikal4D.gif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External_intercostal_muscles_back.png" TargetMode="External"/><Relationship Id="rId3" Type="http://schemas.openxmlformats.org/officeDocument/2006/relationships/image" Target="../media/image12.gif"/><Relationship Id="rId7" Type="http://schemas.openxmlformats.org/officeDocument/2006/relationships/hyperlink" Target="http://creativecommons.org/licenses/by-sa/2.1/jp/deed.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Was_a_bee" TargetMode="External"/><Relationship Id="rId5" Type="http://schemas.openxmlformats.org/officeDocument/2006/relationships/hyperlink" Target="https://commons.wikimedia.org/wiki/File:External_intercostal_muscles_animation.gif" TargetMode="Externa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d-ed.virginia.edu/Courses/rad/cardiacmr/index.html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nternal_intercostal_muscles_animation.gif" TargetMode="External"/><Relationship Id="rId3" Type="http://schemas.openxmlformats.org/officeDocument/2006/relationships/image" Target="../media/image14.gif"/><Relationship Id="rId7" Type="http://schemas.openxmlformats.org/officeDocument/2006/relationships/hyperlink" Target="http://creativecommons.org/licenses/by-sa/2.1/jp/deed.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Was_a_bee" TargetMode="External"/><Relationship Id="rId5" Type="http://schemas.openxmlformats.org/officeDocument/2006/relationships/hyperlink" Target="https://commons.wikimedia.org/wiki/File:Internal_intercostal_muscles_back.png" TargetMode="Externa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nnermost_intercostal_muscles_back.png" TargetMode="External"/><Relationship Id="rId3" Type="http://schemas.openxmlformats.org/officeDocument/2006/relationships/image" Target="../media/image16.gif"/><Relationship Id="rId7" Type="http://schemas.openxmlformats.org/officeDocument/2006/relationships/hyperlink" Target="http://creativecommons.org/licenses/by-sa/2.1/jp/deed.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Was_a_bee" TargetMode="External"/><Relationship Id="rId5" Type="http://schemas.openxmlformats.org/officeDocument/2006/relationships/hyperlink" Target="https://commons.wikimedia.org/wiki/File:Innermost_intercostal_muscles_animation.gif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err="1" smtClean="0">
                <a:solidFill>
                  <a:schemeClr val="tx1"/>
                </a:solidFill>
                <a:latin typeface="+mn-lt"/>
              </a:rPr>
              <a:t>Τομογραφική</a:t>
            </a:r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 Απεικονιστική Ανατομική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</a:t>
            </a:r>
            <a:r>
              <a:rPr lang="en-US" sz="2600" b="1" dirty="0" smtClean="0"/>
              <a:t>4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err="1"/>
              <a:t>Τομογραφική</a:t>
            </a:r>
            <a:r>
              <a:rPr lang="el-GR" sz="2600" dirty="0"/>
              <a:t> ανατομική θώρακα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 dirty="0"/>
              <a:t>Τμήμα Ραδιολογίας - Ακτινολογίας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Θωρακική κοιλότητα</a:t>
            </a:r>
            <a:endParaRPr lang="en-US" altLang="el-GR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  <p:pic>
        <p:nvPicPr>
          <p:cNvPr id="76802" name="Picture 2" descr="File:2313 The Lung Pleur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0" y="1026368"/>
            <a:ext cx="75819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16200000">
            <a:off x="6114656" y="4046584"/>
            <a:ext cx="4824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2313 The Lung </a:t>
            </a:r>
            <a:r>
              <a:rPr lang="en-US" sz="1200" dirty="0" err="1" smtClean="0">
                <a:latin typeface="+mn-lt"/>
                <a:hlinkClick r:id="rId3"/>
              </a:rPr>
              <a:t>Pleurea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7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Διάφραγμα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  <p:pic>
        <p:nvPicPr>
          <p:cNvPr id="89090" name="Picture 2" descr="File:1113 The Diaphrag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25226"/>
            <a:ext cx="7620000" cy="5572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388197" y="6585998"/>
            <a:ext cx="8354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1113 The </a:t>
            </a:r>
            <a:r>
              <a:rPr lang="en-US" sz="1200" dirty="0" smtClean="0">
                <a:latin typeface="+mn-lt"/>
                <a:hlinkClick r:id="rId3"/>
              </a:rPr>
              <a:t>Diaphragm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7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Υπεζωκότας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  <p:pic>
        <p:nvPicPr>
          <p:cNvPr id="75778" name="Picture 2" descr="File:Gray9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6567" y="1368742"/>
            <a:ext cx="5832648" cy="45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/>
          <p:cNvSpPr/>
          <p:nvPr/>
        </p:nvSpPr>
        <p:spPr>
          <a:xfrm>
            <a:off x="4435562" y="5991671"/>
            <a:ext cx="4384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Gray968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Pngbot"/>
              </a:rPr>
              <a:t>Pngbot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323528" y="1368742"/>
            <a:ext cx="2973039" cy="5228610"/>
          </a:xfrm>
        </p:spPr>
        <p:txBody>
          <a:bodyPr/>
          <a:lstStyle/>
          <a:p>
            <a:r>
              <a:rPr lang="el-GR" dirty="0"/>
              <a:t>Ο τοιχωματικός και ο πλευρικός υπεζωκότας είναι συνεχείς στην πύλη του </a:t>
            </a:r>
            <a:r>
              <a:rPr lang="el-GR" dirty="0" smtClean="0"/>
              <a:t>πνεύμονα.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5692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Υπεζωκότας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grpSp>
        <p:nvGrpSpPr>
          <p:cNvPr id="5" name="Ομάδα 4"/>
          <p:cNvGrpSpPr/>
          <p:nvPr/>
        </p:nvGrpSpPr>
        <p:grpSpPr>
          <a:xfrm>
            <a:off x="288230" y="1177627"/>
            <a:ext cx="8604250" cy="5419725"/>
            <a:chOff x="0" y="836613"/>
            <a:chExt cx="8604250" cy="5419725"/>
          </a:xfrm>
        </p:grpSpPr>
        <p:pic>
          <p:nvPicPr>
            <p:cNvPr id="11268" name="Picture 4" descr="http://www.wesnorman.com/partsofpleuraoncrosssecti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836613"/>
              <a:ext cx="7993062" cy="535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9" name="TextBox 4"/>
            <p:cNvSpPr txBox="1">
              <a:spLocks noChangeArrowheads="1"/>
            </p:cNvSpPr>
            <p:nvPr/>
          </p:nvSpPr>
          <p:spPr bwMode="auto">
            <a:xfrm>
              <a:off x="4284663" y="5732463"/>
              <a:ext cx="1295400" cy="523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Υπεζωκοτική κοιλότητα</a:t>
              </a:r>
              <a:endParaRPr lang="en-US" altLang="el-GR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0" name="TextBox 5"/>
            <p:cNvSpPr txBox="1">
              <a:spLocks noChangeArrowheads="1"/>
            </p:cNvSpPr>
            <p:nvPr/>
          </p:nvSpPr>
          <p:spPr bwMode="auto">
            <a:xfrm>
              <a:off x="0" y="5445125"/>
              <a:ext cx="1295400" cy="523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 dirty="0">
                  <a:solidFill>
                    <a:schemeClr val="tx1"/>
                  </a:solidFill>
                  <a:latin typeface="+mn-lt"/>
                </a:rPr>
                <a:t>Πλευρικός </a:t>
              </a:r>
              <a:r>
                <a:rPr lang="el-GR" altLang="el-GR" b="1" dirty="0" smtClean="0">
                  <a:solidFill>
                    <a:schemeClr val="tx1"/>
                  </a:solidFill>
                  <a:latin typeface="+mn-lt"/>
                </a:rPr>
                <a:t>υπεζωκότας</a:t>
              </a:r>
              <a:endParaRPr lang="en-US" altLang="el-GR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1" name="TextBox 6"/>
            <p:cNvSpPr txBox="1">
              <a:spLocks noChangeArrowheads="1"/>
            </p:cNvSpPr>
            <p:nvPr/>
          </p:nvSpPr>
          <p:spPr bwMode="auto">
            <a:xfrm>
              <a:off x="4356100" y="2781300"/>
              <a:ext cx="1295400" cy="522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Πύλη </a:t>
              </a:r>
            </a:p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πνεύμόνων</a:t>
              </a:r>
              <a:endParaRPr lang="en-US" altLang="el-GR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2" name="TextBox 7"/>
            <p:cNvSpPr txBox="1">
              <a:spLocks noChangeArrowheads="1"/>
            </p:cNvSpPr>
            <p:nvPr/>
          </p:nvSpPr>
          <p:spPr bwMode="auto">
            <a:xfrm>
              <a:off x="4427538" y="1825625"/>
              <a:ext cx="1368425" cy="523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Υπεζωκότας </a:t>
              </a:r>
            </a:p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μεσοθωρακίου</a:t>
              </a:r>
              <a:endParaRPr lang="en-US" altLang="el-GR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3" name="TextBox 8"/>
            <p:cNvSpPr txBox="1">
              <a:spLocks noChangeArrowheads="1"/>
            </p:cNvSpPr>
            <p:nvPr/>
          </p:nvSpPr>
          <p:spPr bwMode="auto">
            <a:xfrm>
              <a:off x="7308850" y="908050"/>
              <a:ext cx="1295400" cy="523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Τοιχωματικός υπεζωκότας</a:t>
              </a:r>
              <a:endParaRPr lang="en-US" altLang="el-GR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4" name="TextBox 9"/>
            <p:cNvSpPr txBox="1">
              <a:spLocks noChangeArrowheads="1"/>
            </p:cNvSpPr>
            <p:nvPr/>
          </p:nvSpPr>
          <p:spPr bwMode="auto">
            <a:xfrm>
              <a:off x="1979613" y="3716338"/>
              <a:ext cx="1296987" cy="523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ΔΕΞΙΟΣ </a:t>
              </a:r>
            </a:p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ΠΝΕΥΜΩΝ</a:t>
              </a:r>
              <a:endParaRPr lang="en-US" altLang="el-GR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5" name="TextBox 10"/>
            <p:cNvSpPr txBox="1">
              <a:spLocks noChangeArrowheads="1"/>
            </p:cNvSpPr>
            <p:nvPr/>
          </p:nvSpPr>
          <p:spPr bwMode="auto">
            <a:xfrm>
              <a:off x="6156325" y="3933825"/>
              <a:ext cx="1295400" cy="522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  <a:latin typeface="+mn-lt"/>
                </a:rPr>
                <a:t>ΑΡΙΣΤΕΡΟΣ ΠΝΕΥΜΩΝ</a:t>
              </a:r>
              <a:endParaRPr lang="en-US" altLang="el-GR" b="1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  <p:sp>
        <p:nvSpPr>
          <p:cNvPr id="13" name="Ορθογώνιο 12"/>
          <p:cNvSpPr/>
          <p:nvPr/>
        </p:nvSpPr>
        <p:spPr>
          <a:xfrm>
            <a:off x="6365076" y="6537126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0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Λοβοί πνευμόνων</a:t>
            </a:r>
            <a:endParaRPr lang="el-GR" dirty="0"/>
          </a:p>
        </p:txBody>
      </p:sp>
      <p:grpSp>
        <p:nvGrpSpPr>
          <p:cNvPr id="5" name="Ομάδα 4"/>
          <p:cNvGrpSpPr/>
          <p:nvPr/>
        </p:nvGrpSpPr>
        <p:grpSpPr>
          <a:xfrm>
            <a:off x="762000" y="1260729"/>
            <a:ext cx="7620000" cy="5238750"/>
            <a:chOff x="762000" y="1260729"/>
            <a:chExt cx="7620000" cy="5238750"/>
          </a:xfrm>
        </p:grpSpPr>
        <p:pic>
          <p:nvPicPr>
            <p:cNvPr id="73730" name="Picture 2" descr="File:2312 Gross Anatomy of the Lung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260729"/>
              <a:ext cx="7620000" cy="5238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64288" y="1844824"/>
              <a:ext cx="115252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Άνω </a:t>
              </a:r>
            </a:p>
            <a:p>
              <a:pPr>
                <a:defRPr/>
              </a:pPr>
              <a:r>
                <a:rPr lang="el-GR" dirty="0">
                  <a:latin typeface="+mn-lt"/>
                </a:rPr>
                <a:t>λοβός</a:t>
              </a:r>
              <a:endParaRPr lang="en-US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6518" y="5222230"/>
              <a:ext cx="10080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κάτω </a:t>
              </a:r>
            </a:p>
            <a:p>
              <a:pPr>
                <a:defRPr/>
              </a:pPr>
              <a:r>
                <a:rPr lang="el-GR" dirty="0">
                  <a:latin typeface="+mn-lt"/>
                </a:rPr>
                <a:t>λοβός</a:t>
              </a:r>
              <a:endParaRPr lang="en-US" dirty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9742" y="4500409"/>
              <a:ext cx="103796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Μέσος  λοβός</a:t>
              </a:r>
              <a:endParaRPr lang="en-US" dirty="0"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69742" y="5292497"/>
              <a:ext cx="103796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dirty="0" smtClean="0">
                  <a:latin typeface="+mn-lt"/>
                </a:rPr>
                <a:t>Κάτω </a:t>
              </a:r>
              <a:endParaRPr lang="el-GR" dirty="0">
                <a:latin typeface="+mn-lt"/>
              </a:endParaRPr>
            </a:p>
            <a:p>
              <a:pPr>
                <a:defRPr/>
              </a:pPr>
              <a:r>
                <a:rPr lang="el-GR" dirty="0">
                  <a:latin typeface="+mn-lt"/>
                </a:rPr>
                <a:t>λοβός</a:t>
              </a:r>
              <a:endParaRPr lang="en-US" dirty="0"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3074650"/>
              <a:ext cx="108012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Άνω </a:t>
              </a:r>
            </a:p>
            <a:p>
              <a:pPr>
                <a:defRPr/>
              </a:pPr>
              <a:r>
                <a:rPr lang="el-GR" dirty="0">
                  <a:latin typeface="+mn-lt"/>
                </a:rPr>
                <a:t>λοβός</a:t>
              </a:r>
              <a:endParaRPr lang="en-US" dirty="0">
                <a:latin typeface="+mn-lt"/>
              </a:endParaRPr>
            </a:p>
          </p:txBody>
        </p:sp>
        <p:sp>
          <p:nvSpPr>
            <p:cNvPr id="12300" name="TextBox 13"/>
            <p:cNvSpPr txBox="1">
              <a:spLocks noChangeArrowheads="1"/>
            </p:cNvSpPr>
            <p:nvPr/>
          </p:nvSpPr>
          <p:spPr bwMode="auto">
            <a:xfrm>
              <a:off x="2699792" y="5868561"/>
              <a:ext cx="1871663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sz="1600" b="1" dirty="0">
                  <a:solidFill>
                    <a:schemeClr val="tx1"/>
                  </a:solidFill>
                  <a:latin typeface="+mn-lt"/>
                </a:rPr>
                <a:t>ΔΕΞΙΟΣ </a:t>
              </a:r>
            </a:p>
            <a:p>
              <a:pPr eaLnBrk="1" hangingPunct="1"/>
              <a:r>
                <a:rPr lang="el-GR" altLang="el-GR" sz="1600" b="1" dirty="0">
                  <a:solidFill>
                    <a:schemeClr val="tx1"/>
                  </a:solidFill>
                  <a:latin typeface="+mn-lt"/>
                </a:rPr>
                <a:t>ΠΝΕΥΜΟΝΑΣ</a:t>
              </a:r>
              <a:endParaRPr lang="en-US" altLang="el-GR" sz="1600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301" name="TextBox 14"/>
            <p:cNvSpPr txBox="1">
              <a:spLocks noChangeArrowheads="1"/>
            </p:cNvSpPr>
            <p:nvPr/>
          </p:nvSpPr>
          <p:spPr bwMode="auto">
            <a:xfrm>
              <a:off x="4716016" y="5910331"/>
              <a:ext cx="1405619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sz="1600" b="1" dirty="0">
                  <a:solidFill>
                    <a:schemeClr val="tx1"/>
                  </a:solidFill>
                  <a:latin typeface="+mn-lt"/>
                </a:rPr>
                <a:t>ΑΡΙΣΤΕΡΟΣ </a:t>
              </a:r>
              <a:br>
                <a:rPr lang="el-GR" altLang="el-GR" sz="1600" b="1" dirty="0">
                  <a:solidFill>
                    <a:schemeClr val="tx1"/>
                  </a:solidFill>
                  <a:latin typeface="+mn-lt"/>
                </a:rPr>
              </a:br>
              <a:r>
                <a:rPr lang="el-GR" altLang="el-GR" sz="1600" b="1" dirty="0">
                  <a:solidFill>
                    <a:schemeClr val="tx1"/>
                  </a:solidFill>
                  <a:latin typeface="+mn-lt"/>
                </a:rPr>
                <a:t>ΠΝΕΥΜΟΝΑΣ</a:t>
              </a:r>
              <a:endParaRPr lang="en-US" altLang="el-GR" sz="1600" b="1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  <p:sp>
        <p:nvSpPr>
          <p:cNvPr id="19" name="Rectangle 7"/>
          <p:cNvSpPr/>
          <p:nvPr/>
        </p:nvSpPr>
        <p:spPr>
          <a:xfrm>
            <a:off x="388197" y="6525344"/>
            <a:ext cx="8354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2312 Gross Anatomy of the </a:t>
            </a:r>
            <a:r>
              <a:rPr lang="en-US" sz="1200" dirty="0" smtClean="0">
                <a:latin typeface="+mn-lt"/>
                <a:hlinkClick r:id="rId4"/>
              </a:rPr>
              <a:t>Lungs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53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Ομάδα 32"/>
          <p:cNvGrpSpPr/>
          <p:nvPr/>
        </p:nvGrpSpPr>
        <p:grpSpPr>
          <a:xfrm>
            <a:off x="4646493" y="1421442"/>
            <a:ext cx="4408755" cy="4457618"/>
            <a:chOff x="4646493" y="1421442"/>
            <a:chExt cx="4408755" cy="4457618"/>
          </a:xfrm>
        </p:grpSpPr>
        <p:pic>
          <p:nvPicPr>
            <p:cNvPr id="90116" name="Picture 4" descr="File:Gray97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888"/>
            <a:stretch/>
          </p:blipFill>
          <p:spPr bwMode="auto">
            <a:xfrm>
              <a:off x="4646493" y="1421442"/>
              <a:ext cx="4408754" cy="44576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Ορθογώνιο 20"/>
            <p:cNvSpPr/>
            <p:nvPr/>
          </p:nvSpPr>
          <p:spPr>
            <a:xfrm>
              <a:off x="8047135" y="2786281"/>
              <a:ext cx="100811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dirty="0">
                  <a:latin typeface="+mn-lt"/>
                </a:rPr>
                <a:t>Πνευμονική αρτηρία</a:t>
              </a:r>
            </a:p>
          </p:txBody>
        </p:sp>
        <p:sp>
          <p:nvSpPr>
            <p:cNvPr id="22" name="Ορθογώνιο 21"/>
            <p:cNvSpPr/>
            <p:nvPr/>
          </p:nvSpPr>
          <p:spPr>
            <a:xfrm>
              <a:off x="8047136" y="3247946"/>
              <a:ext cx="100811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dirty="0">
                  <a:latin typeface="+mn-lt"/>
                </a:rPr>
                <a:t>Πνευμονική φλέβα</a:t>
              </a:r>
            </a:p>
          </p:txBody>
        </p:sp>
        <p:cxnSp>
          <p:nvCxnSpPr>
            <p:cNvPr id="23" name="Ευθύγραμμο βέλος σύνδεσης 22"/>
            <p:cNvCxnSpPr>
              <a:stCxn id="21" idx="1"/>
            </p:cNvCxnSpPr>
            <p:nvPr/>
          </p:nvCxnSpPr>
          <p:spPr>
            <a:xfrm flipH="1">
              <a:off x="6842189" y="3017114"/>
              <a:ext cx="120494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Ευθύγραμμο βέλος σύνδεσης 23"/>
            <p:cNvCxnSpPr/>
            <p:nvPr/>
          </p:nvCxnSpPr>
          <p:spPr>
            <a:xfrm flipH="1">
              <a:off x="6842188" y="3350003"/>
              <a:ext cx="1204947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Ευθεία γραμμή σύνδεσης 27"/>
            <p:cNvCxnSpPr/>
            <p:nvPr/>
          </p:nvCxnSpPr>
          <p:spPr>
            <a:xfrm flipH="1">
              <a:off x="6444208" y="3350004"/>
              <a:ext cx="792088" cy="4390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Ευθεία γραμμή σύνδεσης 30"/>
            <p:cNvCxnSpPr/>
            <p:nvPr/>
          </p:nvCxnSpPr>
          <p:spPr>
            <a:xfrm flipV="1">
              <a:off x="6444208" y="3350004"/>
              <a:ext cx="792088" cy="6550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1960" y="116632"/>
            <a:ext cx="4932039" cy="1008112"/>
          </a:xfrm>
        </p:spPr>
        <p:txBody>
          <a:bodyPr/>
          <a:lstStyle/>
          <a:p>
            <a:r>
              <a:rPr lang="el-GR" dirty="0" smtClean="0"/>
              <a:t>Αρτηρίες – Φλέβες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pic>
        <p:nvPicPr>
          <p:cNvPr id="7" name="Picture 2" descr="File:Lungs diagram detailed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2030490" cy="25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Ομάδα 31"/>
          <p:cNvGrpSpPr/>
          <p:nvPr/>
        </p:nvGrpSpPr>
        <p:grpSpPr>
          <a:xfrm>
            <a:off x="974" y="2749085"/>
            <a:ext cx="4957423" cy="4055492"/>
            <a:chOff x="974" y="2786281"/>
            <a:chExt cx="4957423" cy="4055492"/>
          </a:xfrm>
        </p:grpSpPr>
        <p:pic>
          <p:nvPicPr>
            <p:cNvPr id="90114" name="Picture 2" descr="File:Gray97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786281"/>
              <a:ext cx="3960440" cy="40554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Ορθογώνιο 4"/>
            <p:cNvSpPr/>
            <p:nvPr/>
          </p:nvSpPr>
          <p:spPr>
            <a:xfrm>
              <a:off x="974" y="4275591"/>
              <a:ext cx="100811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dirty="0">
                  <a:latin typeface="+mn-lt"/>
                </a:rPr>
                <a:t>Πνευμονική αρτηρία</a:t>
              </a:r>
            </a:p>
          </p:txBody>
        </p:sp>
        <p:sp>
          <p:nvSpPr>
            <p:cNvPr id="6" name="Ορθογώνιο 5"/>
            <p:cNvSpPr/>
            <p:nvPr/>
          </p:nvSpPr>
          <p:spPr>
            <a:xfrm>
              <a:off x="3545190" y="4797152"/>
              <a:ext cx="141320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l-GR" sz="1200" b="1" dirty="0">
                  <a:latin typeface="+mn-lt"/>
                </a:rPr>
                <a:t>Πνευμονική φλέβα</a:t>
              </a:r>
            </a:p>
          </p:txBody>
        </p:sp>
        <p:cxnSp>
          <p:nvCxnSpPr>
            <p:cNvPr id="13" name="Ευθύγραμμο βέλος σύνδεσης 12"/>
            <p:cNvCxnSpPr/>
            <p:nvPr/>
          </p:nvCxnSpPr>
          <p:spPr>
            <a:xfrm>
              <a:off x="1043608" y="4509120"/>
              <a:ext cx="126014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ύγραμμο βέλος σύνδεσης 15"/>
            <p:cNvCxnSpPr>
              <a:stCxn id="6" idx="1"/>
            </p:cNvCxnSpPr>
            <p:nvPr/>
          </p:nvCxnSpPr>
          <p:spPr>
            <a:xfrm flipH="1">
              <a:off x="2771800" y="4935652"/>
              <a:ext cx="773390" cy="6962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ύγραμμο βέλος σύνδεσης 18"/>
            <p:cNvCxnSpPr>
              <a:stCxn id="6" idx="1"/>
            </p:cNvCxnSpPr>
            <p:nvPr/>
          </p:nvCxnSpPr>
          <p:spPr>
            <a:xfrm flipH="1" flipV="1">
              <a:off x="2340241" y="4806877"/>
              <a:ext cx="1204949" cy="1287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7"/>
          <p:cNvSpPr/>
          <p:nvPr/>
        </p:nvSpPr>
        <p:spPr>
          <a:xfrm>
            <a:off x="7030527" y="5879060"/>
            <a:ext cx="2008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6"/>
              </a:rPr>
              <a:t>Gray973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Pngbot"/>
              </a:rPr>
              <a:t>Pngbot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7" name="Rectangle 7"/>
          <p:cNvSpPr/>
          <p:nvPr/>
        </p:nvSpPr>
        <p:spPr>
          <a:xfrm>
            <a:off x="4211960" y="6381328"/>
            <a:ext cx="2008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8"/>
              </a:rPr>
              <a:t>Gray972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Pngbot"/>
              </a:rPr>
              <a:t>Pngbot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4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5" y="116632"/>
            <a:ext cx="3789764" cy="1205358"/>
          </a:xfrm>
        </p:spPr>
        <p:txBody>
          <a:bodyPr/>
          <a:lstStyle/>
          <a:p>
            <a:r>
              <a:rPr lang="el-GR" dirty="0" smtClean="0"/>
              <a:t>Περιφέρεια πνευμόνων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  <p:grpSp>
        <p:nvGrpSpPr>
          <p:cNvPr id="6" name="Ομάδα 5"/>
          <p:cNvGrpSpPr/>
          <p:nvPr/>
        </p:nvGrpSpPr>
        <p:grpSpPr>
          <a:xfrm>
            <a:off x="3203848" y="132481"/>
            <a:ext cx="5905500" cy="6392863"/>
            <a:chOff x="1187450" y="295275"/>
            <a:chExt cx="5905500" cy="6392863"/>
          </a:xfrm>
        </p:grpSpPr>
        <p:pic>
          <p:nvPicPr>
            <p:cNvPr id="14340" name="Picture 2" descr="http://www.wesnorman.com/thoracicwallandlung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295275"/>
              <a:ext cx="5257800" cy="63928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3" name="TextBox 7"/>
            <p:cNvSpPr txBox="1">
              <a:spLocks noChangeArrowheads="1"/>
            </p:cNvSpPr>
            <p:nvPr/>
          </p:nvSpPr>
          <p:spPr bwMode="auto">
            <a:xfrm>
              <a:off x="3528516" y="440403"/>
              <a:ext cx="358775" cy="369887"/>
            </a:xfrm>
            <a:prstGeom prst="rect">
              <a:avLst/>
            </a:prstGeom>
            <a:solidFill>
              <a:srgbClr val="76ADA7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344" name="TextBox 9"/>
            <p:cNvSpPr txBox="1">
              <a:spLocks noChangeArrowheads="1"/>
            </p:cNvSpPr>
            <p:nvPr/>
          </p:nvSpPr>
          <p:spPr bwMode="auto">
            <a:xfrm>
              <a:off x="1812464" y="625346"/>
              <a:ext cx="160723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</a:rPr>
                <a:t>Υποπλευρική </a:t>
              </a:r>
            </a:p>
            <a:p>
              <a:pPr eaLnBrk="1" hangingPunct="1"/>
              <a:r>
                <a:rPr lang="el-GR" altLang="el-GR" b="1">
                  <a:solidFill>
                    <a:schemeClr val="tx1"/>
                  </a:solidFill>
                </a:rPr>
                <a:t>περιτονία</a:t>
              </a:r>
            </a:p>
          </p:txBody>
        </p:sp>
        <p:sp>
          <p:nvSpPr>
            <p:cNvPr id="14346" name="TextBox 11"/>
            <p:cNvSpPr txBox="1">
              <a:spLocks noChangeArrowheads="1"/>
            </p:cNvSpPr>
            <p:nvPr/>
          </p:nvSpPr>
          <p:spPr bwMode="auto">
            <a:xfrm rot="-5400000">
              <a:off x="2663825" y="1191890"/>
              <a:ext cx="215900" cy="369887"/>
            </a:xfrm>
            <a:prstGeom prst="rect">
              <a:avLst/>
            </a:prstGeom>
            <a:solidFill>
              <a:srgbClr val="76ADA7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345" name="TextBox 10"/>
            <p:cNvSpPr txBox="1">
              <a:spLocks noChangeArrowheads="1"/>
            </p:cNvSpPr>
            <p:nvPr/>
          </p:nvSpPr>
          <p:spPr bwMode="auto">
            <a:xfrm>
              <a:off x="1187450" y="1268883"/>
              <a:ext cx="158432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tx1"/>
                  </a:solidFill>
                </a:rPr>
                <a:t>Θωρακικό </a:t>
              </a:r>
            </a:p>
            <a:p>
              <a:pPr eaLnBrk="1" hangingPunct="1"/>
              <a:r>
                <a:rPr lang="el-GR" altLang="el-GR" b="1">
                  <a:solidFill>
                    <a:schemeClr val="tx1"/>
                  </a:solidFill>
                </a:rPr>
                <a:t>τοίχωμα</a:t>
              </a:r>
            </a:p>
          </p:txBody>
        </p:sp>
        <p:sp>
          <p:nvSpPr>
            <p:cNvPr id="14342" name="TextBox 5"/>
            <p:cNvSpPr txBox="1">
              <a:spLocks noChangeArrowheads="1"/>
            </p:cNvSpPr>
            <p:nvPr/>
          </p:nvSpPr>
          <p:spPr bwMode="auto">
            <a:xfrm>
              <a:off x="3707904" y="548680"/>
              <a:ext cx="3168650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l-GR" altLang="el-GR" b="1" dirty="0">
                  <a:solidFill>
                    <a:schemeClr val="tx1"/>
                  </a:solidFill>
                </a:rPr>
                <a:t>Τοιχωματικός Υπεζωκότας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l-GR" altLang="el-GR" b="1" dirty="0">
                  <a:solidFill>
                    <a:schemeClr val="tx1"/>
                  </a:solidFill>
                </a:rPr>
                <a:t> Υγρό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l-GR" altLang="el-GR" b="1" dirty="0">
                  <a:solidFill>
                    <a:schemeClr val="tx1"/>
                  </a:solidFill>
                </a:rPr>
                <a:t>Σπλαχνικός  Υπεζωκότας</a:t>
              </a:r>
            </a:p>
          </p:txBody>
        </p:sp>
        <p:sp>
          <p:nvSpPr>
            <p:cNvPr id="5" name="Ορθογώνιο 4"/>
            <p:cNvSpPr/>
            <p:nvPr/>
          </p:nvSpPr>
          <p:spPr>
            <a:xfrm>
              <a:off x="4581869" y="5445224"/>
              <a:ext cx="2222379" cy="288032"/>
            </a:xfrm>
            <a:prstGeom prst="rect">
              <a:avLst/>
            </a:prstGeom>
            <a:solidFill>
              <a:srgbClr val="76ADA7"/>
            </a:solidFill>
            <a:ln>
              <a:solidFill>
                <a:srgbClr val="76AD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341" name="TextBox 4"/>
            <p:cNvSpPr txBox="1">
              <a:spLocks noChangeArrowheads="1"/>
            </p:cNvSpPr>
            <p:nvPr/>
          </p:nvSpPr>
          <p:spPr bwMode="auto">
            <a:xfrm>
              <a:off x="4581869" y="5085184"/>
              <a:ext cx="2222379" cy="4576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200000"/>
                </a:lnSpc>
              </a:pPr>
              <a:r>
                <a:rPr lang="el-GR" altLang="el-GR" b="1" dirty="0" smtClean="0">
                  <a:solidFill>
                    <a:schemeClr val="tx1"/>
                  </a:solidFill>
                </a:rPr>
                <a:t>Κυψελίδες </a:t>
              </a:r>
              <a:endParaRPr lang="en-US" altLang="el-GR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682" name="Picture 2" descr="File:Diagram showing the lungs including the alveoli CRUK 309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13" y="3068960"/>
            <a:ext cx="4315555" cy="328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8" name="Rectangle 7"/>
          <p:cNvSpPr/>
          <p:nvPr/>
        </p:nvSpPr>
        <p:spPr>
          <a:xfrm>
            <a:off x="-108520" y="6309320"/>
            <a:ext cx="4177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Diagram showing the lungs including the alveoli CRUK </a:t>
            </a:r>
            <a:r>
              <a:rPr lang="en-US" sz="1200" dirty="0" smtClean="0">
                <a:latin typeface="+mn-lt"/>
                <a:hlinkClick r:id="rId4"/>
              </a:rPr>
              <a:t>309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Fæ"/>
              </a:rPr>
              <a:t>Fæ</a:t>
            </a:r>
            <a:r>
              <a:rPr lang="en-US" sz="1200" dirty="0">
                <a:latin typeface="+mn-lt"/>
              </a:rPr>
              <a:t> 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6"/>
              </a:rPr>
              <a:t>CC BY-SA 4.0</a:t>
            </a:r>
            <a:endParaRPr lang="en-US" sz="1200" dirty="0">
              <a:latin typeface="+mn-lt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5834790" y="6537126"/>
            <a:ext cx="1232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7"/>
              </a:rPr>
              <a:t>wesnorman.com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5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7504" y="225896"/>
            <a:ext cx="2788096" cy="629944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1. Κεφαλή του </a:t>
            </a:r>
            <a:r>
              <a:rPr lang="el-GR" altLang="el-GR" sz="1800" b="1" dirty="0" err="1" smtClean="0"/>
              <a:t>βραχιονίου</a:t>
            </a:r>
            <a:r>
              <a:rPr lang="el-GR" altLang="el-GR" sz="1800" b="1" dirty="0" smtClean="0"/>
              <a:t>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2. </a:t>
            </a:r>
            <a:r>
              <a:rPr lang="el-GR" altLang="el-GR" sz="1800" b="1" dirty="0" err="1" smtClean="0"/>
              <a:t>Ωμογλήνη</a:t>
            </a:r>
            <a:r>
              <a:rPr lang="el-GR" altLang="el-GR" sz="1800" b="1" dirty="0" smtClean="0"/>
              <a:t>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3. Κορακοειδής απόφυση,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4. Ωμοπλάτη,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5. Κλείδα,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6. Ακρώμιο,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7. Χειρουργικός αυχένας του </a:t>
            </a:r>
            <a:r>
              <a:rPr lang="el-GR" altLang="el-GR" sz="1800" b="1" dirty="0" err="1" smtClean="0"/>
              <a:t>βραχιονίου</a:t>
            </a:r>
            <a:r>
              <a:rPr lang="el-GR" altLang="el-GR" sz="1800" b="1" dirty="0" smtClean="0"/>
              <a:t>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8. Ανατομικός αυχένας του </a:t>
            </a:r>
            <a:r>
              <a:rPr lang="el-GR" altLang="el-GR" sz="1800" b="1" dirty="0" err="1" smtClean="0"/>
              <a:t>βραχιονίου</a:t>
            </a:r>
            <a:r>
              <a:rPr lang="el-GR" altLang="el-GR" sz="1800" b="1" dirty="0" smtClean="0"/>
              <a:t>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9. Άνω πλευρές,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10. Κάτω πλευρές,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11. Στέρνο,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12. Λαβή στέρνου,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13. Σώμα στέρνου,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14. Ξιφοειδής απόφυση,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altLang="el-GR" sz="1800" b="1" dirty="0" smtClean="0"/>
              <a:t>15. Μηνοειδής εντομή.</a:t>
            </a:r>
            <a:endParaRPr lang="en-US" altLang="el-GR" sz="1800" b="1" dirty="0" smtClean="0"/>
          </a:p>
        </p:txBody>
      </p:sp>
      <p:pic>
        <p:nvPicPr>
          <p:cNvPr id="15364" name="Picture 2" descr="ωμική650342 copy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84" b="5440"/>
          <a:stretch>
            <a:fillRect/>
          </a:stretch>
        </p:blipFill>
        <p:spPr bwMode="auto">
          <a:xfrm>
            <a:off x="2895600" y="225896"/>
            <a:ext cx="6248400" cy="5867400"/>
          </a:xfrm>
          <a:prstGeom prst="rect">
            <a:avLst/>
          </a:prstGeom>
          <a:noFill/>
          <a:ln w="28575" algn="ctr">
            <a:solidFill>
              <a:srgbClr val="7F90C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48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646032_4037443_0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25" b="1"/>
          <a:stretch/>
        </p:blipFill>
        <p:spPr bwMode="auto">
          <a:xfrm>
            <a:off x="381000" y="0"/>
            <a:ext cx="6835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752600" y="2997200"/>
            <a:ext cx="3068638" cy="534988"/>
            <a:chOff x="1091" y="1888"/>
            <a:chExt cx="1933" cy="337"/>
          </a:xfrm>
        </p:grpSpPr>
        <p:sp>
          <p:nvSpPr>
            <p:cNvPr id="16389" name="Freeform 9"/>
            <p:cNvSpPr>
              <a:spLocks/>
            </p:cNvSpPr>
            <p:nvPr/>
          </p:nvSpPr>
          <p:spPr bwMode="auto">
            <a:xfrm>
              <a:off x="1091" y="1888"/>
              <a:ext cx="809" cy="306"/>
            </a:xfrm>
            <a:custGeom>
              <a:avLst/>
              <a:gdLst>
                <a:gd name="T0" fmla="*/ 21 w 809"/>
                <a:gd name="T1" fmla="*/ 0 h 306"/>
                <a:gd name="T2" fmla="*/ 69 w 809"/>
                <a:gd name="T3" fmla="*/ 8 h 306"/>
                <a:gd name="T4" fmla="*/ 117 w 809"/>
                <a:gd name="T5" fmla="*/ 32 h 306"/>
                <a:gd name="T6" fmla="*/ 197 w 809"/>
                <a:gd name="T7" fmla="*/ 40 h 306"/>
                <a:gd name="T8" fmla="*/ 237 w 809"/>
                <a:gd name="T9" fmla="*/ 48 h 306"/>
                <a:gd name="T10" fmla="*/ 285 w 809"/>
                <a:gd name="T11" fmla="*/ 64 h 306"/>
                <a:gd name="T12" fmla="*/ 333 w 809"/>
                <a:gd name="T13" fmla="*/ 128 h 306"/>
                <a:gd name="T14" fmla="*/ 413 w 809"/>
                <a:gd name="T15" fmla="*/ 160 h 306"/>
                <a:gd name="T16" fmla="*/ 461 w 809"/>
                <a:gd name="T17" fmla="*/ 176 h 306"/>
                <a:gd name="T18" fmla="*/ 597 w 809"/>
                <a:gd name="T19" fmla="*/ 184 h 306"/>
                <a:gd name="T20" fmla="*/ 669 w 809"/>
                <a:gd name="T21" fmla="*/ 216 h 306"/>
                <a:gd name="T22" fmla="*/ 765 w 809"/>
                <a:gd name="T23" fmla="*/ 264 h 306"/>
                <a:gd name="T24" fmla="*/ 797 w 809"/>
                <a:gd name="T25" fmla="*/ 296 h 306"/>
                <a:gd name="T26" fmla="*/ 773 w 809"/>
                <a:gd name="T27" fmla="*/ 304 h 306"/>
                <a:gd name="T28" fmla="*/ 621 w 809"/>
                <a:gd name="T29" fmla="*/ 296 h 306"/>
                <a:gd name="T30" fmla="*/ 549 w 809"/>
                <a:gd name="T31" fmla="*/ 256 h 306"/>
                <a:gd name="T32" fmla="*/ 421 w 809"/>
                <a:gd name="T33" fmla="*/ 248 h 306"/>
                <a:gd name="T34" fmla="*/ 357 w 809"/>
                <a:gd name="T35" fmla="*/ 224 h 306"/>
                <a:gd name="T36" fmla="*/ 341 w 809"/>
                <a:gd name="T37" fmla="*/ 200 h 306"/>
                <a:gd name="T38" fmla="*/ 213 w 809"/>
                <a:gd name="T39" fmla="*/ 168 h 306"/>
                <a:gd name="T40" fmla="*/ 77 w 809"/>
                <a:gd name="T41" fmla="*/ 80 h 306"/>
                <a:gd name="T42" fmla="*/ 69 w 809"/>
                <a:gd name="T43" fmla="*/ 56 h 306"/>
                <a:gd name="T44" fmla="*/ 21 w 809"/>
                <a:gd name="T45" fmla="*/ 0 h 3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9"/>
                <a:gd name="T70" fmla="*/ 0 h 306"/>
                <a:gd name="T71" fmla="*/ 809 w 809"/>
                <a:gd name="T72" fmla="*/ 306 h 30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9" h="306">
                  <a:moveTo>
                    <a:pt x="21" y="0"/>
                  </a:moveTo>
                  <a:cubicBezTo>
                    <a:pt x="37" y="3"/>
                    <a:pt x="54" y="3"/>
                    <a:pt x="69" y="8"/>
                  </a:cubicBezTo>
                  <a:cubicBezTo>
                    <a:pt x="120" y="25"/>
                    <a:pt x="66" y="24"/>
                    <a:pt x="117" y="32"/>
                  </a:cubicBezTo>
                  <a:cubicBezTo>
                    <a:pt x="143" y="36"/>
                    <a:pt x="170" y="36"/>
                    <a:pt x="197" y="40"/>
                  </a:cubicBezTo>
                  <a:cubicBezTo>
                    <a:pt x="210" y="42"/>
                    <a:pt x="224" y="44"/>
                    <a:pt x="237" y="48"/>
                  </a:cubicBezTo>
                  <a:cubicBezTo>
                    <a:pt x="253" y="52"/>
                    <a:pt x="285" y="64"/>
                    <a:pt x="285" y="64"/>
                  </a:cubicBezTo>
                  <a:cubicBezTo>
                    <a:pt x="296" y="96"/>
                    <a:pt x="305" y="109"/>
                    <a:pt x="333" y="128"/>
                  </a:cubicBezTo>
                  <a:cubicBezTo>
                    <a:pt x="363" y="173"/>
                    <a:pt x="334" y="143"/>
                    <a:pt x="413" y="160"/>
                  </a:cubicBezTo>
                  <a:cubicBezTo>
                    <a:pt x="429" y="164"/>
                    <a:pt x="444" y="175"/>
                    <a:pt x="461" y="176"/>
                  </a:cubicBezTo>
                  <a:cubicBezTo>
                    <a:pt x="506" y="179"/>
                    <a:pt x="552" y="181"/>
                    <a:pt x="597" y="184"/>
                  </a:cubicBezTo>
                  <a:cubicBezTo>
                    <a:pt x="654" y="203"/>
                    <a:pt x="631" y="191"/>
                    <a:pt x="669" y="216"/>
                  </a:cubicBezTo>
                  <a:cubicBezTo>
                    <a:pt x="697" y="259"/>
                    <a:pt x="711" y="256"/>
                    <a:pt x="765" y="264"/>
                  </a:cubicBezTo>
                  <a:cubicBezTo>
                    <a:pt x="774" y="267"/>
                    <a:pt x="809" y="272"/>
                    <a:pt x="797" y="296"/>
                  </a:cubicBezTo>
                  <a:cubicBezTo>
                    <a:pt x="793" y="304"/>
                    <a:pt x="781" y="301"/>
                    <a:pt x="773" y="304"/>
                  </a:cubicBezTo>
                  <a:cubicBezTo>
                    <a:pt x="722" y="301"/>
                    <a:pt x="671" y="306"/>
                    <a:pt x="621" y="296"/>
                  </a:cubicBezTo>
                  <a:cubicBezTo>
                    <a:pt x="527" y="277"/>
                    <a:pt x="608" y="262"/>
                    <a:pt x="549" y="256"/>
                  </a:cubicBezTo>
                  <a:cubicBezTo>
                    <a:pt x="506" y="252"/>
                    <a:pt x="464" y="251"/>
                    <a:pt x="421" y="248"/>
                  </a:cubicBezTo>
                  <a:cubicBezTo>
                    <a:pt x="392" y="242"/>
                    <a:pt x="378" y="245"/>
                    <a:pt x="357" y="224"/>
                  </a:cubicBezTo>
                  <a:cubicBezTo>
                    <a:pt x="350" y="217"/>
                    <a:pt x="349" y="206"/>
                    <a:pt x="341" y="200"/>
                  </a:cubicBezTo>
                  <a:cubicBezTo>
                    <a:pt x="310" y="176"/>
                    <a:pt x="249" y="180"/>
                    <a:pt x="213" y="168"/>
                  </a:cubicBezTo>
                  <a:cubicBezTo>
                    <a:pt x="181" y="120"/>
                    <a:pt x="123" y="111"/>
                    <a:pt x="77" y="80"/>
                  </a:cubicBezTo>
                  <a:cubicBezTo>
                    <a:pt x="74" y="72"/>
                    <a:pt x="74" y="63"/>
                    <a:pt x="69" y="56"/>
                  </a:cubicBezTo>
                  <a:cubicBezTo>
                    <a:pt x="49" y="31"/>
                    <a:pt x="0" y="42"/>
                    <a:pt x="21" y="0"/>
                  </a:cubicBezTo>
                  <a:close/>
                </a:path>
              </a:pathLst>
            </a:cu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390" name="Freeform 11"/>
            <p:cNvSpPr>
              <a:spLocks/>
            </p:cNvSpPr>
            <p:nvPr/>
          </p:nvSpPr>
          <p:spPr bwMode="auto">
            <a:xfrm>
              <a:off x="2582" y="2093"/>
              <a:ext cx="442" cy="132"/>
            </a:xfrm>
            <a:custGeom>
              <a:avLst/>
              <a:gdLst>
                <a:gd name="T0" fmla="*/ 34 w 442"/>
                <a:gd name="T1" fmla="*/ 123 h 132"/>
                <a:gd name="T2" fmla="*/ 82 w 442"/>
                <a:gd name="T3" fmla="*/ 19 h 132"/>
                <a:gd name="T4" fmla="*/ 298 w 442"/>
                <a:gd name="T5" fmla="*/ 19 h 132"/>
                <a:gd name="T6" fmla="*/ 346 w 442"/>
                <a:gd name="T7" fmla="*/ 3 h 132"/>
                <a:gd name="T8" fmla="*/ 434 w 442"/>
                <a:gd name="T9" fmla="*/ 11 h 132"/>
                <a:gd name="T10" fmla="*/ 426 w 442"/>
                <a:gd name="T11" fmla="*/ 35 h 132"/>
                <a:gd name="T12" fmla="*/ 378 w 442"/>
                <a:gd name="T13" fmla="*/ 51 h 132"/>
                <a:gd name="T14" fmla="*/ 170 w 442"/>
                <a:gd name="T15" fmla="*/ 115 h 132"/>
                <a:gd name="T16" fmla="*/ 34 w 442"/>
                <a:gd name="T17" fmla="*/ 123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2"/>
                <a:gd name="T28" fmla="*/ 0 h 132"/>
                <a:gd name="T29" fmla="*/ 442 w 442"/>
                <a:gd name="T30" fmla="*/ 132 h 1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2" h="132">
                  <a:moveTo>
                    <a:pt x="34" y="123"/>
                  </a:moveTo>
                  <a:cubicBezTo>
                    <a:pt x="0" y="72"/>
                    <a:pt x="32" y="36"/>
                    <a:pt x="82" y="19"/>
                  </a:cubicBezTo>
                  <a:cubicBezTo>
                    <a:pt x="177" y="29"/>
                    <a:pt x="186" y="34"/>
                    <a:pt x="298" y="19"/>
                  </a:cubicBezTo>
                  <a:cubicBezTo>
                    <a:pt x="315" y="17"/>
                    <a:pt x="346" y="3"/>
                    <a:pt x="346" y="3"/>
                  </a:cubicBezTo>
                  <a:cubicBezTo>
                    <a:pt x="375" y="6"/>
                    <a:pt x="407" y="0"/>
                    <a:pt x="434" y="11"/>
                  </a:cubicBezTo>
                  <a:cubicBezTo>
                    <a:pt x="442" y="14"/>
                    <a:pt x="433" y="30"/>
                    <a:pt x="426" y="35"/>
                  </a:cubicBezTo>
                  <a:cubicBezTo>
                    <a:pt x="412" y="45"/>
                    <a:pt x="378" y="51"/>
                    <a:pt x="378" y="51"/>
                  </a:cubicBezTo>
                  <a:cubicBezTo>
                    <a:pt x="341" y="106"/>
                    <a:pt x="230" y="107"/>
                    <a:pt x="170" y="115"/>
                  </a:cubicBezTo>
                  <a:cubicBezTo>
                    <a:pt x="120" y="132"/>
                    <a:pt x="87" y="130"/>
                    <a:pt x="34" y="123"/>
                  </a:cubicBezTo>
                  <a:close/>
                </a:path>
              </a:pathLst>
            </a:cu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Να δείξετε τις υποκλείδιες αρτηρίες 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6737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646032_4037443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858963" y="2806700"/>
            <a:ext cx="1968500" cy="661988"/>
            <a:chOff x="1171" y="1768"/>
            <a:chExt cx="1240" cy="417"/>
          </a:xfrm>
        </p:grpSpPr>
        <p:grpSp>
          <p:nvGrpSpPr>
            <p:cNvPr id="17413" name="Group 11"/>
            <p:cNvGrpSpPr>
              <a:grpSpLocks/>
            </p:cNvGrpSpPr>
            <p:nvPr/>
          </p:nvGrpSpPr>
          <p:grpSpPr bwMode="auto">
            <a:xfrm>
              <a:off x="2026" y="1768"/>
              <a:ext cx="385" cy="296"/>
              <a:chOff x="2026" y="1768"/>
              <a:chExt cx="385" cy="296"/>
            </a:xfrm>
          </p:grpSpPr>
          <p:sp>
            <p:nvSpPr>
              <p:cNvPr id="17415" name="Freeform 9"/>
              <p:cNvSpPr>
                <a:spLocks/>
              </p:cNvSpPr>
              <p:nvPr/>
            </p:nvSpPr>
            <p:spPr bwMode="auto">
              <a:xfrm>
                <a:off x="2026" y="1768"/>
                <a:ext cx="385" cy="296"/>
              </a:xfrm>
              <a:custGeom>
                <a:avLst/>
                <a:gdLst>
                  <a:gd name="T0" fmla="*/ 286 w 385"/>
                  <a:gd name="T1" fmla="*/ 0 h 296"/>
                  <a:gd name="T2" fmla="*/ 150 w 385"/>
                  <a:gd name="T3" fmla="*/ 64 h 296"/>
                  <a:gd name="T4" fmla="*/ 54 w 385"/>
                  <a:gd name="T5" fmla="*/ 128 h 296"/>
                  <a:gd name="T6" fmla="*/ 6 w 385"/>
                  <a:gd name="T7" fmla="*/ 232 h 296"/>
                  <a:gd name="T8" fmla="*/ 62 w 385"/>
                  <a:gd name="T9" fmla="*/ 280 h 296"/>
                  <a:gd name="T10" fmla="*/ 110 w 385"/>
                  <a:gd name="T11" fmla="*/ 296 h 296"/>
                  <a:gd name="T12" fmla="*/ 174 w 385"/>
                  <a:gd name="T13" fmla="*/ 232 h 296"/>
                  <a:gd name="T14" fmla="*/ 238 w 385"/>
                  <a:gd name="T15" fmla="*/ 144 h 296"/>
                  <a:gd name="T16" fmla="*/ 358 w 385"/>
                  <a:gd name="T17" fmla="*/ 120 h 296"/>
                  <a:gd name="T18" fmla="*/ 286 w 385"/>
                  <a:gd name="T19" fmla="*/ 0 h 2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5"/>
                  <a:gd name="T31" fmla="*/ 0 h 296"/>
                  <a:gd name="T32" fmla="*/ 385 w 385"/>
                  <a:gd name="T33" fmla="*/ 296 h 2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5" h="296">
                    <a:moveTo>
                      <a:pt x="286" y="0"/>
                    </a:moveTo>
                    <a:cubicBezTo>
                      <a:pt x="229" y="11"/>
                      <a:pt x="201" y="47"/>
                      <a:pt x="150" y="64"/>
                    </a:cubicBezTo>
                    <a:cubicBezTo>
                      <a:pt x="121" y="93"/>
                      <a:pt x="92" y="115"/>
                      <a:pt x="54" y="128"/>
                    </a:cubicBezTo>
                    <a:cubicBezTo>
                      <a:pt x="46" y="176"/>
                      <a:pt x="56" y="215"/>
                      <a:pt x="6" y="232"/>
                    </a:cubicBezTo>
                    <a:cubicBezTo>
                      <a:pt x="18" y="292"/>
                      <a:pt x="0" y="264"/>
                      <a:pt x="62" y="280"/>
                    </a:cubicBezTo>
                    <a:cubicBezTo>
                      <a:pt x="78" y="284"/>
                      <a:pt x="110" y="296"/>
                      <a:pt x="110" y="296"/>
                    </a:cubicBezTo>
                    <a:cubicBezTo>
                      <a:pt x="133" y="273"/>
                      <a:pt x="147" y="250"/>
                      <a:pt x="174" y="232"/>
                    </a:cubicBezTo>
                    <a:cubicBezTo>
                      <a:pt x="194" y="202"/>
                      <a:pt x="209" y="163"/>
                      <a:pt x="238" y="144"/>
                    </a:cubicBezTo>
                    <a:cubicBezTo>
                      <a:pt x="286" y="156"/>
                      <a:pt x="322" y="156"/>
                      <a:pt x="358" y="120"/>
                    </a:cubicBezTo>
                    <a:cubicBezTo>
                      <a:pt x="385" y="38"/>
                      <a:pt x="355" y="20"/>
                      <a:pt x="286" y="0"/>
                    </a:cubicBezTo>
                    <a:close/>
                  </a:path>
                </a:pathLst>
              </a:custGeom>
              <a:solidFill>
                <a:srgbClr val="FF505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416" name="Oval 10"/>
              <p:cNvSpPr>
                <a:spLocks noChangeArrowheads="1"/>
              </p:cNvSpPr>
              <p:nvPr/>
            </p:nvSpPr>
            <p:spPr bwMode="auto">
              <a:xfrm>
                <a:off x="2208" y="1776"/>
                <a:ext cx="192" cy="144"/>
              </a:xfrm>
              <a:prstGeom prst="ellipse">
                <a:avLst/>
              </a:prstGeom>
              <a:solidFill>
                <a:srgbClr val="FF5050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</p:grpSp>
        <p:sp>
          <p:nvSpPr>
            <p:cNvPr id="17414" name="Freeform 12"/>
            <p:cNvSpPr>
              <a:spLocks/>
            </p:cNvSpPr>
            <p:nvPr/>
          </p:nvSpPr>
          <p:spPr bwMode="auto">
            <a:xfrm>
              <a:off x="1171" y="1888"/>
              <a:ext cx="605" cy="297"/>
            </a:xfrm>
            <a:custGeom>
              <a:avLst/>
              <a:gdLst>
                <a:gd name="T0" fmla="*/ 605 w 605"/>
                <a:gd name="T1" fmla="*/ 248 h 297"/>
                <a:gd name="T2" fmla="*/ 549 w 605"/>
                <a:gd name="T3" fmla="*/ 200 h 297"/>
                <a:gd name="T4" fmla="*/ 421 w 605"/>
                <a:gd name="T5" fmla="*/ 144 h 297"/>
                <a:gd name="T6" fmla="*/ 365 w 605"/>
                <a:gd name="T7" fmla="*/ 120 h 297"/>
                <a:gd name="T8" fmla="*/ 317 w 605"/>
                <a:gd name="T9" fmla="*/ 88 h 297"/>
                <a:gd name="T10" fmla="*/ 149 w 605"/>
                <a:gd name="T11" fmla="*/ 32 h 297"/>
                <a:gd name="T12" fmla="*/ 77 w 605"/>
                <a:gd name="T13" fmla="*/ 0 h 297"/>
                <a:gd name="T14" fmla="*/ 29 w 605"/>
                <a:gd name="T15" fmla="*/ 40 h 297"/>
                <a:gd name="T16" fmla="*/ 53 w 605"/>
                <a:gd name="T17" fmla="*/ 56 h 297"/>
                <a:gd name="T18" fmla="*/ 117 w 605"/>
                <a:gd name="T19" fmla="*/ 96 h 297"/>
                <a:gd name="T20" fmla="*/ 125 w 605"/>
                <a:gd name="T21" fmla="*/ 120 h 297"/>
                <a:gd name="T22" fmla="*/ 213 w 605"/>
                <a:gd name="T23" fmla="*/ 128 h 297"/>
                <a:gd name="T24" fmla="*/ 237 w 605"/>
                <a:gd name="T25" fmla="*/ 144 h 297"/>
                <a:gd name="T26" fmla="*/ 341 w 605"/>
                <a:gd name="T27" fmla="*/ 192 h 297"/>
                <a:gd name="T28" fmla="*/ 389 w 605"/>
                <a:gd name="T29" fmla="*/ 224 h 297"/>
                <a:gd name="T30" fmla="*/ 437 w 605"/>
                <a:gd name="T31" fmla="*/ 240 h 297"/>
                <a:gd name="T32" fmla="*/ 605 w 605"/>
                <a:gd name="T33" fmla="*/ 248 h 2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5"/>
                <a:gd name="T52" fmla="*/ 0 h 297"/>
                <a:gd name="T53" fmla="*/ 605 w 605"/>
                <a:gd name="T54" fmla="*/ 297 h 2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5" h="297">
                  <a:moveTo>
                    <a:pt x="605" y="248"/>
                  </a:moveTo>
                  <a:cubicBezTo>
                    <a:pt x="593" y="212"/>
                    <a:pt x="577" y="223"/>
                    <a:pt x="549" y="200"/>
                  </a:cubicBezTo>
                  <a:cubicBezTo>
                    <a:pt x="501" y="160"/>
                    <a:pt x="484" y="155"/>
                    <a:pt x="421" y="144"/>
                  </a:cubicBezTo>
                  <a:cubicBezTo>
                    <a:pt x="403" y="135"/>
                    <a:pt x="382" y="131"/>
                    <a:pt x="365" y="120"/>
                  </a:cubicBezTo>
                  <a:cubicBezTo>
                    <a:pt x="305" y="80"/>
                    <a:pt x="374" y="107"/>
                    <a:pt x="317" y="88"/>
                  </a:cubicBezTo>
                  <a:cubicBezTo>
                    <a:pt x="282" y="36"/>
                    <a:pt x="205" y="38"/>
                    <a:pt x="149" y="32"/>
                  </a:cubicBezTo>
                  <a:cubicBezTo>
                    <a:pt x="123" y="23"/>
                    <a:pt x="103" y="9"/>
                    <a:pt x="77" y="0"/>
                  </a:cubicBezTo>
                  <a:cubicBezTo>
                    <a:pt x="55" y="7"/>
                    <a:pt x="0" y="4"/>
                    <a:pt x="29" y="40"/>
                  </a:cubicBezTo>
                  <a:cubicBezTo>
                    <a:pt x="35" y="48"/>
                    <a:pt x="45" y="51"/>
                    <a:pt x="53" y="56"/>
                  </a:cubicBezTo>
                  <a:cubicBezTo>
                    <a:pt x="66" y="95"/>
                    <a:pt x="79" y="86"/>
                    <a:pt x="117" y="96"/>
                  </a:cubicBezTo>
                  <a:cubicBezTo>
                    <a:pt x="120" y="104"/>
                    <a:pt x="117" y="117"/>
                    <a:pt x="125" y="120"/>
                  </a:cubicBezTo>
                  <a:cubicBezTo>
                    <a:pt x="153" y="129"/>
                    <a:pt x="184" y="122"/>
                    <a:pt x="213" y="128"/>
                  </a:cubicBezTo>
                  <a:cubicBezTo>
                    <a:pt x="222" y="130"/>
                    <a:pt x="228" y="140"/>
                    <a:pt x="237" y="144"/>
                  </a:cubicBezTo>
                  <a:cubicBezTo>
                    <a:pt x="273" y="162"/>
                    <a:pt x="302" y="182"/>
                    <a:pt x="341" y="192"/>
                  </a:cubicBezTo>
                  <a:cubicBezTo>
                    <a:pt x="357" y="203"/>
                    <a:pt x="371" y="218"/>
                    <a:pt x="389" y="224"/>
                  </a:cubicBezTo>
                  <a:cubicBezTo>
                    <a:pt x="405" y="229"/>
                    <a:pt x="437" y="240"/>
                    <a:pt x="437" y="240"/>
                  </a:cubicBezTo>
                  <a:cubicBezTo>
                    <a:pt x="475" y="297"/>
                    <a:pt x="556" y="281"/>
                    <a:pt x="605" y="248"/>
                  </a:cubicBezTo>
                  <a:close/>
                </a:path>
              </a:pathLst>
            </a:custGeom>
            <a:solidFill>
              <a:srgbClr val="FF505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δεξιά υποκλείδια αρτηρία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όπως </a:t>
            </a:r>
            <a:r>
              <a:rPr lang="el-GR" dirty="0"/>
              <a:t>βγαίνει από τη </a:t>
            </a:r>
            <a:r>
              <a:rPr lang="el-GR" dirty="0" err="1" smtClean="0"/>
              <a:t>βραχιοκεφαλική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539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Ανατομικά επίπεδα</a:t>
            </a:r>
            <a:endParaRPr lang="el-GR" dirty="0"/>
          </a:p>
        </p:txBody>
      </p:sp>
      <p:grpSp>
        <p:nvGrpSpPr>
          <p:cNvPr id="4" name="Ομάδα 3"/>
          <p:cNvGrpSpPr/>
          <p:nvPr/>
        </p:nvGrpSpPr>
        <p:grpSpPr>
          <a:xfrm>
            <a:off x="693735" y="1207844"/>
            <a:ext cx="4670353" cy="5619993"/>
            <a:chOff x="1115615" y="1207844"/>
            <a:chExt cx="4670353" cy="5619993"/>
          </a:xfrm>
        </p:grpSpPr>
        <p:pic>
          <p:nvPicPr>
            <p:cNvPr id="80898" name="Picture 2" descr="File:BodyPlane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5" y="1207844"/>
              <a:ext cx="4670353" cy="56199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273080" y="1772816"/>
              <a:ext cx="1512888" cy="368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b="1" dirty="0">
                  <a:latin typeface="+mn-lt"/>
                </a:rPr>
                <a:t>Στεφανιαίο</a:t>
              </a:r>
              <a:endParaRPr lang="en-US" b="1" dirty="0">
                <a:latin typeface="+mn-lt"/>
              </a:endParaRPr>
            </a:p>
          </p:txBody>
        </p:sp>
        <p:sp>
          <p:nvSpPr>
            <p:cNvPr id="5127" name="TextBox 6"/>
            <p:cNvSpPr txBox="1">
              <a:spLocks noChangeArrowheads="1"/>
            </p:cNvSpPr>
            <p:nvPr/>
          </p:nvSpPr>
          <p:spPr bwMode="auto">
            <a:xfrm>
              <a:off x="2483768" y="1403484"/>
              <a:ext cx="144016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sz="1800" b="1">
                  <a:solidFill>
                    <a:schemeClr val="tx1"/>
                  </a:solidFill>
                  <a:latin typeface="+mn-lt"/>
                </a:rPr>
                <a:t>Οβελιαίο </a:t>
              </a:r>
              <a:endParaRPr lang="en-US" altLang="el-GR" sz="18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128" name="TextBox 7"/>
            <p:cNvSpPr txBox="1">
              <a:spLocks noChangeArrowheads="1"/>
            </p:cNvSpPr>
            <p:nvPr/>
          </p:nvSpPr>
          <p:spPr bwMode="auto">
            <a:xfrm>
              <a:off x="3923928" y="2939830"/>
              <a:ext cx="1656184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sz="1800" b="1">
                  <a:solidFill>
                    <a:schemeClr val="tx1"/>
                  </a:solidFill>
                  <a:latin typeface="+mn-lt"/>
                </a:rPr>
                <a:t>Εγκάρσιο </a:t>
              </a:r>
              <a:endParaRPr lang="en-US" altLang="el-GR" sz="1800" b="1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80902" name="Picture 6" descr="File:Human skeleton front - no labels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3930" y="1207844"/>
            <a:ext cx="2908510" cy="56199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sp>
        <p:nvSpPr>
          <p:cNvPr id="16" name="Rectangle 7"/>
          <p:cNvSpPr/>
          <p:nvPr/>
        </p:nvSpPr>
        <p:spPr>
          <a:xfrm rot="16200000">
            <a:off x="7176661" y="4784780"/>
            <a:ext cx="3173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Human skeleton front - no </a:t>
            </a:r>
            <a:r>
              <a:rPr lang="en-US" sz="1200" dirty="0" smtClean="0">
                <a:latin typeface="+mn-lt"/>
                <a:hlinkClick r:id="rId5"/>
              </a:rPr>
              <a:t>labels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>
                <a:latin typeface="+mn-lt"/>
                <a:hlinkClick r:id="rId6" tooltip="User:Mikael Häggström"/>
              </a:rPr>
              <a:t>Mikael </a:t>
            </a:r>
            <a:r>
              <a:rPr lang="en-US" sz="1200" u="sng" dirty="0" err="1" smtClean="0">
                <a:latin typeface="+mn-lt"/>
                <a:hlinkClick r:id="rId6" tooltip="User:Mikael Häggström"/>
              </a:rPr>
              <a:t>Häggström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Rectangle 7"/>
          <p:cNvSpPr/>
          <p:nvPr/>
        </p:nvSpPr>
        <p:spPr>
          <a:xfrm rot="16200000">
            <a:off x="-624448" y="5509653"/>
            <a:ext cx="2174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7"/>
              </a:rPr>
              <a:t>BodyPlanes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 err="1">
                <a:latin typeface="+mn-lt"/>
                <a:hlinkClick r:id="rId8" tooltip="User:Yonidebest"/>
              </a:rPr>
              <a:t>Yonidebest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2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646032_4037443_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414588" y="3124200"/>
            <a:ext cx="1471612" cy="1089025"/>
            <a:chOff x="1521" y="1968"/>
            <a:chExt cx="927" cy="686"/>
          </a:xfrm>
        </p:grpSpPr>
        <p:sp>
          <p:nvSpPr>
            <p:cNvPr id="18442" name="Freeform 14"/>
            <p:cNvSpPr>
              <a:spLocks/>
            </p:cNvSpPr>
            <p:nvPr/>
          </p:nvSpPr>
          <p:spPr bwMode="auto">
            <a:xfrm>
              <a:off x="1521" y="2008"/>
              <a:ext cx="685" cy="646"/>
            </a:xfrm>
            <a:custGeom>
              <a:avLst/>
              <a:gdLst>
                <a:gd name="T0" fmla="*/ 471 w 685"/>
                <a:gd name="T1" fmla="*/ 24 h 646"/>
                <a:gd name="T2" fmla="*/ 359 w 685"/>
                <a:gd name="T3" fmla="*/ 0 h 646"/>
                <a:gd name="T4" fmla="*/ 311 w 685"/>
                <a:gd name="T5" fmla="*/ 32 h 646"/>
                <a:gd name="T6" fmla="*/ 215 w 685"/>
                <a:gd name="T7" fmla="*/ 72 h 646"/>
                <a:gd name="T8" fmla="*/ 207 w 685"/>
                <a:gd name="T9" fmla="*/ 184 h 646"/>
                <a:gd name="T10" fmla="*/ 183 w 685"/>
                <a:gd name="T11" fmla="*/ 200 h 646"/>
                <a:gd name="T12" fmla="*/ 63 w 685"/>
                <a:gd name="T13" fmla="*/ 248 h 646"/>
                <a:gd name="T14" fmla="*/ 15 w 685"/>
                <a:gd name="T15" fmla="*/ 280 h 646"/>
                <a:gd name="T16" fmla="*/ 47 w 685"/>
                <a:gd name="T17" fmla="*/ 472 h 646"/>
                <a:gd name="T18" fmla="*/ 79 w 685"/>
                <a:gd name="T19" fmla="*/ 544 h 646"/>
                <a:gd name="T20" fmla="*/ 127 w 685"/>
                <a:gd name="T21" fmla="*/ 552 h 646"/>
                <a:gd name="T22" fmla="*/ 175 w 685"/>
                <a:gd name="T23" fmla="*/ 576 h 646"/>
                <a:gd name="T24" fmla="*/ 263 w 685"/>
                <a:gd name="T25" fmla="*/ 600 h 646"/>
                <a:gd name="T26" fmla="*/ 335 w 685"/>
                <a:gd name="T27" fmla="*/ 640 h 646"/>
                <a:gd name="T28" fmla="*/ 455 w 685"/>
                <a:gd name="T29" fmla="*/ 592 h 646"/>
                <a:gd name="T30" fmla="*/ 471 w 685"/>
                <a:gd name="T31" fmla="*/ 544 h 646"/>
                <a:gd name="T32" fmla="*/ 479 w 685"/>
                <a:gd name="T33" fmla="*/ 520 h 646"/>
                <a:gd name="T34" fmla="*/ 527 w 685"/>
                <a:gd name="T35" fmla="*/ 488 h 646"/>
                <a:gd name="T36" fmla="*/ 551 w 685"/>
                <a:gd name="T37" fmla="*/ 400 h 646"/>
                <a:gd name="T38" fmla="*/ 583 w 685"/>
                <a:gd name="T39" fmla="*/ 328 h 646"/>
                <a:gd name="T40" fmla="*/ 607 w 685"/>
                <a:gd name="T41" fmla="*/ 280 h 646"/>
                <a:gd name="T42" fmla="*/ 671 w 685"/>
                <a:gd name="T43" fmla="*/ 264 h 646"/>
                <a:gd name="T44" fmla="*/ 639 w 685"/>
                <a:gd name="T45" fmla="*/ 160 h 646"/>
                <a:gd name="T46" fmla="*/ 623 w 685"/>
                <a:gd name="T47" fmla="*/ 112 h 646"/>
                <a:gd name="T48" fmla="*/ 599 w 685"/>
                <a:gd name="T49" fmla="*/ 96 h 646"/>
                <a:gd name="T50" fmla="*/ 551 w 685"/>
                <a:gd name="T51" fmla="*/ 56 h 646"/>
                <a:gd name="T52" fmla="*/ 471 w 685"/>
                <a:gd name="T53" fmla="*/ 24 h 6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85"/>
                <a:gd name="T82" fmla="*/ 0 h 646"/>
                <a:gd name="T83" fmla="*/ 685 w 685"/>
                <a:gd name="T84" fmla="*/ 646 h 64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85" h="646">
                  <a:moveTo>
                    <a:pt x="471" y="24"/>
                  </a:moveTo>
                  <a:cubicBezTo>
                    <a:pt x="431" y="18"/>
                    <a:pt x="397" y="13"/>
                    <a:pt x="359" y="0"/>
                  </a:cubicBezTo>
                  <a:cubicBezTo>
                    <a:pt x="343" y="11"/>
                    <a:pt x="327" y="21"/>
                    <a:pt x="311" y="32"/>
                  </a:cubicBezTo>
                  <a:cubicBezTo>
                    <a:pt x="282" y="51"/>
                    <a:pt x="245" y="52"/>
                    <a:pt x="215" y="72"/>
                  </a:cubicBezTo>
                  <a:cubicBezTo>
                    <a:pt x="201" y="115"/>
                    <a:pt x="228" y="132"/>
                    <a:pt x="207" y="184"/>
                  </a:cubicBezTo>
                  <a:cubicBezTo>
                    <a:pt x="203" y="193"/>
                    <a:pt x="192" y="196"/>
                    <a:pt x="183" y="200"/>
                  </a:cubicBezTo>
                  <a:cubicBezTo>
                    <a:pt x="157" y="212"/>
                    <a:pt x="84" y="234"/>
                    <a:pt x="63" y="248"/>
                  </a:cubicBezTo>
                  <a:cubicBezTo>
                    <a:pt x="47" y="259"/>
                    <a:pt x="15" y="280"/>
                    <a:pt x="15" y="280"/>
                  </a:cubicBezTo>
                  <a:cubicBezTo>
                    <a:pt x="0" y="355"/>
                    <a:pt x="18" y="408"/>
                    <a:pt x="47" y="472"/>
                  </a:cubicBezTo>
                  <a:cubicBezTo>
                    <a:pt x="49" y="476"/>
                    <a:pt x="63" y="536"/>
                    <a:pt x="79" y="544"/>
                  </a:cubicBezTo>
                  <a:cubicBezTo>
                    <a:pt x="94" y="551"/>
                    <a:pt x="111" y="548"/>
                    <a:pt x="127" y="552"/>
                  </a:cubicBezTo>
                  <a:cubicBezTo>
                    <a:pt x="192" y="567"/>
                    <a:pt x="107" y="551"/>
                    <a:pt x="175" y="576"/>
                  </a:cubicBezTo>
                  <a:cubicBezTo>
                    <a:pt x="204" y="586"/>
                    <a:pt x="236" y="585"/>
                    <a:pt x="263" y="600"/>
                  </a:cubicBezTo>
                  <a:cubicBezTo>
                    <a:pt x="346" y="646"/>
                    <a:pt x="281" y="622"/>
                    <a:pt x="335" y="640"/>
                  </a:cubicBezTo>
                  <a:cubicBezTo>
                    <a:pt x="405" y="632"/>
                    <a:pt x="411" y="636"/>
                    <a:pt x="455" y="592"/>
                  </a:cubicBezTo>
                  <a:cubicBezTo>
                    <a:pt x="460" y="576"/>
                    <a:pt x="466" y="560"/>
                    <a:pt x="471" y="544"/>
                  </a:cubicBezTo>
                  <a:cubicBezTo>
                    <a:pt x="474" y="536"/>
                    <a:pt x="472" y="525"/>
                    <a:pt x="479" y="520"/>
                  </a:cubicBezTo>
                  <a:cubicBezTo>
                    <a:pt x="495" y="509"/>
                    <a:pt x="527" y="488"/>
                    <a:pt x="527" y="488"/>
                  </a:cubicBezTo>
                  <a:cubicBezTo>
                    <a:pt x="537" y="459"/>
                    <a:pt x="537" y="427"/>
                    <a:pt x="551" y="400"/>
                  </a:cubicBezTo>
                  <a:cubicBezTo>
                    <a:pt x="589" y="324"/>
                    <a:pt x="542" y="452"/>
                    <a:pt x="583" y="328"/>
                  </a:cubicBezTo>
                  <a:cubicBezTo>
                    <a:pt x="587" y="316"/>
                    <a:pt x="594" y="287"/>
                    <a:pt x="607" y="280"/>
                  </a:cubicBezTo>
                  <a:cubicBezTo>
                    <a:pt x="626" y="269"/>
                    <a:pt x="650" y="271"/>
                    <a:pt x="671" y="264"/>
                  </a:cubicBezTo>
                  <a:cubicBezTo>
                    <a:pt x="685" y="222"/>
                    <a:pt x="683" y="175"/>
                    <a:pt x="639" y="160"/>
                  </a:cubicBezTo>
                  <a:cubicBezTo>
                    <a:pt x="634" y="144"/>
                    <a:pt x="628" y="128"/>
                    <a:pt x="623" y="112"/>
                  </a:cubicBezTo>
                  <a:cubicBezTo>
                    <a:pt x="620" y="103"/>
                    <a:pt x="606" y="102"/>
                    <a:pt x="599" y="96"/>
                  </a:cubicBezTo>
                  <a:cubicBezTo>
                    <a:pt x="572" y="74"/>
                    <a:pt x="581" y="71"/>
                    <a:pt x="551" y="56"/>
                  </a:cubicBezTo>
                  <a:cubicBezTo>
                    <a:pt x="523" y="42"/>
                    <a:pt x="498" y="42"/>
                    <a:pt x="471" y="24"/>
                  </a:cubicBez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443" name="Oval 15"/>
            <p:cNvSpPr>
              <a:spLocks noChangeArrowheads="1"/>
            </p:cNvSpPr>
            <p:nvPr/>
          </p:nvSpPr>
          <p:spPr bwMode="auto">
            <a:xfrm rot="6312144">
              <a:off x="2184" y="1992"/>
              <a:ext cx="240" cy="192"/>
            </a:xfrm>
            <a:prstGeom prst="ellipse">
              <a:avLst/>
            </a:prstGeom>
            <a:solidFill>
              <a:srgbClr val="FFFF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444" name="Freeform 18"/>
            <p:cNvSpPr>
              <a:spLocks/>
            </p:cNvSpPr>
            <p:nvPr/>
          </p:nvSpPr>
          <p:spPr bwMode="auto">
            <a:xfrm>
              <a:off x="2339" y="2129"/>
              <a:ext cx="109" cy="127"/>
            </a:xfrm>
            <a:custGeom>
              <a:avLst/>
              <a:gdLst>
                <a:gd name="T0" fmla="*/ 187 w 101"/>
                <a:gd name="T1" fmla="*/ 91 h 117"/>
                <a:gd name="T2" fmla="*/ 53 w 101"/>
                <a:gd name="T3" fmla="*/ 75 h 117"/>
                <a:gd name="T4" fmla="*/ 156 w 101"/>
                <a:gd name="T5" fmla="*/ 152 h 117"/>
                <a:gd name="T6" fmla="*/ 187 w 101"/>
                <a:gd name="T7" fmla="*/ 91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"/>
                <a:gd name="T13" fmla="*/ 0 h 117"/>
                <a:gd name="T14" fmla="*/ 101 w 101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" h="117">
                  <a:moveTo>
                    <a:pt x="101" y="47"/>
                  </a:moveTo>
                  <a:cubicBezTo>
                    <a:pt x="85" y="0"/>
                    <a:pt x="66" y="27"/>
                    <a:pt x="29" y="39"/>
                  </a:cubicBezTo>
                  <a:cubicBezTo>
                    <a:pt x="21" y="87"/>
                    <a:pt x="0" y="117"/>
                    <a:pt x="85" y="79"/>
                  </a:cubicBezTo>
                  <a:cubicBezTo>
                    <a:pt x="96" y="74"/>
                    <a:pt x="93" y="55"/>
                    <a:pt x="101" y="47"/>
                  </a:cubicBezTo>
                  <a:close/>
                </a:path>
              </a:pathLst>
            </a:custGeom>
            <a:solidFill>
              <a:srgbClr val="FFFF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124200" y="377825"/>
            <a:ext cx="4956175" cy="3127375"/>
            <a:chOff x="1968" y="238"/>
            <a:chExt cx="3122" cy="1970"/>
          </a:xfrm>
        </p:grpSpPr>
        <p:sp>
          <p:nvSpPr>
            <p:cNvPr id="18438" name="Text Box 20"/>
            <p:cNvSpPr txBox="1">
              <a:spLocks noChangeArrowheads="1"/>
            </p:cNvSpPr>
            <p:nvPr/>
          </p:nvSpPr>
          <p:spPr bwMode="auto">
            <a:xfrm>
              <a:off x="3648" y="238"/>
              <a:ext cx="1442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l-GR" altLang="el-GR" sz="2000" dirty="0">
                <a:solidFill>
                  <a:srgbClr val="FFFF66"/>
                </a:solidFill>
                <a:latin typeface="Arial" charset="0"/>
              </a:endParaRPr>
            </a:p>
            <a:p>
              <a:pPr eaLnBrk="1" hangingPunct="1"/>
              <a:r>
                <a:rPr lang="el-GR" altLang="el-GR" sz="2000" dirty="0">
                  <a:solidFill>
                    <a:srgbClr val="FFFF66"/>
                  </a:solidFill>
                  <a:latin typeface="Arial" charset="0"/>
                </a:rPr>
                <a:t>Κορυφή πνεύμονα</a:t>
              </a:r>
              <a:endParaRPr lang="en-US" altLang="el-GR" sz="2000" dirty="0">
                <a:solidFill>
                  <a:srgbClr val="FFFF66"/>
                </a:solidFill>
                <a:latin typeface="Arial" charset="0"/>
              </a:endParaRPr>
            </a:p>
            <a:p>
              <a:pPr eaLnBrk="1" hangingPunct="1"/>
              <a:r>
                <a:rPr lang="el-GR" altLang="el-GR" sz="2000" dirty="0" smtClean="0">
                  <a:solidFill>
                    <a:srgbClr val="FFFF66"/>
                  </a:solidFill>
                  <a:latin typeface="Arial" charset="0"/>
                </a:rPr>
                <a:t>Τραχεία</a:t>
              </a:r>
              <a:endParaRPr lang="en-US" altLang="el-GR" sz="2000" dirty="0">
                <a:solidFill>
                  <a:schemeClr val="bg1"/>
                </a:solidFill>
                <a:latin typeface="Arial" charset="0"/>
              </a:endParaRPr>
            </a:p>
            <a:p>
              <a:pPr eaLnBrk="1" hangingPunct="1"/>
              <a:r>
                <a:rPr lang="el-GR" altLang="el-GR" sz="2000" dirty="0" smtClean="0">
                  <a:solidFill>
                    <a:srgbClr val="FFFF66"/>
                  </a:solidFill>
                  <a:latin typeface="Arial" charset="0"/>
                </a:rPr>
                <a:t>Οισοφάγος</a:t>
              </a:r>
              <a:endParaRPr lang="en-US" altLang="el-GR" sz="2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439" name="Line 21"/>
            <p:cNvSpPr>
              <a:spLocks noChangeShapeType="1"/>
            </p:cNvSpPr>
            <p:nvPr/>
          </p:nvSpPr>
          <p:spPr bwMode="auto">
            <a:xfrm flipH="1">
              <a:off x="1968" y="576"/>
              <a:ext cx="1680" cy="14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440" name="Line 22"/>
            <p:cNvSpPr>
              <a:spLocks noChangeShapeType="1"/>
            </p:cNvSpPr>
            <p:nvPr/>
          </p:nvSpPr>
          <p:spPr bwMode="auto">
            <a:xfrm flipH="1">
              <a:off x="2304" y="816"/>
              <a:ext cx="1344" cy="12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441" name="Line 23"/>
            <p:cNvSpPr>
              <a:spLocks noChangeShapeType="1"/>
            </p:cNvSpPr>
            <p:nvPr/>
          </p:nvSpPr>
          <p:spPr bwMode="auto">
            <a:xfrm flipH="1">
              <a:off x="2400" y="1008"/>
              <a:ext cx="1248" cy="12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Ποιές είναι οι δομές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που </a:t>
            </a:r>
            <a:r>
              <a:rPr lang="el-GR" dirty="0"/>
              <a:t>περιέχουν αέρα 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143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646032_4037443_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Line 5"/>
          <p:cNvSpPr>
            <a:spLocks noChangeShapeType="1"/>
          </p:cNvSpPr>
          <p:nvPr/>
        </p:nvSpPr>
        <p:spPr bwMode="auto">
          <a:xfrm flipH="1">
            <a:off x="4953000" y="1295400"/>
            <a:ext cx="1447800" cy="1447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 flipH="1">
            <a:off x="5867400" y="1295400"/>
            <a:ext cx="533400" cy="1524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Σκιαγραφικό στην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αριστερή </a:t>
            </a:r>
            <a:r>
              <a:rPr lang="el-GR" dirty="0"/>
              <a:t>υποκλείδια </a:t>
            </a:r>
            <a:r>
              <a:rPr lang="el-GR" dirty="0" smtClean="0"/>
              <a:t>φλέβα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2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646032_4037443_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559175" y="531813"/>
            <a:ext cx="4602163" cy="3079750"/>
            <a:chOff x="2242" y="335"/>
            <a:chExt cx="2899" cy="1940"/>
          </a:xfrm>
        </p:grpSpPr>
        <p:grpSp>
          <p:nvGrpSpPr>
            <p:cNvPr id="20487" name="Group 18"/>
            <p:cNvGrpSpPr>
              <a:grpSpLocks/>
            </p:cNvGrpSpPr>
            <p:nvPr/>
          </p:nvGrpSpPr>
          <p:grpSpPr bwMode="auto">
            <a:xfrm>
              <a:off x="2242" y="1819"/>
              <a:ext cx="438" cy="456"/>
              <a:chOff x="2242" y="1819"/>
              <a:chExt cx="438" cy="456"/>
            </a:xfrm>
          </p:grpSpPr>
          <p:sp>
            <p:nvSpPr>
              <p:cNvPr id="20492" name="Freeform 15"/>
              <p:cNvSpPr>
                <a:spLocks/>
              </p:cNvSpPr>
              <p:nvPr/>
            </p:nvSpPr>
            <p:spPr bwMode="auto">
              <a:xfrm>
                <a:off x="2242" y="1819"/>
                <a:ext cx="165" cy="219"/>
              </a:xfrm>
              <a:custGeom>
                <a:avLst/>
                <a:gdLst>
                  <a:gd name="T0" fmla="*/ 134 w 165"/>
                  <a:gd name="T1" fmla="*/ 45 h 219"/>
                  <a:gd name="T2" fmla="*/ 38 w 165"/>
                  <a:gd name="T3" fmla="*/ 37 h 219"/>
                  <a:gd name="T4" fmla="*/ 38 w 165"/>
                  <a:gd name="T5" fmla="*/ 197 h 219"/>
                  <a:gd name="T6" fmla="*/ 118 w 165"/>
                  <a:gd name="T7" fmla="*/ 189 h 219"/>
                  <a:gd name="T8" fmla="*/ 142 w 165"/>
                  <a:gd name="T9" fmla="*/ 173 h 219"/>
                  <a:gd name="T10" fmla="*/ 158 w 165"/>
                  <a:gd name="T11" fmla="*/ 125 h 219"/>
                  <a:gd name="T12" fmla="*/ 134 w 165"/>
                  <a:gd name="T13" fmla="*/ 45 h 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5"/>
                  <a:gd name="T22" fmla="*/ 0 h 219"/>
                  <a:gd name="T23" fmla="*/ 165 w 165"/>
                  <a:gd name="T24" fmla="*/ 219 h 2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5" h="219">
                    <a:moveTo>
                      <a:pt x="134" y="45"/>
                    </a:moveTo>
                    <a:cubicBezTo>
                      <a:pt x="77" y="7"/>
                      <a:pt x="93" y="0"/>
                      <a:pt x="38" y="37"/>
                    </a:cubicBezTo>
                    <a:cubicBezTo>
                      <a:pt x="21" y="88"/>
                      <a:pt x="0" y="142"/>
                      <a:pt x="38" y="197"/>
                    </a:cubicBezTo>
                    <a:cubicBezTo>
                      <a:pt x="53" y="219"/>
                      <a:pt x="91" y="192"/>
                      <a:pt x="118" y="189"/>
                    </a:cubicBezTo>
                    <a:cubicBezTo>
                      <a:pt x="126" y="184"/>
                      <a:pt x="137" y="181"/>
                      <a:pt x="142" y="173"/>
                    </a:cubicBezTo>
                    <a:cubicBezTo>
                      <a:pt x="151" y="159"/>
                      <a:pt x="158" y="125"/>
                      <a:pt x="158" y="125"/>
                    </a:cubicBezTo>
                    <a:cubicBezTo>
                      <a:pt x="149" y="54"/>
                      <a:pt x="165" y="76"/>
                      <a:pt x="134" y="45"/>
                    </a:cubicBezTo>
                    <a:close/>
                  </a:path>
                </a:pathLst>
              </a:custGeom>
              <a:solidFill>
                <a:srgbClr val="FF505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493" name="Freeform 16"/>
              <p:cNvSpPr>
                <a:spLocks/>
              </p:cNvSpPr>
              <p:nvPr/>
            </p:nvSpPr>
            <p:spPr bwMode="auto">
              <a:xfrm>
                <a:off x="2536" y="2017"/>
                <a:ext cx="144" cy="172"/>
              </a:xfrm>
              <a:custGeom>
                <a:avLst/>
                <a:gdLst>
                  <a:gd name="T0" fmla="*/ 88 w 144"/>
                  <a:gd name="T1" fmla="*/ 87 h 172"/>
                  <a:gd name="T2" fmla="*/ 0 w 144"/>
                  <a:gd name="T3" fmla="*/ 15 h 172"/>
                  <a:gd name="T4" fmla="*/ 8 w 144"/>
                  <a:gd name="T5" fmla="*/ 71 h 172"/>
                  <a:gd name="T6" fmla="*/ 88 w 144"/>
                  <a:gd name="T7" fmla="*/ 87 h 1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72"/>
                  <a:gd name="T14" fmla="*/ 144 w 144"/>
                  <a:gd name="T15" fmla="*/ 172 h 1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72">
                    <a:moveTo>
                      <a:pt x="88" y="87"/>
                    </a:moveTo>
                    <a:cubicBezTo>
                      <a:pt x="76" y="0"/>
                      <a:pt x="90" y="4"/>
                      <a:pt x="0" y="15"/>
                    </a:cubicBezTo>
                    <a:cubicBezTo>
                      <a:pt x="3" y="34"/>
                      <a:pt x="0" y="54"/>
                      <a:pt x="8" y="71"/>
                    </a:cubicBezTo>
                    <a:cubicBezTo>
                      <a:pt x="12" y="80"/>
                      <a:pt x="144" y="172"/>
                      <a:pt x="88" y="87"/>
                    </a:cubicBezTo>
                    <a:close/>
                  </a:path>
                </a:pathLst>
              </a:custGeom>
              <a:solidFill>
                <a:srgbClr val="FF505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494" name="Freeform 17"/>
              <p:cNvSpPr>
                <a:spLocks/>
              </p:cNvSpPr>
              <p:nvPr/>
            </p:nvSpPr>
            <p:spPr bwMode="auto">
              <a:xfrm>
                <a:off x="2460" y="2124"/>
                <a:ext cx="177" cy="151"/>
              </a:xfrm>
              <a:custGeom>
                <a:avLst/>
                <a:gdLst>
                  <a:gd name="T0" fmla="*/ 172 w 177"/>
                  <a:gd name="T1" fmla="*/ 68 h 151"/>
                  <a:gd name="T2" fmla="*/ 108 w 177"/>
                  <a:gd name="T3" fmla="*/ 4 h 151"/>
                  <a:gd name="T4" fmla="*/ 20 w 177"/>
                  <a:gd name="T5" fmla="*/ 60 h 151"/>
                  <a:gd name="T6" fmla="*/ 140 w 177"/>
                  <a:gd name="T7" fmla="*/ 116 h 151"/>
                  <a:gd name="T8" fmla="*/ 172 w 177"/>
                  <a:gd name="T9" fmla="*/ 68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151"/>
                  <a:gd name="T17" fmla="*/ 177 w 177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151">
                    <a:moveTo>
                      <a:pt x="172" y="68"/>
                    </a:moveTo>
                    <a:cubicBezTo>
                      <a:pt x="154" y="41"/>
                      <a:pt x="131" y="27"/>
                      <a:pt x="108" y="4"/>
                    </a:cubicBezTo>
                    <a:cubicBezTo>
                      <a:pt x="14" y="16"/>
                      <a:pt x="60" y="0"/>
                      <a:pt x="20" y="60"/>
                    </a:cubicBezTo>
                    <a:cubicBezTo>
                      <a:pt x="50" y="151"/>
                      <a:pt x="0" y="127"/>
                      <a:pt x="140" y="116"/>
                    </a:cubicBezTo>
                    <a:cubicBezTo>
                      <a:pt x="177" y="104"/>
                      <a:pt x="162" y="116"/>
                      <a:pt x="172" y="68"/>
                    </a:cubicBezTo>
                    <a:close/>
                  </a:path>
                </a:pathLst>
              </a:custGeom>
              <a:solidFill>
                <a:srgbClr val="FF505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20488" name="Line 19"/>
            <p:cNvSpPr>
              <a:spLocks noChangeShapeType="1"/>
            </p:cNvSpPr>
            <p:nvPr/>
          </p:nvSpPr>
          <p:spPr bwMode="auto">
            <a:xfrm flipH="1">
              <a:off x="2400" y="480"/>
              <a:ext cx="1056" cy="1392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89" name="Line 20"/>
            <p:cNvSpPr>
              <a:spLocks noChangeShapeType="1"/>
            </p:cNvSpPr>
            <p:nvPr/>
          </p:nvSpPr>
          <p:spPr bwMode="auto">
            <a:xfrm flipH="1">
              <a:off x="2640" y="912"/>
              <a:ext cx="864" cy="1248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0" name="Line 21"/>
            <p:cNvSpPr>
              <a:spLocks noChangeShapeType="1"/>
            </p:cNvSpPr>
            <p:nvPr/>
          </p:nvSpPr>
          <p:spPr bwMode="auto">
            <a:xfrm flipH="1">
              <a:off x="2592" y="720"/>
              <a:ext cx="864" cy="1296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1" name="Text Box 22"/>
            <p:cNvSpPr txBox="1">
              <a:spLocks noChangeArrowheads="1"/>
            </p:cNvSpPr>
            <p:nvPr/>
          </p:nvSpPr>
          <p:spPr bwMode="auto">
            <a:xfrm>
              <a:off x="3456" y="335"/>
              <a:ext cx="1685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altLang="el-GR" sz="1800">
                  <a:solidFill>
                    <a:srgbClr val="FF5050"/>
                  </a:solidFill>
                  <a:latin typeface="Arial" charset="0"/>
                </a:rPr>
                <a:t>Βραχιοκεφαλική αρτηρία</a:t>
              </a:r>
              <a:endParaRPr lang="en-US" altLang="el-GR" sz="1800">
                <a:solidFill>
                  <a:srgbClr val="FF5050"/>
                </a:solidFill>
                <a:latin typeface="Arial" charset="0"/>
              </a:endParaRPr>
            </a:p>
            <a:p>
              <a:pPr eaLnBrk="1" hangingPunct="1"/>
              <a:r>
                <a:rPr lang="el-GR" altLang="el-GR" sz="1800">
                  <a:solidFill>
                    <a:srgbClr val="FF5050"/>
                  </a:solidFill>
                  <a:latin typeface="Arial" charset="0"/>
                </a:rPr>
                <a:t>Αρ. κοινή καρωτίδα</a:t>
              </a:r>
              <a:endParaRPr lang="en-US" altLang="el-GR" sz="1800">
                <a:solidFill>
                  <a:srgbClr val="FF5050"/>
                </a:solidFill>
                <a:latin typeface="Arial" charset="0"/>
              </a:endParaRPr>
            </a:p>
            <a:p>
              <a:pPr eaLnBrk="1" hangingPunct="1"/>
              <a:r>
                <a:rPr lang="el-GR" altLang="el-GR" sz="1800">
                  <a:solidFill>
                    <a:srgbClr val="FF5050"/>
                  </a:solidFill>
                  <a:latin typeface="Arial" charset="0"/>
                </a:rPr>
                <a:t>Αρ. υποκλείδια αρτηρία</a:t>
              </a:r>
              <a:endParaRPr lang="en-US" altLang="el-GR" sz="1800">
                <a:solidFill>
                  <a:srgbClr val="FF5050"/>
                </a:solidFill>
                <a:latin typeface="Arial" charset="0"/>
              </a:endParaRPr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Να δείξετε τους 3 κλάδους </a:t>
            </a:r>
            <a:br>
              <a:rPr lang="el-GR" dirty="0"/>
            </a:br>
            <a:r>
              <a:rPr lang="el-GR" dirty="0"/>
              <a:t>του αορτικού </a:t>
            </a:r>
            <a:r>
              <a:rPr lang="el-GR" dirty="0" smtClean="0"/>
              <a:t>τόξου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594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646032_4037443_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Line 5"/>
          <p:cNvSpPr>
            <a:spLocks noChangeShapeType="1"/>
          </p:cNvSpPr>
          <p:nvPr/>
        </p:nvSpPr>
        <p:spPr bwMode="auto">
          <a:xfrm flipH="1">
            <a:off x="1752600" y="1219200"/>
            <a:ext cx="1219200" cy="24384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 flipH="1">
            <a:off x="5334000" y="1295400"/>
            <a:ext cx="152400" cy="6096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1510" name="Freeform 7"/>
          <p:cNvSpPr>
            <a:spLocks/>
          </p:cNvSpPr>
          <p:nvPr/>
        </p:nvSpPr>
        <p:spPr bwMode="auto">
          <a:xfrm>
            <a:off x="1447800" y="3262313"/>
            <a:ext cx="558800" cy="1190625"/>
          </a:xfrm>
          <a:custGeom>
            <a:avLst/>
            <a:gdLst>
              <a:gd name="T0" fmla="*/ 2147483647 w 409"/>
              <a:gd name="T1" fmla="*/ 2147483647 h 750"/>
              <a:gd name="T2" fmla="*/ 2147483647 w 409"/>
              <a:gd name="T3" fmla="*/ 2147483647 h 750"/>
              <a:gd name="T4" fmla="*/ 2147483647 w 409"/>
              <a:gd name="T5" fmla="*/ 2147483647 h 750"/>
              <a:gd name="T6" fmla="*/ 2147483647 w 409"/>
              <a:gd name="T7" fmla="*/ 2147483647 h 750"/>
              <a:gd name="T8" fmla="*/ 2147483647 w 409"/>
              <a:gd name="T9" fmla="*/ 2147483647 h 750"/>
              <a:gd name="T10" fmla="*/ 2147483647 w 409"/>
              <a:gd name="T11" fmla="*/ 2147483647 h 750"/>
              <a:gd name="T12" fmla="*/ 2147483647 w 409"/>
              <a:gd name="T13" fmla="*/ 2147483647 h 750"/>
              <a:gd name="T14" fmla="*/ 2147483647 w 409"/>
              <a:gd name="T15" fmla="*/ 2147483647 h 750"/>
              <a:gd name="T16" fmla="*/ 2147483647 w 409"/>
              <a:gd name="T17" fmla="*/ 2147483647 h 750"/>
              <a:gd name="T18" fmla="*/ 2147483647 w 409"/>
              <a:gd name="T19" fmla="*/ 2147483647 h 750"/>
              <a:gd name="T20" fmla="*/ 2147483647 w 409"/>
              <a:gd name="T21" fmla="*/ 2147483647 h 750"/>
              <a:gd name="T22" fmla="*/ 2147483647 w 409"/>
              <a:gd name="T23" fmla="*/ 2147483647 h 750"/>
              <a:gd name="T24" fmla="*/ 2147483647 w 409"/>
              <a:gd name="T25" fmla="*/ 2147483647 h 750"/>
              <a:gd name="T26" fmla="*/ 2147483647 w 409"/>
              <a:gd name="T27" fmla="*/ 2147483647 h 750"/>
              <a:gd name="T28" fmla="*/ 2147483647 w 409"/>
              <a:gd name="T29" fmla="*/ 2147483647 h 750"/>
              <a:gd name="T30" fmla="*/ 2147483647 w 409"/>
              <a:gd name="T31" fmla="*/ 2147483647 h 750"/>
              <a:gd name="T32" fmla="*/ 2147483647 w 409"/>
              <a:gd name="T33" fmla="*/ 2147483647 h 750"/>
              <a:gd name="T34" fmla="*/ 2147483647 w 409"/>
              <a:gd name="T35" fmla="*/ 2147483647 h 750"/>
              <a:gd name="T36" fmla="*/ 2147483647 w 409"/>
              <a:gd name="T37" fmla="*/ 2147483647 h 750"/>
              <a:gd name="T38" fmla="*/ 2147483647 w 409"/>
              <a:gd name="T39" fmla="*/ 2147483647 h 750"/>
              <a:gd name="T40" fmla="*/ 2147483647 w 409"/>
              <a:gd name="T41" fmla="*/ 2147483647 h 750"/>
              <a:gd name="T42" fmla="*/ 2147483647 w 409"/>
              <a:gd name="T43" fmla="*/ 2147483647 h 7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09"/>
              <a:gd name="T67" fmla="*/ 0 h 750"/>
              <a:gd name="T68" fmla="*/ 409 w 409"/>
              <a:gd name="T69" fmla="*/ 750 h 75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09" h="750">
                <a:moveTo>
                  <a:pt x="361" y="297"/>
                </a:moveTo>
                <a:cubicBezTo>
                  <a:pt x="355" y="231"/>
                  <a:pt x="361" y="209"/>
                  <a:pt x="329" y="161"/>
                </a:cubicBezTo>
                <a:cubicBezTo>
                  <a:pt x="322" y="97"/>
                  <a:pt x="329" y="81"/>
                  <a:pt x="281" y="49"/>
                </a:cubicBezTo>
                <a:cubicBezTo>
                  <a:pt x="249" y="0"/>
                  <a:pt x="240" y="9"/>
                  <a:pt x="177" y="17"/>
                </a:cubicBezTo>
                <a:cubicBezTo>
                  <a:pt x="169" y="20"/>
                  <a:pt x="159" y="19"/>
                  <a:pt x="153" y="25"/>
                </a:cubicBezTo>
                <a:cubicBezTo>
                  <a:pt x="147" y="31"/>
                  <a:pt x="149" y="41"/>
                  <a:pt x="145" y="49"/>
                </a:cubicBezTo>
                <a:cubicBezTo>
                  <a:pt x="141" y="58"/>
                  <a:pt x="133" y="64"/>
                  <a:pt x="129" y="73"/>
                </a:cubicBezTo>
                <a:cubicBezTo>
                  <a:pt x="101" y="136"/>
                  <a:pt x="132" y="108"/>
                  <a:pt x="89" y="137"/>
                </a:cubicBezTo>
                <a:cubicBezTo>
                  <a:pt x="70" y="166"/>
                  <a:pt x="52" y="164"/>
                  <a:pt x="33" y="193"/>
                </a:cubicBezTo>
                <a:cubicBezTo>
                  <a:pt x="24" y="273"/>
                  <a:pt x="21" y="254"/>
                  <a:pt x="1" y="313"/>
                </a:cubicBezTo>
                <a:cubicBezTo>
                  <a:pt x="4" y="345"/>
                  <a:pt x="0" y="378"/>
                  <a:pt x="9" y="409"/>
                </a:cubicBezTo>
                <a:cubicBezTo>
                  <a:pt x="14" y="428"/>
                  <a:pt x="41" y="457"/>
                  <a:pt x="41" y="457"/>
                </a:cubicBezTo>
                <a:cubicBezTo>
                  <a:pt x="44" y="473"/>
                  <a:pt x="47" y="489"/>
                  <a:pt x="49" y="505"/>
                </a:cubicBezTo>
                <a:cubicBezTo>
                  <a:pt x="52" y="532"/>
                  <a:pt x="53" y="558"/>
                  <a:pt x="57" y="585"/>
                </a:cubicBezTo>
                <a:cubicBezTo>
                  <a:pt x="57" y="585"/>
                  <a:pt x="69" y="637"/>
                  <a:pt x="73" y="641"/>
                </a:cubicBezTo>
                <a:cubicBezTo>
                  <a:pt x="107" y="675"/>
                  <a:pt x="188" y="675"/>
                  <a:pt x="233" y="705"/>
                </a:cubicBezTo>
                <a:cubicBezTo>
                  <a:pt x="255" y="738"/>
                  <a:pt x="257" y="750"/>
                  <a:pt x="297" y="737"/>
                </a:cubicBezTo>
                <a:cubicBezTo>
                  <a:pt x="326" y="693"/>
                  <a:pt x="324" y="655"/>
                  <a:pt x="369" y="625"/>
                </a:cubicBezTo>
                <a:cubicBezTo>
                  <a:pt x="379" y="594"/>
                  <a:pt x="399" y="592"/>
                  <a:pt x="409" y="561"/>
                </a:cubicBezTo>
                <a:cubicBezTo>
                  <a:pt x="406" y="550"/>
                  <a:pt x="406" y="539"/>
                  <a:pt x="401" y="529"/>
                </a:cubicBezTo>
                <a:cubicBezTo>
                  <a:pt x="392" y="512"/>
                  <a:pt x="369" y="481"/>
                  <a:pt x="369" y="481"/>
                </a:cubicBezTo>
                <a:cubicBezTo>
                  <a:pt x="378" y="421"/>
                  <a:pt x="390" y="354"/>
                  <a:pt x="361" y="297"/>
                </a:cubicBezTo>
                <a:close/>
              </a:path>
            </a:pathLst>
          </a:custGeom>
          <a:noFill/>
          <a:ln w="9525" cap="rnd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Παρεμπιπτόντως λίπωμα στο θωρακικό τοίχωμα </a:t>
            </a:r>
            <a:r>
              <a:rPr lang="el-GR" sz="2900" b="0" dirty="0"/>
              <a:t>(συγκρίνετε την πυκνότητα με το υποδόριο λίπος</a:t>
            </a:r>
            <a:r>
              <a:rPr lang="el-GR" sz="2900" b="0" dirty="0" smtClean="0"/>
              <a:t>)</a:t>
            </a:r>
            <a:endParaRPr lang="el-GR" sz="29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5175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646032_4037443_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355725" y="82232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sz="100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935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646032_4037443_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96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646032_4037443_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11500" y="2746375"/>
            <a:ext cx="1160463" cy="568325"/>
            <a:chOff x="1960" y="1730"/>
            <a:chExt cx="731" cy="358"/>
          </a:xfrm>
        </p:grpSpPr>
        <p:sp>
          <p:nvSpPr>
            <p:cNvPr id="24581" name="Freeform 5"/>
            <p:cNvSpPr>
              <a:spLocks/>
            </p:cNvSpPr>
            <p:nvPr/>
          </p:nvSpPr>
          <p:spPr bwMode="auto">
            <a:xfrm>
              <a:off x="1960" y="1730"/>
              <a:ext cx="731" cy="338"/>
            </a:xfrm>
            <a:custGeom>
              <a:avLst/>
              <a:gdLst>
                <a:gd name="T0" fmla="*/ 720 w 731"/>
                <a:gd name="T1" fmla="*/ 206 h 338"/>
                <a:gd name="T2" fmla="*/ 728 w 731"/>
                <a:gd name="T3" fmla="*/ 182 h 338"/>
                <a:gd name="T4" fmla="*/ 696 w 731"/>
                <a:gd name="T5" fmla="*/ 134 h 338"/>
                <a:gd name="T6" fmla="*/ 688 w 731"/>
                <a:gd name="T7" fmla="*/ 110 h 338"/>
                <a:gd name="T8" fmla="*/ 664 w 731"/>
                <a:gd name="T9" fmla="*/ 94 h 338"/>
                <a:gd name="T10" fmla="*/ 424 w 731"/>
                <a:gd name="T11" fmla="*/ 14 h 338"/>
                <a:gd name="T12" fmla="*/ 192 w 731"/>
                <a:gd name="T13" fmla="*/ 38 h 338"/>
                <a:gd name="T14" fmla="*/ 128 w 731"/>
                <a:gd name="T15" fmla="*/ 54 h 338"/>
                <a:gd name="T16" fmla="*/ 120 w 731"/>
                <a:gd name="T17" fmla="*/ 94 h 338"/>
                <a:gd name="T18" fmla="*/ 40 w 731"/>
                <a:gd name="T19" fmla="*/ 102 h 338"/>
                <a:gd name="T20" fmla="*/ 0 w 731"/>
                <a:gd name="T21" fmla="*/ 190 h 338"/>
                <a:gd name="T22" fmla="*/ 24 w 731"/>
                <a:gd name="T23" fmla="*/ 278 h 338"/>
                <a:gd name="T24" fmla="*/ 136 w 731"/>
                <a:gd name="T25" fmla="*/ 326 h 338"/>
                <a:gd name="T26" fmla="*/ 208 w 731"/>
                <a:gd name="T27" fmla="*/ 318 h 338"/>
                <a:gd name="T28" fmla="*/ 184 w 731"/>
                <a:gd name="T29" fmla="*/ 214 h 338"/>
                <a:gd name="T30" fmla="*/ 176 w 731"/>
                <a:gd name="T31" fmla="*/ 182 h 338"/>
                <a:gd name="T32" fmla="*/ 328 w 731"/>
                <a:gd name="T33" fmla="*/ 86 h 338"/>
                <a:gd name="T34" fmla="*/ 432 w 731"/>
                <a:gd name="T35" fmla="*/ 78 h 338"/>
                <a:gd name="T36" fmla="*/ 480 w 731"/>
                <a:gd name="T37" fmla="*/ 134 h 338"/>
                <a:gd name="T38" fmla="*/ 504 w 731"/>
                <a:gd name="T39" fmla="*/ 150 h 338"/>
                <a:gd name="T40" fmla="*/ 560 w 731"/>
                <a:gd name="T41" fmla="*/ 206 h 338"/>
                <a:gd name="T42" fmla="*/ 616 w 731"/>
                <a:gd name="T43" fmla="*/ 262 h 338"/>
                <a:gd name="T44" fmla="*/ 640 w 731"/>
                <a:gd name="T45" fmla="*/ 278 h 338"/>
                <a:gd name="T46" fmla="*/ 680 w 731"/>
                <a:gd name="T47" fmla="*/ 270 h 338"/>
                <a:gd name="T48" fmla="*/ 688 w 731"/>
                <a:gd name="T49" fmla="*/ 246 h 338"/>
                <a:gd name="T50" fmla="*/ 712 w 731"/>
                <a:gd name="T51" fmla="*/ 230 h 338"/>
                <a:gd name="T52" fmla="*/ 696 w 731"/>
                <a:gd name="T53" fmla="*/ 142 h 33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1"/>
                <a:gd name="T82" fmla="*/ 0 h 338"/>
                <a:gd name="T83" fmla="*/ 731 w 731"/>
                <a:gd name="T84" fmla="*/ 338 h 33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1" h="338">
                  <a:moveTo>
                    <a:pt x="720" y="206"/>
                  </a:moveTo>
                  <a:cubicBezTo>
                    <a:pt x="723" y="198"/>
                    <a:pt x="731" y="190"/>
                    <a:pt x="728" y="182"/>
                  </a:cubicBezTo>
                  <a:cubicBezTo>
                    <a:pt x="722" y="164"/>
                    <a:pt x="702" y="152"/>
                    <a:pt x="696" y="134"/>
                  </a:cubicBezTo>
                  <a:cubicBezTo>
                    <a:pt x="693" y="126"/>
                    <a:pt x="693" y="117"/>
                    <a:pt x="688" y="110"/>
                  </a:cubicBezTo>
                  <a:cubicBezTo>
                    <a:pt x="682" y="102"/>
                    <a:pt x="672" y="99"/>
                    <a:pt x="664" y="94"/>
                  </a:cubicBezTo>
                  <a:cubicBezTo>
                    <a:pt x="601" y="0"/>
                    <a:pt x="549" y="20"/>
                    <a:pt x="424" y="14"/>
                  </a:cubicBezTo>
                  <a:cubicBezTo>
                    <a:pt x="340" y="20"/>
                    <a:pt x="274" y="31"/>
                    <a:pt x="192" y="38"/>
                  </a:cubicBezTo>
                  <a:cubicBezTo>
                    <a:pt x="170" y="42"/>
                    <a:pt x="140" y="36"/>
                    <a:pt x="128" y="54"/>
                  </a:cubicBezTo>
                  <a:cubicBezTo>
                    <a:pt x="120" y="65"/>
                    <a:pt x="132" y="87"/>
                    <a:pt x="120" y="94"/>
                  </a:cubicBezTo>
                  <a:cubicBezTo>
                    <a:pt x="96" y="107"/>
                    <a:pt x="67" y="99"/>
                    <a:pt x="40" y="102"/>
                  </a:cubicBezTo>
                  <a:cubicBezTo>
                    <a:pt x="20" y="131"/>
                    <a:pt x="20" y="161"/>
                    <a:pt x="0" y="190"/>
                  </a:cubicBezTo>
                  <a:cubicBezTo>
                    <a:pt x="6" y="213"/>
                    <a:pt x="12" y="257"/>
                    <a:pt x="24" y="278"/>
                  </a:cubicBezTo>
                  <a:cubicBezTo>
                    <a:pt x="45" y="315"/>
                    <a:pt x="98" y="318"/>
                    <a:pt x="136" y="326"/>
                  </a:cubicBezTo>
                  <a:cubicBezTo>
                    <a:pt x="160" y="323"/>
                    <a:pt x="194" y="338"/>
                    <a:pt x="208" y="318"/>
                  </a:cubicBezTo>
                  <a:cubicBezTo>
                    <a:pt x="234" y="282"/>
                    <a:pt x="202" y="241"/>
                    <a:pt x="184" y="214"/>
                  </a:cubicBezTo>
                  <a:cubicBezTo>
                    <a:pt x="181" y="203"/>
                    <a:pt x="175" y="193"/>
                    <a:pt x="176" y="182"/>
                  </a:cubicBezTo>
                  <a:cubicBezTo>
                    <a:pt x="186" y="79"/>
                    <a:pt x="232" y="93"/>
                    <a:pt x="328" y="86"/>
                  </a:cubicBezTo>
                  <a:cubicBezTo>
                    <a:pt x="394" y="64"/>
                    <a:pt x="359" y="68"/>
                    <a:pt x="432" y="78"/>
                  </a:cubicBezTo>
                  <a:cubicBezTo>
                    <a:pt x="479" y="94"/>
                    <a:pt x="457" y="105"/>
                    <a:pt x="480" y="134"/>
                  </a:cubicBezTo>
                  <a:cubicBezTo>
                    <a:pt x="486" y="142"/>
                    <a:pt x="497" y="144"/>
                    <a:pt x="504" y="150"/>
                  </a:cubicBezTo>
                  <a:cubicBezTo>
                    <a:pt x="524" y="168"/>
                    <a:pt x="560" y="206"/>
                    <a:pt x="560" y="206"/>
                  </a:cubicBezTo>
                  <a:cubicBezTo>
                    <a:pt x="574" y="248"/>
                    <a:pt x="561" y="225"/>
                    <a:pt x="616" y="262"/>
                  </a:cubicBezTo>
                  <a:cubicBezTo>
                    <a:pt x="624" y="267"/>
                    <a:pt x="640" y="278"/>
                    <a:pt x="640" y="278"/>
                  </a:cubicBezTo>
                  <a:cubicBezTo>
                    <a:pt x="653" y="275"/>
                    <a:pt x="669" y="278"/>
                    <a:pt x="680" y="270"/>
                  </a:cubicBezTo>
                  <a:cubicBezTo>
                    <a:pt x="687" y="265"/>
                    <a:pt x="683" y="253"/>
                    <a:pt x="688" y="246"/>
                  </a:cubicBezTo>
                  <a:cubicBezTo>
                    <a:pt x="694" y="238"/>
                    <a:pt x="704" y="235"/>
                    <a:pt x="712" y="230"/>
                  </a:cubicBezTo>
                  <a:cubicBezTo>
                    <a:pt x="707" y="202"/>
                    <a:pt x="696" y="170"/>
                    <a:pt x="696" y="142"/>
                  </a:cubicBezTo>
                </a:path>
              </a:pathLst>
            </a:custGeom>
            <a:solidFill>
              <a:srgbClr val="00FFFF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582" name="Freeform 6"/>
            <p:cNvSpPr>
              <a:spLocks/>
            </p:cNvSpPr>
            <p:nvPr/>
          </p:nvSpPr>
          <p:spPr bwMode="auto">
            <a:xfrm>
              <a:off x="1969" y="1827"/>
              <a:ext cx="215" cy="261"/>
            </a:xfrm>
            <a:custGeom>
              <a:avLst/>
              <a:gdLst>
                <a:gd name="T0" fmla="*/ 191 w 215"/>
                <a:gd name="T1" fmla="*/ 93 h 261"/>
                <a:gd name="T2" fmla="*/ 95 w 215"/>
                <a:gd name="T3" fmla="*/ 21 h 261"/>
                <a:gd name="T4" fmla="*/ 47 w 215"/>
                <a:gd name="T5" fmla="*/ 5 h 261"/>
                <a:gd name="T6" fmla="*/ 31 w 215"/>
                <a:gd name="T7" fmla="*/ 37 h 261"/>
                <a:gd name="T8" fmla="*/ 15 w 215"/>
                <a:gd name="T9" fmla="*/ 85 h 261"/>
                <a:gd name="T10" fmla="*/ 31 w 215"/>
                <a:gd name="T11" fmla="*/ 197 h 261"/>
                <a:gd name="T12" fmla="*/ 103 w 215"/>
                <a:gd name="T13" fmla="*/ 213 h 261"/>
                <a:gd name="T14" fmla="*/ 167 w 215"/>
                <a:gd name="T15" fmla="*/ 261 h 261"/>
                <a:gd name="T16" fmla="*/ 215 w 215"/>
                <a:gd name="T17" fmla="*/ 197 h 261"/>
                <a:gd name="T18" fmla="*/ 191 w 215"/>
                <a:gd name="T19" fmla="*/ 93 h 2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261"/>
                <a:gd name="T32" fmla="*/ 215 w 215"/>
                <a:gd name="T33" fmla="*/ 261 h 2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261">
                  <a:moveTo>
                    <a:pt x="191" y="93"/>
                  </a:moveTo>
                  <a:cubicBezTo>
                    <a:pt x="169" y="60"/>
                    <a:pt x="132" y="37"/>
                    <a:pt x="95" y="21"/>
                  </a:cubicBezTo>
                  <a:cubicBezTo>
                    <a:pt x="80" y="14"/>
                    <a:pt x="47" y="5"/>
                    <a:pt x="47" y="5"/>
                  </a:cubicBezTo>
                  <a:cubicBezTo>
                    <a:pt x="0" y="21"/>
                    <a:pt x="35" y="0"/>
                    <a:pt x="31" y="37"/>
                  </a:cubicBezTo>
                  <a:cubicBezTo>
                    <a:pt x="29" y="54"/>
                    <a:pt x="15" y="85"/>
                    <a:pt x="15" y="85"/>
                  </a:cubicBezTo>
                  <a:cubicBezTo>
                    <a:pt x="24" y="122"/>
                    <a:pt x="18" y="162"/>
                    <a:pt x="31" y="197"/>
                  </a:cubicBezTo>
                  <a:cubicBezTo>
                    <a:pt x="33" y="203"/>
                    <a:pt x="87" y="210"/>
                    <a:pt x="103" y="213"/>
                  </a:cubicBezTo>
                  <a:cubicBezTo>
                    <a:pt x="122" y="241"/>
                    <a:pt x="135" y="250"/>
                    <a:pt x="167" y="261"/>
                  </a:cubicBezTo>
                  <a:cubicBezTo>
                    <a:pt x="196" y="242"/>
                    <a:pt x="196" y="225"/>
                    <a:pt x="215" y="197"/>
                  </a:cubicBezTo>
                  <a:cubicBezTo>
                    <a:pt x="209" y="179"/>
                    <a:pt x="155" y="93"/>
                    <a:pt x="191" y="93"/>
                  </a:cubicBezTo>
                  <a:close/>
                </a:path>
              </a:pathLst>
            </a:custGeom>
            <a:solidFill>
              <a:srgbClr val="00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Αρ. </a:t>
            </a:r>
            <a:r>
              <a:rPr lang="el-GR" dirty="0" err="1"/>
              <a:t>βραχιοκεφαλική</a:t>
            </a:r>
            <a:r>
              <a:rPr lang="el-GR" dirty="0"/>
              <a:t> φλέβα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αδειάζει </a:t>
            </a:r>
            <a:r>
              <a:rPr lang="el-GR" dirty="0"/>
              <a:t>στην άνω </a:t>
            </a:r>
            <a:r>
              <a:rPr lang="el-GR" dirty="0" smtClean="0"/>
              <a:t>κοίλη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001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646032_4037443_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9"/>
          <p:cNvSpPr txBox="1">
            <a:spLocks noChangeArrowheads="1"/>
          </p:cNvSpPr>
          <p:nvPr/>
        </p:nvSpPr>
        <p:spPr bwMode="auto">
          <a:xfrm>
            <a:off x="4327525" y="3667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sz="1600"/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3465513" y="2908300"/>
            <a:ext cx="1001712" cy="1168400"/>
          </a:xfrm>
          <a:custGeom>
            <a:avLst/>
            <a:gdLst>
              <a:gd name="T0" fmla="*/ 2147483647 w 631"/>
              <a:gd name="T1" fmla="*/ 2147483647 h 736"/>
              <a:gd name="T2" fmla="*/ 2147483647 w 631"/>
              <a:gd name="T3" fmla="*/ 2147483647 h 736"/>
              <a:gd name="T4" fmla="*/ 2147483647 w 631"/>
              <a:gd name="T5" fmla="*/ 2147483647 h 736"/>
              <a:gd name="T6" fmla="*/ 2147483647 w 631"/>
              <a:gd name="T7" fmla="*/ 2147483647 h 736"/>
              <a:gd name="T8" fmla="*/ 2147483647 w 631"/>
              <a:gd name="T9" fmla="*/ 0 h 736"/>
              <a:gd name="T10" fmla="*/ 2147483647 w 631"/>
              <a:gd name="T11" fmla="*/ 2147483647 h 736"/>
              <a:gd name="T12" fmla="*/ 2147483647 w 631"/>
              <a:gd name="T13" fmla="*/ 2147483647 h 736"/>
              <a:gd name="T14" fmla="*/ 2147483647 w 631"/>
              <a:gd name="T15" fmla="*/ 2147483647 h 736"/>
              <a:gd name="T16" fmla="*/ 2147483647 w 631"/>
              <a:gd name="T17" fmla="*/ 2147483647 h 736"/>
              <a:gd name="T18" fmla="*/ 2147483647 w 631"/>
              <a:gd name="T19" fmla="*/ 2147483647 h 736"/>
              <a:gd name="T20" fmla="*/ 2147483647 w 631"/>
              <a:gd name="T21" fmla="*/ 2147483647 h 736"/>
              <a:gd name="T22" fmla="*/ 2147483647 w 631"/>
              <a:gd name="T23" fmla="*/ 2147483647 h 736"/>
              <a:gd name="T24" fmla="*/ 2147483647 w 631"/>
              <a:gd name="T25" fmla="*/ 2147483647 h 736"/>
              <a:gd name="T26" fmla="*/ 2147483647 w 631"/>
              <a:gd name="T27" fmla="*/ 2147483647 h 736"/>
              <a:gd name="T28" fmla="*/ 2147483647 w 631"/>
              <a:gd name="T29" fmla="*/ 2147483647 h 736"/>
              <a:gd name="T30" fmla="*/ 2147483647 w 631"/>
              <a:gd name="T31" fmla="*/ 2147483647 h 736"/>
              <a:gd name="T32" fmla="*/ 2147483647 w 631"/>
              <a:gd name="T33" fmla="*/ 2147483647 h 736"/>
              <a:gd name="T34" fmla="*/ 2147483647 w 631"/>
              <a:gd name="T35" fmla="*/ 2147483647 h 736"/>
              <a:gd name="T36" fmla="*/ 2147483647 w 631"/>
              <a:gd name="T37" fmla="*/ 2147483647 h 736"/>
              <a:gd name="T38" fmla="*/ 2147483647 w 631"/>
              <a:gd name="T39" fmla="*/ 2147483647 h 7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31"/>
              <a:gd name="T61" fmla="*/ 0 h 736"/>
              <a:gd name="T62" fmla="*/ 631 w 631"/>
              <a:gd name="T63" fmla="*/ 736 h 7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31" h="736">
                <a:moveTo>
                  <a:pt x="553" y="336"/>
                </a:moveTo>
                <a:cubicBezTo>
                  <a:pt x="537" y="325"/>
                  <a:pt x="511" y="322"/>
                  <a:pt x="505" y="304"/>
                </a:cubicBezTo>
                <a:cubicBezTo>
                  <a:pt x="488" y="252"/>
                  <a:pt x="463" y="215"/>
                  <a:pt x="417" y="184"/>
                </a:cubicBezTo>
                <a:cubicBezTo>
                  <a:pt x="383" y="134"/>
                  <a:pt x="331" y="89"/>
                  <a:pt x="281" y="56"/>
                </a:cubicBezTo>
                <a:cubicBezTo>
                  <a:pt x="261" y="27"/>
                  <a:pt x="243" y="11"/>
                  <a:pt x="209" y="0"/>
                </a:cubicBezTo>
                <a:cubicBezTo>
                  <a:pt x="197" y="1"/>
                  <a:pt x="130" y="2"/>
                  <a:pt x="105" y="16"/>
                </a:cubicBezTo>
                <a:cubicBezTo>
                  <a:pt x="27" y="59"/>
                  <a:pt x="89" y="42"/>
                  <a:pt x="17" y="56"/>
                </a:cubicBezTo>
                <a:cubicBezTo>
                  <a:pt x="0" y="108"/>
                  <a:pt x="20" y="163"/>
                  <a:pt x="57" y="200"/>
                </a:cubicBezTo>
                <a:cubicBezTo>
                  <a:pt x="62" y="216"/>
                  <a:pt x="68" y="232"/>
                  <a:pt x="73" y="248"/>
                </a:cubicBezTo>
                <a:cubicBezTo>
                  <a:pt x="79" y="267"/>
                  <a:pt x="151" y="292"/>
                  <a:pt x="169" y="304"/>
                </a:cubicBezTo>
                <a:cubicBezTo>
                  <a:pt x="187" y="331"/>
                  <a:pt x="187" y="356"/>
                  <a:pt x="201" y="384"/>
                </a:cubicBezTo>
                <a:cubicBezTo>
                  <a:pt x="221" y="424"/>
                  <a:pt x="237" y="464"/>
                  <a:pt x="257" y="504"/>
                </a:cubicBezTo>
                <a:cubicBezTo>
                  <a:pt x="261" y="512"/>
                  <a:pt x="260" y="521"/>
                  <a:pt x="265" y="528"/>
                </a:cubicBezTo>
                <a:cubicBezTo>
                  <a:pt x="276" y="542"/>
                  <a:pt x="297" y="547"/>
                  <a:pt x="313" y="552"/>
                </a:cubicBezTo>
                <a:cubicBezTo>
                  <a:pt x="330" y="603"/>
                  <a:pt x="351" y="631"/>
                  <a:pt x="401" y="648"/>
                </a:cubicBezTo>
                <a:cubicBezTo>
                  <a:pt x="437" y="677"/>
                  <a:pt x="461" y="721"/>
                  <a:pt x="505" y="736"/>
                </a:cubicBezTo>
                <a:cubicBezTo>
                  <a:pt x="631" y="723"/>
                  <a:pt x="608" y="734"/>
                  <a:pt x="617" y="592"/>
                </a:cubicBezTo>
                <a:cubicBezTo>
                  <a:pt x="616" y="571"/>
                  <a:pt x="619" y="456"/>
                  <a:pt x="593" y="416"/>
                </a:cubicBezTo>
                <a:cubicBezTo>
                  <a:pt x="588" y="408"/>
                  <a:pt x="584" y="398"/>
                  <a:pt x="577" y="392"/>
                </a:cubicBezTo>
                <a:cubicBezTo>
                  <a:pt x="526" y="347"/>
                  <a:pt x="512" y="377"/>
                  <a:pt x="553" y="336"/>
                </a:cubicBezTo>
                <a:close/>
              </a:path>
            </a:pathLst>
          </a:custGeom>
          <a:solidFill>
            <a:srgbClr val="FF505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Αορτικό </a:t>
            </a:r>
            <a:r>
              <a:rPr lang="el-GR" dirty="0" smtClean="0"/>
              <a:t>τόξο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23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646032_4037443_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84300" y="1965325"/>
            <a:ext cx="2241550" cy="714375"/>
            <a:chOff x="872" y="1238"/>
            <a:chExt cx="1412" cy="450"/>
          </a:xfrm>
        </p:grpSpPr>
        <p:sp>
          <p:nvSpPr>
            <p:cNvPr id="26629" name="Freeform 6"/>
            <p:cNvSpPr>
              <a:spLocks/>
            </p:cNvSpPr>
            <p:nvPr/>
          </p:nvSpPr>
          <p:spPr bwMode="auto">
            <a:xfrm>
              <a:off x="872" y="1238"/>
              <a:ext cx="1412" cy="418"/>
            </a:xfrm>
            <a:custGeom>
              <a:avLst/>
              <a:gdLst>
                <a:gd name="T0" fmla="*/ 1384 w 1412"/>
                <a:gd name="T1" fmla="*/ 202 h 418"/>
                <a:gd name="T2" fmla="*/ 1280 w 1412"/>
                <a:gd name="T3" fmla="*/ 146 h 418"/>
                <a:gd name="T4" fmla="*/ 1144 w 1412"/>
                <a:gd name="T5" fmla="*/ 114 h 418"/>
                <a:gd name="T6" fmla="*/ 904 w 1412"/>
                <a:gd name="T7" fmla="*/ 50 h 418"/>
                <a:gd name="T8" fmla="*/ 472 w 1412"/>
                <a:gd name="T9" fmla="*/ 50 h 418"/>
                <a:gd name="T10" fmla="*/ 400 w 1412"/>
                <a:gd name="T11" fmla="*/ 74 h 418"/>
                <a:gd name="T12" fmla="*/ 304 w 1412"/>
                <a:gd name="T13" fmla="*/ 106 h 418"/>
                <a:gd name="T14" fmla="*/ 256 w 1412"/>
                <a:gd name="T15" fmla="*/ 146 h 418"/>
                <a:gd name="T16" fmla="*/ 208 w 1412"/>
                <a:gd name="T17" fmla="*/ 178 h 418"/>
                <a:gd name="T18" fmla="*/ 176 w 1412"/>
                <a:gd name="T19" fmla="*/ 258 h 418"/>
                <a:gd name="T20" fmla="*/ 152 w 1412"/>
                <a:gd name="T21" fmla="*/ 266 h 418"/>
                <a:gd name="T22" fmla="*/ 64 w 1412"/>
                <a:gd name="T23" fmla="*/ 330 h 418"/>
                <a:gd name="T24" fmla="*/ 0 w 1412"/>
                <a:gd name="T25" fmla="*/ 402 h 418"/>
                <a:gd name="T26" fmla="*/ 24 w 1412"/>
                <a:gd name="T27" fmla="*/ 418 h 418"/>
                <a:gd name="T28" fmla="*/ 72 w 1412"/>
                <a:gd name="T29" fmla="*/ 402 h 418"/>
                <a:gd name="T30" fmla="*/ 104 w 1412"/>
                <a:gd name="T31" fmla="*/ 362 h 418"/>
                <a:gd name="T32" fmla="*/ 184 w 1412"/>
                <a:gd name="T33" fmla="*/ 346 h 418"/>
                <a:gd name="T34" fmla="*/ 192 w 1412"/>
                <a:gd name="T35" fmla="*/ 298 h 418"/>
                <a:gd name="T36" fmla="*/ 216 w 1412"/>
                <a:gd name="T37" fmla="*/ 290 h 418"/>
                <a:gd name="T38" fmla="*/ 344 w 1412"/>
                <a:gd name="T39" fmla="*/ 202 h 418"/>
                <a:gd name="T40" fmla="*/ 392 w 1412"/>
                <a:gd name="T41" fmla="*/ 170 h 418"/>
                <a:gd name="T42" fmla="*/ 536 w 1412"/>
                <a:gd name="T43" fmla="*/ 162 h 418"/>
                <a:gd name="T44" fmla="*/ 720 w 1412"/>
                <a:gd name="T45" fmla="*/ 154 h 418"/>
                <a:gd name="T46" fmla="*/ 784 w 1412"/>
                <a:gd name="T47" fmla="*/ 154 h 418"/>
                <a:gd name="T48" fmla="*/ 832 w 1412"/>
                <a:gd name="T49" fmla="*/ 138 h 418"/>
                <a:gd name="T50" fmla="*/ 944 w 1412"/>
                <a:gd name="T51" fmla="*/ 146 h 418"/>
                <a:gd name="T52" fmla="*/ 952 w 1412"/>
                <a:gd name="T53" fmla="*/ 178 h 418"/>
                <a:gd name="T54" fmla="*/ 968 w 1412"/>
                <a:gd name="T55" fmla="*/ 202 h 418"/>
                <a:gd name="T56" fmla="*/ 1080 w 1412"/>
                <a:gd name="T57" fmla="*/ 274 h 418"/>
                <a:gd name="T58" fmla="*/ 1232 w 1412"/>
                <a:gd name="T59" fmla="*/ 258 h 418"/>
                <a:gd name="T60" fmla="*/ 1280 w 1412"/>
                <a:gd name="T61" fmla="*/ 234 h 418"/>
                <a:gd name="T62" fmla="*/ 1384 w 1412"/>
                <a:gd name="T63" fmla="*/ 202 h 4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2"/>
                <a:gd name="T97" fmla="*/ 0 h 418"/>
                <a:gd name="T98" fmla="*/ 1412 w 1412"/>
                <a:gd name="T99" fmla="*/ 418 h 4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2" h="418">
                  <a:moveTo>
                    <a:pt x="1384" y="202"/>
                  </a:moveTo>
                  <a:cubicBezTo>
                    <a:pt x="1346" y="189"/>
                    <a:pt x="1316" y="160"/>
                    <a:pt x="1280" y="146"/>
                  </a:cubicBezTo>
                  <a:cubicBezTo>
                    <a:pt x="1237" y="130"/>
                    <a:pt x="1188" y="129"/>
                    <a:pt x="1144" y="114"/>
                  </a:cubicBezTo>
                  <a:cubicBezTo>
                    <a:pt x="1100" y="48"/>
                    <a:pt x="968" y="54"/>
                    <a:pt x="904" y="50"/>
                  </a:cubicBezTo>
                  <a:cubicBezTo>
                    <a:pt x="753" y="0"/>
                    <a:pt x="853" y="30"/>
                    <a:pt x="472" y="50"/>
                  </a:cubicBezTo>
                  <a:cubicBezTo>
                    <a:pt x="447" y="51"/>
                    <a:pt x="400" y="74"/>
                    <a:pt x="400" y="74"/>
                  </a:cubicBezTo>
                  <a:cubicBezTo>
                    <a:pt x="366" y="125"/>
                    <a:pt x="403" y="83"/>
                    <a:pt x="304" y="106"/>
                  </a:cubicBezTo>
                  <a:cubicBezTo>
                    <a:pt x="287" y="110"/>
                    <a:pt x="268" y="137"/>
                    <a:pt x="256" y="146"/>
                  </a:cubicBezTo>
                  <a:cubicBezTo>
                    <a:pt x="241" y="158"/>
                    <a:pt x="208" y="178"/>
                    <a:pt x="208" y="178"/>
                  </a:cubicBezTo>
                  <a:cubicBezTo>
                    <a:pt x="196" y="196"/>
                    <a:pt x="181" y="252"/>
                    <a:pt x="176" y="258"/>
                  </a:cubicBezTo>
                  <a:cubicBezTo>
                    <a:pt x="171" y="265"/>
                    <a:pt x="160" y="263"/>
                    <a:pt x="152" y="266"/>
                  </a:cubicBezTo>
                  <a:cubicBezTo>
                    <a:pt x="128" y="302"/>
                    <a:pt x="98" y="307"/>
                    <a:pt x="64" y="330"/>
                  </a:cubicBezTo>
                  <a:cubicBezTo>
                    <a:pt x="46" y="365"/>
                    <a:pt x="27" y="375"/>
                    <a:pt x="0" y="402"/>
                  </a:cubicBezTo>
                  <a:cubicBezTo>
                    <a:pt x="8" y="407"/>
                    <a:pt x="14" y="418"/>
                    <a:pt x="24" y="418"/>
                  </a:cubicBezTo>
                  <a:cubicBezTo>
                    <a:pt x="41" y="418"/>
                    <a:pt x="72" y="402"/>
                    <a:pt x="72" y="402"/>
                  </a:cubicBezTo>
                  <a:cubicBezTo>
                    <a:pt x="79" y="380"/>
                    <a:pt x="77" y="370"/>
                    <a:pt x="104" y="362"/>
                  </a:cubicBezTo>
                  <a:cubicBezTo>
                    <a:pt x="130" y="354"/>
                    <a:pt x="184" y="346"/>
                    <a:pt x="184" y="346"/>
                  </a:cubicBezTo>
                  <a:cubicBezTo>
                    <a:pt x="187" y="330"/>
                    <a:pt x="184" y="312"/>
                    <a:pt x="192" y="298"/>
                  </a:cubicBezTo>
                  <a:cubicBezTo>
                    <a:pt x="196" y="291"/>
                    <a:pt x="209" y="295"/>
                    <a:pt x="216" y="290"/>
                  </a:cubicBezTo>
                  <a:cubicBezTo>
                    <a:pt x="260" y="261"/>
                    <a:pt x="298" y="228"/>
                    <a:pt x="344" y="202"/>
                  </a:cubicBezTo>
                  <a:cubicBezTo>
                    <a:pt x="361" y="193"/>
                    <a:pt x="373" y="171"/>
                    <a:pt x="392" y="170"/>
                  </a:cubicBezTo>
                  <a:cubicBezTo>
                    <a:pt x="440" y="167"/>
                    <a:pt x="488" y="165"/>
                    <a:pt x="536" y="162"/>
                  </a:cubicBezTo>
                  <a:cubicBezTo>
                    <a:pt x="607" y="138"/>
                    <a:pt x="627" y="148"/>
                    <a:pt x="720" y="154"/>
                  </a:cubicBezTo>
                  <a:cubicBezTo>
                    <a:pt x="753" y="165"/>
                    <a:pt x="742" y="166"/>
                    <a:pt x="784" y="154"/>
                  </a:cubicBezTo>
                  <a:cubicBezTo>
                    <a:pt x="800" y="150"/>
                    <a:pt x="832" y="138"/>
                    <a:pt x="832" y="138"/>
                  </a:cubicBezTo>
                  <a:cubicBezTo>
                    <a:pt x="869" y="141"/>
                    <a:pt x="908" y="134"/>
                    <a:pt x="944" y="146"/>
                  </a:cubicBezTo>
                  <a:cubicBezTo>
                    <a:pt x="954" y="149"/>
                    <a:pt x="948" y="168"/>
                    <a:pt x="952" y="178"/>
                  </a:cubicBezTo>
                  <a:cubicBezTo>
                    <a:pt x="956" y="187"/>
                    <a:pt x="962" y="195"/>
                    <a:pt x="968" y="202"/>
                  </a:cubicBezTo>
                  <a:cubicBezTo>
                    <a:pt x="1019" y="258"/>
                    <a:pt x="1018" y="258"/>
                    <a:pt x="1080" y="274"/>
                  </a:cubicBezTo>
                  <a:cubicBezTo>
                    <a:pt x="1110" y="271"/>
                    <a:pt x="1197" y="264"/>
                    <a:pt x="1232" y="258"/>
                  </a:cubicBezTo>
                  <a:cubicBezTo>
                    <a:pt x="1307" y="244"/>
                    <a:pt x="1201" y="258"/>
                    <a:pt x="1280" y="234"/>
                  </a:cubicBezTo>
                  <a:cubicBezTo>
                    <a:pt x="1412" y="195"/>
                    <a:pt x="1264" y="262"/>
                    <a:pt x="1384" y="202"/>
                  </a:cubicBezTo>
                  <a:close/>
                </a:path>
              </a:pathLst>
            </a:custGeom>
            <a:solidFill>
              <a:srgbClr val="00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630" name="Freeform 7"/>
            <p:cNvSpPr>
              <a:spLocks/>
            </p:cNvSpPr>
            <p:nvPr/>
          </p:nvSpPr>
          <p:spPr bwMode="auto">
            <a:xfrm>
              <a:off x="1054" y="1430"/>
              <a:ext cx="521" cy="258"/>
            </a:xfrm>
            <a:custGeom>
              <a:avLst/>
              <a:gdLst>
                <a:gd name="T0" fmla="*/ 474 w 521"/>
                <a:gd name="T1" fmla="*/ 2 h 258"/>
                <a:gd name="T2" fmla="*/ 338 w 521"/>
                <a:gd name="T3" fmla="*/ 10 h 258"/>
                <a:gd name="T4" fmla="*/ 330 w 521"/>
                <a:gd name="T5" fmla="*/ 34 h 258"/>
                <a:gd name="T6" fmla="*/ 258 w 521"/>
                <a:gd name="T7" fmla="*/ 50 h 258"/>
                <a:gd name="T8" fmla="*/ 146 w 521"/>
                <a:gd name="T9" fmla="*/ 42 h 258"/>
                <a:gd name="T10" fmla="*/ 10 w 521"/>
                <a:gd name="T11" fmla="*/ 130 h 258"/>
                <a:gd name="T12" fmla="*/ 58 w 521"/>
                <a:gd name="T13" fmla="*/ 178 h 258"/>
                <a:gd name="T14" fmla="*/ 74 w 521"/>
                <a:gd name="T15" fmla="*/ 202 h 258"/>
                <a:gd name="T16" fmla="*/ 98 w 521"/>
                <a:gd name="T17" fmla="*/ 218 h 258"/>
                <a:gd name="T18" fmla="*/ 162 w 521"/>
                <a:gd name="T19" fmla="*/ 258 h 258"/>
                <a:gd name="T20" fmla="*/ 226 w 521"/>
                <a:gd name="T21" fmla="*/ 170 h 258"/>
                <a:gd name="T22" fmla="*/ 266 w 521"/>
                <a:gd name="T23" fmla="*/ 138 h 258"/>
                <a:gd name="T24" fmla="*/ 290 w 521"/>
                <a:gd name="T25" fmla="*/ 114 h 258"/>
                <a:gd name="T26" fmla="*/ 338 w 521"/>
                <a:gd name="T27" fmla="*/ 82 h 258"/>
                <a:gd name="T28" fmla="*/ 362 w 521"/>
                <a:gd name="T29" fmla="*/ 66 h 258"/>
                <a:gd name="T30" fmla="*/ 466 w 521"/>
                <a:gd name="T31" fmla="*/ 66 h 258"/>
                <a:gd name="T32" fmla="*/ 498 w 521"/>
                <a:gd name="T33" fmla="*/ 26 h 258"/>
                <a:gd name="T34" fmla="*/ 474 w 521"/>
                <a:gd name="T35" fmla="*/ 2 h 2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258"/>
                <a:gd name="T56" fmla="*/ 521 w 521"/>
                <a:gd name="T57" fmla="*/ 258 h 2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258">
                  <a:moveTo>
                    <a:pt x="474" y="2"/>
                  </a:moveTo>
                  <a:cubicBezTo>
                    <a:pt x="429" y="5"/>
                    <a:pt x="382" y="0"/>
                    <a:pt x="338" y="10"/>
                  </a:cubicBezTo>
                  <a:cubicBezTo>
                    <a:pt x="330" y="12"/>
                    <a:pt x="336" y="28"/>
                    <a:pt x="330" y="34"/>
                  </a:cubicBezTo>
                  <a:cubicBezTo>
                    <a:pt x="313" y="51"/>
                    <a:pt x="282" y="46"/>
                    <a:pt x="258" y="50"/>
                  </a:cubicBezTo>
                  <a:cubicBezTo>
                    <a:pt x="210" y="42"/>
                    <a:pt x="192" y="33"/>
                    <a:pt x="146" y="42"/>
                  </a:cubicBezTo>
                  <a:cubicBezTo>
                    <a:pt x="123" y="76"/>
                    <a:pt x="53" y="116"/>
                    <a:pt x="10" y="130"/>
                  </a:cubicBezTo>
                  <a:cubicBezTo>
                    <a:pt x="25" y="206"/>
                    <a:pt x="0" y="145"/>
                    <a:pt x="58" y="178"/>
                  </a:cubicBezTo>
                  <a:cubicBezTo>
                    <a:pt x="66" y="183"/>
                    <a:pt x="67" y="195"/>
                    <a:pt x="74" y="202"/>
                  </a:cubicBezTo>
                  <a:cubicBezTo>
                    <a:pt x="81" y="209"/>
                    <a:pt x="90" y="213"/>
                    <a:pt x="98" y="218"/>
                  </a:cubicBezTo>
                  <a:cubicBezTo>
                    <a:pt x="111" y="258"/>
                    <a:pt x="126" y="246"/>
                    <a:pt x="162" y="258"/>
                  </a:cubicBezTo>
                  <a:cubicBezTo>
                    <a:pt x="185" y="224"/>
                    <a:pt x="190" y="194"/>
                    <a:pt x="226" y="170"/>
                  </a:cubicBezTo>
                  <a:cubicBezTo>
                    <a:pt x="262" y="116"/>
                    <a:pt x="220" y="169"/>
                    <a:pt x="266" y="138"/>
                  </a:cubicBezTo>
                  <a:cubicBezTo>
                    <a:pt x="275" y="132"/>
                    <a:pt x="281" y="121"/>
                    <a:pt x="290" y="114"/>
                  </a:cubicBezTo>
                  <a:cubicBezTo>
                    <a:pt x="305" y="102"/>
                    <a:pt x="322" y="93"/>
                    <a:pt x="338" y="82"/>
                  </a:cubicBezTo>
                  <a:cubicBezTo>
                    <a:pt x="346" y="77"/>
                    <a:pt x="362" y="66"/>
                    <a:pt x="362" y="66"/>
                  </a:cubicBezTo>
                  <a:cubicBezTo>
                    <a:pt x="363" y="66"/>
                    <a:pt x="448" y="84"/>
                    <a:pt x="466" y="66"/>
                  </a:cubicBezTo>
                  <a:cubicBezTo>
                    <a:pt x="521" y="11"/>
                    <a:pt x="429" y="49"/>
                    <a:pt x="498" y="26"/>
                  </a:cubicBezTo>
                  <a:cubicBezTo>
                    <a:pt x="481" y="0"/>
                    <a:pt x="492" y="2"/>
                    <a:pt x="474" y="2"/>
                  </a:cubicBezTo>
                  <a:close/>
                </a:path>
              </a:pathLst>
            </a:custGeom>
            <a:solidFill>
              <a:srgbClr val="CCFF99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792088"/>
          </a:xfrm>
        </p:spPr>
        <p:txBody>
          <a:bodyPr>
            <a:normAutofit/>
          </a:bodyPr>
          <a:lstStyle/>
          <a:p>
            <a:r>
              <a:rPr lang="el-GR" dirty="0"/>
              <a:t>Δεξιοί μείζων και </a:t>
            </a:r>
            <a:r>
              <a:rPr lang="el-GR" dirty="0" smtClean="0"/>
              <a:t>ελάσσων θωρακικοί </a:t>
            </a:r>
            <a:r>
              <a:rPr lang="el-GR" dirty="0" smtClean="0"/>
              <a:t>μύες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679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646032_4037443_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Freeform 6"/>
          <p:cNvSpPr>
            <a:spLocks/>
          </p:cNvSpPr>
          <p:nvPr/>
        </p:nvSpPr>
        <p:spPr bwMode="auto">
          <a:xfrm>
            <a:off x="3046413" y="2857500"/>
            <a:ext cx="407987" cy="482600"/>
          </a:xfrm>
          <a:custGeom>
            <a:avLst/>
            <a:gdLst>
              <a:gd name="T0" fmla="*/ 2147483647 w 257"/>
              <a:gd name="T1" fmla="*/ 2147483647 h 304"/>
              <a:gd name="T2" fmla="*/ 2147483647 w 257"/>
              <a:gd name="T3" fmla="*/ 0 h 304"/>
              <a:gd name="T4" fmla="*/ 2147483647 w 257"/>
              <a:gd name="T5" fmla="*/ 2147483647 h 304"/>
              <a:gd name="T6" fmla="*/ 2147483647 w 257"/>
              <a:gd name="T7" fmla="*/ 2147483647 h 304"/>
              <a:gd name="T8" fmla="*/ 2147483647 w 257"/>
              <a:gd name="T9" fmla="*/ 2147483647 h 304"/>
              <a:gd name="T10" fmla="*/ 2147483647 w 257"/>
              <a:gd name="T11" fmla="*/ 2147483647 h 304"/>
              <a:gd name="T12" fmla="*/ 2147483647 w 257"/>
              <a:gd name="T13" fmla="*/ 2147483647 h 3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7"/>
              <a:gd name="T22" fmla="*/ 0 h 304"/>
              <a:gd name="T23" fmla="*/ 257 w 257"/>
              <a:gd name="T24" fmla="*/ 304 h 3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7" h="304">
                <a:moveTo>
                  <a:pt x="257" y="200"/>
                </a:moveTo>
                <a:cubicBezTo>
                  <a:pt x="203" y="146"/>
                  <a:pt x="238" y="61"/>
                  <a:pt x="177" y="0"/>
                </a:cubicBezTo>
                <a:cubicBezTo>
                  <a:pt x="150" y="3"/>
                  <a:pt x="123" y="4"/>
                  <a:pt x="97" y="8"/>
                </a:cubicBezTo>
                <a:cubicBezTo>
                  <a:pt x="49" y="15"/>
                  <a:pt x="48" y="77"/>
                  <a:pt x="25" y="112"/>
                </a:cubicBezTo>
                <a:cubicBezTo>
                  <a:pt x="36" y="278"/>
                  <a:pt x="0" y="213"/>
                  <a:pt x="105" y="248"/>
                </a:cubicBezTo>
                <a:cubicBezTo>
                  <a:pt x="115" y="279"/>
                  <a:pt x="121" y="293"/>
                  <a:pt x="153" y="304"/>
                </a:cubicBezTo>
                <a:cubicBezTo>
                  <a:pt x="208" y="290"/>
                  <a:pt x="227" y="245"/>
                  <a:pt x="257" y="200"/>
                </a:cubicBezTo>
                <a:close/>
              </a:path>
            </a:pathLst>
          </a:cu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Άνω κοίλη </a:t>
            </a:r>
            <a:r>
              <a:rPr lang="el-GR" dirty="0" smtClean="0"/>
              <a:t>φλέβα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900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Στέρνο</a:t>
            </a:r>
            <a:endParaRPr lang="el-GR" dirty="0"/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888432" cy="3240360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Λαβή</a:t>
            </a:r>
            <a:endParaRPr lang="en-US" altLang="el-GR" dirty="0" smtClean="0"/>
          </a:p>
          <a:p>
            <a:r>
              <a:rPr lang="el-GR" altLang="el-GR" dirty="0" smtClean="0"/>
              <a:t>Γωνία</a:t>
            </a:r>
            <a:endParaRPr lang="en-US" altLang="el-GR" dirty="0" smtClean="0"/>
          </a:p>
          <a:p>
            <a:r>
              <a:rPr lang="el-GR" altLang="el-GR" dirty="0" smtClean="0"/>
              <a:t>Σώμα</a:t>
            </a:r>
            <a:endParaRPr lang="en-US" altLang="el-GR" dirty="0" smtClean="0"/>
          </a:p>
          <a:p>
            <a:r>
              <a:rPr lang="el-GR" altLang="el-GR" dirty="0" smtClean="0"/>
              <a:t>Ξιφοειδής απόφυση</a:t>
            </a:r>
            <a:endParaRPr lang="en-US" alt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  <p:grpSp>
        <p:nvGrpSpPr>
          <p:cNvPr id="5" name="Ομάδα 4"/>
          <p:cNvGrpSpPr/>
          <p:nvPr/>
        </p:nvGrpSpPr>
        <p:grpSpPr>
          <a:xfrm>
            <a:off x="5364088" y="1274926"/>
            <a:ext cx="3041587" cy="5040560"/>
            <a:chOff x="5148064" y="1268760"/>
            <a:chExt cx="2537531" cy="4505325"/>
          </a:xfrm>
        </p:grpSpPr>
        <p:pic>
          <p:nvPicPr>
            <p:cNvPr id="6" name="Picture 2" descr="File:721 Rib Ca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699"/>
            <a:stretch/>
          </p:blipFill>
          <p:spPr bwMode="auto">
            <a:xfrm>
              <a:off x="5148064" y="1268760"/>
              <a:ext cx="2537531" cy="450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Ορθογώνιο 3"/>
            <p:cNvSpPr/>
            <p:nvPr/>
          </p:nvSpPr>
          <p:spPr>
            <a:xfrm>
              <a:off x="7507077" y="1916832"/>
              <a:ext cx="161267" cy="273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9" name="Rectangle 7"/>
          <p:cNvSpPr/>
          <p:nvPr/>
        </p:nvSpPr>
        <p:spPr>
          <a:xfrm>
            <a:off x="5804761" y="631179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721 Rib </a:t>
            </a:r>
            <a:r>
              <a:rPr lang="en-US" sz="1200" dirty="0" smtClean="0">
                <a:latin typeface="+mn-lt"/>
                <a:hlinkClick r:id="rId3"/>
              </a:rPr>
              <a:t>Cage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4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646032_4037443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166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646032_4037443_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946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646032_4037443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Freeform 7"/>
          <p:cNvSpPr>
            <a:spLocks/>
          </p:cNvSpPr>
          <p:nvPr/>
        </p:nvSpPr>
        <p:spPr bwMode="auto">
          <a:xfrm rot="204452">
            <a:off x="3113088" y="3352800"/>
            <a:ext cx="735012" cy="533400"/>
          </a:xfrm>
          <a:custGeom>
            <a:avLst/>
            <a:gdLst>
              <a:gd name="T0" fmla="*/ 2147483647 w 463"/>
              <a:gd name="T1" fmla="*/ 0 h 336"/>
              <a:gd name="T2" fmla="*/ 2147483647 w 463"/>
              <a:gd name="T3" fmla="*/ 2147483647 h 336"/>
              <a:gd name="T4" fmla="*/ 2147483647 w 463"/>
              <a:gd name="T5" fmla="*/ 2147483647 h 336"/>
              <a:gd name="T6" fmla="*/ 2147483647 w 463"/>
              <a:gd name="T7" fmla="*/ 2147483647 h 336"/>
              <a:gd name="T8" fmla="*/ 2147483647 w 463"/>
              <a:gd name="T9" fmla="*/ 2147483647 h 336"/>
              <a:gd name="T10" fmla="*/ 2147483647 w 463"/>
              <a:gd name="T11" fmla="*/ 2147483647 h 336"/>
              <a:gd name="T12" fmla="*/ 2147483647 w 463"/>
              <a:gd name="T13" fmla="*/ 2147483647 h 336"/>
              <a:gd name="T14" fmla="*/ 2147483647 w 463"/>
              <a:gd name="T15" fmla="*/ 2147483647 h 336"/>
              <a:gd name="T16" fmla="*/ 2147483647 w 463"/>
              <a:gd name="T17" fmla="*/ 2147483647 h 336"/>
              <a:gd name="T18" fmla="*/ 2147483647 w 463"/>
              <a:gd name="T19" fmla="*/ 2147483647 h 336"/>
              <a:gd name="T20" fmla="*/ 2147483647 w 463"/>
              <a:gd name="T21" fmla="*/ 0 h 3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3"/>
              <a:gd name="T34" fmla="*/ 0 h 336"/>
              <a:gd name="T35" fmla="*/ 463 w 463"/>
              <a:gd name="T36" fmla="*/ 336 h 3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3" h="336">
                <a:moveTo>
                  <a:pt x="7" y="0"/>
                </a:moveTo>
                <a:cubicBezTo>
                  <a:pt x="15" y="51"/>
                  <a:pt x="0" y="134"/>
                  <a:pt x="55" y="152"/>
                </a:cubicBezTo>
                <a:cubicBezTo>
                  <a:pt x="79" y="188"/>
                  <a:pt x="109" y="193"/>
                  <a:pt x="143" y="216"/>
                </a:cubicBezTo>
                <a:cubicBezTo>
                  <a:pt x="185" y="280"/>
                  <a:pt x="156" y="261"/>
                  <a:pt x="231" y="272"/>
                </a:cubicBezTo>
                <a:cubicBezTo>
                  <a:pt x="265" y="323"/>
                  <a:pt x="295" y="328"/>
                  <a:pt x="351" y="336"/>
                </a:cubicBezTo>
                <a:cubicBezTo>
                  <a:pt x="439" y="327"/>
                  <a:pt x="463" y="336"/>
                  <a:pt x="391" y="288"/>
                </a:cubicBezTo>
                <a:cubicBezTo>
                  <a:pt x="353" y="231"/>
                  <a:pt x="278" y="230"/>
                  <a:pt x="215" y="224"/>
                </a:cubicBezTo>
                <a:cubicBezTo>
                  <a:pt x="160" y="187"/>
                  <a:pt x="185" y="198"/>
                  <a:pt x="143" y="184"/>
                </a:cubicBezTo>
                <a:cubicBezTo>
                  <a:pt x="132" y="168"/>
                  <a:pt x="122" y="152"/>
                  <a:pt x="111" y="136"/>
                </a:cubicBezTo>
                <a:cubicBezTo>
                  <a:pt x="96" y="114"/>
                  <a:pt x="109" y="82"/>
                  <a:pt x="103" y="56"/>
                </a:cubicBezTo>
                <a:cubicBezTo>
                  <a:pt x="93" y="12"/>
                  <a:pt x="44" y="0"/>
                  <a:pt x="7" y="0"/>
                </a:cubicBezTo>
                <a:close/>
              </a:path>
            </a:pathLst>
          </a:cu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Τόξο της </a:t>
            </a:r>
            <a:r>
              <a:rPr lang="el-GR" dirty="0" err="1"/>
              <a:t>αζύγου</a:t>
            </a:r>
            <a:r>
              <a:rPr lang="el-GR" dirty="0"/>
              <a:t> </a:t>
            </a:r>
            <a:r>
              <a:rPr lang="el-GR" dirty="0" smtClean="0"/>
              <a:t>φλεβός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759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646032_4037443_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399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646032_4037443_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09925" y="3467100"/>
            <a:ext cx="785813" cy="401638"/>
            <a:chOff x="2022" y="2184"/>
            <a:chExt cx="495" cy="253"/>
          </a:xfrm>
        </p:grpSpPr>
        <p:sp>
          <p:nvSpPr>
            <p:cNvPr id="32773" name="Freeform 6"/>
            <p:cNvSpPr>
              <a:spLocks/>
            </p:cNvSpPr>
            <p:nvPr/>
          </p:nvSpPr>
          <p:spPr bwMode="auto">
            <a:xfrm>
              <a:off x="2022" y="2184"/>
              <a:ext cx="226" cy="144"/>
            </a:xfrm>
            <a:custGeom>
              <a:avLst/>
              <a:gdLst>
                <a:gd name="T0" fmla="*/ 226 w 226"/>
                <a:gd name="T1" fmla="*/ 144 h 144"/>
                <a:gd name="T2" fmla="*/ 218 w 226"/>
                <a:gd name="T3" fmla="*/ 88 h 144"/>
                <a:gd name="T4" fmla="*/ 194 w 226"/>
                <a:gd name="T5" fmla="*/ 72 h 144"/>
                <a:gd name="T6" fmla="*/ 170 w 226"/>
                <a:gd name="T7" fmla="*/ 24 h 144"/>
                <a:gd name="T8" fmla="*/ 122 w 226"/>
                <a:gd name="T9" fmla="*/ 0 h 144"/>
                <a:gd name="T10" fmla="*/ 26 w 226"/>
                <a:gd name="T11" fmla="*/ 8 h 144"/>
                <a:gd name="T12" fmla="*/ 2 w 226"/>
                <a:gd name="T13" fmla="*/ 16 h 144"/>
                <a:gd name="T14" fmla="*/ 18 w 226"/>
                <a:gd name="T15" fmla="*/ 72 h 144"/>
                <a:gd name="T16" fmla="*/ 26 w 226"/>
                <a:gd name="T17" fmla="*/ 128 h 144"/>
                <a:gd name="T18" fmla="*/ 58 w 226"/>
                <a:gd name="T19" fmla="*/ 120 h 144"/>
                <a:gd name="T20" fmla="*/ 106 w 226"/>
                <a:gd name="T21" fmla="*/ 112 h 144"/>
                <a:gd name="T22" fmla="*/ 226 w 226"/>
                <a:gd name="T23" fmla="*/ 144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6"/>
                <a:gd name="T37" fmla="*/ 0 h 144"/>
                <a:gd name="T38" fmla="*/ 226 w 226"/>
                <a:gd name="T39" fmla="*/ 144 h 1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6" h="144">
                  <a:moveTo>
                    <a:pt x="226" y="144"/>
                  </a:moveTo>
                  <a:cubicBezTo>
                    <a:pt x="223" y="125"/>
                    <a:pt x="226" y="105"/>
                    <a:pt x="218" y="88"/>
                  </a:cubicBezTo>
                  <a:cubicBezTo>
                    <a:pt x="214" y="79"/>
                    <a:pt x="201" y="79"/>
                    <a:pt x="194" y="72"/>
                  </a:cubicBezTo>
                  <a:cubicBezTo>
                    <a:pt x="127" y="5"/>
                    <a:pt x="222" y="89"/>
                    <a:pt x="170" y="24"/>
                  </a:cubicBezTo>
                  <a:cubicBezTo>
                    <a:pt x="159" y="10"/>
                    <a:pt x="138" y="5"/>
                    <a:pt x="122" y="0"/>
                  </a:cubicBezTo>
                  <a:cubicBezTo>
                    <a:pt x="90" y="3"/>
                    <a:pt x="58" y="4"/>
                    <a:pt x="26" y="8"/>
                  </a:cubicBezTo>
                  <a:cubicBezTo>
                    <a:pt x="18" y="9"/>
                    <a:pt x="5" y="8"/>
                    <a:pt x="2" y="16"/>
                  </a:cubicBezTo>
                  <a:cubicBezTo>
                    <a:pt x="0" y="21"/>
                    <a:pt x="16" y="65"/>
                    <a:pt x="18" y="72"/>
                  </a:cubicBezTo>
                  <a:cubicBezTo>
                    <a:pt x="21" y="91"/>
                    <a:pt x="14" y="114"/>
                    <a:pt x="26" y="128"/>
                  </a:cubicBezTo>
                  <a:cubicBezTo>
                    <a:pt x="33" y="136"/>
                    <a:pt x="47" y="122"/>
                    <a:pt x="58" y="120"/>
                  </a:cubicBezTo>
                  <a:cubicBezTo>
                    <a:pt x="74" y="117"/>
                    <a:pt x="90" y="115"/>
                    <a:pt x="106" y="112"/>
                  </a:cubicBezTo>
                  <a:cubicBezTo>
                    <a:pt x="160" y="119"/>
                    <a:pt x="181" y="121"/>
                    <a:pt x="226" y="144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774" name="Freeform 7"/>
            <p:cNvSpPr>
              <a:spLocks/>
            </p:cNvSpPr>
            <p:nvPr/>
          </p:nvSpPr>
          <p:spPr bwMode="auto">
            <a:xfrm rot="-448853">
              <a:off x="2253" y="2240"/>
              <a:ext cx="264" cy="197"/>
            </a:xfrm>
            <a:custGeom>
              <a:avLst/>
              <a:gdLst>
                <a:gd name="T0" fmla="*/ 195 w 264"/>
                <a:gd name="T1" fmla="*/ 72 h 197"/>
                <a:gd name="T2" fmla="*/ 147 w 264"/>
                <a:gd name="T3" fmla="*/ 40 h 197"/>
                <a:gd name="T4" fmla="*/ 131 w 264"/>
                <a:gd name="T5" fmla="*/ 16 h 197"/>
                <a:gd name="T6" fmla="*/ 107 w 264"/>
                <a:gd name="T7" fmla="*/ 0 h 197"/>
                <a:gd name="T8" fmla="*/ 83 w 264"/>
                <a:gd name="T9" fmla="*/ 8 h 197"/>
                <a:gd name="T10" fmla="*/ 59 w 264"/>
                <a:gd name="T11" fmla="*/ 24 h 197"/>
                <a:gd name="T12" fmla="*/ 11 w 264"/>
                <a:gd name="T13" fmla="*/ 40 h 197"/>
                <a:gd name="T14" fmla="*/ 3 w 264"/>
                <a:gd name="T15" fmla="*/ 64 h 197"/>
                <a:gd name="T16" fmla="*/ 27 w 264"/>
                <a:gd name="T17" fmla="*/ 80 h 197"/>
                <a:gd name="T18" fmla="*/ 67 w 264"/>
                <a:gd name="T19" fmla="*/ 120 h 197"/>
                <a:gd name="T20" fmla="*/ 163 w 264"/>
                <a:gd name="T21" fmla="*/ 192 h 197"/>
                <a:gd name="T22" fmla="*/ 235 w 264"/>
                <a:gd name="T23" fmla="*/ 184 h 197"/>
                <a:gd name="T24" fmla="*/ 251 w 264"/>
                <a:gd name="T25" fmla="*/ 136 h 197"/>
                <a:gd name="T26" fmla="*/ 211 w 264"/>
                <a:gd name="T27" fmla="*/ 96 h 197"/>
                <a:gd name="T28" fmla="*/ 195 w 264"/>
                <a:gd name="T29" fmla="*/ 72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4"/>
                <a:gd name="T46" fmla="*/ 0 h 197"/>
                <a:gd name="T47" fmla="*/ 264 w 264"/>
                <a:gd name="T48" fmla="*/ 197 h 1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4" h="197">
                  <a:moveTo>
                    <a:pt x="195" y="72"/>
                  </a:moveTo>
                  <a:cubicBezTo>
                    <a:pt x="179" y="61"/>
                    <a:pt x="163" y="51"/>
                    <a:pt x="147" y="40"/>
                  </a:cubicBezTo>
                  <a:cubicBezTo>
                    <a:pt x="139" y="35"/>
                    <a:pt x="138" y="23"/>
                    <a:pt x="131" y="16"/>
                  </a:cubicBezTo>
                  <a:cubicBezTo>
                    <a:pt x="124" y="9"/>
                    <a:pt x="115" y="5"/>
                    <a:pt x="107" y="0"/>
                  </a:cubicBezTo>
                  <a:cubicBezTo>
                    <a:pt x="99" y="3"/>
                    <a:pt x="91" y="4"/>
                    <a:pt x="83" y="8"/>
                  </a:cubicBezTo>
                  <a:cubicBezTo>
                    <a:pt x="74" y="12"/>
                    <a:pt x="68" y="20"/>
                    <a:pt x="59" y="24"/>
                  </a:cubicBezTo>
                  <a:cubicBezTo>
                    <a:pt x="44" y="31"/>
                    <a:pt x="11" y="40"/>
                    <a:pt x="11" y="40"/>
                  </a:cubicBezTo>
                  <a:cubicBezTo>
                    <a:pt x="8" y="48"/>
                    <a:pt x="0" y="56"/>
                    <a:pt x="3" y="64"/>
                  </a:cubicBezTo>
                  <a:cubicBezTo>
                    <a:pt x="7" y="73"/>
                    <a:pt x="20" y="73"/>
                    <a:pt x="27" y="80"/>
                  </a:cubicBezTo>
                  <a:cubicBezTo>
                    <a:pt x="80" y="133"/>
                    <a:pt x="3" y="77"/>
                    <a:pt x="67" y="120"/>
                  </a:cubicBezTo>
                  <a:cubicBezTo>
                    <a:pt x="92" y="157"/>
                    <a:pt x="127" y="168"/>
                    <a:pt x="163" y="192"/>
                  </a:cubicBezTo>
                  <a:cubicBezTo>
                    <a:pt x="187" y="189"/>
                    <a:pt x="215" y="197"/>
                    <a:pt x="235" y="184"/>
                  </a:cubicBezTo>
                  <a:cubicBezTo>
                    <a:pt x="249" y="175"/>
                    <a:pt x="251" y="136"/>
                    <a:pt x="251" y="136"/>
                  </a:cubicBezTo>
                  <a:cubicBezTo>
                    <a:pt x="208" y="72"/>
                    <a:pt x="264" y="149"/>
                    <a:pt x="211" y="96"/>
                  </a:cubicBezTo>
                  <a:cubicBezTo>
                    <a:pt x="204" y="89"/>
                    <a:pt x="195" y="72"/>
                    <a:pt x="195" y="72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Τρόπιδα 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808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646032_4037443_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059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646032_4037443_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Freeform 5"/>
          <p:cNvSpPr>
            <a:spLocks/>
          </p:cNvSpPr>
          <p:nvPr/>
        </p:nvSpPr>
        <p:spPr bwMode="auto">
          <a:xfrm>
            <a:off x="3963988" y="3454400"/>
            <a:ext cx="792162" cy="498475"/>
          </a:xfrm>
          <a:custGeom>
            <a:avLst/>
            <a:gdLst>
              <a:gd name="T0" fmla="*/ 2147483647 w 499"/>
              <a:gd name="T1" fmla="*/ 2147483647 h 314"/>
              <a:gd name="T2" fmla="*/ 2147483647 w 499"/>
              <a:gd name="T3" fmla="*/ 0 h 314"/>
              <a:gd name="T4" fmla="*/ 2147483647 w 499"/>
              <a:gd name="T5" fmla="*/ 2147483647 h 314"/>
              <a:gd name="T6" fmla="*/ 2147483647 w 499"/>
              <a:gd name="T7" fmla="*/ 2147483647 h 314"/>
              <a:gd name="T8" fmla="*/ 2147483647 w 499"/>
              <a:gd name="T9" fmla="*/ 2147483647 h 314"/>
              <a:gd name="T10" fmla="*/ 2147483647 w 499"/>
              <a:gd name="T11" fmla="*/ 2147483647 h 314"/>
              <a:gd name="T12" fmla="*/ 2147483647 w 499"/>
              <a:gd name="T13" fmla="*/ 2147483647 h 314"/>
              <a:gd name="T14" fmla="*/ 2147483647 w 499"/>
              <a:gd name="T15" fmla="*/ 2147483647 h 314"/>
              <a:gd name="T16" fmla="*/ 2147483647 w 499"/>
              <a:gd name="T17" fmla="*/ 2147483647 h 314"/>
              <a:gd name="T18" fmla="*/ 2147483647 w 499"/>
              <a:gd name="T19" fmla="*/ 2147483647 h 314"/>
              <a:gd name="T20" fmla="*/ 2147483647 w 499"/>
              <a:gd name="T21" fmla="*/ 2147483647 h 314"/>
              <a:gd name="T22" fmla="*/ 2147483647 w 499"/>
              <a:gd name="T23" fmla="*/ 2147483647 h 314"/>
              <a:gd name="T24" fmla="*/ 2147483647 w 499"/>
              <a:gd name="T25" fmla="*/ 2147483647 h 314"/>
              <a:gd name="T26" fmla="*/ 2147483647 w 499"/>
              <a:gd name="T27" fmla="*/ 2147483647 h 314"/>
              <a:gd name="T28" fmla="*/ 2147483647 w 499"/>
              <a:gd name="T29" fmla="*/ 2147483647 h 314"/>
              <a:gd name="T30" fmla="*/ 2147483647 w 499"/>
              <a:gd name="T31" fmla="*/ 2147483647 h 314"/>
              <a:gd name="T32" fmla="*/ 2147483647 w 499"/>
              <a:gd name="T33" fmla="*/ 2147483647 h 314"/>
              <a:gd name="T34" fmla="*/ 2147483647 w 499"/>
              <a:gd name="T35" fmla="*/ 2147483647 h 3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99"/>
              <a:gd name="T55" fmla="*/ 0 h 314"/>
              <a:gd name="T56" fmla="*/ 499 w 499"/>
              <a:gd name="T57" fmla="*/ 314 h 31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99" h="314">
                <a:moveTo>
                  <a:pt x="303" y="32"/>
                </a:moveTo>
                <a:cubicBezTo>
                  <a:pt x="262" y="25"/>
                  <a:pt x="241" y="22"/>
                  <a:pt x="207" y="0"/>
                </a:cubicBezTo>
                <a:cubicBezTo>
                  <a:pt x="162" y="9"/>
                  <a:pt x="125" y="18"/>
                  <a:pt x="79" y="24"/>
                </a:cubicBezTo>
                <a:cubicBezTo>
                  <a:pt x="76" y="32"/>
                  <a:pt x="78" y="43"/>
                  <a:pt x="71" y="48"/>
                </a:cubicBezTo>
                <a:cubicBezTo>
                  <a:pt x="57" y="58"/>
                  <a:pt x="23" y="64"/>
                  <a:pt x="23" y="64"/>
                </a:cubicBezTo>
                <a:cubicBezTo>
                  <a:pt x="12" y="96"/>
                  <a:pt x="0" y="122"/>
                  <a:pt x="23" y="160"/>
                </a:cubicBezTo>
                <a:cubicBezTo>
                  <a:pt x="30" y="172"/>
                  <a:pt x="50" y="165"/>
                  <a:pt x="63" y="168"/>
                </a:cubicBezTo>
                <a:cubicBezTo>
                  <a:pt x="68" y="176"/>
                  <a:pt x="71" y="186"/>
                  <a:pt x="79" y="192"/>
                </a:cubicBezTo>
                <a:cubicBezTo>
                  <a:pt x="86" y="197"/>
                  <a:pt x="98" y="193"/>
                  <a:pt x="103" y="200"/>
                </a:cubicBezTo>
                <a:cubicBezTo>
                  <a:pt x="110" y="209"/>
                  <a:pt x="104" y="223"/>
                  <a:pt x="111" y="232"/>
                </a:cubicBezTo>
                <a:cubicBezTo>
                  <a:pt x="123" y="247"/>
                  <a:pt x="148" y="243"/>
                  <a:pt x="167" y="248"/>
                </a:cubicBezTo>
                <a:cubicBezTo>
                  <a:pt x="183" y="264"/>
                  <a:pt x="194" y="289"/>
                  <a:pt x="215" y="296"/>
                </a:cubicBezTo>
                <a:cubicBezTo>
                  <a:pt x="231" y="301"/>
                  <a:pt x="263" y="312"/>
                  <a:pt x="263" y="312"/>
                </a:cubicBezTo>
                <a:cubicBezTo>
                  <a:pt x="316" y="309"/>
                  <a:pt x="370" y="314"/>
                  <a:pt x="423" y="304"/>
                </a:cubicBezTo>
                <a:cubicBezTo>
                  <a:pt x="436" y="302"/>
                  <a:pt x="443" y="264"/>
                  <a:pt x="447" y="256"/>
                </a:cubicBezTo>
                <a:cubicBezTo>
                  <a:pt x="461" y="227"/>
                  <a:pt x="459" y="233"/>
                  <a:pt x="487" y="224"/>
                </a:cubicBezTo>
                <a:cubicBezTo>
                  <a:pt x="499" y="188"/>
                  <a:pt x="487" y="184"/>
                  <a:pt x="471" y="152"/>
                </a:cubicBezTo>
                <a:cubicBezTo>
                  <a:pt x="435" y="79"/>
                  <a:pt x="384" y="46"/>
                  <a:pt x="303" y="32"/>
                </a:cubicBezTo>
                <a:close/>
              </a:path>
            </a:pathLst>
          </a:custGeom>
          <a:solidFill>
            <a:srgbClr val="FF505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Που είναι η αριστερή πνευμονική </a:t>
            </a:r>
            <a:r>
              <a:rPr lang="el-GR" dirty="0" smtClean="0"/>
              <a:t>αρτηρία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3413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646032_4037443_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sz="120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502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646032_4037443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646032_4037443_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156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Θωρακικός κλωβός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456384" cy="5400600"/>
          </a:xfrm>
        </p:spPr>
        <p:txBody>
          <a:bodyPr>
            <a:normAutofit lnSpcReduction="10000"/>
          </a:bodyPr>
          <a:lstStyle/>
          <a:p>
            <a:r>
              <a:rPr lang="en-US" altLang="el-GR" dirty="0" smtClean="0"/>
              <a:t>12 </a:t>
            </a:r>
            <a:r>
              <a:rPr lang="el-GR" altLang="el-GR" dirty="0" smtClean="0"/>
              <a:t>ζεύγη πλευρών</a:t>
            </a:r>
            <a:endParaRPr lang="en-US" altLang="el-GR" dirty="0" smtClean="0"/>
          </a:p>
          <a:p>
            <a:pPr lvl="1"/>
            <a:r>
              <a:rPr lang="en-US" altLang="el-GR" dirty="0" smtClean="0"/>
              <a:t>6 </a:t>
            </a:r>
            <a:r>
              <a:rPr lang="el-GR" altLang="el-GR" dirty="0" smtClean="0"/>
              <a:t>ή</a:t>
            </a:r>
            <a:r>
              <a:rPr lang="en-US" altLang="el-GR" dirty="0" smtClean="0"/>
              <a:t> 7 </a:t>
            </a:r>
            <a:r>
              <a:rPr lang="el-GR" altLang="el-GR" dirty="0" smtClean="0"/>
              <a:t>ζεύγη πραγματικές.</a:t>
            </a:r>
          </a:p>
          <a:p>
            <a:pPr lvl="1"/>
            <a:r>
              <a:rPr lang="en-US" altLang="el-GR" dirty="0" smtClean="0"/>
              <a:t>3 </a:t>
            </a:r>
            <a:r>
              <a:rPr lang="el-GR" altLang="el-GR" dirty="0" smtClean="0"/>
              <a:t>ή</a:t>
            </a:r>
            <a:r>
              <a:rPr lang="en-US" altLang="el-GR" dirty="0" smtClean="0"/>
              <a:t> 4 </a:t>
            </a:r>
            <a:r>
              <a:rPr lang="el-GR" altLang="el-GR" dirty="0" smtClean="0"/>
              <a:t>ψευδ</a:t>
            </a:r>
            <a:r>
              <a:rPr lang="el-GR" altLang="el-GR" dirty="0" smtClean="0"/>
              <a:t>είς</a:t>
            </a:r>
            <a:r>
              <a:rPr lang="el-GR" altLang="el-GR" dirty="0" smtClean="0"/>
              <a:t>.</a:t>
            </a:r>
            <a:endParaRPr lang="en-US" altLang="el-GR" dirty="0" smtClean="0"/>
          </a:p>
          <a:p>
            <a:pPr lvl="1"/>
            <a:r>
              <a:rPr lang="en-US" altLang="el-GR" dirty="0" smtClean="0"/>
              <a:t>2 </a:t>
            </a:r>
            <a:r>
              <a:rPr lang="el-GR" altLang="el-GR" dirty="0" smtClean="0"/>
              <a:t>ζεύγη ελεύθερες.</a:t>
            </a:r>
            <a:endParaRPr lang="en-US" altLang="el-GR" dirty="0" smtClean="0"/>
          </a:p>
          <a:p>
            <a:r>
              <a:rPr lang="el-GR" altLang="el-GR" dirty="0" smtClean="0"/>
              <a:t>Θωρακική είσοδος</a:t>
            </a:r>
            <a:r>
              <a:rPr lang="en-US" altLang="el-GR" dirty="0" smtClean="0"/>
              <a:t> (</a:t>
            </a:r>
            <a:r>
              <a:rPr lang="el-GR" altLang="el-GR" dirty="0" smtClean="0"/>
              <a:t>άνω</a:t>
            </a:r>
            <a:r>
              <a:rPr lang="en-US" altLang="el-GR" dirty="0" smtClean="0"/>
              <a:t>)</a:t>
            </a:r>
            <a:r>
              <a:rPr lang="el-GR" altLang="el-GR" dirty="0" smtClean="0"/>
              <a:t>.</a:t>
            </a:r>
            <a:endParaRPr lang="en-US" altLang="el-GR" dirty="0" smtClean="0"/>
          </a:p>
          <a:p>
            <a:r>
              <a:rPr lang="el-GR" altLang="el-GR" dirty="0" smtClean="0"/>
              <a:t>Θωρακική έξοδος (κάτω).</a:t>
            </a:r>
            <a:endParaRPr lang="en-US" altLang="el-GR" dirty="0" smtClean="0"/>
          </a:p>
          <a:p>
            <a:r>
              <a:rPr lang="el-GR" altLang="el-GR" dirty="0" smtClean="0"/>
              <a:t>Θωρακικοί σπόνδυλοι (πίσω)</a:t>
            </a:r>
            <a:r>
              <a:rPr lang="el-GR" altLang="el-GR" dirty="0"/>
              <a:t>.</a:t>
            </a:r>
            <a:endParaRPr lang="en-US" alt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grpSp>
        <p:nvGrpSpPr>
          <p:cNvPr id="5" name="Ομάδα 4"/>
          <p:cNvGrpSpPr/>
          <p:nvPr/>
        </p:nvGrpSpPr>
        <p:grpSpPr>
          <a:xfrm>
            <a:off x="3779912" y="1370604"/>
            <a:ext cx="5240787" cy="4505325"/>
            <a:chOff x="5148064" y="1340768"/>
            <a:chExt cx="5240787" cy="4505325"/>
          </a:xfrm>
        </p:grpSpPr>
        <p:pic>
          <p:nvPicPr>
            <p:cNvPr id="84994" name="Picture 2" descr="File:721 Rib Ca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223"/>
            <a:stretch/>
          </p:blipFill>
          <p:spPr bwMode="auto">
            <a:xfrm>
              <a:off x="5148064" y="1340768"/>
              <a:ext cx="5240787" cy="45053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Ορθογώνιο 3"/>
            <p:cNvSpPr/>
            <p:nvPr/>
          </p:nvSpPr>
          <p:spPr>
            <a:xfrm>
              <a:off x="5148064" y="1484784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9" name="Rectangle 7"/>
          <p:cNvSpPr/>
          <p:nvPr/>
        </p:nvSpPr>
        <p:spPr>
          <a:xfrm>
            <a:off x="5320185" y="5919663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721 Rib </a:t>
            </a:r>
            <a:r>
              <a:rPr lang="en-US" sz="1200" dirty="0" smtClean="0">
                <a:latin typeface="+mn-lt"/>
                <a:hlinkClick r:id="rId3"/>
              </a:rPr>
              <a:t>Cage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8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646032_4037443_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14600" y="2395538"/>
            <a:ext cx="1995488" cy="1414462"/>
            <a:chOff x="1545" y="1509"/>
            <a:chExt cx="1296" cy="874"/>
          </a:xfrm>
        </p:grpSpPr>
        <p:sp>
          <p:nvSpPr>
            <p:cNvPr id="38917" name="Freeform 5"/>
            <p:cNvSpPr>
              <a:spLocks/>
            </p:cNvSpPr>
            <p:nvPr/>
          </p:nvSpPr>
          <p:spPr bwMode="auto">
            <a:xfrm>
              <a:off x="2363" y="1509"/>
              <a:ext cx="478" cy="587"/>
            </a:xfrm>
            <a:custGeom>
              <a:avLst/>
              <a:gdLst>
                <a:gd name="T0" fmla="*/ 381 w 478"/>
                <a:gd name="T1" fmla="*/ 91 h 587"/>
                <a:gd name="T2" fmla="*/ 309 w 478"/>
                <a:gd name="T3" fmla="*/ 35 h 587"/>
                <a:gd name="T4" fmla="*/ 285 w 478"/>
                <a:gd name="T5" fmla="*/ 19 h 587"/>
                <a:gd name="T6" fmla="*/ 109 w 478"/>
                <a:gd name="T7" fmla="*/ 59 h 587"/>
                <a:gd name="T8" fmla="*/ 61 w 478"/>
                <a:gd name="T9" fmla="*/ 131 h 587"/>
                <a:gd name="T10" fmla="*/ 37 w 478"/>
                <a:gd name="T11" fmla="*/ 387 h 587"/>
                <a:gd name="T12" fmla="*/ 21 w 478"/>
                <a:gd name="T13" fmla="*/ 435 h 587"/>
                <a:gd name="T14" fmla="*/ 69 w 478"/>
                <a:gd name="T15" fmla="*/ 555 h 587"/>
                <a:gd name="T16" fmla="*/ 157 w 478"/>
                <a:gd name="T17" fmla="*/ 587 h 587"/>
                <a:gd name="T18" fmla="*/ 213 w 478"/>
                <a:gd name="T19" fmla="*/ 579 h 587"/>
                <a:gd name="T20" fmla="*/ 261 w 478"/>
                <a:gd name="T21" fmla="*/ 563 h 587"/>
                <a:gd name="T22" fmla="*/ 309 w 478"/>
                <a:gd name="T23" fmla="*/ 523 h 587"/>
                <a:gd name="T24" fmla="*/ 349 w 478"/>
                <a:gd name="T25" fmla="*/ 451 h 587"/>
                <a:gd name="T26" fmla="*/ 397 w 478"/>
                <a:gd name="T27" fmla="*/ 379 h 587"/>
                <a:gd name="T28" fmla="*/ 421 w 478"/>
                <a:gd name="T29" fmla="*/ 299 h 587"/>
                <a:gd name="T30" fmla="*/ 381 w 478"/>
                <a:gd name="T31" fmla="*/ 91 h 5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78"/>
                <a:gd name="T49" fmla="*/ 0 h 587"/>
                <a:gd name="T50" fmla="*/ 478 w 478"/>
                <a:gd name="T51" fmla="*/ 587 h 5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78" h="587">
                  <a:moveTo>
                    <a:pt x="381" y="91"/>
                  </a:moveTo>
                  <a:cubicBezTo>
                    <a:pt x="343" y="53"/>
                    <a:pt x="366" y="73"/>
                    <a:pt x="309" y="35"/>
                  </a:cubicBezTo>
                  <a:cubicBezTo>
                    <a:pt x="301" y="30"/>
                    <a:pt x="285" y="19"/>
                    <a:pt x="285" y="19"/>
                  </a:cubicBezTo>
                  <a:cubicBezTo>
                    <a:pt x="210" y="23"/>
                    <a:pt x="148" y="0"/>
                    <a:pt x="109" y="59"/>
                  </a:cubicBezTo>
                  <a:cubicBezTo>
                    <a:pt x="101" y="99"/>
                    <a:pt x="101" y="118"/>
                    <a:pt x="61" y="131"/>
                  </a:cubicBezTo>
                  <a:cubicBezTo>
                    <a:pt x="0" y="222"/>
                    <a:pt x="60" y="124"/>
                    <a:pt x="37" y="387"/>
                  </a:cubicBezTo>
                  <a:cubicBezTo>
                    <a:pt x="36" y="404"/>
                    <a:pt x="21" y="435"/>
                    <a:pt x="21" y="435"/>
                  </a:cubicBezTo>
                  <a:cubicBezTo>
                    <a:pt x="29" y="482"/>
                    <a:pt x="31" y="523"/>
                    <a:pt x="69" y="555"/>
                  </a:cubicBezTo>
                  <a:cubicBezTo>
                    <a:pt x="93" y="575"/>
                    <a:pt x="157" y="587"/>
                    <a:pt x="157" y="587"/>
                  </a:cubicBezTo>
                  <a:cubicBezTo>
                    <a:pt x="176" y="584"/>
                    <a:pt x="195" y="583"/>
                    <a:pt x="213" y="579"/>
                  </a:cubicBezTo>
                  <a:cubicBezTo>
                    <a:pt x="229" y="575"/>
                    <a:pt x="261" y="563"/>
                    <a:pt x="261" y="563"/>
                  </a:cubicBezTo>
                  <a:cubicBezTo>
                    <a:pt x="276" y="548"/>
                    <a:pt x="295" y="539"/>
                    <a:pt x="309" y="523"/>
                  </a:cubicBezTo>
                  <a:cubicBezTo>
                    <a:pt x="384" y="437"/>
                    <a:pt x="318" y="507"/>
                    <a:pt x="349" y="451"/>
                  </a:cubicBezTo>
                  <a:cubicBezTo>
                    <a:pt x="363" y="426"/>
                    <a:pt x="388" y="406"/>
                    <a:pt x="397" y="379"/>
                  </a:cubicBezTo>
                  <a:cubicBezTo>
                    <a:pt x="406" y="352"/>
                    <a:pt x="412" y="326"/>
                    <a:pt x="421" y="299"/>
                  </a:cubicBezTo>
                  <a:cubicBezTo>
                    <a:pt x="413" y="88"/>
                    <a:pt x="478" y="115"/>
                    <a:pt x="381" y="91"/>
                  </a:cubicBezTo>
                  <a:close/>
                </a:path>
              </a:pathLst>
            </a:custGeom>
            <a:solidFill>
              <a:srgbClr val="00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918" name="Freeform 6"/>
            <p:cNvSpPr>
              <a:spLocks/>
            </p:cNvSpPr>
            <p:nvPr/>
          </p:nvSpPr>
          <p:spPr bwMode="auto">
            <a:xfrm>
              <a:off x="1545" y="2070"/>
              <a:ext cx="893" cy="313"/>
            </a:xfrm>
            <a:custGeom>
              <a:avLst/>
              <a:gdLst>
                <a:gd name="T0" fmla="*/ 847 w 893"/>
                <a:gd name="T1" fmla="*/ 138 h 313"/>
                <a:gd name="T2" fmla="*/ 775 w 893"/>
                <a:gd name="T3" fmla="*/ 58 h 313"/>
                <a:gd name="T4" fmla="*/ 751 w 893"/>
                <a:gd name="T5" fmla="*/ 42 h 313"/>
                <a:gd name="T6" fmla="*/ 687 w 893"/>
                <a:gd name="T7" fmla="*/ 26 h 313"/>
                <a:gd name="T8" fmla="*/ 71 w 893"/>
                <a:gd name="T9" fmla="*/ 34 h 313"/>
                <a:gd name="T10" fmla="*/ 31 w 893"/>
                <a:gd name="T11" fmla="*/ 106 h 313"/>
                <a:gd name="T12" fmla="*/ 31 w 893"/>
                <a:gd name="T13" fmla="*/ 290 h 313"/>
                <a:gd name="T14" fmla="*/ 111 w 893"/>
                <a:gd name="T15" fmla="*/ 282 h 313"/>
                <a:gd name="T16" fmla="*/ 183 w 893"/>
                <a:gd name="T17" fmla="*/ 226 h 313"/>
                <a:gd name="T18" fmla="*/ 231 w 893"/>
                <a:gd name="T19" fmla="*/ 210 h 313"/>
                <a:gd name="T20" fmla="*/ 279 w 893"/>
                <a:gd name="T21" fmla="*/ 178 h 313"/>
                <a:gd name="T22" fmla="*/ 423 w 893"/>
                <a:gd name="T23" fmla="*/ 218 h 313"/>
                <a:gd name="T24" fmla="*/ 479 w 893"/>
                <a:gd name="T25" fmla="*/ 250 h 313"/>
                <a:gd name="T26" fmla="*/ 527 w 893"/>
                <a:gd name="T27" fmla="*/ 282 h 313"/>
                <a:gd name="T28" fmla="*/ 655 w 893"/>
                <a:gd name="T29" fmla="*/ 266 h 313"/>
                <a:gd name="T30" fmla="*/ 751 w 893"/>
                <a:gd name="T31" fmla="*/ 218 h 313"/>
                <a:gd name="T32" fmla="*/ 831 w 893"/>
                <a:gd name="T33" fmla="*/ 170 h 313"/>
                <a:gd name="T34" fmla="*/ 847 w 893"/>
                <a:gd name="T35" fmla="*/ 138 h 3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3"/>
                <a:gd name="T55" fmla="*/ 0 h 313"/>
                <a:gd name="T56" fmla="*/ 893 w 893"/>
                <a:gd name="T57" fmla="*/ 313 h 3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3" h="313">
                  <a:moveTo>
                    <a:pt x="847" y="138"/>
                  </a:moveTo>
                  <a:cubicBezTo>
                    <a:pt x="832" y="93"/>
                    <a:pt x="818" y="86"/>
                    <a:pt x="775" y="58"/>
                  </a:cubicBezTo>
                  <a:cubicBezTo>
                    <a:pt x="767" y="53"/>
                    <a:pt x="751" y="42"/>
                    <a:pt x="751" y="42"/>
                  </a:cubicBezTo>
                  <a:cubicBezTo>
                    <a:pt x="723" y="0"/>
                    <a:pt x="750" y="24"/>
                    <a:pt x="687" y="26"/>
                  </a:cubicBezTo>
                  <a:cubicBezTo>
                    <a:pt x="482" y="31"/>
                    <a:pt x="276" y="31"/>
                    <a:pt x="71" y="34"/>
                  </a:cubicBezTo>
                  <a:cubicBezTo>
                    <a:pt x="55" y="58"/>
                    <a:pt x="47" y="82"/>
                    <a:pt x="31" y="106"/>
                  </a:cubicBezTo>
                  <a:cubicBezTo>
                    <a:pt x="20" y="162"/>
                    <a:pt x="0" y="242"/>
                    <a:pt x="31" y="290"/>
                  </a:cubicBezTo>
                  <a:cubicBezTo>
                    <a:pt x="46" y="313"/>
                    <a:pt x="84" y="285"/>
                    <a:pt x="111" y="282"/>
                  </a:cubicBezTo>
                  <a:cubicBezTo>
                    <a:pt x="136" y="265"/>
                    <a:pt x="155" y="238"/>
                    <a:pt x="183" y="226"/>
                  </a:cubicBezTo>
                  <a:cubicBezTo>
                    <a:pt x="198" y="219"/>
                    <a:pt x="217" y="219"/>
                    <a:pt x="231" y="210"/>
                  </a:cubicBezTo>
                  <a:cubicBezTo>
                    <a:pt x="247" y="199"/>
                    <a:pt x="279" y="178"/>
                    <a:pt x="279" y="178"/>
                  </a:cubicBezTo>
                  <a:cubicBezTo>
                    <a:pt x="328" y="188"/>
                    <a:pt x="374" y="206"/>
                    <a:pt x="423" y="218"/>
                  </a:cubicBezTo>
                  <a:cubicBezTo>
                    <a:pt x="441" y="230"/>
                    <a:pt x="462" y="238"/>
                    <a:pt x="479" y="250"/>
                  </a:cubicBezTo>
                  <a:cubicBezTo>
                    <a:pt x="531" y="287"/>
                    <a:pt x="476" y="265"/>
                    <a:pt x="527" y="282"/>
                  </a:cubicBezTo>
                  <a:cubicBezTo>
                    <a:pt x="530" y="282"/>
                    <a:pt x="624" y="283"/>
                    <a:pt x="655" y="266"/>
                  </a:cubicBezTo>
                  <a:cubicBezTo>
                    <a:pt x="748" y="214"/>
                    <a:pt x="658" y="249"/>
                    <a:pt x="751" y="218"/>
                  </a:cubicBezTo>
                  <a:cubicBezTo>
                    <a:pt x="787" y="206"/>
                    <a:pt x="782" y="182"/>
                    <a:pt x="831" y="170"/>
                  </a:cubicBezTo>
                  <a:cubicBezTo>
                    <a:pt x="834" y="167"/>
                    <a:pt x="893" y="92"/>
                    <a:pt x="847" y="138"/>
                  </a:cubicBezTo>
                  <a:close/>
                </a:path>
              </a:pathLst>
            </a:custGeom>
            <a:solidFill>
              <a:srgbClr val="FF505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Κώνος της πνευμονικής και δεξιά </a:t>
            </a:r>
            <a:r>
              <a:rPr lang="el-GR" dirty="0" smtClean="0"/>
              <a:t>πνευμονική αρτηρία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958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646032_4037443_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068638" y="2578100"/>
            <a:ext cx="1508125" cy="1963738"/>
            <a:chOff x="1933" y="1624"/>
            <a:chExt cx="950" cy="1237"/>
          </a:xfrm>
        </p:grpSpPr>
        <p:grpSp>
          <p:nvGrpSpPr>
            <p:cNvPr id="39941" name="Group 11"/>
            <p:cNvGrpSpPr>
              <a:grpSpLocks/>
            </p:cNvGrpSpPr>
            <p:nvPr/>
          </p:nvGrpSpPr>
          <p:grpSpPr bwMode="auto">
            <a:xfrm>
              <a:off x="1933" y="1624"/>
              <a:ext cx="475" cy="448"/>
              <a:chOff x="1933" y="1624"/>
              <a:chExt cx="475" cy="448"/>
            </a:xfrm>
          </p:grpSpPr>
          <p:sp>
            <p:nvSpPr>
              <p:cNvPr id="39945" name="Freeform 5"/>
              <p:cNvSpPr>
                <a:spLocks/>
              </p:cNvSpPr>
              <p:nvPr/>
            </p:nvSpPr>
            <p:spPr bwMode="auto">
              <a:xfrm rot="537789">
                <a:off x="1933" y="1624"/>
                <a:ext cx="475" cy="448"/>
              </a:xfrm>
              <a:custGeom>
                <a:avLst/>
                <a:gdLst>
                  <a:gd name="T0" fmla="*/ 475 w 475"/>
                  <a:gd name="T1" fmla="*/ 184 h 448"/>
                  <a:gd name="T2" fmla="*/ 451 w 475"/>
                  <a:gd name="T3" fmla="*/ 112 h 448"/>
                  <a:gd name="T4" fmla="*/ 403 w 475"/>
                  <a:gd name="T5" fmla="*/ 80 h 448"/>
                  <a:gd name="T6" fmla="*/ 323 w 475"/>
                  <a:gd name="T7" fmla="*/ 0 h 448"/>
                  <a:gd name="T8" fmla="*/ 115 w 475"/>
                  <a:gd name="T9" fmla="*/ 32 h 448"/>
                  <a:gd name="T10" fmla="*/ 107 w 475"/>
                  <a:gd name="T11" fmla="*/ 56 h 448"/>
                  <a:gd name="T12" fmla="*/ 59 w 475"/>
                  <a:gd name="T13" fmla="*/ 72 h 448"/>
                  <a:gd name="T14" fmla="*/ 11 w 475"/>
                  <a:gd name="T15" fmla="*/ 176 h 448"/>
                  <a:gd name="T16" fmla="*/ 19 w 475"/>
                  <a:gd name="T17" fmla="*/ 320 h 448"/>
                  <a:gd name="T18" fmla="*/ 43 w 475"/>
                  <a:gd name="T19" fmla="*/ 336 h 448"/>
                  <a:gd name="T20" fmla="*/ 115 w 475"/>
                  <a:gd name="T21" fmla="*/ 368 h 448"/>
                  <a:gd name="T22" fmla="*/ 147 w 475"/>
                  <a:gd name="T23" fmla="*/ 416 h 448"/>
                  <a:gd name="T24" fmla="*/ 155 w 475"/>
                  <a:gd name="T25" fmla="*/ 440 h 448"/>
                  <a:gd name="T26" fmla="*/ 179 w 475"/>
                  <a:gd name="T27" fmla="*/ 448 h 448"/>
                  <a:gd name="T28" fmla="*/ 387 w 475"/>
                  <a:gd name="T29" fmla="*/ 416 h 448"/>
                  <a:gd name="T30" fmla="*/ 475 w 475"/>
                  <a:gd name="T31" fmla="*/ 184 h 4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75"/>
                  <a:gd name="T49" fmla="*/ 0 h 448"/>
                  <a:gd name="T50" fmla="*/ 475 w 475"/>
                  <a:gd name="T51" fmla="*/ 448 h 44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75" h="448">
                    <a:moveTo>
                      <a:pt x="475" y="184"/>
                    </a:moveTo>
                    <a:cubicBezTo>
                      <a:pt x="471" y="157"/>
                      <a:pt x="473" y="131"/>
                      <a:pt x="451" y="112"/>
                    </a:cubicBezTo>
                    <a:cubicBezTo>
                      <a:pt x="437" y="99"/>
                      <a:pt x="403" y="80"/>
                      <a:pt x="403" y="80"/>
                    </a:cubicBezTo>
                    <a:cubicBezTo>
                      <a:pt x="382" y="49"/>
                      <a:pt x="358" y="12"/>
                      <a:pt x="323" y="0"/>
                    </a:cubicBezTo>
                    <a:cubicBezTo>
                      <a:pt x="234" y="7"/>
                      <a:pt x="199" y="24"/>
                      <a:pt x="115" y="32"/>
                    </a:cubicBezTo>
                    <a:cubicBezTo>
                      <a:pt x="112" y="40"/>
                      <a:pt x="114" y="51"/>
                      <a:pt x="107" y="56"/>
                    </a:cubicBezTo>
                    <a:cubicBezTo>
                      <a:pt x="93" y="66"/>
                      <a:pt x="59" y="72"/>
                      <a:pt x="59" y="72"/>
                    </a:cubicBezTo>
                    <a:cubicBezTo>
                      <a:pt x="37" y="117"/>
                      <a:pt x="53" y="148"/>
                      <a:pt x="11" y="176"/>
                    </a:cubicBezTo>
                    <a:cubicBezTo>
                      <a:pt x="0" y="210"/>
                      <a:pt x="13" y="299"/>
                      <a:pt x="19" y="320"/>
                    </a:cubicBezTo>
                    <a:cubicBezTo>
                      <a:pt x="22" y="329"/>
                      <a:pt x="34" y="332"/>
                      <a:pt x="43" y="336"/>
                    </a:cubicBezTo>
                    <a:cubicBezTo>
                      <a:pt x="129" y="374"/>
                      <a:pt x="61" y="332"/>
                      <a:pt x="115" y="368"/>
                    </a:cubicBezTo>
                    <a:cubicBezTo>
                      <a:pt x="126" y="384"/>
                      <a:pt x="141" y="398"/>
                      <a:pt x="147" y="416"/>
                    </a:cubicBezTo>
                    <a:cubicBezTo>
                      <a:pt x="150" y="424"/>
                      <a:pt x="149" y="434"/>
                      <a:pt x="155" y="440"/>
                    </a:cubicBezTo>
                    <a:cubicBezTo>
                      <a:pt x="161" y="446"/>
                      <a:pt x="171" y="445"/>
                      <a:pt x="179" y="448"/>
                    </a:cubicBezTo>
                    <a:cubicBezTo>
                      <a:pt x="251" y="441"/>
                      <a:pt x="315" y="425"/>
                      <a:pt x="387" y="416"/>
                    </a:cubicBezTo>
                    <a:cubicBezTo>
                      <a:pt x="435" y="344"/>
                      <a:pt x="441" y="262"/>
                      <a:pt x="475" y="184"/>
                    </a:cubicBezTo>
                    <a:close/>
                  </a:path>
                </a:pathLst>
              </a:custGeom>
              <a:solidFill>
                <a:srgbClr val="FF505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946" name="Text Box 6"/>
              <p:cNvSpPr txBox="1">
                <a:spLocks noChangeArrowheads="1"/>
              </p:cNvSpPr>
              <p:nvPr/>
            </p:nvSpPr>
            <p:spPr bwMode="auto">
              <a:xfrm>
                <a:off x="2064" y="1776"/>
                <a:ext cx="19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el-GR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39942" name="Group 10"/>
            <p:cNvGrpSpPr>
              <a:grpSpLocks/>
            </p:cNvGrpSpPr>
            <p:nvPr/>
          </p:nvGrpSpPr>
          <p:grpSpPr bwMode="auto">
            <a:xfrm>
              <a:off x="2567" y="2576"/>
              <a:ext cx="316" cy="285"/>
              <a:chOff x="2567" y="2576"/>
              <a:chExt cx="316" cy="285"/>
            </a:xfrm>
          </p:grpSpPr>
          <p:sp>
            <p:nvSpPr>
              <p:cNvPr id="39943" name="Freeform 8"/>
              <p:cNvSpPr>
                <a:spLocks/>
              </p:cNvSpPr>
              <p:nvPr/>
            </p:nvSpPr>
            <p:spPr bwMode="auto">
              <a:xfrm>
                <a:off x="2567" y="2576"/>
                <a:ext cx="316" cy="285"/>
              </a:xfrm>
              <a:custGeom>
                <a:avLst/>
                <a:gdLst>
                  <a:gd name="T0" fmla="*/ 305 w 316"/>
                  <a:gd name="T1" fmla="*/ 152 h 285"/>
                  <a:gd name="T2" fmla="*/ 273 w 316"/>
                  <a:gd name="T3" fmla="*/ 104 h 285"/>
                  <a:gd name="T4" fmla="*/ 257 w 316"/>
                  <a:gd name="T5" fmla="*/ 40 h 285"/>
                  <a:gd name="T6" fmla="*/ 217 w 316"/>
                  <a:gd name="T7" fmla="*/ 0 h 285"/>
                  <a:gd name="T8" fmla="*/ 89 w 316"/>
                  <a:gd name="T9" fmla="*/ 8 h 285"/>
                  <a:gd name="T10" fmla="*/ 41 w 316"/>
                  <a:gd name="T11" fmla="*/ 24 h 285"/>
                  <a:gd name="T12" fmla="*/ 1 w 316"/>
                  <a:gd name="T13" fmla="*/ 96 h 285"/>
                  <a:gd name="T14" fmla="*/ 9 w 316"/>
                  <a:gd name="T15" fmla="*/ 224 h 285"/>
                  <a:gd name="T16" fmla="*/ 33 w 316"/>
                  <a:gd name="T17" fmla="*/ 248 h 285"/>
                  <a:gd name="T18" fmla="*/ 65 w 316"/>
                  <a:gd name="T19" fmla="*/ 280 h 285"/>
                  <a:gd name="T20" fmla="*/ 113 w 316"/>
                  <a:gd name="T21" fmla="*/ 272 h 285"/>
                  <a:gd name="T22" fmla="*/ 137 w 316"/>
                  <a:gd name="T23" fmla="*/ 280 h 285"/>
                  <a:gd name="T24" fmla="*/ 161 w 316"/>
                  <a:gd name="T25" fmla="*/ 272 h 285"/>
                  <a:gd name="T26" fmla="*/ 233 w 316"/>
                  <a:gd name="T27" fmla="*/ 264 h 285"/>
                  <a:gd name="T28" fmla="*/ 297 w 316"/>
                  <a:gd name="T29" fmla="*/ 144 h 285"/>
                  <a:gd name="T30" fmla="*/ 305 w 316"/>
                  <a:gd name="T31" fmla="*/ 152 h 2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6"/>
                  <a:gd name="T49" fmla="*/ 0 h 285"/>
                  <a:gd name="T50" fmla="*/ 316 w 316"/>
                  <a:gd name="T51" fmla="*/ 285 h 2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6" h="285">
                    <a:moveTo>
                      <a:pt x="305" y="152"/>
                    </a:moveTo>
                    <a:cubicBezTo>
                      <a:pt x="285" y="54"/>
                      <a:pt x="316" y="147"/>
                      <a:pt x="273" y="104"/>
                    </a:cubicBezTo>
                    <a:cubicBezTo>
                      <a:pt x="257" y="88"/>
                      <a:pt x="265" y="61"/>
                      <a:pt x="257" y="40"/>
                    </a:cubicBezTo>
                    <a:cubicBezTo>
                      <a:pt x="248" y="16"/>
                      <a:pt x="237" y="13"/>
                      <a:pt x="217" y="0"/>
                    </a:cubicBezTo>
                    <a:cubicBezTo>
                      <a:pt x="174" y="3"/>
                      <a:pt x="131" y="2"/>
                      <a:pt x="89" y="8"/>
                    </a:cubicBezTo>
                    <a:cubicBezTo>
                      <a:pt x="72" y="10"/>
                      <a:pt x="41" y="24"/>
                      <a:pt x="41" y="24"/>
                    </a:cubicBezTo>
                    <a:cubicBezTo>
                      <a:pt x="25" y="48"/>
                      <a:pt x="17" y="72"/>
                      <a:pt x="1" y="96"/>
                    </a:cubicBezTo>
                    <a:cubicBezTo>
                      <a:pt x="4" y="139"/>
                      <a:pt x="0" y="182"/>
                      <a:pt x="9" y="224"/>
                    </a:cubicBezTo>
                    <a:cubicBezTo>
                      <a:pt x="11" y="235"/>
                      <a:pt x="27" y="239"/>
                      <a:pt x="33" y="248"/>
                    </a:cubicBezTo>
                    <a:cubicBezTo>
                      <a:pt x="57" y="285"/>
                      <a:pt x="19" y="265"/>
                      <a:pt x="65" y="280"/>
                    </a:cubicBezTo>
                    <a:cubicBezTo>
                      <a:pt x="81" y="277"/>
                      <a:pt x="97" y="272"/>
                      <a:pt x="113" y="272"/>
                    </a:cubicBezTo>
                    <a:cubicBezTo>
                      <a:pt x="121" y="272"/>
                      <a:pt x="129" y="280"/>
                      <a:pt x="137" y="280"/>
                    </a:cubicBezTo>
                    <a:cubicBezTo>
                      <a:pt x="145" y="280"/>
                      <a:pt x="153" y="273"/>
                      <a:pt x="161" y="272"/>
                    </a:cubicBezTo>
                    <a:cubicBezTo>
                      <a:pt x="185" y="268"/>
                      <a:pt x="209" y="267"/>
                      <a:pt x="233" y="264"/>
                    </a:cubicBezTo>
                    <a:cubicBezTo>
                      <a:pt x="264" y="217"/>
                      <a:pt x="280" y="196"/>
                      <a:pt x="297" y="144"/>
                    </a:cubicBezTo>
                    <a:cubicBezTo>
                      <a:pt x="298" y="140"/>
                      <a:pt x="302" y="149"/>
                      <a:pt x="305" y="152"/>
                    </a:cubicBezTo>
                    <a:close/>
                  </a:path>
                </a:pathLst>
              </a:custGeom>
              <a:solidFill>
                <a:srgbClr val="FF505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944" name="Text Box 9"/>
              <p:cNvSpPr txBox="1">
                <a:spLocks noChangeArrowheads="1"/>
              </p:cNvSpPr>
              <p:nvPr/>
            </p:nvSpPr>
            <p:spPr bwMode="auto">
              <a:xfrm>
                <a:off x="2630" y="2599"/>
                <a:ext cx="19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el-GR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Ανιούσα και κατιούσα θωρακική </a:t>
            </a:r>
            <a:r>
              <a:rPr lang="el-GR" dirty="0" smtClean="0"/>
              <a:t>αορτή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8408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646032_4037443_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609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82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646032_4037443_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865438" y="908491"/>
            <a:ext cx="4227514" cy="3138047"/>
            <a:chOff x="1805" y="393"/>
            <a:chExt cx="2663" cy="2156"/>
          </a:xfrm>
        </p:grpSpPr>
        <p:grpSp>
          <p:nvGrpSpPr>
            <p:cNvPr id="41989" name="Group 19"/>
            <p:cNvGrpSpPr>
              <a:grpSpLocks/>
            </p:cNvGrpSpPr>
            <p:nvPr/>
          </p:nvGrpSpPr>
          <p:grpSpPr bwMode="auto">
            <a:xfrm>
              <a:off x="1805" y="393"/>
              <a:ext cx="1043" cy="2156"/>
              <a:chOff x="1805" y="344"/>
              <a:chExt cx="1043" cy="2205"/>
            </a:xfrm>
          </p:grpSpPr>
          <p:grpSp>
            <p:nvGrpSpPr>
              <p:cNvPr id="41991" name="Group 17"/>
              <p:cNvGrpSpPr>
                <a:grpSpLocks/>
              </p:cNvGrpSpPr>
              <p:nvPr/>
            </p:nvGrpSpPr>
            <p:grpSpPr bwMode="auto">
              <a:xfrm>
                <a:off x="1805" y="2010"/>
                <a:ext cx="1043" cy="539"/>
                <a:chOff x="1805" y="2010"/>
                <a:chExt cx="1043" cy="539"/>
              </a:xfrm>
            </p:grpSpPr>
            <p:sp>
              <p:nvSpPr>
                <p:cNvPr id="41993" name="Freeform 14"/>
                <p:cNvSpPr>
                  <a:spLocks/>
                </p:cNvSpPr>
                <p:nvPr/>
              </p:nvSpPr>
              <p:spPr bwMode="auto">
                <a:xfrm rot="-237006">
                  <a:off x="2112" y="2112"/>
                  <a:ext cx="736" cy="437"/>
                </a:xfrm>
                <a:custGeom>
                  <a:avLst/>
                  <a:gdLst>
                    <a:gd name="T0" fmla="*/ 592 w 736"/>
                    <a:gd name="T1" fmla="*/ 148 h 482"/>
                    <a:gd name="T2" fmla="*/ 528 w 736"/>
                    <a:gd name="T3" fmla="*/ 122 h 482"/>
                    <a:gd name="T4" fmla="*/ 488 w 736"/>
                    <a:gd name="T5" fmla="*/ 116 h 482"/>
                    <a:gd name="T6" fmla="*/ 456 w 736"/>
                    <a:gd name="T7" fmla="*/ 112 h 482"/>
                    <a:gd name="T8" fmla="*/ 376 w 736"/>
                    <a:gd name="T9" fmla="*/ 75 h 482"/>
                    <a:gd name="T10" fmla="*/ 312 w 736"/>
                    <a:gd name="T11" fmla="*/ 50 h 482"/>
                    <a:gd name="T12" fmla="*/ 280 w 736"/>
                    <a:gd name="T13" fmla="*/ 24 h 482"/>
                    <a:gd name="T14" fmla="*/ 0 w 736"/>
                    <a:gd name="T15" fmla="*/ 46 h 482"/>
                    <a:gd name="T16" fmla="*/ 16 w 736"/>
                    <a:gd name="T17" fmla="*/ 83 h 482"/>
                    <a:gd name="T18" fmla="*/ 96 w 736"/>
                    <a:gd name="T19" fmla="*/ 91 h 482"/>
                    <a:gd name="T20" fmla="*/ 160 w 736"/>
                    <a:gd name="T21" fmla="*/ 116 h 482"/>
                    <a:gd name="T22" fmla="*/ 192 w 736"/>
                    <a:gd name="T23" fmla="*/ 148 h 482"/>
                    <a:gd name="T24" fmla="*/ 216 w 736"/>
                    <a:gd name="T25" fmla="*/ 159 h 482"/>
                    <a:gd name="T26" fmla="*/ 256 w 736"/>
                    <a:gd name="T27" fmla="*/ 188 h 482"/>
                    <a:gd name="T28" fmla="*/ 416 w 736"/>
                    <a:gd name="T29" fmla="*/ 199 h 482"/>
                    <a:gd name="T30" fmla="*/ 736 w 736"/>
                    <a:gd name="T31" fmla="*/ 199 h 482"/>
                    <a:gd name="T32" fmla="*/ 728 w 736"/>
                    <a:gd name="T33" fmla="*/ 178 h 482"/>
                    <a:gd name="T34" fmla="*/ 648 w 736"/>
                    <a:gd name="T35" fmla="*/ 141 h 482"/>
                    <a:gd name="T36" fmla="*/ 592 w 736"/>
                    <a:gd name="T37" fmla="*/ 148 h 48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36"/>
                    <a:gd name="T58" fmla="*/ 0 h 482"/>
                    <a:gd name="T59" fmla="*/ 736 w 736"/>
                    <a:gd name="T60" fmla="*/ 482 h 48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36" h="482">
                      <a:moveTo>
                        <a:pt x="592" y="325"/>
                      </a:moveTo>
                      <a:cubicBezTo>
                        <a:pt x="566" y="308"/>
                        <a:pt x="554" y="286"/>
                        <a:pt x="528" y="269"/>
                      </a:cubicBezTo>
                      <a:cubicBezTo>
                        <a:pt x="499" y="225"/>
                        <a:pt x="528" y="253"/>
                        <a:pt x="488" y="253"/>
                      </a:cubicBezTo>
                      <a:cubicBezTo>
                        <a:pt x="477" y="253"/>
                        <a:pt x="467" y="248"/>
                        <a:pt x="456" y="245"/>
                      </a:cubicBezTo>
                      <a:cubicBezTo>
                        <a:pt x="439" y="219"/>
                        <a:pt x="402" y="182"/>
                        <a:pt x="376" y="165"/>
                      </a:cubicBezTo>
                      <a:cubicBezTo>
                        <a:pt x="352" y="130"/>
                        <a:pt x="336" y="143"/>
                        <a:pt x="312" y="109"/>
                      </a:cubicBezTo>
                      <a:cubicBezTo>
                        <a:pt x="300" y="92"/>
                        <a:pt x="292" y="71"/>
                        <a:pt x="280" y="53"/>
                      </a:cubicBezTo>
                      <a:cubicBezTo>
                        <a:pt x="219" y="55"/>
                        <a:pt x="34" y="0"/>
                        <a:pt x="0" y="101"/>
                      </a:cubicBezTo>
                      <a:cubicBezTo>
                        <a:pt x="9" y="127"/>
                        <a:pt x="2" y="158"/>
                        <a:pt x="16" y="181"/>
                      </a:cubicBezTo>
                      <a:cubicBezTo>
                        <a:pt x="19" y="185"/>
                        <a:pt x="84" y="195"/>
                        <a:pt x="96" y="197"/>
                      </a:cubicBezTo>
                      <a:cubicBezTo>
                        <a:pt x="114" y="233"/>
                        <a:pt x="123" y="241"/>
                        <a:pt x="160" y="253"/>
                      </a:cubicBezTo>
                      <a:cubicBezTo>
                        <a:pt x="175" y="275"/>
                        <a:pt x="173" y="306"/>
                        <a:pt x="192" y="325"/>
                      </a:cubicBezTo>
                      <a:cubicBezTo>
                        <a:pt x="200" y="333"/>
                        <a:pt x="209" y="340"/>
                        <a:pt x="216" y="349"/>
                      </a:cubicBezTo>
                      <a:cubicBezTo>
                        <a:pt x="229" y="368"/>
                        <a:pt x="234" y="399"/>
                        <a:pt x="256" y="413"/>
                      </a:cubicBezTo>
                      <a:cubicBezTo>
                        <a:pt x="286" y="432"/>
                        <a:pt x="399" y="436"/>
                        <a:pt x="416" y="437"/>
                      </a:cubicBezTo>
                      <a:cubicBezTo>
                        <a:pt x="483" y="482"/>
                        <a:pt x="655" y="442"/>
                        <a:pt x="736" y="437"/>
                      </a:cubicBezTo>
                      <a:cubicBezTo>
                        <a:pt x="733" y="421"/>
                        <a:pt x="734" y="404"/>
                        <a:pt x="728" y="389"/>
                      </a:cubicBezTo>
                      <a:cubicBezTo>
                        <a:pt x="722" y="375"/>
                        <a:pt x="675" y="301"/>
                        <a:pt x="648" y="309"/>
                      </a:cubicBezTo>
                      <a:cubicBezTo>
                        <a:pt x="629" y="314"/>
                        <a:pt x="611" y="320"/>
                        <a:pt x="592" y="325"/>
                      </a:cubicBezTo>
                      <a:close/>
                    </a:path>
                  </a:pathLst>
                </a:custGeom>
                <a:solidFill>
                  <a:srgbClr val="FF5050">
                    <a:alpha val="5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994" name="Freeform 16"/>
                <p:cNvSpPr>
                  <a:spLocks/>
                </p:cNvSpPr>
                <p:nvPr/>
              </p:nvSpPr>
              <p:spPr bwMode="auto">
                <a:xfrm>
                  <a:off x="1805" y="2010"/>
                  <a:ext cx="355" cy="222"/>
                </a:xfrm>
                <a:custGeom>
                  <a:avLst/>
                  <a:gdLst>
                    <a:gd name="T0" fmla="*/ 355 w 355"/>
                    <a:gd name="T1" fmla="*/ 174 h 222"/>
                    <a:gd name="T2" fmla="*/ 259 w 355"/>
                    <a:gd name="T3" fmla="*/ 118 h 222"/>
                    <a:gd name="T4" fmla="*/ 131 w 355"/>
                    <a:gd name="T5" fmla="*/ 46 h 222"/>
                    <a:gd name="T6" fmla="*/ 59 w 355"/>
                    <a:gd name="T7" fmla="*/ 6 h 222"/>
                    <a:gd name="T8" fmla="*/ 11 w 355"/>
                    <a:gd name="T9" fmla="*/ 38 h 222"/>
                    <a:gd name="T10" fmla="*/ 19 w 355"/>
                    <a:gd name="T11" fmla="*/ 78 h 222"/>
                    <a:gd name="T12" fmla="*/ 139 w 355"/>
                    <a:gd name="T13" fmla="*/ 150 h 222"/>
                    <a:gd name="T14" fmla="*/ 147 w 355"/>
                    <a:gd name="T15" fmla="*/ 182 h 222"/>
                    <a:gd name="T16" fmla="*/ 243 w 355"/>
                    <a:gd name="T17" fmla="*/ 222 h 222"/>
                    <a:gd name="T18" fmla="*/ 283 w 355"/>
                    <a:gd name="T19" fmla="*/ 214 h 222"/>
                    <a:gd name="T20" fmla="*/ 315 w 355"/>
                    <a:gd name="T21" fmla="*/ 198 h 222"/>
                    <a:gd name="T22" fmla="*/ 339 w 355"/>
                    <a:gd name="T23" fmla="*/ 182 h 222"/>
                    <a:gd name="T24" fmla="*/ 355 w 355"/>
                    <a:gd name="T25" fmla="*/ 174 h 22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5"/>
                    <a:gd name="T40" fmla="*/ 0 h 222"/>
                    <a:gd name="T41" fmla="*/ 355 w 355"/>
                    <a:gd name="T42" fmla="*/ 222 h 22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5" h="222">
                      <a:moveTo>
                        <a:pt x="355" y="174"/>
                      </a:moveTo>
                      <a:cubicBezTo>
                        <a:pt x="329" y="148"/>
                        <a:pt x="295" y="130"/>
                        <a:pt x="259" y="118"/>
                      </a:cubicBezTo>
                      <a:cubicBezTo>
                        <a:pt x="210" y="45"/>
                        <a:pt x="189" y="78"/>
                        <a:pt x="131" y="46"/>
                      </a:cubicBezTo>
                      <a:cubicBezTo>
                        <a:pt x="48" y="0"/>
                        <a:pt x="113" y="24"/>
                        <a:pt x="59" y="6"/>
                      </a:cubicBezTo>
                      <a:cubicBezTo>
                        <a:pt x="43" y="17"/>
                        <a:pt x="27" y="27"/>
                        <a:pt x="11" y="38"/>
                      </a:cubicBezTo>
                      <a:cubicBezTo>
                        <a:pt x="0" y="46"/>
                        <a:pt x="12" y="67"/>
                        <a:pt x="19" y="78"/>
                      </a:cubicBezTo>
                      <a:cubicBezTo>
                        <a:pt x="50" y="127"/>
                        <a:pt x="86" y="141"/>
                        <a:pt x="139" y="150"/>
                      </a:cubicBezTo>
                      <a:cubicBezTo>
                        <a:pt x="142" y="161"/>
                        <a:pt x="139" y="175"/>
                        <a:pt x="147" y="182"/>
                      </a:cubicBezTo>
                      <a:cubicBezTo>
                        <a:pt x="159" y="192"/>
                        <a:pt x="220" y="206"/>
                        <a:pt x="243" y="222"/>
                      </a:cubicBezTo>
                      <a:cubicBezTo>
                        <a:pt x="256" y="219"/>
                        <a:pt x="272" y="222"/>
                        <a:pt x="283" y="214"/>
                      </a:cubicBezTo>
                      <a:cubicBezTo>
                        <a:pt x="319" y="190"/>
                        <a:pt x="258" y="179"/>
                        <a:pt x="315" y="198"/>
                      </a:cubicBezTo>
                      <a:cubicBezTo>
                        <a:pt x="323" y="193"/>
                        <a:pt x="333" y="190"/>
                        <a:pt x="339" y="182"/>
                      </a:cubicBezTo>
                      <a:cubicBezTo>
                        <a:pt x="354" y="163"/>
                        <a:pt x="339" y="143"/>
                        <a:pt x="355" y="174"/>
                      </a:cubicBezTo>
                      <a:close/>
                    </a:path>
                  </a:pathLst>
                </a:custGeom>
                <a:solidFill>
                  <a:srgbClr val="FF505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41992" name="Line 18"/>
              <p:cNvSpPr>
                <a:spLocks noChangeShapeType="1"/>
              </p:cNvSpPr>
              <p:nvPr/>
            </p:nvSpPr>
            <p:spPr bwMode="auto">
              <a:xfrm>
                <a:off x="1882" y="344"/>
                <a:ext cx="38" cy="172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41990" name="Line 20"/>
            <p:cNvSpPr>
              <a:spLocks noChangeShapeType="1"/>
            </p:cNvSpPr>
            <p:nvPr/>
          </p:nvSpPr>
          <p:spPr bwMode="auto">
            <a:xfrm flipH="1">
              <a:off x="2448" y="393"/>
              <a:ext cx="2020" cy="191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Αριστερός κόλπος και πνευμονικές </a:t>
            </a:r>
            <a:r>
              <a:rPr lang="el-GR" dirty="0" smtClean="0"/>
              <a:t>φλέβες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168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646032_4037443_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Freeform 7"/>
          <p:cNvSpPr>
            <a:spLocks/>
          </p:cNvSpPr>
          <p:nvPr/>
        </p:nvSpPr>
        <p:spPr bwMode="auto">
          <a:xfrm>
            <a:off x="3886200" y="3098800"/>
            <a:ext cx="368300" cy="101600"/>
          </a:xfrm>
          <a:custGeom>
            <a:avLst/>
            <a:gdLst>
              <a:gd name="T0" fmla="*/ 0 w 240"/>
              <a:gd name="T1" fmla="*/ 0 h 56"/>
              <a:gd name="T2" fmla="*/ 2147483647 w 240"/>
              <a:gd name="T3" fmla="*/ 2147483647 h 56"/>
              <a:gd name="T4" fmla="*/ 2147483647 w 240"/>
              <a:gd name="T5" fmla="*/ 2147483647 h 56"/>
              <a:gd name="T6" fmla="*/ 2147483647 w 240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56"/>
              <a:gd name="T14" fmla="*/ 240 w 240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56">
                <a:moveTo>
                  <a:pt x="0" y="0"/>
                </a:moveTo>
                <a:cubicBezTo>
                  <a:pt x="37" y="55"/>
                  <a:pt x="14" y="42"/>
                  <a:pt x="56" y="56"/>
                </a:cubicBezTo>
                <a:cubicBezTo>
                  <a:pt x="109" y="49"/>
                  <a:pt x="155" y="39"/>
                  <a:pt x="208" y="32"/>
                </a:cubicBezTo>
                <a:cubicBezTo>
                  <a:pt x="235" y="23"/>
                  <a:pt x="224" y="24"/>
                  <a:pt x="240" y="24"/>
                </a:cubicBezTo>
              </a:path>
            </a:pathLst>
          </a:custGeom>
          <a:noFill/>
          <a:ln w="38100">
            <a:solidFill>
              <a:srgbClr val="FF5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Αριστερή στεφανιαία </a:t>
            </a:r>
            <a:r>
              <a:rPr lang="el-GR" dirty="0" smtClean="0"/>
              <a:t>αρτηρία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871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646032_4037443_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508125" y="6969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5867400" y="74613"/>
            <a:ext cx="3048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altLang="el-GR" sz="1800" dirty="0">
                <a:solidFill>
                  <a:srgbClr val="FF5050"/>
                </a:solidFill>
                <a:latin typeface="Arial" charset="0"/>
              </a:rPr>
              <a:t>Κλάδοι της αρ. στεφανιαίας αρτηρίας </a:t>
            </a:r>
            <a:r>
              <a:rPr lang="en-US" altLang="el-GR" sz="1800" dirty="0">
                <a:solidFill>
                  <a:srgbClr val="FF5050"/>
                </a:solidFill>
                <a:latin typeface="Arial" charset="0"/>
              </a:rPr>
              <a:t>LAD</a:t>
            </a:r>
            <a:r>
              <a:rPr lang="el-GR" altLang="el-GR" sz="1800" dirty="0">
                <a:solidFill>
                  <a:srgbClr val="FF5050"/>
                </a:solidFill>
                <a:latin typeface="Arial" charset="0"/>
              </a:rPr>
              <a:t>:</a:t>
            </a:r>
          </a:p>
          <a:p>
            <a:pPr eaLnBrk="1" hangingPunct="1"/>
            <a:r>
              <a:rPr lang="el-GR" altLang="el-GR" sz="1800" dirty="0">
                <a:solidFill>
                  <a:srgbClr val="FF5050"/>
                </a:solidFill>
                <a:latin typeface="Arial" charset="0"/>
              </a:rPr>
              <a:t>πρόσθιος κατιών κλάδος </a:t>
            </a:r>
          </a:p>
          <a:p>
            <a:pPr eaLnBrk="1" hangingPunct="1"/>
            <a:r>
              <a:rPr lang="el-GR" altLang="el-GR" sz="1800" dirty="0">
                <a:solidFill>
                  <a:srgbClr val="FF5050"/>
                </a:solidFill>
                <a:latin typeface="Arial" charset="0"/>
              </a:rPr>
              <a:t>περισπωμένη</a:t>
            </a:r>
            <a:endParaRPr lang="en-US" altLang="el-GR" sz="18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l-GR" altLang="el-GR" sz="1800" dirty="0">
              <a:solidFill>
                <a:srgbClr val="FF5050"/>
              </a:solidFill>
              <a:latin typeface="Arial" charset="0"/>
            </a:endParaRPr>
          </a:p>
          <a:p>
            <a:pPr eaLnBrk="1" hangingPunct="1"/>
            <a:endParaRPr lang="el-GR" altLang="el-GR" sz="1800" dirty="0">
              <a:solidFill>
                <a:srgbClr val="FF5050"/>
              </a:solidFill>
              <a:latin typeface="Arial" charset="0"/>
            </a:endParaRPr>
          </a:p>
          <a:p>
            <a:pPr eaLnBrk="1" hangingPunct="1"/>
            <a:endParaRPr lang="el-GR" altLang="el-GR" sz="1800" dirty="0">
              <a:solidFill>
                <a:srgbClr val="FF5050"/>
              </a:solidFill>
              <a:latin typeface="Arial" charset="0"/>
            </a:endParaRPr>
          </a:p>
          <a:p>
            <a:pPr eaLnBrk="1" hangingPunct="1"/>
            <a:endParaRPr lang="en-US" altLang="el-GR" sz="18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191000" y="838200"/>
            <a:ext cx="1752600" cy="2501900"/>
            <a:chOff x="2640" y="528"/>
            <a:chExt cx="1104" cy="1576"/>
          </a:xfrm>
        </p:grpSpPr>
        <p:sp>
          <p:nvSpPr>
            <p:cNvPr id="44038" name="Freeform 8"/>
            <p:cNvSpPr>
              <a:spLocks/>
            </p:cNvSpPr>
            <p:nvPr/>
          </p:nvSpPr>
          <p:spPr bwMode="auto">
            <a:xfrm>
              <a:off x="2640" y="1680"/>
              <a:ext cx="192" cy="300"/>
            </a:xfrm>
            <a:custGeom>
              <a:avLst/>
              <a:gdLst>
                <a:gd name="T0" fmla="*/ 0 w 189"/>
                <a:gd name="T1" fmla="*/ 1000 h 252"/>
                <a:gd name="T2" fmla="*/ 40 w 189"/>
                <a:gd name="T3" fmla="*/ 779 h 252"/>
                <a:gd name="T4" fmla="*/ 80 w 189"/>
                <a:gd name="T5" fmla="*/ 612 h 252"/>
                <a:gd name="T6" fmla="*/ 184 w 189"/>
                <a:gd name="T7" fmla="*/ 388 h 252"/>
                <a:gd name="T8" fmla="*/ 200 w 189"/>
                <a:gd name="T9" fmla="*/ 0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9"/>
                <a:gd name="T16" fmla="*/ 0 h 252"/>
                <a:gd name="T17" fmla="*/ 189 w 189"/>
                <a:gd name="T18" fmla="*/ 252 h 2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9" h="252">
                  <a:moveTo>
                    <a:pt x="0" y="248"/>
                  </a:moveTo>
                  <a:cubicBezTo>
                    <a:pt x="45" y="233"/>
                    <a:pt x="12" y="252"/>
                    <a:pt x="32" y="192"/>
                  </a:cubicBezTo>
                  <a:cubicBezTo>
                    <a:pt x="40" y="169"/>
                    <a:pt x="54" y="164"/>
                    <a:pt x="72" y="152"/>
                  </a:cubicBezTo>
                  <a:cubicBezTo>
                    <a:pt x="96" y="116"/>
                    <a:pt x="126" y="119"/>
                    <a:pt x="160" y="96"/>
                  </a:cubicBezTo>
                  <a:cubicBezTo>
                    <a:pt x="189" y="52"/>
                    <a:pt x="176" y="82"/>
                    <a:pt x="176" y="0"/>
                  </a:cubicBezTo>
                </a:path>
              </a:pathLst>
            </a:custGeom>
            <a:noFill/>
            <a:ln w="34925">
              <a:solidFill>
                <a:srgbClr val="FF505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039" name="Freeform 11"/>
            <p:cNvSpPr>
              <a:spLocks/>
            </p:cNvSpPr>
            <p:nvPr/>
          </p:nvSpPr>
          <p:spPr bwMode="auto">
            <a:xfrm>
              <a:off x="2688" y="1936"/>
              <a:ext cx="112" cy="168"/>
            </a:xfrm>
            <a:custGeom>
              <a:avLst/>
              <a:gdLst>
                <a:gd name="T0" fmla="*/ 0 w 112"/>
                <a:gd name="T1" fmla="*/ 0 h 168"/>
                <a:gd name="T2" fmla="*/ 48 w 112"/>
                <a:gd name="T3" fmla="*/ 80 h 168"/>
                <a:gd name="T4" fmla="*/ 88 w 112"/>
                <a:gd name="T5" fmla="*/ 152 h 168"/>
                <a:gd name="T6" fmla="*/ 112 w 112"/>
                <a:gd name="T7" fmla="*/ 168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168"/>
                <a:gd name="T14" fmla="*/ 112 w 112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168">
                  <a:moveTo>
                    <a:pt x="0" y="0"/>
                  </a:moveTo>
                  <a:cubicBezTo>
                    <a:pt x="14" y="43"/>
                    <a:pt x="8" y="67"/>
                    <a:pt x="48" y="80"/>
                  </a:cubicBezTo>
                  <a:cubicBezTo>
                    <a:pt x="56" y="105"/>
                    <a:pt x="64" y="136"/>
                    <a:pt x="88" y="152"/>
                  </a:cubicBezTo>
                  <a:cubicBezTo>
                    <a:pt x="96" y="157"/>
                    <a:pt x="112" y="168"/>
                    <a:pt x="112" y="168"/>
                  </a:cubicBezTo>
                </a:path>
              </a:pathLst>
            </a:custGeom>
            <a:noFill/>
            <a:ln w="28575">
              <a:solidFill>
                <a:srgbClr val="FF505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040" name="Line 12"/>
            <p:cNvSpPr>
              <a:spLocks noChangeShapeType="1"/>
            </p:cNvSpPr>
            <p:nvPr/>
          </p:nvSpPr>
          <p:spPr bwMode="auto">
            <a:xfrm flipH="1">
              <a:off x="2832" y="528"/>
              <a:ext cx="864" cy="1152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041" name="Line 13"/>
            <p:cNvSpPr>
              <a:spLocks noChangeShapeType="1"/>
            </p:cNvSpPr>
            <p:nvPr/>
          </p:nvSpPr>
          <p:spPr bwMode="auto">
            <a:xfrm flipH="1">
              <a:off x="2784" y="768"/>
              <a:ext cx="960" cy="1296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116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646032_4037443_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682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646032_4037443_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505200" y="2590800"/>
            <a:ext cx="711200" cy="722313"/>
            <a:chOff x="2184" y="1632"/>
            <a:chExt cx="472" cy="455"/>
          </a:xfrm>
        </p:grpSpPr>
        <p:grpSp>
          <p:nvGrpSpPr>
            <p:cNvPr id="46086" name="Group 22"/>
            <p:cNvGrpSpPr>
              <a:grpSpLocks/>
            </p:cNvGrpSpPr>
            <p:nvPr/>
          </p:nvGrpSpPr>
          <p:grpSpPr bwMode="auto">
            <a:xfrm>
              <a:off x="2208" y="1776"/>
              <a:ext cx="352" cy="288"/>
              <a:chOff x="2208" y="1776"/>
              <a:chExt cx="352" cy="288"/>
            </a:xfrm>
          </p:grpSpPr>
          <p:sp>
            <p:nvSpPr>
              <p:cNvPr id="46088" name="Freeform 20"/>
              <p:cNvSpPr>
                <a:spLocks/>
              </p:cNvSpPr>
              <p:nvPr/>
            </p:nvSpPr>
            <p:spPr bwMode="auto">
              <a:xfrm>
                <a:off x="2208" y="1824"/>
                <a:ext cx="288" cy="240"/>
              </a:xfrm>
              <a:custGeom>
                <a:avLst/>
                <a:gdLst>
                  <a:gd name="T0" fmla="*/ 0 w 259"/>
                  <a:gd name="T1" fmla="*/ 0 h 240"/>
                  <a:gd name="T2" fmla="*/ 336 w 259"/>
                  <a:gd name="T3" fmla="*/ 48 h 240"/>
                  <a:gd name="T4" fmla="*/ 450 w 259"/>
                  <a:gd name="T5" fmla="*/ 64 h 240"/>
                  <a:gd name="T6" fmla="*/ 505 w 259"/>
                  <a:gd name="T7" fmla="*/ 72 h 240"/>
                  <a:gd name="T8" fmla="*/ 598 w 259"/>
                  <a:gd name="T9" fmla="*/ 24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9"/>
                  <a:gd name="T16" fmla="*/ 0 h 240"/>
                  <a:gd name="T17" fmla="*/ 259 w 259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9" h="240">
                    <a:moveTo>
                      <a:pt x="0" y="0"/>
                    </a:moveTo>
                    <a:cubicBezTo>
                      <a:pt x="62" y="41"/>
                      <a:pt x="64" y="39"/>
                      <a:pt x="144" y="48"/>
                    </a:cubicBezTo>
                    <a:cubicBezTo>
                      <a:pt x="160" y="53"/>
                      <a:pt x="176" y="59"/>
                      <a:pt x="192" y="64"/>
                    </a:cubicBezTo>
                    <a:cubicBezTo>
                      <a:pt x="200" y="67"/>
                      <a:pt x="216" y="72"/>
                      <a:pt x="216" y="72"/>
                    </a:cubicBezTo>
                    <a:cubicBezTo>
                      <a:pt x="259" y="136"/>
                      <a:pt x="256" y="152"/>
                      <a:pt x="256" y="240"/>
                    </a:cubicBezTo>
                  </a:path>
                </a:pathLst>
              </a:custGeom>
              <a:noFill/>
              <a:ln w="38100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6089" name="Freeform 21"/>
              <p:cNvSpPr>
                <a:spLocks/>
              </p:cNvSpPr>
              <p:nvPr/>
            </p:nvSpPr>
            <p:spPr bwMode="auto">
              <a:xfrm>
                <a:off x="2448" y="1776"/>
                <a:ext cx="112" cy="112"/>
              </a:xfrm>
              <a:custGeom>
                <a:avLst/>
                <a:gdLst>
                  <a:gd name="T0" fmla="*/ 112 w 112"/>
                  <a:gd name="T1" fmla="*/ 0 h 112"/>
                  <a:gd name="T2" fmla="*/ 56 w 112"/>
                  <a:gd name="T3" fmla="*/ 40 h 112"/>
                  <a:gd name="T4" fmla="*/ 24 w 112"/>
                  <a:gd name="T5" fmla="*/ 72 h 112"/>
                  <a:gd name="T6" fmla="*/ 0 w 112"/>
                  <a:gd name="T7" fmla="*/ 112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2"/>
                  <a:gd name="T13" fmla="*/ 0 h 112"/>
                  <a:gd name="T14" fmla="*/ 112 w 11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2" h="112">
                    <a:moveTo>
                      <a:pt x="112" y="0"/>
                    </a:moveTo>
                    <a:cubicBezTo>
                      <a:pt x="69" y="14"/>
                      <a:pt x="99" y="26"/>
                      <a:pt x="56" y="40"/>
                    </a:cubicBezTo>
                    <a:cubicBezTo>
                      <a:pt x="39" y="92"/>
                      <a:pt x="63" y="41"/>
                      <a:pt x="24" y="72"/>
                    </a:cubicBezTo>
                    <a:cubicBezTo>
                      <a:pt x="16" y="78"/>
                      <a:pt x="5" y="101"/>
                      <a:pt x="0" y="112"/>
                    </a:cubicBezTo>
                  </a:path>
                </a:pathLst>
              </a:custGeom>
              <a:noFill/>
              <a:ln w="38100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46087" name="Freeform 23"/>
            <p:cNvSpPr>
              <a:spLocks/>
            </p:cNvSpPr>
            <p:nvPr/>
          </p:nvSpPr>
          <p:spPr bwMode="auto">
            <a:xfrm>
              <a:off x="2184" y="1632"/>
              <a:ext cx="472" cy="455"/>
            </a:xfrm>
            <a:custGeom>
              <a:avLst/>
              <a:gdLst>
                <a:gd name="T0" fmla="*/ 320 w 472"/>
                <a:gd name="T1" fmla="*/ 416 h 455"/>
                <a:gd name="T2" fmla="*/ 336 w 472"/>
                <a:gd name="T3" fmla="*/ 368 h 455"/>
                <a:gd name="T4" fmla="*/ 472 w 472"/>
                <a:gd name="T5" fmla="*/ 336 h 455"/>
                <a:gd name="T6" fmla="*/ 392 w 472"/>
                <a:gd name="T7" fmla="*/ 176 h 455"/>
                <a:gd name="T8" fmla="*/ 320 w 472"/>
                <a:gd name="T9" fmla="*/ 88 h 455"/>
                <a:gd name="T10" fmla="*/ 160 w 472"/>
                <a:gd name="T11" fmla="*/ 0 h 455"/>
                <a:gd name="T12" fmla="*/ 88 w 472"/>
                <a:gd name="T13" fmla="*/ 40 h 455"/>
                <a:gd name="T14" fmla="*/ 48 w 472"/>
                <a:gd name="T15" fmla="*/ 120 h 455"/>
                <a:gd name="T16" fmla="*/ 48 w 472"/>
                <a:gd name="T17" fmla="*/ 120 h 455"/>
                <a:gd name="T18" fmla="*/ 0 w 472"/>
                <a:gd name="T19" fmla="*/ 280 h 455"/>
                <a:gd name="T20" fmla="*/ 24 w 472"/>
                <a:gd name="T21" fmla="*/ 376 h 455"/>
                <a:gd name="T22" fmla="*/ 216 w 472"/>
                <a:gd name="T23" fmla="*/ 448 h 455"/>
                <a:gd name="T24" fmla="*/ 280 w 472"/>
                <a:gd name="T25" fmla="*/ 448 h 4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2"/>
                <a:gd name="T40" fmla="*/ 0 h 455"/>
                <a:gd name="T41" fmla="*/ 472 w 472"/>
                <a:gd name="T42" fmla="*/ 455 h 4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2" h="455">
                  <a:moveTo>
                    <a:pt x="320" y="416"/>
                  </a:moveTo>
                  <a:cubicBezTo>
                    <a:pt x="325" y="400"/>
                    <a:pt x="322" y="377"/>
                    <a:pt x="336" y="368"/>
                  </a:cubicBezTo>
                  <a:cubicBezTo>
                    <a:pt x="377" y="341"/>
                    <a:pt x="424" y="342"/>
                    <a:pt x="472" y="336"/>
                  </a:cubicBezTo>
                  <a:cubicBezTo>
                    <a:pt x="464" y="264"/>
                    <a:pt x="452" y="216"/>
                    <a:pt x="392" y="176"/>
                  </a:cubicBezTo>
                  <a:cubicBezTo>
                    <a:pt x="367" y="138"/>
                    <a:pt x="356" y="112"/>
                    <a:pt x="320" y="88"/>
                  </a:cubicBezTo>
                  <a:cubicBezTo>
                    <a:pt x="282" y="32"/>
                    <a:pt x="213" y="35"/>
                    <a:pt x="160" y="0"/>
                  </a:cubicBezTo>
                  <a:cubicBezTo>
                    <a:pt x="105" y="37"/>
                    <a:pt x="130" y="26"/>
                    <a:pt x="88" y="40"/>
                  </a:cubicBezTo>
                  <a:lnTo>
                    <a:pt x="48" y="120"/>
                  </a:lnTo>
                  <a:cubicBezTo>
                    <a:pt x="48" y="120"/>
                    <a:pt x="48" y="120"/>
                    <a:pt x="48" y="120"/>
                  </a:cubicBezTo>
                  <a:cubicBezTo>
                    <a:pt x="30" y="173"/>
                    <a:pt x="18" y="227"/>
                    <a:pt x="0" y="280"/>
                  </a:cubicBezTo>
                  <a:cubicBezTo>
                    <a:pt x="1" y="285"/>
                    <a:pt x="13" y="374"/>
                    <a:pt x="24" y="376"/>
                  </a:cubicBezTo>
                  <a:cubicBezTo>
                    <a:pt x="94" y="388"/>
                    <a:pt x="148" y="425"/>
                    <a:pt x="216" y="448"/>
                  </a:cubicBezTo>
                  <a:cubicBezTo>
                    <a:pt x="236" y="455"/>
                    <a:pt x="259" y="448"/>
                    <a:pt x="280" y="448"/>
                  </a:cubicBezTo>
                </a:path>
              </a:pathLst>
            </a:custGeom>
            <a:noFill/>
            <a:ln w="28575" cap="rnd">
              <a:solidFill>
                <a:srgbClr val="00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Αορτική </a:t>
            </a:r>
            <a:r>
              <a:rPr lang="el-GR" dirty="0" smtClean="0"/>
              <a:t>βαλβίδα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711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646032_4037443_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22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646032_4037443_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63900" y="2376488"/>
            <a:ext cx="1498600" cy="1382712"/>
            <a:chOff x="2056" y="1497"/>
            <a:chExt cx="944" cy="871"/>
          </a:xfrm>
        </p:grpSpPr>
        <p:sp>
          <p:nvSpPr>
            <p:cNvPr id="48133" name="Freeform 5"/>
            <p:cNvSpPr>
              <a:spLocks/>
            </p:cNvSpPr>
            <p:nvPr/>
          </p:nvSpPr>
          <p:spPr bwMode="auto">
            <a:xfrm>
              <a:off x="2056" y="2000"/>
              <a:ext cx="647" cy="368"/>
            </a:xfrm>
            <a:custGeom>
              <a:avLst/>
              <a:gdLst>
                <a:gd name="T0" fmla="*/ 176 w 647"/>
                <a:gd name="T1" fmla="*/ 368 h 368"/>
                <a:gd name="T2" fmla="*/ 400 w 647"/>
                <a:gd name="T3" fmla="*/ 360 h 368"/>
                <a:gd name="T4" fmla="*/ 472 w 647"/>
                <a:gd name="T5" fmla="*/ 328 h 368"/>
                <a:gd name="T6" fmla="*/ 520 w 647"/>
                <a:gd name="T7" fmla="*/ 312 h 368"/>
                <a:gd name="T8" fmla="*/ 544 w 647"/>
                <a:gd name="T9" fmla="*/ 304 h 368"/>
                <a:gd name="T10" fmla="*/ 632 w 647"/>
                <a:gd name="T11" fmla="*/ 184 h 368"/>
                <a:gd name="T12" fmla="*/ 616 w 647"/>
                <a:gd name="T13" fmla="*/ 64 h 368"/>
                <a:gd name="T14" fmla="*/ 600 w 647"/>
                <a:gd name="T15" fmla="*/ 8 h 368"/>
                <a:gd name="T16" fmla="*/ 576 w 647"/>
                <a:gd name="T17" fmla="*/ 0 h 368"/>
                <a:gd name="T18" fmla="*/ 520 w 647"/>
                <a:gd name="T19" fmla="*/ 8 h 368"/>
                <a:gd name="T20" fmla="*/ 472 w 647"/>
                <a:gd name="T21" fmla="*/ 24 h 368"/>
                <a:gd name="T22" fmla="*/ 392 w 647"/>
                <a:gd name="T23" fmla="*/ 24 h 368"/>
                <a:gd name="T24" fmla="*/ 384 w 647"/>
                <a:gd name="T25" fmla="*/ 48 h 368"/>
                <a:gd name="T26" fmla="*/ 312 w 647"/>
                <a:gd name="T27" fmla="*/ 88 h 368"/>
                <a:gd name="T28" fmla="*/ 120 w 647"/>
                <a:gd name="T29" fmla="*/ 88 h 368"/>
                <a:gd name="T30" fmla="*/ 72 w 647"/>
                <a:gd name="T31" fmla="*/ 112 h 368"/>
                <a:gd name="T32" fmla="*/ 16 w 647"/>
                <a:gd name="T33" fmla="*/ 168 h 368"/>
                <a:gd name="T34" fmla="*/ 0 w 647"/>
                <a:gd name="T35" fmla="*/ 192 h 368"/>
                <a:gd name="T36" fmla="*/ 16 w 647"/>
                <a:gd name="T37" fmla="*/ 216 h 368"/>
                <a:gd name="T38" fmla="*/ 96 w 647"/>
                <a:gd name="T39" fmla="*/ 288 h 368"/>
                <a:gd name="T40" fmla="*/ 176 w 647"/>
                <a:gd name="T41" fmla="*/ 368 h 3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7"/>
                <a:gd name="T64" fmla="*/ 0 h 368"/>
                <a:gd name="T65" fmla="*/ 647 w 647"/>
                <a:gd name="T66" fmla="*/ 368 h 3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7" h="368">
                  <a:moveTo>
                    <a:pt x="176" y="368"/>
                  </a:moveTo>
                  <a:cubicBezTo>
                    <a:pt x="251" y="365"/>
                    <a:pt x="326" y="367"/>
                    <a:pt x="400" y="360"/>
                  </a:cubicBezTo>
                  <a:cubicBezTo>
                    <a:pt x="459" y="355"/>
                    <a:pt x="433" y="345"/>
                    <a:pt x="472" y="328"/>
                  </a:cubicBezTo>
                  <a:cubicBezTo>
                    <a:pt x="487" y="321"/>
                    <a:pt x="504" y="317"/>
                    <a:pt x="520" y="312"/>
                  </a:cubicBezTo>
                  <a:cubicBezTo>
                    <a:pt x="528" y="309"/>
                    <a:pt x="544" y="304"/>
                    <a:pt x="544" y="304"/>
                  </a:cubicBezTo>
                  <a:cubicBezTo>
                    <a:pt x="572" y="262"/>
                    <a:pt x="596" y="220"/>
                    <a:pt x="632" y="184"/>
                  </a:cubicBezTo>
                  <a:cubicBezTo>
                    <a:pt x="647" y="139"/>
                    <a:pt x="636" y="104"/>
                    <a:pt x="616" y="64"/>
                  </a:cubicBezTo>
                  <a:cubicBezTo>
                    <a:pt x="607" y="47"/>
                    <a:pt x="612" y="23"/>
                    <a:pt x="600" y="8"/>
                  </a:cubicBezTo>
                  <a:cubicBezTo>
                    <a:pt x="595" y="1"/>
                    <a:pt x="584" y="3"/>
                    <a:pt x="576" y="0"/>
                  </a:cubicBezTo>
                  <a:cubicBezTo>
                    <a:pt x="557" y="3"/>
                    <a:pt x="538" y="4"/>
                    <a:pt x="520" y="8"/>
                  </a:cubicBezTo>
                  <a:cubicBezTo>
                    <a:pt x="504" y="12"/>
                    <a:pt x="472" y="24"/>
                    <a:pt x="472" y="24"/>
                  </a:cubicBezTo>
                  <a:cubicBezTo>
                    <a:pt x="462" y="23"/>
                    <a:pt x="409" y="7"/>
                    <a:pt x="392" y="24"/>
                  </a:cubicBezTo>
                  <a:cubicBezTo>
                    <a:pt x="386" y="30"/>
                    <a:pt x="390" y="42"/>
                    <a:pt x="384" y="48"/>
                  </a:cubicBezTo>
                  <a:cubicBezTo>
                    <a:pt x="356" y="76"/>
                    <a:pt x="342" y="78"/>
                    <a:pt x="312" y="88"/>
                  </a:cubicBezTo>
                  <a:cubicBezTo>
                    <a:pt x="231" y="79"/>
                    <a:pt x="212" y="73"/>
                    <a:pt x="120" y="88"/>
                  </a:cubicBezTo>
                  <a:cubicBezTo>
                    <a:pt x="102" y="91"/>
                    <a:pt x="89" y="106"/>
                    <a:pt x="72" y="112"/>
                  </a:cubicBezTo>
                  <a:cubicBezTo>
                    <a:pt x="44" y="140"/>
                    <a:pt x="51" y="156"/>
                    <a:pt x="16" y="168"/>
                  </a:cubicBezTo>
                  <a:cubicBezTo>
                    <a:pt x="11" y="176"/>
                    <a:pt x="0" y="182"/>
                    <a:pt x="0" y="192"/>
                  </a:cubicBezTo>
                  <a:cubicBezTo>
                    <a:pt x="0" y="202"/>
                    <a:pt x="12" y="207"/>
                    <a:pt x="16" y="216"/>
                  </a:cubicBezTo>
                  <a:cubicBezTo>
                    <a:pt x="38" y="260"/>
                    <a:pt x="45" y="275"/>
                    <a:pt x="96" y="288"/>
                  </a:cubicBezTo>
                  <a:cubicBezTo>
                    <a:pt x="108" y="325"/>
                    <a:pt x="132" y="368"/>
                    <a:pt x="176" y="368"/>
                  </a:cubicBezTo>
                  <a:close/>
                </a:path>
              </a:pathLst>
            </a:custGeom>
            <a:solidFill>
              <a:srgbClr val="00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134" name="Freeform 6"/>
            <p:cNvSpPr>
              <a:spLocks/>
            </p:cNvSpPr>
            <p:nvPr/>
          </p:nvSpPr>
          <p:spPr bwMode="auto">
            <a:xfrm>
              <a:off x="2312" y="1497"/>
              <a:ext cx="688" cy="799"/>
            </a:xfrm>
            <a:custGeom>
              <a:avLst/>
              <a:gdLst>
                <a:gd name="T0" fmla="*/ 200 w 688"/>
                <a:gd name="T1" fmla="*/ 503 h 799"/>
                <a:gd name="T2" fmla="*/ 136 w 688"/>
                <a:gd name="T3" fmla="*/ 383 h 799"/>
                <a:gd name="T4" fmla="*/ 0 w 688"/>
                <a:gd name="T5" fmla="*/ 327 h 799"/>
                <a:gd name="T6" fmla="*/ 80 w 688"/>
                <a:gd name="T7" fmla="*/ 311 h 799"/>
                <a:gd name="T8" fmla="*/ 136 w 688"/>
                <a:gd name="T9" fmla="*/ 247 h 799"/>
                <a:gd name="T10" fmla="*/ 216 w 688"/>
                <a:gd name="T11" fmla="*/ 239 h 799"/>
                <a:gd name="T12" fmla="*/ 328 w 688"/>
                <a:gd name="T13" fmla="*/ 215 h 799"/>
                <a:gd name="T14" fmla="*/ 472 w 688"/>
                <a:gd name="T15" fmla="*/ 159 h 799"/>
                <a:gd name="T16" fmla="*/ 552 w 688"/>
                <a:gd name="T17" fmla="*/ 79 h 799"/>
                <a:gd name="T18" fmla="*/ 568 w 688"/>
                <a:gd name="T19" fmla="*/ 55 h 799"/>
                <a:gd name="T20" fmla="*/ 592 w 688"/>
                <a:gd name="T21" fmla="*/ 39 h 799"/>
                <a:gd name="T22" fmla="*/ 624 w 688"/>
                <a:gd name="T23" fmla="*/ 7 h 799"/>
                <a:gd name="T24" fmla="*/ 656 w 688"/>
                <a:gd name="T25" fmla="*/ 55 h 799"/>
                <a:gd name="T26" fmla="*/ 664 w 688"/>
                <a:gd name="T27" fmla="*/ 143 h 799"/>
                <a:gd name="T28" fmla="*/ 680 w 688"/>
                <a:gd name="T29" fmla="*/ 207 h 799"/>
                <a:gd name="T30" fmla="*/ 688 w 688"/>
                <a:gd name="T31" fmla="*/ 439 h 799"/>
                <a:gd name="T32" fmla="*/ 632 w 688"/>
                <a:gd name="T33" fmla="*/ 599 h 799"/>
                <a:gd name="T34" fmla="*/ 600 w 688"/>
                <a:gd name="T35" fmla="*/ 695 h 799"/>
                <a:gd name="T36" fmla="*/ 528 w 688"/>
                <a:gd name="T37" fmla="*/ 743 h 799"/>
                <a:gd name="T38" fmla="*/ 464 w 688"/>
                <a:gd name="T39" fmla="*/ 799 h 799"/>
                <a:gd name="T40" fmla="*/ 392 w 688"/>
                <a:gd name="T41" fmla="*/ 743 h 799"/>
                <a:gd name="T42" fmla="*/ 392 w 688"/>
                <a:gd name="T43" fmla="*/ 615 h 799"/>
                <a:gd name="T44" fmla="*/ 336 w 688"/>
                <a:gd name="T45" fmla="*/ 471 h 799"/>
                <a:gd name="T46" fmla="*/ 200 w 688"/>
                <a:gd name="T47" fmla="*/ 503 h 7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88"/>
                <a:gd name="T73" fmla="*/ 0 h 799"/>
                <a:gd name="T74" fmla="*/ 688 w 688"/>
                <a:gd name="T75" fmla="*/ 799 h 79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88" h="799">
                  <a:moveTo>
                    <a:pt x="200" y="503"/>
                  </a:moveTo>
                  <a:cubicBezTo>
                    <a:pt x="178" y="470"/>
                    <a:pt x="172" y="407"/>
                    <a:pt x="136" y="383"/>
                  </a:cubicBezTo>
                  <a:cubicBezTo>
                    <a:pt x="94" y="355"/>
                    <a:pt x="43" y="356"/>
                    <a:pt x="0" y="327"/>
                  </a:cubicBezTo>
                  <a:cubicBezTo>
                    <a:pt x="26" y="318"/>
                    <a:pt x="57" y="326"/>
                    <a:pt x="80" y="311"/>
                  </a:cubicBezTo>
                  <a:cubicBezTo>
                    <a:pt x="111" y="291"/>
                    <a:pt x="99" y="255"/>
                    <a:pt x="136" y="247"/>
                  </a:cubicBezTo>
                  <a:cubicBezTo>
                    <a:pt x="162" y="241"/>
                    <a:pt x="189" y="242"/>
                    <a:pt x="216" y="239"/>
                  </a:cubicBezTo>
                  <a:cubicBezTo>
                    <a:pt x="284" y="216"/>
                    <a:pt x="247" y="225"/>
                    <a:pt x="328" y="215"/>
                  </a:cubicBezTo>
                  <a:cubicBezTo>
                    <a:pt x="373" y="185"/>
                    <a:pt x="419" y="172"/>
                    <a:pt x="472" y="159"/>
                  </a:cubicBezTo>
                  <a:cubicBezTo>
                    <a:pt x="489" y="133"/>
                    <a:pt x="526" y="96"/>
                    <a:pt x="552" y="79"/>
                  </a:cubicBezTo>
                  <a:cubicBezTo>
                    <a:pt x="557" y="71"/>
                    <a:pt x="561" y="62"/>
                    <a:pt x="568" y="55"/>
                  </a:cubicBezTo>
                  <a:cubicBezTo>
                    <a:pt x="575" y="48"/>
                    <a:pt x="586" y="47"/>
                    <a:pt x="592" y="39"/>
                  </a:cubicBezTo>
                  <a:cubicBezTo>
                    <a:pt x="623" y="0"/>
                    <a:pt x="572" y="24"/>
                    <a:pt x="624" y="7"/>
                  </a:cubicBezTo>
                  <a:cubicBezTo>
                    <a:pt x="635" y="23"/>
                    <a:pt x="645" y="39"/>
                    <a:pt x="656" y="55"/>
                  </a:cubicBezTo>
                  <a:cubicBezTo>
                    <a:pt x="672" y="80"/>
                    <a:pt x="660" y="114"/>
                    <a:pt x="664" y="143"/>
                  </a:cubicBezTo>
                  <a:cubicBezTo>
                    <a:pt x="667" y="165"/>
                    <a:pt x="676" y="185"/>
                    <a:pt x="680" y="207"/>
                  </a:cubicBezTo>
                  <a:cubicBezTo>
                    <a:pt x="683" y="284"/>
                    <a:pt x="688" y="362"/>
                    <a:pt x="688" y="439"/>
                  </a:cubicBezTo>
                  <a:cubicBezTo>
                    <a:pt x="688" y="508"/>
                    <a:pt x="658" y="541"/>
                    <a:pt x="632" y="599"/>
                  </a:cubicBezTo>
                  <a:cubicBezTo>
                    <a:pt x="619" y="629"/>
                    <a:pt x="610" y="664"/>
                    <a:pt x="600" y="695"/>
                  </a:cubicBezTo>
                  <a:cubicBezTo>
                    <a:pt x="591" y="722"/>
                    <a:pt x="552" y="727"/>
                    <a:pt x="528" y="743"/>
                  </a:cubicBezTo>
                  <a:cubicBezTo>
                    <a:pt x="498" y="763"/>
                    <a:pt x="499" y="787"/>
                    <a:pt x="464" y="799"/>
                  </a:cubicBezTo>
                  <a:cubicBezTo>
                    <a:pt x="411" y="790"/>
                    <a:pt x="408" y="790"/>
                    <a:pt x="392" y="743"/>
                  </a:cubicBezTo>
                  <a:cubicBezTo>
                    <a:pt x="411" y="686"/>
                    <a:pt x="401" y="726"/>
                    <a:pt x="392" y="615"/>
                  </a:cubicBezTo>
                  <a:cubicBezTo>
                    <a:pt x="387" y="560"/>
                    <a:pt x="397" y="491"/>
                    <a:pt x="336" y="471"/>
                  </a:cubicBezTo>
                  <a:cubicBezTo>
                    <a:pt x="291" y="486"/>
                    <a:pt x="247" y="496"/>
                    <a:pt x="200" y="503"/>
                  </a:cubicBezTo>
                  <a:close/>
                </a:path>
              </a:pathLst>
            </a:custGeom>
            <a:solidFill>
              <a:srgbClr val="FF505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Αρ. κόλπος, αρ. </a:t>
            </a:r>
            <a:r>
              <a:rPr lang="el-GR" dirty="0" smtClean="0"/>
              <a:t>κοιλία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5292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Θωρακικός κλωβός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pic>
        <p:nvPicPr>
          <p:cNvPr id="86018" name="Picture 2" descr="File:701 Axial Skeleton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50" r="1677" b="63251"/>
          <a:stretch/>
        </p:blipFill>
        <p:spPr bwMode="auto">
          <a:xfrm>
            <a:off x="323528" y="1340768"/>
            <a:ext cx="8354758" cy="2160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323528" y="3501008"/>
            <a:ext cx="8354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701 Axial </a:t>
            </a:r>
            <a:r>
              <a:rPr lang="en-US" sz="1200" dirty="0" smtClean="0">
                <a:latin typeface="+mn-lt"/>
                <a:hlinkClick r:id="rId4"/>
              </a:rPr>
              <a:t>Skeleton-01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6020" name="Picture 4" descr="File:Axial Skeleton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57" t="13765" r="6917" b="60694"/>
          <a:stretch/>
        </p:blipFill>
        <p:spPr bwMode="auto">
          <a:xfrm>
            <a:off x="323528" y="3861048"/>
            <a:ext cx="8354758" cy="25066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28" y="6367738"/>
            <a:ext cx="8354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8"/>
              </a:rPr>
              <a:t>Axial </a:t>
            </a:r>
            <a:r>
              <a:rPr lang="en-US" sz="1200" dirty="0" smtClean="0">
                <a:latin typeface="+mn-lt"/>
                <a:hlinkClick r:id="rId8"/>
              </a:rPr>
              <a:t>Skeleton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 err="1">
                <a:latin typeface="+mn-lt"/>
                <a:hlinkClick r:id="rId9" tooltip="User:BruceBlaus"/>
              </a:rPr>
              <a:t>BruceBlaus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51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646032_4037443_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083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646032_4037443_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467544" y="150813"/>
            <a:ext cx="58196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l-GR" altLang="el-GR" sz="1800" dirty="0">
                <a:solidFill>
                  <a:srgbClr val="FF5050"/>
                </a:solidFill>
                <a:latin typeface="Arial" charset="0"/>
              </a:rPr>
              <a:t>Τοίχωμα της αρ. κοιλίας και </a:t>
            </a:r>
            <a:r>
              <a:rPr lang="el-GR" altLang="el-GR" sz="1800" dirty="0" err="1">
                <a:solidFill>
                  <a:srgbClr val="FF5050"/>
                </a:solidFill>
                <a:latin typeface="Arial" charset="0"/>
              </a:rPr>
              <a:t>μεσοκοιλιακό</a:t>
            </a:r>
            <a:r>
              <a:rPr lang="el-GR" altLang="el-GR" sz="1800" dirty="0">
                <a:solidFill>
                  <a:srgbClr val="FF5050"/>
                </a:solidFill>
                <a:latin typeface="Arial" charset="0"/>
              </a:rPr>
              <a:t> διάφραγμα</a:t>
            </a:r>
            <a:endParaRPr lang="en-US" altLang="el-GR" sz="1800" dirty="0">
              <a:solidFill>
                <a:srgbClr val="FF5050"/>
              </a:solidFill>
              <a:latin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l-GR" altLang="el-GR" sz="1800" dirty="0">
                <a:solidFill>
                  <a:srgbClr val="CC9900"/>
                </a:solidFill>
                <a:latin typeface="Arial" charset="0"/>
              </a:rPr>
              <a:t>Θηλοειδείς </a:t>
            </a:r>
            <a:r>
              <a:rPr lang="el-GR" altLang="el-GR" sz="1800" dirty="0" err="1">
                <a:solidFill>
                  <a:srgbClr val="CC9900"/>
                </a:solidFill>
                <a:latin typeface="Arial" charset="0"/>
              </a:rPr>
              <a:t>μυες</a:t>
            </a:r>
            <a:endParaRPr lang="en-US" altLang="el-GR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l-GR" altLang="el-GR" sz="1800" dirty="0">
                <a:solidFill>
                  <a:srgbClr val="00FFFF"/>
                </a:solidFill>
                <a:latin typeface="Arial" charset="0"/>
              </a:rPr>
              <a:t>Μιτροειδής βαλβίδα</a:t>
            </a:r>
            <a:endParaRPr lang="en-US" altLang="el-GR" sz="18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778250" y="2114550"/>
            <a:ext cx="1314450" cy="1382713"/>
            <a:chOff x="2380" y="1332"/>
            <a:chExt cx="828" cy="871"/>
          </a:xfrm>
        </p:grpSpPr>
        <p:grpSp>
          <p:nvGrpSpPr>
            <p:cNvPr id="50181" name="Group 7"/>
            <p:cNvGrpSpPr>
              <a:grpSpLocks/>
            </p:cNvGrpSpPr>
            <p:nvPr/>
          </p:nvGrpSpPr>
          <p:grpSpPr bwMode="auto">
            <a:xfrm>
              <a:off x="2380" y="1332"/>
              <a:ext cx="828" cy="871"/>
              <a:chOff x="2380" y="1332"/>
              <a:chExt cx="828" cy="871"/>
            </a:xfrm>
          </p:grpSpPr>
          <p:sp>
            <p:nvSpPr>
              <p:cNvPr id="50185" name="Freeform 5"/>
              <p:cNvSpPr>
                <a:spLocks/>
              </p:cNvSpPr>
              <p:nvPr/>
            </p:nvSpPr>
            <p:spPr bwMode="auto">
              <a:xfrm>
                <a:off x="2380" y="1332"/>
                <a:ext cx="828" cy="871"/>
              </a:xfrm>
              <a:custGeom>
                <a:avLst/>
                <a:gdLst>
                  <a:gd name="T0" fmla="*/ 68 w 828"/>
                  <a:gd name="T1" fmla="*/ 516 h 871"/>
                  <a:gd name="T2" fmla="*/ 68 w 828"/>
                  <a:gd name="T3" fmla="*/ 436 h 871"/>
                  <a:gd name="T4" fmla="*/ 116 w 828"/>
                  <a:gd name="T5" fmla="*/ 340 h 871"/>
                  <a:gd name="T6" fmla="*/ 148 w 828"/>
                  <a:gd name="T7" fmla="*/ 300 h 871"/>
                  <a:gd name="T8" fmla="*/ 180 w 828"/>
                  <a:gd name="T9" fmla="*/ 252 h 871"/>
                  <a:gd name="T10" fmla="*/ 228 w 828"/>
                  <a:gd name="T11" fmla="*/ 220 h 871"/>
                  <a:gd name="T12" fmla="*/ 332 w 828"/>
                  <a:gd name="T13" fmla="*/ 116 h 871"/>
                  <a:gd name="T14" fmla="*/ 356 w 828"/>
                  <a:gd name="T15" fmla="*/ 100 h 871"/>
                  <a:gd name="T16" fmla="*/ 380 w 828"/>
                  <a:gd name="T17" fmla="*/ 84 h 871"/>
                  <a:gd name="T18" fmla="*/ 580 w 828"/>
                  <a:gd name="T19" fmla="*/ 4 h 871"/>
                  <a:gd name="T20" fmla="*/ 676 w 828"/>
                  <a:gd name="T21" fmla="*/ 28 h 871"/>
                  <a:gd name="T22" fmla="*/ 692 w 828"/>
                  <a:gd name="T23" fmla="*/ 52 h 871"/>
                  <a:gd name="T24" fmla="*/ 740 w 828"/>
                  <a:gd name="T25" fmla="*/ 68 h 871"/>
                  <a:gd name="T26" fmla="*/ 828 w 828"/>
                  <a:gd name="T27" fmla="*/ 156 h 871"/>
                  <a:gd name="T28" fmla="*/ 804 w 828"/>
                  <a:gd name="T29" fmla="*/ 204 h 871"/>
                  <a:gd name="T30" fmla="*/ 820 w 828"/>
                  <a:gd name="T31" fmla="*/ 444 h 871"/>
                  <a:gd name="T32" fmla="*/ 812 w 828"/>
                  <a:gd name="T33" fmla="*/ 540 h 871"/>
                  <a:gd name="T34" fmla="*/ 788 w 828"/>
                  <a:gd name="T35" fmla="*/ 556 h 871"/>
                  <a:gd name="T36" fmla="*/ 772 w 828"/>
                  <a:gd name="T37" fmla="*/ 604 h 871"/>
                  <a:gd name="T38" fmla="*/ 732 w 828"/>
                  <a:gd name="T39" fmla="*/ 676 h 871"/>
                  <a:gd name="T40" fmla="*/ 716 w 828"/>
                  <a:gd name="T41" fmla="*/ 748 h 871"/>
                  <a:gd name="T42" fmla="*/ 668 w 828"/>
                  <a:gd name="T43" fmla="*/ 764 h 871"/>
                  <a:gd name="T44" fmla="*/ 620 w 828"/>
                  <a:gd name="T45" fmla="*/ 796 h 871"/>
                  <a:gd name="T46" fmla="*/ 556 w 828"/>
                  <a:gd name="T47" fmla="*/ 844 h 871"/>
                  <a:gd name="T48" fmla="*/ 508 w 828"/>
                  <a:gd name="T49" fmla="*/ 860 h 871"/>
                  <a:gd name="T50" fmla="*/ 484 w 828"/>
                  <a:gd name="T51" fmla="*/ 868 h 871"/>
                  <a:gd name="T52" fmla="*/ 308 w 828"/>
                  <a:gd name="T53" fmla="*/ 860 h 871"/>
                  <a:gd name="T54" fmla="*/ 316 w 828"/>
                  <a:gd name="T55" fmla="*/ 836 h 871"/>
                  <a:gd name="T56" fmla="*/ 356 w 828"/>
                  <a:gd name="T57" fmla="*/ 804 h 871"/>
                  <a:gd name="T58" fmla="*/ 412 w 828"/>
                  <a:gd name="T59" fmla="*/ 756 h 871"/>
                  <a:gd name="T60" fmla="*/ 468 w 828"/>
                  <a:gd name="T61" fmla="*/ 700 h 871"/>
                  <a:gd name="T62" fmla="*/ 492 w 828"/>
                  <a:gd name="T63" fmla="*/ 684 h 871"/>
                  <a:gd name="T64" fmla="*/ 508 w 828"/>
                  <a:gd name="T65" fmla="*/ 660 h 871"/>
                  <a:gd name="T66" fmla="*/ 556 w 828"/>
                  <a:gd name="T67" fmla="*/ 644 h 871"/>
                  <a:gd name="T68" fmla="*/ 604 w 828"/>
                  <a:gd name="T69" fmla="*/ 604 h 871"/>
                  <a:gd name="T70" fmla="*/ 620 w 828"/>
                  <a:gd name="T71" fmla="*/ 556 h 871"/>
                  <a:gd name="T72" fmla="*/ 644 w 828"/>
                  <a:gd name="T73" fmla="*/ 532 h 871"/>
                  <a:gd name="T74" fmla="*/ 676 w 828"/>
                  <a:gd name="T75" fmla="*/ 484 h 871"/>
                  <a:gd name="T76" fmla="*/ 692 w 828"/>
                  <a:gd name="T77" fmla="*/ 436 h 871"/>
                  <a:gd name="T78" fmla="*/ 604 w 828"/>
                  <a:gd name="T79" fmla="*/ 244 h 871"/>
                  <a:gd name="T80" fmla="*/ 540 w 828"/>
                  <a:gd name="T81" fmla="*/ 228 h 871"/>
                  <a:gd name="T82" fmla="*/ 380 w 828"/>
                  <a:gd name="T83" fmla="*/ 340 h 871"/>
                  <a:gd name="T84" fmla="*/ 148 w 828"/>
                  <a:gd name="T85" fmla="*/ 428 h 871"/>
                  <a:gd name="T86" fmla="*/ 100 w 828"/>
                  <a:gd name="T87" fmla="*/ 468 h 871"/>
                  <a:gd name="T88" fmla="*/ 92 w 828"/>
                  <a:gd name="T89" fmla="*/ 492 h 871"/>
                  <a:gd name="T90" fmla="*/ 68 w 828"/>
                  <a:gd name="T91" fmla="*/ 516 h 87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28"/>
                  <a:gd name="T139" fmla="*/ 0 h 871"/>
                  <a:gd name="T140" fmla="*/ 828 w 828"/>
                  <a:gd name="T141" fmla="*/ 871 h 87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28" h="871">
                    <a:moveTo>
                      <a:pt x="68" y="516"/>
                    </a:moveTo>
                    <a:cubicBezTo>
                      <a:pt x="0" y="493"/>
                      <a:pt x="34" y="470"/>
                      <a:pt x="68" y="436"/>
                    </a:cubicBezTo>
                    <a:cubicBezTo>
                      <a:pt x="84" y="389"/>
                      <a:pt x="84" y="372"/>
                      <a:pt x="116" y="340"/>
                    </a:cubicBezTo>
                    <a:cubicBezTo>
                      <a:pt x="134" y="286"/>
                      <a:pt x="109" y="345"/>
                      <a:pt x="148" y="300"/>
                    </a:cubicBezTo>
                    <a:cubicBezTo>
                      <a:pt x="161" y="286"/>
                      <a:pt x="169" y="268"/>
                      <a:pt x="180" y="252"/>
                    </a:cubicBezTo>
                    <a:cubicBezTo>
                      <a:pt x="191" y="236"/>
                      <a:pt x="228" y="220"/>
                      <a:pt x="228" y="220"/>
                    </a:cubicBezTo>
                    <a:cubicBezTo>
                      <a:pt x="263" y="168"/>
                      <a:pt x="278" y="152"/>
                      <a:pt x="332" y="116"/>
                    </a:cubicBezTo>
                    <a:cubicBezTo>
                      <a:pt x="340" y="111"/>
                      <a:pt x="348" y="105"/>
                      <a:pt x="356" y="100"/>
                    </a:cubicBezTo>
                    <a:cubicBezTo>
                      <a:pt x="364" y="95"/>
                      <a:pt x="380" y="84"/>
                      <a:pt x="380" y="84"/>
                    </a:cubicBezTo>
                    <a:cubicBezTo>
                      <a:pt x="425" y="17"/>
                      <a:pt x="510" y="27"/>
                      <a:pt x="580" y="4"/>
                    </a:cubicBezTo>
                    <a:cubicBezTo>
                      <a:pt x="620" y="8"/>
                      <a:pt x="648" y="0"/>
                      <a:pt x="676" y="28"/>
                    </a:cubicBezTo>
                    <a:cubicBezTo>
                      <a:pt x="683" y="35"/>
                      <a:pt x="684" y="47"/>
                      <a:pt x="692" y="52"/>
                    </a:cubicBezTo>
                    <a:cubicBezTo>
                      <a:pt x="706" y="61"/>
                      <a:pt x="740" y="68"/>
                      <a:pt x="740" y="68"/>
                    </a:cubicBezTo>
                    <a:cubicBezTo>
                      <a:pt x="753" y="106"/>
                      <a:pt x="795" y="134"/>
                      <a:pt x="828" y="156"/>
                    </a:cubicBezTo>
                    <a:cubicBezTo>
                      <a:pt x="822" y="173"/>
                      <a:pt x="805" y="186"/>
                      <a:pt x="804" y="204"/>
                    </a:cubicBezTo>
                    <a:cubicBezTo>
                      <a:pt x="802" y="241"/>
                      <a:pt x="816" y="393"/>
                      <a:pt x="820" y="444"/>
                    </a:cubicBezTo>
                    <a:cubicBezTo>
                      <a:pt x="817" y="476"/>
                      <a:pt x="821" y="509"/>
                      <a:pt x="812" y="540"/>
                    </a:cubicBezTo>
                    <a:cubicBezTo>
                      <a:pt x="809" y="549"/>
                      <a:pt x="793" y="548"/>
                      <a:pt x="788" y="556"/>
                    </a:cubicBezTo>
                    <a:cubicBezTo>
                      <a:pt x="779" y="570"/>
                      <a:pt x="777" y="588"/>
                      <a:pt x="772" y="604"/>
                    </a:cubicBezTo>
                    <a:cubicBezTo>
                      <a:pt x="763" y="630"/>
                      <a:pt x="732" y="676"/>
                      <a:pt x="732" y="676"/>
                    </a:cubicBezTo>
                    <a:cubicBezTo>
                      <a:pt x="731" y="682"/>
                      <a:pt x="723" y="743"/>
                      <a:pt x="716" y="748"/>
                    </a:cubicBezTo>
                    <a:cubicBezTo>
                      <a:pt x="702" y="758"/>
                      <a:pt x="682" y="755"/>
                      <a:pt x="668" y="764"/>
                    </a:cubicBezTo>
                    <a:cubicBezTo>
                      <a:pt x="652" y="775"/>
                      <a:pt x="620" y="796"/>
                      <a:pt x="620" y="796"/>
                    </a:cubicBezTo>
                    <a:cubicBezTo>
                      <a:pt x="604" y="821"/>
                      <a:pt x="583" y="832"/>
                      <a:pt x="556" y="844"/>
                    </a:cubicBezTo>
                    <a:cubicBezTo>
                      <a:pt x="541" y="851"/>
                      <a:pt x="524" y="855"/>
                      <a:pt x="508" y="860"/>
                    </a:cubicBezTo>
                    <a:cubicBezTo>
                      <a:pt x="500" y="863"/>
                      <a:pt x="484" y="868"/>
                      <a:pt x="484" y="868"/>
                    </a:cubicBezTo>
                    <a:cubicBezTo>
                      <a:pt x="425" y="865"/>
                      <a:pt x="366" y="871"/>
                      <a:pt x="308" y="860"/>
                    </a:cubicBezTo>
                    <a:cubicBezTo>
                      <a:pt x="300" y="858"/>
                      <a:pt x="312" y="844"/>
                      <a:pt x="316" y="836"/>
                    </a:cubicBezTo>
                    <a:cubicBezTo>
                      <a:pt x="330" y="807"/>
                      <a:pt x="328" y="813"/>
                      <a:pt x="356" y="804"/>
                    </a:cubicBezTo>
                    <a:cubicBezTo>
                      <a:pt x="367" y="772"/>
                      <a:pt x="381" y="766"/>
                      <a:pt x="412" y="756"/>
                    </a:cubicBezTo>
                    <a:cubicBezTo>
                      <a:pt x="426" y="714"/>
                      <a:pt x="413" y="737"/>
                      <a:pt x="468" y="700"/>
                    </a:cubicBezTo>
                    <a:cubicBezTo>
                      <a:pt x="476" y="695"/>
                      <a:pt x="492" y="684"/>
                      <a:pt x="492" y="684"/>
                    </a:cubicBezTo>
                    <a:cubicBezTo>
                      <a:pt x="497" y="676"/>
                      <a:pt x="500" y="665"/>
                      <a:pt x="508" y="660"/>
                    </a:cubicBezTo>
                    <a:cubicBezTo>
                      <a:pt x="522" y="651"/>
                      <a:pt x="556" y="644"/>
                      <a:pt x="556" y="644"/>
                    </a:cubicBezTo>
                    <a:cubicBezTo>
                      <a:pt x="571" y="629"/>
                      <a:pt x="593" y="622"/>
                      <a:pt x="604" y="604"/>
                    </a:cubicBezTo>
                    <a:cubicBezTo>
                      <a:pt x="613" y="590"/>
                      <a:pt x="608" y="568"/>
                      <a:pt x="620" y="556"/>
                    </a:cubicBezTo>
                    <a:cubicBezTo>
                      <a:pt x="628" y="548"/>
                      <a:pt x="637" y="541"/>
                      <a:pt x="644" y="532"/>
                    </a:cubicBezTo>
                    <a:cubicBezTo>
                      <a:pt x="656" y="517"/>
                      <a:pt x="665" y="500"/>
                      <a:pt x="676" y="484"/>
                    </a:cubicBezTo>
                    <a:cubicBezTo>
                      <a:pt x="685" y="470"/>
                      <a:pt x="692" y="436"/>
                      <a:pt x="692" y="436"/>
                    </a:cubicBezTo>
                    <a:cubicBezTo>
                      <a:pt x="684" y="333"/>
                      <a:pt x="685" y="298"/>
                      <a:pt x="604" y="244"/>
                    </a:cubicBezTo>
                    <a:cubicBezTo>
                      <a:pt x="582" y="211"/>
                      <a:pt x="574" y="206"/>
                      <a:pt x="540" y="228"/>
                    </a:cubicBezTo>
                    <a:cubicBezTo>
                      <a:pt x="502" y="285"/>
                      <a:pt x="434" y="304"/>
                      <a:pt x="380" y="340"/>
                    </a:cubicBezTo>
                    <a:cubicBezTo>
                      <a:pt x="328" y="418"/>
                      <a:pt x="232" y="414"/>
                      <a:pt x="148" y="428"/>
                    </a:cubicBezTo>
                    <a:cubicBezTo>
                      <a:pt x="133" y="443"/>
                      <a:pt x="113" y="452"/>
                      <a:pt x="100" y="468"/>
                    </a:cubicBezTo>
                    <a:cubicBezTo>
                      <a:pt x="95" y="475"/>
                      <a:pt x="97" y="485"/>
                      <a:pt x="92" y="492"/>
                    </a:cubicBezTo>
                    <a:cubicBezTo>
                      <a:pt x="66" y="525"/>
                      <a:pt x="68" y="494"/>
                      <a:pt x="68" y="516"/>
                    </a:cubicBezTo>
                    <a:close/>
                  </a:path>
                </a:pathLst>
              </a:custGeom>
              <a:solidFill>
                <a:srgbClr val="FF505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186" name="Freeform 6"/>
              <p:cNvSpPr>
                <a:spLocks/>
              </p:cNvSpPr>
              <p:nvPr/>
            </p:nvSpPr>
            <p:spPr bwMode="auto">
              <a:xfrm>
                <a:off x="2800" y="1551"/>
                <a:ext cx="265" cy="402"/>
              </a:xfrm>
              <a:custGeom>
                <a:avLst/>
                <a:gdLst>
                  <a:gd name="T0" fmla="*/ 128 w 265"/>
                  <a:gd name="T1" fmla="*/ 9 h 402"/>
                  <a:gd name="T2" fmla="*/ 120 w 265"/>
                  <a:gd name="T3" fmla="*/ 41 h 402"/>
                  <a:gd name="T4" fmla="*/ 72 w 265"/>
                  <a:gd name="T5" fmla="*/ 57 h 402"/>
                  <a:gd name="T6" fmla="*/ 48 w 265"/>
                  <a:gd name="T7" fmla="*/ 73 h 402"/>
                  <a:gd name="T8" fmla="*/ 0 w 265"/>
                  <a:gd name="T9" fmla="*/ 145 h 402"/>
                  <a:gd name="T10" fmla="*/ 24 w 265"/>
                  <a:gd name="T11" fmla="*/ 161 h 402"/>
                  <a:gd name="T12" fmla="*/ 56 w 265"/>
                  <a:gd name="T13" fmla="*/ 113 h 402"/>
                  <a:gd name="T14" fmla="*/ 104 w 265"/>
                  <a:gd name="T15" fmla="*/ 89 h 402"/>
                  <a:gd name="T16" fmla="*/ 64 w 265"/>
                  <a:gd name="T17" fmla="*/ 121 h 402"/>
                  <a:gd name="T18" fmla="*/ 16 w 265"/>
                  <a:gd name="T19" fmla="*/ 233 h 402"/>
                  <a:gd name="T20" fmla="*/ 24 w 265"/>
                  <a:gd name="T21" fmla="*/ 289 h 402"/>
                  <a:gd name="T22" fmla="*/ 80 w 265"/>
                  <a:gd name="T23" fmla="*/ 265 h 402"/>
                  <a:gd name="T24" fmla="*/ 96 w 265"/>
                  <a:gd name="T25" fmla="*/ 241 h 402"/>
                  <a:gd name="T26" fmla="*/ 120 w 265"/>
                  <a:gd name="T27" fmla="*/ 233 h 402"/>
                  <a:gd name="T28" fmla="*/ 168 w 265"/>
                  <a:gd name="T29" fmla="*/ 161 h 402"/>
                  <a:gd name="T30" fmla="*/ 160 w 265"/>
                  <a:gd name="T31" fmla="*/ 185 h 402"/>
                  <a:gd name="T32" fmla="*/ 112 w 265"/>
                  <a:gd name="T33" fmla="*/ 209 h 402"/>
                  <a:gd name="T34" fmla="*/ 80 w 265"/>
                  <a:gd name="T35" fmla="*/ 289 h 402"/>
                  <a:gd name="T36" fmla="*/ 64 w 265"/>
                  <a:gd name="T37" fmla="*/ 313 h 402"/>
                  <a:gd name="T38" fmla="*/ 56 w 265"/>
                  <a:gd name="T39" fmla="*/ 337 h 402"/>
                  <a:gd name="T40" fmla="*/ 48 w 265"/>
                  <a:gd name="T41" fmla="*/ 393 h 402"/>
                  <a:gd name="T42" fmla="*/ 72 w 265"/>
                  <a:gd name="T43" fmla="*/ 401 h 402"/>
                  <a:gd name="T44" fmla="*/ 144 w 265"/>
                  <a:gd name="T45" fmla="*/ 345 h 402"/>
                  <a:gd name="T46" fmla="*/ 224 w 265"/>
                  <a:gd name="T47" fmla="*/ 297 h 402"/>
                  <a:gd name="T48" fmla="*/ 264 w 265"/>
                  <a:gd name="T49" fmla="*/ 201 h 402"/>
                  <a:gd name="T50" fmla="*/ 256 w 265"/>
                  <a:gd name="T51" fmla="*/ 105 h 402"/>
                  <a:gd name="T52" fmla="*/ 176 w 265"/>
                  <a:gd name="T53" fmla="*/ 33 h 402"/>
                  <a:gd name="T54" fmla="*/ 128 w 265"/>
                  <a:gd name="T55" fmla="*/ 9 h 40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65"/>
                  <a:gd name="T85" fmla="*/ 0 h 402"/>
                  <a:gd name="T86" fmla="*/ 265 w 265"/>
                  <a:gd name="T87" fmla="*/ 402 h 40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65" h="402">
                    <a:moveTo>
                      <a:pt x="128" y="9"/>
                    </a:moveTo>
                    <a:cubicBezTo>
                      <a:pt x="125" y="20"/>
                      <a:pt x="128" y="34"/>
                      <a:pt x="120" y="41"/>
                    </a:cubicBezTo>
                    <a:cubicBezTo>
                      <a:pt x="107" y="52"/>
                      <a:pt x="86" y="48"/>
                      <a:pt x="72" y="57"/>
                    </a:cubicBezTo>
                    <a:cubicBezTo>
                      <a:pt x="64" y="62"/>
                      <a:pt x="56" y="68"/>
                      <a:pt x="48" y="73"/>
                    </a:cubicBezTo>
                    <a:cubicBezTo>
                      <a:pt x="31" y="99"/>
                      <a:pt x="10" y="115"/>
                      <a:pt x="0" y="145"/>
                    </a:cubicBezTo>
                    <a:cubicBezTo>
                      <a:pt x="8" y="150"/>
                      <a:pt x="16" y="166"/>
                      <a:pt x="24" y="161"/>
                    </a:cubicBezTo>
                    <a:cubicBezTo>
                      <a:pt x="41" y="151"/>
                      <a:pt x="45" y="129"/>
                      <a:pt x="56" y="113"/>
                    </a:cubicBezTo>
                    <a:cubicBezTo>
                      <a:pt x="65" y="100"/>
                      <a:pt x="90" y="94"/>
                      <a:pt x="104" y="89"/>
                    </a:cubicBezTo>
                    <a:cubicBezTo>
                      <a:pt x="170" y="111"/>
                      <a:pt x="78" y="118"/>
                      <a:pt x="64" y="121"/>
                    </a:cubicBezTo>
                    <a:cubicBezTo>
                      <a:pt x="40" y="157"/>
                      <a:pt x="40" y="197"/>
                      <a:pt x="16" y="233"/>
                    </a:cubicBezTo>
                    <a:cubicBezTo>
                      <a:pt x="19" y="252"/>
                      <a:pt x="12" y="275"/>
                      <a:pt x="24" y="289"/>
                    </a:cubicBezTo>
                    <a:cubicBezTo>
                      <a:pt x="33" y="300"/>
                      <a:pt x="75" y="268"/>
                      <a:pt x="80" y="265"/>
                    </a:cubicBezTo>
                    <a:cubicBezTo>
                      <a:pt x="85" y="257"/>
                      <a:pt x="88" y="247"/>
                      <a:pt x="96" y="241"/>
                    </a:cubicBezTo>
                    <a:cubicBezTo>
                      <a:pt x="103" y="236"/>
                      <a:pt x="114" y="239"/>
                      <a:pt x="120" y="233"/>
                    </a:cubicBezTo>
                    <a:cubicBezTo>
                      <a:pt x="140" y="213"/>
                      <a:pt x="152" y="185"/>
                      <a:pt x="168" y="161"/>
                    </a:cubicBezTo>
                    <a:cubicBezTo>
                      <a:pt x="173" y="154"/>
                      <a:pt x="165" y="178"/>
                      <a:pt x="160" y="185"/>
                    </a:cubicBezTo>
                    <a:cubicBezTo>
                      <a:pt x="149" y="199"/>
                      <a:pt x="128" y="204"/>
                      <a:pt x="112" y="209"/>
                    </a:cubicBezTo>
                    <a:cubicBezTo>
                      <a:pt x="93" y="237"/>
                      <a:pt x="93" y="259"/>
                      <a:pt x="80" y="289"/>
                    </a:cubicBezTo>
                    <a:cubicBezTo>
                      <a:pt x="76" y="298"/>
                      <a:pt x="68" y="304"/>
                      <a:pt x="64" y="313"/>
                    </a:cubicBezTo>
                    <a:cubicBezTo>
                      <a:pt x="60" y="321"/>
                      <a:pt x="59" y="329"/>
                      <a:pt x="56" y="337"/>
                    </a:cubicBezTo>
                    <a:cubicBezTo>
                      <a:pt x="53" y="356"/>
                      <a:pt x="43" y="375"/>
                      <a:pt x="48" y="393"/>
                    </a:cubicBezTo>
                    <a:cubicBezTo>
                      <a:pt x="50" y="401"/>
                      <a:pt x="64" y="402"/>
                      <a:pt x="72" y="401"/>
                    </a:cubicBezTo>
                    <a:cubicBezTo>
                      <a:pt x="96" y="397"/>
                      <a:pt x="124" y="359"/>
                      <a:pt x="144" y="345"/>
                    </a:cubicBezTo>
                    <a:cubicBezTo>
                      <a:pt x="158" y="302"/>
                      <a:pt x="180" y="304"/>
                      <a:pt x="224" y="297"/>
                    </a:cubicBezTo>
                    <a:cubicBezTo>
                      <a:pt x="236" y="260"/>
                      <a:pt x="243" y="232"/>
                      <a:pt x="264" y="201"/>
                    </a:cubicBezTo>
                    <a:cubicBezTo>
                      <a:pt x="261" y="169"/>
                      <a:pt x="265" y="136"/>
                      <a:pt x="256" y="105"/>
                    </a:cubicBezTo>
                    <a:cubicBezTo>
                      <a:pt x="241" y="52"/>
                      <a:pt x="212" y="57"/>
                      <a:pt x="176" y="33"/>
                    </a:cubicBezTo>
                    <a:cubicBezTo>
                      <a:pt x="154" y="0"/>
                      <a:pt x="170" y="9"/>
                      <a:pt x="128" y="9"/>
                    </a:cubicBezTo>
                    <a:close/>
                  </a:path>
                </a:pathLst>
              </a:custGeom>
              <a:solidFill>
                <a:srgbClr val="CC990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50182" name="Group 10"/>
            <p:cNvGrpSpPr>
              <a:grpSpLocks/>
            </p:cNvGrpSpPr>
            <p:nvPr/>
          </p:nvGrpSpPr>
          <p:grpSpPr bwMode="auto">
            <a:xfrm>
              <a:off x="2400" y="1864"/>
              <a:ext cx="432" cy="312"/>
              <a:chOff x="2400" y="1864"/>
              <a:chExt cx="432" cy="312"/>
            </a:xfrm>
          </p:grpSpPr>
          <p:sp>
            <p:nvSpPr>
              <p:cNvPr id="50183" name="Freeform 8"/>
              <p:cNvSpPr>
                <a:spLocks/>
              </p:cNvSpPr>
              <p:nvPr/>
            </p:nvSpPr>
            <p:spPr bwMode="auto">
              <a:xfrm>
                <a:off x="2400" y="1864"/>
                <a:ext cx="432" cy="152"/>
              </a:xfrm>
              <a:custGeom>
                <a:avLst/>
                <a:gdLst>
                  <a:gd name="T0" fmla="*/ 432 w 432"/>
                  <a:gd name="T1" fmla="*/ 80 h 152"/>
                  <a:gd name="T2" fmla="*/ 344 w 432"/>
                  <a:gd name="T3" fmla="*/ 120 h 152"/>
                  <a:gd name="T4" fmla="*/ 240 w 432"/>
                  <a:gd name="T5" fmla="*/ 152 h 152"/>
                  <a:gd name="T6" fmla="*/ 112 w 432"/>
                  <a:gd name="T7" fmla="*/ 120 h 152"/>
                  <a:gd name="T8" fmla="*/ 32 w 432"/>
                  <a:gd name="T9" fmla="*/ 40 h 152"/>
                  <a:gd name="T10" fmla="*/ 0 w 432"/>
                  <a:gd name="T11" fmla="*/ 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2"/>
                  <a:gd name="T19" fmla="*/ 0 h 152"/>
                  <a:gd name="T20" fmla="*/ 432 w 432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2" h="152">
                    <a:moveTo>
                      <a:pt x="432" y="80"/>
                    </a:moveTo>
                    <a:cubicBezTo>
                      <a:pt x="350" y="96"/>
                      <a:pt x="426" y="104"/>
                      <a:pt x="344" y="120"/>
                    </a:cubicBezTo>
                    <a:cubicBezTo>
                      <a:pt x="311" y="142"/>
                      <a:pt x="277" y="140"/>
                      <a:pt x="240" y="152"/>
                    </a:cubicBezTo>
                    <a:cubicBezTo>
                      <a:pt x="196" y="143"/>
                      <a:pt x="156" y="129"/>
                      <a:pt x="112" y="120"/>
                    </a:cubicBezTo>
                    <a:cubicBezTo>
                      <a:pt x="95" y="94"/>
                      <a:pt x="58" y="57"/>
                      <a:pt x="32" y="40"/>
                    </a:cubicBezTo>
                    <a:cubicBezTo>
                      <a:pt x="12" y="10"/>
                      <a:pt x="23" y="23"/>
                      <a:pt x="0" y="0"/>
                    </a:cubicBezTo>
                  </a:path>
                </a:pathLst>
              </a:custGeom>
              <a:noFill/>
              <a:ln w="41275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184" name="Freeform 9"/>
              <p:cNvSpPr>
                <a:spLocks/>
              </p:cNvSpPr>
              <p:nvPr/>
            </p:nvSpPr>
            <p:spPr bwMode="auto">
              <a:xfrm>
                <a:off x="2664" y="2016"/>
                <a:ext cx="72" cy="160"/>
              </a:xfrm>
              <a:custGeom>
                <a:avLst/>
                <a:gdLst>
                  <a:gd name="T0" fmla="*/ 72 w 72"/>
                  <a:gd name="T1" fmla="*/ 0 h 160"/>
                  <a:gd name="T2" fmla="*/ 24 w 72"/>
                  <a:gd name="T3" fmla="*/ 56 h 160"/>
                  <a:gd name="T4" fmla="*/ 40 w 72"/>
                  <a:gd name="T5" fmla="*/ 160 h 160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160"/>
                  <a:gd name="T11" fmla="*/ 72 w 72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160">
                    <a:moveTo>
                      <a:pt x="72" y="0"/>
                    </a:moveTo>
                    <a:cubicBezTo>
                      <a:pt x="51" y="32"/>
                      <a:pt x="61" y="44"/>
                      <a:pt x="24" y="56"/>
                    </a:cubicBezTo>
                    <a:cubicBezTo>
                      <a:pt x="12" y="92"/>
                      <a:pt x="0" y="140"/>
                      <a:pt x="40" y="160"/>
                    </a:cubicBezTo>
                  </a:path>
                </a:pathLst>
              </a:custGeom>
              <a:noFill/>
              <a:ln w="44450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462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646032_4037443_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06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646032_4037443_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638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646032_4037443_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Line 4"/>
          <p:cNvSpPr>
            <a:spLocks noChangeShapeType="1"/>
          </p:cNvSpPr>
          <p:nvPr/>
        </p:nvSpPr>
        <p:spPr bwMode="auto">
          <a:xfrm flipH="1">
            <a:off x="4038600" y="762000"/>
            <a:ext cx="99060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4953000" y="379413"/>
            <a:ext cx="2328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altLang="el-GR" sz="1800" b="1" dirty="0">
                <a:solidFill>
                  <a:schemeClr val="bg1"/>
                </a:solidFill>
                <a:latin typeface="Arial" charset="0"/>
              </a:rPr>
              <a:t>ΣΜ στη δεξιά κοιλία</a:t>
            </a:r>
            <a:endParaRPr lang="en-US" altLang="el-GR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128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646032_4037443_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382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646032_4037443_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Freeform 8"/>
          <p:cNvSpPr>
            <a:spLocks/>
          </p:cNvSpPr>
          <p:nvPr/>
        </p:nvSpPr>
        <p:spPr bwMode="auto">
          <a:xfrm>
            <a:off x="3101975" y="1765300"/>
            <a:ext cx="2174875" cy="1244600"/>
          </a:xfrm>
          <a:custGeom>
            <a:avLst/>
            <a:gdLst>
              <a:gd name="T0" fmla="*/ 2147483647 w 1370"/>
              <a:gd name="T1" fmla="*/ 2147483647 h 784"/>
              <a:gd name="T2" fmla="*/ 2147483647 w 1370"/>
              <a:gd name="T3" fmla="*/ 2147483647 h 784"/>
              <a:gd name="T4" fmla="*/ 2147483647 w 1370"/>
              <a:gd name="T5" fmla="*/ 2147483647 h 784"/>
              <a:gd name="T6" fmla="*/ 2147483647 w 1370"/>
              <a:gd name="T7" fmla="*/ 2147483647 h 784"/>
              <a:gd name="T8" fmla="*/ 2147483647 w 1370"/>
              <a:gd name="T9" fmla="*/ 2147483647 h 784"/>
              <a:gd name="T10" fmla="*/ 2147483647 w 1370"/>
              <a:gd name="T11" fmla="*/ 2147483647 h 784"/>
              <a:gd name="T12" fmla="*/ 2147483647 w 1370"/>
              <a:gd name="T13" fmla="*/ 2147483647 h 784"/>
              <a:gd name="T14" fmla="*/ 2147483647 w 1370"/>
              <a:gd name="T15" fmla="*/ 2147483647 h 784"/>
              <a:gd name="T16" fmla="*/ 2147483647 w 1370"/>
              <a:gd name="T17" fmla="*/ 2147483647 h 784"/>
              <a:gd name="T18" fmla="*/ 2147483647 w 1370"/>
              <a:gd name="T19" fmla="*/ 2147483647 h 784"/>
              <a:gd name="T20" fmla="*/ 2147483647 w 1370"/>
              <a:gd name="T21" fmla="*/ 2147483647 h 784"/>
              <a:gd name="T22" fmla="*/ 2147483647 w 1370"/>
              <a:gd name="T23" fmla="*/ 2147483647 h 784"/>
              <a:gd name="T24" fmla="*/ 2147483647 w 1370"/>
              <a:gd name="T25" fmla="*/ 2147483647 h 784"/>
              <a:gd name="T26" fmla="*/ 2147483647 w 1370"/>
              <a:gd name="T27" fmla="*/ 2147483647 h 784"/>
              <a:gd name="T28" fmla="*/ 2147483647 w 1370"/>
              <a:gd name="T29" fmla="*/ 2147483647 h 784"/>
              <a:gd name="T30" fmla="*/ 2147483647 w 1370"/>
              <a:gd name="T31" fmla="*/ 2147483647 h 784"/>
              <a:gd name="T32" fmla="*/ 2147483647 w 1370"/>
              <a:gd name="T33" fmla="*/ 2147483647 h 784"/>
              <a:gd name="T34" fmla="*/ 2147483647 w 1370"/>
              <a:gd name="T35" fmla="*/ 2147483647 h 784"/>
              <a:gd name="T36" fmla="*/ 2147483647 w 1370"/>
              <a:gd name="T37" fmla="*/ 2147483647 h 784"/>
              <a:gd name="T38" fmla="*/ 2147483647 w 1370"/>
              <a:gd name="T39" fmla="*/ 2147483647 h 784"/>
              <a:gd name="T40" fmla="*/ 2147483647 w 1370"/>
              <a:gd name="T41" fmla="*/ 2147483647 h 784"/>
              <a:gd name="T42" fmla="*/ 2147483647 w 1370"/>
              <a:gd name="T43" fmla="*/ 2147483647 h 784"/>
              <a:gd name="T44" fmla="*/ 2147483647 w 1370"/>
              <a:gd name="T45" fmla="*/ 2147483647 h 784"/>
              <a:gd name="T46" fmla="*/ 2147483647 w 1370"/>
              <a:gd name="T47" fmla="*/ 2147483647 h 784"/>
              <a:gd name="T48" fmla="*/ 2147483647 w 1370"/>
              <a:gd name="T49" fmla="*/ 2147483647 h 784"/>
              <a:gd name="T50" fmla="*/ 2147483647 w 1370"/>
              <a:gd name="T51" fmla="*/ 2147483647 h 78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70"/>
              <a:gd name="T79" fmla="*/ 0 h 784"/>
              <a:gd name="T80" fmla="*/ 1370 w 1370"/>
              <a:gd name="T81" fmla="*/ 784 h 78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70" h="784">
                <a:moveTo>
                  <a:pt x="254" y="784"/>
                </a:moveTo>
                <a:cubicBezTo>
                  <a:pt x="249" y="776"/>
                  <a:pt x="242" y="769"/>
                  <a:pt x="238" y="760"/>
                </a:cubicBezTo>
                <a:cubicBezTo>
                  <a:pt x="234" y="752"/>
                  <a:pt x="237" y="741"/>
                  <a:pt x="230" y="736"/>
                </a:cubicBezTo>
                <a:cubicBezTo>
                  <a:pt x="209" y="721"/>
                  <a:pt x="180" y="719"/>
                  <a:pt x="158" y="704"/>
                </a:cubicBezTo>
                <a:cubicBezTo>
                  <a:pt x="153" y="696"/>
                  <a:pt x="149" y="687"/>
                  <a:pt x="142" y="680"/>
                </a:cubicBezTo>
                <a:cubicBezTo>
                  <a:pt x="135" y="673"/>
                  <a:pt x="124" y="672"/>
                  <a:pt x="118" y="664"/>
                </a:cubicBezTo>
                <a:cubicBezTo>
                  <a:pt x="95" y="635"/>
                  <a:pt x="117" y="624"/>
                  <a:pt x="70" y="608"/>
                </a:cubicBezTo>
                <a:cubicBezTo>
                  <a:pt x="48" y="542"/>
                  <a:pt x="81" y="645"/>
                  <a:pt x="54" y="504"/>
                </a:cubicBezTo>
                <a:cubicBezTo>
                  <a:pt x="51" y="487"/>
                  <a:pt x="41" y="473"/>
                  <a:pt x="38" y="456"/>
                </a:cubicBezTo>
                <a:cubicBezTo>
                  <a:pt x="35" y="440"/>
                  <a:pt x="33" y="424"/>
                  <a:pt x="30" y="408"/>
                </a:cubicBezTo>
                <a:cubicBezTo>
                  <a:pt x="25" y="336"/>
                  <a:pt x="0" y="282"/>
                  <a:pt x="38" y="224"/>
                </a:cubicBezTo>
                <a:cubicBezTo>
                  <a:pt x="41" y="205"/>
                  <a:pt x="36" y="184"/>
                  <a:pt x="46" y="168"/>
                </a:cubicBezTo>
                <a:cubicBezTo>
                  <a:pt x="73" y="126"/>
                  <a:pt x="177" y="110"/>
                  <a:pt x="222" y="104"/>
                </a:cubicBezTo>
                <a:cubicBezTo>
                  <a:pt x="281" y="65"/>
                  <a:pt x="409" y="68"/>
                  <a:pt x="470" y="64"/>
                </a:cubicBezTo>
                <a:cubicBezTo>
                  <a:pt x="529" y="44"/>
                  <a:pt x="581" y="45"/>
                  <a:pt x="646" y="40"/>
                </a:cubicBezTo>
                <a:cubicBezTo>
                  <a:pt x="706" y="0"/>
                  <a:pt x="722" y="18"/>
                  <a:pt x="814" y="24"/>
                </a:cubicBezTo>
                <a:cubicBezTo>
                  <a:pt x="880" y="46"/>
                  <a:pt x="962" y="43"/>
                  <a:pt x="1030" y="48"/>
                </a:cubicBezTo>
                <a:cubicBezTo>
                  <a:pt x="1050" y="55"/>
                  <a:pt x="1062" y="56"/>
                  <a:pt x="1078" y="72"/>
                </a:cubicBezTo>
                <a:cubicBezTo>
                  <a:pt x="1085" y="79"/>
                  <a:pt x="1086" y="90"/>
                  <a:pt x="1094" y="96"/>
                </a:cubicBezTo>
                <a:cubicBezTo>
                  <a:pt x="1117" y="115"/>
                  <a:pt x="1152" y="108"/>
                  <a:pt x="1182" y="112"/>
                </a:cubicBezTo>
                <a:cubicBezTo>
                  <a:pt x="1187" y="120"/>
                  <a:pt x="1190" y="131"/>
                  <a:pt x="1198" y="136"/>
                </a:cubicBezTo>
                <a:cubicBezTo>
                  <a:pt x="1212" y="145"/>
                  <a:pt x="1246" y="152"/>
                  <a:pt x="1246" y="152"/>
                </a:cubicBezTo>
                <a:cubicBezTo>
                  <a:pt x="1257" y="184"/>
                  <a:pt x="1266" y="197"/>
                  <a:pt x="1294" y="216"/>
                </a:cubicBezTo>
                <a:cubicBezTo>
                  <a:pt x="1313" y="245"/>
                  <a:pt x="1331" y="279"/>
                  <a:pt x="1342" y="312"/>
                </a:cubicBezTo>
                <a:cubicBezTo>
                  <a:pt x="1349" y="398"/>
                  <a:pt x="1370" y="483"/>
                  <a:pt x="1342" y="568"/>
                </a:cubicBezTo>
                <a:cubicBezTo>
                  <a:pt x="1334" y="626"/>
                  <a:pt x="1339" y="625"/>
                  <a:pt x="1294" y="648"/>
                </a:cubicBezTo>
              </a:path>
            </a:pathLst>
          </a:custGeom>
          <a:noFill/>
          <a:ln w="41275" cap="rnd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Περικαρδιακός</a:t>
            </a:r>
            <a:r>
              <a:rPr lang="el-GR" dirty="0"/>
              <a:t> </a:t>
            </a:r>
            <a:r>
              <a:rPr lang="el-GR" dirty="0" smtClean="0"/>
              <a:t>σάκος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344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646032_4037443_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746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646032_4037443_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858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aoco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830" y="1844824"/>
            <a:ext cx="2140514" cy="21405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3" descr="aoco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658" y="1412776"/>
            <a:ext cx="2241376" cy="2241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4" descr="aoco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132" y="1214146"/>
            <a:ext cx="2039652" cy="2039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5" descr="aoco0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8976" y="4437112"/>
            <a:ext cx="2241376" cy="2241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6" descr="aoco0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5542" y="4221088"/>
            <a:ext cx="2140514" cy="21405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7" descr="aoco00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357" y="3728746"/>
            <a:ext cx="2140514" cy="21405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32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Αξονικός σκελετός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pic>
        <p:nvPicPr>
          <p:cNvPr id="78850" name="Picture 2" descr="File:Axial skeleton - lateral view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86" t="2343" r="37036" b="59909"/>
          <a:stretch/>
        </p:blipFill>
        <p:spPr bwMode="auto">
          <a:xfrm>
            <a:off x="6171966" y="1190060"/>
            <a:ext cx="2731360" cy="42820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File:Axial skeleton - ania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0060"/>
            <a:ext cx="5640561" cy="56405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/>
          <p:nvPr/>
        </p:nvSpPr>
        <p:spPr>
          <a:xfrm>
            <a:off x="6144092" y="5487615"/>
            <a:ext cx="282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Axial skeleton - lateral </a:t>
            </a:r>
            <a:r>
              <a:rPr lang="en-US" sz="1200" dirty="0" smtClean="0">
                <a:latin typeface="+mn-lt"/>
                <a:hlinkClick r:id="rId4"/>
              </a:rPr>
              <a:t>view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5796136" y="6353921"/>
            <a:ext cx="282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Axial skeleton - </a:t>
            </a:r>
            <a:r>
              <a:rPr lang="en-US" sz="1200" dirty="0" err="1" smtClean="0">
                <a:latin typeface="+mn-lt"/>
                <a:hlinkClick r:id="rId7"/>
              </a:rPr>
              <a:t>aniamation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1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9395" name="Picture 8" descr="ao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4" t="11719" r="15625" b="-781"/>
          <a:stretch>
            <a:fillRect/>
          </a:stretch>
        </p:blipFill>
        <p:spPr bwMode="auto">
          <a:xfrm>
            <a:off x="457200" y="986110"/>
            <a:ext cx="40386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9" descr="ao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38" t="11719" r="15625" b="-781"/>
          <a:stretch>
            <a:fillRect/>
          </a:stretch>
        </p:blipFill>
        <p:spPr bwMode="auto">
          <a:xfrm>
            <a:off x="4876800" y="986110"/>
            <a:ext cx="38576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723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0419" name="Picture 10" descr="mipi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1925"/>
            <a:ext cx="3886200" cy="388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11" descr="mipi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86200" cy="388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Oval 12"/>
          <p:cNvSpPr>
            <a:spLocks noChangeArrowheads="1"/>
          </p:cNvSpPr>
          <p:nvPr/>
        </p:nvSpPr>
        <p:spPr bwMode="auto">
          <a:xfrm rot="-636711">
            <a:off x="892175" y="2574925"/>
            <a:ext cx="1257300" cy="4953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841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43" name="Picture 2" descr="minIP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392" y="1340768"/>
            <a:ext cx="5373216" cy="53732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391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2467" name="Picture 2" descr="bron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00" t="35201" r="24001" b="24800"/>
          <a:stretch>
            <a:fillRect/>
          </a:stretch>
        </p:blipFill>
        <p:spPr bwMode="auto">
          <a:xfrm>
            <a:off x="5641760" y="4725144"/>
            <a:ext cx="2514600" cy="2095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3" descr="bron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5" t="40625" r="31250" b="23264"/>
          <a:stretch>
            <a:fillRect/>
          </a:stretch>
        </p:blipFill>
        <p:spPr bwMode="auto">
          <a:xfrm>
            <a:off x="371500" y="1583432"/>
            <a:ext cx="24003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4" descr="bron0004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84" t="36363" r="30049" b="22728"/>
          <a:stretch>
            <a:fillRect/>
          </a:stretch>
        </p:blipFill>
        <p:spPr bwMode="auto">
          <a:xfrm>
            <a:off x="5641760" y="2132856"/>
            <a:ext cx="2419350" cy="224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5" descr="bron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01" t="36534" r="24001" b="19467"/>
          <a:stretch>
            <a:fillRect/>
          </a:stretch>
        </p:blipFill>
        <p:spPr bwMode="auto">
          <a:xfrm>
            <a:off x="382612" y="4144416"/>
            <a:ext cx="2389188" cy="2020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6" descr="bron0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86" t="34782" r="21739" b="21739"/>
          <a:stretch>
            <a:fillRect/>
          </a:stretch>
        </p:blipFill>
        <p:spPr bwMode="auto">
          <a:xfrm>
            <a:off x="3041476" y="4476700"/>
            <a:ext cx="2378075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7" descr="bron0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00" t="36800" r="32001" b="23199"/>
          <a:stretch>
            <a:fillRect/>
          </a:stretch>
        </p:blipFill>
        <p:spPr bwMode="auto">
          <a:xfrm>
            <a:off x="3040757" y="1869852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43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72200" y="116632"/>
            <a:ext cx="2771799" cy="1512168"/>
          </a:xfrm>
        </p:spPr>
        <p:txBody>
          <a:bodyPr>
            <a:normAutofit/>
          </a:bodyPr>
          <a:lstStyle/>
          <a:p>
            <a:r>
              <a:rPr lang="el-GR" dirty="0"/>
              <a:t>Ανατομία </a:t>
            </a:r>
            <a:r>
              <a:rPr lang="el-GR" dirty="0" smtClean="0"/>
              <a:t>καρδίας </a:t>
            </a:r>
            <a:r>
              <a:rPr lang="el-GR" sz="3000" b="0" dirty="0" smtClean="0"/>
              <a:t>1/3</a:t>
            </a:r>
            <a:endParaRPr lang="el-GR" sz="30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  <p:pic>
        <p:nvPicPr>
          <p:cNvPr id="93186" name="Picture 2" descr="File:Blausen 0451 Heart Anteri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2312"/>
            <a:ext cx="62865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172311" y="6367738"/>
            <a:ext cx="6415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Blausen 0451 Heart </a:t>
            </a:r>
            <a:r>
              <a:rPr lang="en-US" sz="1200" dirty="0" smtClean="0">
                <a:latin typeface="+mn-lt"/>
                <a:hlinkClick r:id="rId3"/>
              </a:rPr>
              <a:t>Anterior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Dcoetzee"/>
              </a:rPr>
              <a:t>Dcoetzee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0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72200" y="116632"/>
            <a:ext cx="2771799" cy="1584176"/>
          </a:xfrm>
        </p:spPr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Ανατομία καρδίας </a:t>
            </a:r>
            <a:r>
              <a:rPr lang="el-GR" sz="3000" b="0" dirty="0" smtClean="0">
                <a:solidFill>
                  <a:prstClr val="white"/>
                </a:solidFill>
              </a:rPr>
              <a:t>2/3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  <p:pic>
        <p:nvPicPr>
          <p:cNvPr id="92162" name="Picture 2" descr="File:Blausen 0456 Heart Posteri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11" y="476672"/>
            <a:ext cx="6415913" cy="58326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172311" y="6367738"/>
            <a:ext cx="6415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Blausen 0456 Heart </a:t>
            </a:r>
            <a:r>
              <a:rPr lang="en-US" sz="1200" dirty="0" smtClean="0">
                <a:latin typeface="+mn-lt"/>
                <a:hlinkClick r:id="rId3"/>
              </a:rPr>
              <a:t>Posterior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 err="1">
                <a:latin typeface="+mn-lt"/>
                <a:hlinkClick r:id="rId4" tooltip="User:BruceBlaus"/>
              </a:rPr>
              <a:t>BruceBlaus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6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300191" y="116632"/>
            <a:ext cx="2843807" cy="1656184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Ανατομία καρδίας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3</a:t>
            </a:r>
            <a:r>
              <a:rPr lang="el-GR" sz="3000" b="0" dirty="0" smtClean="0">
                <a:solidFill>
                  <a:prstClr val="white"/>
                </a:solidFill>
              </a:rPr>
              <a:t>/3</a:t>
            </a:r>
            <a:endParaRPr lang="en-US" alt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  <p:pic>
        <p:nvPicPr>
          <p:cNvPr id="11266" name="Picture 2" descr="File:Cardiac M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6060"/>
            <a:ext cx="5820532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12160" y="6371181"/>
            <a:ext cx="2174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Cardiac </a:t>
            </a:r>
            <a:r>
              <a:rPr lang="en-US" sz="1200" dirty="0" err="1" smtClean="0">
                <a:latin typeface="+mn-lt"/>
                <a:hlinkClick r:id="rId4"/>
              </a:rPr>
              <a:t>Mri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>
                <a:latin typeface="+mn-lt"/>
                <a:hlinkClick r:id="rId5" tooltip="User:CFCF"/>
              </a:rPr>
              <a:t>CFCF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1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Βαλβίδες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  <p:pic>
        <p:nvPicPr>
          <p:cNvPr id="1026" name="Picture 2" descr="File:Heart diagram-e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3"/>
            <a:ext cx="5381140" cy="42371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File:Latido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292" y="188640"/>
            <a:ext cx="3551212" cy="35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6933746" y="3736866"/>
            <a:ext cx="2174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5"/>
              </a:rPr>
              <a:t>Latidos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 tooltip="User:Josinho8 (page does not exist)"/>
              </a:rPr>
              <a:t>Josinho8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2080" y="6390255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Heart </a:t>
            </a:r>
            <a:r>
              <a:rPr lang="en-US" sz="1200" dirty="0" smtClean="0">
                <a:latin typeface="+mn-lt"/>
                <a:hlinkClick r:id="rId7"/>
              </a:rPr>
              <a:t>diagram-</a:t>
            </a:r>
            <a:r>
              <a:rPr lang="en-US" sz="1200" dirty="0" err="1" smtClean="0">
                <a:latin typeface="+mn-lt"/>
                <a:hlinkClick r:id="rId7"/>
              </a:rPr>
              <a:t>en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8" tooltip="User:Armbrust"/>
              </a:rPr>
              <a:t>Armbrust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 smtClean="0">
                <a:latin typeface="+mn-lt"/>
                <a:hlinkClick r:id="rId9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2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Βαλβίδες – Υπερηχογράφημα καρδιάς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  <p:pic>
        <p:nvPicPr>
          <p:cNvPr id="2050" name="Picture 2" descr="File:Apikal4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605" y="1484784"/>
            <a:ext cx="72087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/>
          <p:nvPr/>
        </p:nvSpPr>
        <p:spPr>
          <a:xfrm>
            <a:off x="2768798" y="6464369"/>
            <a:ext cx="3698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Apikal4D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5" tooltip="User:Ekko"/>
              </a:rPr>
              <a:t>Ekko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 smtClean="0">
                <a:latin typeface="+mn-lt"/>
                <a:hlinkClick r:id="rId6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56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Στεφανιαία αγγεία (</a:t>
            </a:r>
            <a:r>
              <a:rPr lang="en-US" dirty="0" smtClean="0"/>
              <a:t>CT – </a:t>
            </a:r>
            <a:r>
              <a:rPr lang="el-GR" dirty="0" err="1" smtClean="0"/>
              <a:t>Στεφανιογραφία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64516" name="Picture 4" descr="http://radiographics.rsna.org/content/26/4/963/F2.medi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529" y="1124744"/>
            <a:ext cx="5946799" cy="548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124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Έξω μεσοπλεύριοι μύες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pic>
        <p:nvPicPr>
          <p:cNvPr id="77826" name="Picture 2" descr="File:External intercostal muscles 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7505"/>
            <a:ext cx="4320480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File:External intercostal muscles b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467505"/>
            <a:ext cx="4320480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/>
          <p:nvPr/>
        </p:nvSpPr>
        <p:spPr>
          <a:xfrm>
            <a:off x="770557" y="5847655"/>
            <a:ext cx="313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External intercostal muscles </a:t>
            </a:r>
            <a:r>
              <a:rPr lang="en-US" sz="1200" dirty="0" smtClean="0">
                <a:latin typeface="+mn-lt"/>
                <a:hlinkClick r:id="rId5"/>
              </a:rPr>
              <a:t>animation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5396309" y="5844441"/>
            <a:ext cx="3030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8"/>
              </a:rPr>
              <a:t>External intercostal muscles </a:t>
            </a:r>
            <a:r>
              <a:rPr lang="en-US" sz="1200" dirty="0" smtClean="0">
                <a:latin typeface="+mn-lt"/>
                <a:hlinkClick r:id="rId8"/>
              </a:rPr>
              <a:t>back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1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Δεξιά στεφανιαία </a:t>
            </a:r>
            <a:r>
              <a:rPr lang="el-GR" dirty="0" smtClean="0"/>
              <a:t>αρτηρία</a:t>
            </a:r>
            <a:endParaRPr lang="el-GR" dirty="0"/>
          </a:p>
        </p:txBody>
      </p:sp>
      <p:pic>
        <p:nvPicPr>
          <p:cNvPr id="65540" name="Picture 2" descr="http://radiographics.rsna.org/content/26/4/963/F5.medi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488" y="1700808"/>
            <a:ext cx="41910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4" descr="http://radiographics.rsna.org/content/26/4/963/F6.mediu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120" y="1700807"/>
            <a:ext cx="4222794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075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Αριστερή στεφανιαία </a:t>
            </a:r>
            <a:r>
              <a:rPr lang="el-GR" dirty="0" smtClean="0"/>
              <a:t>αρτηρία</a:t>
            </a:r>
            <a:endParaRPr lang="el-GR" dirty="0"/>
          </a:p>
        </p:txBody>
      </p:sp>
      <p:pic>
        <p:nvPicPr>
          <p:cNvPr id="66564" name="Picture 2" descr="http://radiographics.rsna.org/content/26/4/963/F10.medi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480" y="1772816"/>
            <a:ext cx="4191000" cy="3990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4" descr="http://radiographics.rsna.org/content/26/4/963/F11.mediu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600" y="1772815"/>
            <a:ext cx="4232622" cy="39909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721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Άξονες της καρδιάς </a:t>
            </a:r>
            <a:r>
              <a:rPr lang="el-GR" altLang="el-GR" sz="3000" b="0" dirty="0" smtClean="0"/>
              <a:t>1/5</a:t>
            </a:r>
            <a:endParaRPr lang="en-US" altLang="el-GR" sz="3000" b="0" dirty="0" smtClean="0"/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323529" y="1340768"/>
            <a:ext cx="3528392" cy="5256584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long-axis two-chamber view</a:t>
            </a:r>
            <a:r>
              <a:rPr lang="el-GR" altLang="el-GR" dirty="0" smtClean="0"/>
              <a:t>.</a:t>
            </a:r>
          </a:p>
          <a:p>
            <a:pPr eaLnBrk="1" hangingPunct="1"/>
            <a:r>
              <a:rPr lang="el-GR" altLang="el-GR" dirty="0" smtClean="0"/>
              <a:t>Παράλληλα στο </a:t>
            </a:r>
            <a:r>
              <a:rPr lang="el-GR" altLang="el-GR" dirty="0" err="1" smtClean="0"/>
              <a:t>μεσοκοιλιακό</a:t>
            </a:r>
            <a:r>
              <a:rPr lang="el-GR" altLang="el-GR" dirty="0" smtClean="0"/>
              <a:t> διάφραγμα</a:t>
            </a:r>
            <a:r>
              <a:rPr lang="el-GR" altLang="el-GR" dirty="0"/>
              <a:t>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Σχεδιάζεται στο εγκάρσιο επίπεδο.</a:t>
            </a:r>
            <a:endParaRPr lang="en-US" altLang="el-GR" dirty="0" smtClean="0"/>
          </a:p>
        </p:txBody>
      </p:sp>
      <p:pic>
        <p:nvPicPr>
          <p:cNvPr id="67588" name="Picture 2" descr="  Fig. 18B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5126037" cy="4392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192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2/5</a:t>
            </a:r>
            <a:endParaRPr lang="en-US" altLang="el-GR" dirty="0" smtClean="0"/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189735" cy="5256584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long-axis four-chamber view</a:t>
            </a:r>
            <a:r>
              <a:rPr lang="el-GR" altLang="el-GR" dirty="0" smtClean="0"/>
              <a:t>.</a:t>
            </a:r>
          </a:p>
          <a:p>
            <a:pPr eaLnBrk="1" hangingPunct="1"/>
            <a:r>
              <a:rPr lang="el-GR" altLang="el-GR" dirty="0" smtClean="0"/>
              <a:t>Κατά μήκος της ανατομικής δομής.</a:t>
            </a:r>
          </a:p>
          <a:p>
            <a:pPr eaLnBrk="1" hangingPunct="1"/>
            <a:r>
              <a:rPr lang="el-GR" altLang="el-GR" dirty="0" smtClean="0"/>
              <a:t>Βασικός άξονας.</a:t>
            </a:r>
          </a:p>
          <a:p>
            <a:pPr eaLnBrk="1" hangingPunct="1"/>
            <a:r>
              <a:rPr lang="el-GR" altLang="el-GR" dirty="0" smtClean="0"/>
              <a:t>Το επίπεδο της τομής περνά από την κορυφή της καρδιάς και τη μιτροειδή βαλβίδα.</a:t>
            </a:r>
            <a:endParaRPr lang="en-US" altLang="el-GR" dirty="0" smtClean="0"/>
          </a:p>
        </p:txBody>
      </p:sp>
      <p:pic>
        <p:nvPicPr>
          <p:cNvPr id="68612" name="Picture 2" descr="  Fig. 18D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630737" cy="396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630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3/5</a:t>
            </a:r>
            <a:endParaRPr lang="el-GR" dirty="0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9013825" cy="3527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47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4/5</a:t>
            </a:r>
            <a:endParaRPr lang="en-US" altLang="el-GR" dirty="0" smtClean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405510" cy="5256584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short-axis view</a:t>
            </a:r>
            <a:r>
              <a:rPr lang="el-GR" altLang="el-GR" dirty="0" smtClean="0"/>
              <a:t>.</a:t>
            </a:r>
          </a:p>
          <a:p>
            <a:pPr eaLnBrk="1" hangingPunct="1"/>
            <a:r>
              <a:rPr lang="el-GR" altLang="el-GR" dirty="0" smtClean="0"/>
              <a:t>Κάθετα στην </a:t>
            </a:r>
            <a:r>
              <a:rPr lang="el-GR" altLang="el-GR" dirty="0" err="1" smtClean="0"/>
              <a:t>τομη</a:t>
            </a:r>
            <a:r>
              <a:rPr lang="el-GR" altLang="el-GR" dirty="0" smtClean="0"/>
              <a:t> 4 κοιλοτήτων.</a:t>
            </a:r>
          </a:p>
          <a:p>
            <a:pPr eaLnBrk="1" hangingPunct="1"/>
            <a:r>
              <a:rPr lang="el-GR" altLang="el-GR" dirty="0" smtClean="0"/>
              <a:t>Παράλληλα στην πορεία της μιτροειδούς.</a:t>
            </a:r>
          </a:p>
          <a:p>
            <a:pPr eaLnBrk="1" hangingPunct="1"/>
            <a:r>
              <a:rPr lang="el-GR" altLang="el-GR" dirty="0" smtClean="0"/>
              <a:t>Μελέτη αριστεράς κοιλίας.</a:t>
            </a:r>
            <a:endParaRPr lang="en-US" altLang="el-GR" dirty="0" smtClean="0"/>
          </a:p>
        </p:txBody>
      </p:sp>
      <p:pic>
        <p:nvPicPr>
          <p:cNvPr id="70660" name="Picture 2" descr="  Fig. 18A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038" y="2217738"/>
            <a:ext cx="5414962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30861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307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Διαστολή - </a:t>
            </a:r>
            <a:r>
              <a:rPr lang="el-GR" dirty="0" smtClean="0"/>
              <a:t>Συστολή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Μαγνητική τομογραφία – Βραχύς άξονας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  <p:pic>
        <p:nvPicPr>
          <p:cNvPr id="71684" name="Picture 2" descr="media/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8472487" cy="3744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9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5/5</a:t>
            </a:r>
            <a:endParaRPr lang="en-US" altLang="el-GR" dirty="0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312368" cy="5256584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long-axis three-chamber view</a:t>
            </a:r>
            <a:r>
              <a:rPr lang="el-GR" altLang="el-GR" dirty="0" smtClean="0"/>
              <a:t>.</a:t>
            </a:r>
          </a:p>
          <a:p>
            <a:pPr eaLnBrk="1" hangingPunct="1"/>
            <a:r>
              <a:rPr lang="el-GR" altLang="el-GR" dirty="0" smtClean="0"/>
              <a:t>Μελέτη μιτροειδούς βαλβίδας.</a:t>
            </a:r>
            <a:endParaRPr lang="en-US" altLang="el-GR" dirty="0" smtClean="0"/>
          </a:p>
        </p:txBody>
      </p:sp>
      <p:pic>
        <p:nvPicPr>
          <p:cNvPr id="72708" name="Picture 2" descr="  Fig. 18C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5364162" cy="4595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076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</a:t>
            </a:r>
            <a:endParaRPr lang="el-GR" dirty="0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 smtClean="0">
                <a:hlinkClick r:id="rId2"/>
              </a:rPr>
              <a:t>med-ed.virginia.edu</a:t>
            </a:r>
            <a:endParaRPr lang="en-US" altLang="el-GR" dirty="0" smtClean="0">
              <a:solidFill>
                <a:schemeClr val="bg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238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Έσω μεσοπλεύριοι </a:t>
            </a:r>
            <a:r>
              <a:rPr lang="el-GR" dirty="0"/>
              <a:t>μύες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pic>
        <p:nvPicPr>
          <p:cNvPr id="6" name="Picture 2" descr="File:Internal intercostal muscles 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20480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File:Internal intercostal muscles b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320480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07061" y="5845962"/>
            <a:ext cx="313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Internal intercostal muscles </a:t>
            </a:r>
            <a:r>
              <a:rPr lang="en-US" sz="1200" dirty="0" smtClean="0">
                <a:latin typeface="+mn-lt"/>
                <a:hlinkClick r:id="rId5"/>
              </a:rPr>
              <a:t>back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770557" y="5845962"/>
            <a:ext cx="313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8"/>
              </a:rPr>
              <a:t>Internal intercostal muscles </a:t>
            </a:r>
            <a:r>
              <a:rPr lang="en-US" sz="1200" dirty="0" smtClean="0">
                <a:latin typeface="+mn-lt"/>
                <a:hlinkClick r:id="rId8"/>
              </a:rPr>
              <a:t>animation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</a:t>
            </a:r>
            <a:r>
              <a:rPr lang="el-GR" sz="2000" dirty="0" err="1"/>
              <a:t>Τομογραφική</a:t>
            </a:r>
            <a:r>
              <a:rPr lang="el-GR" sz="2000" dirty="0"/>
              <a:t> Απεικονιστική Ανατομική. </a:t>
            </a:r>
            <a:r>
              <a:rPr lang="el-GR" sz="2000" dirty="0" smtClean="0"/>
              <a:t>Ενότητα 4</a:t>
            </a:r>
            <a:r>
              <a:rPr lang="en-US" sz="2000" dirty="0" smtClean="0"/>
              <a:t>:</a:t>
            </a:r>
            <a:r>
              <a:rPr lang="el-GR" sz="2000" dirty="0"/>
              <a:t> </a:t>
            </a:r>
            <a:r>
              <a:rPr lang="el-GR" sz="2000" dirty="0" err="1"/>
              <a:t>Τομογραφική</a:t>
            </a:r>
            <a:r>
              <a:rPr lang="el-GR" sz="2000" dirty="0"/>
              <a:t> ανατομική θώρακα».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Εσώτατοι μεσοπλεύριοι μύες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pic>
        <p:nvPicPr>
          <p:cNvPr id="88066" name="Picture 2" descr="File:Innermost intercostal muscles 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152" y="1556792"/>
            <a:ext cx="4274840" cy="4274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File:Innermost intercostal muscles b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648" y="1556792"/>
            <a:ext cx="4274840" cy="4274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793377" y="5919663"/>
            <a:ext cx="313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Innermost intercostal muscles </a:t>
            </a:r>
            <a:r>
              <a:rPr lang="en-US" sz="1200" dirty="0" smtClean="0">
                <a:latin typeface="+mn-lt"/>
                <a:hlinkClick r:id="rId5"/>
              </a:rPr>
              <a:t>animation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73" y="5919663"/>
            <a:ext cx="313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8"/>
              </a:rPr>
              <a:t>Innermost intercostal muscles </a:t>
            </a:r>
            <a:r>
              <a:rPr lang="en-US" sz="1200" dirty="0" smtClean="0">
                <a:latin typeface="+mn-lt"/>
                <a:hlinkClick r:id="rId8"/>
              </a:rPr>
              <a:t>back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2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1746</TotalTime>
  <Words>1530</Words>
  <Application>Microsoft Office PowerPoint</Application>
  <PresentationFormat>On-screen Show (4:3)</PresentationFormat>
  <Paragraphs>340</Paragraphs>
  <Slides>85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exo-opistho_simeiomata</vt:lpstr>
      <vt:lpstr>OC_template_updated</vt:lpstr>
      <vt:lpstr>Τομογραφική Απεικονιστική Ανατομική</vt:lpstr>
      <vt:lpstr>Ανατομικά επίπεδα</vt:lpstr>
      <vt:lpstr>Στέρνο</vt:lpstr>
      <vt:lpstr>Θωρακικός κλωβός 1/2</vt:lpstr>
      <vt:lpstr>Θωρακικός κλωβός 2/2</vt:lpstr>
      <vt:lpstr>Αξονικός σκελετός</vt:lpstr>
      <vt:lpstr>Έξω μεσοπλεύριοι μύες </vt:lpstr>
      <vt:lpstr>Έσω μεσοπλεύριοι μύες </vt:lpstr>
      <vt:lpstr>Εσώτατοι μεσοπλεύριοι μύες</vt:lpstr>
      <vt:lpstr>Θωρακική κοιλότητα</vt:lpstr>
      <vt:lpstr>Διάφραγμα </vt:lpstr>
      <vt:lpstr>Υπεζωκότας 1/2</vt:lpstr>
      <vt:lpstr>Υπεζωκότας 2/2</vt:lpstr>
      <vt:lpstr>Λοβοί πνευμόνων</vt:lpstr>
      <vt:lpstr>Αρτηρίες – Φλέβες </vt:lpstr>
      <vt:lpstr>Περιφέρεια πνευμόνων</vt:lpstr>
      <vt:lpstr>Slide 16</vt:lpstr>
      <vt:lpstr>Να δείξετε τις υποκλείδιες αρτηρίες </vt:lpstr>
      <vt:lpstr>Η δεξιά υποκλείδια αρτηρία  όπως βγαίνει από τη βραχιοκεφαλική</vt:lpstr>
      <vt:lpstr>Ποιές είναι οι δομές  που περιέχουν αέρα </vt:lpstr>
      <vt:lpstr>Σκιαγραφικό στην  αριστερή υποκλείδια φλέβα</vt:lpstr>
      <vt:lpstr>Να δείξετε τους 3 κλάδους  του αορτικού τόξου</vt:lpstr>
      <vt:lpstr>Παρεμπιπτόντως λίπωμα στο θωρακικό τοίχωμα (συγκρίνετε την πυκνότητα με το υποδόριο λίπος)</vt:lpstr>
      <vt:lpstr>Slide 23</vt:lpstr>
      <vt:lpstr>Slide 24</vt:lpstr>
      <vt:lpstr>Αρ. βραχιοκεφαλική φλέβα  αδειάζει στην άνω κοίλη</vt:lpstr>
      <vt:lpstr>Αορτικό τόξο</vt:lpstr>
      <vt:lpstr>Δεξιοί μείζων και ελάσσων θωρακικοί μύες</vt:lpstr>
      <vt:lpstr>Άνω κοίλη φλέβα</vt:lpstr>
      <vt:lpstr>Slide 29</vt:lpstr>
      <vt:lpstr>Slide 30</vt:lpstr>
      <vt:lpstr>Τόξο της αζύγου φλεβός</vt:lpstr>
      <vt:lpstr>Slide 32</vt:lpstr>
      <vt:lpstr>Τρόπιδα </vt:lpstr>
      <vt:lpstr>Slide 34</vt:lpstr>
      <vt:lpstr>Που είναι η αριστερή πνευμονική αρτηρία</vt:lpstr>
      <vt:lpstr>Slide 36</vt:lpstr>
      <vt:lpstr>Slide 37</vt:lpstr>
      <vt:lpstr>Slide 38</vt:lpstr>
      <vt:lpstr>Κώνος της πνευμονικής και δεξιά πνευμονική αρτηρία</vt:lpstr>
      <vt:lpstr>Ανιούσα και κατιούσα θωρακική αορτή</vt:lpstr>
      <vt:lpstr>Slide 41</vt:lpstr>
      <vt:lpstr>Αριστερός κόλπος και πνευμονικές φλέβες</vt:lpstr>
      <vt:lpstr>Αριστερή στεφανιαία αρτηρία</vt:lpstr>
      <vt:lpstr>Slide 44</vt:lpstr>
      <vt:lpstr>Slide 45</vt:lpstr>
      <vt:lpstr>Αορτική βαλβίδα</vt:lpstr>
      <vt:lpstr>Slide 47</vt:lpstr>
      <vt:lpstr>Αρ. κόλπος, αρ. κοιλία</vt:lpstr>
      <vt:lpstr>Slide 49</vt:lpstr>
      <vt:lpstr>Slide 50</vt:lpstr>
      <vt:lpstr>Slide 51</vt:lpstr>
      <vt:lpstr>Slide 52</vt:lpstr>
      <vt:lpstr>Slide 53</vt:lpstr>
      <vt:lpstr>Slide 54</vt:lpstr>
      <vt:lpstr>Περικαρδιακός σάκος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Ανατομία καρδίας 1/3</vt:lpstr>
      <vt:lpstr>Ανατομία καρδίας 2/3</vt:lpstr>
      <vt:lpstr>Ανατομία καρδίας 3/3</vt:lpstr>
      <vt:lpstr>Βαλβίδες </vt:lpstr>
      <vt:lpstr>Βαλβίδες – Υπερηχογράφημα καρδιάς</vt:lpstr>
      <vt:lpstr>Στεφανιαία αγγεία (CT – Στεφανιογραφία)</vt:lpstr>
      <vt:lpstr>Δεξιά στεφανιαία αρτηρία</vt:lpstr>
      <vt:lpstr>Αριστερή στεφανιαία αρτηρία</vt:lpstr>
      <vt:lpstr>Άξονες της καρδιάς 1/5</vt:lpstr>
      <vt:lpstr>Άξονες της καρδιάς 2/5</vt:lpstr>
      <vt:lpstr>Άξονες της καρδιάς 3/5</vt:lpstr>
      <vt:lpstr>Άξονες της καρδιάς 4/5</vt:lpstr>
      <vt:lpstr>Διαστολή - Συστολή</vt:lpstr>
      <vt:lpstr>Άξονες της καρδιάς 5/5</vt:lpstr>
      <vt:lpstr>Βιβλιογραφία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Τομογραφική Απεικονιστική Ανατομική</dc:title>
  <dc:creator>opencourses@teiath.gr</dc:creator>
  <cp:lastModifiedBy>Georgia</cp:lastModifiedBy>
  <cp:revision>38</cp:revision>
  <dcterms:created xsi:type="dcterms:W3CDTF">2015-10-14T08:11:08Z</dcterms:created>
  <dcterms:modified xsi:type="dcterms:W3CDTF">2015-12-05T18:45:02Z</dcterms:modified>
</cp:coreProperties>
</file>