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40"/>
  </p:notesMasterIdLst>
  <p:handoutMasterIdLst>
    <p:handoutMasterId r:id="rId41"/>
  </p:handoutMasterIdLst>
  <p:sldIdLst>
    <p:sldId id="256" r:id="rId4"/>
    <p:sldId id="289" r:id="rId5"/>
    <p:sldId id="268" r:id="rId6"/>
    <p:sldId id="269" r:id="rId7"/>
    <p:sldId id="270" r:id="rId8"/>
    <p:sldId id="271" r:id="rId9"/>
    <p:sldId id="272" r:id="rId10"/>
    <p:sldId id="273" r:id="rId11"/>
    <p:sldId id="291" r:id="rId12"/>
    <p:sldId id="274" r:id="rId13"/>
    <p:sldId id="275" r:id="rId14"/>
    <p:sldId id="276" r:id="rId15"/>
    <p:sldId id="277" r:id="rId16"/>
    <p:sldId id="292" r:id="rId17"/>
    <p:sldId id="278" r:id="rId18"/>
    <p:sldId id="293" r:id="rId19"/>
    <p:sldId id="279" r:id="rId20"/>
    <p:sldId id="280" r:id="rId21"/>
    <p:sldId id="294" r:id="rId22"/>
    <p:sldId id="281" r:id="rId23"/>
    <p:sldId id="282" r:id="rId24"/>
    <p:sldId id="295" r:id="rId25"/>
    <p:sldId id="283" r:id="rId26"/>
    <p:sldId id="284" r:id="rId27"/>
    <p:sldId id="285" r:id="rId28"/>
    <p:sldId id="296" r:id="rId29"/>
    <p:sldId id="297" r:id="rId30"/>
    <p:sldId id="286" r:id="rId31"/>
    <p:sldId id="287" r:id="rId32"/>
    <p:sldId id="257" r:id="rId33"/>
    <p:sldId id="262" r:id="rId34"/>
    <p:sldId id="264" r:id="rId35"/>
    <p:sldId id="298" r:id="rId36"/>
    <p:sldId id="299" r:id="rId37"/>
    <p:sldId id="266" r:id="rId38"/>
    <p:sldId id="261" r:id="rId39"/>
  </p:sldIdLst>
  <p:sldSz cx="9144000" cy="6858000" type="screen4x3"/>
  <p:notesSz cx="7104063" cy="10234613"/>
  <p:custDataLst>
    <p:tags r:id="rId4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7" autoAdjust="0"/>
    <p:restoredTop sz="94660"/>
  </p:normalViewPr>
  <p:slideViewPr>
    <p:cSldViewPr>
      <p:cViewPr varScale="1">
        <p:scale>
          <a:sx n="107" d="100"/>
          <a:sy n="107" d="100"/>
        </p:scale>
        <p:origin x="-1848"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0756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803990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normAutofit/>
          </a:bodyPr>
          <a:lstStyle>
            <a:lvl1pPr>
              <a:lnSpc>
                <a:spcPct val="112000"/>
              </a:lnSpc>
              <a:spcBef>
                <a:spcPts val="1000"/>
              </a:spcBef>
              <a:buClr>
                <a:srgbClr val="004A82"/>
              </a:buClr>
              <a:defRPr sz="2400"/>
            </a:lvl1pPr>
            <a:lvl2pPr marL="742950" indent="-285750">
              <a:lnSpc>
                <a:spcPct val="112000"/>
              </a:lnSpc>
              <a:spcBef>
                <a:spcPts val="1000"/>
              </a:spcBef>
              <a:buClr>
                <a:srgbClr val="004A82"/>
              </a:buClr>
              <a:buFont typeface="Courier New" panose="02070309020205020404" pitchFamily="49" charset="0"/>
              <a:buChar char="o"/>
              <a:defRPr sz="2400"/>
            </a:lvl2pPr>
            <a:lvl3pPr>
              <a:lnSpc>
                <a:spcPct val="112000"/>
              </a:lnSpc>
              <a:spcBef>
                <a:spcPts val="1000"/>
              </a:spcBef>
              <a:buClr>
                <a:srgbClr val="004A82"/>
              </a:buCl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76388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829545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749416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07247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44092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439586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532690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61586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5148074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396447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764503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9299591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401234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310111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3275862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293330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6776435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581508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140513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32059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384573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Οδοντική μορφολογία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l-GR" sz="2800" b="1" dirty="0"/>
              <a:t>9</a:t>
            </a:r>
            <a:r>
              <a:rPr lang="el-GR" sz="2800" dirty="0" smtClean="0"/>
              <a:t>:</a:t>
            </a:r>
            <a:r>
              <a:rPr lang="en-US" sz="2800" dirty="0" smtClean="0"/>
              <a:t> </a:t>
            </a:r>
            <a:r>
              <a:rPr lang="el-GR" sz="2800" b="1" dirty="0" smtClean="0"/>
              <a:t>Πρώτος γομφίος άνω γνάθου</a:t>
            </a:r>
            <a:endParaRPr lang="en-US" sz="2800" b="1" dirty="0" smtClean="0"/>
          </a:p>
          <a:p>
            <a:pPr>
              <a:spcBef>
                <a:spcPts val="0"/>
              </a:spcBef>
            </a:pPr>
            <a:r>
              <a:rPr lang="el-GR" sz="2400" dirty="0"/>
              <a:t>Αριστείδης Γαλιατσάτος</a:t>
            </a:r>
          </a:p>
          <a:p>
            <a:pPr>
              <a:spcBef>
                <a:spcPts val="0"/>
              </a:spcBef>
            </a:pPr>
            <a:r>
              <a:rPr lang="el-GR" sz="2400" dirty="0"/>
              <a:t>DDs, Dr Dent. Επίκουρος  Καθηγητής ΤΕΙ Αθήνας</a:t>
            </a:r>
          </a:p>
          <a:p>
            <a:pPr>
              <a:spcBef>
                <a:spcPts val="0"/>
              </a:spcBef>
            </a:pPr>
            <a:r>
              <a:rPr lang="el-GR" sz="2400" dirty="0"/>
              <a:t>Τμήμα Οδοντικής Τεχνολογίας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Παρειακή επιφάνεια</a:t>
            </a:r>
            <a:r>
              <a:rPr lang="en-US" dirty="0" smtClean="0"/>
              <a:t> </a:t>
            </a:r>
            <a:r>
              <a:rPr lang="en-US" sz="3200" b="0" dirty="0" smtClean="0"/>
              <a:t>1/2</a:t>
            </a:r>
            <a:endParaRPr lang="el-GR" sz="3200" b="0" dirty="0"/>
          </a:p>
        </p:txBody>
      </p:sp>
      <p:sp>
        <p:nvSpPr>
          <p:cNvPr id="3" name="Content Placeholder 2"/>
          <p:cNvSpPr>
            <a:spLocks noGrp="1"/>
          </p:cNvSpPr>
          <p:nvPr>
            <p:ph idx="1"/>
          </p:nvPr>
        </p:nvSpPr>
        <p:spPr>
          <a:xfrm>
            <a:off x="457200" y="1196752"/>
            <a:ext cx="3682752" cy="5328592"/>
          </a:xfrm>
        </p:spPr>
        <p:txBody>
          <a:bodyPr>
            <a:normAutofit/>
          </a:bodyPr>
          <a:lstStyle/>
          <a:p>
            <a:pPr marL="0" indent="0">
              <a:buNone/>
            </a:pPr>
            <a:r>
              <a:rPr lang="el-GR" dirty="0"/>
              <a:t>Έχει σχήμα τραπεζοειδές ή ακανόνιστου τετραγώνου και είναι κυρτή </a:t>
            </a:r>
            <a:r>
              <a:rPr lang="el-GR" dirty="0" smtClean="0"/>
              <a:t>προς όλες τις κατευθύνσεις, και μασητικο-αυχενικά </a:t>
            </a:r>
            <a:r>
              <a:rPr lang="el-GR" dirty="0"/>
              <a:t>και εγγύς-άπω. Στο αυχενικό τριτημόριο εμφανίζει προεξοχή της αδαμαντίνης που φέρεται από εγγύς προς τα άπω.</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pic>
        <p:nvPicPr>
          <p:cNvPr id="6" name="Εικόνα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60032" y="980727"/>
            <a:ext cx="2880320" cy="5355911"/>
          </a:xfrm>
          <a:prstGeom prst="rect">
            <a:avLst/>
          </a:prstGeom>
        </p:spPr>
      </p:pic>
    </p:spTree>
    <p:extLst>
      <p:ext uri="{BB962C8B-B14F-4D97-AF65-F5344CB8AC3E}">
        <p14:creationId xmlns:p14="http://schemas.microsoft.com/office/powerpoint/2010/main" val="959394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l-GR" dirty="0" smtClean="0"/>
              <a:t>Παρειακή επιφάνεια</a:t>
            </a:r>
            <a:r>
              <a:rPr lang="en-US" dirty="0" smtClean="0"/>
              <a:t> </a:t>
            </a:r>
            <a:r>
              <a:rPr lang="en-US" sz="3200" b="0" dirty="0" smtClean="0"/>
              <a:t>2/2</a:t>
            </a:r>
            <a:endParaRPr lang="el-GR" sz="3200" b="0" dirty="0"/>
          </a:p>
        </p:txBody>
      </p:sp>
      <p:sp>
        <p:nvSpPr>
          <p:cNvPr id="3" name="Content Placeholder 2"/>
          <p:cNvSpPr>
            <a:spLocks noGrp="1"/>
          </p:cNvSpPr>
          <p:nvPr>
            <p:ph idx="1"/>
          </p:nvPr>
        </p:nvSpPr>
        <p:spPr>
          <a:xfrm>
            <a:off x="179512" y="880237"/>
            <a:ext cx="5472608" cy="5841237"/>
          </a:xfrm>
        </p:spPr>
        <p:txBody>
          <a:bodyPr>
            <a:normAutofit/>
          </a:bodyPr>
          <a:lstStyle/>
          <a:p>
            <a:pPr marL="0" indent="0">
              <a:buNone/>
            </a:pPr>
            <a:r>
              <a:rPr lang="el-GR" dirty="0"/>
              <a:t>Στο μέσο του μασητικού χείλους, παρατηρείται η </a:t>
            </a:r>
            <a:r>
              <a:rPr lang="el-GR" b="1" dirty="0"/>
              <a:t>παρειακή αύλακα</a:t>
            </a:r>
            <a:r>
              <a:rPr lang="el-GR" dirty="0"/>
              <a:t>, που διαιρεί την παρειακή επιφάνεια σε δύο λοβούς: τον εγγύς και τον άπω. Οι λοβοί αυτοί αντιστοιχούν στα παρειακά φύματα</a:t>
            </a:r>
            <a:r>
              <a:rPr lang="el-GR" dirty="0" smtClean="0"/>
              <a:t>. Η αύλακα αυτή ξεκινάει </a:t>
            </a:r>
            <a:r>
              <a:rPr lang="el-GR" dirty="0"/>
              <a:t>από το κεντρικό βοθρίο της μασητικής επιφάνειας </a:t>
            </a:r>
            <a:r>
              <a:rPr lang="el-GR" dirty="0" smtClean="0"/>
              <a:t>με κατεύθυνση παρειακά και ανακάπτει </a:t>
            </a:r>
            <a:r>
              <a:rPr lang="el-GR" dirty="0"/>
              <a:t>προς </a:t>
            </a:r>
            <a:r>
              <a:rPr lang="el-GR" dirty="0" smtClean="0"/>
              <a:t>την παρειακή επιφάνεια. Η </a:t>
            </a:r>
            <a:r>
              <a:rPr lang="el-GR" dirty="0"/>
              <a:t>παρειακή αύλακα καταλήγει στο μέσο </a:t>
            </a:r>
            <a:r>
              <a:rPr lang="el-GR" dirty="0" smtClean="0"/>
              <a:t>τριτημόριο της </a:t>
            </a:r>
            <a:r>
              <a:rPr lang="el-GR" dirty="0"/>
              <a:t>παρειακής επιφάνειας σε μικρό βοθρίο, </a:t>
            </a:r>
            <a:r>
              <a:rPr lang="el-GR" dirty="0" smtClean="0"/>
              <a:t>που ονομάζεται  </a:t>
            </a:r>
            <a:r>
              <a:rPr lang="el-GR" b="1" dirty="0" smtClean="0"/>
              <a:t>παρειακό βοθρίο</a:t>
            </a:r>
            <a:r>
              <a:rPr lang="el-GR" dirty="0" smtClean="0"/>
              <a:t>, </a:t>
            </a:r>
            <a:r>
              <a:rPr lang="el-GR" dirty="0"/>
              <a:t>ή διχάζεται σε δύο </a:t>
            </a:r>
            <a:r>
              <a:rPr lang="el-GR" dirty="0" smtClean="0"/>
              <a:t>μικρότερους κλαδίσκους.</a:t>
            </a:r>
            <a:endParaRPr lang="el-GR" dirty="0"/>
          </a:p>
          <a:p>
            <a:pPr algn="ct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pic>
        <p:nvPicPr>
          <p:cNvPr id="5" name="Εικόνα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29808" y="908975"/>
            <a:ext cx="2880320" cy="5355911"/>
          </a:xfrm>
          <a:prstGeom prst="rect">
            <a:avLst/>
          </a:prstGeom>
        </p:spPr>
      </p:pic>
      <p:cxnSp>
        <p:nvCxnSpPr>
          <p:cNvPr id="7" name="Ευθύγραμμο βέλος σύνδεσης 6"/>
          <p:cNvCxnSpPr/>
          <p:nvPr/>
        </p:nvCxnSpPr>
        <p:spPr>
          <a:xfrm flipV="1">
            <a:off x="6553200" y="5522614"/>
            <a:ext cx="725786" cy="74227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5624359" y="6288159"/>
            <a:ext cx="2082080" cy="369332"/>
          </a:xfrm>
          <a:prstGeom prst="rect">
            <a:avLst/>
          </a:prstGeom>
          <a:noFill/>
        </p:spPr>
        <p:txBody>
          <a:bodyPr wrap="square" rtlCol="0">
            <a:spAutoFit/>
          </a:bodyPr>
          <a:lstStyle/>
          <a:p>
            <a:r>
              <a:rPr lang="el-GR" dirty="0" smtClean="0"/>
              <a:t>Παρειακή αύλακα</a:t>
            </a:r>
            <a:endParaRPr lang="el-GR" dirty="0"/>
          </a:p>
        </p:txBody>
      </p:sp>
    </p:spTree>
    <p:extLst>
      <p:ext uri="{BB962C8B-B14F-4D97-AF65-F5344CB8AC3E}">
        <p14:creationId xmlns:p14="http://schemas.microsoft.com/office/powerpoint/2010/main" val="3722229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Υπερώια επιφάνεια</a:t>
            </a:r>
            <a:r>
              <a:rPr lang="en-US" dirty="0" smtClean="0"/>
              <a:t> </a:t>
            </a:r>
            <a:r>
              <a:rPr lang="en-US" sz="3200" b="0" dirty="0" smtClean="0"/>
              <a:t>1/</a:t>
            </a:r>
            <a:r>
              <a:rPr lang="el-GR" sz="3200" b="0" dirty="0" smtClean="0"/>
              <a:t>3</a:t>
            </a:r>
            <a:endParaRPr lang="el-GR" sz="3200" b="0" dirty="0"/>
          </a:p>
        </p:txBody>
      </p:sp>
      <p:sp>
        <p:nvSpPr>
          <p:cNvPr id="3" name="Content Placeholder 2"/>
          <p:cNvSpPr>
            <a:spLocks noGrp="1"/>
          </p:cNvSpPr>
          <p:nvPr>
            <p:ph idx="1"/>
          </p:nvPr>
        </p:nvSpPr>
        <p:spPr>
          <a:xfrm>
            <a:off x="457200" y="1196752"/>
            <a:ext cx="3826768" cy="5400600"/>
          </a:xfrm>
        </p:spPr>
        <p:txBody>
          <a:bodyPr>
            <a:normAutofit fontScale="92500"/>
          </a:bodyPr>
          <a:lstStyle/>
          <a:p>
            <a:pPr marL="0" indent="0">
              <a:buNone/>
            </a:pPr>
            <a:r>
              <a:rPr lang="el-GR" dirty="0"/>
              <a:t>Έχει σχήμα τραπεζοειδές, και είναι κυρτή </a:t>
            </a:r>
            <a:r>
              <a:rPr lang="el-GR" dirty="0" smtClean="0"/>
              <a:t>προς όλες τις κατευθύνσεις και </a:t>
            </a:r>
            <a:r>
              <a:rPr lang="el-GR" dirty="0"/>
              <a:t>λεία. Σ</a:t>
            </a:r>
            <a:r>
              <a:rPr lang="el-GR" dirty="0" smtClean="0"/>
              <a:t>υνήθως, χωρίζεται</a:t>
            </a:r>
            <a:r>
              <a:rPr lang="el-GR" dirty="0"/>
              <a:t>, όπως και η παρειακή, </a:t>
            </a:r>
            <a:r>
              <a:rPr lang="el-GR" dirty="0" smtClean="0"/>
              <a:t>από </a:t>
            </a:r>
            <a:r>
              <a:rPr lang="el-GR" dirty="0"/>
              <a:t>μια </a:t>
            </a:r>
            <a:r>
              <a:rPr lang="el-GR" dirty="0" smtClean="0"/>
              <a:t>βαθιά αύλακα, την </a:t>
            </a:r>
            <a:r>
              <a:rPr lang="el-GR" b="1" dirty="0" smtClean="0"/>
              <a:t>υπερώια</a:t>
            </a:r>
            <a:r>
              <a:rPr lang="el-GR" dirty="0" smtClean="0"/>
              <a:t>, </a:t>
            </a:r>
            <a:r>
              <a:rPr lang="el-GR" dirty="0"/>
              <a:t>που ξεκινάει από το άπω βοθρίο της μασητικής επιφάνειας και φέρεται λοξά προς την υπερώια επιφάνεια</a:t>
            </a:r>
            <a:r>
              <a:rPr lang="el-GR" dirty="0" smtClean="0"/>
              <a:t>. Η αύλακα αυτή χωρίζει την υπερώια επιφάνεια σε δύο λοβούς και καταλήγει στο </a:t>
            </a:r>
            <a:r>
              <a:rPr lang="el-GR" b="1" dirty="0" smtClean="0"/>
              <a:t>υπερώιο βοθ</a:t>
            </a:r>
            <a:r>
              <a:rPr lang="el-GR" dirty="0" smtClean="0"/>
              <a:t>ρίο.</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pic>
        <p:nvPicPr>
          <p:cNvPr id="6" name="Εικόνα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20072" y="1124743"/>
            <a:ext cx="2808312" cy="5596731"/>
          </a:xfrm>
          <a:prstGeom prst="rect">
            <a:avLst/>
          </a:prstGeom>
        </p:spPr>
      </p:pic>
      <p:cxnSp>
        <p:nvCxnSpPr>
          <p:cNvPr id="8" name="Ευθύγραμμο βέλος σύνδεσης 7"/>
          <p:cNvCxnSpPr/>
          <p:nvPr/>
        </p:nvCxnSpPr>
        <p:spPr>
          <a:xfrm flipH="1">
            <a:off x="6588224" y="4674579"/>
            <a:ext cx="1229308" cy="69863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7586953" y="4352283"/>
            <a:ext cx="1152128" cy="646331"/>
          </a:xfrm>
          <a:prstGeom prst="rect">
            <a:avLst/>
          </a:prstGeom>
          <a:noFill/>
        </p:spPr>
        <p:txBody>
          <a:bodyPr wrap="square" rtlCol="0">
            <a:spAutoFit/>
          </a:bodyPr>
          <a:lstStyle/>
          <a:p>
            <a:pPr algn="ctr"/>
            <a:r>
              <a:rPr lang="el-GR" dirty="0" smtClean="0"/>
              <a:t>Υπερώιο βοθρίο</a:t>
            </a:r>
            <a:endParaRPr lang="el-GR" dirty="0"/>
          </a:p>
        </p:txBody>
      </p:sp>
    </p:spTree>
    <p:extLst>
      <p:ext uri="{BB962C8B-B14F-4D97-AF65-F5344CB8AC3E}">
        <p14:creationId xmlns:p14="http://schemas.microsoft.com/office/powerpoint/2010/main" val="425033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Υπερώια επιφάνεια</a:t>
            </a:r>
            <a:r>
              <a:rPr lang="en-US" dirty="0" smtClean="0"/>
              <a:t> </a:t>
            </a:r>
            <a:r>
              <a:rPr lang="en-US" sz="3200" b="0" dirty="0" smtClean="0"/>
              <a:t>2/</a:t>
            </a:r>
            <a:r>
              <a:rPr lang="el-GR" sz="3200" b="0" dirty="0" smtClean="0"/>
              <a:t>3</a:t>
            </a:r>
            <a:endParaRPr lang="el-GR" sz="3200" b="0" dirty="0"/>
          </a:p>
        </p:txBody>
      </p:sp>
      <p:sp>
        <p:nvSpPr>
          <p:cNvPr id="3" name="Content Placeholder 2"/>
          <p:cNvSpPr>
            <a:spLocks noGrp="1"/>
          </p:cNvSpPr>
          <p:nvPr>
            <p:ph idx="1"/>
          </p:nvPr>
        </p:nvSpPr>
        <p:spPr>
          <a:xfrm>
            <a:off x="457200" y="1196752"/>
            <a:ext cx="3970784" cy="5040560"/>
          </a:xfrm>
        </p:spPr>
        <p:txBody>
          <a:bodyPr/>
          <a:lstStyle/>
          <a:p>
            <a:pPr marL="0" indent="0">
              <a:buNone/>
            </a:pPr>
            <a:r>
              <a:rPr lang="el-GR" dirty="0"/>
              <a:t>Από τους δύο αυτούς λοβούς της υπερώιας επιφάνειας, ο </a:t>
            </a:r>
            <a:r>
              <a:rPr lang="el-GR" b="1" dirty="0"/>
              <a:t>εγγύς</a:t>
            </a:r>
            <a:r>
              <a:rPr lang="el-GR" dirty="0"/>
              <a:t> είναι </a:t>
            </a:r>
            <a:r>
              <a:rPr lang="el-GR" dirty="0" smtClean="0"/>
              <a:t>κυρτός, ογκώδης και μεγαλύτερος από τον άπω. Πολλές φορές σε </a:t>
            </a:r>
            <a:r>
              <a:rPr lang="el-GR" dirty="0"/>
              <a:t>ποσοστό </a:t>
            </a:r>
            <a:r>
              <a:rPr lang="el-GR" dirty="0" smtClean="0"/>
              <a:t>περίπου 60-65</a:t>
            </a:r>
            <a:r>
              <a:rPr lang="el-GR" dirty="0"/>
              <a:t>% εμφανίζει </a:t>
            </a:r>
            <a:r>
              <a:rPr lang="el-GR" dirty="0" smtClean="0"/>
              <a:t>στο μέσο του μια </a:t>
            </a:r>
            <a:r>
              <a:rPr lang="el-GR" dirty="0"/>
              <a:t>καλοσχηματισμένη έπαρση της αδαμαντίνης, </a:t>
            </a:r>
            <a:r>
              <a:rPr lang="el-GR" dirty="0" smtClean="0"/>
              <a:t>ένα μικρό φυματίδιο, το οποίο ονομάζεται </a:t>
            </a:r>
            <a:r>
              <a:rPr lang="el-GR" b="1" dirty="0" smtClean="0"/>
              <a:t>φύμα </a:t>
            </a:r>
            <a:r>
              <a:rPr lang="el-GR" b="1" dirty="0"/>
              <a:t>του </a:t>
            </a:r>
            <a:r>
              <a:rPr lang="en-US" b="1" dirty="0" smtClean="0"/>
              <a:t>Carabelli</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pic>
        <p:nvPicPr>
          <p:cNvPr id="6" name="Εικόνα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9044" y="931103"/>
            <a:ext cx="2808312" cy="5596731"/>
          </a:xfrm>
          <a:prstGeom prst="rect">
            <a:avLst/>
          </a:prstGeom>
        </p:spPr>
      </p:pic>
    </p:spTree>
    <p:extLst>
      <p:ext uri="{BB962C8B-B14F-4D97-AF65-F5344CB8AC3E}">
        <p14:creationId xmlns:p14="http://schemas.microsoft.com/office/powerpoint/2010/main" val="1303699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Υπερώια επιφάνεια</a:t>
            </a:r>
            <a:r>
              <a:rPr lang="en-US" dirty="0" smtClean="0"/>
              <a:t> </a:t>
            </a:r>
            <a:r>
              <a:rPr lang="el-GR" sz="3200" b="0" dirty="0"/>
              <a:t>3</a:t>
            </a:r>
            <a:r>
              <a:rPr lang="en-US" sz="3200" b="0" dirty="0" smtClean="0"/>
              <a:t>/</a:t>
            </a:r>
            <a:r>
              <a:rPr lang="el-GR" sz="3200" b="0" dirty="0" smtClean="0"/>
              <a:t>3</a:t>
            </a:r>
            <a:endParaRPr lang="el-GR" sz="3200" b="0" dirty="0"/>
          </a:p>
        </p:txBody>
      </p:sp>
      <p:sp>
        <p:nvSpPr>
          <p:cNvPr id="3" name="Content Placeholder 2"/>
          <p:cNvSpPr>
            <a:spLocks noGrp="1"/>
          </p:cNvSpPr>
          <p:nvPr>
            <p:ph idx="1"/>
          </p:nvPr>
        </p:nvSpPr>
        <p:spPr>
          <a:xfrm>
            <a:off x="179512" y="1196752"/>
            <a:ext cx="4762872" cy="5524723"/>
          </a:xfrm>
        </p:spPr>
        <p:txBody>
          <a:bodyPr>
            <a:normAutofit/>
          </a:bodyPr>
          <a:lstStyle/>
          <a:p>
            <a:pPr marL="0" indent="0">
              <a:buNone/>
            </a:pPr>
            <a:r>
              <a:rPr lang="el-GR" dirty="0" smtClean="0"/>
              <a:t>Το </a:t>
            </a:r>
            <a:r>
              <a:rPr lang="el-GR" b="1" dirty="0"/>
              <a:t>φύμα </a:t>
            </a:r>
            <a:r>
              <a:rPr lang="en-US" b="1" dirty="0" smtClean="0"/>
              <a:t>Carabelli </a:t>
            </a:r>
            <a:r>
              <a:rPr lang="el-GR" dirty="0" smtClean="0"/>
              <a:t>εμφανίζεται </a:t>
            </a:r>
            <a:r>
              <a:rPr lang="el-GR" dirty="0"/>
              <a:t>συνήθως αμφοτερόπλευρα και μπορεί να είναι υποτυπώδες, οπότε περιορίζεται μόνο στο αυχενικό τριτημόριο της εγγύς-υπερώιας περιοχής με ασαφή διαχωρισμό από τη γλωσσική επιφάνεια. Μπορεί όμως να είναι και έντονα σχηματισμένο, οπότε φθάνει μέχρι το ύψος σχεδόν της μασητικής επιφάνειας και χωρίζεται από την υπερώια με μια καλοσχηματισμένη αύλακα</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pic>
        <p:nvPicPr>
          <p:cNvPr id="5" name="Εικόνα 4"/>
          <p:cNvPicPr>
            <a:picLocks noChangeAspect="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6012160" y="4005065"/>
            <a:ext cx="1440160" cy="2431950"/>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48064" y="1124743"/>
            <a:ext cx="3456384" cy="2485231"/>
          </a:xfrm>
          <a:prstGeom prst="rect">
            <a:avLst/>
          </a:prstGeom>
        </p:spPr>
      </p:pic>
      <p:sp>
        <p:nvSpPr>
          <p:cNvPr id="7" name="Βέλος προς τα κάτω 6"/>
          <p:cNvSpPr/>
          <p:nvPr/>
        </p:nvSpPr>
        <p:spPr>
          <a:xfrm rot="4718992">
            <a:off x="7446370" y="5493283"/>
            <a:ext cx="187106" cy="28803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9" name="Ευθύγραμμο βέλος σύνδεσης 8"/>
          <p:cNvCxnSpPr/>
          <p:nvPr/>
        </p:nvCxnSpPr>
        <p:spPr>
          <a:xfrm flipV="1">
            <a:off x="6084168" y="2924944"/>
            <a:ext cx="864096" cy="50405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641421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Μασητική επιφάνεια</a:t>
            </a:r>
            <a:r>
              <a:rPr lang="en-US" dirty="0" smtClean="0"/>
              <a:t> </a:t>
            </a:r>
            <a:r>
              <a:rPr lang="en-US" sz="3200" b="0" dirty="0" smtClean="0"/>
              <a:t>1/</a:t>
            </a:r>
            <a:r>
              <a:rPr lang="el-GR" sz="3200" b="0" dirty="0"/>
              <a:t>6</a:t>
            </a:r>
          </a:p>
        </p:txBody>
      </p:sp>
      <p:sp>
        <p:nvSpPr>
          <p:cNvPr id="3" name="Content Placeholder 2"/>
          <p:cNvSpPr>
            <a:spLocks noGrp="1"/>
          </p:cNvSpPr>
          <p:nvPr>
            <p:ph idx="1"/>
          </p:nvPr>
        </p:nvSpPr>
        <p:spPr>
          <a:xfrm>
            <a:off x="251520" y="1196751"/>
            <a:ext cx="4104456" cy="5524723"/>
          </a:xfrm>
        </p:spPr>
        <p:txBody>
          <a:bodyPr>
            <a:normAutofit/>
          </a:bodyPr>
          <a:lstStyle/>
          <a:p>
            <a:pPr marL="0" indent="0">
              <a:buNone/>
            </a:pPr>
            <a:r>
              <a:rPr lang="el-GR" dirty="0"/>
              <a:t>Έχει σχήμα ακανόνιστου ρόμβου </a:t>
            </a:r>
            <a:r>
              <a:rPr lang="el-GR" dirty="0" smtClean="0"/>
              <a:t>ή πλάγιου </a:t>
            </a:r>
            <a:r>
              <a:rPr lang="el-GR" dirty="0"/>
              <a:t>παραλληλογράμμου </a:t>
            </a:r>
            <a:r>
              <a:rPr lang="el-GR" dirty="0" smtClean="0"/>
              <a:t>με </a:t>
            </a:r>
            <a:r>
              <a:rPr lang="el-GR" dirty="0"/>
              <a:t>τη εγγύς πλευρά μεγαλύτερη από την άπω και </a:t>
            </a:r>
            <a:r>
              <a:rPr lang="el-GR" dirty="0" smtClean="0"/>
              <a:t>το υπερώιο τμήμα μεγαλύτερο </a:t>
            </a:r>
            <a:r>
              <a:rPr lang="el-GR" dirty="0"/>
              <a:t>από </a:t>
            </a:r>
            <a:r>
              <a:rPr lang="el-GR" dirty="0" smtClean="0"/>
              <a:t>το παρειακό. Οι γωνίες </a:t>
            </a:r>
            <a:r>
              <a:rPr lang="el-GR" dirty="0"/>
              <a:t>ε</a:t>
            </a:r>
            <a:r>
              <a:rPr lang="el-GR" b="1" dirty="0"/>
              <a:t>γγύς-υπερώια</a:t>
            </a:r>
            <a:r>
              <a:rPr lang="el-GR" dirty="0"/>
              <a:t> και η </a:t>
            </a:r>
            <a:r>
              <a:rPr lang="el-GR" b="1" dirty="0"/>
              <a:t>άπω-παρειακή</a:t>
            </a:r>
            <a:r>
              <a:rPr lang="el-GR" dirty="0"/>
              <a:t> </a:t>
            </a:r>
            <a:r>
              <a:rPr lang="el-GR" dirty="0" smtClean="0"/>
              <a:t>είναι </a:t>
            </a:r>
            <a:r>
              <a:rPr lang="el-GR" b="1" dirty="0"/>
              <a:t>αμβλείες</a:t>
            </a:r>
            <a:r>
              <a:rPr lang="el-GR" dirty="0"/>
              <a:t>, ενώ </a:t>
            </a:r>
            <a:r>
              <a:rPr lang="el-GR" dirty="0" smtClean="0"/>
              <a:t>οι γωνίες </a:t>
            </a:r>
            <a:r>
              <a:rPr lang="el-GR" b="1" dirty="0" smtClean="0"/>
              <a:t>εγγύς-παρειακή</a:t>
            </a:r>
            <a:r>
              <a:rPr lang="el-GR" dirty="0" smtClean="0"/>
              <a:t> </a:t>
            </a:r>
            <a:r>
              <a:rPr lang="el-GR" dirty="0"/>
              <a:t>και η </a:t>
            </a:r>
            <a:r>
              <a:rPr lang="el-GR" b="1" dirty="0"/>
              <a:t>άπω-υπερώια</a:t>
            </a:r>
            <a:r>
              <a:rPr lang="el-GR" dirty="0"/>
              <a:t> είναι </a:t>
            </a:r>
            <a:r>
              <a:rPr lang="el-GR" dirty="0" smtClean="0"/>
              <a:t>οξείες. Έτσι δίνεται το ρομβοειδές σχήμα στην μασητική επιφάνεια. </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pic>
        <p:nvPicPr>
          <p:cNvPr id="6" name="Εικόνα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8064" y="1844824"/>
            <a:ext cx="3384376" cy="3240360"/>
          </a:xfrm>
          <a:prstGeom prst="rect">
            <a:avLst/>
          </a:prstGeom>
        </p:spPr>
      </p:pic>
      <p:cxnSp>
        <p:nvCxnSpPr>
          <p:cNvPr id="8" name="Ευθεία γραμμή σύνδεσης 7"/>
          <p:cNvCxnSpPr/>
          <p:nvPr/>
        </p:nvCxnSpPr>
        <p:spPr>
          <a:xfrm flipV="1">
            <a:off x="5868144" y="2420889"/>
            <a:ext cx="2196244" cy="360039"/>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p:cNvCxnSpPr/>
          <p:nvPr/>
        </p:nvCxnSpPr>
        <p:spPr>
          <a:xfrm flipH="1">
            <a:off x="5724128" y="2753402"/>
            <a:ext cx="144016" cy="1893478"/>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2" name="Ευθεία γραμμή σύνδεσης 11"/>
          <p:cNvCxnSpPr/>
          <p:nvPr/>
        </p:nvCxnSpPr>
        <p:spPr>
          <a:xfrm flipV="1">
            <a:off x="5724128" y="4437112"/>
            <a:ext cx="2016224" cy="252028"/>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4" name="Ευθεία γραμμή σύνδεσης 13"/>
          <p:cNvCxnSpPr/>
          <p:nvPr/>
        </p:nvCxnSpPr>
        <p:spPr>
          <a:xfrm flipH="1">
            <a:off x="7740352" y="2420888"/>
            <a:ext cx="324036" cy="2016224"/>
          </a:xfrm>
          <a:prstGeom prst="line">
            <a:avLst/>
          </a:prstGeom>
          <a:ln>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10254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Μασητική επιφάνεια</a:t>
            </a:r>
            <a:r>
              <a:rPr lang="en-US" dirty="0"/>
              <a:t> </a:t>
            </a:r>
            <a:r>
              <a:rPr lang="en-US" sz="3200" b="0" dirty="0" smtClean="0"/>
              <a:t>2/</a:t>
            </a:r>
            <a:r>
              <a:rPr lang="el-GR" sz="3200" b="0" dirty="0"/>
              <a:t>6</a:t>
            </a:r>
          </a:p>
        </p:txBody>
      </p:sp>
      <p:sp>
        <p:nvSpPr>
          <p:cNvPr id="3" name="Content Placeholder 2"/>
          <p:cNvSpPr>
            <a:spLocks noGrp="1"/>
          </p:cNvSpPr>
          <p:nvPr>
            <p:ph idx="1"/>
          </p:nvPr>
        </p:nvSpPr>
        <p:spPr>
          <a:xfrm>
            <a:off x="457200" y="908721"/>
            <a:ext cx="4546848" cy="5812754"/>
          </a:xfrm>
        </p:spPr>
        <p:txBody>
          <a:bodyPr>
            <a:normAutofit lnSpcReduction="10000"/>
          </a:bodyPr>
          <a:lstStyle/>
          <a:p>
            <a:pPr marL="0" indent="0">
              <a:buNone/>
            </a:pPr>
            <a:r>
              <a:rPr lang="el-GR" dirty="0" smtClean="0"/>
              <a:t>Η μασητική επιφάνεια διασχίζεται από το εγγύς μέχρι το άπω όριό της από μια βαθιά  αύλακα, την </a:t>
            </a:r>
            <a:r>
              <a:rPr lang="el-GR" b="1" dirty="0" smtClean="0"/>
              <a:t>κεντρική </a:t>
            </a:r>
            <a:r>
              <a:rPr lang="el-GR" b="1" dirty="0"/>
              <a:t>οβελιαία </a:t>
            </a:r>
            <a:r>
              <a:rPr lang="el-GR" b="1" dirty="0" smtClean="0"/>
              <a:t>αύλακα</a:t>
            </a:r>
            <a:r>
              <a:rPr lang="el-GR" dirty="0" smtClean="0"/>
              <a:t>, με την οποία χωρίζεται </a:t>
            </a:r>
            <a:r>
              <a:rPr lang="el-GR" dirty="0"/>
              <a:t>σε δύο τμήματα : </a:t>
            </a:r>
            <a:r>
              <a:rPr lang="el-GR" b="1" dirty="0"/>
              <a:t>το παρειακό και το υπερώιο</a:t>
            </a:r>
            <a:r>
              <a:rPr lang="el-GR" dirty="0"/>
              <a:t>. Επίσης </a:t>
            </a:r>
            <a:r>
              <a:rPr lang="el-GR" dirty="0" smtClean="0"/>
              <a:t>διακρίνονται τρία βοθρία: </a:t>
            </a:r>
            <a:r>
              <a:rPr lang="el-GR" dirty="0"/>
              <a:t>το</a:t>
            </a:r>
            <a:r>
              <a:rPr lang="el-GR" b="1" dirty="0"/>
              <a:t> </a:t>
            </a:r>
            <a:r>
              <a:rPr lang="el-GR" b="1" dirty="0" smtClean="0"/>
              <a:t>κεντρικό, </a:t>
            </a:r>
            <a:r>
              <a:rPr lang="el-GR" dirty="0" smtClean="0"/>
              <a:t>το οποίο είναι βαθύ και έντονο, το </a:t>
            </a:r>
            <a:r>
              <a:rPr lang="el-GR" b="1" dirty="0" smtClean="0"/>
              <a:t>εγγύς </a:t>
            </a:r>
            <a:r>
              <a:rPr lang="el-GR" b="1" dirty="0"/>
              <a:t>τριγωνικό, </a:t>
            </a:r>
            <a:r>
              <a:rPr lang="el-GR" dirty="0" smtClean="0"/>
              <a:t>και </a:t>
            </a:r>
            <a:r>
              <a:rPr lang="el-GR" dirty="0"/>
              <a:t>το </a:t>
            </a:r>
            <a:r>
              <a:rPr lang="el-GR" b="1" dirty="0"/>
              <a:t>άπω τριγωνικό βοθρίο</a:t>
            </a:r>
            <a:r>
              <a:rPr lang="el-GR" dirty="0"/>
              <a:t>. Από τα βοθρία αυτά ξεκινάνε αύλακες και σχισμές προς διάφορες κατευθύνσεις της μασητικής επιφάνειας</a:t>
            </a:r>
            <a:r>
              <a:rPr lang="el-GR" dirty="0" smtClean="0"/>
              <a:t>.</a:t>
            </a:r>
          </a:p>
          <a:p>
            <a:pPr marL="0" indent="0" algn="ctr">
              <a:buNone/>
            </a:pPr>
            <a:endParaRPr lang="el-GR" dirty="0"/>
          </a:p>
          <a:p>
            <a:pPr algn="ct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pic>
        <p:nvPicPr>
          <p:cNvPr id="5" name="Εικόνα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8064" y="1844824"/>
            <a:ext cx="3384376" cy="3240360"/>
          </a:xfrm>
          <a:prstGeom prst="rect">
            <a:avLst/>
          </a:prstGeom>
        </p:spPr>
      </p:pic>
      <p:cxnSp>
        <p:nvCxnSpPr>
          <p:cNvPr id="7" name="Ευθύγραμμο βέλος σύνδεσης 6"/>
          <p:cNvCxnSpPr/>
          <p:nvPr/>
        </p:nvCxnSpPr>
        <p:spPr>
          <a:xfrm flipH="1" flipV="1">
            <a:off x="6804248" y="3573016"/>
            <a:ext cx="144016" cy="1800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Ευθύγραμμο βέλος σύνδεσης 10"/>
          <p:cNvCxnSpPr/>
          <p:nvPr/>
        </p:nvCxnSpPr>
        <p:spPr>
          <a:xfrm flipH="1" flipV="1">
            <a:off x="6068595" y="3815098"/>
            <a:ext cx="144016" cy="1800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Ευθύγραμμο βέλος σύνδεσης 11"/>
          <p:cNvCxnSpPr/>
          <p:nvPr/>
        </p:nvCxnSpPr>
        <p:spPr>
          <a:xfrm flipH="1" flipV="1">
            <a:off x="7683917" y="3563617"/>
            <a:ext cx="344467" cy="17116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7626594" y="5275308"/>
            <a:ext cx="1136555" cy="584775"/>
          </a:xfrm>
          <a:prstGeom prst="rect">
            <a:avLst/>
          </a:prstGeom>
          <a:noFill/>
        </p:spPr>
        <p:txBody>
          <a:bodyPr wrap="square" rtlCol="0">
            <a:spAutoFit/>
          </a:bodyPr>
          <a:lstStyle/>
          <a:p>
            <a:pPr algn="ctr"/>
            <a:r>
              <a:rPr lang="el-GR" sz="1600" dirty="0" smtClean="0"/>
              <a:t>Εγγύς βοθρίο</a:t>
            </a:r>
            <a:endParaRPr lang="el-GR" sz="1600" dirty="0"/>
          </a:p>
        </p:txBody>
      </p:sp>
      <p:sp>
        <p:nvSpPr>
          <p:cNvPr id="15" name="TextBox 14"/>
          <p:cNvSpPr txBox="1"/>
          <p:nvPr/>
        </p:nvSpPr>
        <p:spPr>
          <a:xfrm>
            <a:off x="6547362" y="5373216"/>
            <a:ext cx="1136555" cy="584775"/>
          </a:xfrm>
          <a:prstGeom prst="rect">
            <a:avLst/>
          </a:prstGeom>
          <a:noFill/>
        </p:spPr>
        <p:txBody>
          <a:bodyPr wrap="square" rtlCol="0">
            <a:spAutoFit/>
          </a:bodyPr>
          <a:lstStyle/>
          <a:p>
            <a:pPr algn="ctr"/>
            <a:r>
              <a:rPr lang="el-GR" sz="1600" dirty="0" smtClean="0"/>
              <a:t>Κεντρικό βοθρίο</a:t>
            </a:r>
            <a:endParaRPr lang="el-GR" sz="1600" dirty="0"/>
          </a:p>
        </p:txBody>
      </p:sp>
      <p:sp>
        <p:nvSpPr>
          <p:cNvPr id="16" name="TextBox 15"/>
          <p:cNvSpPr txBox="1"/>
          <p:nvPr/>
        </p:nvSpPr>
        <p:spPr>
          <a:xfrm>
            <a:off x="5410807" y="5610942"/>
            <a:ext cx="1136555" cy="584775"/>
          </a:xfrm>
          <a:prstGeom prst="rect">
            <a:avLst/>
          </a:prstGeom>
          <a:noFill/>
        </p:spPr>
        <p:txBody>
          <a:bodyPr wrap="square" rtlCol="0">
            <a:spAutoFit/>
          </a:bodyPr>
          <a:lstStyle/>
          <a:p>
            <a:pPr algn="ctr"/>
            <a:r>
              <a:rPr lang="el-GR" sz="1600" dirty="0" smtClean="0"/>
              <a:t>Άπω βοθρίο</a:t>
            </a:r>
            <a:endParaRPr lang="el-GR" sz="1600" dirty="0"/>
          </a:p>
        </p:txBody>
      </p:sp>
      <p:cxnSp>
        <p:nvCxnSpPr>
          <p:cNvPr id="17" name="Ευθύγραμμο βέλος σύνδεσης 16"/>
          <p:cNvCxnSpPr/>
          <p:nvPr/>
        </p:nvCxnSpPr>
        <p:spPr>
          <a:xfrm flipH="1">
            <a:off x="6398117" y="1551110"/>
            <a:ext cx="838179" cy="209391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8" name="Ευθύγραμμο βέλος σύνδεσης 17"/>
          <p:cNvCxnSpPr/>
          <p:nvPr/>
        </p:nvCxnSpPr>
        <p:spPr>
          <a:xfrm flipH="1">
            <a:off x="7115640" y="1553254"/>
            <a:ext cx="120656" cy="201036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3" name="TextBox 22"/>
          <p:cNvSpPr txBox="1"/>
          <p:nvPr/>
        </p:nvSpPr>
        <p:spPr>
          <a:xfrm>
            <a:off x="6535072" y="981599"/>
            <a:ext cx="1709336" cy="584775"/>
          </a:xfrm>
          <a:prstGeom prst="rect">
            <a:avLst/>
          </a:prstGeom>
          <a:noFill/>
        </p:spPr>
        <p:txBody>
          <a:bodyPr wrap="square" rtlCol="0">
            <a:spAutoFit/>
          </a:bodyPr>
          <a:lstStyle/>
          <a:p>
            <a:pPr algn="ctr"/>
            <a:r>
              <a:rPr lang="el-GR" sz="1600" dirty="0" smtClean="0"/>
              <a:t>Κεντρική οβελιαία αύλακα</a:t>
            </a:r>
            <a:endParaRPr lang="el-GR" sz="1600" dirty="0"/>
          </a:p>
        </p:txBody>
      </p:sp>
    </p:spTree>
    <p:extLst>
      <p:ext uri="{BB962C8B-B14F-4D97-AF65-F5344CB8AC3E}">
        <p14:creationId xmlns:p14="http://schemas.microsoft.com/office/powerpoint/2010/main" val="2397311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Μασητική επιφάνεια</a:t>
            </a:r>
            <a:r>
              <a:rPr lang="en-US" dirty="0"/>
              <a:t> </a:t>
            </a:r>
            <a:r>
              <a:rPr lang="el-GR" sz="3200" b="0" dirty="0"/>
              <a:t>3</a:t>
            </a:r>
            <a:r>
              <a:rPr lang="en-US" sz="3200" b="0" dirty="0" smtClean="0"/>
              <a:t>/</a:t>
            </a:r>
            <a:r>
              <a:rPr lang="el-GR" sz="3200" b="0" dirty="0"/>
              <a:t>6</a:t>
            </a:r>
          </a:p>
        </p:txBody>
      </p:sp>
      <p:sp>
        <p:nvSpPr>
          <p:cNvPr id="3" name="Content Placeholder 2"/>
          <p:cNvSpPr>
            <a:spLocks noGrp="1"/>
          </p:cNvSpPr>
          <p:nvPr>
            <p:ph idx="1"/>
          </p:nvPr>
        </p:nvSpPr>
        <p:spPr>
          <a:xfrm>
            <a:off x="179512" y="1020996"/>
            <a:ext cx="4824536" cy="6053029"/>
          </a:xfrm>
        </p:spPr>
        <p:txBody>
          <a:bodyPr>
            <a:normAutofit/>
          </a:bodyPr>
          <a:lstStyle/>
          <a:p>
            <a:pPr marL="0" indent="0">
              <a:lnSpc>
                <a:spcPct val="110000"/>
              </a:lnSpc>
              <a:buNone/>
            </a:pPr>
            <a:r>
              <a:rPr lang="el-GR" dirty="0" smtClean="0"/>
              <a:t>Από </a:t>
            </a:r>
            <a:r>
              <a:rPr lang="el-GR" dirty="0"/>
              <a:t>το </a:t>
            </a:r>
            <a:r>
              <a:rPr lang="el-GR" b="1" dirty="0"/>
              <a:t>κεντρικό βοθρίο</a:t>
            </a:r>
            <a:r>
              <a:rPr lang="el-GR" dirty="0"/>
              <a:t>, </a:t>
            </a:r>
            <a:r>
              <a:rPr lang="el-GR" dirty="0" smtClean="0"/>
              <a:t>ξεκινάει </a:t>
            </a:r>
            <a:r>
              <a:rPr lang="el-GR" dirty="0"/>
              <a:t>μια μικρότερη αύλακα, με κατεύθυνση </a:t>
            </a:r>
            <a:r>
              <a:rPr lang="el-GR" dirty="0" smtClean="0"/>
              <a:t>προς την παρειακή επιφάνεια, η οποία ονομάζεται </a:t>
            </a:r>
            <a:r>
              <a:rPr lang="el-GR" b="1" dirty="0" smtClean="0"/>
              <a:t>παρειακή αύλακα. </a:t>
            </a:r>
            <a:r>
              <a:rPr lang="el-GR" dirty="0" smtClean="0"/>
              <a:t>Αυτή χωρίζει το παρειακό τμήμα της μασητικής επιφάνειας σε </a:t>
            </a:r>
            <a:r>
              <a:rPr lang="el-GR" dirty="0"/>
              <a:t>δύο </a:t>
            </a:r>
            <a:r>
              <a:rPr lang="el-GR" dirty="0" smtClean="0"/>
              <a:t>τμήματα, το </a:t>
            </a:r>
            <a:r>
              <a:rPr lang="el-GR" b="1" dirty="0"/>
              <a:t>εγγύς-παρειακό </a:t>
            </a:r>
            <a:r>
              <a:rPr lang="el-GR" dirty="0"/>
              <a:t>και το </a:t>
            </a:r>
            <a:r>
              <a:rPr lang="el-GR" b="1" dirty="0" smtClean="0"/>
              <a:t>άπω-παρειακό. </a:t>
            </a:r>
            <a:r>
              <a:rPr lang="el-GR" dirty="0" smtClean="0"/>
              <a:t>Η παρειακή αυτή  αύλακα συνεχίζει στην παρειακή επιφάνεια, όπου και σταματά περίπου στο μέσο τριτημόριό της.</a:t>
            </a:r>
          </a:p>
          <a:p>
            <a:pPr marL="0" indent="0">
              <a:lnSpc>
                <a:spcPct val="110000"/>
              </a:lnSpc>
              <a:buNone/>
            </a:pPr>
            <a:r>
              <a:rPr lang="el-GR" dirty="0" smtClean="0"/>
              <a:t>Από το </a:t>
            </a:r>
            <a:r>
              <a:rPr lang="el-GR" b="1" dirty="0" smtClean="0"/>
              <a:t>εγγύς βοθρίο </a:t>
            </a:r>
            <a:r>
              <a:rPr lang="el-GR" dirty="0" smtClean="0"/>
              <a:t>ξεκινούν δευτερεύουσες αύλακες με κατεύθυνση παρειακά και υπερώια.</a:t>
            </a:r>
          </a:p>
          <a:p>
            <a:pPr marL="0" indent="0">
              <a:buNone/>
            </a:pP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pic>
        <p:nvPicPr>
          <p:cNvPr id="5" name="Εικόνα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8064" y="1844824"/>
            <a:ext cx="3384376" cy="3240360"/>
          </a:xfrm>
          <a:prstGeom prst="rect">
            <a:avLst/>
          </a:prstGeom>
        </p:spPr>
      </p:pic>
      <p:cxnSp>
        <p:nvCxnSpPr>
          <p:cNvPr id="6" name="Ευθύγραμμο βέλος σύνδεσης 5"/>
          <p:cNvCxnSpPr/>
          <p:nvPr/>
        </p:nvCxnSpPr>
        <p:spPr>
          <a:xfrm flipH="1">
            <a:off x="6732240" y="1556792"/>
            <a:ext cx="504056" cy="16758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6747812" y="1020996"/>
            <a:ext cx="1136555" cy="584775"/>
          </a:xfrm>
          <a:prstGeom prst="rect">
            <a:avLst/>
          </a:prstGeom>
          <a:noFill/>
        </p:spPr>
        <p:txBody>
          <a:bodyPr wrap="square" rtlCol="0">
            <a:spAutoFit/>
          </a:bodyPr>
          <a:lstStyle/>
          <a:p>
            <a:pPr algn="ctr"/>
            <a:r>
              <a:rPr lang="el-GR" sz="1600" dirty="0" smtClean="0"/>
              <a:t>Παρειακή αύλακα</a:t>
            </a:r>
            <a:endParaRPr lang="el-GR" sz="1600" dirty="0"/>
          </a:p>
        </p:txBody>
      </p:sp>
    </p:spTree>
    <p:extLst>
      <p:ext uri="{BB962C8B-B14F-4D97-AF65-F5344CB8AC3E}">
        <p14:creationId xmlns:p14="http://schemas.microsoft.com/office/powerpoint/2010/main" val="2963016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Μασητική επιφάνεια</a:t>
            </a:r>
            <a:r>
              <a:rPr lang="en-US" dirty="0"/>
              <a:t> </a:t>
            </a:r>
            <a:r>
              <a:rPr lang="el-GR" sz="3200" b="0" dirty="0"/>
              <a:t>4</a:t>
            </a:r>
            <a:r>
              <a:rPr lang="en-US" sz="3200" b="0" dirty="0" smtClean="0"/>
              <a:t>/</a:t>
            </a:r>
            <a:r>
              <a:rPr lang="el-GR" sz="3200" b="0" dirty="0"/>
              <a:t>6</a:t>
            </a:r>
          </a:p>
        </p:txBody>
      </p:sp>
      <p:sp>
        <p:nvSpPr>
          <p:cNvPr id="3" name="Content Placeholder 2"/>
          <p:cNvSpPr>
            <a:spLocks noGrp="1"/>
          </p:cNvSpPr>
          <p:nvPr>
            <p:ph idx="1"/>
          </p:nvPr>
        </p:nvSpPr>
        <p:spPr>
          <a:xfrm>
            <a:off x="395536" y="1000306"/>
            <a:ext cx="4546848" cy="5524723"/>
          </a:xfrm>
        </p:spPr>
        <p:txBody>
          <a:bodyPr>
            <a:normAutofit/>
          </a:bodyPr>
          <a:lstStyle/>
          <a:p>
            <a:pPr marL="0" indent="0">
              <a:buNone/>
            </a:pPr>
            <a:r>
              <a:rPr lang="el-GR" dirty="0"/>
              <a:t>Παράλληλα, από το </a:t>
            </a:r>
            <a:r>
              <a:rPr lang="el-GR" b="1" dirty="0"/>
              <a:t>άπω βοθρίο </a:t>
            </a:r>
            <a:r>
              <a:rPr lang="el-GR" dirty="0"/>
              <a:t>ξεκινάει μια λοξή αύλακα προς </a:t>
            </a:r>
            <a:r>
              <a:rPr lang="el-GR" dirty="0" smtClean="0"/>
              <a:t>την υπερώια επιφάνεια </a:t>
            </a:r>
            <a:r>
              <a:rPr lang="el-GR" dirty="0"/>
              <a:t>και με φορά προς τα εγγύς, η οποία </a:t>
            </a:r>
            <a:r>
              <a:rPr lang="el-GR" dirty="0" smtClean="0"/>
              <a:t>λέγεται </a:t>
            </a:r>
            <a:r>
              <a:rPr lang="el-GR" b="1" dirty="0" smtClean="0"/>
              <a:t>υπερώια αύλακα</a:t>
            </a:r>
            <a:r>
              <a:rPr lang="el-GR" dirty="0" smtClean="0"/>
              <a:t>. Αυτή χωρίζει το υπερώιο τμήμα της μασητικής επιφάνειας  </a:t>
            </a:r>
            <a:r>
              <a:rPr lang="el-GR" dirty="0"/>
              <a:t>σε δύο επίσης μικρότερα τμήματα, το </a:t>
            </a:r>
            <a:r>
              <a:rPr lang="el-GR" b="1" dirty="0"/>
              <a:t>εγγύς υπερώιο</a:t>
            </a:r>
            <a:r>
              <a:rPr lang="el-GR" dirty="0"/>
              <a:t> και το </a:t>
            </a:r>
            <a:r>
              <a:rPr lang="el-GR" b="1" dirty="0"/>
              <a:t>άπω-υπερώιο</a:t>
            </a:r>
            <a:r>
              <a:rPr lang="el-GR" dirty="0"/>
              <a:t>. Κατ αυτόν τον τρόπο, η ρομβοειδής μασητική επιφάνεια χωρίζεται σε τέσσερα τμήματα, που στο καθένα υπάρχει και από ένα </a:t>
            </a:r>
            <a:r>
              <a:rPr lang="el-GR" dirty="0" smtClean="0"/>
              <a:t>φύμα.</a:t>
            </a:r>
          </a:p>
          <a:p>
            <a:pPr marL="0" indent="0">
              <a:buNone/>
            </a:pP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pic>
        <p:nvPicPr>
          <p:cNvPr id="5" name="Εικόνα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8064" y="1844824"/>
            <a:ext cx="3384376" cy="3240360"/>
          </a:xfrm>
          <a:prstGeom prst="rect">
            <a:avLst/>
          </a:prstGeom>
        </p:spPr>
      </p:pic>
      <p:cxnSp>
        <p:nvCxnSpPr>
          <p:cNvPr id="6" name="Ευθύγραμμο βέλος σύνδεσης 5"/>
          <p:cNvCxnSpPr>
            <a:stCxn id="9" idx="0"/>
          </p:cNvCxnSpPr>
          <p:nvPr/>
        </p:nvCxnSpPr>
        <p:spPr>
          <a:xfrm flipV="1">
            <a:off x="6148390" y="4149080"/>
            <a:ext cx="79794" cy="13354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5580112" y="5484496"/>
            <a:ext cx="1136555" cy="584775"/>
          </a:xfrm>
          <a:prstGeom prst="rect">
            <a:avLst/>
          </a:prstGeom>
          <a:noFill/>
        </p:spPr>
        <p:txBody>
          <a:bodyPr wrap="square" rtlCol="0">
            <a:spAutoFit/>
          </a:bodyPr>
          <a:lstStyle/>
          <a:p>
            <a:pPr algn="ctr"/>
            <a:r>
              <a:rPr lang="el-GR" sz="1600" dirty="0" smtClean="0"/>
              <a:t>Υπερώια αυλάκα</a:t>
            </a:r>
            <a:endParaRPr lang="el-GR" sz="1600" dirty="0"/>
          </a:p>
        </p:txBody>
      </p:sp>
    </p:spTree>
    <p:extLst>
      <p:ext uri="{BB962C8B-B14F-4D97-AF65-F5344CB8AC3E}">
        <p14:creationId xmlns:p14="http://schemas.microsoft.com/office/powerpoint/2010/main" val="2682441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94"/>
            <a:ext cx="8229600" cy="908720"/>
          </a:xfrm>
        </p:spPr>
        <p:txBody>
          <a:bodyPr/>
          <a:lstStyle/>
          <a:p>
            <a:r>
              <a:rPr lang="el-GR" dirty="0"/>
              <a:t>Μασητική επιφάνεια</a:t>
            </a:r>
            <a:r>
              <a:rPr lang="en-US" dirty="0"/>
              <a:t> </a:t>
            </a:r>
            <a:r>
              <a:rPr lang="el-GR" sz="3200" b="0" dirty="0"/>
              <a:t>5</a:t>
            </a:r>
            <a:r>
              <a:rPr lang="en-US" sz="3200" b="0" dirty="0" smtClean="0"/>
              <a:t>/</a:t>
            </a:r>
            <a:r>
              <a:rPr lang="el-GR" sz="3200" b="0" dirty="0"/>
              <a:t>6</a:t>
            </a:r>
          </a:p>
        </p:txBody>
      </p:sp>
      <p:sp>
        <p:nvSpPr>
          <p:cNvPr id="3" name="Content Placeholder 2"/>
          <p:cNvSpPr>
            <a:spLocks noGrp="1"/>
          </p:cNvSpPr>
          <p:nvPr>
            <p:ph idx="1"/>
          </p:nvPr>
        </p:nvSpPr>
        <p:spPr>
          <a:xfrm>
            <a:off x="457200" y="908720"/>
            <a:ext cx="4330824" cy="5949280"/>
          </a:xfrm>
        </p:spPr>
        <p:txBody>
          <a:bodyPr>
            <a:normAutofit lnSpcReduction="10000"/>
          </a:bodyPr>
          <a:lstStyle/>
          <a:p>
            <a:pPr marL="0" indent="0">
              <a:buNone/>
            </a:pPr>
            <a:r>
              <a:rPr lang="el-GR" dirty="0" smtClean="0"/>
              <a:t>Τα τέσσερα αυτά φύματα  </a:t>
            </a:r>
            <a:r>
              <a:rPr lang="el-GR" dirty="0"/>
              <a:t>είναι τοποθετημένα στις γωνίες του ρόμβου </a:t>
            </a:r>
            <a:r>
              <a:rPr lang="el-GR" dirty="0" smtClean="0"/>
              <a:t>και ονομάζονται: </a:t>
            </a:r>
            <a:r>
              <a:rPr lang="el-GR" b="1" dirty="0" smtClean="0"/>
              <a:t>εγγύς παρειακό</a:t>
            </a:r>
            <a:r>
              <a:rPr lang="el-GR" dirty="0" smtClean="0"/>
              <a:t>, </a:t>
            </a:r>
            <a:r>
              <a:rPr lang="el-GR" b="1" dirty="0" smtClean="0"/>
              <a:t>άπω παρειακό</a:t>
            </a:r>
            <a:r>
              <a:rPr lang="el-GR" dirty="0" smtClean="0"/>
              <a:t>, </a:t>
            </a:r>
            <a:r>
              <a:rPr lang="el-GR" b="1" dirty="0" smtClean="0"/>
              <a:t>εγγύς υπερώιο</a:t>
            </a:r>
            <a:r>
              <a:rPr lang="el-GR" dirty="0" smtClean="0"/>
              <a:t> και </a:t>
            </a:r>
            <a:r>
              <a:rPr lang="el-GR" b="1" dirty="0" smtClean="0"/>
              <a:t>άπω υπερώιο</a:t>
            </a:r>
            <a:r>
              <a:rPr lang="el-GR" dirty="0" smtClean="0"/>
              <a:t>. Τα φύματα αυτά κατά </a:t>
            </a:r>
            <a:r>
              <a:rPr lang="el-GR" dirty="0"/>
              <a:t>φθίνουσα σειρά μεγέθους </a:t>
            </a:r>
            <a:r>
              <a:rPr lang="el-GR" dirty="0" smtClean="0"/>
              <a:t>(από το ογκωδέστερο προς το μικρότερο) είναι: το </a:t>
            </a:r>
            <a:r>
              <a:rPr lang="el-GR" b="1" dirty="0" smtClean="0"/>
              <a:t>εγγύς-υπερώιο</a:t>
            </a:r>
            <a:r>
              <a:rPr lang="el-GR" dirty="0"/>
              <a:t>, που είναι το ογκωδέστερο, το </a:t>
            </a:r>
            <a:r>
              <a:rPr lang="el-GR" b="1" dirty="0"/>
              <a:t>εγγύς-παρειακό</a:t>
            </a:r>
            <a:r>
              <a:rPr lang="el-GR" dirty="0"/>
              <a:t>, που είναι το </a:t>
            </a:r>
            <a:r>
              <a:rPr lang="el-GR" dirty="0" smtClean="0"/>
              <a:t>ψηλότερο και το οξύτερο, </a:t>
            </a:r>
            <a:r>
              <a:rPr lang="el-GR" dirty="0"/>
              <a:t>το </a:t>
            </a:r>
            <a:r>
              <a:rPr lang="el-GR" b="1" dirty="0"/>
              <a:t>άπω-παρειακό</a:t>
            </a:r>
            <a:r>
              <a:rPr lang="el-GR" dirty="0"/>
              <a:t> και το </a:t>
            </a:r>
            <a:r>
              <a:rPr lang="el-GR" b="1" dirty="0"/>
              <a:t>άπω-υπερώιο</a:t>
            </a:r>
            <a:r>
              <a:rPr lang="el-GR" dirty="0"/>
              <a:t> που είναι το </a:t>
            </a:r>
            <a:r>
              <a:rPr lang="el-GR" dirty="0" smtClean="0"/>
              <a:t>μικρότερο από όλα.</a:t>
            </a:r>
            <a:endParaRPr lang="el-GR" dirty="0"/>
          </a:p>
          <a:p>
            <a:pPr marL="0" indent="0" algn="ctr">
              <a:buNone/>
            </a:pPr>
            <a:endParaRPr lang="el-GR" dirty="0"/>
          </a:p>
          <a:p>
            <a:pPr marL="0" indent="0" algn="ctr">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pic>
        <p:nvPicPr>
          <p:cNvPr id="5" name="Εικόνα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8064" y="1844824"/>
            <a:ext cx="3384376" cy="3240360"/>
          </a:xfrm>
          <a:prstGeom prst="rect">
            <a:avLst/>
          </a:prstGeom>
        </p:spPr>
      </p:pic>
      <p:cxnSp>
        <p:nvCxnSpPr>
          <p:cNvPr id="6" name="Ευθύγραμμο βέλος σύνδεσης 5"/>
          <p:cNvCxnSpPr/>
          <p:nvPr/>
        </p:nvCxnSpPr>
        <p:spPr>
          <a:xfrm flipV="1">
            <a:off x="5829672" y="4368281"/>
            <a:ext cx="150676" cy="115733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 name="Ευθύγραμμο βέλος σύνδεσης 6"/>
          <p:cNvCxnSpPr/>
          <p:nvPr/>
        </p:nvCxnSpPr>
        <p:spPr>
          <a:xfrm>
            <a:off x="5829672" y="1700808"/>
            <a:ext cx="306822" cy="133322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Ευθύγραμμο βέλος σύνδεσης 7"/>
          <p:cNvCxnSpPr/>
          <p:nvPr/>
        </p:nvCxnSpPr>
        <p:spPr>
          <a:xfrm flipH="1">
            <a:off x="7547992" y="1700808"/>
            <a:ext cx="240940" cy="124345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Ευθύγραμμο βέλος σύνδεσης 8"/>
          <p:cNvCxnSpPr/>
          <p:nvPr/>
        </p:nvCxnSpPr>
        <p:spPr>
          <a:xfrm flipH="1" flipV="1">
            <a:off x="7328818" y="4140783"/>
            <a:ext cx="1135806" cy="162273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7845352" y="5771575"/>
            <a:ext cx="1136555" cy="584775"/>
          </a:xfrm>
          <a:prstGeom prst="rect">
            <a:avLst/>
          </a:prstGeom>
          <a:noFill/>
        </p:spPr>
        <p:txBody>
          <a:bodyPr wrap="square" rtlCol="0">
            <a:spAutoFit/>
          </a:bodyPr>
          <a:lstStyle/>
          <a:p>
            <a:pPr algn="ctr"/>
            <a:r>
              <a:rPr lang="el-GR" sz="1600" dirty="0" smtClean="0"/>
              <a:t>Εγγύς υπερώιο</a:t>
            </a:r>
            <a:endParaRPr lang="el-GR" sz="1600" dirty="0"/>
          </a:p>
        </p:txBody>
      </p:sp>
      <p:sp>
        <p:nvSpPr>
          <p:cNvPr id="15" name="TextBox 14"/>
          <p:cNvSpPr txBox="1"/>
          <p:nvPr/>
        </p:nvSpPr>
        <p:spPr>
          <a:xfrm>
            <a:off x="5416645" y="5479187"/>
            <a:ext cx="1136555" cy="584775"/>
          </a:xfrm>
          <a:prstGeom prst="rect">
            <a:avLst/>
          </a:prstGeom>
          <a:noFill/>
        </p:spPr>
        <p:txBody>
          <a:bodyPr wrap="square" rtlCol="0">
            <a:spAutoFit/>
          </a:bodyPr>
          <a:lstStyle/>
          <a:p>
            <a:pPr algn="ctr"/>
            <a:r>
              <a:rPr lang="el-GR" sz="1600" dirty="0" smtClean="0"/>
              <a:t>Άπω  υπερώιο</a:t>
            </a:r>
            <a:endParaRPr lang="el-GR" sz="1600" dirty="0"/>
          </a:p>
        </p:txBody>
      </p:sp>
      <p:sp>
        <p:nvSpPr>
          <p:cNvPr id="16" name="TextBox 15"/>
          <p:cNvSpPr txBox="1"/>
          <p:nvPr/>
        </p:nvSpPr>
        <p:spPr>
          <a:xfrm>
            <a:off x="7402479" y="1107976"/>
            <a:ext cx="1136555" cy="584775"/>
          </a:xfrm>
          <a:prstGeom prst="rect">
            <a:avLst/>
          </a:prstGeom>
          <a:noFill/>
        </p:spPr>
        <p:txBody>
          <a:bodyPr wrap="square" rtlCol="0">
            <a:spAutoFit/>
          </a:bodyPr>
          <a:lstStyle/>
          <a:p>
            <a:pPr algn="ctr"/>
            <a:r>
              <a:rPr lang="el-GR" sz="1600" dirty="0" smtClean="0"/>
              <a:t>Εγγύς παρειακό</a:t>
            </a:r>
            <a:endParaRPr lang="el-GR" sz="1600" dirty="0"/>
          </a:p>
        </p:txBody>
      </p:sp>
      <p:sp>
        <p:nvSpPr>
          <p:cNvPr id="17" name="TextBox 16"/>
          <p:cNvSpPr txBox="1"/>
          <p:nvPr/>
        </p:nvSpPr>
        <p:spPr>
          <a:xfrm>
            <a:off x="5336732" y="1116033"/>
            <a:ext cx="1136555" cy="584775"/>
          </a:xfrm>
          <a:prstGeom prst="rect">
            <a:avLst/>
          </a:prstGeom>
          <a:noFill/>
        </p:spPr>
        <p:txBody>
          <a:bodyPr wrap="square" rtlCol="0">
            <a:spAutoFit/>
          </a:bodyPr>
          <a:lstStyle/>
          <a:p>
            <a:pPr algn="ctr"/>
            <a:r>
              <a:rPr lang="el-GR" sz="1600" dirty="0" smtClean="0"/>
              <a:t>Άπω παρειακό</a:t>
            </a:r>
            <a:endParaRPr lang="el-GR" sz="1600" dirty="0"/>
          </a:p>
        </p:txBody>
      </p:sp>
    </p:spTree>
    <p:extLst>
      <p:ext uri="{BB962C8B-B14F-4D97-AF65-F5344CB8AC3E}">
        <p14:creationId xmlns:p14="http://schemas.microsoft.com/office/powerpoint/2010/main" val="2457556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Οπίσθια δόντια</a:t>
            </a:r>
            <a:endParaRPr lang="el-GR" dirty="0"/>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43608" y="980728"/>
            <a:ext cx="6990588" cy="4000500"/>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
        <p:nvSpPr>
          <p:cNvPr id="6" name="TextBox 5"/>
          <p:cNvSpPr txBox="1"/>
          <p:nvPr/>
        </p:nvSpPr>
        <p:spPr>
          <a:xfrm>
            <a:off x="3059832" y="5481857"/>
            <a:ext cx="2664296" cy="923330"/>
          </a:xfrm>
          <a:prstGeom prst="rect">
            <a:avLst/>
          </a:prstGeom>
          <a:noFill/>
        </p:spPr>
        <p:txBody>
          <a:bodyPr wrap="square" rtlCol="0">
            <a:spAutoFit/>
          </a:bodyPr>
          <a:lstStyle/>
          <a:p>
            <a:r>
              <a:rPr lang="el-GR" dirty="0" smtClean="0">
                <a:solidFill>
                  <a:prstClr val="black"/>
                </a:solidFill>
              </a:rPr>
              <a:t>Προγόμφιοι</a:t>
            </a:r>
          </a:p>
          <a:p>
            <a:r>
              <a:rPr lang="el-GR" dirty="0" smtClean="0">
                <a:solidFill>
                  <a:prstClr val="black"/>
                </a:solidFill>
              </a:rPr>
              <a:t> </a:t>
            </a:r>
          </a:p>
          <a:p>
            <a:r>
              <a:rPr lang="el-GR" dirty="0" smtClean="0">
                <a:solidFill>
                  <a:prstClr val="black"/>
                </a:solidFill>
              </a:rPr>
              <a:t>Γομφίοι</a:t>
            </a:r>
            <a:endParaRPr lang="el-GR" dirty="0">
              <a:solidFill>
                <a:prstClr val="black"/>
              </a:solidFill>
            </a:endParaRPr>
          </a:p>
        </p:txBody>
      </p:sp>
      <p:sp>
        <p:nvSpPr>
          <p:cNvPr id="7" name="Frame 6"/>
          <p:cNvSpPr/>
          <p:nvPr/>
        </p:nvSpPr>
        <p:spPr>
          <a:xfrm>
            <a:off x="2401017" y="6093392"/>
            <a:ext cx="642192" cy="311795"/>
          </a:xfrm>
          <a:prstGeom prst="fram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black"/>
              </a:solidFill>
            </a:endParaRPr>
          </a:p>
        </p:txBody>
      </p:sp>
      <p:sp>
        <p:nvSpPr>
          <p:cNvPr id="8" name="Frame 7"/>
          <p:cNvSpPr/>
          <p:nvPr/>
        </p:nvSpPr>
        <p:spPr>
          <a:xfrm>
            <a:off x="2384286" y="5631727"/>
            <a:ext cx="642192" cy="311795"/>
          </a:xfrm>
          <a:prstGeom prst="fram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black"/>
              </a:solidFill>
            </a:endParaRPr>
          </a:p>
        </p:txBody>
      </p:sp>
    </p:spTree>
    <p:extLst>
      <p:ext uri="{BB962C8B-B14F-4D97-AF65-F5344CB8AC3E}">
        <p14:creationId xmlns:p14="http://schemas.microsoft.com/office/powerpoint/2010/main" val="3984899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Μασητική επιφάνεια</a:t>
            </a:r>
            <a:r>
              <a:rPr lang="en-US" dirty="0"/>
              <a:t> </a:t>
            </a:r>
            <a:r>
              <a:rPr lang="el-GR" sz="3200" b="0" dirty="0"/>
              <a:t>6</a:t>
            </a:r>
            <a:r>
              <a:rPr lang="en-US" sz="3200" b="0" dirty="0" smtClean="0"/>
              <a:t>/</a:t>
            </a:r>
            <a:r>
              <a:rPr lang="el-GR" sz="3200" b="0" dirty="0" smtClean="0"/>
              <a:t>6</a:t>
            </a:r>
            <a:endParaRPr lang="el-GR" sz="3200" b="0" dirty="0"/>
          </a:p>
        </p:txBody>
      </p:sp>
      <p:sp>
        <p:nvSpPr>
          <p:cNvPr id="3" name="Content Placeholder 2"/>
          <p:cNvSpPr>
            <a:spLocks noGrp="1"/>
          </p:cNvSpPr>
          <p:nvPr>
            <p:ph idx="1"/>
          </p:nvPr>
        </p:nvSpPr>
        <p:spPr>
          <a:xfrm>
            <a:off x="323528" y="1196751"/>
            <a:ext cx="4536504" cy="5524723"/>
          </a:xfrm>
        </p:spPr>
        <p:txBody>
          <a:bodyPr>
            <a:normAutofit/>
          </a:bodyPr>
          <a:lstStyle/>
          <a:p>
            <a:pPr marL="0" indent="0">
              <a:buNone/>
            </a:pPr>
            <a:r>
              <a:rPr lang="el-GR" dirty="0" smtClean="0"/>
              <a:t>Πολλές φορές το </a:t>
            </a:r>
            <a:r>
              <a:rPr lang="el-GR" dirty="0"/>
              <a:t>εγγύς-υπερώιο φύμα και το άπω-παρειακό ενώνονται μεταξύ τους με μια επιμήκη προεξοχή της αδαμαντίνης που ονομάζεται </a:t>
            </a:r>
            <a:r>
              <a:rPr lang="el-GR" b="1" dirty="0"/>
              <a:t>λοξή ακρολοφία ή γέφυρα της αδαμαντίνης</a:t>
            </a:r>
            <a:r>
              <a:rPr lang="el-GR" dirty="0"/>
              <a:t>. Μερικές φορές εμφανίζεται και </a:t>
            </a:r>
            <a:r>
              <a:rPr lang="el-GR" dirty="0" smtClean="0"/>
              <a:t>5</a:t>
            </a:r>
            <a:r>
              <a:rPr lang="el-GR" baseline="30000" dirty="0" smtClean="0"/>
              <a:t>ο</a:t>
            </a:r>
            <a:r>
              <a:rPr lang="el-GR" dirty="0" smtClean="0"/>
              <a:t> φύμα</a:t>
            </a:r>
            <a:r>
              <a:rPr lang="el-GR" dirty="0"/>
              <a:t>, </a:t>
            </a:r>
            <a:r>
              <a:rPr lang="el-GR" b="1" dirty="0"/>
              <a:t>το φύμα του </a:t>
            </a:r>
            <a:r>
              <a:rPr lang="en-US" b="1" dirty="0" smtClean="0"/>
              <a:t>Carabelli</a:t>
            </a:r>
            <a:r>
              <a:rPr lang="el-GR" dirty="0" smtClean="0"/>
              <a:t>, </a:t>
            </a:r>
            <a:r>
              <a:rPr lang="el-GR" dirty="0"/>
              <a:t>το οποίο </a:t>
            </a:r>
            <a:r>
              <a:rPr lang="el-GR" dirty="0" smtClean="0"/>
              <a:t>όταν είναι έντονα ανεπτυγμένο εντοπίζεται </a:t>
            </a:r>
            <a:r>
              <a:rPr lang="el-GR" dirty="0"/>
              <a:t>στην υπερώια επιφάνεια του εγγύς-υπερώιου φύματος.</a:t>
            </a:r>
          </a:p>
          <a:p>
            <a:pPr algn="ct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pic>
        <p:nvPicPr>
          <p:cNvPr id="6" name="Εικόνα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36096" y="656967"/>
            <a:ext cx="3384376" cy="3240360"/>
          </a:xfrm>
          <a:prstGeom prst="rect">
            <a:avLst/>
          </a:prstGeom>
        </p:spPr>
      </p:pic>
      <p:cxnSp>
        <p:nvCxnSpPr>
          <p:cNvPr id="7" name="Ευθύγραμμο βέλος σύνδεσης 6"/>
          <p:cNvCxnSpPr/>
          <p:nvPr/>
        </p:nvCxnSpPr>
        <p:spPr>
          <a:xfrm flipV="1">
            <a:off x="5868144" y="2277147"/>
            <a:ext cx="569619" cy="16201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Ευθύγραμμο βέλος σύνδεσης 9"/>
          <p:cNvCxnSpPr/>
          <p:nvPr/>
        </p:nvCxnSpPr>
        <p:spPr>
          <a:xfrm flipV="1">
            <a:off x="5868144" y="2924944"/>
            <a:ext cx="864096" cy="9723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9" name="Εικόνα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0112" y="4513689"/>
            <a:ext cx="2973016" cy="1995347"/>
          </a:xfrm>
          <a:prstGeom prst="rect">
            <a:avLst/>
          </a:prstGeom>
        </p:spPr>
      </p:pic>
      <p:sp>
        <p:nvSpPr>
          <p:cNvPr id="13" name="TextBox 12"/>
          <p:cNvSpPr txBox="1"/>
          <p:nvPr/>
        </p:nvSpPr>
        <p:spPr>
          <a:xfrm>
            <a:off x="4700930" y="3852887"/>
            <a:ext cx="3693096" cy="584775"/>
          </a:xfrm>
          <a:prstGeom prst="rect">
            <a:avLst/>
          </a:prstGeom>
          <a:noFill/>
        </p:spPr>
        <p:txBody>
          <a:bodyPr wrap="square" rtlCol="0">
            <a:spAutoFit/>
          </a:bodyPr>
          <a:lstStyle/>
          <a:p>
            <a:pPr algn="ctr"/>
            <a:r>
              <a:rPr lang="el-GR" sz="1600" dirty="0" smtClean="0"/>
              <a:t>Λοξή ακρολοφία ή γέφυρα της αδαμαντίνης</a:t>
            </a:r>
            <a:endParaRPr lang="el-GR" sz="1600" dirty="0"/>
          </a:p>
        </p:txBody>
      </p:sp>
      <p:cxnSp>
        <p:nvCxnSpPr>
          <p:cNvPr id="17" name="Ευθύγραμμο βέλος σύνδεσης 16"/>
          <p:cNvCxnSpPr/>
          <p:nvPr/>
        </p:nvCxnSpPr>
        <p:spPr>
          <a:xfrm>
            <a:off x="6372200" y="4437662"/>
            <a:ext cx="1247800" cy="10354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28077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Εγγύς επιφάνεια</a:t>
            </a:r>
            <a:endParaRPr lang="el-GR" dirty="0"/>
          </a:p>
        </p:txBody>
      </p:sp>
      <p:sp>
        <p:nvSpPr>
          <p:cNvPr id="3" name="Content Placeholder 2"/>
          <p:cNvSpPr>
            <a:spLocks noGrp="1"/>
          </p:cNvSpPr>
          <p:nvPr>
            <p:ph idx="1"/>
          </p:nvPr>
        </p:nvSpPr>
        <p:spPr>
          <a:xfrm>
            <a:off x="395536" y="1457400"/>
            <a:ext cx="3970784" cy="5400600"/>
          </a:xfrm>
        </p:spPr>
        <p:txBody>
          <a:bodyPr>
            <a:normAutofit/>
          </a:bodyPr>
          <a:lstStyle/>
          <a:p>
            <a:pPr marL="0" indent="0">
              <a:buNone/>
            </a:pPr>
            <a:r>
              <a:rPr lang="el-GR" dirty="0" smtClean="0"/>
              <a:t>Έχει </a:t>
            </a:r>
            <a:r>
              <a:rPr lang="el-GR" dirty="0"/>
              <a:t>σχήμα ακανόνιστου τετραγώνου. Είναι κυρτή στο μασητικό τριτημόριο και όσο πλησιάζουμε προς τον αυχένα γίνεται επίπεδη. Το μασητικό χείλος διασχίζεται από μια μικρή </a:t>
            </a:r>
            <a:r>
              <a:rPr lang="el-GR" dirty="0" smtClean="0"/>
              <a:t>δευτερεύουσα αύλακα </a:t>
            </a:r>
            <a:r>
              <a:rPr lang="el-GR" dirty="0"/>
              <a:t>που ξεκινάει από το εγγύς βοθρίο</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pic>
        <p:nvPicPr>
          <p:cNvPr id="6" name="Εικόνα 5"/>
          <p:cNvPicPr>
            <a:picLocks noChangeAspect="1"/>
          </p:cNvPicPr>
          <p:nvPr/>
        </p:nvPicPr>
        <p:blipFill rotWithShape="1">
          <a:blip r:embed="rId2" cstate="screen">
            <a:extLst>
              <a:ext uri="{28A0092B-C50C-407E-A947-70E740481C1C}">
                <a14:useLocalDpi xmlns:a14="http://schemas.microsoft.com/office/drawing/2010/main"/>
              </a:ext>
            </a:extLst>
          </a:blip>
          <a:srcRect l="-2778"/>
          <a:stretch/>
        </p:blipFill>
        <p:spPr>
          <a:xfrm>
            <a:off x="5364088" y="1268760"/>
            <a:ext cx="2664296" cy="5087590"/>
          </a:xfrm>
          <a:prstGeom prst="rect">
            <a:avLst/>
          </a:prstGeom>
        </p:spPr>
      </p:pic>
    </p:spTree>
    <p:extLst>
      <p:ext uri="{BB962C8B-B14F-4D97-AF65-F5344CB8AC3E}">
        <p14:creationId xmlns:p14="http://schemas.microsoft.com/office/powerpoint/2010/main" val="501148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Άπω επιφάνεια</a:t>
            </a:r>
            <a:endParaRPr lang="el-GR" dirty="0"/>
          </a:p>
        </p:txBody>
      </p:sp>
      <p:sp>
        <p:nvSpPr>
          <p:cNvPr id="3" name="Content Placeholder 2"/>
          <p:cNvSpPr>
            <a:spLocks noGrp="1"/>
          </p:cNvSpPr>
          <p:nvPr>
            <p:ph idx="1"/>
          </p:nvPr>
        </p:nvSpPr>
        <p:spPr>
          <a:xfrm>
            <a:off x="323528" y="1680915"/>
            <a:ext cx="4402832" cy="5040560"/>
          </a:xfrm>
        </p:spPr>
        <p:txBody>
          <a:bodyPr/>
          <a:lstStyle/>
          <a:p>
            <a:pPr marL="0" indent="0">
              <a:buNone/>
            </a:pPr>
            <a:r>
              <a:rPr lang="el-GR" dirty="0" smtClean="0"/>
              <a:t>Είναι </a:t>
            </a:r>
            <a:r>
              <a:rPr lang="el-GR" dirty="0"/>
              <a:t>στενότερη και πιο κοντή από την εγγύς, και έχει και αυτή σχήμα ακανόνιστου τετραγώνου. Επίσης είναι κυρτή στο μασητικό και μέσο τριτημόριο και ελαφρά κοίλη στο αυχενικό. Το μασητικό χείλος διχάζεται από μια μικρή δευτερεύουσα αύλακα, που ξεκινάει από το άπω βοθρίο</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pic>
        <p:nvPicPr>
          <p:cNvPr id="5" name="Εικόνα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0112" y="1340768"/>
            <a:ext cx="2664296" cy="5015582"/>
          </a:xfrm>
          <a:prstGeom prst="rect">
            <a:avLst/>
          </a:prstGeom>
        </p:spPr>
      </p:pic>
    </p:spTree>
    <p:extLst>
      <p:ext uri="{BB962C8B-B14F-4D97-AF65-F5344CB8AC3E}">
        <p14:creationId xmlns:p14="http://schemas.microsoft.com/office/powerpoint/2010/main" val="4087833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Όμορες επιφάνειες</a:t>
            </a:r>
            <a:endParaRPr lang="el-GR" dirty="0"/>
          </a:p>
        </p:txBody>
      </p:sp>
      <p:sp>
        <p:nvSpPr>
          <p:cNvPr id="3" name="Content Placeholder 2"/>
          <p:cNvSpPr>
            <a:spLocks noGrp="1"/>
          </p:cNvSpPr>
          <p:nvPr>
            <p:ph idx="1"/>
          </p:nvPr>
        </p:nvSpPr>
        <p:spPr>
          <a:xfrm>
            <a:off x="107504" y="1243782"/>
            <a:ext cx="3672408" cy="5040560"/>
          </a:xfrm>
        </p:spPr>
        <p:txBody>
          <a:bodyPr/>
          <a:lstStyle/>
          <a:p>
            <a:pPr marL="0" indent="0">
              <a:buNone/>
            </a:pPr>
            <a:r>
              <a:rPr lang="el-GR" dirty="0" smtClean="0"/>
              <a:t>Παρατηρώντας τον πρώτο γομφίο της άνω γνάθου από </a:t>
            </a:r>
            <a:r>
              <a:rPr lang="el-GR" dirty="0"/>
              <a:t>τις όμορες επιφάνειες, η μεγαλύτερη κυρτότητα του παρειακού ορίου παρουσιάζεται στο </a:t>
            </a:r>
            <a:r>
              <a:rPr lang="el-GR" dirty="0" smtClean="0"/>
              <a:t> αυχενικό τριτημόριο, </a:t>
            </a:r>
            <a:r>
              <a:rPr lang="el-GR" dirty="0"/>
              <a:t>ενώ του υπερώιου ορίου, μεταξύ μέσου και μασητικού τριτημορίου.</a:t>
            </a:r>
          </a:p>
          <a:p>
            <a:pPr marL="0" indent="0" algn="ctr">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pic>
        <p:nvPicPr>
          <p:cNvPr id="6" name="Εικόνα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61236" y="1206011"/>
            <a:ext cx="2664296" cy="5015582"/>
          </a:xfrm>
          <a:prstGeom prst="rect">
            <a:avLst/>
          </a:prstGeom>
        </p:spPr>
      </p:pic>
      <p:pic>
        <p:nvPicPr>
          <p:cNvPr id="7" name="Εικόνα 6"/>
          <p:cNvPicPr>
            <a:picLocks noChangeAspect="1"/>
          </p:cNvPicPr>
          <p:nvPr/>
        </p:nvPicPr>
        <p:blipFill rotWithShape="1">
          <a:blip r:embed="rId3" cstate="screen">
            <a:extLst>
              <a:ext uri="{28A0092B-C50C-407E-A947-70E740481C1C}">
                <a14:useLocalDpi xmlns:a14="http://schemas.microsoft.com/office/drawing/2010/main"/>
              </a:ext>
            </a:extLst>
          </a:blip>
          <a:srcRect l="-2778"/>
          <a:stretch/>
        </p:blipFill>
        <p:spPr>
          <a:xfrm>
            <a:off x="3845146" y="1131830"/>
            <a:ext cx="2664296" cy="5087590"/>
          </a:xfrm>
          <a:prstGeom prst="rect">
            <a:avLst/>
          </a:prstGeom>
        </p:spPr>
      </p:pic>
    </p:spTree>
    <p:extLst>
      <p:ext uri="{BB962C8B-B14F-4D97-AF65-F5344CB8AC3E}">
        <p14:creationId xmlns:p14="http://schemas.microsoft.com/office/powerpoint/2010/main" val="4230168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Αυχενική γραμμή</a:t>
            </a:r>
            <a:endParaRPr lang="el-GR" dirty="0"/>
          </a:p>
        </p:txBody>
      </p:sp>
      <p:sp>
        <p:nvSpPr>
          <p:cNvPr id="3" name="Content Placeholder 2"/>
          <p:cNvSpPr>
            <a:spLocks noGrp="1"/>
          </p:cNvSpPr>
          <p:nvPr>
            <p:ph idx="1"/>
          </p:nvPr>
        </p:nvSpPr>
        <p:spPr>
          <a:xfrm>
            <a:off x="179512" y="1344645"/>
            <a:ext cx="3600400" cy="5040560"/>
          </a:xfrm>
        </p:spPr>
        <p:txBody>
          <a:bodyPr>
            <a:normAutofit lnSpcReduction="10000"/>
          </a:bodyPr>
          <a:lstStyle/>
          <a:p>
            <a:pPr marL="0" indent="0">
              <a:buNone/>
            </a:pPr>
            <a:r>
              <a:rPr lang="el-GR" dirty="0"/>
              <a:t>Και στις τέσσερις επιφάνειες </a:t>
            </a:r>
            <a:r>
              <a:rPr lang="el-GR" dirty="0" smtClean="0"/>
              <a:t>η αυχενική γραμμή είναι </a:t>
            </a:r>
            <a:r>
              <a:rPr lang="el-GR" dirty="0"/>
              <a:t>σχεδόν </a:t>
            </a:r>
            <a:r>
              <a:rPr lang="el-GR" dirty="0" smtClean="0"/>
              <a:t>ευθεία, με μια μικρή μόνο κυρτότητα. Στις </a:t>
            </a:r>
            <a:r>
              <a:rPr lang="el-GR" dirty="0"/>
              <a:t>όμορες η ελαφρά κυρτότητα που παρατηρείται στρέφεται προς τη μασητική επιφάνεια, ενώ στην παρειακή και υπερώια επιφάνεια η κυρτότητα του αυχένα στρέφεται προς τη ρίζα.</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pic>
        <p:nvPicPr>
          <p:cNvPr id="5" name="Εικόνα 4"/>
          <p:cNvPicPr>
            <a:picLocks noChangeAspect="1"/>
          </p:cNvPicPr>
          <p:nvPr/>
        </p:nvPicPr>
        <p:blipFill rotWithShape="1">
          <a:blip r:embed="rId2" cstate="screen">
            <a:extLst>
              <a:ext uri="{28A0092B-C50C-407E-A947-70E740481C1C}">
                <a14:useLocalDpi xmlns:a14="http://schemas.microsoft.com/office/drawing/2010/main"/>
              </a:ext>
            </a:extLst>
          </a:blip>
          <a:srcRect l="-2778"/>
          <a:stretch/>
        </p:blipFill>
        <p:spPr>
          <a:xfrm>
            <a:off x="6479704" y="1044373"/>
            <a:ext cx="2664296" cy="5087590"/>
          </a:xfrm>
          <a:prstGeom prst="rect">
            <a:avLst/>
          </a:prstGeom>
        </p:spPr>
      </p:pic>
      <p:pic>
        <p:nvPicPr>
          <p:cNvPr id="6" name="Εικόνα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79912" y="888245"/>
            <a:ext cx="2880320" cy="5355911"/>
          </a:xfrm>
          <a:prstGeom prst="rect">
            <a:avLst/>
          </a:prstGeom>
        </p:spPr>
      </p:pic>
    </p:spTree>
    <p:extLst>
      <p:ext uri="{BB962C8B-B14F-4D97-AF65-F5344CB8AC3E}">
        <p14:creationId xmlns:p14="http://schemas.microsoft.com/office/powerpoint/2010/main" val="1307462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Ρίζα</a:t>
            </a:r>
            <a:endParaRPr lang="el-GR" dirty="0"/>
          </a:p>
        </p:txBody>
      </p:sp>
      <p:sp>
        <p:nvSpPr>
          <p:cNvPr id="3" name="Content Placeholder 2"/>
          <p:cNvSpPr>
            <a:spLocks noGrp="1"/>
          </p:cNvSpPr>
          <p:nvPr>
            <p:ph idx="1"/>
          </p:nvPr>
        </p:nvSpPr>
        <p:spPr>
          <a:xfrm>
            <a:off x="457200" y="1196752"/>
            <a:ext cx="4690864" cy="5040560"/>
          </a:xfrm>
        </p:spPr>
        <p:txBody>
          <a:bodyPr/>
          <a:lstStyle/>
          <a:p>
            <a:pPr marL="0" indent="0">
              <a:buNone/>
            </a:pPr>
            <a:r>
              <a:rPr lang="el-GR" dirty="0" smtClean="0"/>
              <a:t>Ο </a:t>
            </a:r>
            <a:r>
              <a:rPr lang="el-GR" dirty="0"/>
              <a:t>πρώτος μόνιμος γομφίος της άνω γνάθου εμφανίζει </a:t>
            </a:r>
            <a:r>
              <a:rPr lang="el-GR" b="1" dirty="0"/>
              <a:t>τρεις ρίζες</a:t>
            </a:r>
            <a:r>
              <a:rPr lang="el-GR" dirty="0"/>
              <a:t>: </a:t>
            </a:r>
            <a:endParaRPr lang="el-GR" dirty="0" smtClean="0"/>
          </a:p>
          <a:p>
            <a:r>
              <a:rPr lang="el-GR" b="1" dirty="0" smtClean="0"/>
              <a:t>δύο </a:t>
            </a:r>
            <a:r>
              <a:rPr lang="el-GR" b="1" dirty="0"/>
              <a:t>παρειακές: εγγύς παρειακή και άπω παρειακή, </a:t>
            </a:r>
            <a:endParaRPr lang="el-GR" b="1" dirty="0" smtClean="0"/>
          </a:p>
          <a:p>
            <a:r>
              <a:rPr lang="el-GR" b="1" dirty="0" smtClean="0"/>
              <a:t>και </a:t>
            </a:r>
            <a:r>
              <a:rPr lang="el-GR" b="1" dirty="0"/>
              <a:t>μία υπερώια</a:t>
            </a:r>
            <a:r>
              <a:rPr lang="el-GR" dirty="0"/>
              <a:t>. </a:t>
            </a:r>
            <a:endParaRPr lang="el-GR" dirty="0" smtClean="0"/>
          </a:p>
          <a:p>
            <a:pPr marL="0" indent="0">
              <a:buNone/>
            </a:pPr>
            <a:r>
              <a:rPr lang="el-GR" dirty="0" smtClean="0"/>
              <a:t>Από </a:t>
            </a:r>
            <a:r>
              <a:rPr lang="el-GR" dirty="0"/>
              <a:t>αυτές η μεγαλύτερη και η πιο αποκλίνουσα είναι η υπερώια, ενώ η μικρότερη και λεπτότερη είναι η άπω παρειακή. Οι δύο παρειακές ρίζες έχουν την τάση να αποκλίνουν προς τα άπω.</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pic>
        <p:nvPicPr>
          <p:cNvPr id="7" name="Εικόνα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29808" y="908975"/>
            <a:ext cx="2880320" cy="5355911"/>
          </a:xfrm>
          <a:prstGeom prst="rect">
            <a:avLst/>
          </a:prstGeom>
        </p:spPr>
      </p:pic>
    </p:spTree>
    <p:extLst>
      <p:ext uri="{BB962C8B-B14F-4D97-AF65-F5344CB8AC3E}">
        <p14:creationId xmlns:p14="http://schemas.microsoft.com/office/powerpoint/2010/main" val="1546377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srgbClr val="004A82"/>
                </a:solidFill>
              </a:rPr>
              <a:t>Πρώτος γομφίος άνω </a:t>
            </a:r>
            <a:r>
              <a:rPr lang="el-GR" sz="3600" dirty="0" smtClean="0">
                <a:solidFill>
                  <a:srgbClr val="004A82"/>
                </a:solidFill>
              </a:rPr>
              <a:t>γνάθου (σχήμα) </a:t>
            </a:r>
            <a:r>
              <a:rPr lang="el-GR" sz="3200" b="0" dirty="0" smtClean="0">
                <a:solidFill>
                  <a:srgbClr val="004A82"/>
                </a:solidFill>
              </a:rPr>
              <a:t>1/2</a:t>
            </a:r>
            <a:endParaRPr lang="el-GR" sz="32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pic>
        <p:nvPicPr>
          <p:cNvPr id="4" name="Εικόνα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59632" y="1085976"/>
            <a:ext cx="2880320" cy="5355911"/>
          </a:xfrm>
          <a:prstGeom prst="rect">
            <a:avLst/>
          </a:prstGeom>
        </p:spPr>
      </p:pic>
      <p:pic>
        <p:nvPicPr>
          <p:cNvPr id="5" name="Εικόνα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32040" y="907301"/>
            <a:ext cx="2808312" cy="5596731"/>
          </a:xfrm>
          <a:prstGeom prst="rect">
            <a:avLst/>
          </a:prstGeom>
        </p:spPr>
      </p:pic>
    </p:spTree>
    <p:extLst>
      <p:ext uri="{BB962C8B-B14F-4D97-AF65-F5344CB8AC3E}">
        <p14:creationId xmlns:p14="http://schemas.microsoft.com/office/powerpoint/2010/main" val="3946441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srgbClr val="004A82"/>
                </a:solidFill>
              </a:rPr>
              <a:t>Πρώτος γομφίος άνω </a:t>
            </a:r>
            <a:r>
              <a:rPr lang="el-GR" sz="3600" dirty="0" smtClean="0">
                <a:solidFill>
                  <a:srgbClr val="004A82"/>
                </a:solidFill>
              </a:rPr>
              <a:t>γνάθου (σχήμα) </a:t>
            </a:r>
            <a:r>
              <a:rPr lang="el-GR" sz="3200" b="0" dirty="0" smtClean="0">
                <a:solidFill>
                  <a:srgbClr val="004A82"/>
                </a:solidFill>
              </a:rPr>
              <a:t>2/2</a:t>
            </a:r>
            <a:endParaRPr lang="el-GR" sz="32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pic>
        <p:nvPicPr>
          <p:cNvPr id="6" name="Εικόνα 5"/>
          <p:cNvPicPr>
            <a:picLocks noChangeAspect="1"/>
          </p:cNvPicPr>
          <p:nvPr/>
        </p:nvPicPr>
        <p:blipFill rotWithShape="1">
          <a:blip r:embed="rId2" cstate="screen">
            <a:extLst>
              <a:ext uri="{28A0092B-C50C-407E-A947-70E740481C1C}">
                <a14:useLocalDpi xmlns:a14="http://schemas.microsoft.com/office/drawing/2010/main"/>
              </a:ext>
            </a:extLst>
          </a:blip>
          <a:srcRect l="-2778"/>
          <a:stretch/>
        </p:blipFill>
        <p:spPr>
          <a:xfrm>
            <a:off x="467544" y="1023832"/>
            <a:ext cx="2664296" cy="5087590"/>
          </a:xfrm>
          <a:prstGeom prst="rect">
            <a:avLst/>
          </a:prstGeom>
        </p:spPr>
      </p:pic>
      <p:pic>
        <p:nvPicPr>
          <p:cNvPr id="7" name="Εικόνα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7852" y="1182300"/>
            <a:ext cx="2664296" cy="5015582"/>
          </a:xfrm>
          <a:prstGeom prst="rect">
            <a:avLst/>
          </a:prstGeom>
        </p:spPr>
      </p:pic>
      <p:pic>
        <p:nvPicPr>
          <p:cNvPr id="8" name="Εικόνα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17658" y="2276872"/>
            <a:ext cx="3384376" cy="3240360"/>
          </a:xfrm>
          <a:prstGeom prst="rect">
            <a:avLst/>
          </a:prstGeom>
        </p:spPr>
      </p:pic>
    </p:spTree>
    <p:extLst>
      <p:ext uri="{BB962C8B-B14F-4D97-AF65-F5344CB8AC3E}">
        <p14:creationId xmlns:p14="http://schemas.microsoft.com/office/powerpoint/2010/main" val="2403211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Βασικά χαρακτηριστικά</a:t>
            </a:r>
            <a:endParaRPr lang="el-GR" dirty="0"/>
          </a:p>
        </p:txBody>
      </p:sp>
      <p:sp>
        <p:nvSpPr>
          <p:cNvPr id="3" name="Content Placeholder 2"/>
          <p:cNvSpPr>
            <a:spLocks noGrp="1"/>
          </p:cNvSpPr>
          <p:nvPr>
            <p:ph idx="1"/>
          </p:nvPr>
        </p:nvSpPr>
        <p:spPr/>
        <p:txBody>
          <a:bodyPr/>
          <a:lstStyle/>
          <a:p>
            <a:pPr lvl="0"/>
            <a:r>
              <a:rPr lang="el-GR" dirty="0"/>
              <a:t>Το μεγαλύτερο δόντι της άνω γνάθου.</a:t>
            </a:r>
          </a:p>
          <a:p>
            <a:pPr lvl="0"/>
            <a:r>
              <a:rPr lang="el-GR" dirty="0"/>
              <a:t>Ρομβοειδές σχήμα της μασητικής επιφάνειας.</a:t>
            </a:r>
          </a:p>
          <a:p>
            <a:pPr lvl="0"/>
            <a:r>
              <a:rPr lang="el-GR" dirty="0"/>
              <a:t>Η παρειο-υπερώια διάσταση της μύλης είναι μεγαλύτερη από την εγγύς-άπω.</a:t>
            </a:r>
          </a:p>
          <a:p>
            <a:pPr lvl="0"/>
            <a:r>
              <a:rPr lang="el-GR" dirty="0"/>
              <a:t>Ύπαρξη του φύματος το </a:t>
            </a:r>
            <a:r>
              <a:rPr lang="en-US" dirty="0" smtClean="0"/>
              <a:t>Carabelli.</a:t>
            </a:r>
            <a:endParaRPr lang="el-GR" dirty="0"/>
          </a:p>
          <a:p>
            <a:r>
              <a:rPr lang="el-GR" dirty="0"/>
              <a:t>Γέφυρα της αδαμαντίνης ή λοξή ακρολοφία που ενώνει το εγγύς-υπερώιο με το άπω παρειακό φύμα.</a:t>
            </a:r>
          </a:p>
          <a:p>
            <a:pPr lvl="0"/>
            <a:r>
              <a:rPr lang="el-GR" dirty="0" smtClean="0"/>
              <a:t>Τρεις </a:t>
            </a:r>
            <a:r>
              <a:rPr lang="el-GR" dirty="0"/>
              <a:t>καλοσχηματισμένες ρίζες, με μεγαλύτερη και ογκωδέστερη την υπερώια</a:t>
            </a:r>
            <a:r>
              <a:rPr lang="el-GR" dirty="0" smtClean="0"/>
              <a:t>.</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2557387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Παραλλαγές</a:t>
            </a:r>
            <a:endParaRPr lang="el-GR" dirty="0"/>
          </a:p>
        </p:txBody>
      </p:sp>
      <p:sp>
        <p:nvSpPr>
          <p:cNvPr id="3" name="Content Placeholder 2"/>
          <p:cNvSpPr>
            <a:spLocks noGrp="1"/>
          </p:cNvSpPr>
          <p:nvPr>
            <p:ph idx="1"/>
          </p:nvPr>
        </p:nvSpPr>
        <p:spPr>
          <a:xfrm>
            <a:off x="0" y="1025351"/>
            <a:ext cx="5652120" cy="5696123"/>
          </a:xfrm>
        </p:spPr>
        <p:txBody>
          <a:bodyPr>
            <a:normAutofit/>
          </a:bodyPr>
          <a:lstStyle/>
          <a:p>
            <a:pPr lvl="1">
              <a:buFont typeface="Arial" panose="020B0604020202020204" pitchFamily="34" charset="0"/>
              <a:buChar char="•"/>
            </a:pPr>
            <a:r>
              <a:rPr lang="el-GR" dirty="0"/>
              <a:t>Υπέρμετρη ανάπτυξη του άπω-υπερώιου φύματος.</a:t>
            </a:r>
          </a:p>
          <a:p>
            <a:pPr lvl="1">
              <a:buFont typeface="Arial" panose="020B0604020202020204" pitchFamily="34" charset="0"/>
              <a:buChar char="•"/>
            </a:pPr>
            <a:r>
              <a:rPr lang="el-GR" dirty="0"/>
              <a:t>Υποτυπώδες άπω-υπερώιο φύμα.</a:t>
            </a:r>
          </a:p>
          <a:p>
            <a:pPr lvl="1">
              <a:buFont typeface="Arial" panose="020B0604020202020204" pitchFamily="34" charset="0"/>
              <a:buChar char="•"/>
            </a:pPr>
            <a:r>
              <a:rPr lang="el-GR" dirty="0" smtClean="0"/>
              <a:t>Έλλειψη </a:t>
            </a:r>
            <a:r>
              <a:rPr lang="el-GR" dirty="0"/>
              <a:t>του φύματος του </a:t>
            </a:r>
            <a:r>
              <a:rPr lang="en-US" dirty="0" smtClean="0"/>
              <a:t>Carabelli</a:t>
            </a:r>
            <a:r>
              <a:rPr lang="el-GR" dirty="0" smtClean="0"/>
              <a:t>.</a:t>
            </a:r>
            <a:endParaRPr lang="el-GR" dirty="0"/>
          </a:p>
          <a:p>
            <a:pPr lvl="1">
              <a:buFont typeface="Arial" panose="020B0604020202020204" pitchFamily="34" charset="0"/>
              <a:buChar char="•"/>
            </a:pPr>
            <a:r>
              <a:rPr lang="el-GR" dirty="0"/>
              <a:t>Συνένωση των παρειακών ριζών ή της υπερώιας με την άπω-παρειακή ρίζα.</a:t>
            </a:r>
          </a:p>
          <a:p>
            <a:pPr lvl="1">
              <a:buFont typeface="Arial" panose="020B0604020202020204" pitchFamily="34" charset="0"/>
              <a:buChar char="•"/>
            </a:pPr>
            <a:r>
              <a:rPr lang="el-GR" dirty="0"/>
              <a:t>Πολύ σπάνια, διχασμός της υπερώιας και της εγγύς- παρειακής ρίζας.</a:t>
            </a:r>
          </a:p>
          <a:p>
            <a:pPr lvl="1">
              <a:buFont typeface="Arial" panose="020B0604020202020204" pitchFamily="34" charset="0"/>
              <a:buChar char="•"/>
            </a:pPr>
            <a:r>
              <a:rPr lang="el-GR" dirty="0" smtClean="0"/>
              <a:t>Αδαμαντινικά </a:t>
            </a:r>
            <a:r>
              <a:rPr lang="el-GR" dirty="0"/>
              <a:t>μαργαριτάρια στο αυχενικό τριτημόριο της εγγύς και άπω όμορης </a:t>
            </a:r>
            <a:r>
              <a:rPr lang="el-GR" dirty="0" smtClean="0"/>
              <a:t>επιφάνειας της μύλης ή της ρίζας.</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pic>
        <p:nvPicPr>
          <p:cNvPr id="5" name="Εικόνα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4208" y="1025351"/>
            <a:ext cx="1623060" cy="2729480"/>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53200" y="3933056"/>
            <a:ext cx="1619200" cy="2423294"/>
          </a:xfrm>
          <a:prstGeom prst="rect">
            <a:avLst/>
          </a:prstGeom>
        </p:spPr>
      </p:pic>
    </p:spTree>
    <p:extLst>
      <p:ext uri="{BB962C8B-B14F-4D97-AF65-F5344CB8AC3E}">
        <p14:creationId xmlns:p14="http://schemas.microsoft.com/office/powerpoint/2010/main" val="3144272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Γομφίοι </a:t>
            </a:r>
            <a:r>
              <a:rPr lang="el-GR" sz="3200" b="0" dirty="0" smtClean="0"/>
              <a:t>1/2</a:t>
            </a:r>
            <a:endParaRPr lang="el-GR" sz="3200" b="0" dirty="0"/>
          </a:p>
        </p:txBody>
      </p:sp>
      <p:sp>
        <p:nvSpPr>
          <p:cNvPr id="3" name="Content Placeholder 2"/>
          <p:cNvSpPr>
            <a:spLocks noGrp="1"/>
          </p:cNvSpPr>
          <p:nvPr>
            <p:ph idx="1"/>
          </p:nvPr>
        </p:nvSpPr>
        <p:spPr>
          <a:xfrm>
            <a:off x="457200" y="1196751"/>
            <a:ext cx="4546848" cy="5040561"/>
          </a:xfrm>
        </p:spPr>
        <p:txBody>
          <a:bodyPr>
            <a:normAutofit lnSpcReduction="10000"/>
          </a:bodyPr>
          <a:lstStyle/>
          <a:p>
            <a:pPr marL="0" indent="0">
              <a:buNone/>
            </a:pPr>
            <a:r>
              <a:rPr lang="el-GR" sz="2800" dirty="0"/>
              <a:t>Στην μόνιμη οδοντοφυΐα υπάρχουν δώδεκα γομφίοι, </a:t>
            </a:r>
            <a:r>
              <a:rPr lang="el-GR" sz="2800" b="1" dirty="0"/>
              <a:t>έξι στην άνω </a:t>
            </a:r>
            <a:r>
              <a:rPr lang="el-GR" sz="2800" dirty="0"/>
              <a:t>και </a:t>
            </a:r>
            <a:r>
              <a:rPr lang="el-GR" sz="2800" b="1" dirty="0"/>
              <a:t>έξι στην κάτω γνάθο </a:t>
            </a:r>
            <a:r>
              <a:rPr lang="el-GR" sz="2800" dirty="0"/>
              <a:t>και είναι τοποθετημένοι ανά τρεις σε κάθε ημιμόριο των γνάθων.</a:t>
            </a:r>
          </a:p>
          <a:p>
            <a:pPr marL="0" indent="0">
              <a:buNone/>
            </a:pPr>
            <a:r>
              <a:rPr lang="el-GR" sz="2800" dirty="0"/>
              <a:t>Καταλαμβάνουν το χώρο του οδοντικού τόξου αμέσως μετά τους προγομφίους, χωρίς να διαδέχονται νεογιλά δόντια.</a:t>
            </a:r>
          </a:p>
          <a:p>
            <a:pPr marL="0" indent="0">
              <a:buNone/>
            </a:pPr>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pic>
        <p:nvPicPr>
          <p:cNvPr id="8" name="Εικόνα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4588" y="361183"/>
            <a:ext cx="4439412" cy="6711696"/>
          </a:xfrm>
          <a:prstGeom prst="rect">
            <a:avLst/>
          </a:prstGeom>
        </p:spPr>
      </p:pic>
    </p:spTree>
    <p:extLst>
      <p:ext uri="{BB962C8B-B14F-4D97-AF65-F5344CB8AC3E}">
        <p14:creationId xmlns:p14="http://schemas.microsoft.com/office/powerpoint/2010/main" val="2845658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 Αριστείδης Γαλιατσάτος 2014. Αριστείδης Γαλιατσάτος . «Οδοντική Μορφολογία. Ενότητα </a:t>
            </a:r>
            <a:r>
              <a:rPr lang="el-GR" sz="2000" dirty="0" smtClean="0"/>
              <a:t>9: </a:t>
            </a:r>
            <a:r>
              <a:rPr lang="el-GR" sz="2000" dirty="0"/>
              <a:t>Πρώτος γομφίος άνω γνάθου». Έκδοση: 1.0. Αθήνα 2014. Διαθέσιμο από τη δικτυακή διεύθυνση: </a:t>
            </a:r>
            <a:r>
              <a:rPr lang="en-US" sz="2000" dirty="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709841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520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560" y="1225746"/>
            <a:ext cx="6990588" cy="4000500"/>
          </a:xfrm>
          <a:prstGeom prst="rect">
            <a:avLst/>
          </a:prstGeom>
        </p:spPr>
      </p:pic>
      <p:sp>
        <p:nvSpPr>
          <p:cNvPr id="2" name="Title 1"/>
          <p:cNvSpPr>
            <a:spLocks noGrp="1"/>
          </p:cNvSpPr>
          <p:nvPr>
            <p:ph type="title"/>
          </p:nvPr>
        </p:nvSpPr>
        <p:spPr/>
        <p:txBody>
          <a:bodyPr/>
          <a:lstStyle/>
          <a:p>
            <a:r>
              <a:rPr lang="el-GR" dirty="0" smtClean="0"/>
              <a:t>Γομφίοι </a:t>
            </a:r>
            <a:r>
              <a:rPr lang="el-GR" sz="3200" b="0" dirty="0" smtClean="0"/>
              <a:t>2/2</a:t>
            </a:r>
            <a:endParaRPr lang="el-GR" sz="3200" b="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
        <p:nvSpPr>
          <p:cNvPr id="7" name="TextBox 6"/>
          <p:cNvSpPr txBox="1"/>
          <p:nvPr/>
        </p:nvSpPr>
        <p:spPr>
          <a:xfrm>
            <a:off x="1115616" y="5517493"/>
            <a:ext cx="2304256" cy="923330"/>
          </a:xfrm>
          <a:prstGeom prst="rect">
            <a:avLst/>
          </a:prstGeom>
          <a:noFill/>
        </p:spPr>
        <p:txBody>
          <a:bodyPr wrap="square" rtlCol="0">
            <a:spAutoFit/>
          </a:bodyPr>
          <a:lstStyle/>
          <a:p>
            <a:pPr algn="ctr"/>
            <a:r>
              <a:rPr lang="el-GR" b="1" dirty="0" smtClean="0"/>
              <a:t>Πρώτος </a:t>
            </a:r>
            <a:r>
              <a:rPr lang="el-GR" b="1" dirty="0"/>
              <a:t>γομφίος ή εξαρίτης</a:t>
            </a:r>
            <a:endParaRPr lang="en-US" b="1" dirty="0"/>
          </a:p>
          <a:p>
            <a:endParaRPr lang="el-GR" dirty="0"/>
          </a:p>
        </p:txBody>
      </p:sp>
      <p:sp>
        <p:nvSpPr>
          <p:cNvPr id="8" name="TextBox 7"/>
          <p:cNvSpPr txBox="1"/>
          <p:nvPr/>
        </p:nvSpPr>
        <p:spPr>
          <a:xfrm>
            <a:off x="4067944" y="5751841"/>
            <a:ext cx="2376264" cy="646331"/>
          </a:xfrm>
          <a:prstGeom prst="rect">
            <a:avLst/>
          </a:prstGeom>
          <a:noFill/>
        </p:spPr>
        <p:txBody>
          <a:bodyPr wrap="square" rtlCol="0">
            <a:spAutoFit/>
          </a:bodyPr>
          <a:lstStyle/>
          <a:p>
            <a:pPr algn="ctr"/>
            <a:r>
              <a:rPr lang="el-GR" b="1" dirty="0" smtClean="0"/>
              <a:t>Δεύτερος </a:t>
            </a:r>
            <a:r>
              <a:rPr lang="el-GR" b="1" dirty="0"/>
              <a:t>γομφίος ή δωδεκαρίτης</a:t>
            </a:r>
          </a:p>
        </p:txBody>
      </p:sp>
      <p:sp>
        <p:nvSpPr>
          <p:cNvPr id="9" name="TextBox 8"/>
          <p:cNvSpPr txBox="1"/>
          <p:nvPr/>
        </p:nvSpPr>
        <p:spPr>
          <a:xfrm>
            <a:off x="6553200" y="5057596"/>
            <a:ext cx="2160240" cy="646331"/>
          </a:xfrm>
          <a:prstGeom prst="rect">
            <a:avLst/>
          </a:prstGeom>
          <a:noFill/>
        </p:spPr>
        <p:txBody>
          <a:bodyPr wrap="square" rtlCol="0">
            <a:spAutoFit/>
          </a:bodyPr>
          <a:lstStyle/>
          <a:p>
            <a:r>
              <a:rPr lang="el-GR" b="1" dirty="0" smtClean="0"/>
              <a:t>Τρίτος </a:t>
            </a:r>
            <a:r>
              <a:rPr lang="el-GR" b="1" dirty="0"/>
              <a:t>γομφίος ή σωφρονιστήρας</a:t>
            </a:r>
          </a:p>
        </p:txBody>
      </p:sp>
      <p:cxnSp>
        <p:nvCxnSpPr>
          <p:cNvPr id="12" name="Ευθύγραμμο βέλος σύνδεσης 11"/>
          <p:cNvCxnSpPr/>
          <p:nvPr/>
        </p:nvCxnSpPr>
        <p:spPr>
          <a:xfrm flipV="1">
            <a:off x="2123728" y="4293096"/>
            <a:ext cx="1656184" cy="122439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 name="Ευθύγραμμο βέλος σύνδεσης 15"/>
          <p:cNvCxnSpPr/>
          <p:nvPr/>
        </p:nvCxnSpPr>
        <p:spPr>
          <a:xfrm flipV="1">
            <a:off x="2123728" y="2852936"/>
            <a:ext cx="1656184" cy="26645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9" name="Ευθύγραμμο βέλος σύνδεσης 18"/>
          <p:cNvCxnSpPr/>
          <p:nvPr/>
        </p:nvCxnSpPr>
        <p:spPr>
          <a:xfrm flipH="1" flipV="1">
            <a:off x="5148064" y="4005064"/>
            <a:ext cx="432048" cy="174677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2" name="Ευθύγραμμο βέλος σύνδεσης 21"/>
          <p:cNvCxnSpPr/>
          <p:nvPr/>
        </p:nvCxnSpPr>
        <p:spPr>
          <a:xfrm flipH="1" flipV="1">
            <a:off x="5364088" y="2626466"/>
            <a:ext cx="216024" cy="312537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4" name="Ευθύγραμμο βέλος σύνδεσης 23"/>
          <p:cNvCxnSpPr/>
          <p:nvPr/>
        </p:nvCxnSpPr>
        <p:spPr>
          <a:xfrm flipH="1" flipV="1">
            <a:off x="6660232" y="3645024"/>
            <a:ext cx="905912" cy="146048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7" name="Ευθύγραμμο βέλος σύνδεσης 26"/>
          <p:cNvCxnSpPr/>
          <p:nvPr/>
        </p:nvCxnSpPr>
        <p:spPr>
          <a:xfrm flipH="1" flipV="1">
            <a:off x="6804248" y="2403950"/>
            <a:ext cx="761896" cy="277514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97626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Λειτουργία</a:t>
            </a:r>
            <a:endParaRPr lang="el-GR" dirty="0"/>
          </a:p>
        </p:txBody>
      </p:sp>
      <p:sp>
        <p:nvSpPr>
          <p:cNvPr id="3" name="Content Placeholder 2"/>
          <p:cNvSpPr>
            <a:spLocks noGrp="1"/>
          </p:cNvSpPr>
          <p:nvPr>
            <p:ph idx="1"/>
          </p:nvPr>
        </p:nvSpPr>
        <p:spPr>
          <a:xfrm>
            <a:off x="457200" y="1000306"/>
            <a:ext cx="8229600" cy="5040560"/>
          </a:xfrm>
        </p:spPr>
        <p:txBody>
          <a:bodyPr/>
          <a:lstStyle/>
          <a:p>
            <a:pPr marL="0" indent="0">
              <a:buNone/>
            </a:pPr>
            <a:r>
              <a:rPr lang="el-GR" dirty="0"/>
              <a:t>Από λειτουργική άποψη, οι γομφίοι είναι τα </a:t>
            </a:r>
            <a:r>
              <a:rPr lang="el-GR" b="1" dirty="0"/>
              <a:t>βασικά όργανα μάσησης και λειοτρίβησης των τροφών</a:t>
            </a:r>
            <a:r>
              <a:rPr lang="el-GR" dirty="0"/>
              <a:t>. Η λειτουργία αυτή βοηθείται από τις μεγάλες μασητικές επιφάνειες που διαθέτουν και από τις ισχυρές ρίζες τους, που τους διασφαλίζουν σταθερότητα και ισχυρή βάση.</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pic>
        <p:nvPicPr>
          <p:cNvPr id="5" name="Picture 4" descr="http://www.orthodontist-kalamaria.gr/_/rsrc/1368078085034/services/cheirourgike-orthodontike-therapeia/%CE%95%CE%B9%CE%BA%CF%8C%CE%BD%CE%B12.jpg?height=239&amp;width=32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3501008"/>
            <a:ext cx="4028813" cy="30963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ocuments\ΥΓΙΕΙΝΗ ΣΤΟΜΑΤΟΣ &amp; ΕΡΓΑΣΤΗΡΙΟΥ\Εικόνα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64088" y="2937433"/>
            <a:ext cx="2952328" cy="3659919"/>
          </a:xfrm>
          <a:prstGeom prst="rect">
            <a:avLst/>
          </a:prstGeom>
          <a:noFill/>
        </p:spPr>
      </p:pic>
    </p:spTree>
    <p:extLst>
      <p:ext uri="{BB962C8B-B14F-4D97-AF65-F5344CB8AC3E}">
        <p14:creationId xmlns:p14="http://schemas.microsoft.com/office/powerpoint/2010/main" val="1118689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Μορφολογία</a:t>
            </a:r>
            <a:endParaRPr lang="el-GR" dirty="0"/>
          </a:p>
        </p:txBody>
      </p:sp>
      <p:sp>
        <p:nvSpPr>
          <p:cNvPr id="3" name="Content Placeholder 2"/>
          <p:cNvSpPr>
            <a:spLocks noGrp="1"/>
          </p:cNvSpPr>
          <p:nvPr>
            <p:ph idx="1"/>
          </p:nvPr>
        </p:nvSpPr>
        <p:spPr>
          <a:xfrm>
            <a:off x="457200" y="1196752"/>
            <a:ext cx="8229600" cy="2592288"/>
          </a:xfrm>
        </p:spPr>
        <p:txBody>
          <a:bodyPr/>
          <a:lstStyle/>
          <a:p>
            <a:pPr marL="0" indent="0">
              <a:buNone/>
            </a:pPr>
            <a:r>
              <a:rPr lang="el-GR" dirty="0" smtClean="0"/>
              <a:t>Από </a:t>
            </a:r>
            <a:r>
              <a:rPr lang="el-GR" dirty="0"/>
              <a:t>μορφολογική άποψη, εμφανίζουν τις ευρύτερες μασητικές επιφάνειες από όλα τα δόντια του φραγμού και έχουν από τρία μέχρι πέντε φύματα. </a:t>
            </a:r>
            <a:r>
              <a:rPr lang="el-GR" b="1" dirty="0"/>
              <a:t>Είναι τα μόνα δόντια που έχουν δύο παρειακά φύματα</a:t>
            </a:r>
            <a:r>
              <a:rPr lang="el-GR" dirty="0"/>
              <a:t>. Μεταξύ των φυμάτων υπάρχουν </a:t>
            </a:r>
            <a:r>
              <a:rPr lang="el-GR" dirty="0" smtClean="0"/>
              <a:t>πολυάριθμες κύριες και δευτερεύουσες αύλακες και βοθρία.</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pic>
        <p:nvPicPr>
          <p:cNvPr id="6" name="Εικόνα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1600" y="3418114"/>
            <a:ext cx="3168352" cy="2932434"/>
          </a:xfrm>
          <a:prstGeom prst="rect">
            <a:avLst/>
          </a:prstGeom>
        </p:spPr>
      </p:pic>
      <p:pic>
        <p:nvPicPr>
          <p:cNvPr id="7" name="Εικόνα 6"/>
          <p:cNvPicPr>
            <a:picLocks noChangeAspect="1"/>
          </p:cNvPicPr>
          <p:nvPr/>
        </p:nvPicPr>
        <p:blipFill>
          <a:blip r:embed="rId3" cstate="screen">
            <a:extLst>
              <a:ext uri="{BEBA8EAE-BF5A-486C-A8C5-ECC9F3942E4B}">
                <a14:imgProps xmlns:a14="http://schemas.microsoft.com/office/drawing/2010/main">
                  <a14:imgLayer r:embed="rId4">
                    <a14:imgEffect>
                      <a14:backgroundRemoval t="5081" b="96159" l="9962" r="89911"/>
                    </a14:imgEffect>
                  </a14:imgLayer>
                </a14:imgProps>
              </a:ext>
              <a:ext uri="{28A0092B-C50C-407E-A947-70E740481C1C}">
                <a14:useLocalDpi xmlns:a14="http://schemas.microsoft.com/office/drawing/2010/main"/>
              </a:ext>
            </a:extLst>
          </a:blip>
          <a:stretch>
            <a:fillRect/>
          </a:stretch>
        </p:blipFill>
        <p:spPr>
          <a:xfrm>
            <a:off x="4654352" y="3418114"/>
            <a:ext cx="3446040" cy="3107230"/>
          </a:xfrm>
          <a:prstGeom prst="rect">
            <a:avLst/>
          </a:prstGeom>
        </p:spPr>
      </p:pic>
    </p:spTree>
    <p:extLst>
      <p:ext uri="{BB962C8B-B14F-4D97-AF65-F5344CB8AC3E}">
        <p14:creationId xmlns:p14="http://schemas.microsoft.com/office/powerpoint/2010/main" val="968214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Πρώτος γομφίος άνω γνάθου </a:t>
            </a:r>
            <a:r>
              <a:rPr lang="el-GR" sz="3200" b="0" dirty="0" smtClean="0"/>
              <a:t>1/2</a:t>
            </a:r>
            <a:endParaRPr lang="el-GR" sz="3200" b="0" dirty="0"/>
          </a:p>
        </p:txBody>
      </p:sp>
      <p:sp>
        <p:nvSpPr>
          <p:cNvPr id="3" name="Content Placeholder 2"/>
          <p:cNvSpPr>
            <a:spLocks noGrp="1"/>
          </p:cNvSpPr>
          <p:nvPr>
            <p:ph idx="1"/>
          </p:nvPr>
        </p:nvSpPr>
        <p:spPr>
          <a:xfrm>
            <a:off x="324006" y="1226344"/>
            <a:ext cx="3178696" cy="5328592"/>
          </a:xfrm>
        </p:spPr>
        <p:txBody>
          <a:bodyPr>
            <a:normAutofit fontScale="92500" lnSpcReduction="10000"/>
          </a:bodyPr>
          <a:lstStyle/>
          <a:p>
            <a:pPr marL="0" indent="0">
              <a:buNone/>
            </a:pPr>
            <a:r>
              <a:rPr lang="el-GR" dirty="0"/>
              <a:t>Είναι το έκτο δόντι από τη μέση γραμμή στην άνω γνάθο και ανατέλλει χωρίς να διαδέχεται νεογιλό δόντι, ακριβώς πίσω από τον δεύτερο νεογιλό γομφίο. Ο πρώτος γομφίος της άνω γνάθου, μαζί με τον αντίστοιχο της κάτω γνάθου </a:t>
            </a:r>
            <a:r>
              <a:rPr lang="el-GR" b="1" dirty="0"/>
              <a:t>ανατέλλουν πρώτα από όλα τα δόντια της μόνιμης οδοντοφυΐας</a:t>
            </a:r>
            <a:r>
              <a:rPr lang="el-GR" dirty="0"/>
              <a:t>. </a:t>
            </a:r>
          </a:p>
          <a:p>
            <a:pPr marL="0" indent="0" algn="ctr">
              <a:buNone/>
            </a:pPr>
            <a:endParaRPr lang="el-GR" dirty="0"/>
          </a:p>
          <a:p>
            <a:pPr algn="ct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grpSp>
        <p:nvGrpSpPr>
          <p:cNvPr id="5" name="Group 4"/>
          <p:cNvGrpSpPr/>
          <p:nvPr/>
        </p:nvGrpSpPr>
        <p:grpSpPr>
          <a:xfrm>
            <a:off x="4716016" y="1136520"/>
            <a:ext cx="1296144" cy="597135"/>
            <a:chOff x="6153763" y="1164610"/>
            <a:chExt cx="1296144" cy="755014"/>
          </a:xfrm>
        </p:grpSpPr>
        <p:cxnSp>
          <p:nvCxnSpPr>
            <p:cNvPr id="6" name="Straight Connector 5"/>
            <p:cNvCxnSpPr/>
            <p:nvPr/>
          </p:nvCxnSpPr>
          <p:spPr>
            <a:xfrm>
              <a:off x="6153763" y="1644095"/>
              <a:ext cx="129614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01835" y="1343560"/>
              <a:ext cx="0" cy="576064"/>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78480" y="1184737"/>
              <a:ext cx="573650" cy="466981"/>
            </a:xfrm>
            <a:prstGeom prst="rect">
              <a:avLst/>
            </a:prstGeom>
            <a:noFill/>
          </p:spPr>
          <p:txBody>
            <a:bodyPr wrap="square" rtlCol="0">
              <a:spAutoFit/>
            </a:bodyPr>
            <a:lstStyle/>
            <a:p>
              <a:r>
                <a:rPr lang="el-GR" dirty="0" smtClean="0">
                  <a:solidFill>
                    <a:prstClr val="black"/>
                  </a:solidFill>
                </a:rPr>
                <a:t>16</a:t>
              </a:r>
              <a:endParaRPr lang="el-GR" dirty="0">
                <a:solidFill>
                  <a:prstClr val="black"/>
                </a:solidFill>
              </a:endParaRPr>
            </a:p>
          </p:txBody>
        </p:sp>
        <p:sp>
          <p:nvSpPr>
            <p:cNvPr id="9" name="TextBox 8"/>
            <p:cNvSpPr txBox="1"/>
            <p:nvPr/>
          </p:nvSpPr>
          <p:spPr>
            <a:xfrm>
              <a:off x="6930819" y="1164610"/>
              <a:ext cx="441146" cy="466981"/>
            </a:xfrm>
            <a:prstGeom prst="rect">
              <a:avLst/>
            </a:prstGeom>
            <a:noFill/>
          </p:spPr>
          <p:txBody>
            <a:bodyPr wrap="none" rtlCol="0">
              <a:spAutoFit/>
            </a:bodyPr>
            <a:lstStyle/>
            <a:p>
              <a:r>
                <a:rPr lang="el-GR" dirty="0" smtClean="0">
                  <a:solidFill>
                    <a:prstClr val="black"/>
                  </a:solidFill>
                </a:rPr>
                <a:t>26</a:t>
              </a:r>
              <a:endParaRPr lang="el-GR" dirty="0">
                <a:solidFill>
                  <a:prstClr val="black"/>
                </a:solidFill>
              </a:endParaRPr>
            </a:p>
          </p:txBody>
        </p:sp>
      </p:grpSp>
      <p:pic>
        <p:nvPicPr>
          <p:cNvPr id="11" name="Picture 4" descr="http://www.orthodontist-kalamaria.gr/_/rsrc/1368078085034/services/cheirourgike-orthodontike-therapeia/%CE%95%CE%B9%CE%BA%CF%8C%CE%BD%CE%B12.jpg?height=239&amp;width=32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67944" y="2344508"/>
            <a:ext cx="4629199" cy="346075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Ευθύγραμμο βέλος σύνδεσης 12"/>
          <p:cNvCxnSpPr/>
          <p:nvPr/>
        </p:nvCxnSpPr>
        <p:spPr>
          <a:xfrm>
            <a:off x="4499992" y="2708920"/>
            <a:ext cx="527566" cy="86409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01543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l-GR" dirty="0"/>
              <a:t>Πρώτος γομφίος άνω γνάθου </a:t>
            </a:r>
            <a:r>
              <a:rPr lang="el-GR" sz="3200" b="0" dirty="0" smtClean="0"/>
              <a:t>2/2</a:t>
            </a:r>
            <a:endParaRPr lang="el-GR" sz="3200" b="0" dirty="0"/>
          </a:p>
        </p:txBody>
      </p:sp>
      <p:sp>
        <p:nvSpPr>
          <p:cNvPr id="3" name="Content Placeholder 2"/>
          <p:cNvSpPr>
            <a:spLocks noGrp="1"/>
          </p:cNvSpPr>
          <p:nvPr>
            <p:ph idx="1"/>
          </p:nvPr>
        </p:nvSpPr>
        <p:spPr>
          <a:xfrm>
            <a:off x="107504" y="1014189"/>
            <a:ext cx="4896544" cy="5524723"/>
          </a:xfrm>
        </p:spPr>
        <p:txBody>
          <a:bodyPr>
            <a:noAutofit/>
          </a:bodyPr>
          <a:lstStyle/>
          <a:p>
            <a:pPr marL="0" indent="0">
              <a:buNone/>
            </a:pPr>
            <a:r>
              <a:rPr lang="el-GR" b="1" dirty="0" smtClean="0"/>
              <a:t>Είναι </a:t>
            </a:r>
            <a:r>
              <a:rPr lang="el-GR" b="1" dirty="0"/>
              <a:t>το μεγαλύτερο και ογκωδέστερο δόντια της άνω γνάθου</a:t>
            </a:r>
            <a:r>
              <a:rPr lang="el-GR" dirty="0"/>
              <a:t>. </a:t>
            </a:r>
            <a:endParaRPr lang="el-GR" dirty="0" smtClean="0"/>
          </a:p>
          <a:p>
            <a:pPr marL="0" lvl="0" indent="0">
              <a:buNone/>
            </a:pPr>
            <a:r>
              <a:rPr lang="el-GR" dirty="0" smtClean="0"/>
              <a:t>Παίζει </a:t>
            </a:r>
            <a:r>
              <a:rPr lang="el-GR" dirty="0"/>
              <a:t>βασικό ρόλο στην ανατολή και των υπόλοιπων δοντιών, όπως επίσης και στη σωστή σύγκλειση των </a:t>
            </a:r>
            <a:r>
              <a:rPr lang="el-GR" dirty="0" smtClean="0"/>
              <a:t>δοντιών. </a:t>
            </a:r>
            <a:r>
              <a:rPr lang="el-GR" dirty="0" smtClean="0">
                <a:solidFill>
                  <a:prstClr val="black"/>
                </a:solidFill>
              </a:rPr>
              <a:t>Η </a:t>
            </a:r>
            <a:r>
              <a:rPr lang="el-GR" dirty="0">
                <a:solidFill>
                  <a:prstClr val="black"/>
                </a:solidFill>
              </a:rPr>
              <a:t>πρόωρη εξαγωγή του και η μη γρήγορη αποκατάσταση της έλλειψης αυτής δημιουργεί σημαντική αποδιοργάνωση του οδοντικού τόξου και μεγάλα προβλήματα δυσλειτουργίας του στοματογναθικού συστήματος</a:t>
            </a:r>
            <a:r>
              <a:rPr lang="el-GR" dirty="0" smtClean="0">
                <a:solidFill>
                  <a:prstClr val="black"/>
                </a:solidFill>
              </a:rPr>
              <a:t>.</a:t>
            </a:r>
            <a:endParaRPr lang="el-GR" dirty="0">
              <a:solidFill>
                <a:prstClr val="black"/>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pic>
        <p:nvPicPr>
          <p:cNvPr id="5" name="Picture 2" descr="msotw9_temp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693296" y="919288"/>
            <a:ext cx="2736304"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9AFF~1\LOCALS~1\Temp\\msotw9_temp0.jpg"/>
          <p:cNvPicPr>
            <a:picLocks noChangeAspect="1" noChangeArrowheads="1"/>
          </p:cNvPicPr>
          <p:nvPr/>
        </p:nvPicPr>
        <p:blipFill rotWithShape="1">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5148064" y="3789039"/>
            <a:ext cx="3538736" cy="293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761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Ανατολή και διαστάσεις</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8411743"/>
              </p:ext>
            </p:extLst>
          </p:nvPr>
        </p:nvGraphicFramePr>
        <p:xfrm>
          <a:off x="457200" y="1196975"/>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l-GR" dirty="0"/>
                    </a:p>
                  </a:txBody>
                  <a:tcPr/>
                </a:tc>
                <a:tc>
                  <a:txBody>
                    <a:bodyPr/>
                    <a:lstStyle/>
                    <a:p>
                      <a:endParaRPr lang="el-GR" dirty="0"/>
                    </a:p>
                  </a:txBody>
                  <a:tcPr/>
                </a:tc>
              </a:tr>
              <a:tr h="370840">
                <a:tc>
                  <a:txBody>
                    <a:bodyPr/>
                    <a:lstStyle/>
                    <a:p>
                      <a:r>
                        <a:rPr lang="el-GR" dirty="0" smtClean="0"/>
                        <a:t>Ανατολή</a:t>
                      </a:r>
                      <a:endParaRPr lang="el-GR" dirty="0"/>
                    </a:p>
                  </a:txBody>
                  <a:tcPr/>
                </a:tc>
                <a:tc>
                  <a:txBody>
                    <a:bodyPr/>
                    <a:lstStyle/>
                    <a:p>
                      <a:r>
                        <a:rPr lang="el-GR" dirty="0" smtClean="0"/>
                        <a:t>6-7 χρόνων (εξαρίτης)</a:t>
                      </a:r>
                      <a:endParaRPr lang="el-GR" dirty="0"/>
                    </a:p>
                  </a:txBody>
                  <a:tcPr/>
                </a:tc>
              </a:tr>
              <a:tr h="370840">
                <a:tc>
                  <a:txBody>
                    <a:bodyPr/>
                    <a:lstStyle/>
                    <a:p>
                      <a:r>
                        <a:rPr lang="el-GR" dirty="0" smtClean="0"/>
                        <a:t>Μήκος δοντιού</a:t>
                      </a:r>
                      <a:endParaRPr lang="el-GR" dirty="0"/>
                    </a:p>
                  </a:txBody>
                  <a:tcPr/>
                </a:tc>
                <a:tc>
                  <a:txBody>
                    <a:bodyPr/>
                    <a:lstStyle/>
                    <a:p>
                      <a:r>
                        <a:rPr lang="el-GR" dirty="0" smtClean="0"/>
                        <a:t>21 </a:t>
                      </a:r>
                      <a:r>
                        <a:rPr lang="en-US" dirty="0" smtClean="0"/>
                        <a:t>mm</a:t>
                      </a:r>
                      <a:endParaRPr lang="el-GR" dirty="0"/>
                    </a:p>
                  </a:txBody>
                  <a:tcPr/>
                </a:tc>
              </a:tr>
              <a:tr h="370840">
                <a:tc>
                  <a:txBody>
                    <a:bodyPr/>
                    <a:lstStyle/>
                    <a:p>
                      <a:r>
                        <a:rPr lang="el-GR" dirty="0" smtClean="0"/>
                        <a:t>Μήκος μύλης</a:t>
                      </a:r>
                      <a:endParaRPr lang="el-GR" dirty="0"/>
                    </a:p>
                  </a:txBody>
                  <a:tcPr/>
                </a:tc>
                <a:tc>
                  <a:txBody>
                    <a:bodyPr/>
                    <a:lstStyle/>
                    <a:p>
                      <a:r>
                        <a:rPr lang="el-GR" dirty="0" smtClean="0"/>
                        <a:t>8</a:t>
                      </a:r>
                      <a:r>
                        <a:rPr lang="en-US" dirty="0" smtClean="0"/>
                        <a:t> mm</a:t>
                      </a:r>
                      <a:endParaRPr lang="el-GR" dirty="0"/>
                    </a:p>
                  </a:txBody>
                  <a:tcPr/>
                </a:tc>
              </a:tr>
              <a:tr h="370840">
                <a:tc>
                  <a:txBody>
                    <a:bodyPr/>
                    <a:lstStyle/>
                    <a:p>
                      <a:r>
                        <a:rPr lang="el-GR" dirty="0" smtClean="0"/>
                        <a:t>Μήκος ρίζας</a:t>
                      </a:r>
                      <a:endParaRPr lang="el-GR" dirty="0"/>
                    </a:p>
                  </a:txBody>
                  <a:tcPr/>
                </a:tc>
                <a:tc>
                  <a:txBody>
                    <a:bodyPr/>
                    <a:lstStyle/>
                    <a:p>
                      <a:r>
                        <a:rPr lang="el-GR" dirty="0" smtClean="0"/>
                        <a:t>13</a:t>
                      </a:r>
                      <a:r>
                        <a:rPr lang="en-US" dirty="0" smtClean="0"/>
                        <a:t> mm</a:t>
                      </a:r>
                      <a:endParaRPr lang="el-GR" dirty="0"/>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21209547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25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1">
  <a:themeElements>
    <a:clrScheme name="Προσαρμοσμένο 1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651</TotalTime>
  <Words>2038</Words>
  <Application>Microsoft Office PowerPoint</Application>
  <PresentationFormat>Προβολή στην οθόνη (4:3)</PresentationFormat>
  <Paragraphs>191</Paragraphs>
  <Slides>36</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36</vt:i4>
      </vt:variant>
    </vt:vector>
  </HeadingPairs>
  <TitlesOfParts>
    <vt:vector size="39" baseType="lpstr">
      <vt:lpstr>OC_template_updated</vt:lpstr>
      <vt:lpstr>template1</vt:lpstr>
      <vt:lpstr>1_OC_template_updated</vt:lpstr>
      <vt:lpstr>Οδοντική μορφολογία</vt:lpstr>
      <vt:lpstr>Οπίσθια δόντια</vt:lpstr>
      <vt:lpstr>Γομφίοι 1/2</vt:lpstr>
      <vt:lpstr>Γομφίοι 2/2</vt:lpstr>
      <vt:lpstr>Λειτουργία</vt:lpstr>
      <vt:lpstr>Μορφολογία</vt:lpstr>
      <vt:lpstr>Πρώτος γομφίος άνω γνάθου 1/2</vt:lpstr>
      <vt:lpstr>Πρώτος γομφίος άνω γνάθου 2/2</vt:lpstr>
      <vt:lpstr>Ανατολή και διαστάσεις</vt:lpstr>
      <vt:lpstr>Παρειακή επιφάνεια 1/2</vt:lpstr>
      <vt:lpstr>Παρειακή επιφάνεια 2/2</vt:lpstr>
      <vt:lpstr>Υπερώια επιφάνεια 1/3</vt:lpstr>
      <vt:lpstr>Υπερώια επιφάνεια 2/3</vt:lpstr>
      <vt:lpstr>Υπερώια επιφάνεια 3/3</vt:lpstr>
      <vt:lpstr>Μασητική επιφάνεια 1/6</vt:lpstr>
      <vt:lpstr>Μασητική επιφάνεια 2/6</vt:lpstr>
      <vt:lpstr>Μασητική επιφάνεια 3/6</vt:lpstr>
      <vt:lpstr>Μασητική επιφάνεια 4/6</vt:lpstr>
      <vt:lpstr>Μασητική επιφάνεια 5/6</vt:lpstr>
      <vt:lpstr>Μασητική επιφάνεια 6/6</vt:lpstr>
      <vt:lpstr>Εγγύς επιφάνεια</vt:lpstr>
      <vt:lpstr>Άπω επιφάνεια</vt:lpstr>
      <vt:lpstr>Όμορες επιφάνειες</vt:lpstr>
      <vt:lpstr>Αυχενική γραμμή</vt:lpstr>
      <vt:lpstr>Ρίζα</vt:lpstr>
      <vt:lpstr>Πρώτος γομφίος άνω γνάθου (σχήμα) 1/2</vt:lpstr>
      <vt:lpstr>Πρώτος γομφίος άνω γνάθου (σχήμα) 2/2</vt:lpstr>
      <vt:lpstr>Βασικά χαρακτηριστικά</vt:lpstr>
      <vt:lpstr>Παραλλαγές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93</cp:revision>
  <dcterms:created xsi:type="dcterms:W3CDTF">2013-03-04T13:35:19Z</dcterms:created>
  <dcterms:modified xsi:type="dcterms:W3CDTF">2015-06-05T12:01:08Z</dcterms:modified>
</cp:coreProperties>
</file>