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8" r:id="rId2"/>
  </p:sldMasterIdLst>
  <p:notesMasterIdLst>
    <p:notesMasterId r:id="rId28"/>
  </p:notesMasterIdLst>
  <p:handoutMasterIdLst>
    <p:handoutMasterId r:id="rId29"/>
  </p:handoutMasterIdLst>
  <p:sldIdLst>
    <p:sldId id="256" r:id="rId3"/>
    <p:sldId id="267" r:id="rId4"/>
    <p:sldId id="268" r:id="rId5"/>
    <p:sldId id="269" r:id="rId6"/>
    <p:sldId id="270" r:id="rId7"/>
    <p:sldId id="271" r:id="rId8"/>
    <p:sldId id="272" r:id="rId9"/>
    <p:sldId id="283" r:id="rId10"/>
    <p:sldId id="273" r:id="rId11"/>
    <p:sldId id="274" r:id="rId12"/>
    <p:sldId id="275" r:id="rId13"/>
    <p:sldId id="276" r:id="rId14"/>
    <p:sldId id="277" r:id="rId15"/>
    <p:sldId id="278" r:id="rId16"/>
    <p:sldId id="279" r:id="rId17"/>
    <p:sldId id="280" r:id="rId18"/>
    <p:sldId id="281" r:id="rId19"/>
    <p:sldId id="282" r:id="rId20"/>
    <p:sldId id="257" r:id="rId21"/>
    <p:sldId id="262" r:id="rId22"/>
    <p:sldId id="264" r:id="rId23"/>
    <p:sldId id="284" r:id="rId24"/>
    <p:sldId id="285" r:id="rId25"/>
    <p:sldId id="266" r:id="rId26"/>
    <p:sldId id="261"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p:spPr>
      </p:sp>
      <p:sp>
        <p:nvSpPr>
          <p:cNvPr id="228355" name="Notes Placeholder 2"/>
          <p:cNvSpPr>
            <a:spLocks noGrp="1"/>
          </p:cNvSpPr>
          <p:nvPr>
            <p:ph type="body" idx="1"/>
          </p:nvPr>
        </p:nvSpPr>
        <p:spPr bwMode="auto">
          <a:noFill/>
        </p:spPr>
        <p:txBody>
          <a:bodyPr wrap="square" numCol="1" anchor="t" anchorCtr="0" compatLnSpc="1">
            <a:prstTxWarp prst="textNoShape">
              <a:avLst/>
            </a:prstTxWarp>
          </a:bodyPr>
          <a:lstStyle/>
          <a:p>
            <a:pPr algn="just">
              <a:lnSpc>
                <a:spcPct val="120000"/>
              </a:lnSpc>
            </a:pPr>
            <a:endParaRPr lang="el-GR" sz="1300" b="1" dirty="0">
              <a:latin typeface="Corbel" pitchFamily="34" charset="0"/>
            </a:endParaRPr>
          </a:p>
        </p:txBody>
      </p:sp>
      <p:sp>
        <p:nvSpPr>
          <p:cNvPr id="228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C6FFBC-8C5A-4F7D-AF20-4D614B04A2BA}" type="slidenum">
              <a:rPr lang="el-GR" smtClean="0"/>
              <a:pPr/>
              <a:t>1</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39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080109-8E39-4457-A49B-DF2D7B23603B}" type="slidenum">
              <a:rPr lang="el-GR" smtClean="0"/>
              <a:pPr/>
              <a:t>3</a:t>
            </a:fld>
            <a:endParaRPr 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41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947CA8-156E-4FCA-9C2E-D56F3C824227}" type="slidenum">
              <a:rPr lang="el-GR" smtClean="0"/>
              <a:pPr/>
              <a:t>4</a:t>
            </a:fld>
            <a:endParaRPr 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41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947CA8-156E-4FCA-9C2E-D56F3C824227}" type="slidenum">
              <a:rPr lang="el-GR" smtClean="0"/>
              <a:pPr/>
              <a:t>6</a:t>
            </a:fld>
            <a:endParaRPr 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41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947CA8-156E-4FCA-9C2E-D56F3C824227}" type="slidenum">
              <a:rPr lang="el-GR" smtClean="0"/>
              <a:pPr/>
              <a:t>7</a:t>
            </a:fld>
            <a:endParaRPr 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p:spPr>
      </p:sp>
      <p:sp>
        <p:nvSpPr>
          <p:cNvPr id="244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44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430A86-E440-4203-A80E-F82158A45320}" type="slidenum">
              <a:rPr lang="el-GR" smtClean="0"/>
              <a:pPr/>
              <a:t>10</a:t>
            </a:fld>
            <a:endParaRPr 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p:spPr>
      </p:sp>
      <p:sp>
        <p:nvSpPr>
          <p:cNvPr id="246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246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60F185-CA80-4B1C-8DC6-E1601EC7DFC7}" type="slidenum">
              <a:rPr lang="el-GR" smtClean="0"/>
              <a:pPr/>
              <a:t>12</a:t>
            </a:fld>
            <a:endParaRPr 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27959F34-B96E-49DE-B6B9-B0238B8D74F7}" type="slidenum">
              <a:rPr lang="en-US"/>
              <a:pPr>
                <a:defRPr/>
              </a:pPr>
              <a:t>‹#›</a:t>
            </a:fld>
            <a:endParaRPr lang="en-US" dirty="0"/>
          </a:p>
        </p:txBody>
      </p:sp>
    </p:spTree>
    <p:extLst>
      <p:ext uri="{BB962C8B-B14F-4D97-AF65-F5344CB8AC3E}">
        <p14:creationId xmlns:p14="http://schemas.microsoft.com/office/powerpoint/2010/main" val="345886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2C2F574E-3DBE-447D-9A80-892FBB6144CF}" type="slidenum">
              <a:rPr lang="en-US"/>
              <a:pPr>
                <a:defRPr/>
              </a:pPr>
              <a:t>‹#›</a:t>
            </a:fld>
            <a:endParaRPr lang="en-US" dirty="0"/>
          </a:p>
        </p:txBody>
      </p:sp>
    </p:spTree>
    <p:extLst>
      <p:ext uri="{BB962C8B-B14F-4D97-AF65-F5344CB8AC3E}">
        <p14:creationId xmlns:p14="http://schemas.microsoft.com/office/powerpoint/2010/main" val="199767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06876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501094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89422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14220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947158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792526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96246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268760"/>
            <a:ext cx="8229600" cy="4968552"/>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marL="914400" indent="0">
              <a:buNone/>
              <a:defRPr sz="2200"/>
            </a:lvl3pPr>
            <a:lvl4pPr marL="1257300" indent="-228600">
              <a:defRPr sz="2200"/>
            </a:lvl4pPr>
            <a:lvl5pPr marL="1168400" indent="-271463">
              <a:lnSpc>
                <a:spcPct val="110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97814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6998563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76644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a:defRPr sz="2200"/>
            </a:lvl3pPr>
            <a:lvl4pPr>
              <a:defRPr sz="2200"/>
            </a:lvl4pPr>
            <a:lvl5pPr marL="1168400" indent="-271463">
              <a:lnSpc>
                <a:spcPct val="110000"/>
              </a:lnSpc>
              <a:spcBef>
                <a:spcPts val="1200"/>
              </a:spcBef>
              <a:defRPr sz="22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Content Placeholder 3"/>
          <p:cNvSpPr>
            <a:spLocks noGrp="1"/>
          </p:cNvSpPr>
          <p:nvPr>
            <p:ph sz="half" idx="2"/>
          </p:nvPr>
        </p:nvSpPr>
        <p:spPr>
          <a:xfrm>
            <a:off x="4648200" y="1196752"/>
            <a:ext cx="4038600" cy="5040560"/>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a:defRPr sz="2200"/>
            </a:lvl3pPr>
            <a:lvl4pPr>
              <a:defRPr sz="2200"/>
            </a:lvl4pPr>
            <a:lvl5pPr marL="1168400" indent="-271463">
              <a:lnSpc>
                <a:spcPct val="110000"/>
              </a:lnSpc>
              <a:spcBef>
                <a:spcPts val="1200"/>
              </a:spcBef>
              <a:defRPr sz="22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584125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Φυσιολογία Στοματογναθικού Συστήματος - Συγκλεισιολογία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lnSpc>
                <a:spcPct val="110000"/>
              </a:lnSpc>
              <a:spcBef>
                <a:spcPts val="1200"/>
              </a:spcBef>
              <a:spcAft>
                <a:spcPts val="1200"/>
              </a:spcAft>
            </a:pPr>
            <a:r>
              <a:rPr lang="el-GR" sz="2600" b="1" dirty="0" smtClean="0"/>
              <a:t>Ενότητα 10</a:t>
            </a:r>
            <a:r>
              <a:rPr lang="el-GR" sz="2600" dirty="0" smtClean="0"/>
              <a:t>:</a:t>
            </a:r>
            <a:r>
              <a:rPr lang="en-US" sz="2600" dirty="0" smtClean="0"/>
              <a:t> </a:t>
            </a:r>
            <a:r>
              <a:rPr lang="el-GR" sz="2600" dirty="0"/>
              <a:t>Συγκλεισιολογία</a:t>
            </a:r>
            <a:endParaRPr lang="en-US" sz="2600" dirty="0" smtClean="0"/>
          </a:p>
          <a:p>
            <a:pPr>
              <a:lnSpc>
                <a:spcPct val="110000"/>
              </a:lnSpc>
              <a:spcBef>
                <a:spcPts val="1200"/>
              </a:spcBef>
            </a:pPr>
            <a:r>
              <a:rPr lang="el-GR" sz="2200" dirty="0" smtClean="0"/>
              <a:t>Δρ</a:t>
            </a:r>
            <a:r>
              <a:rPr lang="el-GR" sz="2200" dirty="0"/>
              <a:t>. Παναγιώτα Τσόλκα, </a:t>
            </a:r>
            <a:r>
              <a:rPr lang="el-GR" sz="2200" dirty="0" smtClean="0"/>
              <a:t>Αναπληρώτρια Καθηγήτρια</a:t>
            </a:r>
            <a:endParaRPr lang="en-US" sz="2200" dirty="0"/>
          </a:p>
          <a:p>
            <a:pPr>
              <a:lnSpc>
                <a:spcPct val="110000"/>
              </a:lnSpc>
              <a:spcBef>
                <a:spcPts val="300"/>
              </a:spcBef>
            </a:pPr>
            <a:r>
              <a:rPr lang="el-GR" sz="2200" dirty="0" smtClean="0"/>
              <a:t>Τμήμα </a:t>
            </a:r>
            <a:r>
              <a:rPr lang="el-GR" sz="2200" dirty="0"/>
              <a:t>Οδοντικής Τεχνολογίας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tretch>
            <a:fillRect/>
          </a:stretch>
        </p:blipFill>
        <p:spPr bwMode="auto">
          <a:xfrm>
            <a:off x="2339752" y="1700808"/>
            <a:ext cx="4552381" cy="2380953"/>
          </a:xfrm>
          <a:prstGeom prst="rect">
            <a:avLst/>
          </a:prstGeom>
          <a:noFill/>
          <a:ln w="9525">
            <a:solidFill>
              <a:schemeClr val="accent1">
                <a:lumMod val="50000"/>
              </a:schemeClr>
            </a:solidFill>
            <a:miter lim="800000"/>
            <a:headEnd/>
            <a:tailEnd/>
          </a:ln>
        </p:spPr>
      </p:pic>
      <p:sp>
        <p:nvSpPr>
          <p:cNvPr id="8" name="Text Placeholder 4"/>
          <p:cNvSpPr>
            <a:spLocks noGrp="1"/>
          </p:cNvSpPr>
          <p:nvPr>
            <p:ph type="body" sz="half" idx="4294967295"/>
          </p:nvPr>
        </p:nvSpPr>
        <p:spPr>
          <a:xfrm>
            <a:off x="539552" y="4437112"/>
            <a:ext cx="8229600" cy="1981200"/>
          </a:xfrm>
        </p:spPr>
        <p:txBody>
          <a:bodyPr>
            <a:normAutofit/>
          </a:bodyPr>
          <a:lstStyle/>
          <a:p>
            <a:r>
              <a:rPr lang="el-GR" sz="2400" dirty="0" smtClean="0"/>
              <a:t>Κατά την πλαγιολίσθηση στην εργαζόμενη πλευρά εφάπτονται μόνο οι κυνόδοντες </a:t>
            </a:r>
            <a:r>
              <a:rPr lang="el-GR" sz="2400" dirty="0" err="1" smtClean="0"/>
              <a:t>αποσυναρμόζοντας</a:t>
            </a:r>
            <a:r>
              <a:rPr lang="el-GR" sz="2400" dirty="0" smtClean="0"/>
              <a:t> τα οπίσθια δόντια της εργαζόμενης και μη εργαζόμενης πλευράς.</a:t>
            </a:r>
            <a:endParaRPr lang="el-GR" sz="2400" dirty="0"/>
          </a:p>
        </p:txBody>
      </p:sp>
      <p:sp>
        <p:nvSpPr>
          <p:cNvPr id="6" name="5-Point Star 5"/>
          <p:cNvSpPr/>
          <p:nvPr/>
        </p:nvSpPr>
        <p:spPr>
          <a:xfrm>
            <a:off x="3962421" y="3195491"/>
            <a:ext cx="108000" cy="1080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3" name="Τίτλος 2"/>
          <p:cNvSpPr>
            <a:spLocks noGrp="1"/>
          </p:cNvSpPr>
          <p:nvPr>
            <p:ph type="title"/>
          </p:nvPr>
        </p:nvSpPr>
        <p:spPr>
          <a:xfrm>
            <a:off x="467544" y="116632"/>
            <a:ext cx="8229600" cy="1080120"/>
          </a:xfrm>
        </p:spPr>
        <p:txBody>
          <a:bodyPr>
            <a:noAutofit/>
          </a:bodyPr>
          <a:lstStyle/>
          <a:p>
            <a:r>
              <a:rPr lang="el-GR" dirty="0" err="1"/>
              <a:t>Κυνοδοντική</a:t>
            </a:r>
            <a:r>
              <a:rPr lang="el-GR" dirty="0"/>
              <a:t> προστασία</a:t>
            </a:r>
            <a:br>
              <a:rPr lang="el-GR" dirty="0"/>
            </a:br>
            <a:r>
              <a:rPr lang="en-US" sz="3000" b="0" dirty="0"/>
              <a:t>canine guidance </a:t>
            </a:r>
            <a:endParaRPr lang="el-GR" sz="3000" b="0" dirty="0"/>
          </a:p>
        </p:txBody>
      </p:sp>
    </p:spTree>
    <p:extLst>
      <p:ext uri="{BB962C8B-B14F-4D97-AF65-F5344CB8AC3E}">
        <p14:creationId xmlns:p14="http://schemas.microsoft.com/office/powerpoint/2010/main" val="2094433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68760"/>
            <a:ext cx="8363272" cy="5112568"/>
          </a:xfrm>
        </p:spPr>
        <p:txBody>
          <a:bodyPr>
            <a:normAutofit fontScale="92500"/>
          </a:bodyPr>
          <a:lstStyle/>
          <a:p>
            <a:r>
              <a:rPr lang="el-GR" b="1" dirty="0" smtClean="0">
                <a:solidFill>
                  <a:srgbClr val="004A82"/>
                </a:solidFill>
              </a:rPr>
              <a:t>Σε κεντρική σχέση</a:t>
            </a:r>
          </a:p>
          <a:p>
            <a:pPr lvl="1"/>
            <a:r>
              <a:rPr lang="el-GR" sz="2400" dirty="0" smtClean="0"/>
              <a:t>Επαφές όλων των οπισθίων αμφοτερόπλευρα.</a:t>
            </a:r>
          </a:p>
          <a:p>
            <a:pPr lvl="1"/>
            <a:r>
              <a:rPr lang="el-GR" sz="2400" dirty="0" smtClean="0"/>
              <a:t>Τα πρόσθια αφίστανται ελαφρά.</a:t>
            </a:r>
          </a:p>
          <a:p>
            <a:r>
              <a:rPr lang="el-GR" b="1" dirty="0" smtClean="0">
                <a:solidFill>
                  <a:srgbClr val="004A82"/>
                </a:solidFill>
              </a:rPr>
              <a:t>Σε έκκεντρες θέσεις</a:t>
            </a:r>
          </a:p>
          <a:p>
            <a:pPr lvl="1"/>
            <a:r>
              <a:rPr lang="el-GR" sz="2400" dirty="0" smtClean="0"/>
              <a:t>Κατά την προσθιολίσθηση υπάρχουν </a:t>
            </a:r>
            <a:r>
              <a:rPr lang="el-GR" sz="2400" dirty="0" err="1" smtClean="0"/>
              <a:t>αμφοτερόπλευρες</a:t>
            </a:r>
            <a:r>
              <a:rPr lang="el-GR" sz="2400" dirty="0" smtClean="0"/>
              <a:t>, ταυτόχρονες οδοντικές επαφές προσθίων και οπισθίων δοντιών. </a:t>
            </a:r>
          </a:p>
          <a:p>
            <a:pPr lvl="1"/>
            <a:r>
              <a:rPr lang="el-GR" sz="2400" dirty="0" smtClean="0"/>
              <a:t>Κατά τις πλαγιολισθήσεις υπάρχουν </a:t>
            </a:r>
            <a:r>
              <a:rPr lang="el-GR" sz="2400" dirty="0" err="1" smtClean="0"/>
              <a:t>αμφοτερόπλευρες</a:t>
            </a:r>
            <a:r>
              <a:rPr lang="el-GR" sz="2400" dirty="0" smtClean="0"/>
              <a:t>, ταυτόχρονες και ίσες οδοντικές επαφές και στην εργαζόμενη και στην μη εργαζόμενη πλευρά.</a:t>
            </a:r>
          </a:p>
          <a:p>
            <a:pPr>
              <a:buClrTx/>
              <a:buFont typeface="Wingdings" panose="05000000000000000000" pitchFamily="2" charset="2"/>
              <a:buChar char="ü"/>
            </a:pPr>
            <a:r>
              <a:rPr lang="el-GR" sz="2400" b="1" dirty="0" smtClean="0">
                <a:solidFill>
                  <a:srgbClr val="004A82"/>
                </a:solidFill>
              </a:rPr>
              <a:t>Χρησιμοποιείται μόνο για κινητές προσθετικές αποκαταστάσεις</a:t>
            </a:r>
            <a:endParaRPr lang="el-GR" sz="2400" b="1"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3" name="Τίτλος 2"/>
          <p:cNvSpPr>
            <a:spLocks noGrp="1"/>
          </p:cNvSpPr>
          <p:nvPr>
            <p:ph type="title"/>
          </p:nvPr>
        </p:nvSpPr>
        <p:spPr>
          <a:xfrm>
            <a:off x="0" y="116632"/>
            <a:ext cx="9144000" cy="1008112"/>
          </a:xfrm>
        </p:spPr>
        <p:txBody>
          <a:bodyPr>
            <a:noAutofit/>
          </a:bodyPr>
          <a:lstStyle/>
          <a:p>
            <a:r>
              <a:rPr lang="el-GR" dirty="0" err="1"/>
              <a:t>Αμφοτερόπλευρα</a:t>
            </a:r>
            <a:r>
              <a:rPr lang="el-GR" dirty="0"/>
              <a:t> ισορροπημένη σύγκλειση</a:t>
            </a:r>
            <a:br>
              <a:rPr lang="el-GR" dirty="0"/>
            </a:br>
            <a:r>
              <a:rPr lang="el-GR" dirty="0"/>
              <a:t> ή Ισόρροπη </a:t>
            </a:r>
            <a:r>
              <a:rPr lang="el-GR" dirty="0" smtClean="0"/>
              <a:t>σύγκλειση </a:t>
            </a:r>
            <a:r>
              <a:rPr lang="el-GR" sz="3000" b="0" dirty="0" smtClean="0"/>
              <a:t>1/2</a:t>
            </a:r>
            <a:endParaRPr lang="el-GR" sz="3000" b="0" dirty="0"/>
          </a:p>
        </p:txBody>
      </p:sp>
    </p:spTree>
    <p:extLst>
      <p:ext uri="{BB962C8B-B14F-4D97-AF65-F5344CB8AC3E}">
        <p14:creationId xmlns:p14="http://schemas.microsoft.com/office/powerpoint/2010/main" val="1455243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0" y="4117528"/>
            <a:ext cx="3623227" cy="2340000"/>
          </a:xfrm>
          <a:prstGeom prst="rect">
            <a:avLst/>
          </a:prstGeom>
          <a:noFill/>
          <a:ln w="9525">
            <a:solidFill>
              <a:schemeClr val="tx2">
                <a:lumMod val="50000"/>
              </a:schemeClr>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899592" y="4153792"/>
            <a:ext cx="3075854" cy="2340000"/>
          </a:xfrm>
          <a:prstGeom prst="rect">
            <a:avLst/>
          </a:prstGeom>
          <a:noFill/>
          <a:ln w="9525">
            <a:solidFill>
              <a:schemeClr val="tx2">
                <a:lumMod val="50000"/>
              </a:schemeClr>
            </a:solid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551309" y="1309216"/>
            <a:ext cx="3424392" cy="2340000"/>
          </a:xfrm>
          <a:prstGeom prst="rect">
            <a:avLst/>
          </a:prstGeom>
          <a:noFill/>
          <a:ln w="9525">
            <a:solidFill>
              <a:schemeClr val="tx2">
                <a:lumMod val="50000"/>
              </a:schemeClr>
            </a:solid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1041933" y="1309216"/>
            <a:ext cx="3047780" cy="2340000"/>
          </a:xfrm>
          <a:prstGeom prst="rect">
            <a:avLst/>
          </a:prstGeom>
          <a:noFill/>
          <a:ln w="9525">
            <a:noFill/>
            <a:miter lim="800000"/>
            <a:headEnd/>
            <a:tailEnd/>
          </a:ln>
        </p:spPr>
      </p:pic>
      <p:sp>
        <p:nvSpPr>
          <p:cNvPr id="9" name="TextBox 8"/>
          <p:cNvSpPr txBox="1"/>
          <p:nvPr/>
        </p:nvSpPr>
        <p:spPr>
          <a:xfrm>
            <a:off x="4572000" y="6493792"/>
            <a:ext cx="3594510" cy="307777"/>
          </a:xfrm>
          <a:prstGeom prst="rect">
            <a:avLst/>
          </a:prstGeom>
          <a:noFill/>
        </p:spPr>
        <p:txBody>
          <a:bodyPr wrap="none">
            <a:spAutoFit/>
          </a:bodyPr>
          <a:lstStyle/>
          <a:p>
            <a:pPr>
              <a:defRPr/>
            </a:pPr>
            <a:r>
              <a:rPr lang="el-GR" sz="1400" b="1" dirty="0">
                <a:latin typeface="+mj-lt"/>
              </a:rPr>
              <a:t>ΜΗ ΕΡΓΑΖΟΜΕΝΗ ΠΛΕΥΡΑ (</a:t>
            </a:r>
            <a:r>
              <a:rPr lang="en-GB" sz="1400" b="1" dirty="0">
                <a:latin typeface="+mj-lt"/>
              </a:rPr>
              <a:t>BALANCING SIDE)</a:t>
            </a:r>
            <a:endParaRPr lang="el-GR" sz="1400" b="1" dirty="0">
              <a:latin typeface="+mj-lt"/>
            </a:endParaRPr>
          </a:p>
        </p:txBody>
      </p:sp>
      <p:sp>
        <p:nvSpPr>
          <p:cNvPr id="10" name="TextBox 9"/>
          <p:cNvSpPr txBox="1"/>
          <p:nvPr/>
        </p:nvSpPr>
        <p:spPr>
          <a:xfrm>
            <a:off x="827584" y="6505599"/>
            <a:ext cx="3199722" cy="307777"/>
          </a:xfrm>
          <a:prstGeom prst="rect">
            <a:avLst/>
          </a:prstGeom>
          <a:noFill/>
        </p:spPr>
        <p:txBody>
          <a:bodyPr wrap="none">
            <a:spAutoFit/>
          </a:bodyPr>
          <a:lstStyle/>
          <a:p>
            <a:pPr>
              <a:defRPr/>
            </a:pPr>
            <a:r>
              <a:rPr lang="el-GR" sz="1400" b="1" dirty="0">
                <a:latin typeface="+mj-lt"/>
              </a:rPr>
              <a:t> ΕΡΓΑΖΟΜΕΝΗ ΠΛΕΥΡΑ</a:t>
            </a:r>
            <a:r>
              <a:rPr lang="en-GB" sz="1400" b="1" dirty="0">
                <a:latin typeface="+mj-lt"/>
              </a:rPr>
              <a:t> (WORKING SIDE)</a:t>
            </a:r>
            <a:endParaRPr lang="el-GR" sz="1400" b="1" dirty="0">
              <a:latin typeface="+mj-lt"/>
            </a:endParaRPr>
          </a:p>
        </p:txBody>
      </p:sp>
      <p:sp>
        <p:nvSpPr>
          <p:cNvPr id="11" name="TextBox 10"/>
          <p:cNvSpPr txBox="1"/>
          <p:nvPr/>
        </p:nvSpPr>
        <p:spPr>
          <a:xfrm>
            <a:off x="5018828" y="3665735"/>
            <a:ext cx="2455096" cy="307777"/>
          </a:xfrm>
          <a:prstGeom prst="rect">
            <a:avLst/>
          </a:prstGeom>
          <a:noFill/>
        </p:spPr>
        <p:txBody>
          <a:bodyPr wrap="none">
            <a:spAutoFit/>
          </a:bodyPr>
          <a:lstStyle/>
          <a:p>
            <a:pPr algn="ctr">
              <a:defRPr/>
            </a:pPr>
            <a:r>
              <a:rPr lang="el-GR" sz="1400" b="1" dirty="0">
                <a:latin typeface="+mj-lt"/>
              </a:rPr>
              <a:t>ΠΡΟΟΛΙΣΘΗΣΗ</a:t>
            </a:r>
            <a:r>
              <a:rPr lang="en-GB" sz="1400" b="1" dirty="0">
                <a:latin typeface="+mj-lt"/>
              </a:rPr>
              <a:t> (PROTRUSION)</a:t>
            </a:r>
            <a:endParaRPr lang="el-GR" sz="1400" b="1" dirty="0">
              <a:latin typeface="+mj-lt"/>
            </a:endParaRPr>
          </a:p>
        </p:txBody>
      </p:sp>
      <p:sp>
        <p:nvSpPr>
          <p:cNvPr id="12" name="TextBox 11"/>
          <p:cNvSpPr txBox="1"/>
          <p:nvPr/>
        </p:nvSpPr>
        <p:spPr>
          <a:xfrm>
            <a:off x="806316" y="3625279"/>
            <a:ext cx="3463256" cy="307777"/>
          </a:xfrm>
          <a:prstGeom prst="rect">
            <a:avLst/>
          </a:prstGeom>
          <a:noFill/>
        </p:spPr>
        <p:txBody>
          <a:bodyPr wrap="none">
            <a:spAutoFit/>
          </a:bodyPr>
          <a:lstStyle/>
          <a:p>
            <a:pPr algn="ctr">
              <a:defRPr/>
            </a:pPr>
            <a:r>
              <a:rPr lang="el-GR" sz="1400" b="1" dirty="0">
                <a:latin typeface="+mj-lt"/>
              </a:rPr>
              <a:t>ΚΕΝΤΡΙΚΗ ΣΥΓΚΛΕΙΣΗ</a:t>
            </a:r>
            <a:r>
              <a:rPr lang="en-GB" sz="1400" b="1" dirty="0">
                <a:latin typeface="+mj-lt"/>
              </a:rPr>
              <a:t> (CENTRIC OCCLUSION)</a:t>
            </a:r>
            <a:endParaRPr lang="el-GR" sz="1400" b="1" dirty="0">
              <a:latin typeface="+mj-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14" name="Τίτλος 2"/>
          <p:cNvSpPr>
            <a:spLocks noGrp="1"/>
          </p:cNvSpPr>
          <p:nvPr>
            <p:ph type="title"/>
          </p:nvPr>
        </p:nvSpPr>
        <p:spPr>
          <a:xfrm>
            <a:off x="0" y="116632"/>
            <a:ext cx="9144000" cy="1008112"/>
          </a:xfrm>
        </p:spPr>
        <p:txBody>
          <a:bodyPr>
            <a:noAutofit/>
          </a:bodyPr>
          <a:lstStyle/>
          <a:p>
            <a:r>
              <a:rPr lang="el-GR" dirty="0" err="1"/>
              <a:t>Αμφοτερόπλευρα</a:t>
            </a:r>
            <a:r>
              <a:rPr lang="el-GR" dirty="0"/>
              <a:t> ισορροπημένη σύγκλειση</a:t>
            </a:r>
            <a:br>
              <a:rPr lang="el-GR" dirty="0"/>
            </a:br>
            <a:r>
              <a:rPr lang="el-GR" dirty="0"/>
              <a:t> ή Ισόρροπη </a:t>
            </a:r>
            <a:r>
              <a:rPr lang="el-GR" dirty="0" smtClean="0"/>
              <a:t>σύγκλειση </a:t>
            </a:r>
            <a:r>
              <a:rPr lang="el-GR" sz="3000" b="0" dirty="0"/>
              <a:t>2</a:t>
            </a:r>
            <a:r>
              <a:rPr lang="el-GR" sz="3000" b="0" dirty="0" smtClean="0"/>
              <a:t>/2</a:t>
            </a:r>
            <a:endParaRPr lang="el-GR" sz="3000" b="0" dirty="0"/>
          </a:p>
        </p:txBody>
      </p:sp>
    </p:spTree>
    <p:extLst>
      <p:ext uri="{BB962C8B-B14F-4D97-AF65-F5344CB8AC3E}">
        <p14:creationId xmlns:p14="http://schemas.microsoft.com/office/powerpoint/2010/main" val="2860945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normAutofit/>
          </a:bodyPr>
          <a:lstStyle/>
          <a:p>
            <a:pPr>
              <a:buSzPct val="100000"/>
            </a:pPr>
            <a:r>
              <a:rPr lang="el-GR" b="1" dirty="0" smtClean="0">
                <a:solidFill>
                  <a:srgbClr val="004A82"/>
                </a:solidFill>
              </a:rPr>
              <a:t>Σε θέση μέγιστης συναρμογής</a:t>
            </a:r>
          </a:p>
          <a:p>
            <a:pPr lvl="1"/>
            <a:r>
              <a:rPr lang="el-GR" dirty="0" smtClean="0"/>
              <a:t>Μέγιστος δυνατός αριθμός επαφών</a:t>
            </a:r>
            <a:r>
              <a:rPr lang="en-GB" dirty="0" smtClean="0"/>
              <a:t>.</a:t>
            </a:r>
            <a:endParaRPr lang="el-GR" dirty="0" smtClean="0"/>
          </a:p>
          <a:p>
            <a:pPr lvl="1"/>
            <a:r>
              <a:rPr lang="el-GR" dirty="0" smtClean="0"/>
              <a:t>Χρήση δοντιών με γωνία φύματος 0</a:t>
            </a:r>
            <a:r>
              <a:rPr lang="el-GR" baseline="60000" dirty="0" smtClean="0"/>
              <a:t>0</a:t>
            </a:r>
            <a:r>
              <a:rPr lang="en-GB" dirty="0" smtClean="0"/>
              <a:t>.</a:t>
            </a:r>
            <a:endParaRPr lang="el-GR" baseline="60000" dirty="0" smtClean="0"/>
          </a:p>
          <a:p>
            <a:pPr>
              <a:buSzPct val="100000"/>
            </a:pPr>
            <a:r>
              <a:rPr lang="el-GR" b="1" dirty="0" smtClean="0">
                <a:solidFill>
                  <a:srgbClr val="004A82"/>
                </a:solidFill>
              </a:rPr>
              <a:t>Σε έκκεντρες θέσεις</a:t>
            </a:r>
          </a:p>
          <a:p>
            <a:pPr lvl="1"/>
            <a:r>
              <a:rPr lang="el-GR" dirty="0" smtClean="0"/>
              <a:t>Δεν υπάρχει συγκεκριμένο συγκλεισιακό μοντέλο</a:t>
            </a:r>
            <a:r>
              <a:rPr lang="en-GB" dirty="0" smtClean="0"/>
              <a:t>.</a:t>
            </a:r>
            <a:r>
              <a:rPr lang="el-GR" dirty="0" smtClean="0"/>
              <a:t> </a:t>
            </a:r>
          </a:p>
          <a:p>
            <a:pPr lvl="1"/>
            <a:r>
              <a:rPr lang="el-GR" dirty="0" smtClean="0"/>
              <a:t>Ελευθερία κινήσεων σε όλες τις κινήσεις (προσθιολίσθηση και πλαγιολισθήσεις)</a:t>
            </a:r>
            <a:r>
              <a:rPr lang="en-US" dirty="0" smtClean="0"/>
              <a:t>.</a:t>
            </a:r>
            <a:endParaRPr lang="el-GR" dirty="0" smtClean="0">
              <a:solidFill>
                <a:srgbClr val="FF0066"/>
              </a:solidFill>
            </a:endParaRPr>
          </a:p>
          <a:p>
            <a:pPr marL="0" indent="0" eaLnBrk="1" hangingPunct="1">
              <a:buNone/>
            </a:pPr>
            <a:r>
              <a:rPr lang="el-GR" sz="2400" b="1" dirty="0" smtClean="0">
                <a:solidFill>
                  <a:srgbClr val="004A82"/>
                </a:solidFill>
              </a:rPr>
              <a:t>Χρησιμοποιείται σε εξειδικευμένες περιπτώσεις κινητής προσθετικής (σε πολύ απορροφημένες φατνιακές ακρολοφίες, σε υπερήλικες, σε άτομα με νευρολογικές διαταραχές).</a:t>
            </a:r>
          </a:p>
          <a:p>
            <a:pPr eaLnBrk="1" hangingPunct="1">
              <a:buFont typeface="Wingdings" pitchFamily="2" charset="2"/>
              <a:buNone/>
            </a:pPr>
            <a:endParaRPr lang="en-US" dirty="0" smtClean="0">
              <a:solidFill>
                <a:schemeClr val="folHlink"/>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3" name="Τίτλος 2"/>
          <p:cNvSpPr>
            <a:spLocks noGrp="1"/>
          </p:cNvSpPr>
          <p:nvPr>
            <p:ph type="title"/>
          </p:nvPr>
        </p:nvSpPr>
        <p:spPr/>
        <p:txBody>
          <a:bodyPr/>
          <a:lstStyle/>
          <a:p>
            <a:r>
              <a:rPr lang="el-GR" dirty="0"/>
              <a:t>Επίπεδη </a:t>
            </a:r>
            <a:r>
              <a:rPr lang="el-GR" dirty="0" smtClean="0"/>
              <a:t>σύγκλειση </a:t>
            </a:r>
            <a:r>
              <a:rPr lang="el-GR" sz="3000" b="0" dirty="0" smtClean="0"/>
              <a:t>1/2</a:t>
            </a:r>
            <a:endParaRPr lang="el-GR" sz="3000" b="0" dirty="0"/>
          </a:p>
        </p:txBody>
      </p:sp>
    </p:spTree>
    <p:extLst>
      <p:ext uri="{BB962C8B-B14F-4D97-AF65-F5344CB8AC3E}">
        <p14:creationId xmlns:p14="http://schemas.microsoft.com/office/powerpoint/2010/main" val="2920724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tretch>
            <a:fillRect/>
          </a:stretch>
        </p:blipFill>
        <p:spPr bwMode="auto">
          <a:xfrm>
            <a:off x="284573" y="2060848"/>
            <a:ext cx="4494122" cy="3096344"/>
          </a:xfrm>
          <a:prstGeom prst="rect">
            <a:avLst/>
          </a:prstGeom>
          <a:noFill/>
          <a:ln w="9525">
            <a:solidFill>
              <a:schemeClr val="tx1"/>
            </a:solidFill>
            <a:miter lim="800000"/>
            <a:headEnd/>
            <a:tailEnd/>
          </a:ln>
        </p:spPr>
      </p:pic>
      <p:pic>
        <p:nvPicPr>
          <p:cNvPr id="6147" name="Picture 3"/>
          <p:cNvPicPr>
            <a:picLocks noGrp="1" noChangeAspect="1" noChangeArrowheads="1"/>
          </p:cNvPicPr>
          <p:nvPr>
            <p:ph sz="half" idx="4294967295"/>
          </p:nvPr>
        </p:nvPicPr>
        <p:blipFill>
          <a:blip r:embed="rId3" cstate="print"/>
          <a:srcRect l="1707"/>
          <a:stretch>
            <a:fillRect/>
          </a:stretch>
        </p:blipFill>
        <p:spPr bwMode="auto">
          <a:xfrm>
            <a:off x="4911601" y="2060848"/>
            <a:ext cx="4052887" cy="3095625"/>
          </a:xfrm>
          <a:prstGeom prst="rect">
            <a:avLst/>
          </a:prstGeom>
          <a:noFill/>
          <a:ln w="9525">
            <a:solidFill>
              <a:schemeClr val="tx1"/>
            </a:solidFill>
            <a:miter lim="800000"/>
            <a:headEnd/>
            <a:tailEnd/>
          </a:ln>
        </p:spPr>
      </p:pic>
      <p:sp>
        <p:nvSpPr>
          <p:cNvPr id="6" name="TextBox 5"/>
          <p:cNvSpPr txBox="1"/>
          <p:nvPr/>
        </p:nvSpPr>
        <p:spPr>
          <a:xfrm>
            <a:off x="611560" y="5225123"/>
            <a:ext cx="3929089" cy="338554"/>
          </a:xfrm>
          <a:prstGeom prst="rect">
            <a:avLst/>
          </a:prstGeom>
          <a:noFill/>
        </p:spPr>
        <p:txBody>
          <a:bodyPr wrap="none">
            <a:spAutoFit/>
          </a:bodyPr>
          <a:lstStyle/>
          <a:p>
            <a:pPr algn="ctr">
              <a:defRPr/>
            </a:pPr>
            <a:r>
              <a:rPr lang="el-GR" sz="1600" dirty="0">
                <a:latin typeface="+mj-lt"/>
              </a:rPr>
              <a:t>ΚΕΝΤΡΙΚΗ ΣΥΓΚΛΕΙΣΗ</a:t>
            </a:r>
            <a:r>
              <a:rPr lang="en-GB" sz="1600" dirty="0">
                <a:latin typeface="+mj-lt"/>
              </a:rPr>
              <a:t> (CENTRIC OCCLUSION)</a:t>
            </a:r>
            <a:endParaRPr lang="el-GR" sz="1600" dirty="0">
              <a:latin typeface="+mj-lt"/>
            </a:endParaRPr>
          </a:p>
        </p:txBody>
      </p:sp>
      <p:sp>
        <p:nvSpPr>
          <p:cNvPr id="7" name="TextBox 6"/>
          <p:cNvSpPr txBox="1"/>
          <p:nvPr/>
        </p:nvSpPr>
        <p:spPr>
          <a:xfrm>
            <a:off x="5580112" y="5225123"/>
            <a:ext cx="2776081" cy="338554"/>
          </a:xfrm>
          <a:prstGeom prst="rect">
            <a:avLst/>
          </a:prstGeom>
          <a:noFill/>
        </p:spPr>
        <p:txBody>
          <a:bodyPr wrap="none">
            <a:spAutoFit/>
          </a:bodyPr>
          <a:lstStyle/>
          <a:p>
            <a:pPr algn="ctr">
              <a:defRPr/>
            </a:pPr>
            <a:r>
              <a:rPr lang="el-GR" sz="1600" dirty="0">
                <a:latin typeface="+mj-lt"/>
              </a:rPr>
              <a:t>ΠΡΟΟΛΙΣΘΗΣΗ</a:t>
            </a:r>
            <a:r>
              <a:rPr lang="en-GB" sz="1600" dirty="0">
                <a:latin typeface="+mj-lt"/>
              </a:rPr>
              <a:t> (PROTRUSION)</a:t>
            </a:r>
            <a:endParaRPr lang="el-GR" sz="1600" dirty="0">
              <a:latin typeface="+mj-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3" name="Τίτλος 2"/>
          <p:cNvSpPr>
            <a:spLocks noGrp="1"/>
          </p:cNvSpPr>
          <p:nvPr>
            <p:ph type="title"/>
          </p:nvPr>
        </p:nvSpPr>
        <p:spPr/>
        <p:txBody>
          <a:bodyPr/>
          <a:lstStyle/>
          <a:p>
            <a:r>
              <a:rPr lang="el-GR" dirty="0"/>
              <a:t>Επίπεδη σύγκλειση </a:t>
            </a:r>
            <a:r>
              <a:rPr lang="el-GR" sz="3000" b="0" dirty="0" smtClean="0"/>
              <a:t>2/2</a:t>
            </a:r>
            <a:endParaRPr lang="el-GR" dirty="0"/>
          </a:p>
        </p:txBody>
      </p:sp>
    </p:spTree>
    <p:extLst>
      <p:ext uri="{BB962C8B-B14F-4D97-AF65-F5344CB8AC3E}">
        <p14:creationId xmlns:p14="http://schemas.microsoft.com/office/powerpoint/2010/main" val="2734815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pPr>
              <a:buClrTx/>
              <a:defRPr/>
            </a:pPr>
            <a:r>
              <a:rPr lang="el-GR" dirty="0" smtClean="0"/>
              <a:t>Τα οπίσθια δόντια συνθλίβουν και προετοιμάζουν την τροφή για την μάσηση και σταθεροποιούν την κάτω γνάθο για την κατάποση.</a:t>
            </a:r>
            <a:endParaRPr lang="en-GB" dirty="0" smtClean="0"/>
          </a:p>
          <a:p>
            <a:pPr>
              <a:buClrTx/>
              <a:defRPr/>
            </a:pPr>
            <a:r>
              <a:rPr lang="el-GR" b="1" dirty="0" smtClean="0">
                <a:solidFill>
                  <a:srgbClr val="004A82"/>
                </a:solidFill>
                <a:ea typeface="Arial Unicode MS" pitchFamily="34" charset="-128"/>
                <a:cs typeface="Arial Unicode MS" pitchFamily="34" charset="-128"/>
              </a:rPr>
              <a:t>Η αρχιτεκτονική των οστών του κρανίου κατευθύνει τις μασητικές δυνάμεις </a:t>
            </a:r>
            <a:r>
              <a:rPr lang="el-GR" dirty="0" smtClean="0">
                <a:ea typeface="Arial Unicode MS" pitchFamily="34" charset="-128"/>
                <a:cs typeface="Arial Unicode MS" pitchFamily="34" charset="-128"/>
              </a:rPr>
              <a:t>κατά μήκος του επιμήκους άξονα του δοντιού</a:t>
            </a:r>
            <a:r>
              <a:rPr lang="el-GR" dirty="0" smtClean="0">
                <a:solidFill>
                  <a:srgbClr val="C00000"/>
                </a:solidFill>
                <a:ea typeface="Arial Unicode MS" pitchFamily="34" charset="-128"/>
                <a:cs typeface="Arial Unicode MS" pitchFamily="34" charset="-128"/>
              </a:rPr>
              <a:t> </a:t>
            </a:r>
            <a:r>
              <a:rPr lang="el-GR" b="1" dirty="0" smtClean="0">
                <a:solidFill>
                  <a:srgbClr val="004A82"/>
                </a:solidFill>
                <a:ea typeface="Arial Unicode MS" pitchFamily="34" charset="-128"/>
                <a:cs typeface="Arial Unicode MS" pitchFamily="34" charset="-128"/>
              </a:rPr>
              <a:t>στη βάση του κρανίου επάνω από την θέση των γομφίων και προγομφίων. </a:t>
            </a:r>
          </a:p>
          <a:p>
            <a:pPr>
              <a:buClrTx/>
              <a:defRPr/>
            </a:pPr>
            <a:r>
              <a:rPr lang="el-GR" dirty="0" smtClean="0"/>
              <a:t> Τα πρόσθια δόντια συλλαμβάνουν κόβουν προετοιμάζουν  την τροφή για την μάσηση.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
        <p:nvSpPr>
          <p:cNvPr id="5" name="Τίτλος 4"/>
          <p:cNvSpPr>
            <a:spLocks noGrp="1"/>
          </p:cNvSpPr>
          <p:nvPr>
            <p:ph type="title"/>
          </p:nvPr>
        </p:nvSpPr>
        <p:spPr>
          <a:xfrm>
            <a:off x="0" y="116632"/>
            <a:ext cx="9144000" cy="908720"/>
          </a:xfrm>
        </p:spPr>
        <p:txBody>
          <a:bodyPr>
            <a:normAutofit/>
          </a:bodyPr>
          <a:lstStyle/>
          <a:p>
            <a:r>
              <a:rPr lang="el-GR" dirty="0"/>
              <a:t>Φυσιολογία σύγκλεισης φυσικού </a:t>
            </a:r>
            <a:r>
              <a:rPr lang="el-GR" dirty="0" smtClean="0"/>
              <a:t>φραγμού </a:t>
            </a:r>
            <a:r>
              <a:rPr lang="el-GR" sz="3000" b="0" dirty="0" smtClean="0"/>
              <a:t>1/2</a:t>
            </a:r>
            <a:endParaRPr lang="el-GR" sz="3000" b="0" dirty="0"/>
          </a:p>
        </p:txBody>
      </p:sp>
    </p:spTree>
    <p:extLst>
      <p:ext uri="{BB962C8B-B14F-4D97-AF65-F5344CB8AC3E}">
        <p14:creationId xmlns:p14="http://schemas.microsoft.com/office/powerpoint/2010/main" val="2535984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507288" cy="5112568"/>
          </a:xfrm>
        </p:spPr>
        <p:txBody>
          <a:bodyPr>
            <a:noAutofit/>
          </a:bodyPr>
          <a:lstStyle/>
          <a:p>
            <a:pPr>
              <a:lnSpc>
                <a:spcPct val="120000"/>
              </a:lnSpc>
              <a:spcBef>
                <a:spcPts val="600"/>
              </a:spcBef>
              <a:spcAft>
                <a:spcPts val="600"/>
              </a:spcAft>
              <a:buClr>
                <a:schemeClr val="tx1"/>
              </a:buClr>
              <a:defRPr/>
            </a:pPr>
            <a:r>
              <a:rPr lang="el-GR" dirty="0" smtClean="0">
                <a:ea typeface="Arial Unicode MS" pitchFamily="34" charset="-128"/>
                <a:cs typeface="Arial Unicode MS" pitchFamily="34" charset="-128"/>
              </a:rPr>
              <a:t>Οι μασητικές δυνάμεις κυμαίνονται μεταξύ 350-700Ν.</a:t>
            </a:r>
          </a:p>
          <a:p>
            <a:pPr>
              <a:lnSpc>
                <a:spcPct val="120000"/>
              </a:lnSpc>
              <a:spcBef>
                <a:spcPts val="600"/>
              </a:spcBef>
              <a:spcAft>
                <a:spcPts val="600"/>
              </a:spcAft>
              <a:buClr>
                <a:schemeClr val="tx1"/>
              </a:buClr>
              <a:defRPr/>
            </a:pPr>
            <a:r>
              <a:rPr lang="el-GR" dirty="0" smtClean="0">
                <a:ea typeface="Arial Unicode MS" pitchFamily="34" charset="-128"/>
                <a:cs typeface="Arial Unicode MS" pitchFamily="34" charset="-128"/>
              </a:rPr>
              <a:t>Το Νευρομυϊκό σύστημα για να διευθετήσει αυτές τις δυνάμεις και κινήσεις της κάτω γνάθου βασίζεται στους ιδιοδεκτικούς μηχανισμούς του περιοδοντίου</a:t>
            </a:r>
            <a:r>
              <a:rPr lang="en-GB" dirty="0" smtClean="0">
                <a:ea typeface="Arial Unicode MS" pitchFamily="34" charset="-128"/>
                <a:cs typeface="Arial Unicode MS" pitchFamily="34" charset="-128"/>
              </a:rPr>
              <a:t>,</a:t>
            </a:r>
            <a:r>
              <a:rPr lang="el-GR" dirty="0" smtClean="0">
                <a:ea typeface="Arial Unicode MS" pitchFamily="34" charset="-128"/>
                <a:cs typeface="Arial Unicode MS" pitchFamily="34" charset="-128"/>
              </a:rPr>
              <a:t> του πολφού, των μυών</a:t>
            </a:r>
            <a:r>
              <a:rPr lang="en-GB" dirty="0" smtClean="0">
                <a:ea typeface="Arial Unicode MS" pitchFamily="34" charset="-128"/>
                <a:cs typeface="Arial Unicode MS" pitchFamily="34" charset="-128"/>
              </a:rPr>
              <a:t>,</a:t>
            </a:r>
            <a:r>
              <a:rPr lang="el-GR" dirty="0" smtClean="0">
                <a:ea typeface="Arial Unicode MS" pitchFamily="34" charset="-128"/>
                <a:cs typeface="Arial Unicode MS" pitchFamily="34" charset="-128"/>
              </a:rPr>
              <a:t> των τενόντων</a:t>
            </a:r>
            <a:r>
              <a:rPr lang="en-GB" dirty="0" smtClean="0">
                <a:ea typeface="Arial Unicode MS" pitchFamily="34" charset="-128"/>
                <a:cs typeface="Arial Unicode MS" pitchFamily="34" charset="-128"/>
              </a:rPr>
              <a:t>,</a:t>
            </a:r>
            <a:r>
              <a:rPr lang="el-GR" dirty="0" smtClean="0">
                <a:ea typeface="Arial Unicode MS" pitchFamily="34" charset="-128"/>
                <a:cs typeface="Arial Unicode MS" pitchFamily="34" charset="-128"/>
              </a:rPr>
              <a:t> και των ΚΓΔ.</a:t>
            </a:r>
          </a:p>
          <a:p>
            <a:pPr>
              <a:lnSpc>
                <a:spcPct val="120000"/>
              </a:lnSpc>
              <a:spcBef>
                <a:spcPts val="600"/>
              </a:spcBef>
              <a:spcAft>
                <a:spcPts val="600"/>
              </a:spcAft>
              <a:buClr>
                <a:schemeClr val="tx1"/>
              </a:buClr>
              <a:defRPr/>
            </a:pPr>
            <a:r>
              <a:rPr lang="el-GR" dirty="0" smtClean="0">
                <a:ea typeface="Arial Unicode MS" pitchFamily="34" charset="-128"/>
                <a:cs typeface="Arial Unicode MS" pitchFamily="34" charset="-128"/>
              </a:rPr>
              <a:t>Το περιοδόντιο ειδικά είναι ικανό να αισθάνεται αντικείμενο μεταξύ των δοντιών πάχους 20μ</a:t>
            </a:r>
            <a:r>
              <a:rPr lang="en-GB" dirty="0" smtClean="0">
                <a:ea typeface="Arial Unicode MS" pitchFamily="34" charset="-128"/>
                <a:cs typeface="Arial Unicode MS" pitchFamily="34" charset="-128"/>
              </a:rPr>
              <a:t>m</a:t>
            </a:r>
            <a:r>
              <a:rPr lang="el-GR" dirty="0" smtClean="0">
                <a:ea typeface="Arial Unicode MS" pitchFamily="34" charset="-128"/>
                <a:cs typeface="Arial Unicode MS" pitchFamily="34" charset="-128"/>
              </a:rPr>
              <a:t>, το μισό πάχος  μιας ανθρώπινης τρίχας.</a:t>
            </a:r>
          </a:p>
          <a:p>
            <a:pPr>
              <a:lnSpc>
                <a:spcPct val="120000"/>
              </a:lnSpc>
              <a:spcBef>
                <a:spcPts val="600"/>
              </a:spcBef>
              <a:spcAft>
                <a:spcPts val="600"/>
              </a:spcAft>
              <a:buClr>
                <a:schemeClr val="tx1"/>
              </a:buClr>
              <a:defRPr/>
            </a:pPr>
            <a:r>
              <a:rPr lang="el-GR" dirty="0" smtClean="0">
                <a:ea typeface="Arial Unicode MS" pitchFamily="34" charset="-128"/>
                <a:cs typeface="Arial Unicode MS" pitchFamily="34" charset="-128"/>
              </a:rPr>
              <a:t>Το Νευρομυϊκό σύστημα όχι μόνο διευθετεί τις μασητικές δυνάμεις αλλά προγραμματίζει την μυϊκή δραστηριότητα ώστε να επαναφέρουν τα δόντια της κάτω γνάθου κατευθείαν σε θέση μέγιστης </a:t>
            </a:r>
            <a:r>
              <a:rPr lang="el-GR" dirty="0" err="1" smtClean="0">
                <a:ea typeface="Arial Unicode MS" pitchFamily="34" charset="-128"/>
                <a:cs typeface="Arial Unicode MS" pitchFamily="34" charset="-128"/>
              </a:rPr>
              <a:t>συγγόμφωσης</a:t>
            </a:r>
            <a:r>
              <a:rPr lang="el-GR" dirty="0" smtClean="0">
                <a:ea typeface="Arial Unicode MS" pitchFamily="34" charset="-128"/>
                <a:cs typeface="Arial Unicode MS" pitchFamily="34" charset="-128"/>
              </a:rPr>
              <a:t>.</a:t>
            </a:r>
            <a:endParaRPr lang="en-US" dirty="0" smtClean="0">
              <a:ea typeface="Arial Unicode MS" pitchFamily="34" charset="-128"/>
              <a:cs typeface="Arial Unicode MS" pitchFamily="34" charset="-128"/>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5" name="Τίτλος 4"/>
          <p:cNvSpPr>
            <a:spLocks noGrp="1"/>
          </p:cNvSpPr>
          <p:nvPr>
            <p:ph type="title"/>
          </p:nvPr>
        </p:nvSpPr>
        <p:spPr>
          <a:xfrm>
            <a:off x="0" y="116632"/>
            <a:ext cx="9144000" cy="908720"/>
          </a:xfrm>
        </p:spPr>
        <p:txBody>
          <a:bodyPr/>
          <a:lstStyle/>
          <a:p>
            <a:r>
              <a:rPr lang="el-GR" dirty="0"/>
              <a:t>Φυσιολογία σύγκλεισης φυσικού φραγμού </a:t>
            </a:r>
            <a:r>
              <a:rPr lang="el-GR" sz="3000" b="0" dirty="0" smtClean="0"/>
              <a:t>2/2</a:t>
            </a:r>
            <a:endParaRPr lang="el-GR" sz="3000" dirty="0"/>
          </a:p>
        </p:txBody>
      </p:sp>
    </p:spTree>
    <p:extLst>
      <p:ext uri="{BB962C8B-B14F-4D97-AF65-F5344CB8AC3E}">
        <p14:creationId xmlns:p14="http://schemas.microsoft.com/office/powerpoint/2010/main" val="1819314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w="28575">
            <a:solidFill>
              <a:srgbClr val="004A82"/>
            </a:solidFill>
          </a:ln>
        </p:spPr>
        <p:txBody>
          <a:bodyPr anchor="ctr">
            <a:normAutofit fontScale="92500" lnSpcReduction="10000"/>
          </a:bodyPr>
          <a:lstStyle/>
          <a:p>
            <a:pPr>
              <a:lnSpc>
                <a:spcPct val="110000"/>
              </a:lnSpc>
              <a:spcBef>
                <a:spcPts val="1800"/>
              </a:spcBef>
              <a:buSzPct val="100000"/>
              <a:buFont typeface="Arial" pitchFamily="34" charset="0"/>
              <a:buChar char="•"/>
            </a:pPr>
            <a:r>
              <a:rPr lang="el-GR" sz="2400" b="1" dirty="0" smtClean="0">
                <a:solidFill>
                  <a:srgbClr val="004A82"/>
                </a:solidFill>
              </a:rPr>
              <a:t>Θέσεις κονδύλων  </a:t>
            </a:r>
            <a:r>
              <a:rPr lang="el-GR" sz="2400" dirty="0" smtClean="0"/>
              <a:t>- Κεντρική σχέση.</a:t>
            </a:r>
          </a:p>
          <a:p>
            <a:pPr>
              <a:lnSpc>
                <a:spcPct val="110000"/>
              </a:lnSpc>
              <a:spcBef>
                <a:spcPts val="1800"/>
              </a:spcBef>
              <a:buSzPct val="100000"/>
              <a:buFont typeface="Arial" pitchFamily="34" charset="0"/>
              <a:buChar char="•"/>
            </a:pPr>
            <a:r>
              <a:rPr lang="el-GR" sz="2400" b="1" dirty="0" smtClean="0">
                <a:solidFill>
                  <a:srgbClr val="004A82"/>
                </a:solidFill>
              </a:rPr>
              <a:t>Θέση δοντιών </a:t>
            </a:r>
            <a:r>
              <a:rPr lang="el-GR" sz="2400" dirty="0" smtClean="0"/>
              <a:t>– Μέγιστη συγγόμφωση (ΜΣ).</a:t>
            </a:r>
          </a:p>
          <a:p>
            <a:pPr>
              <a:lnSpc>
                <a:spcPct val="110000"/>
              </a:lnSpc>
              <a:spcBef>
                <a:spcPts val="1800"/>
              </a:spcBef>
              <a:buSzPct val="100000"/>
              <a:buFont typeface="Arial" pitchFamily="34" charset="0"/>
              <a:buChar char="•"/>
            </a:pPr>
            <a:r>
              <a:rPr lang="el-GR" sz="2400" dirty="0" smtClean="0"/>
              <a:t>ΜΣ με μέγιστο αριθμό επαφών κυρίως στα οπίσθια δόντια.</a:t>
            </a:r>
          </a:p>
          <a:p>
            <a:pPr>
              <a:lnSpc>
                <a:spcPct val="110000"/>
              </a:lnSpc>
              <a:spcBef>
                <a:spcPts val="1800"/>
              </a:spcBef>
              <a:buSzPct val="100000"/>
              <a:buFont typeface="Arial" pitchFamily="34" charset="0"/>
              <a:buChar char="•"/>
            </a:pPr>
            <a:r>
              <a:rPr lang="el-GR" sz="2400" dirty="0" smtClean="0"/>
              <a:t>Συγκλεισιακές επαφές κορυφή φύματος σε βοθρία ή  όμορες αγκάλες και </a:t>
            </a:r>
            <a:r>
              <a:rPr lang="el-GR" sz="2400" b="1" dirty="0" smtClean="0"/>
              <a:t>όχι σε κεκλιμένα επίπεδα</a:t>
            </a:r>
            <a:r>
              <a:rPr lang="el-GR" sz="2400" dirty="0" smtClean="0"/>
              <a:t>.</a:t>
            </a:r>
          </a:p>
          <a:p>
            <a:pPr>
              <a:lnSpc>
                <a:spcPct val="110000"/>
              </a:lnSpc>
              <a:spcBef>
                <a:spcPts val="1800"/>
              </a:spcBef>
              <a:buSzPct val="100000"/>
              <a:buFont typeface="Arial" pitchFamily="34" charset="0"/>
              <a:buChar char="•"/>
            </a:pPr>
            <a:r>
              <a:rPr lang="el-GR" sz="2400" dirty="0" smtClean="0"/>
              <a:t>Προολίσθηση καθοδηγούμενη από τα πρόσθια δόντια χωρίς επαφή οπισθίων δοντιών.</a:t>
            </a:r>
          </a:p>
          <a:p>
            <a:pPr>
              <a:lnSpc>
                <a:spcPct val="110000"/>
              </a:lnSpc>
              <a:spcBef>
                <a:spcPts val="1800"/>
              </a:spcBef>
              <a:buSzPct val="100000"/>
              <a:buFont typeface="Arial" pitchFamily="34" charset="0"/>
              <a:buChar char="•"/>
            </a:pPr>
            <a:r>
              <a:rPr lang="el-GR" sz="2400" dirty="0" smtClean="0"/>
              <a:t>Πλαγιολισθήσεις καθοδηγούμενες στην εργαζομένη πλευρά από τον κυνόδοντα είτε μόνων των είτε σε συνεργασία  με οπίσθια δόντια χωρίς να υπάρχει επαφή δοντιών στη μη εργαζομένη πλευρά.</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5" name="Τίτλος 4"/>
          <p:cNvSpPr>
            <a:spLocks noGrp="1"/>
          </p:cNvSpPr>
          <p:nvPr>
            <p:ph type="title"/>
          </p:nvPr>
        </p:nvSpPr>
        <p:spPr/>
        <p:txBody>
          <a:bodyPr/>
          <a:lstStyle/>
          <a:p>
            <a:r>
              <a:rPr lang="el-GR" dirty="0"/>
              <a:t>Κριτήρια  ιδανικής σύγκλεισης</a:t>
            </a:r>
          </a:p>
        </p:txBody>
      </p:sp>
    </p:spTree>
    <p:extLst>
      <p:ext uri="{BB962C8B-B14F-4D97-AF65-F5344CB8AC3E}">
        <p14:creationId xmlns:p14="http://schemas.microsoft.com/office/powerpoint/2010/main" val="3117104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2400"/>
              </a:spcBef>
              <a:buClr>
                <a:schemeClr val="tx1"/>
              </a:buClr>
              <a:buSzPct val="95000"/>
              <a:buFont typeface="Arial" pitchFamily="34" charset="0"/>
              <a:buChar char="•"/>
            </a:pPr>
            <a:r>
              <a:rPr lang="el-GR" sz="2400" dirty="0" smtClean="0"/>
              <a:t>Σύγκλειση λειτουργικά ισορροπημένη, ανεξάρτητα από τα ιδεώδη μορφολογικά πρότυπα.</a:t>
            </a:r>
          </a:p>
          <a:p>
            <a:pPr>
              <a:spcBef>
                <a:spcPts val="2400"/>
              </a:spcBef>
              <a:buClr>
                <a:schemeClr val="tx1"/>
              </a:buClr>
              <a:buSzPct val="95000"/>
              <a:buFont typeface="Arial" pitchFamily="34" charset="0"/>
              <a:buChar char="•"/>
            </a:pPr>
            <a:r>
              <a:rPr lang="el-GR" sz="2400" dirty="0" smtClean="0"/>
              <a:t>Σταθερές συγκλεισιακές επαφές στη μέγιστη συγγόμφωση. </a:t>
            </a:r>
          </a:p>
          <a:p>
            <a:pPr>
              <a:spcBef>
                <a:spcPts val="2400"/>
              </a:spcBef>
              <a:buClr>
                <a:schemeClr val="tx1"/>
              </a:buClr>
              <a:buSzPct val="95000"/>
              <a:buFont typeface="Arial" pitchFamily="34" charset="0"/>
              <a:buChar char="•"/>
            </a:pPr>
            <a:r>
              <a:rPr lang="el-GR" sz="2400" dirty="0" smtClean="0"/>
              <a:t>Λειτουργικές διαδρομές χωρίς παρεμβολές.</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
        <p:nvSpPr>
          <p:cNvPr id="5" name="Τίτλος 4"/>
          <p:cNvSpPr>
            <a:spLocks noGrp="1"/>
          </p:cNvSpPr>
          <p:nvPr>
            <p:ph type="title"/>
          </p:nvPr>
        </p:nvSpPr>
        <p:spPr>
          <a:xfrm>
            <a:off x="0" y="116632"/>
            <a:ext cx="9144000" cy="908720"/>
          </a:xfrm>
        </p:spPr>
        <p:txBody>
          <a:bodyPr/>
          <a:lstStyle/>
          <a:p>
            <a:r>
              <a:rPr lang="el-GR" dirty="0"/>
              <a:t>Κριτήρια  φυσιολογικά αποδεκτής σύγκλεισης</a:t>
            </a:r>
          </a:p>
        </p:txBody>
      </p:sp>
    </p:spTree>
    <p:extLst>
      <p:ext uri="{BB962C8B-B14F-4D97-AF65-F5344CB8AC3E}">
        <p14:creationId xmlns:p14="http://schemas.microsoft.com/office/powerpoint/2010/main" val="538208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defRPr/>
            </a:pPr>
            <a:r>
              <a:rPr lang="el-GR" sz="2400" dirty="0" smtClean="0">
                <a:ea typeface="Batang" pitchFamily="18" charset="-127"/>
              </a:rPr>
              <a:t>Η συναρμογή των οδοντικών φραγμών κατά τη διάρκεια των λειτουργικών κινήσεων της κάτω γνάθου δηλαδή κάθε επαφή </a:t>
            </a:r>
            <a:r>
              <a:rPr lang="el-GR" sz="2400" dirty="0" smtClean="0"/>
              <a:t>των πρόσθιων ή οπισθίων δοντιών ενός οδοντικού φραγμού με τους ανταγωνιστές τους </a:t>
            </a:r>
            <a:r>
              <a:rPr lang="el-GR" sz="2400" dirty="0" smtClean="0">
                <a:ea typeface="Batang" pitchFamily="18" charset="-127"/>
              </a:rPr>
              <a:t>είτε πρόκειται για φυσικά είτε για τεχνητά δόντια, </a:t>
            </a:r>
            <a:r>
              <a:rPr lang="el-GR" sz="2400" dirty="0" smtClean="0"/>
              <a:t>σε οποιαδήποτε θέση ή κίνηση  της κάτω γνάθου.</a:t>
            </a:r>
            <a:endParaRPr lang="el-GR" sz="2400" dirty="0" smtClean="0">
              <a:ea typeface="Batang" pitchFamily="18" charset="-127"/>
            </a:endParaRPr>
          </a:p>
          <a:p>
            <a:pPr>
              <a:defRPr/>
            </a:pPr>
            <a:endParaRPr lang="el-GR" sz="2400" dirty="0">
              <a:solidFill>
                <a:schemeClr val="accent5">
                  <a:lumMod val="40000"/>
                  <a:lumOff val="60000"/>
                </a:schemeClr>
              </a:solidFill>
            </a:endParaRPr>
          </a:p>
        </p:txBody>
      </p:sp>
      <p:sp>
        <p:nvSpPr>
          <p:cNvPr id="4" name="Τίτλος 3"/>
          <p:cNvSpPr>
            <a:spLocks noGrp="1"/>
          </p:cNvSpPr>
          <p:nvPr>
            <p:ph type="title"/>
          </p:nvPr>
        </p:nvSpPr>
        <p:spPr/>
        <p:txBody>
          <a:bodyPr/>
          <a:lstStyle/>
          <a:p>
            <a:r>
              <a:rPr lang="el-GR" dirty="0"/>
              <a:t>Σύγκλειση </a:t>
            </a:r>
            <a:r>
              <a:rPr lang="el-GR" sz="3000" b="0" dirty="0" smtClean="0"/>
              <a:t>1/2</a:t>
            </a:r>
            <a:endParaRPr lang="el-GR" sz="3000" b="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343042693"/>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Παναγιώτα </a:t>
            </a:r>
            <a:r>
              <a:rPr lang="el-GR" sz="2000" dirty="0" err="1" smtClean="0"/>
              <a:t>Τσόλκα</a:t>
            </a:r>
            <a:r>
              <a:rPr lang="el-GR" sz="2000" dirty="0" smtClean="0"/>
              <a:t> 2014. </a:t>
            </a:r>
            <a:r>
              <a:rPr lang="el-GR" sz="2000" dirty="0"/>
              <a:t>Παναγιώτα </a:t>
            </a:r>
            <a:r>
              <a:rPr lang="el-GR" sz="2000" dirty="0" err="1"/>
              <a:t>Τσόλκα</a:t>
            </a:r>
            <a:r>
              <a:rPr lang="el-GR" sz="2000" dirty="0"/>
              <a:t>. </a:t>
            </a:r>
            <a:r>
              <a:rPr lang="el-GR" sz="2000" dirty="0" smtClean="0"/>
              <a:t>«</a:t>
            </a:r>
            <a:r>
              <a:rPr lang="el-GR" sz="2000" dirty="0"/>
              <a:t>Φυσιολογία Στοματογναθικού Συστήματος </a:t>
            </a:r>
            <a:r>
              <a:rPr lang="en-US" sz="2000" dirty="0"/>
              <a:t>- </a:t>
            </a:r>
            <a:r>
              <a:rPr lang="el-GR" sz="2000" dirty="0" err="1"/>
              <a:t>Συγκλεισιολογία</a:t>
            </a:r>
            <a:r>
              <a:rPr lang="el-GR" sz="2000" dirty="0" smtClean="0"/>
              <a:t>. Ενότητα 10</a:t>
            </a:r>
            <a:r>
              <a:rPr lang="en-US" sz="2000" dirty="0" smtClean="0"/>
              <a:t>:</a:t>
            </a:r>
            <a:r>
              <a:rPr lang="el-GR" sz="2000" dirty="0"/>
              <a:t> </a:t>
            </a:r>
            <a:r>
              <a:rPr lang="el-GR" sz="2000" dirty="0" err="1"/>
              <a:t>Συγκλεισιολογία</a:t>
            </a:r>
            <a:r>
              <a:rPr lang="el-GR" sz="2000" dirty="0"/>
              <a:t>».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459151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063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Tx/>
              <a:buSzPct val="100000"/>
              <a:buNone/>
            </a:pPr>
            <a:r>
              <a:rPr lang="el-GR" sz="2400" dirty="0" smtClean="0"/>
              <a:t>Διακρίνεται σε Στατική και Λειτουργική ή Δυναμική σύγκλειση.</a:t>
            </a:r>
          </a:p>
          <a:p>
            <a:pPr>
              <a:buSzPct val="100000"/>
            </a:pPr>
            <a:r>
              <a:rPr lang="el-GR" sz="2400" dirty="0" smtClean="0"/>
              <a:t>Η </a:t>
            </a:r>
            <a:r>
              <a:rPr lang="el-GR" sz="2400" b="1" dirty="0" smtClean="0">
                <a:solidFill>
                  <a:srgbClr val="004A82"/>
                </a:solidFill>
              </a:rPr>
              <a:t>στατική</a:t>
            </a:r>
            <a:r>
              <a:rPr lang="el-GR" sz="2400" dirty="0" smtClean="0">
                <a:solidFill>
                  <a:srgbClr val="004A82"/>
                </a:solidFill>
              </a:rPr>
              <a:t> </a:t>
            </a:r>
            <a:r>
              <a:rPr lang="el-GR" sz="2400" b="1" dirty="0" smtClean="0">
                <a:solidFill>
                  <a:srgbClr val="004A82"/>
                </a:solidFill>
              </a:rPr>
              <a:t>σύγκλειση</a:t>
            </a:r>
            <a:r>
              <a:rPr lang="el-GR" sz="2400" dirty="0" smtClean="0">
                <a:solidFill>
                  <a:srgbClr val="004A82"/>
                </a:solidFill>
              </a:rPr>
              <a:t> </a:t>
            </a:r>
            <a:r>
              <a:rPr lang="el-GR" sz="2400" dirty="0" smtClean="0"/>
              <a:t>αφορά τις οδοντικές επαφές που υπάρχουν μεταξύ των δοντιών της άνω και κάτω γνάθου, όταν η κάτω γνάθος βρίσκεται σε θέση μέγιστης συναρμογής.</a:t>
            </a:r>
          </a:p>
          <a:p>
            <a:pPr>
              <a:buSzPct val="100000"/>
            </a:pPr>
            <a:r>
              <a:rPr lang="el-GR" sz="2400" dirty="0" smtClean="0"/>
              <a:t>Η </a:t>
            </a:r>
            <a:r>
              <a:rPr lang="el-GR" sz="2400" b="1" dirty="0" smtClean="0">
                <a:solidFill>
                  <a:srgbClr val="004A82"/>
                </a:solidFill>
              </a:rPr>
              <a:t>λειτουργική ή δυναμική σύγκλειση </a:t>
            </a:r>
            <a:r>
              <a:rPr lang="el-GR" sz="2400" dirty="0" smtClean="0"/>
              <a:t>είναι οι επαφές που πραγματοποιούνται μεταξύ των ανταγωνιστών δοντιών του άνω και κάτω οδοντικού φραγμού κατά τις λειτουργικές κινήσεις (πλαγιολισθήσεις, προσθιολίσθηση) της κάτω γνάθου.</a:t>
            </a:r>
          </a:p>
        </p:txBody>
      </p:sp>
      <p:sp>
        <p:nvSpPr>
          <p:cNvPr id="2" name="Τίτλος 1"/>
          <p:cNvSpPr>
            <a:spLocks noGrp="1"/>
          </p:cNvSpPr>
          <p:nvPr>
            <p:ph type="title"/>
          </p:nvPr>
        </p:nvSpPr>
        <p:spPr/>
        <p:txBody>
          <a:bodyPr/>
          <a:lstStyle/>
          <a:p>
            <a:r>
              <a:rPr lang="el-GR" dirty="0"/>
              <a:t>Σύγκλειση </a:t>
            </a:r>
            <a:r>
              <a:rPr lang="el-GR" sz="3000" b="0" dirty="0" smtClean="0"/>
              <a:t>2/2</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647235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Rectangle 3"/>
          <p:cNvSpPr>
            <a:spLocks noGrp="1" noChangeArrowheads="1"/>
          </p:cNvSpPr>
          <p:nvPr>
            <p:ph idx="1"/>
          </p:nvPr>
        </p:nvSpPr>
        <p:spPr/>
        <p:txBody>
          <a:bodyPr rtlCol="0">
            <a:normAutofit/>
          </a:bodyPr>
          <a:lstStyle/>
          <a:p>
            <a:pPr marL="461772">
              <a:buClr>
                <a:schemeClr val="tx1">
                  <a:shade val="95000"/>
                </a:schemeClr>
              </a:buClr>
              <a:defRPr/>
            </a:pPr>
            <a:r>
              <a:rPr lang="el-GR" sz="2400" dirty="0"/>
              <a:t>Ετερόπλευρα ισορροπημένη </a:t>
            </a:r>
            <a:r>
              <a:rPr lang="el-GR" sz="2400" dirty="0" smtClean="0"/>
              <a:t>σύγκλειση ή σύγκλειση τύπου ομαδικών επαφών.</a:t>
            </a:r>
            <a:endParaRPr lang="en-GB" sz="2400" dirty="0" smtClean="0"/>
          </a:p>
          <a:p>
            <a:pPr marL="461772">
              <a:buClr>
                <a:schemeClr val="tx1">
                  <a:shade val="95000"/>
                </a:schemeClr>
              </a:buClr>
              <a:defRPr/>
            </a:pPr>
            <a:r>
              <a:rPr lang="el-GR" sz="2400" dirty="0" smtClean="0"/>
              <a:t>Διαχωρίζουσα σύγκλειση ή αμοιβαία προστατευόμενη σύγκλειση.</a:t>
            </a:r>
            <a:endParaRPr lang="el-GR" sz="2400" dirty="0"/>
          </a:p>
          <a:p>
            <a:pPr marL="461772">
              <a:buClr>
                <a:schemeClr val="tx1">
                  <a:shade val="95000"/>
                </a:schemeClr>
              </a:buClr>
              <a:defRPr/>
            </a:pPr>
            <a:r>
              <a:rPr lang="el-GR" sz="2400" dirty="0"/>
              <a:t>Ισόρροπη </a:t>
            </a:r>
            <a:r>
              <a:rPr lang="el-GR" sz="2400" dirty="0" smtClean="0"/>
              <a:t>σύγκλειση.</a:t>
            </a:r>
            <a:endParaRPr lang="el-GR" sz="2400" dirty="0"/>
          </a:p>
          <a:p>
            <a:pPr marL="461772">
              <a:buClr>
                <a:schemeClr val="tx1">
                  <a:shade val="95000"/>
                </a:schemeClr>
              </a:buClr>
              <a:defRPr/>
            </a:pPr>
            <a:r>
              <a:rPr lang="el-GR" sz="2400" dirty="0"/>
              <a:t>Επίπεδη </a:t>
            </a:r>
            <a:r>
              <a:rPr lang="el-GR" sz="2400" dirty="0" smtClean="0"/>
              <a:t>σύγκλειση</a:t>
            </a:r>
            <a:r>
              <a:rPr lang="el-GR" sz="2400" dirty="0"/>
              <a:t>.</a:t>
            </a:r>
          </a:p>
        </p:txBody>
      </p:sp>
      <p:sp>
        <p:nvSpPr>
          <p:cNvPr id="2" name="Τίτλος 1"/>
          <p:cNvSpPr>
            <a:spLocks noGrp="1"/>
          </p:cNvSpPr>
          <p:nvPr>
            <p:ph type="title"/>
          </p:nvPr>
        </p:nvSpPr>
        <p:spPr/>
        <p:txBody>
          <a:bodyPr/>
          <a:lstStyle/>
          <a:p>
            <a:r>
              <a:rPr lang="el-GR" dirty="0"/>
              <a:t>Τύποι σύγκλεισης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182855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1268760"/>
            <a:ext cx="8291264" cy="5472608"/>
          </a:xfrm>
        </p:spPr>
        <p:txBody>
          <a:bodyPr>
            <a:noAutofit/>
          </a:bodyPr>
          <a:lstStyle/>
          <a:p>
            <a:pPr eaLnBrk="1" hangingPunct="1">
              <a:lnSpc>
                <a:spcPct val="90000"/>
              </a:lnSpc>
              <a:buFont typeface="Wingdings" pitchFamily="2" charset="2"/>
              <a:buNone/>
            </a:pPr>
            <a:r>
              <a:rPr lang="el-GR" b="1" dirty="0" smtClean="0">
                <a:solidFill>
                  <a:srgbClr val="004A82"/>
                </a:solidFill>
              </a:rPr>
              <a:t>Σε θέση μέγιστης συναρμογής</a:t>
            </a:r>
          </a:p>
          <a:p>
            <a:pPr>
              <a:lnSpc>
                <a:spcPct val="90000"/>
              </a:lnSpc>
            </a:pPr>
            <a:r>
              <a:rPr lang="el-GR" dirty="0" smtClean="0"/>
              <a:t>Επαφές όλα τα οπίσθια.</a:t>
            </a:r>
          </a:p>
          <a:p>
            <a:pPr>
              <a:lnSpc>
                <a:spcPct val="90000"/>
              </a:lnSpc>
            </a:pPr>
            <a:r>
              <a:rPr lang="el-GR" dirty="0" smtClean="0"/>
              <a:t>Τα πρόσθια ελαφριά επαφή.</a:t>
            </a:r>
            <a:endParaRPr lang="en-GB" dirty="0" smtClean="0"/>
          </a:p>
          <a:p>
            <a:pPr>
              <a:spcBef>
                <a:spcPts val="0"/>
              </a:spcBef>
            </a:pPr>
            <a:r>
              <a:rPr lang="el-GR" dirty="0" smtClean="0"/>
              <a:t>Ελεύθερη κεντρική σύγκλειση. Ελεύθερη μετατόπιση της κάτω γνάθου από την θέση κεντρικής σχέσης προς τη θέση μέγιστης συγγόμφωσης, κατά 0,2- 1</a:t>
            </a:r>
            <a:r>
              <a:rPr lang="en-GB" dirty="0" smtClean="0"/>
              <a:t>mm </a:t>
            </a:r>
            <a:r>
              <a:rPr lang="el-GR" dirty="0" smtClean="0"/>
              <a:t>χωρίς εμπόδια ή αλλαγή της κάθετης διάστασης</a:t>
            </a:r>
            <a:r>
              <a:rPr lang="en-GB" dirty="0" smtClean="0"/>
              <a:t>.</a:t>
            </a:r>
            <a:endParaRPr lang="el-GR" dirty="0" smtClean="0"/>
          </a:p>
          <a:p>
            <a:pPr eaLnBrk="1" hangingPunct="1">
              <a:lnSpc>
                <a:spcPct val="90000"/>
              </a:lnSpc>
              <a:buFont typeface="Wingdings" pitchFamily="2" charset="2"/>
              <a:buNone/>
            </a:pPr>
            <a:r>
              <a:rPr lang="el-GR" b="1" dirty="0" smtClean="0">
                <a:solidFill>
                  <a:srgbClr val="004A82"/>
                </a:solidFill>
              </a:rPr>
              <a:t>Σε έκκεντρες θέσεις</a:t>
            </a:r>
          </a:p>
          <a:p>
            <a:pPr>
              <a:lnSpc>
                <a:spcPct val="90000"/>
              </a:lnSpc>
              <a:buClr>
                <a:schemeClr val="tx1"/>
              </a:buClr>
            </a:pPr>
            <a:r>
              <a:rPr lang="el-GR" dirty="0" smtClean="0"/>
              <a:t>Επαφές μόνο στα πρόσθια κατά τη </a:t>
            </a:r>
            <a:r>
              <a:rPr lang="el-GR" b="1" dirty="0" smtClean="0"/>
              <a:t>προολίσθηση</a:t>
            </a:r>
            <a:r>
              <a:rPr lang="el-GR" dirty="0" smtClean="0"/>
              <a:t>.</a:t>
            </a:r>
          </a:p>
          <a:p>
            <a:pPr>
              <a:lnSpc>
                <a:spcPct val="90000"/>
              </a:lnSpc>
              <a:buClr>
                <a:schemeClr val="tx1"/>
              </a:buClr>
            </a:pPr>
            <a:r>
              <a:rPr lang="el-GR" dirty="0" smtClean="0"/>
              <a:t>Στις πλαγιολισθήσεις</a:t>
            </a:r>
            <a:r>
              <a:rPr lang="en-GB" dirty="0" smtClean="0"/>
              <a:t>, </a:t>
            </a:r>
            <a:r>
              <a:rPr lang="el-GR" dirty="0" smtClean="0"/>
              <a:t>επαφές στα οπίσθια δόντια</a:t>
            </a:r>
            <a:r>
              <a:rPr lang="en-GB" dirty="0" smtClean="0"/>
              <a:t> </a:t>
            </a:r>
            <a:r>
              <a:rPr lang="el-GR" dirty="0" smtClean="0"/>
              <a:t>μόνο ανάμεσα στους ανταγωνιστές της </a:t>
            </a:r>
            <a:r>
              <a:rPr lang="el-GR" b="1" dirty="0" smtClean="0"/>
              <a:t>εργαζόμενης πλευράς</a:t>
            </a:r>
            <a:r>
              <a:rPr lang="el-GR" dirty="0" smtClean="0"/>
              <a:t>.</a:t>
            </a:r>
          </a:p>
          <a:p>
            <a:pPr>
              <a:lnSpc>
                <a:spcPct val="90000"/>
              </a:lnSpc>
              <a:buClr>
                <a:schemeClr val="tx1"/>
              </a:buClr>
            </a:pPr>
            <a:r>
              <a:rPr lang="el-GR" dirty="0" smtClean="0"/>
              <a:t>Όχι επαφές (παρεμβολές) οπισθίων δοντιών στη </a:t>
            </a:r>
            <a:r>
              <a:rPr lang="el-GR" b="1" dirty="0" smtClean="0"/>
              <a:t>μη εργαζομένη πλευρά κίνησης</a:t>
            </a:r>
            <a:r>
              <a:rPr lang="el-GR" dirty="0" smtClean="0"/>
              <a:t>  και κατά την προολίσθηση.</a:t>
            </a:r>
          </a:p>
          <a:p>
            <a:pPr eaLnBrk="1" hangingPunct="1">
              <a:lnSpc>
                <a:spcPct val="90000"/>
              </a:lnSpc>
              <a:buClr>
                <a:schemeClr val="tx1"/>
              </a:buClr>
              <a:buNone/>
            </a:pPr>
            <a:endParaRPr lang="el-GR" dirty="0" smtClean="0"/>
          </a:p>
          <a:p>
            <a:pPr eaLnBrk="1" hangingPunct="1">
              <a:lnSpc>
                <a:spcPct val="90000"/>
              </a:lnSpc>
            </a:pPr>
            <a:endParaRPr lang="en-US" dirty="0" smtClean="0"/>
          </a:p>
        </p:txBody>
      </p:sp>
      <p:sp>
        <p:nvSpPr>
          <p:cNvPr id="2" name="Τίτλος 1"/>
          <p:cNvSpPr>
            <a:spLocks noGrp="1"/>
          </p:cNvSpPr>
          <p:nvPr>
            <p:ph type="title"/>
          </p:nvPr>
        </p:nvSpPr>
        <p:spPr/>
        <p:txBody>
          <a:bodyPr/>
          <a:lstStyle/>
          <a:p>
            <a:r>
              <a:rPr lang="el-GR" dirty="0" err="1"/>
              <a:t>Ετερόπλευρα</a:t>
            </a:r>
            <a:r>
              <a:rPr lang="el-GR" dirty="0"/>
              <a:t> ισορροπημένη σύγκλειση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248018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ChangeArrowheads="1"/>
          </p:cNvSpPr>
          <p:nvPr>
            <p:ph type="title"/>
          </p:nvPr>
        </p:nvSpPr>
        <p:spPr>
          <a:prstGeom prst="rect">
            <a:avLst/>
          </a:prstGeom>
        </p:spPr>
        <p:txBody>
          <a:bodyPr anchor="ctr">
            <a:noAutofit/>
            <a:scene3d>
              <a:camera prst="orthographicFront"/>
              <a:lightRig rig="soft" dir="t">
                <a:rot lat="0" lon="0" rev="16800000"/>
              </a:lightRig>
            </a:scene3d>
            <a:sp3d prstMaterial="softEdge"/>
          </a:bodyPr>
          <a:lstStyle/>
          <a:p>
            <a:pPr algn="ctr" fontAlgn="auto">
              <a:spcAft>
                <a:spcPts val="0"/>
              </a:spcAft>
              <a:defRPr/>
            </a:pPr>
            <a:r>
              <a:rPr lang="el-GR" sz="2800" dirty="0" smtClean="0">
                <a:noFill/>
                <a:effectLst/>
                <a:latin typeface="+mj-lt"/>
              </a:rPr>
              <a:t>Ετερόπλευρα ισορροπημένη σύγκλειση </a:t>
            </a:r>
          </a:p>
          <a:p>
            <a:pPr algn="ctr" fontAlgn="auto">
              <a:spcAft>
                <a:spcPts val="0"/>
              </a:spcAft>
              <a:defRPr/>
            </a:pPr>
            <a:r>
              <a:rPr lang="el-GR" sz="2800" dirty="0" smtClean="0">
                <a:noFill/>
                <a:effectLst/>
                <a:latin typeface="+mj-lt"/>
              </a:rPr>
              <a:t> Σύγκλειση τύπου ομαδικών επαφών </a:t>
            </a:r>
            <a:r>
              <a:rPr lang="el-GR" sz="2800" dirty="0" smtClean="0">
                <a:ln w="6350">
                  <a:noFill/>
                </a:ln>
                <a:noFill/>
                <a:effectLst/>
              </a:rPr>
              <a:t>ή </a:t>
            </a:r>
            <a:r>
              <a:rPr kumimoji="0" lang="el-GR" sz="2800" b="1" i="0" u="none" strike="noStrike" kern="1200" cap="none" spc="0" normalizeH="0" baseline="0" noProof="0" dirty="0" smtClean="0">
                <a:ln w="6350">
                  <a:noFill/>
                </a:ln>
                <a:noFill/>
                <a:effectLst/>
                <a:uLnTx/>
                <a:uFillTx/>
                <a:latin typeface="+mj-lt"/>
                <a:ea typeface="+mj-ea"/>
                <a:cs typeface="+mj-cs"/>
              </a:rPr>
              <a:t>Ομαδική συνέργεια</a:t>
            </a:r>
            <a:r>
              <a:rPr kumimoji="0" lang="el-GR" sz="2800" b="1" i="0" u="none" strike="noStrike" kern="1200" cap="none" spc="0" normalizeH="0" noProof="0" dirty="0" smtClean="0">
                <a:ln w="6350">
                  <a:noFill/>
                </a:ln>
                <a:no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800" baseline="0" dirty="0" smtClean="0">
                <a:ln w="6350">
                  <a:noFill/>
                </a:ln>
                <a:noFill/>
                <a:effectLst/>
                <a:latin typeface="+mj-lt"/>
                <a:ea typeface="+mj-ea"/>
                <a:cs typeface="+mj-cs"/>
              </a:rPr>
              <a:t>Group function</a:t>
            </a:r>
            <a:endParaRPr kumimoji="0" lang="en-US" sz="2800" b="1" i="0" u="none" strike="noStrike" kern="1200" cap="none" spc="0" normalizeH="0" baseline="0" noProof="0" dirty="0">
              <a:ln w="6350">
                <a:noFill/>
              </a:ln>
              <a:noFill/>
              <a:effectLst/>
              <a:uLnTx/>
              <a:uFillTx/>
              <a:latin typeface="+mj-lt"/>
              <a:ea typeface="+mj-ea"/>
              <a:cs typeface="+mj-cs"/>
            </a:endParaRPr>
          </a:p>
        </p:txBody>
      </p:sp>
      <p:pic>
        <p:nvPicPr>
          <p:cNvPr id="9" name="Picture 2"/>
          <p:cNvPicPr>
            <a:picLocks noGrp="1" noChangeAspect="1" noChangeArrowheads="1"/>
          </p:cNvPicPr>
          <p:nvPr>
            <p:ph idx="1"/>
          </p:nvPr>
        </p:nvPicPr>
        <p:blipFill>
          <a:blip r:embed="rId2" cstate="print"/>
          <a:stretch>
            <a:fillRect/>
          </a:stretch>
        </p:blipFill>
        <p:spPr bwMode="auto">
          <a:xfrm>
            <a:off x="1852952" y="1844824"/>
            <a:ext cx="5438096" cy="2561905"/>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5"/>
          <p:cNvSpPr>
            <a:spLocks noGrp="1"/>
          </p:cNvSpPr>
          <p:nvPr>
            <p:ph type="body" sz="half" idx="4294967295"/>
          </p:nvPr>
        </p:nvSpPr>
        <p:spPr>
          <a:xfrm>
            <a:off x="457200" y="4653136"/>
            <a:ext cx="8229600" cy="1981200"/>
          </a:xfrm>
        </p:spPr>
        <p:txBody>
          <a:bodyPr/>
          <a:lstStyle/>
          <a:p>
            <a:pPr>
              <a:spcBef>
                <a:spcPts val="600"/>
              </a:spcBef>
              <a:spcAft>
                <a:spcPts val="600"/>
              </a:spcAft>
              <a:buSzPct val="100000"/>
            </a:pPr>
            <a:r>
              <a:rPr lang="el-GR" sz="2400" dirty="0" smtClean="0"/>
              <a:t>Στην οριακή θέση της πλαγιολίσθησης,  στην εργαζομένη πλευρά οι κορυφές των παρειακών φυμάτων της άνω γνάθου εφάπτονται με τις κορυφές των παρειακών φυμάτων της κάτω</a:t>
            </a:r>
            <a:r>
              <a:rPr lang="en-GB" sz="2400" dirty="0" smtClean="0"/>
              <a:t> (</a:t>
            </a:r>
            <a:r>
              <a:rPr lang="el-GR" sz="2400" dirty="0" smtClean="0"/>
              <a:t>οπίσθιων δοντιών).</a:t>
            </a:r>
            <a:endParaRPr lang="el-GR" sz="2400" dirty="0"/>
          </a:p>
        </p:txBody>
      </p:sp>
      <p:sp>
        <p:nvSpPr>
          <p:cNvPr id="8" name="Rectangle 2"/>
          <p:cNvSpPr txBox="1">
            <a:spLocks noChangeArrowheads="1"/>
          </p:cNvSpPr>
          <p:nvPr/>
        </p:nvSpPr>
        <p:spPr>
          <a:xfrm>
            <a:off x="0" y="44624"/>
            <a:ext cx="9144000" cy="1548000"/>
          </a:xfrm>
          <a:prstGeom prst="rect">
            <a:avLst/>
          </a:prstGeom>
        </p:spPr>
        <p:txBody>
          <a:bodyPr anchor="ctr">
            <a:noAutofit/>
          </a:bodyPr>
          <a:lstStyle/>
          <a:p>
            <a:pPr algn="ctr" fontAlgn="auto">
              <a:spcAft>
                <a:spcPts val="0"/>
              </a:spcAft>
              <a:defRPr/>
            </a:pPr>
            <a:r>
              <a:rPr lang="el-GR" sz="3200" b="1" dirty="0" smtClean="0">
                <a:solidFill>
                  <a:srgbClr val="004A82"/>
                </a:solidFill>
                <a:latin typeface="+mn-lt"/>
              </a:rPr>
              <a:t>Ετερόπλευρα ισορροπημένη σύγκλειση </a:t>
            </a:r>
          </a:p>
          <a:p>
            <a:pPr algn="ctr" fontAlgn="auto">
              <a:spcAft>
                <a:spcPts val="0"/>
              </a:spcAft>
              <a:defRPr/>
            </a:pPr>
            <a:r>
              <a:rPr lang="el-GR" sz="3200" b="1" dirty="0" smtClean="0">
                <a:solidFill>
                  <a:srgbClr val="004A82"/>
                </a:solidFill>
                <a:latin typeface="+mn-lt"/>
              </a:rPr>
              <a:t> Σύγκλειση τύπου ομαδικών επαφών </a:t>
            </a:r>
            <a:r>
              <a:rPr lang="el-GR" sz="3200" b="1" dirty="0" smtClean="0">
                <a:ln w="6350">
                  <a:noFill/>
                </a:ln>
                <a:solidFill>
                  <a:srgbClr val="004A82"/>
                </a:solidFill>
                <a:latin typeface="+mn-lt"/>
              </a:rPr>
              <a:t>ή </a:t>
            </a:r>
            <a:r>
              <a:rPr kumimoji="0" lang="el-GR" sz="3200" b="1" i="0" u="none" strike="noStrike" kern="1200" cap="none" spc="0" normalizeH="0" baseline="0" noProof="0" dirty="0" smtClean="0">
                <a:ln w="6350">
                  <a:noFill/>
                </a:ln>
                <a:solidFill>
                  <a:srgbClr val="004A82"/>
                </a:solidFill>
                <a:effectLst/>
                <a:uLnTx/>
                <a:uFillTx/>
                <a:latin typeface="+mn-lt"/>
                <a:ea typeface="+mj-ea"/>
                <a:cs typeface="+mj-cs"/>
              </a:rPr>
              <a:t>Ομαδική συνέργεια</a:t>
            </a:r>
            <a:r>
              <a:rPr kumimoji="0" lang="el-GR" sz="3200" b="1" i="0" u="none" strike="noStrike" kern="1200" cap="none" spc="0" normalizeH="0" noProof="0" dirty="0" smtClean="0">
                <a:ln w="6350">
                  <a:noFill/>
                </a:ln>
                <a:solidFill>
                  <a:srgbClr val="004A82"/>
                </a:solidFill>
                <a:effectLst/>
                <a:uLnTx/>
                <a:uFillTx/>
                <a:latin typeface="+mn-lt"/>
                <a:ea typeface="+mj-ea"/>
                <a:cs typeface="+mj-cs"/>
              </a:rPr>
              <a:t> </a:t>
            </a:r>
            <a:r>
              <a:rPr kumimoji="0" lang="en-GB" sz="3200" b="1" i="0" u="none" strike="noStrike" kern="1200" cap="none" spc="0" normalizeH="0" noProof="0" dirty="0" smtClean="0">
                <a:ln w="6350">
                  <a:noFill/>
                </a:ln>
                <a:solidFill>
                  <a:srgbClr val="004A82"/>
                </a:solidFill>
                <a:effectLst/>
                <a:uLnTx/>
                <a:uFillTx/>
                <a:latin typeface="+mn-lt"/>
                <a:ea typeface="+mj-ea"/>
                <a:cs typeface="+mj-cs"/>
              </a:rPr>
              <a:t>- </a:t>
            </a:r>
            <a:r>
              <a:rPr lang="en-GB" sz="3200" b="1" baseline="0" dirty="0" smtClean="0">
                <a:ln w="6350">
                  <a:noFill/>
                </a:ln>
                <a:solidFill>
                  <a:srgbClr val="004A82"/>
                </a:solidFill>
                <a:latin typeface="+mn-lt"/>
                <a:ea typeface="+mj-ea"/>
                <a:cs typeface="+mj-cs"/>
              </a:rPr>
              <a:t>Group function</a:t>
            </a:r>
            <a:endParaRPr kumimoji="0" lang="en-US" sz="3200" b="1" i="0" u="none" strike="noStrike" kern="1200" cap="none" spc="0" normalizeH="0" baseline="0" noProof="0" dirty="0">
              <a:ln w="6350">
                <a:noFill/>
              </a:ln>
              <a:solidFill>
                <a:srgbClr val="004A82"/>
              </a:solidFill>
              <a:effectLst/>
              <a:uLnTx/>
              <a:uFillTx/>
              <a:latin typeface="+mn-lt"/>
              <a:ea typeface="+mj-ea"/>
              <a:cs typeface="+mj-cs"/>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4202019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1268760"/>
            <a:ext cx="8507288" cy="5400600"/>
          </a:xfrm>
        </p:spPr>
        <p:txBody>
          <a:bodyPr>
            <a:noAutofit/>
          </a:bodyPr>
          <a:lstStyle/>
          <a:p>
            <a:pPr eaLnBrk="1" hangingPunct="1">
              <a:lnSpc>
                <a:spcPct val="112000"/>
              </a:lnSpc>
              <a:buFont typeface="Wingdings" pitchFamily="2" charset="2"/>
              <a:buNone/>
            </a:pPr>
            <a:r>
              <a:rPr lang="el-GR" sz="2400" b="1" dirty="0" smtClean="0">
                <a:solidFill>
                  <a:srgbClr val="004A82"/>
                </a:solidFill>
              </a:rPr>
              <a:t>Σε θέση μέγιστης συναρμογής</a:t>
            </a:r>
          </a:p>
          <a:p>
            <a:pPr>
              <a:lnSpc>
                <a:spcPct val="112000"/>
              </a:lnSpc>
            </a:pPr>
            <a:r>
              <a:rPr lang="el-GR" sz="2400" dirty="0" smtClean="0"/>
              <a:t>Επαφές όλα τα οπίσθια.</a:t>
            </a:r>
          </a:p>
          <a:p>
            <a:pPr>
              <a:lnSpc>
                <a:spcPct val="112000"/>
              </a:lnSpc>
            </a:pPr>
            <a:r>
              <a:rPr lang="el-GR" sz="2400" dirty="0" smtClean="0"/>
              <a:t>Τα πρόσθια ελαφριά επαφή.</a:t>
            </a:r>
          </a:p>
          <a:p>
            <a:pPr>
              <a:lnSpc>
                <a:spcPct val="112000"/>
              </a:lnSpc>
            </a:pPr>
            <a:r>
              <a:rPr lang="el-GR" sz="2400" dirty="0" smtClean="0"/>
              <a:t>Σύμπτωση κεντρικής σχέσης μεγίστης </a:t>
            </a:r>
            <a:r>
              <a:rPr lang="el-GR" sz="2400" dirty="0" err="1" smtClean="0"/>
              <a:t>συγγόμφωσης</a:t>
            </a:r>
            <a:r>
              <a:rPr lang="el-GR" sz="24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3" name="Τίτλος 2"/>
          <p:cNvSpPr>
            <a:spLocks noGrp="1"/>
          </p:cNvSpPr>
          <p:nvPr>
            <p:ph type="title"/>
          </p:nvPr>
        </p:nvSpPr>
        <p:spPr/>
        <p:txBody>
          <a:bodyPr/>
          <a:lstStyle/>
          <a:p>
            <a:r>
              <a:rPr lang="el-GR" dirty="0"/>
              <a:t>Διαχωρίζουσα </a:t>
            </a:r>
            <a:r>
              <a:rPr lang="el-GR" dirty="0" smtClean="0"/>
              <a:t>σύγκλειση </a:t>
            </a:r>
            <a:r>
              <a:rPr lang="el-GR" sz="3000" b="0" dirty="0" smtClean="0"/>
              <a:t>1/2</a:t>
            </a:r>
            <a:endParaRPr lang="el-GR" sz="3000" b="0" dirty="0"/>
          </a:p>
        </p:txBody>
      </p:sp>
    </p:spTree>
    <p:extLst>
      <p:ext uri="{BB962C8B-B14F-4D97-AF65-F5344CB8AC3E}">
        <p14:creationId xmlns:p14="http://schemas.microsoft.com/office/powerpoint/2010/main" val="1798696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1268760"/>
            <a:ext cx="8507288" cy="5400600"/>
          </a:xfrm>
        </p:spPr>
        <p:txBody>
          <a:bodyPr>
            <a:noAutofit/>
          </a:bodyPr>
          <a:lstStyle/>
          <a:p>
            <a:pPr eaLnBrk="1" hangingPunct="1">
              <a:lnSpc>
                <a:spcPct val="112000"/>
              </a:lnSpc>
              <a:buFont typeface="Wingdings" pitchFamily="2" charset="2"/>
              <a:buNone/>
            </a:pPr>
            <a:r>
              <a:rPr lang="el-GR" sz="2400" b="1" dirty="0" smtClean="0">
                <a:solidFill>
                  <a:srgbClr val="004A82"/>
                </a:solidFill>
              </a:rPr>
              <a:t>Σε έκκεντρες θέσεις</a:t>
            </a:r>
          </a:p>
          <a:p>
            <a:pPr>
              <a:lnSpc>
                <a:spcPct val="112000"/>
              </a:lnSpc>
              <a:buClr>
                <a:schemeClr val="tx1"/>
              </a:buClr>
            </a:pPr>
            <a:r>
              <a:rPr lang="el-GR" sz="2400" dirty="0" smtClean="0"/>
              <a:t>Επαφές μόνο στα πρόσθια κατά τη προολίσθηση.</a:t>
            </a:r>
          </a:p>
          <a:p>
            <a:pPr>
              <a:lnSpc>
                <a:spcPct val="112000"/>
              </a:lnSpc>
              <a:buClr>
                <a:schemeClr val="tx1"/>
              </a:buClr>
            </a:pPr>
            <a:r>
              <a:rPr lang="el-GR" sz="2400" dirty="0" smtClean="0"/>
              <a:t>Στις πλαγιολισθήσεις, στην εργαζόμενη πλευρά εφάπτονται μόνο οι κυνόδοντες (κυνοδοντική προστασία), και όπου είναι δυνατό οι τομείς (πρόσθια προστασία). Κατ’ αυτόν τον τρόπο, τα πίσω δόντια διαχωρίζονται και δεν δίνουν επαφές σε καμία από τις πλευρές (εργαζόμενη και μη εργαζόμενη).</a:t>
            </a:r>
          </a:p>
          <a:p>
            <a:pPr>
              <a:lnSpc>
                <a:spcPct val="112000"/>
              </a:lnSpc>
              <a:buClr>
                <a:schemeClr val="tx1"/>
              </a:buClr>
            </a:pPr>
            <a:r>
              <a:rPr lang="el-GR" sz="2400" dirty="0" smtClean="0"/>
              <a:t>Όχι επαφές (παρεμβολές) οπισθίων δοντιών κατά την προολίσθηση.</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3" name="Τίτλος 2"/>
          <p:cNvSpPr>
            <a:spLocks noGrp="1"/>
          </p:cNvSpPr>
          <p:nvPr>
            <p:ph type="title"/>
          </p:nvPr>
        </p:nvSpPr>
        <p:spPr/>
        <p:txBody>
          <a:bodyPr/>
          <a:lstStyle/>
          <a:p>
            <a:r>
              <a:rPr lang="el-GR" dirty="0"/>
              <a:t>Διαχωρίζουσα </a:t>
            </a:r>
            <a:r>
              <a:rPr lang="el-GR" dirty="0" smtClean="0"/>
              <a:t>σύγκλειση </a:t>
            </a:r>
            <a:r>
              <a:rPr lang="el-GR" sz="3000" b="0" dirty="0"/>
              <a:t>2</a:t>
            </a:r>
            <a:r>
              <a:rPr lang="el-GR" sz="3000" b="0" dirty="0" smtClean="0"/>
              <a:t>/2</a:t>
            </a:r>
            <a:endParaRPr lang="el-GR" sz="3000" b="0" dirty="0"/>
          </a:p>
        </p:txBody>
      </p:sp>
    </p:spTree>
    <p:extLst>
      <p:ext uri="{BB962C8B-B14F-4D97-AF65-F5344CB8AC3E}">
        <p14:creationId xmlns:p14="http://schemas.microsoft.com/office/powerpoint/2010/main" val="1167066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457200" y="1268760"/>
            <a:ext cx="3970784" cy="2411397"/>
          </a:xfrm>
          <a:ln>
            <a:solidFill>
              <a:schemeClr val="accent4">
                <a:lumMod val="50000"/>
              </a:schemeClr>
            </a:solidFill>
          </a:ln>
        </p:spPr>
        <p:txBody>
          <a:bodyPr anchor="ctr"/>
          <a:lstStyle/>
          <a:p>
            <a:r>
              <a:rPr lang="el-GR" sz="2400" dirty="0" smtClean="0"/>
              <a:t>Στις πλαγιολισθήσεις και προολίσθηση  της κάτω γνάθου τα πρόσθια δόντια προστατεύουν τα οπίσθια.</a:t>
            </a:r>
            <a:endParaRPr lang="el-GR" sz="2400" dirty="0"/>
          </a:p>
        </p:txBody>
      </p:sp>
      <p:pic>
        <p:nvPicPr>
          <p:cNvPr id="19" name="Picture 2"/>
          <p:cNvPicPr>
            <a:picLocks noGrp="1" noChangeAspect="1" noChangeArrowheads="1"/>
          </p:cNvPicPr>
          <p:nvPr>
            <p:ph sz="quarter" idx="4294967295"/>
          </p:nvPr>
        </p:nvPicPr>
        <p:blipFill>
          <a:blip r:embed="rId2" cstate="print"/>
          <a:stretch>
            <a:fillRect/>
          </a:stretch>
        </p:blipFill>
        <p:spPr bwMode="auto">
          <a:xfrm>
            <a:off x="381901" y="4149080"/>
            <a:ext cx="4276725" cy="1943100"/>
          </a:xfrm>
          <a:prstGeom prst="rect">
            <a:avLst/>
          </a:prstGeom>
          <a:noFill/>
          <a:ln w="9525">
            <a:solidFill>
              <a:schemeClr val="tx1"/>
            </a:solidFill>
            <a:miter lim="800000"/>
            <a:headEnd/>
            <a:tailEnd/>
          </a:ln>
        </p:spPr>
      </p:pic>
      <p:pic>
        <p:nvPicPr>
          <p:cNvPr id="20" name="Picture 2"/>
          <p:cNvPicPr>
            <a:picLocks noGrp="1" noChangeAspect="1" noChangeArrowheads="1"/>
          </p:cNvPicPr>
          <p:nvPr>
            <p:ph sz="quarter" idx="4294967295"/>
          </p:nvPr>
        </p:nvPicPr>
        <p:blipFill>
          <a:blip r:embed="rId3" cstate="print"/>
          <a:srcRect/>
          <a:stretch>
            <a:fillRect/>
          </a:stretch>
        </p:blipFill>
        <p:spPr bwMode="auto">
          <a:xfrm>
            <a:off x="5388197" y="1519359"/>
            <a:ext cx="3114675" cy="1836738"/>
          </a:xfrm>
          <a:prstGeom prst="rect">
            <a:avLst/>
          </a:prstGeom>
          <a:noFill/>
          <a:ln w="9525">
            <a:solidFill>
              <a:schemeClr val="tx1"/>
            </a:solidFill>
            <a:miter lim="800000"/>
            <a:headEnd/>
            <a:tailEnd/>
          </a:ln>
        </p:spPr>
      </p:pic>
      <p:pic>
        <p:nvPicPr>
          <p:cNvPr id="333827" name="Picture 3"/>
          <p:cNvPicPr>
            <a:picLocks noGrp="1" noChangeAspect="1" noChangeArrowheads="1"/>
          </p:cNvPicPr>
          <p:nvPr>
            <p:ph sz="quarter" idx="4294967295"/>
          </p:nvPr>
        </p:nvPicPr>
        <p:blipFill>
          <a:blip r:embed="rId4" cstate="print"/>
          <a:srcRect/>
          <a:stretch>
            <a:fillRect/>
          </a:stretch>
        </p:blipFill>
        <p:spPr bwMode="auto">
          <a:xfrm>
            <a:off x="5436096" y="4004082"/>
            <a:ext cx="3095625" cy="2043112"/>
          </a:xfrm>
          <a:prstGeom prst="rect">
            <a:avLst/>
          </a:prstGeom>
          <a:noFill/>
          <a:ln w="9525">
            <a:solidFill>
              <a:schemeClr val="tx1"/>
            </a:solidFill>
            <a:miter lim="800000"/>
            <a:headEnd/>
            <a:tailEnd/>
          </a:ln>
        </p:spPr>
      </p:pic>
      <p:sp>
        <p:nvSpPr>
          <p:cNvPr id="40" name="5-Point Star 39"/>
          <p:cNvSpPr/>
          <p:nvPr/>
        </p:nvSpPr>
        <p:spPr>
          <a:xfrm>
            <a:off x="2771808" y="5229200"/>
            <a:ext cx="72000" cy="720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
        <p:nvSpPr>
          <p:cNvPr id="41" name="5-Point Star 40"/>
          <p:cNvSpPr/>
          <p:nvPr/>
        </p:nvSpPr>
        <p:spPr>
          <a:xfrm>
            <a:off x="2267744" y="5229208"/>
            <a:ext cx="72000" cy="720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
        <p:nvSpPr>
          <p:cNvPr id="45" name="TextBox 44"/>
          <p:cNvSpPr txBox="1"/>
          <p:nvPr/>
        </p:nvSpPr>
        <p:spPr>
          <a:xfrm>
            <a:off x="5724128" y="3335799"/>
            <a:ext cx="2530629" cy="646331"/>
          </a:xfrm>
          <a:prstGeom prst="rect">
            <a:avLst/>
          </a:prstGeom>
          <a:noFill/>
        </p:spPr>
        <p:txBody>
          <a:bodyPr wrap="none" rtlCol="0">
            <a:spAutoFit/>
          </a:bodyPr>
          <a:lstStyle/>
          <a:p>
            <a:pPr algn="ctr"/>
            <a:r>
              <a:rPr lang="el-GR" sz="1800" dirty="0" smtClean="0">
                <a:latin typeface="+mn-lt"/>
              </a:rPr>
              <a:t>Πλαγιολίσθηση δεξιά</a:t>
            </a:r>
          </a:p>
          <a:p>
            <a:pPr algn="ctr"/>
            <a:r>
              <a:rPr lang="el-GR" sz="1800" dirty="0" smtClean="0">
                <a:latin typeface="+mn-lt"/>
              </a:rPr>
              <a:t>Κυνοδοντική προστασία</a:t>
            </a:r>
            <a:endParaRPr lang="el-GR" sz="1800" dirty="0">
              <a:latin typeface="+mn-lt"/>
            </a:endParaRPr>
          </a:p>
        </p:txBody>
      </p:sp>
      <p:sp>
        <p:nvSpPr>
          <p:cNvPr id="46" name="TextBox 45"/>
          <p:cNvSpPr txBox="1"/>
          <p:nvPr/>
        </p:nvSpPr>
        <p:spPr>
          <a:xfrm>
            <a:off x="5782287" y="6042193"/>
            <a:ext cx="2631298" cy="646331"/>
          </a:xfrm>
          <a:prstGeom prst="rect">
            <a:avLst/>
          </a:prstGeom>
          <a:noFill/>
        </p:spPr>
        <p:txBody>
          <a:bodyPr wrap="none" rtlCol="0">
            <a:spAutoFit/>
          </a:bodyPr>
          <a:lstStyle/>
          <a:p>
            <a:pPr algn="ctr"/>
            <a:r>
              <a:rPr lang="el-GR" sz="1800" dirty="0" smtClean="0">
                <a:latin typeface="+mn-lt"/>
              </a:rPr>
              <a:t>Πλαγιολίσθηση αριστερά</a:t>
            </a:r>
          </a:p>
          <a:p>
            <a:pPr algn="ctr"/>
            <a:r>
              <a:rPr lang="el-GR" sz="1800" dirty="0" smtClean="0">
                <a:latin typeface="+mn-lt"/>
              </a:rPr>
              <a:t>Πρόσθια προστασία</a:t>
            </a:r>
            <a:endParaRPr lang="el-GR" sz="1800" dirty="0">
              <a:latin typeface="+mn-lt"/>
            </a:endParaRPr>
          </a:p>
        </p:txBody>
      </p:sp>
      <p:sp>
        <p:nvSpPr>
          <p:cNvPr id="47" name="TextBox 46"/>
          <p:cNvSpPr txBox="1"/>
          <p:nvPr/>
        </p:nvSpPr>
        <p:spPr>
          <a:xfrm>
            <a:off x="1115616" y="6165303"/>
            <a:ext cx="2003305" cy="400110"/>
          </a:xfrm>
          <a:prstGeom prst="rect">
            <a:avLst/>
          </a:prstGeom>
          <a:noFill/>
        </p:spPr>
        <p:txBody>
          <a:bodyPr wrap="none" rtlCol="0">
            <a:spAutoFit/>
          </a:bodyPr>
          <a:lstStyle/>
          <a:p>
            <a:pPr algn="ctr"/>
            <a:r>
              <a:rPr lang="el-GR" sz="2000" dirty="0" smtClean="0">
                <a:latin typeface="+mn-lt"/>
              </a:rPr>
              <a:t>Προσθιολίσθηση</a:t>
            </a:r>
          </a:p>
        </p:txBody>
      </p:sp>
      <p:cxnSp>
        <p:nvCxnSpPr>
          <p:cNvPr id="49" name="Straight Arrow Connector 48"/>
          <p:cNvCxnSpPr>
            <a:stCxn id="16" idx="3"/>
          </p:cNvCxnSpPr>
          <p:nvPr/>
        </p:nvCxnSpPr>
        <p:spPr>
          <a:xfrm>
            <a:off x="4427984" y="2474459"/>
            <a:ext cx="900592" cy="30646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a:stCxn id="16" idx="2"/>
          </p:cNvCxnSpPr>
          <p:nvPr/>
        </p:nvCxnSpPr>
        <p:spPr>
          <a:xfrm>
            <a:off x="2442592" y="3680157"/>
            <a:ext cx="77672" cy="4689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8" name="Straight Arrow Connector 57"/>
          <p:cNvCxnSpPr/>
          <p:nvPr/>
        </p:nvCxnSpPr>
        <p:spPr>
          <a:xfrm>
            <a:off x="4716016" y="3789040"/>
            <a:ext cx="720080"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3" name="Τίτλος 2"/>
          <p:cNvSpPr>
            <a:spLocks noGrp="1"/>
          </p:cNvSpPr>
          <p:nvPr>
            <p:ph type="title"/>
          </p:nvPr>
        </p:nvSpPr>
        <p:spPr>
          <a:xfrm>
            <a:off x="0" y="116632"/>
            <a:ext cx="9144000" cy="1008112"/>
          </a:xfrm>
        </p:spPr>
        <p:txBody>
          <a:bodyPr>
            <a:noAutofit/>
          </a:bodyPr>
          <a:lstStyle/>
          <a:p>
            <a:r>
              <a:rPr lang="el-GR" sz="3000" dirty="0"/>
              <a:t>Διαχωρίζουσα σύγκλειση </a:t>
            </a:r>
            <a:r>
              <a:rPr lang="el-GR" sz="3000" dirty="0" smtClean="0"/>
              <a:t>ή αμοιβαία προστατευόμενη σύγκλειση </a:t>
            </a:r>
            <a:r>
              <a:rPr lang="en-GB" sz="3000" dirty="0" smtClean="0"/>
              <a:t>-</a:t>
            </a:r>
            <a:r>
              <a:rPr lang="el-GR" sz="3000" dirty="0" smtClean="0"/>
              <a:t> </a:t>
            </a:r>
            <a:r>
              <a:rPr lang="el-GR" sz="3000" dirty="0" err="1" smtClean="0"/>
              <a:t>mutually</a:t>
            </a:r>
            <a:r>
              <a:rPr lang="el-GR" sz="3000" dirty="0" smtClean="0"/>
              <a:t> </a:t>
            </a:r>
            <a:r>
              <a:rPr lang="el-GR" sz="3000" dirty="0" err="1"/>
              <a:t>protected</a:t>
            </a:r>
            <a:r>
              <a:rPr lang="el-GR" sz="3000" dirty="0"/>
              <a:t> </a:t>
            </a:r>
            <a:r>
              <a:rPr lang="el-GR" sz="3000" dirty="0" err="1"/>
              <a:t>occlusion</a:t>
            </a:r>
            <a:endParaRPr lang="el-GR" sz="3000" dirty="0"/>
          </a:p>
        </p:txBody>
      </p:sp>
    </p:spTree>
    <p:extLst>
      <p:ext uri="{BB962C8B-B14F-4D97-AF65-F5344CB8AC3E}">
        <p14:creationId xmlns:p14="http://schemas.microsoft.com/office/powerpoint/2010/main" val="27500001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e3e6c7ed793fd15ddada8c5c741824e40b859"/>
</p:tagLst>
</file>

<file path=ppt/theme/theme1.xml><?xml version="1.0" encoding="utf-8"?>
<a:theme xmlns:a="http://schemas.openxmlformats.org/drawingml/2006/main" name="template">
  <a:themeElements>
    <a:clrScheme name="Προσαρμοσμένο 1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204</TotalTime>
  <Words>1500</Words>
  <Application>Microsoft Office PowerPoint</Application>
  <PresentationFormat>On-screen Show (4:3)</PresentationFormat>
  <Paragraphs>182</Paragraphs>
  <Slides>25</Slides>
  <Notes>14</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template</vt:lpstr>
      <vt:lpstr>OC_template_updated</vt:lpstr>
      <vt:lpstr>Φυσιολογία Στοματογναθικού Συστήματος - Συγκλεισιολογία</vt:lpstr>
      <vt:lpstr>Σύγκλειση 1/2</vt:lpstr>
      <vt:lpstr>Σύγκλειση 2/2</vt:lpstr>
      <vt:lpstr>Τύποι σύγκλεισης</vt:lpstr>
      <vt:lpstr>Ετερόπλευρα ισορροπημένη σύγκλειση</vt:lpstr>
      <vt:lpstr>Ετερόπλευρα ισορροπημένη σύγκλειση   Σύγκλειση τύπου ομαδικών επαφών ή Ομαδική συνέργεια  Group function</vt:lpstr>
      <vt:lpstr>Διαχωρίζουσα σύγκλειση 1/2</vt:lpstr>
      <vt:lpstr>Διαχωρίζουσα σύγκλειση 2/2</vt:lpstr>
      <vt:lpstr>Διαχωρίζουσα σύγκλειση ή αμοιβαία προστατευόμενη σύγκλειση - mutually protected occlusion</vt:lpstr>
      <vt:lpstr>Κυνοδοντική προστασία canine guidance </vt:lpstr>
      <vt:lpstr>Αμφοτερόπλευρα ισορροπημένη σύγκλειση  ή Ισόρροπη σύγκλειση 1/2</vt:lpstr>
      <vt:lpstr>Αμφοτερόπλευρα ισορροπημένη σύγκλειση  ή Ισόρροπη σύγκλειση 2/2</vt:lpstr>
      <vt:lpstr>Επίπεδη σύγκλειση 1/2</vt:lpstr>
      <vt:lpstr>Επίπεδη σύγκλειση 2/2</vt:lpstr>
      <vt:lpstr>Φυσιολογία σύγκλεισης φυσικού φραγμού 1/2</vt:lpstr>
      <vt:lpstr>Φυσιολογία σύγκλεισης φυσικού φραγμού 2/2</vt:lpstr>
      <vt:lpstr>Κριτήρια  ιδανικής σύγκλεισης</vt:lpstr>
      <vt:lpstr>Κριτήρια  φυσιολογικά αποδεκτής σύγκλεισης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Στοματογναθικού Συστήματος - Συγκλεισιολογία</dc:title>
  <dc:creator>fkaram2</dc:creator>
  <cp:lastModifiedBy>alex</cp:lastModifiedBy>
  <cp:revision>15</cp:revision>
  <dcterms:created xsi:type="dcterms:W3CDTF">2015-01-19T10:18:52Z</dcterms:created>
  <dcterms:modified xsi:type="dcterms:W3CDTF">2015-03-17T14:23:57Z</dcterms:modified>
</cp:coreProperties>
</file>