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</p:sldMasterIdLst>
  <p:notesMasterIdLst>
    <p:notesMasterId r:id="rId43"/>
  </p:notesMasterIdLst>
  <p:handoutMasterIdLst>
    <p:handoutMasterId r:id="rId44"/>
  </p:handoutMasterIdLst>
  <p:sldIdLst>
    <p:sldId id="256" r:id="rId3"/>
    <p:sldId id="291" r:id="rId4"/>
    <p:sldId id="292" r:id="rId5"/>
    <p:sldId id="293" r:id="rId6"/>
    <p:sldId id="294" r:id="rId7"/>
    <p:sldId id="324" r:id="rId8"/>
    <p:sldId id="32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8" r:id="rId32"/>
    <p:sldId id="320" r:id="rId33"/>
    <p:sldId id="326" r:id="rId34"/>
    <p:sldId id="325" r:id="rId35"/>
    <p:sldId id="257" r:id="rId36"/>
    <p:sldId id="262" r:id="rId37"/>
    <p:sldId id="264" r:id="rId38"/>
    <p:sldId id="327" r:id="rId39"/>
    <p:sldId id="328" r:id="rId40"/>
    <p:sldId id="266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F2FD5-02C6-45D6-A592-2F4B0CB56224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52FD6E21-CCFF-4743-9588-B0B1AE988458}">
      <dgm:prSet phldrT="[Text]" custT="1"/>
      <dgm:spPr/>
      <dgm:t>
        <a:bodyPr/>
        <a:lstStyle/>
        <a:p>
          <a:r>
            <a:rPr lang="el-GR" sz="2400" dirty="0" smtClean="0"/>
            <a:t>κοινωνικές ανάγκες</a:t>
          </a:r>
          <a:endParaRPr lang="el-GR" sz="2400" dirty="0"/>
        </a:p>
      </dgm:t>
    </dgm:pt>
    <dgm:pt modelId="{EB7A0288-8201-4898-926F-688EDE51453D}" type="parTrans" cxnId="{AC170BA1-1661-492C-A3FE-8FE496194525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335E5B89-1E5F-4372-B18B-181D768BD346}" type="sibTrans" cxnId="{AC170BA1-1661-492C-A3FE-8FE496194525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1922A675-B4D3-47C3-91EB-D0826DFFB2E3}">
      <dgm:prSet phldrT="[Text]" custT="1"/>
      <dgm:spPr/>
      <dgm:t>
        <a:bodyPr/>
        <a:lstStyle/>
        <a:p>
          <a:r>
            <a:rPr lang="el-GR" sz="2400" dirty="0" smtClean="0"/>
            <a:t>αυτοπραγμάτωση</a:t>
          </a:r>
          <a:endParaRPr lang="el-GR" sz="2400" dirty="0" smtClean="0">
            <a:ln w="9525">
              <a:round/>
              <a:headEnd type="none" w="sm" len="sm"/>
              <a:tailEnd type="none" w="sm" len="sm"/>
            </a:ln>
            <a:latin typeface="Arial Black"/>
          </a:endParaRPr>
        </a:p>
      </dgm:t>
    </dgm:pt>
    <dgm:pt modelId="{0BE69C31-F397-49CB-B2EC-BCD9872C23B5}" type="parTrans" cxnId="{6C2B2DB3-C555-4FAC-8D44-70614A08C83E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98E1CA4F-203A-4904-9214-3F76D5A61566}" type="sibTrans" cxnId="{6C2B2DB3-C555-4FAC-8D44-70614A08C83E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3EA31CAF-A1BC-445F-9460-02286F5F14CB}">
      <dgm:prSet phldrT="[Text]" custT="1"/>
      <dgm:spPr/>
      <dgm:t>
        <a:bodyPr/>
        <a:lstStyle/>
        <a:p>
          <a:r>
            <a:rPr lang="el-GR" sz="2400" dirty="0" smtClean="0"/>
            <a:t>αυτοεκτίμηση</a:t>
          </a:r>
          <a:endParaRPr lang="el-GR" sz="2400" dirty="0" smtClean="0">
            <a:ln w="9525">
              <a:round/>
              <a:headEnd type="none" w="sm" len="sm"/>
              <a:tailEnd type="none" w="sm" len="sm"/>
            </a:ln>
            <a:latin typeface="Arial Black"/>
          </a:endParaRPr>
        </a:p>
      </dgm:t>
    </dgm:pt>
    <dgm:pt modelId="{D07C7C6F-B763-4105-B116-AAAD2A5FC5B4}" type="parTrans" cxnId="{4946701E-6256-4E74-963D-1E3F342D9806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BE0D6EF3-BBDB-4886-A05F-48F4C554310C}" type="sibTrans" cxnId="{4946701E-6256-4E74-963D-1E3F342D9806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FA737822-2F36-4753-8E7A-109C4E7B1415}">
      <dgm:prSet custT="1"/>
      <dgm:spPr/>
      <dgm:t>
        <a:bodyPr/>
        <a:lstStyle/>
        <a:p>
          <a:r>
            <a:rPr lang="el-GR" sz="2400" dirty="0" smtClean="0"/>
            <a:t>ανάγκες ασφάλειας</a:t>
          </a:r>
          <a:endParaRPr lang="el-GR" sz="2400" dirty="0"/>
        </a:p>
      </dgm:t>
    </dgm:pt>
    <dgm:pt modelId="{FE04F525-13AC-47B1-A30D-67ED806D85B8}" type="parTrans" cxnId="{071B382A-A01E-4D27-98ED-083F93852A42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0C8B40BD-94DD-4562-BE29-5C41A12BCB72}" type="sibTrans" cxnId="{071B382A-A01E-4D27-98ED-083F93852A42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B091365A-3520-48F9-AE99-DB644355E3A1}">
      <dgm:prSet custT="1"/>
      <dgm:spPr/>
      <dgm:t>
        <a:bodyPr/>
        <a:lstStyle/>
        <a:p>
          <a:r>
            <a:rPr lang="el-GR" sz="2400" dirty="0" smtClean="0"/>
            <a:t>φυσιολογικές ανάγκες</a:t>
          </a:r>
          <a:endParaRPr lang="el-GR" sz="2400" dirty="0"/>
        </a:p>
      </dgm:t>
    </dgm:pt>
    <dgm:pt modelId="{78E670A9-919E-4FBC-BDA0-95DAED1C4B19}" type="parTrans" cxnId="{D6E68B87-7602-4B84-B5E6-0FAB5A8D4A54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6FE03171-D0E4-498C-8D63-F4B629675F2D}" type="sibTrans" cxnId="{D6E68B87-7602-4B84-B5E6-0FAB5A8D4A54}">
      <dgm:prSet/>
      <dgm:spPr/>
      <dgm:t>
        <a:bodyPr/>
        <a:lstStyle/>
        <a:p>
          <a:endParaRPr lang="el-GR" sz="2400">
            <a:solidFill>
              <a:schemeClr val="bg1"/>
            </a:solidFill>
          </a:endParaRPr>
        </a:p>
      </dgm:t>
    </dgm:pt>
    <dgm:pt modelId="{031D45EE-0C7F-4112-82C8-A63AE4115CE0}" type="pres">
      <dgm:prSet presAssocID="{E9AF2FD5-02C6-45D6-A592-2F4B0CB56224}" presName="Name0" presStyleCnt="0">
        <dgm:presLayoutVars>
          <dgm:dir/>
          <dgm:animLvl val="lvl"/>
          <dgm:resizeHandles val="exact"/>
        </dgm:presLayoutVars>
      </dgm:prSet>
      <dgm:spPr/>
    </dgm:pt>
    <dgm:pt modelId="{D5871333-1274-4D76-820F-029552472216}" type="pres">
      <dgm:prSet presAssocID="{1922A675-B4D3-47C3-91EB-D0826DFFB2E3}" presName="Name8" presStyleCnt="0"/>
      <dgm:spPr/>
    </dgm:pt>
    <dgm:pt modelId="{4CF611C9-D7AF-4962-BDF7-DA82D06129C7}" type="pres">
      <dgm:prSet presAssocID="{1922A675-B4D3-47C3-91EB-D0826DFFB2E3}" presName="level" presStyleLbl="node1" presStyleIdx="0" presStyleCnt="5" custScaleX="10747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004476-3098-4775-8F98-3424658E7286}" type="pres">
      <dgm:prSet presAssocID="{1922A675-B4D3-47C3-91EB-D0826DFFB2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4D12C0-2708-40FC-81B8-8417D14F099F}" type="pres">
      <dgm:prSet presAssocID="{3EA31CAF-A1BC-445F-9460-02286F5F14CB}" presName="Name8" presStyleCnt="0"/>
      <dgm:spPr/>
    </dgm:pt>
    <dgm:pt modelId="{260CD881-5F70-46D3-AA8E-EAA6F5718DF4}" type="pres">
      <dgm:prSet presAssocID="{3EA31CAF-A1BC-445F-9460-02286F5F14C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5C572E-010D-4E1E-929A-1C596C4E3B4F}" type="pres">
      <dgm:prSet presAssocID="{3EA31CAF-A1BC-445F-9460-02286F5F14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32656D-9538-45BC-B15D-ADF721F40299}" type="pres">
      <dgm:prSet presAssocID="{52FD6E21-CCFF-4743-9588-B0B1AE988458}" presName="Name8" presStyleCnt="0"/>
      <dgm:spPr/>
    </dgm:pt>
    <dgm:pt modelId="{1CB25012-F873-4FD7-B42C-BC3CF822DBB1}" type="pres">
      <dgm:prSet presAssocID="{52FD6E21-CCFF-4743-9588-B0B1AE98845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84699C-D4DD-4B9E-ADF3-4BFED3990C5C}" type="pres">
      <dgm:prSet presAssocID="{52FD6E21-CCFF-4743-9588-B0B1AE9884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1F13AB-A577-43CD-AE66-1D77A5DC5188}" type="pres">
      <dgm:prSet presAssocID="{FA737822-2F36-4753-8E7A-109C4E7B1415}" presName="Name8" presStyleCnt="0"/>
      <dgm:spPr/>
    </dgm:pt>
    <dgm:pt modelId="{37DD2FA9-BC3C-4455-AC22-0EC2EC90F7FD}" type="pres">
      <dgm:prSet presAssocID="{FA737822-2F36-4753-8E7A-109C4E7B141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721B63-A641-4F7C-A91E-A1C3800D9EAA}" type="pres">
      <dgm:prSet presAssocID="{FA737822-2F36-4753-8E7A-109C4E7B14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EC1AF9-BF5C-42C6-9E41-BDCD458DBF28}" type="pres">
      <dgm:prSet presAssocID="{B091365A-3520-48F9-AE99-DB644355E3A1}" presName="Name8" presStyleCnt="0"/>
      <dgm:spPr/>
    </dgm:pt>
    <dgm:pt modelId="{EA77CD17-43E2-4B00-87D5-A532F12A8D90}" type="pres">
      <dgm:prSet presAssocID="{B091365A-3520-48F9-AE99-DB644355E3A1}" presName="level" presStyleLbl="node1" presStyleIdx="4" presStyleCnt="5" custLinFactY="15778" custLinFactNeighborX="3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69D2E3-E4AD-42F8-A008-05A19B67A38D}" type="pres">
      <dgm:prSet presAssocID="{B091365A-3520-48F9-AE99-DB644355E3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FACA5E9-C3EF-4196-AB8B-E9823AED2F00}" type="presOf" srcId="{52FD6E21-CCFF-4743-9588-B0B1AE988458}" destId="{9F84699C-D4DD-4B9E-ADF3-4BFED3990C5C}" srcOrd="1" destOrd="0" presId="urn:microsoft.com/office/officeart/2005/8/layout/pyramid1"/>
    <dgm:cxn modelId="{C9D34352-23AA-4EC2-A16A-7F87555919C1}" type="presOf" srcId="{B091365A-3520-48F9-AE99-DB644355E3A1}" destId="{3A69D2E3-E4AD-42F8-A008-05A19B67A38D}" srcOrd="1" destOrd="0" presId="urn:microsoft.com/office/officeart/2005/8/layout/pyramid1"/>
    <dgm:cxn modelId="{996D84C6-FBB4-46DC-B483-27664165FB08}" type="presOf" srcId="{FA737822-2F36-4753-8E7A-109C4E7B1415}" destId="{FE721B63-A641-4F7C-A91E-A1C3800D9EAA}" srcOrd="1" destOrd="0" presId="urn:microsoft.com/office/officeart/2005/8/layout/pyramid1"/>
    <dgm:cxn modelId="{0DFF43AC-E964-4605-86DE-AA7D1653DEA4}" type="presOf" srcId="{FA737822-2F36-4753-8E7A-109C4E7B1415}" destId="{37DD2FA9-BC3C-4455-AC22-0EC2EC90F7FD}" srcOrd="0" destOrd="0" presId="urn:microsoft.com/office/officeart/2005/8/layout/pyramid1"/>
    <dgm:cxn modelId="{D6E68B87-7602-4B84-B5E6-0FAB5A8D4A54}" srcId="{E9AF2FD5-02C6-45D6-A592-2F4B0CB56224}" destId="{B091365A-3520-48F9-AE99-DB644355E3A1}" srcOrd="4" destOrd="0" parTransId="{78E670A9-919E-4FBC-BDA0-95DAED1C4B19}" sibTransId="{6FE03171-D0E4-498C-8D63-F4B629675F2D}"/>
    <dgm:cxn modelId="{C3963C68-12D2-4A0F-9912-60DC97BEFD68}" type="presOf" srcId="{1922A675-B4D3-47C3-91EB-D0826DFFB2E3}" destId="{E6004476-3098-4775-8F98-3424658E7286}" srcOrd="1" destOrd="0" presId="urn:microsoft.com/office/officeart/2005/8/layout/pyramid1"/>
    <dgm:cxn modelId="{75DF5E49-0BF4-4E33-A5C3-BC3F4DF7DC62}" type="presOf" srcId="{52FD6E21-CCFF-4743-9588-B0B1AE988458}" destId="{1CB25012-F873-4FD7-B42C-BC3CF822DBB1}" srcOrd="0" destOrd="0" presId="urn:microsoft.com/office/officeart/2005/8/layout/pyramid1"/>
    <dgm:cxn modelId="{AC170BA1-1661-492C-A3FE-8FE496194525}" srcId="{E9AF2FD5-02C6-45D6-A592-2F4B0CB56224}" destId="{52FD6E21-CCFF-4743-9588-B0B1AE988458}" srcOrd="2" destOrd="0" parTransId="{EB7A0288-8201-4898-926F-688EDE51453D}" sibTransId="{335E5B89-1E5F-4372-B18B-181D768BD346}"/>
    <dgm:cxn modelId="{959FBD06-DE7F-490E-853A-81B99BE61A55}" type="presOf" srcId="{3EA31CAF-A1BC-445F-9460-02286F5F14CB}" destId="{205C572E-010D-4E1E-929A-1C596C4E3B4F}" srcOrd="1" destOrd="0" presId="urn:microsoft.com/office/officeart/2005/8/layout/pyramid1"/>
    <dgm:cxn modelId="{4946701E-6256-4E74-963D-1E3F342D9806}" srcId="{E9AF2FD5-02C6-45D6-A592-2F4B0CB56224}" destId="{3EA31CAF-A1BC-445F-9460-02286F5F14CB}" srcOrd="1" destOrd="0" parTransId="{D07C7C6F-B763-4105-B116-AAAD2A5FC5B4}" sibTransId="{BE0D6EF3-BBDB-4886-A05F-48F4C554310C}"/>
    <dgm:cxn modelId="{071B382A-A01E-4D27-98ED-083F93852A42}" srcId="{E9AF2FD5-02C6-45D6-A592-2F4B0CB56224}" destId="{FA737822-2F36-4753-8E7A-109C4E7B1415}" srcOrd="3" destOrd="0" parTransId="{FE04F525-13AC-47B1-A30D-67ED806D85B8}" sibTransId="{0C8B40BD-94DD-4562-BE29-5C41A12BCB72}"/>
    <dgm:cxn modelId="{311B2C0B-4761-4ACD-B2E7-E96C157EFB48}" type="presOf" srcId="{1922A675-B4D3-47C3-91EB-D0826DFFB2E3}" destId="{4CF611C9-D7AF-4962-BDF7-DA82D06129C7}" srcOrd="0" destOrd="0" presId="urn:microsoft.com/office/officeart/2005/8/layout/pyramid1"/>
    <dgm:cxn modelId="{3DACC9E7-33C4-4868-9CD0-4CDB2325DD61}" type="presOf" srcId="{3EA31CAF-A1BC-445F-9460-02286F5F14CB}" destId="{260CD881-5F70-46D3-AA8E-EAA6F5718DF4}" srcOrd="0" destOrd="0" presId="urn:microsoft.com/office/officeart/2005/8/layout/pyramid1"/>
    <dgm:cxn modelId="{D77ED5D8-863A-44D0-894B-7573FE48B3A7}" type="presOf" srcId="{E9AF2FD5-02C6-45D6-A592-2F4B0CB56224}" destId="{031D45EE-0C7F-4112-82C8-A63AE4115CE0}" srcOrd="0" destOrd="0" presId="urn:microsoft.com/office/officeart/2005/8/layout/pyramid1"/>
    <dgm:cxn modelId="{2C4B9CBE-5F54-48ED-96F2-8E6A689E65F2}" type="presOf" srcId="{B091365A-3520-48F9-AE99-DB644355E3A1}" destId="{EA77CD17-43E2-4B00-87D5-A532F12A8D90}" srcOrd="0" destOrd="0" presId="urn:microsoft.com/office/officeart/2005/8/layout/pyramid1"/>
    <dgm:cxn modelId="{6C2B2DB3-C555-4FAC-8D44-70614A08C83E}" srcId="{E9AF2FD5-02C6-45D6-A592-2F4B0CB56224}" destId="{1922A675-B4D3-47C3-91EB-D0826DFFB2E3}" srcOrd="0" destOrd="0" parTransId="{0BE69C31-F397-49CB-B2EC-BCD9872C23B5}" sibTransId="{98E1CA4F-203A-4904-9214-3F76D5A61566}"/>
    <dgm:cxn modelId="{4D14353A-7306-4644-9F3B-209775BDCCE9}" type="presParOf" srcId="{031D45EE-0C7F-4112-82C8-A63AE4115CE0}" destId="{D5871333-1274-4D76-820F-029552472216}" srcOrd="0" destOrd="0" presId="urn:microsoft.com/office/officeart/2005/8/layout/pyramid1"/>
    <dgm:cxn modelId="{82F47A9B-D1E8-4409-8B37-E6BF4918CE08}" type="presParOf" srcId="{D5871333-1274-4D76-820F-029552472216}" destId="{4CF611C9-D7AF-4962-BDF7-DA82D06129C7}" srcOrd="0" destOrd="0" presId="urn:microsoft.com/office/officeart/2005/8/layout/pyramid1"/>
    <dgm:cxn modelId="{104297F7-1B75-4596-9E31-8929BE41571A}" type="presParOf" srcId="{D5871333-1274-4D76-820F-029552472216}" destId="{E6004476-3098-4775-8F98-3424658E7286}" srcOrd="1" destOrd="0" presId="urn:microsoft.com/office/officeart/2005/8/layout/pyramid1"/>
    <dgm:cxn modelId="{9850D772-95CB-4027-85F1-FCEF04A5CBF0}" type="presParOf" srcId="{031D45EE-0C7F-4112-82C8-A63AE4115CE0}" destId="{C74D12C0-2708-40FC-81B8-8417D14F099F}" srcOrd="1" destOrd="0" presId="urn:microsoft.com/office/officeart/2005/8/layout/pyramid1"/>
    <dgm:cxn modelId="{6BCA7B2D-E02C-49DB-B628-699AE416256B}" type="presParOf" srcId="{C74D12C0-2708-40FC-81B8-8417D14F099F}" destId="{260CD881-5F70-46D3-AA8E-EAA6F5718DF4}" srcOrd="0" destOrd="0" presId="urn:microsoft.com/office/officeart/2005/8/layout/pyramid1"/>
    <dgm:cxn modelId="{D59E44DA-401D-4722-8FB2-225EE7D87279}" type="presParOf" srcId="{C74D12C0-2708-40FC-81B8-8417D14F099F}" destId="{205C572E-010D-4E1E-929A-1C596C4E3B4F}" srcOrd="1" destOrd="0" presId="urn:microsoft.com/office/officeart/2005/8/layout/pyramid1"/>
    <dgm:cxn modelId="{BCD6E242-030D-407E-9754-0553EB70928E}" type="presParOf" srcId="{031D45EE-0C7F-4112-82C8-A63AE4115CE0}" destId="{3C32656D-9538-45BC-B15D-ADF721F40299}" srcOrd="2" destOrd="0" presId="urn:microsoft.com/office/officeart/2005/8/layout/pyramid1"/>
    <dgm:cxn modelId="{33742BB2-FC7A-4C7C-9877-428E05927E90}" type="presParOf" srcId="{3C32656D-9538-45BC-B15D-ADF721F40299}" destId="{1CB25012-F873-4FD7-B42C-BC3CF822DBB1}" srcOrd="0" destOrd="0" presId="urn:microsoft.com/office/officeart/2005/8/layout/pyramid1"/>
    <dgm:cxn modelId="{0CF57C29-18DD-4E5D-B60F-41F21F199A25}" type="presParOf" srcId="{3C32656D-9538-45BC-B15D-ADF721F40299}" destId="{9F84699C-D4DD-4B9E-ADF3-4BFED3990C5C}" srcOrd="1" destOrd="0" presId="urn:microsoft.com/office/officeart/2005/8/layout/pyramid1"/>
    <dgm:cxn modelId="{30C50BEF-2EF8-4FAB-910F-E6E55E0706FB}" type="presParOf" srcId="{031D45EE-0C7F-4112-82C8-A63AE4115CE0}" destId="{F51F13AB-A577-43CD-AE66-1D77A5DC5188}" srcOrd="3" destOrd="0" presId="urn:microsoft.com/office/officeart/2005/8/layout/pyramid1"/>
    <dgm:cxn modelId="{8DAC2CE7-88A7-4B72-B47F-9582B8AC4261}" type="presParOf" srcId="{F51F13AB-A577-43CD-AE66-1D77A5DC5188}" destId="{37DD2FA9-BC3C-4455-AC22-0EC2EC90F7FD}" srcOrd="0" destOrd="0" presId="urn:microsoft.com/office/officeart/2005/8/layout/pyramid1"/>
    <dgm:cxn modelId="{3A8332E1-4483-460C-8C9D-2F8B247AC758}" type="presParOf" srcId="{F51F13AB-A577-43CD-AE66-1D77A5DC5188}" destId="{FE721B63-A641-4F7C-A91E-A1C3800D9EAA}" srcOrd="1" destOrd="0" presId="urn:microsoft.com/office/officeart/2005/8/layout/pyramid1"/>
    <dgm:cxn modelId="{A4A297A2-59F5-4E6E-B1FE-C24DB3254559}" type="presParOf" srcId="{031D45EE-0C7F-4112-82C8-A63AE4115CE0}" destId="{C8EC1AF9-BF5C-42C6-9E41-BDCD458DBF28}" srcOrd="4" destOrd="0" presId="urn:microsoft.com/office/officeart/2005/8/layout/pyramid1"/>
    <dgm:cxn modelId="{1ABEC2EE-3544-4066-9C43-B2D6AEDA67C3}" type="presParOf" srcId="{C8EC1AF9-BF5C-42C6-9E41-BDCD458DBF28}" destId="{EA77CD17-43E2-4B00-87D5-A532F12A8D90}" srcOrd="0" destOrd="0" presId="urn:microsoft.com/office/officeart/2005/8/layout/pyramid1"/>
    <dgm:cxn modelId="{CC2EBC65-19B3-456E-B2A2-BFBDD239A8B6}" type="presParOf" srcId="{C8EC1AF9-BF5C-42C6-9E41-BDCD458DBF28}" destId="{3A69D2E3-E4AD-42F8-A008-05A19B67A38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611C9-D7AF-4962-BDF7-DA82D06129C7}">
      <dsp:nvSpPr>
        <dsp:cNvPr id="0" name=""/>
        <dsp:cNvSpPr/>
      </dsp:nvSpPr>
      <dsp:spPr>
        <a:xfrm>
          <a:off x="3024333" y="0"/>
          <a:ext cx="1656189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αυτοπραγμάτωση</a:t>
          </a:r>
          <a:endParaRPr lang="el-GR" sz="2400" kern="1200" dirty="0" smtClean="0">
            <a:ln w="9525">
              <a:round/>
              <a:headEnd type="none" w="sm" len="sm"/>
              <a:tailEnd type="none" w="sm" len="sm"/>
            </a:ln>
            <a:latin typeface="Arial Black"/>
          </a:endParaRPr>
        </a:p>
      </dsp:txBody>
      <dsp:txXfrm>
        <a:off x="3024333" y="0"/>
        <a:ext cx="1656189" cy="1028824"/>
      </dsp:txXfrm>
    </dsp:sp>
    <dsp:sp modelId="{260CD881-5F70-46D3-AA8E-EAA6F5718DF4}">
      <dsp:nvSpPr>
        <dsp:cNvPr id="0" name=""/>
        <dsp:cNvSpPr/>
      </dsp:nvSpPr>
      <dsp:spPr>
        <a:xfrm>
          <a:off x="2311456" y="1028824"/>
          <a:ext cx="3081942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αυτοεκτίμηση</a:t>
          </a:r>
          <a:endParaRPr lang="el-GR" sz="2400" kern="1200" dirty="0" smtClean="0">
            <a:ln w="9525">
              <a:round/>
              <a:headEnd type="none" w="sm" len="sm"/>
              <a:tailEnd type="none" w="sm" len="sm"/>
            </a:ln>
            <a:latin typeface="Arial Black"/>
          </a:endParaRPr>
        </a:p>
      </dsp:txBody>
      <dsp:txXfrm>
        <a:off x="2850796" y="1028824"/>
        <a:ext cx="2003262" cy="1028824"/>
      </dsp:txXfrm>
    </dsp:sp>
    <dsp:sp modelId="{1CB25012-F873-4FD7-B42C-BC3CF822DBB1}">
      <dsp:nvSpPr>
        <dsp:cNvPr id="0" name=""/>
        <dsp:cNvSpPr/>
      </dsp:nvSpPr>
      <dsp:spPr>
        <a:xfrm>
          <a:off x="1540971" y="2057648"/>
          <a:ext cx="4622913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κοινωνικές ανάγκες</a:t>
          </a:r>
          <a:endParaRPr lang="el-GR" sz="2400" kern="1200" dirty="0"/>
        </a:p>
      </dsp:txBody>
      <dsp:txXfrm>
        <a:off x="2349981" y="2057648"/>
        <a:ext cx="3004893" cy="1028824"/>
      </dsp:txXfrm>
    </dsp:sp>
    <dsp:sp modelId="{37DD2FA9-BC3C-4455-AC22-0EC2EC90F7FD}">
      <dsp:nvSpPr>
        <dsp:cNvPr id="0" name=""/>
        <dsp:cNvSpPr/>
      </dsp:nvSpPr>
      <dsp:spPr>
        <a:xfrm>
          <a:off x="770485" y="3086472"/>
          <a:ext cx="6163884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ανάγκες ασφάλειας</a:t>
          </a:r>
          <a:endParaRPr lang="el-GR" sz="2400" kern="1200" dirty="0"/>
        </a:p>
      </dsp:txBody>
      <dsp:txXfrm>
        <a:off x="1849165" y="3086472"/>
        <a:ext cx="4006525" cy="1028824"/>
      </dsp:txXfrm>
    </dsp:sp>
    <dsp:sp modelId="{EA77CD17-43E2-4B00-87D5-A532F12A8D90}">
      <dsp:nvSpPr>
        <dsp:cNvPr id="0" name=""/>
        <dsp:cNvSpPr/>
      </dsp:nvSpPr>
      <dsp:spPr>
        <a:xfrm>
          <a:off x="0" y="4115296"/>
          <a:ext cx="7704855" cy="1028824"/>
        </a:xfrm>
        <a:prstGeom prst="trapezoid">
          <a:avLst>
            <a:gd name="adj" fmla="val 7489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φυσιολογικές ανάγκες</a:t>
          </a:r>
          <a:endParaRPr lang="el-GR" sz="2400" kern="1200" dirty="0"/>
        </a:p>
      </dsp:txBody>
      <dsp:txXfrm>
        <a:off x="1348349" y="4115296"/>
        <a:ext cx="5008156" cy="1028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420C-986C-4C2B-A13E-7B0B9ED5AE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6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6C99-338D-4918-A97C-178839F88B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02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6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8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9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79512" y="1340768"/>
            <a:ext cx="8784976" cy="54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 userDrawn="1"/>
        </p:nvSpPr>
        <p:spPr>
          <a:xfrm>
            <a:off x="179512" y="116632"/>
            <a:ext cx="878497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>
            <a:lvl1pPr marL="342900" indent="-342900">
              <a:buClr>
                <a:srgbClr val="59546D"/>
              </a:buClr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0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4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79512" y="1340768"/>
            <a:ext cx="8784976" cy="54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 userDrawn="1"/>
        </p:nvSpPr>
        <p:spPr>
          <a:xfrm>
            <a:off x="179512" y="116632"/>
            <a:ext cx="878497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>
            <a:lvl1pPr marL="342900" indent="-342900">
              <a:buClr>
                <a:srgbClr val="59546D"/>
              </a:buClr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75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kayama_Red_Cross_Hospita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Phronimoi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photos/handshak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deed.en" TargetMode="External"/><Relationship Id="rId4" Type="http://schemas.openxmlformats.org/officeDocument/2006/relationships/hyperlink" Target="http://pixabay.com/en/users/Nappiness-432104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Βιοηθική και Δεοντολογία στην Φυσικοθεραπεία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3096542"/>
            <a:ext cx="7632848" cy="206064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7000" b="1" dirty="0" smtClean="0"/>
              <a:t>Ενότητα 7</a:t>
            </a:r>
            <a:r>
              <a:rPr lang="el-GR" sz="7000" dirty="0" smtClean="0"/>
              <a:t>:</a:t>
            </a:r>
            <a:r>
              <a:rPr lang="en-US" sz="7000" dirty="0" smtClean="0"/>
              <a:t> </a:t>
            </a:r>
            <a:r>
              <a:rPr lang="el-GR" sz="7000" dirty="0" smtClean="0"/>
              <a:t>Οι αντιλήψεις &amp; ο ρόλος εργασίας των επιστημόνων υγείας </a:t>
            </a:r>
            <a:endParaRPr lang="en-US" sz="7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000" dirty="0" smtClean="0"/>
              <a:t>H </a:t>
            </a:r>
            <a:r>
              <a:rPr lang="el-GR" sz="7000" dirty="0" smtClean="0"/>
              <a:t>περίπτωση του νοσοκομείου Πατησίων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6000" dirty="0" smtClean="0"/>
              <a:t>Γεωργία Πέττα</a:t>
            </a:r>
            <a:endParaRPr lang="el-GR" sz="6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6000" dirty="0"/>
              <a:t>Τμήμα </a:t>
            </a:r>
            <a:r>
              <a:rPr lang="el-GR" sz="6000" dirty="0" smtClean="0"/>
              <a:t>Φυσικοθεραπείας</a:t>
            </a:r>
            <a:endParaRPr lang="el-GR" sz="60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66321"/>
              </p:ext>
            </p:extLst>
          </p:nvPr>
        </p:nvGraphicFramePr>
        <p:xfrm>
          <a:off x="827584" y="1556792"/>
          <a:ext cx="7632848" cy="503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6792"/>
                        <a:ext cx="7632848" cy="5030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Ερωτήσεις και απαντήσεις </a:t>
            </a:r>
            <a:r>
              <a:rPr lang="el-GR" sz="3600" dirty="0" smtClean="0"/>
              <a:t>δείγματος </a:t>
            </a:r>
            <a:br>
              <a:rPr lang="el-GR" sz="3600" dirty="0" smtClean="0"/>
            </a:br>
            <a:r>
              <a:rPr lang="el-GR" sz="3000" b="0" dirty="0" smtClean="0"/>
              <a:t>(1 από 12)</a:t>
            </a:r>
            <a:endParaRPr lang="el-GR" sz="3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1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8022"/>
              </p:ext>
            </p:extLst>
          </p:nvPr>
        </p:nvGraphicFramePr>
        <p:xfrm>
          <a:off x="611560" y="1371600"/>
          <a:ext cx="8001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71600"/>
                        <a:ext cx="8001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(2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7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06047"/>
              </p:ext>
            </p:extLst>
          </p:nvPr>
        </p:nvGraphicFramePr>
        <p:xfrm>
          <a:off x="539552" y="1295400"/>
          <a:ext cx="8229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95400"/>
                        <a:ext cx="82296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(3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3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410799"/>
              </p:ext>
            </p:extLst>
          </p:nvPr>
        </p:nvGraphicFramePr>
        <p:xfrm>
          <a:off x="539552" y="1340768"/>
          <a:ext cx="8382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8382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(4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2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19485"/>
              </p:ext>
            </p:extLst>
          </p:nvPr>
        </p:nvGraphicFramePr>
        <p:xfrm>
          <a:off x="611560" y="1484784"/>
          <a:ext cx="8236626" cy="511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8236626" cy="5111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(5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64977"/>
              </p:ext>
            </p:extLst>
          </p:nvPr>
        </p:nvGraphicFramePr>
        <p:xfrm>
          <a:off x="683568" y="1529408"/>
          <a:ext cx="8160297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Worksheet" r:id="rId3" imgW="9286900" imgH="5715090" progId="Excel.Sheet.8">
                  <p:embed/>
                </p:oleObj>
              </mc:Choice>
              <mc:Fallback>
                <p:oleObj name="Worksheet" r:id="rId3" imgW="9286900" imgH="571509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29408"/>
                        <a:ext cx="8160297" cy="5328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(6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0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46154"/>
              </p:ext>
            </p:extLst>
          </p:nvPr>
        </p:nvGraphicFramePr>
        <p:xfrm>
          <a:off x="611560" y="1500612"/>
          <a:ext cx="8266264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Worksheet" r:id="rId3" imgW="9286900" imgH="5715090" progId="Excel.Sheet.8">
                  <p:embed/>
                </p:oleObj>
              </mc:Choice>
              <mc:Fallback>
                <p:oleObj name="Worksheet" r:id="rId3" imgW="9286900" imgH="571509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00612"/>
                        <a:ext cx="8266264" cy="5328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(7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3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88682"/>
              </p:ext>
            </p:extLst>
          </p:nvPr>
        </p:nvGraphicFramePr>
        <p:xfrm>
          <a:off x="827584" y="1556792"/>
          <a:ext cx="7707753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6792"/>
                        <a:ext cx="7707753" cy="5112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(8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3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600926"/>
              </p:ext>
            </p:extLst>
          </p:nvPr>
        </p:nvGraphicFramePr>
        <p:xfrm>
          <a:off x="297151" y="1556792"/>
          <a:ext cx="8549699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51" y="1556792"/>
                        <a:ext cx="8549699" cy="5184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(9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8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505274"/>
              </p:ext>
            </p:extLst>
          </p:nvPr>
        </p:nvGraphicFramePr>
        <p:xfrm>
          <a:off x="500633" y="1340768"/>
          <a:ext cx="8142734" cy="548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33" y="1340768"/>
                        <a:ext cx="8142734" cy="5485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l-GR" sz="3300" b="0" dirty="0" smtClean="0">
                <a:solidFill>
                  <a:prstClr val="black"/>
                </a:solidFill>
              </a:rPr>
              <a:t>10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9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dirty="0" smtClean="0"/>
              <a:t>Ανθρώπινος παράγων</a:t>
            </a:r>
            <a:endParaRPr lang="el-GR" altLang="el-GR" sz="36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νοσοκομείο είναι τομέας εντάσεως εργασίας </a:t>
            </a:r>
            <a:r>
              <a:rPr lang="el-GR" altLang="el-GR" sz="2800" dirty="0" smtClean="0"/>
              <a:t>και</a:t>
            </a:r>
            <a:r>
              <a:rPr lang="el-GR" altLang="el-GR" sz="2800" dirty="0" smtClean="0"/>
              <a:t> </a:t>
            </a:r>
            <a:r>
              <a:rPr lang="el-GR" altLang="el-GR" sz="2800" dirty="0" smtClean="0"/>
              <a:t>έτσι πρέπει να </a:t>
            </a:r>
            <a:r>
              <a:rPr lang="el-GR" altLang="el-GR" sz="2800" dirty="0" smtClean="0"/>
              <a:t>μελετάται</a:t>
            </a:r>
            <a:r>
              <a:rPr lang="en-US" altLang="el-GR" sz="2800" dirty="0" smtClean="0"/>
              <a:t>.</a:t>
            </a:r>
            <a:endParaRPr lang="el-GR" altLang="el-GR" sz="2800" dirty="0" smtClean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4625548" cy="34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56" y="6034065"/>
            <a:ext cx="322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3"/>
              </a:rPr>
              <a:t>Okayama Red Cross Hospital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4" tooltip="User:Phronimoi (page does not exist)"/>
              </a:rPr>
              <a:t>Phronimoi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4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176990"/>
              </p:ext>
            </p:extLst>
          </p:nvPr>
        </p:nvGraphicFramePr>
        <p:xfrm>
          <a:off x="251521" y="1412776"/>
          <a:ext cx="8743036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1412776"/>
                        <a:ext cx="8743036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l-GR" sz="3300" b="0" dirty="0" smtClean="0">
                <a:solidFill>
                  <a:prstClr val="black"/>
                </a:solidFill>
              </a:rPr>
              <a:t>11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2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824683"/>
              </p:ext>
            </p:extLst>
          </p:nvPr>
        </p:nvGraphicFramePr>
        <p:xfrm>
          <a:off x="179512" y="1412776"/>
          <a:ext cx="8744109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2776"/>
                        <a:ext cx="8744109" cy="5184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Ερωτήσεις και απαντήσεις δείγματος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l-GR" sz="3300" b="0" dirty="0" smtClean="0">
                <a:solidFill>
                  <a:prstClr val="black"/>
                </a:solidFill>
              </a:rPr>
              <a:t>12 </a:t>
            </a:r>
            <a:r>
              <a:rPr lang="el-GR" sz="3300" b="0" dirty="0">
                <a:solidFill>
                  <a:prstClr val="black"/>
                </a:solidFill>
              </a:rPr>
              <a:t>από 12)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6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38438"/>
              </p:ext>
            </p:extLst>
          </p:nvPr>
        </p:nvGraphicFramePr>
        <p:xfrm>
          <a:off x="467544" y="1412776"/>
          <a:ext cx="8378601" cy="526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12776"/>
                        <a:ext cx="8378601" cy="5267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464975"/>
              </p:ext>
            </p:extLst>
          </p:nvPr>
        </p:nvGraphicFramePr>
        <p:xfrm>
          <a:off x="179388" y="1250950"/>
          <a:ext cx="8713787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50950"/>
                        <a:ext cx="8713787" cy="562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Αποτελέσματα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6)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3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999495"/>
              </p:ext>
            </p:extLst>
          </p:nvPr>
        </p:nvGraphicFramePr>
        <p:xfrm>
          <a:off x="100638" y="1268760"/>
          <a:ext cx="8942724" cy="534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38" y="1268760"/>
                        <a:ext cx="8942724" cy="5344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Αποτελέσματα </a:t>
            </a:r>
            <a:r>
              <a:rPr lang="el-GR" sz="3200" b="0" dirty="0" smtClean="0">
                <a:solidFill>
                  <a:prstClr val="black"/>
                </a:solidFill>
              </a:rPr>
              <a:t>(3 </a:t>
            </a:r>
            <a:r>
              <a:rPr lang="el-GR" sz="3200" b="0" dirty="0">
                <a:solidFill>
                  <a:prstClr val="black"/>
                </a:solidFill>
              </a:rPr>
              <a:t>από 6)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2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07260"/>
              </p:ext>
            </p:extLst>
          </p:nvPr>
        </p:nvGraphicFramePr>
        <p:xfrm>
          <a:off x="179512" y="1268760"/>
          <a:ext cx="8843718" cy="543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Worksheet" r:id="rId3" imgW="9296355" imgH="5715090" progId="Excel.Sheet.8">
                  <p:embed/>
                </p:oleObj>
              </mc:Choice>
              <mc:Fallback>
                <p:oleObj name="Worksheet" r:id="rId3" imgW="9296355" imgH="571509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268760"/>
                        <a:ext cx="8843718" cy="543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Αποτελέσματα </a:t>
            </a:r>
            <a:r>
              <a:rPr lang="el-GR" sz="3200" b="0" dirty="0" smtClean="0">
                <a:solidFill>
                  <a:prstClr val="black"/>
                </a:solidFill>
              </a:rPr>
              <a:t>(4 </a:t>
            </a:r>
            <a:r>
              <a:rPr lang="el-GR" sz="3200" b="0" dirty="0">
                <a:solidFill>
                  <a:prstClr val="black"/>
                </a:solidFill>
              </a:rPr>
              <a:t>από 6)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4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692058"/>
              </p:ext>
            </p:extLst>
          </p:nvPr>
        </p:nvGraphicFramePr>
        <p:xfrm>
          <a:off x="971600" y="1340768"/>
          <a:ext cx="7315200" cy="52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7315200" cy="522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Αποτελέσματα </a:t>
            </a:r>
            <a:r>
              <a:rPr lang="el-GR" sz="3200" b="0" dirty="0" smtClean="0">
                <a:solidFill>
                  <a:prstClr val="black"/>
                </a:solidFill>
              </a:rPr>
              <a:t>(5 </a:t>
            </a:r>
            <a:r>
              <a:rPr lang="el-GR" sz="3200" b="0" dirty="0">
                <a:solidFill>
                  <a:prstClr val="black"/>
                </a:solidFill>
              </a:rPr>
              <a:t>από 6)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6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693080"/>
              </p:ext>
            </p:extLst>
          </p:nvPr>
        </p:nvGraphicFramePr>
        <p:xfrm>
          <a:off x="539552" y="1340768"/>
          <a:ext cx="8192970" cy="532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Worksheet" r:id="rId3" imgW="9305810" imgH="5715090" progId="Excel.Sheet.8">
                  <p:embed/>
                </p:oleObj>
              </mc:Choice>
              <mc:Fallback>
                <p:oleObj name="Worksheet" r:id="rId3" imgW="9305810" imgH="571509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8192970" cy="5328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Αποτελέσματα </a:t>
            </a:r>
            <a:r>
              <a:rPr lang="el-GR" sz="3200" b="0" smtClean="0">
                <a:solidFill>
                  <a:prstClr val="black"/>
                </a:solidFill>
              </a:rPr>
              <a:t>(6 </a:t>
            </a:r>
            <a:r>
              <a:rPr lang="el-GR" sz="3200" b="0">
                <a:solidFill>
                  <a:prstClr val="black"/>
                </a:solidFill>
              </a:rPr>
              <a:t>από 6)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5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Discussion, Speech, Bubbles, Speech Ballo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533" y="2164143"/>
            <a:ext cx="5216513" cy="42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dirty="0" smtClean="0"/>
              <a:t>Συζήτηση</a:t>
            </a:r>
          </a:p>
        </p:txBody>
      </p:sp>
    </p:spTree>
    <p:extLst>
      <p:ext uri="{BB962C8B-B14F-4D97-AF65-F5344CB8AC3E}">
        <p14:creationId xmlns:p14="http://schemas.microsoft.com/office/powerpoint/2010/main" val="34890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idx="1"/>
          </p:nvPr>
        </p:nvSpPr>
        <p:spPr>
          <a:xfrm>
            <a:off x="5220072" y="1340768"/>
            <a:ext cx="3466728" cy="48965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altLang="el-GR" sz="2800" dirty="0" smtClean="0"/>
              <a:t>Έλλειψη </a:t>
            </a:r>
            <a:r>
              <a:rPr lang="el-GR" altLang="el-GR" sz="2800" dirty="0" smtClean="0"/>
              <a:t>ικανοποίησης.</a:t>
            </a:r>
            <a:endParaRPr lang="el-GR" altLang="el-GR" sz="2800" dirty="0" smtClean="0"/>
          </a:p>
          <a:p>
            <a:pPr>
              <a:spcBef>
                <a:spcPts val="1200"/>
              </a:spcBef>
            </a:pPr>
            <a:r>
              <a:rPr lang="el-GR" altLang="el-GR" sz="2800" dirty="0" smtClean="0"/>
              <a:t>Ρόλο εργασίας.</a:t>
            </a:r>
            <a:endParaRPr lang="el-GR" altLang="el-GR" sz="2800" dirty="0" smtClean="0"/>
          </a:p>
          <a:p>
            <a:pPr>
              <a:spcBef>
                <a:spcPts val="1200"/>
              </a:spcBef>
            </a:pPr>
            <a:r>
              <a:rPr lang="el-GR" altLang="el-GR" sz="2800" dirty="0" smtClean="0"/>
              <a:t>Κοινωνική καταξίωση.</a:t>
            </a:r>
            <a:endParaRPr lang="el-GR" altLang="el-GR" sz="2800" dirty="0" smtClean="0"/>
          </a:p>
          <a:p>
            <a:pPr>
              <a:spcBef>
                <a:spcPts val="1200"/>
              </a:spcBef>
            </a:pPr>
            <a:r>
              <a:rPr lang="el-GR" altLang="el-GR" sz="2800" dirty="0" smtClean="0"/>
              <a:t>Κίνητρα εξέλιξης.</a:t>
            </a:r>
            <a:endParaRPr lang="el-GR" altLang="el-GR" sz="2800" dirty="0" smtClean="0"/>
          </a:p>
          <a:p>
            <a:pPr>
              <a:spcBef>
                <a:spcPts val="1200"/>
              </a:spcBef>
            </a:pPr>
            <a:r>
              <a:rPr lang="el-GR" altLang="el-GR" sz="2800" dirty="0" smtClean="0"/>
              <a:t>Συνεργασία.</a:t>
            </a:r>
            <a:endParaRPr lang="el-GR" altLang="el-GR" sz="2800" dirty="0" smtClean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380529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0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Ποιότητα </a:t>
            </a:r>
            <a:r>
              <a:rPr lang="el-GR" dirty="0" smtClean="0"/>
              <a:t>και </a:t>
            </a:r>
            <a:r>
              <a:rPr lang="el-GR" dirty="0"/>
              <a:t>ανθρώπινο </a:t>
            </a:r>
            <a:r>
              <a:rPr lang="el-GR" dirty="0" smtClean="0"/>
              <a:t>δυναμικό </a:t>
            </a:r>
            <a:br>
              <a:rPr lang="el-GR" dirty="0" smtClean="0"/>
            </a:br>
            <a:r>
              <a:rPr lang="el-GR" sz="3300" b="0" dirty="0" smtClean="0"/>
              <a:t>(1 από 4) </a:t>
            </a:r>
            <a:endParaRPr lang="el-GR" sz="3300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Πολλά </a:t>
            </a:r>
            <a:r>
              <a:rPr lang="el-GR" sz="2800" dirty="0"/>
              <a:t>από τα συσσωρευμένα προβλήματα </a:t>
            </a:r>
            <a:r>
              <a:rPr lang="el-GR" sz="2800" dirty="0" smtClean="0"/>
              <a:t>και </a:t>
            </a:r>
            <a:r>
              <a:rPr lang="el-GR" sz="2800" dirty="0"/>
              <a:t>αδιέξοδα </a:t>
            </a:r>
            <a:r>
              <a:rPr lang="el-GR" sz="2800" dirty="0" smtClean="0"/>
              <a:t>του </a:t>
            </a:r>
            <a:r>
              <a:rPr lang="el-GR" sz="2800" b="1" dirty="0" smtClean="0"/>
              <a:t>συστήματος </a:t>
            </a:r>
            <a:r>
              <a:rPr lang="el-GR" sz="2800" b="1" dirty="0"/>
              <a:t>υγείας </a:t>
            </a:r>
            <a:r>
              <a:rPr lang="el-GR" sz="2800" dirty="0"/>
              <a:t>στη χώρα μας οφείλονται στις σημαντικές ανεπάρκειες </a:t>
            </a:r>
            <a:r>
              <a:rPr lang="el-GR" sz="2800" dirty="0" smtClean="0"/>
              <a:t>και </a:t>
            </a:r>
            <a:r>
              <a:rPr lang="el-GR" sz="2800" dirty="0"/>
              <a:t>διαστρεβλώσεις </a:t>
            </a:r>
            <a:r>
              <a:rPr lang="el-GR" sz="2800" dirty="0" smtClean="0"/>
              <a:t>του </a:t>
            </a:r>
            <a:r>
              <a:rPr lang="el-GR" sz="2800" dirty="0"/>
              <a:t>ανθρώπινου </a:t>
            </a:r>
            <a:r>
              <a:rPr lang="el-GR" sz="2800" dirty="0" smtClean="0"/>
              <a:t>δυναμικού.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                               </a:t>
            </a:r>
            <a:endParaRPr lang="el-GR" sz="2800" dirty="0" smtClean="0"/>
          </a:p>
          <a:p>
            <a:pPr marL="0" indent="0" algn="r">
              <a:buNone/>
            </a:pPr>
            <a:r>
              <a:rPr lang="el-GR" sz="2000" dirty="0" err="1" smtClean="0"/>
              <a:t>Τούντας</a:t>
            </a:r>
            <a:r>
              <a:rPr lang="el-GR" sz="2000" dirty="0" smtClean="0"/>
              <a:t>  </a:t>
            </a:r>
            <a:r>
              <a:rPr lang="el-GR" sz="2000" dirty="0"/>
              <a:t>Γ. 2001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8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Ποιότητα </a:t>
            </a:r>
            <a:r>
              <a:rPr lang="el-GR" dirty="0" smtClean="0"/>
              <a:t>και </a:t>
            </a:r>
            <a:r>
              <a:rPr lang="el-GR" dirty="0"/>
              <a:t>ανθρώπινο δυναμικό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363272" cy="48965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altLang="el-GR" sz="2800" dirty="0" smtClean="0"/>
              <a:t>έλλειψη μισθολογικής </a:t>
            </a:r>
            <a:r>
              <a:rPr lang="el-GR" altLang="el-GR" sz="2800" dirty="0" smtClean="0"/>
              <a:t>ικανοποίησης.</a:t>
            </a:r>
            <a:endParaRPr lang="el-GR" altLang="el-GR" sz="2800" dirty="0" smtClean="0"/>
          </a:p>
          <a:p>
            <a:pPr>
              <a:spcBef>
                <a:spcPts val="1800"/>
              </a:spcBef>
            </a:pPr>
            <a:r>
              <a:rPr lang="el-GR" altLang="el-GR" sz="2800" dirty="0" smtClean="0"/>
              <a:t>ασαφής εργασιακή </a:t>
            </a:r>
            <a:r>
              <a:rPr lang="el-GR" altLang="el-GR" sz="2800" dirty="0" smtClean="0"/>
              <a:t>εξέλιξη.</a:t>
            </a:r>
            <a:endParaRPr lang="el-GR" altLang="el-GR" sz="2800" dirty="0" smtClean="0"/>
          </a:p>
          <a:p>
            <a:pPr>
              <a:spcBef>
                <a:spcPts val="1800"/>
              </a:spcBef>
            </a:pPr>
            <a:r>
              <a:rPr lang="el-GR" altLang="el-GR" sz="2800" dirty="0" smtClean="0"/>
              <a:t>δυσκολία επιστημονικής </a:t>
            </a:r>
            <a:r>
              <a:rPr lang="el-GR" altLang="el-GR" sz="2800" dirty="0" smtClean="0"/>
              <a:t>αναβάθμισης.</a:t>
            </a:r>
            <a:endParaRPr lang="el-GR" altLang="el-GR" sz="2800" dirty="0" smtClean="0"/>
          </a:p>
          <a:p>
            <a:pPr>
              <a:spcBef>
                <a:spcPts val="1800"/>
              </a:spcBef>
            </a:pPr>
            <a:r>
              <a:rPr lang="el-GR" altLang="el-GR" sz="2800" dirty="0" smtClean="0"/>
              <a:t>έλλειψη </a:t>
            </a:r>
            <a:r>
              <a:rPr lang="el-GR" altLang="el-GR" sz="2800" dirty="0" smtClean="0"/>
              <a:t>επιβράβευσης.</a:t>
            </a:r>
            <a:endParaRPr lang="el-GR" altLang="el-GR" sz="2800" dirty="0" smtClean="0"/>
          </a:p>
          <a:p>
            <a:pPr>
              <a:spcBef>
                <a:spcPts val="1800"/>
              </a:spcBef>
            </a:pPr>
            <a:r>
              <a:rPr lang="el-GR" altLang="el-GR" sz="2800" dirty="0" smtClean="0"/>
              <a:t>έλλειψη κινήτρων </a:t>
            </a:r>
            <a:r>
              <a:rPr lang="el-GR" altLang="el-GR" sz="2800" dirty="0" err="1" smtClean="0"/>
              <a:t>κοινωνικοπολιτιστικού</a:t>
            </a:r>
            <a:r>
              <a:rPr lang="el-GR" altLang="el-GR" sz="2800" dirty="0" smtClean="0"/>
              <a:t> </a:t>
            </a:r>
            <a:r>
              <a:rPr lang="el-GR" altLang="el-GR" sz="2800" dirty="0" smtClean="0"/>
              <a:t>χαρακτήρα.</a:t>
            </a:r>
            <a:endParaRPr lang="el-GR" altLang="el-GR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0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Οι αντιλήψεις &amp; ο ρόλος εργασίας των επιστημόνων υγείας</a:t>
            </a:r>
            <a:endParaRPr lang="el-GR" altLang="el-GR" sz="4400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020494" y="1340768"/>
            <a:ext cx="3666306" cy="4608512"/>
          </a:xfrm>
          <a:solidFill>
            <a:schemeClr val="accent1">
              <a:lumMod val="20000"/>
              <a:lumOff val="80000"/>
            </a:schemeClr>
          </a:solidFill>
          <a:effectLst/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820000"/>
              </a:buClr>
              <a:buNone/>
              <a:defRPr/>
            </a:pPr>
            <a:r>
              <a:rPr lang="el-GR" sz="2800" b="1" dirty="0" smtClean="0"/>
              <a:t>Στόχοι</a:t>
            </a:r>
            <a:r>
              <a:rPr lang="el-GR" sz="2800" b="1" dirty="0" smtClean="0"/>
              <a:t>: βελτίωση</a:t>
            </a:r>
          </a:p>
          <a:p>
            <a:pPr>
              <a:buClr>
                <a:srgbClr val="820000"/>
              </a:buClr>
              <a:defRPr/>
            </a:pPr>
            <a:r>
              <a:rPr lang="el-GR" sz="2800" b="1" dirty="0" smtClean="0"/>
              <a:t>Της </a:t>
            </a:r>
            <a:r>
              <a:rPr lang="el-GR" sz="2800" b="1" dirty="0" smtClean="0">
                <a:solidFill>
                  <a:srgbClr val="820000"/>
                </a:solidFill>
              </a:rPr>
              <a:t>ποιότητας</a:t>
            </a:r>
            <a:r>
              <a:rPr lang="el-GR" sz="2800" b="1" dirty="0" smtClean="0"/>
              <a:t> των υπηρεσιών στο χώρο της </a:t>
            </a:r>
            <a:r>
              <a:rPr lang="el-GR" sz="2800" b="1" dirty="0" smtClean="0"/>
              <a:t>υγείας.</a:t>
            </a:r>
            <a:endParaRPr lang="el-GR" sz="2800" b="1" dirty="0" smtClean="0"/>
          </a:p>
          <a:p>
            <a:pPr>
              <a:buClr>
                <a:srgbClr val="820000"/>
              </a:buClr>
              <a:defRPr/>
            </a:pPr>
            <a:r>
              <a:rPr lang="el-GR" sz="2800" b="1" dirty="0" smtClean="0"/>
              <a:t>Του </a:t>
            </a:r>
            <a:r>
              <a:rPr lang="el-GR" sz="2800" b="1" dirty="0" smtClean="0">
                <a:solidFill>
                  <a:srgbClr val="820000"/>
                </a:solidFill>
              </a:rPr>
              <a:t>συντονισμού </a:t>
            </a:r>
            <a:r>
              <a:rPr lang="el-GR" sz="2800" b="1" dirty="0" smtClean="0"/>
              <a:t>των υπηρεσιών στο χώρο του </a:t>
            </a:r>
            <a:r>
              <a:rPr lang="el-GR" sz="2800" b="1" dirty="0" smtClean="0"/>
              <a:t>νοσοκομείου.</a:t>
            </a:r>
            <a:endParaRPr lang="el-GR" sz="2800" b="1" dirty="0" smtClean="0"/>
          </a:p>
          <a:p>
            <a:pPr>
              <a:buClr>
                <a:srgbClr val="820000"/>
              </a:buClr>
              <a:defRPr/>
            </a:pPr>
            <a:r>
              <a:rPr lang="el-GR" sz="2800" b="1" dirty="0" smtClean="0"/>
              <a:t>Ενημέρωση των </a:t>
            </a:r>
            <a:r>
              <a:rPr lang="el-GR" sz="2800" b="1" dirty="0" smtClean="0"/>
              <a:t>χρηστών.</a:t>
            </a:r>
            <a:endParaRPr lang="el-GR" sz="2800" b="1" dirty="0" smtClean="0"/>
          </a:p>
          <a:p>
            <a:pPr>
              <a:buClr>
                <a:srgbClr val="820000"/>
              </a:buClr>
              <a:defRPr/>
            </a:pPr>
            <a:endParaRPr lang="el-GR" sz="2800" b="1" dirty="0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552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7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Οι αντιλήψεις </a:t>
            </a:r>
            <a:r>
              <a:rPr lang="el-GR" altLang="el-GR" dirty="0" smtClean="0"/>
              <a:t>και </a:t>
            </a:r>
            <a:r>
              <a:rPr lang="el-GR" altLang="el-GR" dirty="0" smtClean="0"/>
              <a:t>ο ρόλος εργασίας των επιστημόνων υγείας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748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έννοια «ποιότητα» στις υπηρεσίες υγείας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7363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>
                <a:latin typeface="+mj-lt"/>
              </a:rPr>
              <a:t>Κάθε </a:t>
            </a:r>
            <a:r>
              <a:rPr lang="el-GR" altLang="el-GR" sz="2800" dirty="0">
                <a:latin typeface="+mj-lt"/>
              </a:rPr>
              <a:t>απόπειρα αύξησης της </a:t>
            </a:r>
            <a:r>
              <a:rPr lang="el-GR" altLang="el-GR" sz="2800" dirty="0" smtClean="0">
                <a:latin typeface="+mj-lt"/>
              </a:rPr>
              <a:t>αποτελεσματικότητας </a:t>
            </a:r>
            <a:r>
              <a:rPr lang="el-GR" altLang="el-GR" sz="2800" dirty="0">
                <a:latin typeface="+mj-lt"/>
              </a:rPr>
              <a:t>ενός οργανισμού θα αποτύχει </a:t>
            </a:r>
            <a:r>
              <a:rPr lang="el-GR" altLang="el-GR" sz="2800" dirty="0" smtClean="0">
                <a:latin typeface="+mj-lt"/>
              </a:rPr>
              <a:t>τελικά αν </a:t>
            </a:r>
            <a:r>
              <a:rPr lang="el-GR" altLang="el-GR" sz="2800" dirty="0">
                <a:latin typeface="+mj-lt"/>
              </a:rPr>
              <a:t>δεν στηρίζεται στην κατάλληλη </a:t>
            </a:r>
            <a:r>
              <a:rPr lang="el-GR" altLang="el-GR" sz="2800" dirty="0" smtClean="0">
                <a:latin typeface="+mj-lt"/>
              </a:rPr>
              <a:t>νοοτροπία.</a:t>
            </a:r>
            <a:endParaRPr lang="el-GR" altLang="el-GR" sz="2800" dirty="0">
              <a:latin typeface="+mj-lt"/>
            </a:endParaRPr>
          </a:p>
          <a:p>
            <a:pPr marL="0" indent="0">
              <a:buNone/>
            </a:pPr>
            <a:endParaRPr lang="en-US" altLang="el-GR" sz="2800" dirty="0">
              <a:latin typeface="+mj-lt"/>
            </a:endParaRPr>
          </a:p>
          <a:p>
            <a:pPr marL="0" indent="0" algn="r">
              <a:buNone/>
            </a:pPr>
            <a:r>
              <a:rPr lang="en-US" altLang="el-GR" sz="2000" dirty="0" smtClean="0">
                <a:latin typeface="+mj-lt"/>
              </a:rPr>
              <a:t>Charles </a:t>
            </a:r>
            <a:r>
              <a:rPr lang="en-US" altLang="el-GR" sz="2000" dirty="0">
                <a:latin typeface="+mj-lt"/>
              </a:rPr>
              <a:t>N. Weaver</a:t>
            </a:r>
          </a:p>
          <a:p>
            <a:pPr marL="0" indent="0" algn="r">
              <a:buNone/>
            </a:pPr>
            <a:r>
              <a:rPr lang="en-US" altLang="el-GR" sz="2000" dirty="0" smtClean="0">
                <a:latin typeface="+mj-lt"/>
              </a:rPr>
              <a:t>Managing </a:t>
            </a:r>
            <a:r>
              <a:rPr lang="en-US" altLang="el-GR" sz="2000" dirty="0">
                <a:latin typeface="+mj-lt"/>
              </a:rPr>
              <a:t>the four stages of </a:t>
            </a:r>
            <a:r>
              <a:rPr lang="en-US" altLang="el-GR" sz="2000" dirty="0" smtClean="0">
                <a:latin typeface="+mj-lt"/>
              </a:rPr>
              <a:t>TQM</a:t>
            </a:r>
            <a:endParaRPr lang="el-GR" altLang="el-GR" sz="2000" dirty="0">
              <a:latin typeface="+mj-lt"/>
            </a:endParaRPr>
          </a:p>
          <a:p>
            <a:pPr marL="0" indent="0">
              <a:buNone/>
            </a:pPr>
            <a:endParaRPr lang="el-GR" sz="2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6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Πέττα. «Βιοηθική και Δεοντολογία στην </a:t>
            </a:r>
            <a:r>
              <a:rPr lang="el-GR" sz="2000" dirty="0" smtClean="0"/>
              <a:t>Φυσικοθεραπεία. Ενότητα </a:t>
            </a:r>
            <a:r>
              <a:rPr lang="el-GR" sz="2000" dirty="0"/>
              <a:t>7: Οι αντιλήψεις &amp; ο ρόλος εργασίας των επιστημόνων υγείας στο νοσοκομείο </a:t>
            </a:r>
            <a:r>
              <a:rPr lang="el-GR" sz="2000" dirty="0" smtClean="0"/>
              <a:t>Πατησίων».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Ποιότητα και ανθρώπινο δυναμικό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(2 </a:t>
            </a:r>
            <a:r>
              <a:rPr lang="el-GR" sz="3300" b="0" dirty="0">
                <a:solidFill>
                  <a:prstClr val="black"/>
                </a:solidFill>
              </a:rPr>
              <a:t>από </a:t>
            </a:r>
            <a:r>
              <a:rPr lang="el-GR" sz="3300" b="0" dirty="0" smtClean="0">
                <a:solidFill>
                  <a:prstClr val="black"/>
                </a:solidFill>
              </a:rPr>
              <a:t>4) </a:t>
            </a:r>
            <a:endParaRPr lang="el-GR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Κάθε εργαζόμενος </a:t>
            </a:r>
            <a:r>
              <a:rPr lang="el-GR" sz="2800" dirty="0"/>
              <a:t>«αποτελεί» ένα </a:t>
            </a:r>
            <a:r>
              <a:rPr lang="el-GR" sz="2800" b="1" dirty="0" smtClean="0">
                <a:solidFill>
                  <a:srgbClr val="820000"/>
                </a:solidFill>
              </a:rPr>
              <a:t>εσωτερικό </a:t>
            </a:r>
            <a:r>
              <a:rPr lang="el-GR" sz="2800" b="1" dirty="0">
                <a:solidFill>
                  <a:srgbClr val="820000"/>
                </a:solidFill>
              </a:rPr>
              <a:t>πελάτη</a:t>
            </a:r>
            <a:r>
              <a:rPr lang="el-GR" sz="2800" dirty="0"/>
              <a:t> εν </a:t>
            </a:r>
            <a:r>
              <a:rPr lang="el-GR" sz="2800" dirty="0" smtClean="0"/>
              <a:t>δυνάμει</a:t>
            </a:r>
            <a:r>
              <a:rPr lang="el-GR" sz="2800" dirty="0" smtClean="0"/>
              <a:t>.</a:t>
            </a:r>
          </a:p>
          <a:p>
            <a:pPr marL="0" indent="0" algn="r">
              <a:buNone/>
            </a:pPr>
            <a:r>
              <a:rPr lang="en-US" sz="2000" dirty="0" smtClean="0"/>
              <a:t>               </a:t>
            </a:r>
            <a:r>
              <a:rPr lang="en-US" sz="2000" dirty="0" err="1"/>
              <a:t>J.Juran</a:t>
            </a:r>
            <a:r>
              <a:rPr lang="en-US" sz="2000" dirty="0"/>
              <a:t>, T.</a:t>
            </a:r>
            <a:r>
              <a:rPr lang="el-GR" sz="2000" dirty="0"/>
              <a:t> Αθανασούλης 2003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75656" y="2852936"/>
            <a:ext cx="309634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20000"/>
              </a:buClr>
              <a:buSzTx/>
              <a:buFont typeface="Monotype Sorts" pitchFamily="2" charset="2"/>
              <a:buChar char="ò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εργαζόμενοι δεν επαναπαύονται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20000"/>
              </a:buClr>
              <a:buSzTx/>
              <a:buFont typeface="Monotype Sorts" pitchFamily="2" charset="2"/>
              <a:buChar char="ò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εργαζόμενοι προβληματίζονται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20000"/>
              </a:buClr>
              <a:buSzTx/>
              <a:buFont typeface="Monotype Sorts" pitchFamily="2" charset="2"/>
              <a:buChar char="ò"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εργαζόμενοι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ΔΙΕΡΕΥΝΟΥΝ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Ποιότητα και ανθρώπινο δυναμικό </a:t>
            </a:r>
            <a:br>
              <a:rPr lang="el-GR" dirty="0"/>
            </a:br>
            <a:r>
              <a:rPr lang="el-GR" sz="3300" b="0" dirty="0" smtClean="0"/>
              <a:t>(3 </a:t>
            </a:r>
            <a:r>
              <a:rPr lang="el-GR" sz="3300" b="0" dirty="0"/>
              <a:t>από </a:t>
            </a:r>
            <a:r>
              <a:rPr lang="el-GR" sz="3300" b="0" dirty="0" smtClean="0"/>
              <a:t>4)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094" y="1340768"/>
            <a:ext cx="3558705" cy="4896544"/>
          </a:xfrm>
        </p:spPr>
        <p:txBody>
          <a:bodyPr/>
          <a:lstStyle/>
          <a:p>
            <a:pPr marL="620713" indent="-620713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l-GR" altLang="el-GR" sz="2800" dirty="0" smtClean="0"/>
              <a:t>Σε </a:t>
            </a:r>
            <a:r>
              <a:rPr lang="el-GR" altLang="el-GR" sz="2800" dirty="0"/>
              <a:t>σχέση με τους </a:t>
            </a:r>
            <a:r>
              <a:rPr lang="el-GR" altLang="el-GR" sz="2800" dirty="0" smtClean="0"/>
              <a:t>συναδέλφους.</a:t>
            </a:r>
            <a:endParaRPr lang="el-GR" altLang="el-GR" sz="2800" dirty="0"/>
          </a:p>
          <a:p>
            <a:pPr marL="620713" indent="-620713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l-GR" altLang="el-GR" sz="2800" dirty="0" smtClean="0"/>
              <a:t>Σε </a:t>
            </a:r>
            <a:r>
              <a:rPr lang="el-GR" altLang="el-GR" sz="2800" dirty="0"/>
              <a:t>σχέση </a:t>
            </a:r>
            <a:r>
              <a:rPr lang="el-GR" altLang="el-GR" sz="2800" dirty="0" smtClean="0"/>
              <a:t>με </a:t>
            </a:r>
            <a:r>
              <a:rPr lang="el-GR" altLang="el-GR" sz="2800" dirty="0"/>
              <a:t>τους </a:t>
            </a:r>
            <a:r>
              <a:rPr lang="el-GR" altLang="el-GR" sz="2800" dirty="0" smtClean="0"/>
              <a:t>προϊσταμένους.</a:t>
            </a:r>
            <a:endParaRPr lang="el-GR" altLang="el-GR" sz="2800" dirty="0"/>
          </a:p>
          <a:p>
            <a:pPr marL="620713" indent="-620713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l-GR" altLang="el-GR" sz="2800" dirty="0" smtClean="0"/>
              <a:t>Σε </a:t>
            </a:r>
            <a:r>
              <a:rPr lang="el-GR" altLang="el-GR" sz="2800" dirty="0"/>
              <a:t>σχέση </a:t>
            </a:r>
            <a:r>
              <a:rPr lang="el-GR" altLang="el-GR" sz="2800" dirty="0" smtClean="0"/>
              <a:t>με </a:t>
            </a:r>
            <a:r>
              <a:rPr lang="el-GR" altLang="el-GR" sz="2800" dirty="0"/>
              <a:t>τις ίδιες τις υπηρεσίες ως </a:t>
            </a:r>
            <a:r>
              <a:rPr lang="el-GR" altLang="el-GR" sz="2800" dirty="0" smtClean="0"/>
              <a:t>ασθενής.</a:t>
            </a:r>
            <a:endParaRPr lang="el-GR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45022"/>
            <a:ext cx="4588543" cy="30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0225" y="4531049"/>
            <a:ext cx="322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handshake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4"/>
              </a:rPr>
              <a:t>Nappiness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με άδεια </a:t>
            </a:r>
            <a:r>
              <a:rPr lang="en-US" sz="1200" dirty="0">
                <a:latin typeface="+mn-lt"/>
                <a:hlinkClick r:id="rId5"/>
              </a:rPr>
              <a:t>CC0 1.0</a:t>
            </a: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Διαδικασία της επικοινωνίας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6243" y="3260228"/>
            <a:ext cx="1355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latin typeface="+mj-lt"/>
              </a:rPr>
              <a:t>μήνυμα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1600" y="3573016"/>
            <a:ext cx="2210197" cy="111732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πηγή</a:t>
            </a:r>
            <a:endParaRPr lang="el-GR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012160" y="3573016"/>
            <a:ext cx="2210197" cy="111732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στόχος</a:t>
            </a:r>
            <a:endParaRPr lang="el-GR" sz="3200" b="1" dirty="0"/>
          </a:p>
        </p:txBody>
      </p:sp>
      <p:cxnSp>
        <p:nvCxnSpPr>
          <p:cNvPr id="8" name="Straight Connector 7"/>
          <p:cNvCxnSpPr>
            <a:stCxn id="6" idx="3"/>
            <a:endCxn id="15" idx="1"/>
          </p:cNvCxnSpPr>
          <p:nvPr/>
        </p:nvCxnSpPr>
        <p:spPr>
          <a:xfrm>
            <a:off x="3181797" y="4131677"/>
            <a:ext cx="283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35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Θεωρία του </a:t>
            </a:r>
            <a:r>
              <a:rPr lang="en-US" altLang="el-GR" sz="3600" dirty="0" smtClean="0"/>
              <a:t>Maslow</a:t>
            </a:r>
            <a:endParaRPr lang="el-GR" altLang="el-GR" sz="44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4415758"/>
              </p:ext>
            </p:extLst>
          </p:nvPr>
        </p:nvGraphicFramePr>
        <p:xfrm>
          <a:off x="755576" y="1412776"/>
          <a:ext cx="7704856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3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Ποιότητα και ανθρώπινο δυναμικό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 smtClean="0">
                <a:solidFill>
                  <a:prstClr val="black"/>
                </a:solidFill>
              </a:rPr>
              <a:t>(4 </a:t>
            </a:r>
            <a:r>
              <a:rPr lang="el-GR" sz="3300" b="0" dirty="0">
                <a:solidFill>
                  <a:prstClr val="black"/>
                </a:solidFill>
              </a:rPr>
              <a:t>από 4) </a:t>
            </a:r>
            <a:endParaRPr lang="el-GR" dirty="0"/>
          </a:p>
        </p:txBody>
      </p:sp>
      <p:pic>
        <p:nvPicPr>
          <p:cNvPr id="20491" name="Picture 11" descr="C:\Users\alex\Desktop\nos_pati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552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οι αντιλήψεις των εργαζομένων?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76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3"/>
          <a:stretch/>
        </p:blipFill>
        <p:spPr bwMode="auto">
          <a:xfrm>
            <a:off x="323528" y="1324788"/>
            <a:ext cx="7113712" cy="5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 smtClean="0"/>
              <a:t>Μέθοδος </a:t>
            </a:r>
            <a:r>
              <a:rPr lang="el-GR" sz="3600" dirty="0"/>
              <a:t>και </a:t>
            </a:r>
            <a:r>
              <a:rPr lang="el-GR" sz="3600" dirty="0" smtClean="0"/>
              <a:t>υλικό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7966" y="4149080"/>
            <a:ext cx="1674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err="1" smtClean="0">
                <a:latin typeface="+mj-lt"/>
              </a:rPr>
              <a:t>Μ.Σεφεριάδης</a:t>
            </a:r>
            <a:r>
              <a:rPr lang="el-GR" sz="1600" dirty="0" smtClean="0">
                <a:latin typeface="+mj-lt"/>
              </a:rPr>
              <a:t>, </a:t>
            </a:r>
          </a:p>
          <a:p>
            <a:r>
              <a:rPr lang="el-GR" sz="1600" dirty="0" err="1" smtClean="0">
                <a:latin typeface="+mj-lt"/>
              </a:rPr>
              <a:t>Γ.Πέττα</a:t>
            </a:r>
            <a:r>
              <a:rPr lang="el-GR" sz="1600" dirty="0" smtClean="0">
                <a:latin typeface="+mj-lt"/>
              </a:rPr>
              <a:t>, </a:t>
            </a:r>
          </a:p>
          <a:p>
            <a:r>
              <a:rPr lang="el-GR" sz="1600" dirty="0" err="1" smtClean="0">
                <a:latin typeface="+mj-lt"/>
              </a:rPr>
              <a:t>Θ.Λυκοτραφίτης</a:t>
            </a:r>
            <a:r>
              <a:rPr lang="el-GR" sz="1600" dirty="0" smtClean="0">
                <a:latin typeface="+mj-lt"/>
              </a:rPr>
              <a:t>, </a:t>
            </a:r>
          </a:p>
          <a:p>
            <a:r>
              <a:rPr lang="el-GR" sz="1600" dirty="0" err="1" smtClean="0">
                <a:latin typeface="+mj-lt"/>
              </a:rPr>
              <a:t>Π.Καρακασίδου</a:t>
            </a:r>
            <a:r>
              <a:rPr lang="el-GR" sz="1600" dirty="0" smtClean="0">
                <a:latin typeface="+mj-lt"/>
              </a:rPr>
              <a:t>, </a:t>
            </a:r>
          </a:p>
          <a:p>
            <a:r>
              <a:rPr lang="el-GR" sz="1600" dirty="0" err="1" smtClean="0">
                <a:latin typeface="+mj-lt"/>
              </a:rPr>
              <a:t>Γ.Μανιάτης</a:t>
            </a:r>
            <a:r>
              <a:rPr lang="el-GR" sz="1600" dirty="0" smtClean="0">
                <a:latin typeface="+mj-lt"/>
              </a:rPr>
              <a:t>.</a:t>
            </a:r>
            <a:endParaRPr lang="el-GR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f0a87b9cee18169e6d4effc9db94c48447b28"/>
</p:tagLst>
</file>

<file path=ppt/theme/theme1.xml><?xml version="1.0" encoding="utf-8"?>
<a:theme xmlns:a="http://schemas.openxmlformats.org/drawingml/2006/main" name="OC_template_updated">
  <a:themeElements>
    <a:clrScheme name="Custom 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1006</Words>
  <Application>Microsoft Office PowerPoint</Application>
  <PresentationFormat>Προβολή στην οθόνη (4:3)</PresentationFormat>
  <Paragraphs>176</Paragraphs>
  <Slides>40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3" baseType="lpstr">
      <vt:lpstr>OC_template_updated</vt:lpstr>
      <vt:lpstr>1_OC_template_updated</vt:lpstr>
      <vt:lpstr>Worksheet</vt:lpstr>
      <vt:lpstr>Βιοηθική και Δεοντολογία στην Φυσικοθεραπεία</vt:lpstr>
      <vt:lpstr>Ανθρώπινος παράγων</vt:lpstr>
      <vt:lpstr>Ποιότητα και ανθρώπινο δυναμικό  (1 από 4) </vt:lpstr>
      <vt:lpstr>Ποιότητα και ανθρώπινο δυναμικό  (2 από 4) </vt:lpstr>
      <vt:lpstr>Ποιότητα και ανθρώπινο δυναμικό  (3 από 4) </vt:lpstr>
      <vt:lpstr>Διαδικασία της επικοινωνίας</vt:lpstr>
      <vt:lpstr>Θεωρία του Maslow</vt:lpstr>
      <vt:lpstr>Ποιότητα και ανθρώπινο δυναμικό  (4 από 4) </vt:lpstr>
      <vt:lpstr>Μέθοδος και υλικό</vt:lpstr>
      <vt:lpstr>Ερωτήσεις και απαντήσεις δείγματος  (1 από 12)</vt:lpstr>
      <vt:lpstr>Ερωτήσεις και απαντήσεις δείγματος  (2 από 12)</vt:lpstr>
      <vt:lpstr>Ερωτήσεις και απαντήσεις δείγματος  (3 από 12)</vt:lpstr>
      <vt:lpstr>Ερωτήσεις και απαντήσεις δείγματος  (4 από 12)</vt:lpstr>
      <vt:lpstr>Ερωτήσεις και απαντήσεις δείγματος  (5 από 12)</vt:lpstr>
      <vt:lpstr>Ερωτήσεις και απαντήσεις δείγματος  (6 από 12)</vt:lpstr>
      <vt:lpstr>Ερωτήσεις και απαντήσεις δείγματος  (7 από 12)</vt:lpstr>
      <vt:lpstr>Ερωτήσεις και απαντήσεις δείγματος  (8 από 12)</vt:lpstr>
      <vt:lpstr>Ερωτήσεις και απαντήσεις δείγματος  (9 από 12)</vt:lpstr>
      <vt:lpstr>Ερωτήσεις και απαντήσεις δείγματος  (10 από 12)</vt:lpstr>
      <vt:lpstr>Ερωτήσεις και απαντήσεις δείγματος  (11 από 12)</vt:lpstr>
      <vt:lpstr>Ερωτήσεις και απαντήσεις δείγματος  (12 από 12)</vt:lpstr>
      <vt:lpstr>Αποτελέσματα (1 από 6)</vt:lpstr>
      <vt:lpstr>Αποτελέσματα (2 από 6)</vt:lpstr>
      <vt:lpstr>Αποτελέσματα (3 από 6)</vt:lpstr>
      <vt:lpstr>Αποτελέσματα (4 από 6)</vt:lpstr>
      <vt:lpstr>Αποτελέσματα (5 από 6)</vt:lpstr>
      <vt:lpstr>Αποτελέσματα (6 από 6)</vt:lpstr>
      <vt:lpstr>Συζήτηση</vt:lpstr>
      <vt:lpstr>Συμπεράσματα</vt:lpstr>
      <vt:lpstr>Ποιότητα και ανθρώπινο δυναμικό</vt:lpstr>
      <vt:lpstr>Οι αντιλήψεις &amp; ο ρόλος εργασίας των επιστημόνων υγείας</vt:lpstr>
      <vt:lpstr>Οι αντιλήψεις και ο ρόλος εργασίας των επιστημόνων υγείας</vt:lpstr>
      <vt:lpstr>Η έννοια «ποιότητα» στις υπηρεσίες υγείας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83</cp:revision>
  <dcterms:created xsi:type="dcterms:W3CDTF">2013-03-04T13:35:19Z</dcterms:created>
  <dcterms:modified xsi:type="dcterms:W3CDTF">2015-06-09T09:17:12Z</dcterms:modified>
</cp:coreProperties>
</file>