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26"/>
  </p:notesMasterIdLst>
  <p:handoutMasterIdLst>
    <p:handoutMasterId r:id="rId27"/>
  </p:handoutMasterIdLst>
  <p:sldIdLst>
    <p:sldId id="256" r:id="rId3"/>
    <p:sldId id="286" r:id="rId4"/>
    <p:sldId id="287" r:id="rId5"/>
    <p:sldId id="288" r:id="rId6"/>
    <p:sldId id="289" r:id="rId7"/>
    <p:sldId id="290" r:id="rId8"/>
    <p:sldId id="291" r:id="rId9"/>
    <p:sldId id="300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257" r:id="rId19"/>
    <p:sldId id="262" r:id="rId20"/>
    <p:sldId id="285" r:id="rId21"/>
    <p:sldId id="269" r:id="rId22"/>
    <p:sldId id="270" r:id="rId23"/>
    <p:sldId id="266" r:id="rId24"/>
    <p:sldId id="261" r:id="rId25"/>
  </p:sldIdLst>
  <p:sldSz cx="9144000" cy="6858000" type="screen4x3"/>
  <p:notesSz cx="7104063" cy="10234613"/>
  <p:custDataLst>
    <p:tags r:id="rId28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9933FF"/>
    <a:srgbClr val="800080"/>
    <a:srgbClr val="5B3462"/>
    <a:srgbClr val="49385E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>
        <p:scale>
          <a:sx n="100" d="100"/>
          <a:sy n="100" d="100"/>
        </p:scale>
        <p:origin x="-2118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27/7/2015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27/7/2015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6600FF"/>
          </a:solidFill>
        </p:spPr>
        <p:txBody>
          <a:bodyPr>
            <a:normAutofit/>
          </a:bodyPr>
          <a:lstStyle>
            <a:lvl1pPr marL="176213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lectrochemistry.web.auth.gr/cells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ectrotherapy.org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Electrotherapy_Machine_(cosmetic).jpg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hyperlink" Target="http://creativecommons.org/licenses/by-sa/3.0" TargetMode="External"/><Relationship Id="rId4" Type="http://schemas.openxmlformats.org/officeDocument/2006/relationships/hyperlink" Target="https://commons.wikimedia.org/wiki/User:Iantresman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yperidrwsia.blogspot.gr/" TargetMode="Externa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Αισθητική ηλεκτροθεραπεία σώματος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24944"/>
            <a:ext cx="9144000" cy="2304255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l-GR" sz="2600" b="1" dirty="0" smtClean="0"/>
              <a:t>Ενότητα 2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/>
              <a:t>Γαλβανικό ή συνεχές </a:t>
            </a:r>
            <a:r>
              <a:rPr lang="el-GR" sz="2600" dirty="0" smtClean="0"/>
              <a:t>ρεύμα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l-GR" sz="2800" dirty="0" smtClean="0"/>
              <a:t>Ευθυμία</a:t>
            </a:r>
            <a:r>
              <a:rPr lang="en-US" sz="2800" dirty="0" smtClean="0"/>
              <a:t> </a:t>
            </a:r>
            <a:r>
              <a:rPr lang="el-GR" sz="2800" dirty="0" smtClean="0"/>
              <a:t>Μικελάτου </a:t>
            </a:r>
            <a:r>
              <a:rPr lang="en-US" sz="2800" dirty="0" smtClean="0"/>
              <a:t> </a:t>
            </a:r>
            <a:endParaRPr lang="el-GR" sz="28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dirty="0" smtClean="0"/>
              <a:t>Αισθητικός </a:t>
            </a:r>
            <a:r>
              <a:rPr lang="el-GR" sz="2800" dirty="0"/>
              <a:t>Κοσμητολόγος  B.Sc., M.Sc.</a:t>
            </a:r>
          </a:p>
          <a:p>
            <a:pPr>
              <a:spcBef>
                <a:spcPts val="0"/>
              </a:spcBef>
            </a:pPr>
            <a:r>
              <a:rPr lang="el-GR" sz="2800" dirty="0"/>
              <a:t>Τμήμα Αισθητικής και Κοσμητολογίας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endParaRPr lang="en-US" sz="2600" dirty="0" smtClean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Είδη παλμών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882808"/>
            <a:ext cx="8219256" cy="2194264"/>
          </a:xfrm>
        </p:spPr>
        <p:txBody>
          <a:bodyPr/>
          <a:lstStyle/>
          <a:p>
            <a:r>
              <a:rPr lang="el-GR" dirty="0" smtClean="0"/>
              <a:t>Μονοφασικός</a:t>
            </a:r>
          </a:p>
          <a:p>
            <a:r>
              <a:rPr lang="el-GR" dirty="0" smtClean="0"/>
              <a:t>Διφασικός </a:t>
            </a:r>
          </a:p>
          <a:p>
            <a:r>
              <a:rPr lang="el-GR" dirty="0" smtClean="0"/>
              <a:t>Πολυφασικός</a:t>
            </a:r>
            <a:endParaRPr lang="el-GR" dirty="0"/>
          </a:p>
        </p:txBody>
      </p:sp>
      <p:pic>
        <p:nvPicPr>
          <p:cNvPr id="4098" name="Picture 2" descr="C:\Users\Efi\Desktop\51758402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938434"/>
            <a:ext cx="3168352" cy="21386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0646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 Γαλβανοφαραδικό </a:t>
            </a:r>
            <a:r>
              <a:rPr lang="el-GR" dirty="0"/>
              <a:t>ρ</a:t>
            </a:r>
            <a:r>
              <a:rPr lang="el-GR" dirty="0" smtClean="0"/>
              <a:t>εύμα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882808"/>
            <a:ext cx="8075240" cy="1762216"/>
          </a:xfrm>
        </p:spPr>
        <p:txBody>
          <a:bodyPr/>
          <a:lstStyle/>
          <a:p>
            <a:r>
              <a:rPr lang="el-GR" dirty="0" smtClean="0"/>
              <a:t>Συνδυασμός γαλβανικού- φαραδικού ρεύματος</a:t>
            </a:r>
          </a:p>
          <a:p>
            <a:r>
              <a:rPr lang="el-GR" dirty="0"/>
              <a:t>Διακοπτόμενο γαλβανικό (τετράγωνος παλμός)</a:t>
            </a:r>
          </a:p>
          <a:p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3573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Διαμόρφωση παλμοσειράς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Συχνότητα ερεθίσματος</a:t>
            </a:r>
          </a:p>
          <a:p>
            <a:r>
              <a:rPr lang="el-GR" dirty="0" smtClean="0"/>
              <a:t>Μορφή παλμού</a:t>
            </a:r>
          </a:p>
          <a:p>
            <a:r>
              <a:rPr lang="el-GR" dirty="0" smtClean="0"/>
              <a:t>Χρόνος παύσης (ανερέθιστη περίοδος)</a:t>
            </a:r>
          </a:p>
          <a:p>
            <a:r>
              <a:rPr lang="el-GR" dirty="0" smtClean="0"/>
              <a:t>Διάρκεια παλμού</a:t>
            </a:r>
          </a:p>
          <a:p>
            <a:r>
              <a:rPr lang="el-GR" dirty="0" smtClean="0"/>
              <a:t>Ένταση ερεθίσματος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1518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Παράγοντες διαμόρφωσης παλμού</a:t>
            </a:r>
            <a:endParaRPr lang="el-GR" dirty="0"/>
          </a:p>
        </p:txBody>
      </p:sp>
      <p:pic>
        <p:nvPicPr>
          <p:cNvPr id="5122" name="Picture 2" descr="C:\Users\Efi\Desktop\IndianJPain_2013_27_3_132_124590_f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44824"/>
            <a:ext cx="6515100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482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Παρεμβαλλόμενα ρεύματα ή συμβολής ή </a:t>
            </a:r>
            <a:r>
              <a:rPr lang="en-US" dirty="0" smtClean="0"/>
              <a:t>Nemec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76064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Σ</a:t>
            </a:r>
            <a:r>
              <a:rPr lang="el-GR" dirty="0" smtClean="0"/>
              <a:t>υνδεσμολογία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25" y="2047875"/>
            <a:ext cx="5238750" cy="276225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952625" y="4941168"/>
            <a:ext cx="52387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+mn-lt"/>
              </a:rPr>
              <a:t>Ward, A. R. (2009). "Electrical stimulation using kilohertz-frequency alternating current." Phys Ther 89(2): </a:t>
            </a:r>
            <a:r>
              <a:rPr lang="en-US" sz="1200" dirty="0" smtClean="0">
                <a:latin typeface="+mn-lt"/>
              </a:rPr>
              <a:t>181-190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2468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Φαινόμενο </a:t>
            </a:r>
            <a:r>
              <a:rPr lang="en-US" dirty="0" smtClean="0"/>
              <a:t>Edge Effect</a:t>
            </a:r>
            <a:endParaRPr lang="el-GR" dirty="0"/>
          </a:p>
        </p:txBody>
      </p:sp>
      <p:grpSp>
        <p:nvGrpSpPr>
          <p:cNvPr id="5" name="Ομάδα 4"/>
          <p:cNvGrpSpPr/>
          <p:nvPr/>
        </p:nvGrpSpPr>
        <p:grpSpPr>
          <a:xfrm>
            <a:off x="6099969" y="3429000"/>
            <a:ext cx="2232248" cy="3312368"/>
            <a:chOff x="4572000" y="1556792"/>
            <a:chExt cx="2232248" cy="3312368"/>
          </a:xfrm>
        </p:grpSpPr>
        <p:sp>
          <p:nvSpPr>
            <p:cNvPr id="4" name="3 - Πολλαπλασιασμός"/>
            <p:cNvSpPr/>
            <p:nvPr/>
          </p:nvSpPr>
          <p:spPr>
            <a:xfrm>
              <a:off x="4572000" y="1556792"/>
              <a:ext cx="2232248" cy="3312368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8" name="7 - Στεφάνη"/>
            <p:cNvSpPr/>
            <p:nvPr/>
          </p:nvSpPr>
          <p:spPr>
            <a:xfrm rot="10800000">
              <a:off x="5364088" y="4221088"/>
              <a:ext cx="751774" cy="367282"/>
            </a:xfrm>
            <a:prstGeom prst="blockArc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schemeClr val="tx1"/>
                </a:solidFill>
              </a:endParaRPr>
            </a:p>
          </p:txBody>
        </p:sp>
        <p:sp>
          <p:nvSpPr>
            <p:cNvPr id="9" name="8 - Στεφάνη"/>
            <p:cNvSpPr/>
            <p:nvPr/>
          </p:nvSpPr>
          <p:spPr>
            <a:xfrm rot="5400000">
              <a:off x="6179954" y="3045182"/>
              <a:ext cx="751774" cy="367282"/>
            </a:xfrm>
            <a:prstGeom prst="blockArc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schemeClr val="tx1"/>
                </a:solidFill>
              </a:endParaRPr>
            </a:p>
          </p:txBody>
        </p:sp>
        <p:sp>
          <p:nvSpPr>
            <p:cNvPr id="10" name="9 - Στεφάνη"/>
            <p:cNvSpPr/>
            <p:nvPr/>
          </p:nvSpPr>
          <p:spPr>
            <a:xfrm>
              <a:off x="5292080" y="1772816"/>
              <a:ext cx="792088" cy="432048"/>
            </a:xfrm>
            <a:prstGeom prst="blockArc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schemeClr val="tx1"/>
                </a:solidFill>
              </a:endParaRPr>
            </a:p>
          </p:txBody>
        </p:sp>
        <p:sp>
          <p:nvSpPr>
            <p:cNvPr id="11" name="10 - Στεφάνη"/>
            <p:cNvSpPr/>
            <p:nvPr/>
          </p:nvSpPr>
          <p:spPr>
            <a:xfrm rot="15935947">
              <a:off x="4480063" y="2986158"/>
              <a:ext cx="751774" cy="367282"/>
            </a:xfrm>
            <a:prstGeom prst="blockArc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schemeClr val="tx2"/>
                </a:solidFill>
              </a:endParaRPr>
            </a:p>
          </p:txBody>
        </p:sp>
      </p:grp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Edge effect</a:t>
            </a:r>
            <a:r>
              <a:rPr lang="el-GR" dirty="0"/>
              <a:t>:</a:t>
            </a:r>
          </a:p>
          <a:p>
            <a:pPr>
              <a:buNone/>
            </a:pPr>
            <a:r>
              <a:rPr lang="el-GR" dirty="0"/>
              <a:t>	συνάθροιση των ρευμάτων στα άκρα, με αποτέλεσμα 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</a:rPr>
              <a:t>θερμικό έγκαυμα </a:t>
            </a:r>
            <a:r>
              <a:rPr lang="el-GR" dirty="0"/>
              <a:t>λόγω αύξησης της θερμοκρασία στα σημεία συμβολής τους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6480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Μαρία Ρήγα, Σοφία Γληγόρη</a:t>
            </a:r>
            <a:r>
              <a:rPr lang="en-US" dirty="0"/>
              <a:t>, </a:t>
            </a:r>
            <a:r>
              <a:rPr lang="el-GR" i="1" dirty="0"/>
              <a:t>Αισθητική Ηλεκτροθεραπεία</a:t>
            </a:r>
            <a:r>
              <a:rPr lang="el-GR" dirty="0"/>
              <a:t>, εκδόσεις Σταμούλη, Αθήνα 2006</a:t>
            </a:r>
          </a:p>
          <a:p>
            <a:r>
              <a:rPr lang="el-GR" dirty="0"/>
              <a:t>Σταύρος Αρχοντάκης, </a:t>
            </a:r>
            <a:r>
              <a:rPr lang="el-GR" i="1" dirty="0"/>
              <a:t>Παχυσαρκία  </a:t>
            </a:r>
            <a:r>
              <a:rPr lang="el-GR" i="1"/>
              <a:t>και </a:t>
            </a:r>
            <a:r>
              <a:rPr lang="el-GR" i="1" smtClean="0"/>
              <a:t>κυτταρίτιδα</a:t>
            </a:r>
            <a:r>
              <a:rPr lang="el-GR" smtClean="0"/>
              <a:t>, </a:t>
            </a:r>
            <a:r>
              <a:rPr lang="el-GR" dirty="0"/>
              <a:t>εκδόσεις αδελφοί </a:t>
            </a:r>
            <a:r>
              <a:rPr lang="en-US" dirty="0"/>
              <a:t> </a:t>
            </a:r>
            <a:r>
              <a:rPr lang="el-GR" dirty="0"/>
              <a:t>Βλάσση</a:t>
            </a:r>
            <a:r>
              <a:rPr lang="en-US" dirty="0"/>
              <a:t>, </a:t>
            </a:r>
            <a:r>
              <a:rPr lang="el-GR" dirty="0"/>
              <a:t>Αθήνα  2003</a:t>
            </a:r>
          </a:p>
          <a:p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19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Ευθυμία Μικελάτου 2014</a:t>
            </a:r>
            <a:r>
              <a:rPr lang="el-GR" sz="2000" dirty="0"/>
              <a:t>. </a:t>
            </a:r>
            <a:r>
              <a:rPr lang="el-GR" sz="2000" dirty="0" smtClean="0"/>
              <a:t>Ευθυμία Μικελάτου. «Αισθητική Ηλεκτροθεραπεία σώματος. </a:t>
            </a:r>
            <a:r>
              <a:rPr lang="el-GR" sz="2000" dirty="0"/>
              <a:t>Ενότητα </a:t>
            </a:r>
            <a:r>
              <a:rPr lang="el-GR" sz="2000" dirty="0" smtClean="0"/>
              <a:t>2: Γαλβανικό ή συνεχές ρεύμα».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88700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Γαλβανικό ή συνεχές ρεύμα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Σταθερή φορά, τάση και ένταση</a:t>
            </a:r>
          </a:p>
          <a:p>
            <a:pPr>
              <a:buNone/>
            </a:pPr>
            <a:r>
              <a:rPr lang="el-GR" dirty="0" smtClean="0"/>
              <a:t>Επιδράσεις:</a:t>
            </a:r>
            <a:endParaRPr lang="en-US" dirty="0" smtClean="0"/>
          </a:p>
          <a:p>
            <a:pPr lvl="1">
              <a:buNone/>
            </a:pPr>
            <a:r>
              <a:rPr lang="el-GR" dirty="0" smtClean="0"/>
              <a:t>Α) ηλεκτρολυτική </a:t>
            </a:r>
            <a:r>
              <a:rPr lang="el-GR" sz="2000" dirty="0" smtClean="0"/>
              <a:t>(φαινόμενο ηλεκτροώσμωσης)</a:t>
            </a:r>
            <a:endParaRPr lang="en-US" sz="2000" dirty="0" smtClean="0"/>
          </a:p>
          <a:p>
            <a:pPr lvl="1">
              <a:buNone/>
            </a:pPr>
            <a:r>
              <a:rPr lang="el-GR" dirty="0" smtClean="0"/>
              <a:t>Β) ηλεκτροτονική: </a:t>
            </a:r>
            <a:endParaRPr lang="en-US" dirty="0" smtClean="0"/>
          </a:p>
          <a:p>
            <a:pPr marL="800100" lvl="2" indent="0">
              <a:buNone/>
            </a:pPr>
            <a:r>
              <a:rPr lang="el-GR" sz="2000" dirty="0" smtClean="0"/>
              <a:t>ανηλεκτροτόνος </a:t>
            </a:r>
            <a:r>
              <a:rPr lang="el-GR" sz="2000" dirty="0" smtClean="0"/>
              <a:t>αντίδραση</a:t>
            </a:r>
            <a:endParaRPr lang="en-US" sz="2000" dirty="0" smtClean="0"/>
          </a:p>
          <a:p>
            <a:pPr marL="800100" lvl="2" indent="0">
              <a:buNone/>
            </a:pPr>
            <a:r>
              <a:rPr lang="el-GR" sz="2000" dirty="0" smtClean="0"/>
              <a:t>κατηλεκτροτόνος </a:t>
            </a:r>
            <a:r>
              <a:rPr lang="el-GR" sz="2000" dirty="0" smtClean="0"/>
              <a:t>αντίδραση</a:t>
            </a:r>
            <a:endParaRPr lang="en-US" sz="2000" dirty="0" smtClean="0"/>
          </a:p>
          <a:p>
            <a:pPr marL="400050" lvl="1" indent="0">
              <a:buNone/>
            </a:pPr>
            <a:r>
              <a:rPr lang="el-GR" dirty="0" smtClean="0"/>
              <a:t>Γ) ιοντοφορική: </a:t>
            </a:r>
            <a:r>
              <a:rPr lang="el-GR" sz="2000" dirty="0" smtClean="0"/>
              <a:t>διείσδυση ουσιών σε μορφή ιόντων για αισθητικές εφαρμογές</a:t>
            </a:r>
          </a:p>
          <a:p>
            <a:pPr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8098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Γαλβανισμός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40768"/>
            <a:ext cx="3466728" cy="2016224"/>
          </a:xfrm>
        </p:spPr>
        <p:txBody>
          <a:bodyPr/>
          <a:lstStyle/>
          <a:p>
            <a:r>
              <a:rPr lang="el-GR" dirty="0" smtClean="0"/>
              <a:t>Σταθερός</a:t>
            </a:r>
          </a:p>
          <a:p>
            <a:r>
              <a:rPr lang="el-GR" dirty="0" smtClean="0"/>
              <a:t>Μετακινούμενος</a:t>
            </a:r>
          </a:p>
          <a:p>
            <a:r>
              <a:rPr lang="el-GR" dirty="0" smtClean="0"/>
              <a:t>Διακοπτόμενος</a:t>
            </a:r>
          </a:p>
          <a:p>
            <a:endParaRPr lang="el-GR" dirty="0" smtClean="0"/>
          </a:p>
        </p:txBody>
      </p:sp>
      <p:sp>
        <p:nvSpPr>
          <p:cNvPr id="4" name="Δεξιό βέλος 3"/>
          <p:cNvSpPr/>
          <p:nvPr/>
        </p:nvSpPr>
        <p:spPr>
          <a:xfrm>
            <a:off x="1907704" y="5447907"/>
            <a:ext cx="86409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107504" y="5097668"/>
            <a:ext cx="50405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dirty="0">
                <a:latin typeface="+mn-lt"/>
              </a:rPr>
              <a:t>Desincroustation: NaOH+ </a:t>
            </a:r>
            <a:r>
              <a:rPr lang="el-GR" sz="2400" dirty="0">
                <a:latin typeface="+mn-lt"/>
              </a:rPr>
              <a:t>Ελεύθερα λιπαρά οξέα </a:t>
            </a:r>
          </a:p>
          <a:p>
            <a:pPr>
              <a:spcBef>
                <a:spcPts val="1200"/>
              </a:spcBef>
            </a:pPr>
            <a:r>
              <a:rPr lang="el-GR" sz="2400" dirty="0" smtClean="0">
                <a:latin typeface="+mn-lt"/>
              </a:rPr>
              <a:t>άλας </a:t>
            </a:r>
            <a:r>
              <a:rPr lang="el-GR" sz="2400" dirty="0">
                <a:latin typeface="+mn-lt"/>
              </a:rPr>
              <a:t>Να+ με λιπαρό οξύ</a:t>
            </a:r>
          </a:p>
          <a:p>
            <a:endParaRPr lang="el-GR" dirty="0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340768"/>
            <a:ext cx="3057525" cy="3362325"/>
          </a:xfrm>
          <a:prstGeom prst="rect">
            <a:avLst/>
          </a:prstGeom>
        </p:spPr>
      </p:pic>
      <p:sp>
        <p:nvSpPr>
          <p:cNvPr id="9" name="Ορθογώνιο 8"/>
          <p:cNvSpPr/>
          <p:nvPr/>
        </p:nvSpPr>
        <p:spPr>
          <a:xfrm>
            <a:off x="5148063" y="4729774"/>
            <a:ext cx="30792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+mn-lt"/>
                <a:hlinkClick r:id="rId3"/>
              </a:rPr>
              <a:t>http://electrochemistry.web.auth.gr/cells/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2058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Ιοντοφορική δράση </a:t>
            </a:r>
            <a:r>
              <a:rPr lang="en-US" dirty="0" smtClean="0"/>
              <a:t>Iontophoresis</a:t>
            </a:r>
            <a:endParaRPr lang="el-GR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387" y="2236788"/>
            <a:ext cx="5229225" cy="3105150"/>
          </a:xfrm>
        </p:spPr>
      </p:pic>
      <p:sp>
        <p:nvSpPr>
          <p:cNvPr id="7" name="Ορθογώνιο 6"/>
          <p:cNvSpPr/>
          <p:nvPr/>
        </p:nvSpPr>
        <p:spPr>
          <a:xfrm>
            <a:off x="3131840" y="5805264"/>
            <a:ext cx="28320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400" dirty="0" smtClean="0">
                <a:latin typeface="+mn-lt"/>
              </a:rPr>
              <a:t>  ©  </a:t>
            </a:r>
            <a:r>
              <a:rPr lang="en-US" sz="1400" dirty="0" smtClean="0">
                <a:latin typeface="+mn-lt"/>
                <a:hlinkClick r:id="rId3"/>
              </a:rPr>
              <a:t>http</a:t>
            </a:r>
            <a:r>
              <a:rPr lang="en-US" sz="1400" dirty="0">
                <a:latin typeface="+mn-lt"/>
                <a:hlinkClick r:id="rId3"/>
              </a:rPr>
              <a:t>://www.electrotherapy.org/</a:t>
            </a:r>
            <a:endParaRPr lang="el-GR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0557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Είδη συσκευών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27371"/>
            <a:ext cx="4248472" cy="31863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980" y="5013176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  <a:hlinkClick r:id="rId3"/>
              </a:rPr>
              <a:t>Cosmetic electrotherapy machine</a:t>
            </a:r>
            <a:r>
              <a:rPr lang="en-US" sz="1400" dirty="0" smtClean="0">
                <a:latin typeface="+mn-lt"/>
              </a:rPr>
              <a:t>, </a:t>
            </a:r>
            <a:r>
              <a:rPr lang="el-GR" sz="1400" dirty="0" smtClean="0">
                <a:latin typeface="+mn-lt"/>
              </a:rPr>
              <a:t>από </a:t>
            </a:r>
            <a:r>
              <a:rPr lang="en-US" sz="1400" dirty="0" err="1" smtClean="0">
                <a:latin typeface="+mn-lt"/>
                <a:hlinkClick r:id="rId4" tooltip="User:Iantresman"/>
              </a:rPr>
              <a:t>Iantresman</a:t>
            </a:r>
            <a:r>
              <a:rPr lang="el-GR" sz="1400" dirty="0" smtClean="0">
                <a:latin typeface="+mn-lt"/>
              </a:rPr>
              <a:t> διαθέσιμο με άδεια </a:t>
            </a:r>
            <a:r>
              <a:rPr lang="en-US" sz="1400" dirty="0">
                <a:latin typeface="+mn-lt"/>
                <a:hlinkClick r:id="rId5"/>
              </a:rPr>
              <a:t>CC BY-SA </a:t>
            </a:r>
            <a:r>
              <a:rPr lang="en-US" sz="1400" dirty="0" smtClean="0">
                <a:latin typeface="+mn-lt"/>
                <a:hlinkClick r:id="rId5"/>
              </a:rPr>
              <a:t>3.0</a:t>
            </a:r>
            <a:r>
              <a:rPr lang="el-GR" sz="1400" dirty="0" smtClean="0">
                <a:latin typeface="+mn-lt"/>
              </a:rPr>
              <a:t>  </a:t>
            </a:r>
            <a:endParaRPr lang="el-GR" sz="1400" dirty="0">
              <a:latin typeface="+mn-lt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70016"/>
            <a:ext cx="4285853" cy="311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29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Είδη ηλεκτροδίων</a:t>
            </a:r>
            <a:endParaRPr lang="el-GR" dirty="0"/>
          </a:p>
        </p:txBody>
      </p:sp>
      <p:pic>
        <p:nvPicPr>
          <p:cNvPr id="3074" name="Picture 2" descr="C:\Users\Efi\Desktop\galvani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717032"/>
            <a:ext cx="3619500" cy="2809875"/>
          </a:xfrm>
          <a:prstGeom prst="rect">
            <a:avLst/>
          </a:prstGeom>
          <a:noFill/>
        </p:spPr>
      </p:pic>
      <p:pic>
        <p:nvPicPr>
          <p:cNvPr id="3075" name="Picture 3" descr="C:\Users\Efi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287279"/>
            <a:ext cx="2575173" cy="2575173"/>
          </a:xfrm>
          <a:prstGeom prst="rect">
            <a:avLst/>
          </a:prstGeom>
          <a:noFill/>
        </p:spPr>
      </p:pic>
      <p:sp>
        <p:nvSpPr>
          <p:cNvPr id="6" name="5 - TextBox"/>
          <p:cNvSpPr txBox="1"/>
          <p:nvPr/>
        </p:nvSpPr>
        <p:spPr>
          <a:xfrm>
            <a:off x="395536" y="1287279"/>
            <a:ext cx="37444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l-GR" i="1" dirty="0" smtClean="0">
                <a:latin typeface="+mn-lt"/>
              </a:rPr>
              <a:t>Ενεργό</a:t>
            </a:r>
          </a:p>
          <a:p>
            <a:pPr>
              <a:buFont typeface="Wingdings" pitchFamily="2" charset="2"/>
              <a:buChar char="v"/>
            </a:pPr>
            <a:r>
              <a:rPr lang="el-GR" dirty="0" smtClean="0">
                <a:latin typeface="+mn-lt"/>
              </a:rPr>
              <a:t>Ανενεργό ή παθητικό</a:t>
            </a:r>
          </a:p>
          <a:p>
            <a:pPr>
              <a:buFont typeface="Wingdings" pitchFamily="2" charset="2"/>
              <a:buChar char="v"/>
            </a:pPr>
            <a:endParaRPr lang="el-GR" dirty="0" smtClean="0">
              <a:latin typeface="+mn-lt"/>
            </a:endParaRPr>
          </a:p>
          <a:p>
            <a:r>
              <a:rPr lang="el-GR" dirty="0" smtClean="0">
                <a:latin typeface="+mn-lt"/>
              </a:rPr>
              <a:t>Μέγεθος</a:t>
            </a:r>
          </a:p>
          <a:p>
            <a:r>
              <a:rPr lang="el-GR" dirty="0" smtClean="0">
                <a:latin typeface="+mn-lt"/>
              </a:rPr>
              <a:t>Ποιότητα</a:t>
            </a:r>
          </a:p>
          <a:p>
            <a:r>
              <a:rPr lang="el-GR" dirty="0" smtClean="0">
                <a:latin typeface="+mn-lt"/>
              </a:rPr>
              <a:t>πολικότητα</a:t>
            </a:r>
          </a:p>
          <a:p>
            <a:r>
              <a:rPr lang="el-GR" i="1" dirty="0" smtClean="0"/>
              <a:t> </a:t>
            </a:r>
          </a:p>
          <a:p>
            <a:endParaRPr lang="el-GR" i="1" dirty="0"/>
          </a:p>
        </p:txBody>
      </p:sp>
      <p:pic>
        <p:nvPicPr>
          <p:cNvPr id="3" name="Picture 2" descr="C:\Users\Efi\Desktop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717032"/>
            <a:ext cx="3816424" cy="2475888"/>
          </a:xfrm>
          <a:prstGeom prst="rect">
            <a:avLst/>
          </a:prstGeom>
          <a:noFill/>
        </p:spPr>
      </p:pic>
      <p:sp>
        <p:nvSpPr>
          <p:cNvPr id="4" name="Ορθογώνιο 3"/>
          <p:cNvSpPr/>
          <p:nvPr/>
        </p:nvSpPr>
        <p:spPr>
          <a:xfrm>
            <a:off x="5319631" y="6192920"/>
            <a:ext cx="24756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+mn-lt"/>
                <a:hlinkClick r:id="rId5"/>
              </a:rPr>
              <a:t>http://yperidrwsia.blogspot.gr/</a:t>
            </a:r>
            <a:endParaRPr lang="el-GR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0178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Μέθοδοι εφαρμογής </a:t>
            </a:r>
            <a:r>
              <a:rPr lang="el-GR" sz="3200" b="0" dirty="0" smtClean="0"/>
              <a:t>1/2</a:t>
            </a:r>
            <a:endParaRPr lang="el-GR" sz="3200" b="0" dirty="0"/>
          </a:p>
        </p:txBody>
      </p:sp>
      <p:pic>
        <p:nvPicPr>
          <p:cNvPr id="2050" name="Picture 2" descr="C:\Users\Efi\Desktop\facial-machin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567421"/>
            <a:ext cx="4425181" cy="2664296"/>
          </a:xfrm>
          <a:prstGeom prst="rect">
            <a:avLst/>
          </a:prstGeom>
          <a:noFill/>
        </p:spPr>
      </p:pic>
      <p:pic>
        <p:nvPicPr>
          <p:cNvPr id="2054" name="Picture 6" descr="C:\Users\Efi\Desktop\αρχείο λήψη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780928"/>
            <a:ext cx="3240360" cy="24271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617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Μέθοδοι εφαρμογής </a:t>
            </a:r>
            <a:r>
              <a:rPr lang="el-GR" sz="3200" b="0" dirty="0" smtClean="0">
                <a:solidFill>
                  <a:prstClr val="white"/>
                </a:solidFill>
              </a:rPr>
              <a:t>2/2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84784"/>
            <a:ext cx="4064000" cy="3048000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484784"/>
            <a:ext cx="2925042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11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Παλμικά ρεύματα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Διεγείρουν τις νευρικές ή μυϊκές ίνες</a:t>
            </a:r>
          </a:p>
          <a:p>
            <a:r>
              <a:rPr lang="el-GR" dirty="0" smtClean="0"/>
              <a:t>Παλμοσειρές</a:t>
            </a:r>
          </a:p>
          <a:p>
            <a:r>
              <a:rPr lang="el-GR" dirty="0" smtClean="0"/>
              <a:t>Είδη παλμών:</a:t>
            </a:r>
          </a:p>
          <a:p>
            <a:pPr lvl="1"/>
            <a:r>
              <a:rPr lang="el-GR" dirty="0" smtClean="0"/>
              <a:t>Ημιτονοειδής</a:t>
            </a:r>
          </a:p>
          <a:p>
            <a:pPr lvl="1"/>
            <a:r>
              <a:rPr lang="el-GR" dirty="0" smtClean="0"/>
              <a:t>Τετράγωνος ή ορθογώνιος</a:t>
            </a:r>
          </a:p>
          <a:p>
            <a:pPr lvl="1"/>
            <a:r>
              <a:rPr lang="el-GR" dirty="0" smtClean="0"/>
              <a:t>Τρίγωνος</a:t>
            </a:r>
          </a:p>
          <a:p>
            <a:pPr lvl="1"/>
            <a:r>
              <a:rPr lang="el-GR" dirty="0" smtClean="0"/>
              <a:t>Τραπεζοειδής</a:t>
            </a:r>
          </a:p>
          <a:p>
            <a:pPr lvl="1"/>
            <a:r>
              <a:rPr lang="el-GR" dirty="0" smtClean="0"/>
              <a:t>Ελλειψοειδής τραπεζοειδής</a:t>
            </a:r>
          </a:p>
          <a:p>
            <a:pPr lvl="1"/>
            <a:r>
              <a:rPr lang="el-GR" dirty="0" smtClean="0"/>
              <a:t>Ασύμετρη μορφή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554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2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230</TotalTime>
  <Words>823</Words>
  <Application>Microsoft Office PowerPoint</Application>
  <PresentationFormat>Προβολή στην οθόνη (4:3)</PresentationFormat>
  <Paragraphs>129</Paragraphs>
  <Slides>23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23</vt:i4>
      </vt:variant>
    </vt:vector>
  </HeadingPairs>
  <TitlesOfParts>
    <vt:vector size="25" baseType="lpstr">
      <vt:lpstr>template</vt:lpstr>
      <vt:lpstr>OC_template_updated</vt:lpstr>
      <vt:lpstr>Αισθητική ηλεκτροθεραπεία σώματος</vt:lpstr>
      <vt:lpstr>Γαλβανικό ή συνεχές ρεύμα</vt:lpstr>
      <vt:lpstr>Γαλβανισμός</vt:lpstr>
      <vt:lpstr>Ιοντοφορική δράση Iontophoresis</vt:lpstr>
      <vt:lpstr>Είδη συσκευών</vt:lpstr>
      <vt:lpstr>Είδη ηλεκτροδίων</vt:lpstr>
      <vt:lpstr>Μέθοδοι εφαρμογής 1/2</vt:lpstr>
      <vt:lpstr>Μέθοδοι εφαρμογής 2/2</vt:lpstr>
      <vt:lpstr>Παλμικά ρεύματα</vt:lpstr>
      <vt:lpstr>Είδη παλμών</vt:lpstr>
      <vt:lpstr> Γαλβανοφαραδικό ρεύμα</vt:lpstr>
      <vt:lpstr>Διαμόρφωση παλμοσειράς</vt:lpstr>
      <vt:lpstr>Παράγοντες διαμόρφωσης παλμού</vt:lpstr>
      <vt:lpstr>Παρεμβαλλόμενα ρεύματα ή συμβολής ή Nemec</vt:lpstr>
      <vt:lpstr>Φαινόμενο Edge Effect</vt:lpstr>
      <vt:lpstr>Βιβλιογραφία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Διεθνείς Συστήματα Κρατήσεων στον Τουρισμό</dc:title>
  <dc:creator>natasakar new</dc:creator>
  <cp:lastModifiedBy>natasakar new</cp:lastModifiedBy>
  <cp:revision>24</cp:revision>
  <dcterms:created xsi:type="dcterms:W3CDTF">2015-07-16T06:15:31Z</dcterms:created>
  <dcterms:modified xsi:type="dcterms:W3CDTF">2015-07-27T08:25:36Z</dcterms:modified>
</cp:coreProperties>
</file>