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2" r:id="rId1"/>
    <p:sldMasterId id="2147483733" r:id="rId2"/>
    <p:sldMasterId id="2147483744" r:id="rId3"/>
  </p:sldMasterIdLst>
  <p:notesMasterIdLst>
    <p:notesMasterId r:id="rId22"/>
  </p:notesMasterIdLst>
  <p:handoutMasterIdLst>
    <p:handoutMasterId r:id="rId23"/>
  </p:handoutMasterIdLst>
  <p:sldIdLst>
    <p:sldId id="278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80" r:id="rId15"/>
    <p:sldId id="281" r:id="rId16"/>
    <p:sldId id="282" r:id="rId17"/>
    <p:sldId id="283" r:id="rId18"/>
    <p:sldId id="284" r:id="rId19"/>
    <p:sldId id="285" r:id="rId20"/>
    <p:sldId id="287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0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9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1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7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6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9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94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C87B9B-D0A0-4E37-8554-BFEB66503A90}" type="slidenum">
              <a:rPr lang="el-GR" altLang="el-GR" smtClean="0">
                <a:solidFill>
                  <a:srgbClr val="000000"/>
                </a:solidFill>
              </a:rPr>
              <a:pPr/>
              <a:t>10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8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3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2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8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0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4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1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2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2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5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9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2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9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C357EF-8851-4C83-9473-2896B814AA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88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8BB18E-9FD3-4E8B-9CF3-8483F6CBE2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F10856-B528-4E63-AE9C-3E40AEEA76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183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DBC4C-2F1A-4905-AD83-058B0177F0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255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1EB98A-BDCD-49A1-8352-4332397122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102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11188C-8605-4D62-A284-2AC49C7C8F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552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DA3634-4673-47EA-90A0-2FC70B0075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962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513F58-C33F-4858-BDBB-50465FC697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327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9A3DD2-E4BE-4BF7-8CCA-D2FD5D823E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24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8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01DCF5-7F36-4B2F-972A-8BBD8765D6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925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3185F1-D052-49F0-A8CA-7BC14E7603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370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9DFA22-86A6-4405-A336-83D45C6094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83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973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2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0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5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7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7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3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9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1E8F166-E814-4862-828E-E2BB25EB5D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10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Φυσικοθεραπεία Καρδιοαγγειακών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>
                <a:solidFill>
                  <a:srgbClr val="820000"/>
                </a:solidFill>
              </a:rPr>
              <a:t>Ενότητα </a:t>
            </a:r>
            <a:r>
              <a:rPr lang="en-US" sz="2800" b="1" dirty="0">
                <a:solidFill>
                  <a:srgbClr val="820000"/>
                </a:solidFill>
              </a:rPr>
              <a:t>1</a:t>
            </a:r>
            <a:r>
              <a:rPr lang="el-GR" sz="2800" b="1" dirty="0">
                <a:solidFill>
                  <a:srgbClr val="820000"/>
                </a:solidFill>
              </a:rPr>
              <a:t>:</a:t>
            </a:r>
            <a:r>
              <a:rPr lang="en-US" sz="2800" b="1" dirty="0">
                <a:solidFill>
                  <a:srgbClr val="820000"/>
                </a:solidFill>
              </a:rPr>
              <a:t> </a:t>
            </a:r>
            <a:r>
              <a:rPr lang="el-GR" sz="2800" b="1" dirty="0">
                <a:solidFill>
                  <a:srgbClr val="820000"/>
                </a:solidFill>
              </a:rPr>
              <a:t>«Καρδιοαγγειακές Παθήσεις:  Δημόσια Υγεία και Επιδημιολογικά Δεδομένα»</a:t>
            </a:r>
          </a:p>
          <a:p>
            <a:r>
              <a:rPr lang="el-GR" sz="2400" b="1" dirty="0">
                <a:solidFill>
                  <a:prstClr val="black"/>
                </a:solidFill>
              </a:rPr>
              <a:t>Δρ. Γεώργιος Παπαθανασίου,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MSc, PhD</a:t>
            </a:r>
            <a:endParaRPr lang="el-GR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</a:rPr>
              <a:t>Αναπληρωτής Καθηγητής</a:t>
            </a:r>
          </a:p>
          <a:p>
            <a:r>
              <a:rPr lang="el-GR" sz="2400" dirty="0">
                <a:solidFill>
                  <a:prstClr val="black"/>
                </a:solidFill>
              </a:rPr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1639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Ανάπτυξη Ισχαιμικής Καρδιοπάθειας</a:t>
            </a:r>
            <a:endParaRPr lang="el-G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4501" name="Ομάδα 104500" descr="Ανάπτυξη Ισχαιμικής Καρδιοπάθειας"/>
          <p:cNvGrpSpPr/>
          <p:nvPr/>
        </p:nvGrpSpPr>
        <p:grpSpPr>
          <a:xfrm>
            <a:off x="96973" y="1398551"/>
            <a:ext cx="9062196" cy="5370693"/>
            <a:chOff x="96973" y="1398551"/>
            <a:chExt cx="9062196" cy="5370693"/>
          </a:xfrm>
        </p:grpSpPr>
        <p:sp>
          <p:nvSpPr>
            <p:cNvPr id="5" name="TextBox 4"/>
            <p:cNvSpPr txBox="1"/>
            <p:nvPr/>
          </p:nvSpPr>
          <p:spPr>
            <a:xfrm>
              <a:off x="96973" y="1398551"/>
              <a:ext cx="2520280" cy="1200329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Πίεση αίματος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Αορτική στένωση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Αορτική ανεπάρκεια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Στένωση </a:t>
              </a:r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μητροειδούς</a:t>
              </a:r>
              <a:endParaRPr lang="el-GR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179512" y="1464344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1337" y="1675550"/>
              <a:ext cx="1440160" cy="646331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Υπερτροφία μυοκαρδίου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32831" y="1675550"/>
              <a:ext cx="1944216" cy="646331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Γενική παροχή αίματος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0232" y="1537050"/>
              <a:ext cx="2469976" cy="923330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Απώλεια αίματος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Μείωση όγκου αίματος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Τραύμα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4638696" y="1822796"/>
              <a:ext cx="0" cy="403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3038412"/>
              <a:ext cx="1296144" cy="369332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prstClr val="black"/>
                  </a:solidFill>
                  <a:latin typeface="Calibri"/>
                </a:rPr>
                <a:t>Α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ρρυθμίες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504" y="3789040"/>
              <a:ext cx="2304256" cy="923330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Αναιμία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Πυρετός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Υπερθυρεοειδισμός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9572" y="5085184"/>
              <a:ext cx="1080120" cy="369332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Άσκηση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973" y="5845914"/>
              <a:ext cx="2880320" cy="923330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Αρρυθμίες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Κυκλοφοριακή ανεπάρκεια</a:t>
              </a:r>
            </a:p>
            <a:p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Θρομβοεμβολές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30437" y="2899912"/>
              <a:ext cx="1224136" cy="646331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 Ανάγκες σε Ο</a:t>
              </a:r>
              <a:r>
                <a:rPr lang="el-GR" baseline="-250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l-GR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Line 32"/>
            <p:cNvSpPr>
              <a:spLocks noChangeShapeType="1"/>
            </p:cNvSpPr>
            <p:nvPr/>
          </p:nvSpPr>
          <p:spPr bwMode="auto">
            <a:xfrm flipV="1">
              <a:off x="2632355" y="3037725"/>
              <a:ext cx="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7656" y="2899912"/>
              <a:ext cx="1584176" cy="646331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 Τροφοδοσία με Ο</a:t>
              </a:r>
              <a:r>
                <a:rPr lang="el-GR" baseline="-250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l-GR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 flipV="1">
              <a:off x="3995936" y="3038412"/>
              <a:ext cx="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28184" y="2899911"/>
              <a:ext cx="1880707" cy="646331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 Τοπική παροχή αίματος</a:t>
              </a:r>
              <a:endParaRPr lang="el-GR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71337" y="5085184"/>
              <a:ext cx="2692989" cy="369332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Ισχαιμία μυοκαρδίου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28552" y="6215246"/>
              <a:ext cx="1378559" cy="369332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Έμφραγμα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1672" y="6076746"/>
              <a:ext cx="2135623" cy="646331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Πνευμονικό οίδημα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Θάνατος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381983" y="2975944"/>
              <a:ext cx="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1754" y="3905223"/>
              <a:ext cx="3437415" cy="2031325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12700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Αρτηριοσκλήρυνση </a:t>
              </a:r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στεφ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Αγγειοσπασμός </a:t>
              </a:r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στεφ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Θρόμβωση </a:t>
              </a:r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στεφ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Εμβολή </a:t>
              </a:r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στεφ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Φλεγμονή </a:t>
              </a:r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στεφ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Φλεγμονή – Μόλυνση</a:t>
              </a:r>
            </a:p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Διαχωριστικό αορτικό ανεύρυσμα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Ευθύγραμμο βέλος σύνδεσης 18"/>
            <p:cNvCxnSpPr>
              <a:stCxn id="5" idx="3"/>
              <a:endCxn id="6" idx="1"/>
            </p:cNvCxnSpPr>
            <p:nvPr/>
          </p:nvCxnSpPr>
          <p:spPr>
            <a:xfrm>
              <a:off x="2617253" y="1998716"/>
              <a:ext cx="25408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>
              <a:stCxn id="9" idx="3"/>
              <a:endCxn id="13" idx="1"/>
            </p:cNvCxnSpPr>
            <p:nvPr/>
          </p:nvCxnSpPr>
          <p:spPr>
            <a:xfrm>
              <a:off x="1907704" y="3223078"/>
              <a:ext cx="62273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Γωνιακή σύνδεση 27"/>
            <p:cNvCxnSpPr>
              <a:stCxn id="11" idx="3"/>
            </p:cNvCxnSpPr>
            <p:nvPr/>
          </p:nvCxnSpPr>
          <p:spPr>
            <a:xfrm flipV="1">
              <a:off x="1799692" y="3546243"/>
              <a:ext cx="949372" cy="1723607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/>
            <p:nvPr/>
          </p:nvCxnSpPr>
          <p:spPr>
            <a:xfrm flipH="1">
              <a:off x="4638696" y="3546243"/>
              <a:ext cx="11048" cy="15389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ύγραμμο βέλος σύνδεσης 47"/>
            <p:cNvCxnSpPr>
              <a:stCxn id="56" idx="1"/>
              <a:endCxn id="54" idx="3"/>
            </p:cNvCxnSpPr>
            <p:nvPr/>
          </p:nvCxnSpPr>
          <p:spPr>
            <a:xfrm flipH="1">
              <a:off x="5441832" y="3223077"/>
              <a:ext cx="786352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ύγραμμο βέλος σύνδεσης 50"/>
            <p:cNvCxnSpPr>
              <a:endCxn id="56" idx="2"/>
            </p:cNvCxnSpPr>
            <p:nvPr/>
          </p:nvCxnSpPr>
          <p:spPr>
            <a:xfrm flipV="1">
              <a:off x="7168538" y="3546242"/>
              <a:ext cx="0" cy="3589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53" name="Ευθύγραμμο βέλος σύνδεσης 104452"/>
            <p:cNvCxnSpPr>
              <a:stCxn id="8" idx="1"/>
              <a:endCxn id="7" idx="3"/>
            </p:cNvCxnSpPr>
            <p:nvPr/>
          </p:nvCxnSpPr>
          <p:spPr>
            <a:xfrm flipH="1">
              <a:off x="6377047" y="1998715"/>
              <a:ext cx="283185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55" name="Ευθύγραμμο βέλος σύνδεσης 104454"/>
            <p:cNvCxnSpPr>
              <a:stCxn id="6" idx="2"/>
            </p:cNvCxnSpPr>
            <p:nvPr/>
          </p:nvCxnSpPr>
          <p:spPr>
            <a:xfrm>
              <a:off x="3591417" y="2321881"/>
              <a:ext cx="0" cy="5780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57" name="Ευθύγραμμο βέλος σύνδεσης 104456"/>
            <p:cNvCxnSpPr/>
            <p:nvPr/>
          </p:nvCxnSpPr>
          <p:spPr>
            <a:xfrm>
              <a:off x="4944500" y="2321881"/>
              <a:ext cx="0" cy="5780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Ευθύγραμμο βέλος σύνδεσης 109"/>
            <p:cNvCxnSpPr/>
            <p:nvPr/>
          </p:nvCxnSpPr>
          <p:spPr>
            <a:xfrm>
              <a:off x="3298644" y="3546243"/>
              <a:ext cx="2692" cy="15389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60" name="Ευθύγραμμο βέλος σύνδεσης 104459"/>
            <p:cNvCxnSpPr>
              <a:stCxn id="14" idx="2"/>
              <a:endCxn id="15" idx="0"/>
            </p:cNvCxnSpPr>
            <p:nvPr/>
          </p:nvCxnSpPr>
          <p:spPr>
            <a:xfrm>
              <a:off x="4217832" y="5454516"/>
              <a:ext cx="0" cy="7607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72" name="Ευθύγραμμο βέλος σύνδεσης 104471"/>
            <p:cNvCxnSpPr>
              <a:stCxn id="15" idx="1"/>
            </p:cNvCxnSpPr>
            <p:nvPr/>
          </p:nvCxnSpPr>
          <p:spPr>
            <a:xfrm flipH="1">
              <a:off x="2977293" y="6399912"/>
              <a:ext cx="551259" cy="8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74" name="Ευθύγραμμο βέλος σύνδεσης 104473"/>
            <p:cNvCxnSpPr>
              <a:stCxn id="15" idx="3"/>
              <a:endCxn id="16" idx="1"/>
            </p:cNvCxnSpPr>
            <p:nvPr/>
          </p:nvCxnSpPr>
          <p:spPr>
            <a:xfrm>
              <a:off x="4907111" y="6399912"/>
              <a:ext cx="80456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Elbow Connector 20"/>
          <p:cNvCxnSpPr>
            <a:stCxn id="10" idx="3"/>
          </p:cNvCxnSpPr>
          <p:nvPr/>
        </p:nvCxnSpPr>
        <p:spPr>
          <a:xfrm flipV="1">
            <a:off x="2411760" y="3546243"/>
            <a:ext cx="205493" cy="70446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52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Θεματική Ενότητα 1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endParaRPr lang="el-GR" sz="2800" dirty="0">
              <a:effectLst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751387"/>
          </a:xfrm>
        </p:spPr>
        <p:txBody>
          <a:bodyPr rtlCol="0">
            <a:noAutofit/>
          </a:bodyPr>
          <a:lstStyle/>
          <a:p>
            <a:pPr lvl="0" eaLnBrk="0" hangingPunct="0"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l-GR" sz="2000" kern="0" dirty="0">
                <a:solidFill>
                  <a:srgbClr val="000000"/>
                </a:solidFill>
              </a:rPr>
              <a:t>American College of Sports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Medicine. </a:t>
            </a:r>
            <a:r>
              <a:rPr lang="en-US" altLang="el-GR" sz="2000" kern="0" dirty="0">
                <a:solidFill>
                  <a:srgbClr val="000000"/>
                </a:solidFill>
              </a:rPr>
              <a:t>ACSM`s Resource Manual for Guidelines for Exercise Testing and Prescription. </a:t>
            </a:r>
            <a:r>
              <a:rPr lang="en-US" altLang="el-GR" sz="2000" kern="0" dirty="0" err="1">
                <a:solidFill>
                  <a:srgbClr val="000000"/>
                </a:solidFill>
              </a:rPr>
              <a:t>Wolters</a:t>
            </a:r>
            <a:r>
              <a:rPr lang="en-US" altLang="el-GR" sz="2000" kern="0" dirty="0">
                <a:solidFill>
                  <a:srgbClr val="000000"/>
                </a:solidFill>
              </a:rPr>
              <a:t> Kluwer/ Lippincott Williams &amp; Wilkins, 7th Edition, 2013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.</a:t>
            </a:r>
          </a:p>
          <a:p>
            <a:pPr lvl="0" fontAlgn="auto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Astrand PO,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Rodahl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K, Dahl HA,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Stromme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SB. Textbook of Work Physiology. Physiological basis of Exercise.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Champagne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IL: Human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Kinetics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2003; pp.127-176.</a:t>
            </a:r>
          </a:p>
          <a:p>
            <a:pPr lvl="0" eaLnBrk="0" hangingPunct="0"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l-GR" sz="2000" kern="0" dirty="0" smtClean="0">
                <a:solidFill>
                  <a:srgbClr val="000000"/>
                </a:solidFill>
              </a:rPr>
              <a:t>Braunwald E, </a:t>
            </a:r>
            <a:r>
              <a:rPr lang="en-US" altLang="el-GR" sz="2000" kern="0" dirty="0" err="1" smtClean="0">
                <a:solidFill>
                  <a:srgbClr val="000000"/>
                </a:solidFill>
              </a:rPr>
              <a:t>Coldman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 L.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Βασική Κλινική Καρδιολογία. Αθήνα: Ιατρικές Εκδόσεις Π.Χ. Πασχαλίδης, 2003.</a:t>
            </a:r>
          </a:p>
          <a:p>
            <a:pPr lvl="0" eaLnBrk="0" hangingPunct="0"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l-GR" sz="2000" kern="0" dirty="0" err="1" smtClean="0">
                <a:solidFill>
                  <a:srgbClr val="000000"/>
                </a:solidFill>
              </a:rPr>
              <a:t>Fuster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n-US" altLang="el-GR" sz="2000" kern="0" dirty="0">
                <a:solidFill>
                  <a:srgbClr val="000000"/>
                </a:solidFill>
              </a:rPr>
              <a:t>V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.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Η Καρδιά. Τόμοι Ι, ΙΙ, ΙΙΙ. Αθήνα</a:t>
            </a:r>
            <a:r>
              <a:rPr lang="el-GR" altLang="el-GR" sz="2000" kern="0" dirty="0">
                <a:solidFill>
                  <a:srgbClr val="000000"/>
                </a:solidFill>
              </a:rPr>
              <a:t>: Ιατρικές Εκδόσεις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Π.Χ. Πασχαλίδης</a:t>
            </a:r>
            <a:r>
              <a:rPr lang="el-GR" altLang="el-GR" sz="2000" kern="0" dirty="0">
                <a:solidFill>
                  <a:srgbClr val="000000"/>
                </a:solidFill>
              </a:rPr>
              <a:t>,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2007.</a:t>
            </a:r>
            <a:r>
              <a:rPr lang="en-US" altLang="el-GR" sz="2000" kern="0" dirty="0">
                <a:solidFill>
                  <a:srgbClr val="000000"/>
                </a:solidFill>
              </a:rPr>
              <a:t> </a:t>
            </a: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lvl="0" eaLnBrk="0" hangingPunct="0"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l-GR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Guyton </a:t>
            </a:r>
            <a:r>
              <a:rPr lang="en-US" altLang="el-GR" sz="2000" dirty="0">
                <a:solidFill>
                  <a:prstClr val="black"/>
                </a:solidFill>
                <a:cs typeface="Arial" panose="020B0604020202020204" pitchFamily="34" charset="0"/>
              </a:rPr>
              <a:t>AC, Hall JE. Textbook of Medical Physiology. Philadelphia: Elsevier/Saunders; 11th </a:t>
            </a:r>
            <a:r>
              <a:rPr lang="en-US" altLang="el-GR" sz="2000" dirty="0" err="1">
                <a:solidFill>
                  <a:prstClr val="black"/>
                </a:solidFill>
                <a:cs typeface="Arial" panose="020B0604020202020204" pitchFamily="34" charset="0"/>
              </a:rPr>
              <a:t>ed</a:t>
            </a:r>
            <a:r>
              <a:rPr lang="en-US" altLang="el-GR" sz="2000" dirty="0">
                <a:solidFill>
                  <a:prstClr val="black"/>
                </a:solidFill>
                <a:cs typeface="Arial" panose="020B0604020202020204" pitchFamily="34" charset="0"/>
              </a:rPr>
              <a:t>, 2006</a:t>
            </a:r>
            <a:r>
              <a:rPr lang="en-US" altLang="el-GR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l-GR" altLang="el-GR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eaLnBrk="0" hangingPunct="0"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000" kern="0" dirty="0" err="1" smtClean="0">
                <a:solidFill>
                  <a:srgbClr val="000000"/>
                </a:solidFill>
              </a:rPr>
              <a:t>Κρεμαστινός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Δ. Καρδιολογία. Τόμοι </a:t>
            </a:r>
            <a:r>
              <a:rPr lang="el-GR" altLang="el-GR" sz="2000" kern="0" dirty="0">
                <a:solidFill>
                  <a:srgbClr val="000000"/>
                </a:solidFill>
              </a:rPr>
              <a:t>Ι, ΙΙ, ΙΙΙ.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Αθήνα</a:t>
            </a:r>
            <a:r>
              <a:rPr lang="el-GR" altLang="el-GR" sz="2000" kern="0" dirty="0">
                <a:solidFill>
                  <a:srgbClr val="000000"/>
                </a:solidFill>
              </a:rPr>
              <a:t>: Ιατρικές Εκδόσεις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Π.Χ. Πασχαλίδης</a:t>
            </a:r>
            <a:r>
              <a:rPr lang="el-GR" altLang="el-GR" sz="2000" kern="0" dirty="0">
                <a:solidFill>
                  <a:srgbClr val="000000"/>
                </a:solidFill>
              </a:rPr>
              <a:t>,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2009.</a:t>
            </a:r>
          </a:p>
          <a:p>
            <a:pPr lvl="0" eaLnBrk="0" hangingPunct="0"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000" kern="0" dirty="0" err="1" smtClean="0">
                <a:solidFill>
                  <a:srgbClr val="000000"/>
                </a:solidFill>
              </a:rPr>
              <a:t>Τούτουζας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Π,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Στεφανάδης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Χ,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Μπουντούλας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Χ. Καρδιακές Παθήσεις. Τόμοι Ι, ΙΙ. Επιστημονικές Εκδόσεις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Παρισιάνου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Α.Ε., 2001.</a:t>
            </a:r>
            <a:endParaRPr lang="el-GR" altLang="el-GR" sz="2000" kern="0" dirty="0">
              <a:solidFill>
                <a:srgbClr val="000000"/>
              </a:solidFill>
            </a:endParaRPr>
          </a:p>
          <a:p>
            <a:pPr lvl="0" eaLnBrk="0" hangingPunct="0"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</a:pPr>
            <a:endParaRPr lang="el-GR" altLang="el-GR" sz="2000" kern="0" dirty="0">
              <a:solidFill>
                <a:srgbClr val="000000"/>
              </a:solidFill>
            </a:endParaRPr>
          </a:p>
          <a:p>
            <a:pPr lvl="0" eaLnBrk="0" hangingPunct="0"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</a:pP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lvl="0" eaLnBrk="0" hangingPunct="0"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l-GR" sz="2000" kern="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400" dirty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92CC6C-0A26-45C5-9D58-61BE02421D35}" type="slidenum">
              <a:rPr lang="el-GR" altLang="el-GR">
                <a:solidFill>
                  <a:srgbClr val="000000"/>
                </a:solidFill>
              </a:rPr>
              <a:pPr/>
              <a:t>10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15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17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Γεώργιος </a:t>
            </a:r>
            <a:r>
              <a:rPr lang="el-GR" sz="2000" dirty="0"/>
              <a:t>Παπαθανασίου. «Φυσικοθεραπεία Καρδιοαγγειακών Παθήσεων. Ενότητα 1: Καρδιοαγγειακές Παθήσεις:  Δημόσια Υγεία και Επιδημιολογικά Δεδομένα». Έκδοση: 1.0. Αθήνα 2014. Διαθέσιμο από τη δικτυακή διεύθυνση: </a:t>
            </a:r>
            <a:r>
              <a:rPr lang="el-GR" sz="2000" dirty="0" smtClean="0"/>
              <a:t>ocp.teiath.gr.</a:t>
            </a:r>
            <a:r>
              <a:rPr lang="en-US" sz="2000" dirty="0"/>
              <a:t> </a:t>
            </a:r>
            <a:r>
              <a:rPr lang="el-GR" sz="2000" dirty="0" smtClean="0"/>
              <a:t>Copyright </a:t>
            </a:r>
            <a:r>
              <a:rPr lang="el-GR" sz="2000" dirty="0"/>
              <a:t>Τεχνολογικό Εκπαιδευτικό Ίδρυμα Αθήνας, Γεώργιος Παπαθανασίου 2014.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476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55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1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712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864096"/>
            <a:ext cx="82296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el-GR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Θεματική Ενότητα 1</a:t>
            </a:r>
            <a:endParaRPr lang="el-GR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888432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endParaRPr lang="el-GR" sz="2400" b="1" dirty="0" smtClean="0"/>
          </a:p>
          <a:p>
            <a:pPr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dirty="0" smtClean="0"/>
              <a:t>Καρδιοαγγειακές Παθήσεις:  Δημόσια Υγεία Επιδημιολογικά Δεδομένα</a:t>
            </a:r>
          </a:p>
          <a:p>
            <a:pPr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endParaRPr lang="el-GR" sz="1600" b="1" dirty="0" smtClean="0"/>
          </a:p>
          <a:p>
            <a:pPr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dirty="0" smtClean="0"/>
              <a:t>Συνοπτικά Στοιχεία Παθοφυσιολογίας (πίνακες)</a:t>
            </a:r>
            <a:endParaRPr lang="el-GR" dirty="0"/>
          </a:p>
          <a:p>
            <a:pPr>
              <a:buClr>
                <a:schemeClr val="tx2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3429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Καρδιοαγγειακές Παθήσεις</a:t>
            </a:r>
            <a:r>
              <a:rPr lang="el-GR" dirty="0" smtClean="0">
                <a:solidFill>
                  <a:srgbClr val="800000"/>
                </a:solidFill>
              </a:rPr>
              <a:t/>
            </a:r>
            <a:br>
              <a:rPr lang="el-GR" dirty="0" smtClean="0">
                <a:solidFill>
                  <a:srgbClr val="800000"/>
                </a:solidFill>
              </a:rPr>
            </a:br>
            <a:r>
              <a:rPr lang="el-GR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Επιδημιολογικά Στοιχεία </a:t>
            </a:r>
            <a:r>
              <a:rPr lang="el-GR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[1</a:t>
            </a:r>
            <a:r>
              <a:rPr lang="en-US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/2</a:t>
            </a:r>
            <a:r>
              <a:rPr lang="el-GR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]</a:t>
            </a:r>
            <a:endParaRPr lang="el-GR" sz="2800" dirty="0" smtClean="0"/>
          </a:p>
        </p:txBody>
      </p:sp>
      <p:sp>
        <p:nvSpPr>
          <p:cNvPr id="63491" name="Θέση περιεχομένου 2"/>
          <p:cNvSpPr>
            <a:spLocks noGrp="1"/>
          </p:cNvSpPr>
          <p:nvPr>
            <p:ph idx="1"/>
          </p:nvPr>
        </p:nvSpPr>
        <p:spPr>
          <a:xfrm>
            <a:off x="213379" y="1514817"/>
            <a:ext cx="8784976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Οι καρδιοαγγειακές παθήσεις αποτελούν, τόσο για τις ανεπτυγμένες χώρες όσο και για τις αναπτυσσόμενες, κύρια αιτία υψηλής νοσηρότητας και θνησιμότητας.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[Lopez 2006, AHA 2012]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Σύμφωνα με τα στοιχεία του Παγκόσμιου Οργανισμού Υγείας (</a:t>
            </a:r>
            <a:r>
              <a:rPr lang="en-US" sz="2400" b="1" dirty="0" smtClean="0">
                <a:solidFill>
                  <a:srgbClr val="800000"/>
                </a:solidFill>
                <a:cs typeface="Arial" pitchFamily="34" charset="0"/>
              </a:rPr>
              <a:t>WHO</a:t>
            </a:r>
            <a:r>
              <a:rPr lang="el-GR" sz="2400" dirty="0" smtClean="0">
                <a:cs typeface="Arial" pitchFamily="34" charset="0"/>
              </a:rPr>
              <a:t>), οι καρδιοαγγειακές παθήσεις αποτελούν, κατά τις τελευταίες δεκαετίες, την κύρια αιτία για το ένα τρίτο των καταγεγραμμένων θανάτων παγκοσμίως. 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b="1" dirty="0" smtClean="0">
                <a:solidFill>
                  <a:srgbClr val="800000"/>
                </a:solidFill>
                <a:latin typeface="Arial Narrow" pitchFamily="34" charset="0"/>
              </a:rPr>
              <a:t>WHO, Sept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</a:rPr>
              <a:t> 2009]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  </a:t>
            </a:r>
          </a:p>
          <a:p>
            <a:pPr>
              <a:lnSpc>
                <a:spcPct val="110000"/>
              </a:lnSpc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Κατά την πρώτη δεκαετία του τρέχοντος αιώνα, περισσότεροι </a:t>
            </a:r>
            <a:r>
              <a:rPr lang="el-GR" sz="2400" dirty="0">
                <a:cs typeface="Arial" pitchFamily="34" charset="0"/>
              </a:rPr>
              <a:t>από 7,2 εκατομμύρια θάνατοι ετησίως </a:t>
            </a:r>
            <a:r>
              <a:rPr lang="el-GR" sz="2400" dirty="0" smtClean="0">
                <a:cs typeface="Arial" pitchFamily="34" charset="0"/>
              </a:rPr>
              <a:t>οφείλονταν </a:t>
            </a:r>
            <a:r>
              <a:rPr lang="el-GR" sz="2400" dirty="0">
                <a:cs typeface="Arial" pitchFamily="34" charset="0"/>
              </a:rPr>
              <a:t>στην ισχαιμική καρδιοπάθεια και περισσότεροι από 12 εκατομμύρια θάνατοι κάθε χρόνο </a:t>
            </a:r>
            <a:r>
              <a:rPr lang="el-GR" sz="2400" dirty="0" smtClean="0">
                <a:cs typeface="Arial" pitchFamily="34" charset="0"/>
              </a:rPr>
              <a:t>οφείλονταν </a:t>
            </a:r>
            <a:r>
              <a:rPr lang="el-GR" sz="2400" dirty="0">
                <a:cs typeface="Arial" pitchFamily="34" charset="0"/>
              </a:rPr>
              <a:t>συνολικά στις καρδιοαγγειακές παθήσεις</a:t>
            </a:r>
            <a:r>
              <a:rPr lang="el-GR" sz="2400" dirty="0" smtClean="0">
                <a:cs typeface="Arial" pitchFamily="34" charset="0"/>
              </a:rPr>
              <a:t>. 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b="1" dirty="0" smtClean="0">
                <a:solidFill>
                  <a:srgbClr val="800000"/>
                </a:solidFill>
                <a:latin typeface="Arial Narrow" pitchFamily="34" charset="0"/>
              </a:rPr>
              <a:t>World Health Report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</a:rPr>
              <a:t>,</a:t>
            </a:r>
            <a:r>
              <a:rPr lang="en-US" sz="2000" b="1" dirty="0" smtClean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</a:rPr>
              <a:t>200</a:t>
            </a:r>
            <a:r>
              <a:rPr lang="en-US" sz="2000" b="1" dirty="0" smtClean="0">
                <a:solidFill>
                  <a:srgbClr val="800000"/>
                </a:solidFill>
                <a:latin typeface="Arial Narrow" pitchFamily="34" charset="0"/>
              </a:rPr>
              <a:t>2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484313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6372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Καρδιοαγγειακές Παθήσεις</a:t>
            </a:r>
            <a:r>
              <a:rPr lang="el-GR" dirty="0">
                <a:solidFill>
                  <a:srgbClr val="800000"/>
                </a:solidFill>
              </a:rPr>
              <a:t/>
            </a:r>
            <a:br>
              <a:rPr lang="el-GR" dirty="0">
                <a:solidFill>
                  <a:srgbClr val="800000"/>
                </a:solidFill>
              </a:rPr>
            </a:br>
            <a:r>
              <a:rPr lang="el-GR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Επιδημιολογικά </a:t>
            </a:r>
            <a:r>
              <a:rPr lang="el-GR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Στοιχεία </a:t>
            </a:r>
            <a:r>
              <a:rPr lang="el-GR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[2</a:t>
            </a:r>
            <a:r>
              <a:rPr lang="en-US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/2</a:t>
            </a:r>
            <a:r>
              <a:rPr lang="el-GR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]</a:t>
            </a:r>
            <a:endParaRPr lang="el-GR" sz="3200" dirty="0">
              <a:solidFill>
                <a:srgbClr val="8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8667" y="1556792"/>
            <a:ext cx="8363272" cy="504056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l-GR" sz="2400" dirty="0" smtClean="0">
                <a:cs typeface="Arial" pitchFamily="34" charset="0"/>
              </a:rPr>
              <a:t>Παρόμοια </a:t>
            </a:r>
            <a:r>
              <a:rPr lang="el-GR" sz="2400" dirty="0">
                <a:cs typeface="Arial" pitchFamily="34" charset="0"/>
              </a:rPr>
              <a:t>είναι και τα σχετικά στοιχεία για τις ΗΠΑ, τα οποία δείχνουν ότι για το έτος 2006 οι καρδιοαγγειακές παθήσεις αποτελούσαν το 34,2% των συνολικών </a:t>
            </a:r>
            <a:r>
              <a:rPr lang="el-GR" sz="2400" dirty="0" smtClean="0">
                <a:cs typeface="Arial" pitchFamily="34" charset="0"/>
              </a:rPr>
              <a:t>καταγεγραμμένων θανάτων</a:t>
            </a:r>
            <a:r>
              <a:rPr lang="el-GR" sz="2400" dirty="0">
                <a:cs typeface="Arial" pitchFamily="34" charset="0"/>
              </a:rPr>
              <a:t>, ή με άλλα </a:t>
            </a:r>
            <a:r>
              <a:rPr lang="el-GR" sz="2400" dirty="0" smtClean="0">
                <a:cs typeface="Arial" pitchFamily="34" charset="0"/>
              </a:rPr>
              <a:t>λόγια, </a:t>
            </a:r>
            <a:r>
              <a:rPr lang="el-GR" sz="2400" dirty="0">
                <a:cs typeface="Arial" pitchFamily="34" charset="0"/>
              </a:rPr>
              <a:t>1 ανά 2,9 </a:t>
            </a:r>
            <a:r>
              <a:rPr lang="el-GR" sz="2400" dirty="0" smtClean="0">
                <a:cs typeface="Arial" pitchFamily="34" charset="0"/>
              </a:rPr>
              <a:t>θανάτους οφείλονταν σε κατάληξη καρδιοαγγειακής νόσου. 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GB" sz="2000" b="1" dirty="0">
                <a:solidFill>
                  <a:srgbClr val="800000"/>
                </a:solidFill>
                <a:latin typeface="Arial Narrow" pitchFamily="34" charset="0"/>
              </a:rPr>
              <a:t>Lloyd</a:t>
            </a:r>
            <a:r>
              <a:rPr lang="el-GR" sz="2000" b="1" dirty="0">
                <a:solidFill>
                  <a:srgbClr val="800000"/>
                </a:solidFill>
                <a:latin typeface="Arial Narrow" pitchFamily="34" charset="0"/>
              </a:rPr>
              <a:t>-</a:t>
            </a:r>
            <a:r>
              <a:rPr lang="en-GB" sz="2000" b="1" dirty="0" smtClean="0">
                <a:solidFill>
                  <a:srgbClr val="800000"/>
                </a:solidFill>
                <a:latin typeface="Arial Narrow" pitchFamily="34" charset="0"/>
              </a:rPr>
              <a:t>Jones</a:t>
            </a:r>
            <a:r>
              <a:rPr lang="en-US" sz="2000" b="1" dirty="0" smtClean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</a:rPr>
              <a:t>2009</a:t>
            </a:r>
            <a:r>
              <a:rPr lang="da-DK" sz="2000" b="1" dirty="0" smtClean="0">
                <a:solidFill>
                  <a:srgbClr val="800000"/>
                </a:solidFill>
                <a:latin typeface="Arial Narrow" pitchFamily="34" charset="0"/>
              </a:rPr>
              <a:t>, Roger </a:t>
            </a:r>
            <a:r>
              <a:rPr lang="da-DK" sz="2000" b="1" dirty="0">
                <a:solidFill>
                  <a:srgbClr val="800000"/>
                </a:solidFill>
                <a:latin typeface="Arial Narrow" pitchFamily="34" charset="0"/>
              </a:rPr>
              <a:t>2012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</a:p>
          <a:p>
            <a:pPr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l-GR" sz="2400" dirty="0">
                <a:cs typeface="Arial" pitchFamily="34" charset="0"/>
              </a:rPr>
              <a:t>Στην Ευρώπη τα αντίστοιχα στοιχεία </a:t>
            </a:r>
            <a:r>
              <a:rPr lang="el-GR" sz="2400" dirty="0" smtClean="0">
                <a:cs typeface="Arial" pitchFamily="34" charset="0"/>
              </a:rPr>
              <a:t>καταδεικνύουν ότι, οι καρδιοαγγειακές παθήσεις παραμένουν η κύρια αιτία πρόωρου θανάτου.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b="1" dirty="0" smtClean="0">
                <a:solidFill>
                  <a:srgbClr val="800000"/>
                </a:solidFill>
                <a:latin typeface="Arial Narrow" pitchFamily="34" charset="0"/>
              </a:rPr>
              <a:t>WHO </a:t>
            </a:r>
            <a:r>
              <a:rPr lang="en-US" sz="2000" b="1" dirty="0">
                <a:solidFill>
                  <a:srgbClr val="800000"/>
                </a:solidFill>
                <a:latin typeface="Arial Narrow" pitchFamily="34" charset="0"/>
              </a:rPr>
              <a:t>Sept</a:t>
            </a:r>
            <a:r>
              <a:rPr lang="el-GR" sz="2000" b="1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l-GR" sz="2000" b="1" dirty="0" smtClean="0">
                <a:solidFill>
                  <a:srgbClr val="800000"/>
                </a:solidFill>
                <a:latin typeface="Arial Narrow" pitchFamily="34" charset="0"/>
              </a:rPr>
              <a:t>2009, </a:t>
            </a:r>
            <a:r>
              <a:rPr lang="en-US" sz="2000" b="1" dirty="0" smtClean="0">
                <a:solidFill>
                  <a:srgbClr val="800000"/>
                </a:solidFill>
                <a:latin typeface="Arial Narrow" pitchFamily="34" charset="0"/>
              </a:rPr>
              <a:t> EACPR 2012]</a:t>
            </a:r>
            <a:endParaRPr lang="el-GR" sz="2000" dirty="0" smtClean="0">
              <a:solidFill>
                <a:srgbClr val="8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l-GR" sz="2400" dirty="0">
                <a:cs typeface="Arial" pitchFamily="34" charset="0"/>
              </a:rPr>
              <a:t>Η Εθνική Στατιστική Υπηρεσία αναφέρει </a:t>
            </a:r>
            <a:r>
              <a:rPr lang="el-GR" sz="2400" dirty="0" smtClean="0">
                <a:cs typeface="Arial" pitchFamily="34" charset="0"/>
              </a:rPr>
              <a:t>ότι, και στην Ελλάδα, οι </a:t>
            </a:r>
            <a:r>
              <a:rPr lang="el-GR" sz="2400" dirty="0">
                <a:cs typeface="Arial" pitchFamily="34" charset="0"/>
              </a:rPr>
              <a:t>καρδιοαγγειακές παθήσεις αποτελούν </a:t>
            </a:r>
            <a:r>
              <a:rPr lang="el-GR" sz="2400" dirty="0" smtClean="0">
                <a:cs typeface="Arial" pitchFamily="34" charset="0"/>
              </a:rPr>
              <a:t>την </a:t>
            </a:r>
            <a:r>
              <a:rPr lang="el-GR" sz="2400" dirty="0">
                <a:cs typeface="Arial" pitchFamily="34" charset="0"/>
              </a:rPr>
              <a:t>πρώτη αιτία θανάτου. Για το </a:t>
            </a:r>
            <a:r>
              <a:rPr lang="el-GR" sz="2400" dirty="0" smtClean="0">
                <a:cs typeface="Arial" pitchFamily="34" charset="0"/>
              </a:rPr>
              <a:t>2003, </a:t>
            </a:r>
            <a:r>
              <a:rPr lang="el-GR" sz="2400" dirty="0">
                <a:cs typeface="Arial" pitchFamily="34" charset="0"/>
              </a:rPr>
              <a:t>η θνησιμότητα από καρδιοαγγειακές παθήσεις ήταν 326 </a:t>
            </a:r>
            <a:r>
              <a:rPr lang="el-GR" sz="2400" dirty="0" smtClean="0">
                <a:cs typeface="Arial" pitchFamily="34" charset="0"/>
              </a:rPr>
              <a:t>θάνατοι </a:t>
            </a:r>
            <a:r>
              <a:rPr lang="el-GR" sz="2400" dirty="0">
                <a:cs typeface="Arial" pitchFamily="34" charset="0"/>
              </a:rPr>
              <a:t>ανά </a:t>
            </a:r>
            <a:r>
              <a:rPr lang="el-GR" sz="2400" dirty="0" smtClean="0">
                <a:cs typeface="Arial" pitchFamily="34" charset="0"/>
              </a:rPr>
              <a:t>100.000 </a:t>
            </a:r>
            <a:r>
              <a:rPr lang="el-GR" sz="2400" dirty="0">
                <a:cs typeface="Arial" pitchFamily="34" charset="0"/>
              </a:rPr>
              <a:t>άτομα όλων των </a:t>
            </a:r>
            <a:r>
              <a:rPr lang="el-GR" sz="2400" dirty="0" smtClean="0">
                <a:cs typeface="Arial" pitchFamily="34" charset="0"/>
              </a:rPr>
              <a:t>ηλικιών</a:t>
            </a:r>
            <a:r>
              <a:rPr lang="en-US" sz="2400" dirty="0">
                <a:cs typeface="Arial" pitchFamily="34" charset="0"/>
              </a:rPr>
              <a:t>.</a:t>
            </a:r>
            <a:endParaRPr lang="el-GR" sz="2400" dirty="0">
              <a:cs typeface="Arial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484313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Επιπτώσεις της Υπέρτασης </a:t>
            </a:r>
            <a:br>
              <a:rPr lang="el-G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l-G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στην Καρδιοαγγειακή Λειτουργία</a:t>
            </a:r>
            <a:endParaRPr lang="el-GR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755655"/>
            <a:ext cx="9148580" cy="461665"/>
            <a:chOff x="0" y="1755655"/>
            <a:chExt cx="91485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0" y="1755655"/>
              <a:ext cx="4571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Αλλοιώσεις αγγειακού τοιχώματος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36620" y="1755655"/>
              <a:ext cx="4211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Αύξηση του τόνου των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αγγείων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Ομάδα 10" descr="εικόνα βέλους με φορά προς τα κάτω"/>
          <p:cNvGrpSpPr/>
          <p:nvPr/>
        </p:nvGrpSpPr>
        <p:grpSpPr>
          <a:xfrm>
            <a:off x="2267657" y="2310823"/>
            <a:ext cx="4480277" cy="519113"/>
            <a:chOff x="2267657" y="2310823"/>
            <a:chExt cx="4480277" cy="519113"/>
          </a:xfrm>
        </p:grpSpPr>
        <p:sp>
          <p:nvSpPr>
            <p:cNvPr id="58374" name="Line 8"/>
            <p:cNvSpPr>
              <a:spLocks noChangeShapeType="1"/>
            </p:cNvSpPr>
            <p:nvPr/>
          </p:nvSpPr>
          <p:spPr bwMode="auto">
            <a:xfrm>
              <a:off x="4572000" y="2539423"/>
              <a:ext cx="0" cy="290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8375" name="Line 10"/>
            <p:cNvSpPr>
              <a:spLocks noChangeShapeType="1"/>
            </p:cNvSpPr>
            <p:nvPr/>
          </p:nvSpPr>
          <p:spPr bwMode="auto">
            <a:xfrm flipV="1">
              <a:off x="4572001" y="2310823"/>
              <a:ext cx="2175933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8376" name="Line 12"/>
            <p:cNvSpPr>
              <a:spLocks noChangeShapeType="1"/>
            </p:cNvSpPr>
            <p:nvPr/>
          </p:nvSpPr>
          <p:spPr bwMode="auto">
            <a:xfrm flipH="1" flipV="1">
              <a:off x="2267657" y="2310823"/>
              <a:ext cx="2304344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6872" y="2848161"/>
            <a:ext cx="459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Αύξηση περιφερικών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αντιστάσεων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73" name="Line 7" descr="βέλος με φορά προς τα κάτω"/>
          <p:cNvSpPr>
            <a:spLocks noChangeShapeType="1"/>
          </p:cNvSpPr>
          <p:nvPr/>
        </p:nvSpPr>
        <p:spPr bwMode="auto">
          <a:xfrm>
            <a:off x="4571999" y="3309826"/>
            <a:ext cx="1" cy="4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8317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Αντιρροπιστική υπερτροφία αριστερής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κοιλίας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72" name="Line 6" descr="βέλος με φορά προς τα κάτω"/>
          <p:cNvSpPr>
            <a:spLocks noChangeShapeType="1"/>
          </p:cNvSpPr>
          <p:nvPr/>
        </p:nvSpPr>
        <p:spPr bwMode="auto">
          <a:xfrm flipH="1">
            <a:off x="4571999" y="4293369"/>
            <a:ext cx="1" cy="4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9885" y="4779369"/>
            <a:ext cx="346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Κάμψη αριστερής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κοιλίας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71" name="Line 5" descr="βέλος με φορά προς τα κάτω"/>
          <p:cNvSpPr>
            <a:spLocks noChangeShapeType="1"/>
          </p:cNvSpPr>
          <p:nvPr/>
        </p:nvSpPr>
        <p:spPr bwMode="auto">
          <a:xfrm flipH="1">
            <a:off x="4571997" y="5241034"/>
            <a:ext cx="2" cy="4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1805" y="5727034"/>
            <a:ext cx="418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Αριστερή καρδιακή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ανεπάρκεια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338667" y="148478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373" grpId="0" animBg="1"/>
      <p:bldP spid="8" grpId="0"/>
      <p:bldP spid="58372" grpId="0" animBg="1"/>
      <p:bldP spid="9" grpId="0"/>
      <p:bldP spid="58371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Σχηματική Παράσταση </a:t>
            </a:r>
            <a:r>
              <a:rPr lang="el-G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Δημιουργίας Αθηρωματικής Πλάκας</a:t>
            </a:r>
            <a:endParaRPr lang="el-GR" dirty="0"/>
          </a:p>
        </p:txBody>
      </p:sp>
      <p:grpSp>
        <p:nvGrpSpPr>
          <p:cNvPr id="21" name="Group 20"/>
          <p:cNvGrpSpPr/>
          <p:nvPr/>
        </p:nvGrpSpPr>
        <p:grpSpPr>
          <a:xfrm>
            <a:off x="913937" y="1959223"/>
            <a:ext cx="4932898" cy="461665"/>
            <a:chOff x="913937" y="1959223"/>
            <a:chExt cx="4932898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913937" y="1959223"/>
              <a:ext cx="1431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Υ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πέρταση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1999" y="1959223"/>
              <a:ext cx="1274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Γήρανση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Ομάδα 4" descr="εικόνα βέλων με φορά προς τα κάτω"/>
          <p:cNvGrpSpPr/>
          <p:nvPr/>
        </p:nvGrpSpPr>
        <p:grpSpPr>
          <a:xfrm>
            <a:off x="1403648" y="2598341"/>
            <a:ext cx="3661754" cy="519113"/>
            <a:chOff x="2267657" y="2310823"/>
            <a:chExt cx="4480277" cy="519113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4572000" y="2539423"/>
              <a:ext cx="0" cy="290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4572001" y="2310823"/>
              <a:ext cx="2175933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 flipV="1">
              <a:off x="2267657" y="2310823"/>
              <a:ext cx="2304344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1520" y="3191239"/>
            <a:ext cx="740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Υπερπλασία κολλαγόνων ινιδίων αγγειακού τοιχώματος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7" descr="βέλος με φορά προς τα κάτω"/>
          <p:cNvSpPr>
            <a:spLocks noChangeShapeType="1"/>
          </p:cNvSpPr>
          <p:nvPr/>
        </p:nvSpPr>
        <p:spPr bwMode="auto">
          <a:xfrm>
            <a:off x="3287000" y="3599903"/>
            <a:ext cx="1" cy="36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8919" y="3933055"/>
            <a:ext cx="145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Οίδημα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7" descr="βέλος με φορά προς τα κάτω"/>
          <p:cNvSpPr>
            <a:spLocks noChangeShapeType="1"/>
          </p:cNvSpPr>
          <p:nvPr/>
        </p:nvSpPr>
        <p:spPr bwMode="auto">
          <a:xfrm>
            <a:off x="3286998" y="4420120"/>
            <a:ext cx="1" cy="36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0776" y="4767535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Σχηματισμός ουλώδους ιστού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7" descr="βέλος με φορά προς τα κάτω"/>
          <p:cNvSpPr>
            <a:spLocks noChangeShapeType="1"/>
          </p:cNvSpPr>
          <p:nvPr/>
        </p:nvSpPr>
        <p:spPr bwMode="auto">
          <a:xfrm>
            <a:off x="3287001" y="5229200"/>
            <a:ext cx="1" cy="36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8767" y="558920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Εναπόθεση λίπους – ασβεστίου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Δεξιό άγκιστρο 17"/>
          <p:cNvSpPr/>
          <p:nvPr/>
        </p:nvSpPr>
        <p:spPr>
          <a:xfrm>
            <a:off x="5303223" y="4767535"/>
            <a:ext cx="543612" cy="139776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522920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Αθηρωματική πλάκα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304799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9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14" grpId="0"/>
      <p:bldP spid="10" grpId="0" animBg="1"/>
      <p:bldP spid="15" grpId="0"/>
      <p:bldP spid="9" grpId="0" animBg="1"/>
      <p:bldP spid="16" grpId="0"/>
      <p:bldP spid="18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Δημιουργίας Αθηρωματικής Πλάκας</a:t>
            </a:r>
            <a:endParaRPr lang="el-GR" dirty="0">
              <a:solidFill>
                <a:srgbClr val="8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l-GR" sz="28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800" dirty="0" smtClean="0">
                <a:cs typeface="Arial" pitchFamily="34" charset="0"/>
              </a:rPr>
              <a:t>Εναπόθεση λιπιδίων και αλάτων </a:t>
            </a:r>
            <a:r>
              <a:rPr lang="en-US" sz="2800" dirty="0" err="1" smtClean="0">
                <a:cs typeface="Arial" pitchFamily="34" charset="0"/>
              </a:rPr>
              <a:t>Ca</a:t>
            </a:r>
            <a:r>
              <a:rPr lang="el-GR" sz="2800" baseline="-16000" dirty="0" smtClean="0">
                <a:cs typeface="Arial" pitchFamily="34" charset="0"/>
              </a:rPr>
              <a:t>2</a:t>
            </a:r>
            <a:r>
              <a:rPr lang="el-GR" sz="2800" dirty="0" smtClean="0">
                <a:cs typeface="Arial" pitchFamily="34" charset="0"/>
              </a:rPr>
              <a:t> </a:t>
            </a:r>
            <a:r>
              <a:rPr lang="el-GR" sz="2800" dirty="0">
                <a:cs typeface="Arial" pitchFamily="34" charset="0"/>
              </a:rPr>
              <a:t>υπό τον έσω χιτώνα του </a:t>
            </a:r>
            <a:r>
              <a:rPr lang="el-GR" sz="2800" dirty="0" smtClean="0">
                <a:cs typeface="Arial" pitchFamily="34" charset="0"/>
              </a:rPr>
              <a:t>αγγειακού τοιχώματος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l-GR" sz="14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800" dirty="0" smtClean="0">
                <a:cs typeface="Arial" pitchFamily="34" charset="0"/>
              </a:rPr>
              <a:t>Σχηματισμός αθηρωματικής πλάκας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l-GR" sz="1400" dirty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800" dirty="0">
                <a:cs typeface="Arial" pitchFamily="34" charset="0"/>
              </a:rPr>
              <a:t>Απώλεια της ελαστικότητας του τοιχώματος και στένωση του αυλού των </a:t>
            </a:r>
            <a:r>
              <a:rPr lang="el-GR" sz="2800" dirty="0" smtClean="0">
                <a:cs typeface="Arial" pitchFamily="34" charset="0"/>
              </a:rPr>
              <a:t>αρτηριών</a:t>
            </a:r>
            <a:endParaRPr lang="el-GR" sz="2800" dirty="0">
              <a:cs typeface="Arial" pitchFamily="34" charset="0"/>
            </a:endParaRPr>
          </a:p>
          <a:p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95536" y="112474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44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856984" cy="9807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Σχηματισμός  -  Συρρίκνωση  Θρόμβου</a:t>
            </a:r>
          </a:p>
        </p:txBody>
      </p:sp>
      <p:pic>
        <p:nvPicPr>
          <p:cNvPr id="60419" name="Picture 6" descr="thromb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68" y="2293592"/>
            <a:ext cx="3048264" cy="2847079"/>
          </a:xfrm>
          <a:prstGeom prst="rect">
            <a:avLst/>
          </a:prstGeom>
          <a:ln w="28575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259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5288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Αρτηριοσκλήρυνση</a:t>
            </a:r>
            <a:endParaRPr lang="el-GR" dirty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719572" y="1196752"/>
            <a:ext cx="7704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182563" algn="l"/>
              </a:tabLst>
              <a:defRPr/>
            </a:pP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Tahoma" pitchFamily="34" charset="0"/>
              </a:rPr>
              <a:t>Αρτηριοσκληρωτικές Βλάβες και Δημιουργία Θρόμβων</a:t>
            </a:r>
            <a:endParaRPr lang="en-GB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 descr="Αρτηριοσκληρωτικές Βλάβες και Δημιουργία Θρόμβων&#10;"/>
          <p:cNvGrpSpPr/>
          <p:nvPr/>
        </p:nvGrpSpPr>
        <p:grpSpPr>
          <a:xfrm>
            <a:off x="500289" y="1748376"/>
            <a:ext cx="8536205" cy="4274333"/>
            <a:chOff x="500289" y="1748376"/>
            <a:chExt cx="8536205" cy="4274333"/>
          </a:xfrm>
        </p:grpSpPr>
        <p:grpSp>
          <p:nvGrpSpPr>
            <p:cNvPr id="6" name="Ομάδα 5" descr="εικόνα 2 βέλων με φορά προς τα κάτω"/>
            <p:cNvGrpSpPr/>
            <p:nvPr/>
          </p:nvGrpSpPr>
          <p:grpSpPr>
            <a:xfrm>
              <a:off x="2339751" y="1748376"/>
              <a:ext cx="4104457" cy="744520"/>
              <a:chOff x="2280558" y="2251009"/>
              <a:chExt cx="4104457" cy="744520"/>
            </a:xfrm>
          </p:grpSpPr>
          <p:sp>
            <p:nvSpPr>
              <p:cNvPr id="61443" name="Line 5"/>
              <p:cNvSpPr>
                <a:spLocks noChangeShapeType="1"/>
              </p:cNvSpPr>
              <p:nvPr/>
            </p:nvSpPr>
            <p:spPr bwMode="auto">
              <a:xfrm>
                <a:off x="4565208" y="2251009"/>
                <a:ext cx="1819807" cy="7445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61444" name="Line 6"/>
              <p:cNvSpPr>
                <a:spLocks noChangeShapeType="1"/>
              </p:cNvSpPr>
              <p:nvPr/>
            </p:nvSpPr>
            <p:spPr bwMode="auto">
              <a:xfrm flipH="1">
                <a:off x="2280558" y="2251009"/>
                <a:ext cx="2284649" cy="7445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19572" y="2564904"/>
              <a:ext cx="2307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Στένωση αυλού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Line 7" descr="βέλος με φορά προς τα κάτω"/>
            <p:cNvSpPr>
              <a:spLocks noChangeShapeType="1"/>
            </p:cNvSpPr>
            <p:nvPr/>
          </p:nvSpPr>
          <p:spPr bwMode="auto">
            <a:xfrm>
              <a:off x="1873270" y="3102533"/>
              <a:ext cx="1" cy="360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084" y="3432735"/>
              <a:ext cx="2609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Κλινικό σύνδρομο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Line 7" descr="βέλος με φορά προς τα κάτω"/>
            <p:cNvSpPr>
              <a:spLocks noChangeShapeType="1"/>
            </p:cNvSpPr>
            <p:nvPr/>
          </p:nvSpPr>
          <p:spPr bwMode="auto">
            <a:xfrm>
              <a:off x="1873268" y="3894400"/>
              <a:ext cx="1" cy="360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289" y="4241041"/>
              <a:ext cx="27754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Στηθάγχη</a:t>
              </a:r>
            </a:p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Ισχαιμία εγκεφάλου</a:t>
              </a:r>
            </a:p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Ισχαιμία άκρων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6056" y="2611070"/>
              <a:ext cx="3348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Τέλεια απόφραξη αυλού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Line 7" descr="βέλος με φορά προς τα κάτω"/>
            <p:cNvSpPr>
              <a:spLocks noChangeShapeType="1"/>
            </p:cNvSpPr>
            <p:nvPr/>
          </p:nvSpPr>
          <p:spPr bwMode="auto">
            <a:xfrm>
              <a:off x="6444206" y="3102533"/>
              <a:ext cx="1" cy="360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6128" y="3462533"/>
              <a:ext cx="1456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Οίδημα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7" descr="βέλος με φορά προς τα κάτω"/>
            <p:cNvSpPr>
              <a:spLocks noChangeShapeType="1"/>
            </p:cNvSpPr>
            <p:nvPr/>
          </p:nvSpPr>
          <p:spPr bwMode="auto">
            <a:xfrm>
              <a:off x="6444205" y="3894400"/>
              <a:ext cx="1" cy="360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3987" y="4241041"/>
              <a:ext cx="4032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Σχηματισμός ουλώδους ιστού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" name="Ομάδα 7" descr="εικόνα 2 βέλων με φορά προς τα κάτω"/>
            <p:cNvGrpSpPr/>
            <p:nvPr/>
          </p:nvGrpSpPr>
          <p:grpSpPr>
            <a:xfrm>
              <a:off x="4445211" y="4722176"/>
              <a:ext cx="2575061" cy="507024"/>
              <a:chOff x="5087126" y="5877272"/>
              <a:chExt cx="2575061" cy="507024"/>
            </a:xfrm>
          </p:grpSpPr>
          <p:sp>
            <p:nvSpPr>
              <p:cNvPr id="61445" name="Line 7"/>
              <p:cNvSpPr>
                <a:spLocks noChangeShapeType="1"/>
              </p:cNvSpPr>
              <p:nvPr/>
            </p:nvSpPr>
            <p:spPr bwMode="auto">
              <a:xfrm>
                <a:off x="7102065" y="5877272"/>
                <a:ext cx="560122" cy="5070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61446" name="Line 8"/>
              <p:cNvSpPr>
                <a:spLocks noChangeShapeType="1"/>
              </p:cNvSpPr>
              <p:nvPr/>
            </p:nvSpPr>
            <p:spPr bwMode="auto">
              <a:xfrm flipH="1">
                <a:off x="5087126" y="5877272"/>
                <a:ext cx="2033157" cy="5070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029349" y="5191712"/>
              <a:ext cx="3577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Απόφραξη περιφερικής αρτηρίας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4205" y="5191712"/>
              <a:ext cx="25922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Έμφραγμα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μυοκαρδίου</a:t>
              </a:r>
              <a:endParaRPr lang="en-GB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395536" y="90872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6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f45db784b433b179a437c9c4817be8e95658e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papathanasiou">
  <a:themeElements>
    <a:clrScheme name="Προσαρμοσμένο 1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1230</Words>
  <Application>Microsoft Office PowerPoint</Application>
  <PresentationFormat>Προβολή στην οθόνη (4:3)</PresentationFormat>
  <Paragraphs>175</Paragraphs>
  <Slides>18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OC_template_updated</vt:lpstr>
      <vt:lpstr>1_OC_template_updated</vt:lpstr>
      <vt:lpstr>2_OC_template_papathanasiou</vt:lpstr>
      <vt:lpstr>Φυσικοθεραπεία Καρδιοαγγειακών Παθήσεων</vt:lpstr>
      <vt:lpstr> Θεματική Ενότητα 1</vt:lpstr>
      <vt:lpstr>Καρδιοαγγειακές Παθήσεις Επιδημιολογικά Στοιχεία [1/2]</vt:lpstr>
      <vt:lpstr>Καρδιοαγγειακές Παθήσεις Επιδημιολογικά Στοιχεία [2/2]</vt:lpstr>
      <vt:lpstr>Επιπτώσεις της Υπέρτασης  στην Καρδιοαγγειακή Λειτουργία</vt:lpstr>
      <vt:lpstr>Σχηματική Παράσταση Δημιουργίας Αθηρωματικής Πλάκας</vt:lpstr>
      <vt:lpstr>Δημιουργίας Αθηρωματικής Πλάκας</vt:lpstr>
      <vt:lpstr>Σχηματισμός  -  Συρρίκνωση  Θρόμβου</vt:lpstr>
      <vt:lpstr>Αρτηριοσκλήρυνση</vt:lpstr>
      <vt:lpstr>Ανάπτυξη Ισχαιμικής Καρδιοπάθειας</vt:lpstr>
      <vt:lpstr>Θεματική Ενότητα 1 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44</cp:revision>
  <dcterms:created xsi:type="dcterms:W3CDTF">2013-03-04T13:35:19Z</dcterms:created>
  <dcterms:modified xsi:type="dcterms:W3CDTF">2015-12-02T13:36:17Z</dcterms:modified>
</cp:coreProperties>
</file>