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3"/>
  </p:notesMasterIdLst>
  <p:handoutMasterIdLst>
    <p:handoutMasterId r:id="rId34"/>
  </p:handoutMasterIdLst>
  <p:sldIdLst>
    <p:sldId id="256" r:id="rId3"/>
    <p:sldId id="316" r:id="rId4"/>
    <p:sldId id="378" r:id="rId5"/>
    <p:sldId id="412" r:id="rId6"/>
    <p:sldId id="379" r:id="rId7"/>
    <p:sldId id="383" r:id="rId8"/>
    <p:sldId id="384" r:id="rId9"/>
    <p:sldId id="411" r:id="rId10"/>
    <p:sldId id="386" r:id="rId11"/>
    <p:sldId id="392" r:id="rId12"/>
    <p:sldId id="387" r:id="rId13"/>
    <p:sldId id="391" r:id="rId14"/>
    <p:sldId id="399" r:id="rId15"/>
    <p:sldId id="400" r:id="rId16"/>
    <p:sldId id="413" r:id="rId17"/>
    <p:sldId id="401" r:id="rId18"/>
    <p:sldId id="402" r:id="rId19"/>
    <p:sldId id="403" r:id="rId20"/>
    <p:sldId id="407" r:id="rId21"/>
    <p:sldId id="408" r:id="rId22"/>
    <p:sldId id="409" r:id="rId23"/>
    <p:sldId id="410" r:id="rId24"/>
    <p:sldId id="370" r:id="rId25"/>
    <p:sldId id="371" r:id="rId26"/>
    <p:sldId id="372" r:id="rId27"/>
    <p:sldId id="373" r:id="rId28"/>
    <p:sldId id="374" r:id="rId29"/>
    <p:sldId id="375" r:id="rId30"/>
    <p:sldId id="376" r:id="rId31"/>
    <p:sldId id="377" r:id="rId32"/>
  </p:sldIdLst>
  <p:sldSz cx="9144000" cy="6858000" type="screen4x3"/>
  <p:notesSz cx="6797675" cy="9928225"/>
  <p:custDataLst>
    <p:tags r:id="rId3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990033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5" autoAdjust="0"/>
    <p:restoredTop sz="91194" autoAdjust="0"/>
  </p:normalViewPr>
  <p:slideViewPr>
    <p:cSldViewPr>
      <p:cViewPr varScale="1">
        <p:scale>
          <a:sx n="71" d="100"/>
          <a:sy n="71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20/07/2016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20/07/2016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715406"/>
            <a:ext cx="5438140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Τα στοιχεία αυτά θα έχουν ισχύ (</a:t>
            </a:r>
            <a:r>
              <a:rPr lang="en-US" altLang="el-GR" smtClean="0"/>
              <a:t>validity</a:t>
            </a:r>
            <a:r>
              <a:rPr lang="el-GR" altLang="el-GR" smtClean="0"/>
              <a:t>) για όσο διάστημα ο </a:t>
            </a:r>
            <a:r>
              <a:rPr lang="en-US" altLang="el-GR" smtClean="0"/>
              <a:t>host </a:t>
            </a:r>
            <a:r>
              <a:rPr lang="el-GR" altLang="el-GR" smtClean="0"/>
              <a:t>είναι ενεργός στο τοπικό δίκτυο. Όταν ο </a:t>
            </a:r>
            <a:r>
              <a:rPr lang="en-US" altLang="el-GR" smtClean="0"/>
              <a:t>host </a:t>
            </a:r>
            <a:r>
              <a:rPr lang="el-GR" altLang="el-GR" smtClean="0"/>
              <a:t>για κάποιο λόγο πάψει να είναι ενεργό μέλος του τοπικού δικτύου τα στοιχεία του θα παραμείνουν δεσμευμένα για τόσο χρονικό διάστημα όσο έχει προγραμματιστεί στον  </a:t>
            </a:r>
            <a:r>
              <a:rPr lang="en-US" altLang="el-GR" smtClean="0"/>
              <a:t>DHCP server</a:t>
            </a:r>
            <a:r>
              <a:rPr lang="el-GR" altLang="el-GR" smtClean="0"/>
              <a:t>, μέσω της παραμέτρου «</a:t>
            </a:r>
            <a:r>
              <a:rPr lang="en-US" altLang="el-GR" smtClean="0"/>
              <a:t>lease</a:t>
            </a:r>
            <a:r>
              <a:rPr lang="el-GR" altLang="el-GR" smtClean="0"/>
              <a:t>».</a:t>
            </a:r>
          </a:p>
        </p:txBody>
      </p:sp>
      <p:sp>
        <p:nvSpPr>
          <p:cNvPr id="69636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F79EB0-43D8-4366-831C-5D2E4ADAA721}" type="slidenum">
              <a:rPr lang="en-US" altLang="el-GR" sz="1400"/>
              <a:pPr eaLnBrk="1" hangingPunct="1">
                <a:spcBef>
                  <a:spcPct val="0"/>
                </a:spcBef>
              </a:pPr>
              <a:t>15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661655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066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2FE06D-8CFB-4E21-B18F-88D8C48A4D78}" type="slidenum">
              <a:rPr lang="en-US" altLang="el-GR" sz="1400"/>
              <a:pPr eaLnBrk="1" hangingPunct="1">
                <a:spcBef>
                  <a:spcPct val="0"/>
                </a:spcBef>
              </a:pPr>
              <a:t>16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939234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168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173032-BA83-439E-B775-F103285AC568}" type="slidenum">
              <a:rPr lang="en-US" altLang="el-GR" sz="1400"/>
              <a:pPr eaLnBrk="1" hangingPunct="1">
                <a:spcBef>
                  <a:spcPct val="0"/>
                </a:spcBef>
              </a:pPr>
              <a:t>17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1892403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578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F39582-AE6F-4A1C-B0F5-FFCDFDC29A16}" type="slidenum">
              <a:rPr lang="en-US" altLang="el-GR" sz="1400"/>
              <a:pPr eaLnBrk="1" hangingPunct="1">
                <a:spcBef>
                  <a:spcPct val="0"/>
                </a:spcBef>
              </a:pPr>
              <a:t>18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507251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680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1FCA3A-9BDE-420B-8F5C-3E14DD8F8891}" type="slidenum">
              <a:rPr lang="en-US" altLang="el-GR" sz="1400"/>
              <a:pPr eaLnBrk="1" hangingPunct="1">
                <a:spcBef>
                  <a:spcPct val="0"/>
                </a:spcBef>
              </a:pPr>
              <a:t>19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767779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Σημείωση: Σε περίπτωση που επιθυμούμε να αποκλείσουμε από τη δυναμική απόδοση συγκεκριμένο πλήθος ΙΡ διευθύνσεων, τότε θα πρέπει να χρησιμοποιήσουμε την εντολή ip dhcp excluded-address «αρχική ΙΡ Διεύθυνση» «τελική ΙΡ Διεύθυνση» από </a:t>
            </a:r>
            <a:r>
              <a:rPr lang="en-US" altLang="el-GR" smtClean="0"/>
              <a:t>global configuration mode</a:t>
            </a:r>
            <a:r>
              <a:rPr lang="el-GR" altLang="el-GR" smtClean="0"/>
              <a:t>.</a:t>
            </a:r>
          </a:p>
          <a:p>
            <a:r>
              <a:rPr lang="el-GR" altLang="el-GR" smtClean="0"/>
              <a:t>Π</a:t>
            </a:r>
            <a:r>
              <a:rPr lang="en-US" altLang="el-GR" smtClean="0"/>
              <a:t>.</a:t>
            </a:r>
            <a:r>
              <a:rPr lang="el-GR" altLang="el-GR" smtClean="0"/>
              <a:t>χ</a:t>
            </a:r>
            <a:r>
              <a:rPr lang="en-US" altLang="el-GR" smtClean="0"/>
              <a:t>. RLan1(config)# ip dhcp excluded-address 192.168.1.1 192.168.1.64</a:t>
            </a:r>
            <a:endParaRPr lang="el-GR" altLang="el-GR" smtClean="0"/>
          </a:p>
          <a:p>
            <a:endParaRPr lang="el-GR" altLang="el-GR" smtClean="0">
              <a:solidFill>
                <a:srgbClr val="C00000"/>
              </a:solidFill>
            </a:endParaRPr>
          </a:p>
          <a:p>
            <a:endParaRPr lang="el-GR" altLang="el-GR" smtClean="0"/>
          </a:p>
        </p:txBody>
      </p:sp>
      <p:sp>
        <p:nvSpPr>
          <p:cNvPr id="7782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67D109-4737-4D53-A3E8-87E58B219AAF}" type="slidenum">
              <a:rPr lang="en-US" altLang="el-GR" sz="1400"/>
              <a:pPr eaLnBrk="1" hangingPunct="1">
                <a:spcBef>
                  <a:spcPct val="0"/>
                </a:spcBef>
              </a:pPr>
              <a:t>20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3931363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7885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A6103-36A3-4A10-B80C-582491FA122B}" type="slidenum">
              <a:rPr lang="en-US" altLang="el-GR" sz="1400"/>
              <a:pPr eaLnBrk="1" hangingPunct="1">
                <a:spcBef>
                  <a:spcPct val="0"/>
                </a:spcBef>
              </a:pPr>
              <a:t>21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844635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>
                <a:sym typeface="Wingdings" pitchFamily="2" charset="2"/>
              </a:rPr>
              <a:t>Υπάρχει τουλάχιστον ένας </a:t>
            </a:r>
            <a:r>
              <a:rPr lang="el-GR" altLang="el-GR" smtClean="0"/>
              <a:t>διακομιστής </a:t>
            </a:r>
            <a:r>
              <a:rPr lang="en-US" altLang="el-GR" smtClean="0">
                <a:sym typeface="Wingdings" pitchFamily="2" charset="2"/>
              </a:rPr>
              <a:t>DHCP</a:t>
            </a:r>
            <a:r>
              <a:rPr lang="el-GR" altLang="el-GR" smtClean="0">
                <a:sym typeface="Wingdings" pitchFamily="2" charset="2"/>
              </a:rPr>
              <a:t> για κάθε διαχειριστική περιοχή</a:t>
            </a:r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56324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A0F981-AD76-4F46-B5D7-3F1AC6415A1B}" type="slidenum">
              <a:rPr lang="en-US" altLang="el-GR" sz="1400"/>
              <a:pPr eaLnBrk="1" hangingPunct="1">
                <a:spcBef>
                  <a:spcPct val="0"/>
                </a:spcBef>
              </a:pPr>
              <a:t>5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9053416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3" indent="-179173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>
                <a:sym typeface="Wingdings" pitchFamily="2" charset="2"/>
              </a:rPr>
              <a:t>Υπάρχει τουλάχιστον ένας </a:t>
            </a:r>
            <a:r>
              <a:rPr lang="el-GR" altLang="el-GR" smtClean="0"/>
              <a:t>διακομιστής </a:t>
            </a:r>
            <a:r>
              <a:rPr lang="en-US" altLang="el-GR" smtClean="0">
                <a:sym typeface="Wingdings" pitchFamily="2" charset="2"/>
              </a:rPr>
              <a:t>DHCP</a:t>
            </a:r>
            <a:r>
              <a:rPr lang="el-GR" altLang="el-GR" smtClean="0">
                <a:sym typeface="Wingdings" pitchFamily="2" charset="2"/>
              </a:rPr>
              <a:t> για κάθε διαχειριστική περιοχή</a:t>
            </a:r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5734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8B198E-C1C3-40FB-9E79-E4B3CA34EE52}" type="slidenum">
              <a:rPr lang="en-US" altLang="el-GR" sz="1400"/>
              <a:pPr eaLnBrk="1" hangingPunct="1">
                <a:spcBef>
                  <a:spcPct val="0"/>
                </a:spcBef>
              </a:pPr>
              <a:t>6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494245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>
                <a:sym typeface="Wingdings" pitchFamily="2" charset="2"/>
              </a:rPr>
              <a:t>Υπάρχει τουλάχιστον ένας </a:t>
            </a:r>
            <a:r>
              <a:rPr lang="el-GR" altLang="el-GR" smtClean="0"/>
              <a:t>διακομιστής </a:t>
            </a:r>
            <a:r>
              <a:rPr lang="en-US" altLang="el-GR" smtClean="0">
                <a:sym typeface="Wingdings" pitchFamily="2" charset="2"/>
              </a:rPr>
              <a:t>DHCP</a:t>
            </a:r>
            <a:r>
              <a:rPr lang="el-GR" altLang="el-GR" smtClean="0">
                <a:sym typeface="Wingdings" pitchFamily="2" charset="2"/>
              </a:rPr>
              <a:t> για κάθε διαχειριστική περιοχή</a:t>
            </a:r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5734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8B198E-C1C3-40FB-9E79-E4B3CA34EE52}" type="slidenum">
              <a:rPr lang="en-US" altLang="el-GR" sz="1400"/>
              <a:pPr eaLnBrk="1" hangingPunct="1">
                <a:spcBef>
                  <a:spcPct val="0"/>
                </a:spcBef>
              </a:pPr>
              <a:t>7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705517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837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68E5D6-A343-4FCE-9C1A-0383BEF546D9}" type="slidenum">
              <a:rPr lang="en-US" altLang="el-GR" sz="1400"/>
              <a:pPr eaLnBrk="1" hangingPunct="1">
                <a:spcBef>
                  <a:spcPct val="0"/>
                </a:spcBef>
              </a:pPr>
              <a:t>10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2860690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Με το να δίνει στους διαχειριστές δικτύων τη δυνατότητα να διευθετήσουν μία περιοχή διευθύνσεων </a:t>
            </a:r>
            <a:r>
              <a:rPr lang="en-US" altLang="el-GR" smtClean="0"/>
              <a:t>IP </a:t>
            </a:r>
            <a:r>
              <a:rPr lang="el-GR" altLang="el-GR" smtClean="0"/>
              <a:t>ανά δίκτυο, αντί για μια διεύθυνση </a:t>
            </a:r>
            <a:r>
              <a:rPr lang="en-US" altLang="el-GR" smtClean="0"/>
              <a:t>IP </a:t>
            </a:r>
            <a:r>
              <a:rPr lang="el-GR" altLang="el-GR" smtClean="0"/>
              <a:t>ανά Η/Υ υπηρεσίας, το </a:t>
            </a:r>
            <a:r>
              <a:rPr lang="en-US" altLang="el-GR" smtClean="0"/>
              <a:t>DHCP </a:t>
            </a:r>
            <a:r>
              <a:rPr lang="el-GR" altLang="el-GR" smtClean="0"/>
              <a:t>βελτιώνει τη διαχειρισιμότητα του δικτύου. </a:t>
            </a:r>
            <a:endParaRPr lang="en-GB" altLang="el-GR" smtClean="0"/>
          </a:p>
          <a:p>
            <a:endParaRPr lang="el-GR" altLang="el-GR" smtClean="0"/>
          </a:p>
        </p:txBody>
      </p:sp>
      <p:sp>
        <p:nvSpPr>
          <p:cNvPr id="60420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9FBC3F-E847-43D8-BDFE-4DE7FA663891}" type="slidenum">
              <a:rPr lang="en-US" altLang="el-GR" sz="1400"/>
              <a:pPr eaLnBrk="1" hangingPunct="1">
                <a:spcBef>
                  <a:spcPct val="0"/>
                </a:spcBef>
              </a:pPr>
              <a:t>11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2029819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67588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57F5ED-513E-4810-9FA8-A59F78D74658}" type="slidenum">
              <a:rPr lang="en-US" altLang="el-GR" sz="1400"/>
              <a:pPr eaLnBrk="1" hangingPunct="1">
                <a:spcBef>
                  <a:spcPct val="0"/>
                </a:spcBef>
              </a:pPr>
              <a:t>12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233593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Ένας </a:t>
            </a:r>
            <a:r>
              <a:rPr lang="en-US" altLang="el-GR" smtClean="0"/>
              <a:t>host </a:t>
            </a:r>
            <a:r>
              <a:rPr lang="el-GR" altLang="el-GR" smtClean="0"/>
              <a:t>που είχε εξυπηρετηθεί σε προηγούμενη χρονική στιγμή από τον </a:t>
            </a:r>
            <a:r>
              <a:rPr lang="en-US" altLang="el-GR" smtClean="0"/>
              <a:t>dhcp server </a:t>
            </a:r>
            <a:r>
              <a:rPr lang="el-GR" altLang="el-GR" smtClean="0"/>
              <a:t>του τοπικού του δικτύου, έχει τη δυνατότητα να αιτηθεί το ίδιο </a:t>
            </a:r>
            <a:r>
              <a:rPr lang="en-US" altLang="el-GR" smtClean="0"/>
              <a:t>set </a:t>
            </a:r>
            <a:r>
              <a:rPr lang="el-GR" altLang="el-GR" smtClean="0"/>
              <a:t>δικτυακών στοιχείων. </a:t>
            </a:r>
          </a:p>
          <a:p>
            <a:endParaRPr lang="el-GR" altLang="el-GR" smtClean="0"/>
          </a:p>
        </p:txBody>
      </p:sp>
      <p:sp>
        <p:nvSpPr>
          <p:cNvPr id="6861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961C7F-BFCD-4F57-AD38-CE0A7DB92E78}" type="slidenum">
              <a:rPr lang="en-US" altLang="el-GR" sz="1400"/>
              <a:pPr eaLnBrk="1" hangingPunct="1">
                <a:spcBef>
                  <a:spcPct val="0"/>
                </a:spcBef>
              </a:pPr>
              <a:t>13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2068267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Θέση σημειώσεων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Ένας </a:t>
            </a:r>
            <a:r>
              <a:rPr lang="en-US" altLang="el-GR" smtClean="0"/>
              <a:t>host </a:t>
            </a:r>
            <a:r>
              <a:rPr lang="el-GR" altLang="el-GR" smtClean="0"/>
              <a:t>που είχε εξυπηρετηθεί σε προηγούμενη χρονική στιγμή από τον </a:t>
            </a:r>
            <a:r>
              <a:rPr lang="en-US" altLang="el-GR" smtClean="0"/>
              <a:t>dhcp server </a:t>
            </a:r>
            <a:r>
              <a:rPr lang="el-GR" altLang="el-GR" smtClean="0"/>
              <a:t>του τοπικού του δικτύου, έχει τη δυνατότητα να αιτηθεί το ίδιο </a:t>
            </a:r>
            <a:r>
              <a:rPr lang="en-US" altLang="el-GR" smtClean="0"/>
              <a:t>set </a:t>
            </a:r>
            <a:r>
              <a:rPr lang="el-GR" altLang="el-GR" smtClean="0"/>
              <a:t>δικτυακών στοιχείων. </a:t>
            </a:r>
          </a:p>
          <a:p>
            <a:endParaRPr lang="el-GR" altLang="el-GR" smtClean="0"/>
          </a:p>
        </p:txBody>
      </p:sp>
      <p:sp>
        <p:nvSpPr>
          <p:cNvPr id="68612" name="Θέση αριθμού διαφάνειας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244" indent="-286632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529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5141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2" indent="-229306" defTabSz="9697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2364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0976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9587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8198" indent="-229306" defTabSz="9697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961C7F-BFCD-4F57-AD38-CE0A7DB92E78}" type="slidenum">
              <a:rPr lang="en-US" altLang="el-GR" sz="1400"/>
              <a:pPr eaLnBrk="1" hangingPunct="1">
                <a:spcBef>
                  <a:spcPct val="0"/>
                </a:spcBef>
              </a:pPr>
              <a:t>14</a:t>
            </a:fld>
            <a:endParaRPr lang="en-US" altLang="el-GR" sz="1400"/>
          </a:p>
        </p:txBody>
      </p:sp>
    </p:spTree>
    <p:extLst>
      <p:ext uri="{BB962C8B-B14F-4D97-AF65-F5344CB8AC3E}">
        <p14:creationId xmlns:p14="http://schemas.microsoft.com/office/powerpoint/2010/main" val="274839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18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92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55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913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288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25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32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536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311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56351"/>
            <a:ext cx="730424" cy="364850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3744000" y="6385511"/>
            <a:ext cx="4140000" cy="307777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1400" b="1" smtClean="0">
                <a:solidFill>
                  <a:schemeClr val="bg1"/>
                </a:solidFill>
                <a:latin typeface="+mn-lt"/>
              </a:rPr>
              <a:t>ΥΠΗΡΕΣΙΑ </a:t>
            </a:r>
            <a:r>
              <a:rPr lang="en-US" sz="1400" b="1" smtClean="0">
                <a:solidFill>
                  <a:schemeClr val="bg1"/>
                </a:solidFill>
                <a:latin typeface="+mn-lt"/>
              </a:rPr>
              <a:t>DHCP</a:t>
            </a:r>
            <a:endParaRPr lang="en-US" sz="1400" b="1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95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6858" y="6310117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360" y="6356351"/>
            <a:ext cx="874440" cy="364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7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Η/Υ ΙΙ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 (E</a:t>
            </a:r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el-GR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3" y="3096542"/>
            <a:ext cx="8076962" cy="198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Υ</a:t>
            </a:r>
            <a:r>
              <a:rPr lang="el-GR" sz="2800" dirty="0" smtClean="0"/>
              <a:t>πηρεσία DHCP</a:t>
            </a:r>
            <a:endParaRPr lang="el-GR" sz="2800" dirty="0"/>
          </a:p>
          <a:p>
            <a:pPr>
              <a:spcBef>
                <a:spcPts val="1200"/>
              </a:spcBef>
            </a:pPr>
            <a:r>
              <a:rPr lang="el-GR" sz="2400" dirty="0" smtClean="0"/>
              <a:t>Ιφιγένεια </a:t>
            </a:r>
            <a:r>
              <a:rPr lang="el-GR" sz="2400" dirty="0" err="1" smtClean="0"/>
              <a:t>Φουντά</a:t>
            </a:r>
            <a:endParaRPr lang="el-GR" sz="24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Τμήμα Μηχανικών Πληροφορικής ΤΕ</a:t>
            </a:r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32931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πρωτόκολλο</a:t>
            </a:r>
            <a:r>
              <a:rPr lang="en-US" dirty="0"/>
              <a:t> </a:t>
            </a:r>
            <a:r>
              <a:rPr lang="en-US" dirty="0" smtClean="0"/>
              <a:t>DHCP</a:t>
            </a:r>
            <a:r>
              <a:rPr lang="el-GR" dirty="0" smtClean="0"/>
              <a:t> </a:t>
            </a:r>
            <a:r>
              <a:rPr lang="en-US" sz="3200" b="0" dirty="0" smtClean="0"/>
              <a:t>(</a:t>
            </a:r>
            <a:r>
              <a:rPr lang="el-GR" sz="3200" b="0" dirty="0" smtClean="0"/>
              <a:t>5</a:t>
            </a:r>
            <a:r>
              <a:rPr lang="en-US" sz="3200" b="0" dirty="0" smtClean="0"/>
              <a:t>/7</a:t>
            </a:r>
            <a:r>
              <a:rPr lang="en-US" sz="3200" b="0" dirty="0"/>
              <a:t>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368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l-GR" sz="2600" b="1" dirty="0">
                <a:solidFill>
                  <a:srgbClr val="004B82"/>
                </a:solidFill>
                <a:sym typeface="Wingdings" pitchFamily="2" charset="2"/>
              </a:rPr>
              <a:t>Πως μεταφέρεται το μήνυμα </a:t>
            </a:r>
            <a:r>
              <a:rPr lang="en-US" sz="2600" b="1" dirty="0" smtClean="0">
                <a:solidFill>
                  <a:srgbClr val="004B82"/>
                </a:solidFill>
              </a:rPr>
              <a:t>DHCP</a:t>
            </a:r>
            <a:r>
              <a:rPr lang="el-GR" sz="2600" b="1" dirty="0" smtClean="0">
                <a:solidFill>
                  <a:srgbClr val="004B82"/>
                </a:solidFill>
              </a:rPr>
              <a:t>;</a:t>
            </a:r>
            <a:endParaRPr lang="el-GR" sz="2600" b="1" dirty="0">
              <a:solidFill>
                <a:srgbClr val="004B82"/>
              </a:solidFill>
            </a:endParaRPr>
          </a:p>
          <a:p>
            <a:pPr>
              <a:defRPr/>
            </a:pPr>
            <a:r>
              <a:rPr lang="el-GR" sz="2400" dirty="0" smtClean="0"/>
              <a:t>Το μήνυμα στέλνεται με τη χρήση του πρωτοκόλλου Αυτοδύναμων πακέτων Χρήστη (</a:t>
            </a:r>
            <a:r>
              <a:rPr lang="en-US" sz="2400" dirty="0" smtClean="0"/>
              <a:t>UDP</a:t>
            </a:r>
            <a:r>
              <a:rPr lang="el-GR" sz="2400" dirty="0" smtClean="0"/>
              <a:t>:</a:t>
            </a:r>
            <a:r>
              <a:rPr lang="en-US" sz="2400" dirty="0" smtClean="0"/>
              <a:t>user Data protocol) </a:t>
            </a:r>
            <a:r>
              <a:rPr lang="el-GR" sz="2400" dirty="0" smtClean="0"/>
              <a:t>το οποίο λειτουργεί πάνω από το </a:t>
            </a:r>
            <a:r>
              <a:rPr lang="en-US" sz="2400" dirty="0" smtClean="0"/>
              <a:t>IP 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303811" y="2902433"/>
            <a:ext cx="6736171" cy="2821150"/>
            <a:chOff x="1303811" y="2902433"/>
            <a:chExt cx="6736171" cy="2821150"/>
          </a:xfrm>
        </p:grpSpPr>
        <p:grpSp>
          <p:nvGrpSpPr>
            <p:cNvPr id="5" name="Ομάδα 17"/>
            <p:cNvGrpSpPr/>
            <p:nvPr/>
          </p:nvGrpSpPr>
          <p:grpSpPr>
            <a:xfrm>
              <a:off x="1303811" y="3658433"/>
              <a:ext cx="6736171" cy="2065150"/>
              <a:chOff x="1011200" y="1509568"/>
              <a:chExt cx="6736171" cy="2065150"/>
            </a:xfrm>
          </p:grpSpPr>
          <p:sp>
            <p:nvSpPr>
              <p:cNvPr id="6" name="Rectangle 27"/>
              <p:cNvSpPr/>
              <p:nvPr/>
            </p:nvSpPr>
            <p:spPr>
              <a:xfrm>
                <a:off x="2699792" y="2297448"/>
                <a:ext cx="1440160" cy="504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l-GR" b="1" dirty="0">
                    <a:solidFill>
                      <a:schemeClr val="tx1"/>
                    </a:solidFill>
                  </a:rPr>
                  <a:t>κ</a:t>
                </a:r>
                <a:r>
                  <a:rPr lang="el-GR" b="1" dirty="0" smtClean="0">
                    <a:solidFill>
                      <a:schemeClr val="tx1"/>
                    </a:solidFill>
                  </a:rPr>
                  <a:t>εφαλίδα πακέτου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IP </a:t>
                </a:r>
                <a:endParaRPr lang="el-GR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28"/>
              <p:cNvSpPr/>
              <p:nvPr/>
            </p:nvSpPr>
            <p:spPr>
              <a:xfrm>
                <a:off x="4139952" y="2297448"/>
                <a:ext cx="3600400" cy="504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l-GR" b="1" dirty="0" smtClean="0">
                    <a:solidFill>
                      <a:schemeClr val="tx1"/>
                    </a:solidFill>
                  </a:rPr>
                  <a:t>ωφέλιμο </a:t>
                </a:r>
                <a:r>
                  <a:rPr lang="el-GR" b="1" dirty="0">
                    <a:solidFill>
                      <a:schemeClr val="tx1"/>
                    </a:solidFill>
                  </a:rPr>
                  <a:t>φορτίο </a:t>
                </a:r>
                <a:r>
                  <a:rPr lang="el-GR" b="1" dirty="0" smtClean="0">
                    <a:solidFill>
                      <a:schemeClr val="tx1"/>
                    </a:solidFill>
                  </a:rPr>
                  <a:t>πακέτου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IP</a:t>
                </a:r>
                <a:endParaRPr lang="el-GR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29"/>
              <p:cNvSpPr/>
              <p:nvPr/>
            </p:nvSpPr>
            <p:spPr>
              <a:xfrm>
                <a:off x="1011200" y="3070718"/>
                <a:ext cx="1688592" cy="504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l-GR" b="1" dirty="0" smtClean="0">
                    <a:solidFill>
                      <a:schemeClr val="tx1"/>
                    </a:solidFill>
                  </a:rPr>
                  <a:t>κεφαλίδα </a:t>
                </a:r>
                <a:r>
                  <a:rPr lang="el-GR" b="1" dirty="0">
                    <a:solidFill>
                      <a:schemeClr val="tx1"/>
                    </a:solidFill>
                  </a:rPr>
                  <a:t>πλαισίου </a:t>
                </a:r>
              </a:p>
            </p:txBody>
          </p:sp>
          <p:sp>
            <p:nvSpPr>
              <p:cNvPr id="9" name="Rectangle 30"/>
              <p:cNvSpPr/>
              <p:nvPr/>
            </p:nvSpPr>
            <p:spPr>
              <a:xfrm>
                <a:off x="2699792" y="3068960"/>
                <a:ext cx="5040560" cy="504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l-GR" b="1" dirty="0">
                    <a:solidFill>
                      <a:schemeClr val="tx1"/>
                    </a:solidFill>
                  </a:rPr>
                  <a:t>ωφέλιμο φορτίο Πλαισίου</a:t>
                </a:r>
              </a:p>
            </p:txBody>
          </p:sp>
          <p:cxnSp>
            <p:nvCxnSpPr>
              <p:cNvPr id="10" name="Straight Arrow Connector 31"/>
              <p:cNvCxnSpPr/>
              <p:nvPr/>
            </p:nvCxnSpPr>
            <p:spPr>
              <a:xfrm>
                <a:off x="2699792" y="2577096"/>
                <a:ext cx="0" cy="491864"/>
              </a:xfrm>
              <a:prstGeom prst="straightConnector1">
                <a:avLst/>
              </a:prstGeom>
              <a:ln w="19050">
                <a:solidFill>
                  <a:srgbClr val="004B8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32"/>
              <p:cNvCxnSpPr/>
              <p:nvPr/>
            </p:nvCxnSpPr>
            <p:spPr>
              <a:xfrm>
                <a:off x="7731029" y="2773536"/>
                <a:ext cx="4856" cy="313742"/>
              </a:xfrm>
              <a:prstGeom prst="straightConnector1">
                <a:avLst/>
              </a:prstGeom>
              <a:ln w="19050">
                <a:solidFill>
                  <a:srgbClr val="004B8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Rectangle 33"/>
              <p:cNvSpPr/>
              <p:nvPr/>
            </p:nvSpPr>
            <p:spPr>
              <a:xfrm>
                <a:off x="4153288" y="1509568"/>
                <a:ext cx="1440160" cy="504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l-GR" b="1" dirty="0">
                    <a:solidFill>
                      <a:schemeClr val="tx1"/>
                    </a:solidFill>
                  </a:rPr>
                  <a:t>κ</a:t>
                </a:r>
                <a:r>
                  <a:rPr lang="el-GR" b="1" dirty="0" smtClean="0">
                    <a:solidFill>
                      <a:schemeClr val="tx1"/>
                    </a:solidFill>
                  </a:rPr>
                  <a:t>εφαλίδα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UDP</a:t>
                </a:r>
                <a:endParaRPr lang="el-GR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34"/>
              <p:cNvSpPr/>
              <p:nvPr/>
            </p:nvSpPr>
            <p:spPr>
              <a:xfrm>
                <a:off x="5593448" y="1509568"/>
                <a:ext cx="2146904" cy="504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l-GR" b="1" dirty="0" smtClean="0">
                    <a:solidFill>
                      <a:schemeClr val="tx1"/>
                    </a:solidFill>
                  </a:rPr>
                  <a:t>ωφέλιμο </a:t>
                </a:r>
                <a:r>
                  <a:rPr lang="el-GR" b="1" dirty="0">
                    <a:solidFill>
                      <a:schemeClr val="tx1"/>
                    </a:solidFill>
                  </a:rPr>
                  <a:t>φορτίο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UDP</a:t>
                </a:r>
                <a:endParaRPr lang="el-GR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Straight Arrow Connector 35"/>
              <p:cNvCxnSpPr/>
              <p:nvPr/>
            </p:nvCxnSpPr>
            <p:spPr>
              <a:xfrm>
                <a:off x="4153288" y="1805584"/>
                <a:ext cx="0" cy="491864"/>
              </a:xfrm>
              <a:prstGeom prst="straightConnector1">
                <a:avLst/>
              </a:prstGeom>
              <a:ln w="19050">
                <a:solidFill>
                  <a:srgbClr val="004B8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36"/>
              <p:cNvCxnSpPr/>
              <p:nvPr/>
            </p:nvCxnSpPr>
            <p:spPr>
              <a:xfrm>
                <a:off x="7747371" y="1841210"/>
                <a:ext cx="0" cy="491864"/>
              </a:xfrm>
              <a:prstGeom prst="straightConnector1">
                <a:avLst/>
              </a:prstGeom>
              <a:ln w="19050">
                <a:solidFill>
                  <a:srgbClr val="004B8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Rectangle 34"/>
            <p:cNvSpPr/>
            <p:nvPr/>
          </p:nvSpPr>
          <p:spPr>
            <a:xfrm>
              <a:off x="5865619" y="2902433"/>
              <a:ext cx="2158022" cy="50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l-GR" b="1" dirty="0" smtClean="0">
                  <a:solidFill>
                    <a:schemeClr val="tx1"/>
                  </a:solidFill>
                </a:rPr>
                <a:t>Μήνυμα </a:t>
              </a:r>
              <a:r>
                <a:rPr lang="en-US" b="1" dirty="0" smtClean="0">
                  <a:solidFill>
                    <a:schemeClr val="tx1"/>
                  </a:solidFill>
                </a:rPr>
                <a:t>DHCP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35"/>
            <p:cNvCxnSpPr/>
            <p:nvPr/>
          </p:nvCxnSpPr>
          <p:spPr>
            <a:xfrm>
              <a:off x="5865619" y="3166569"/>
              <a:ext cx="0" cy="491864"/>
            </a:xfrm>
            <a:prstGeom prst="straightConnector1">
              <a:avLst/>
            </a:prstGeom>
            <a:ln w="19050">
              <a:solidFill>
                <a:srgbClr val="004B82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35"/>
          <p:cNvCxnSpPr/>
          <p:nvPr/>
        </p:nvCxnSpPr>
        <p:spPr>
          <a:xfrm>
            <a:off x="8019151" y="3166569"/>
            <a:ext cx="0" cy="491864"/>
          </a:xfrm>
          <a:prstGeom prst="straightConnector1">
            <a:avLst/>
          </a:prstGeom>
          <a:ln w="19050">
            <a:solidFill>
              <a:srgbClr val="004B82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022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l-GR" dirty="0"/>
              <a:t>πρωτόκολλο</a:t>
            </a:r>
            <a:r>
              <a:rPr lang="en-US" dirty="0"/>
              <a:t> </a:t>
            </a:r>
            <a:r>
              <a:rPr lang="en-US" dirty="0" smtClean="0"/>
              <a:t>DHCP</a:t>
            </a:r>
            <a:r>
              <a:rPr lang="el-GR" dirty="0" smtClean="0"/>
              <a:t> </a:t>
            </a:r>
            <a:r>
              <a:rPr lang="en-US" sz="3200" b="0" dirty="0" smtClean="0"/>
              <a:t>(</a:t>
            </a:r>
            <a:r>
              <a:rPr lang="el-GR" sz="3200" b="0" dirty="0" smtClean="0"/>
              <a:t>6</a:t>
            </a:r>
            <a:r>
              <a:rPr lang="en-US" sz="3200" b="0" dirty="0" smtClean="0"/>
              <a:t>/</a:t>
            </a:r>
            <a:r>
              <a:rPr lang="el-GR" sz="3200" b="0" dirty="0" smtClean="0"/>
              <a:t>7</a:t>
            </a:r>
            <a:r>
              <a:rPr lang="en-US" sz="3200" b="0" dirty="0" smtClean="0"/>
              <a:t>)</a:t>
            </a:r>
            <a:endParaRPr lang="el-GR" alt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l-GR" sz="2400" b="1" dirty="0">
                <a:solidFill>
                  <a:srgbClr val="004B82"/>
                </a:solidFill>
              </a:rPr>
              <a:t>Μίσθωση δικτυακών στοιχείων</a:t>
            </a:r>
            <a:endParaRPr lang="en-US" sz="2400" b="1" dirty="0">
              <a:solidFill>
                <a:srgbClr val="004B82"/>
              </a:solidFill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dirty="0" smtClean="0"/>
              <a:t>Το </a:t>
            </a:r>
            <a:r>
              <a:rPr lang="en-US" sz="2400" dirty="0" smtClean="0"/>
              <a:t>DHCP </a:t>
            </a:r>
            <a:r>
              <a:rPr lang="el-GR" sz="2400" dirty="0" smtClean="0"/>
              <a:t>επιτρέπει την εκμίσθωση </a:t>
            </a:r>
            <a:r>
              <a:rPr lang="en-US" sz="2400" dirty="0" smtClean="0"/>
              <a:t>(leasing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των </a:t>
            </a:r>
            <a:r>
              <a:rPr lang="en-US" sz="2400" dirty="0" smtClean="0"/>
              <a:t>IP </a:t>
            </a:r>
            <a:r>
              <a:rPr lang="el-GR" sz="2400" dirty="0" smtClean="0"/>
              <a:t>διευθύνσεων για κάποιο χρονικό διάστημα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400" dirty="0" smtClean="0"/>
              <a:t>Μόλις λήξει ο χρόνος εκμίσθωσης ο </a:t>
            </a:r>
            <a:r>
              <a:rPr lang="el-GR" sz="2400" dirty="0" err="1" smtClean="0"/>
              <a:t>διακομιστής</a:t>
            </a:r>
            <a:r>
              <a:rPr lang="el-GR" sz="2400" dirty="0" smtClean="0"/>
              <a:t> επιστρέφει τη συγκεκριμένη διεύθυνση στη δεξαμενή του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l-GR" sz="2400" dirty="0" smtClean="0"/>
              <a:t>Κάθε Η/Υ με μισθωμένη διεύθυνση επιβάλλεται να ανανεώνει περιοδικά τη μίσθωσή του αν επιθυμεί να είναι συνδεδεμένος με το δίκτυο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90872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dirty="0"/>
              <a:t>πρωτόκολλο</a:t>
            </a:r>
            <a:r>
              <a:rPr lang="en-US" dirty="0"/>
              <a:t> DHCP</a:t>
            </a:r>
            <a:r>
              <a:rPr lang="el-GR" dirty="0"/>
              <a:t> </a:t>
            </a:r>
            <a:r>
              <a:rPr lang="en-US" sz="3200" b="0" dirty="0"/>
              <a:t>(</a:t>
            </a:r>
            <a:r>
              <a:rPr lang="el-GR" sz="3200" b="0" dirty="0"/>
              <a:t>7</a:t>
            </a:r>
            <a:r>
              <a:rPr lang="en-US" sz="3200" b="0" dirty="0"/>
              <a:t>/</a:t>
            </a:r>
            <a:r>
              <a:rPr lang="el-GR" sz="3200" b="0" dirty="0"/>
              <a:t>7</a:t>
            </a:r>
            <a:r>
              <a:rPr lang="en-US" sz="3200" b="0" dirty="0"/>
              <a:t>)</a:t>
            </a:r>
            <a:r>
              <a:rPr lang="el-GR" sz="3200" b="0" dirty="0"/>
              <a:t> </a:t>
            </a:r>
            <a:endParaRPr lang="en-GB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l-GR" sz="2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2400" b="1" dirty="0">
                <a:solidFill>
                  <a:srgbClr val="004B82"/>
                </a:solidFill>
              </a:rPr>
              <a:t>Κλιμάκωση </a:t>
            </a:r>
            <a:r>
              <a:rPr lang="el-GR" sz="2400" b="1" dirty="0" err="1">
                <a:solidFill>
                  <a:srgbClr val="004B82"/>
                </a:solidFill>
              </a:rPr>
              <a:t>διαχειρισιμότητας</a:t>
            </a:r>
            <a:endParaRPr lang="el-GR" sz="2400" b="1" dirty="0">
              <a:solidFill>
                <a:srgbClr val="004B82"/>
              </a:solidFill>
            </a:endParaRPr>
          </a:p>
          <a:p>
            <a:pPr>
              <a:defRPr/>
            </a:pPr>
            <a:r>
              <a:rPr lang="el-GR" sz="2400" dirty="0" smtClean="0"/>
              <a:t>Η </a:t>
            </a:r>
            <a:r>
              <a:rPr lang="el-GR" sz="2400" dirty="0"/>
              <a:t>αύξηση του αριθμού των υπολογιστικών συσκευών που διασυνδέονται στο διαδίκτυο, αυξάνει την πολυπλοκότητα της διαχείρισης δικτύων. </a:t>
            </a:r>
          </a:p>
          <a:p>
            <a:pPr>
              <a:defRPr/>
            </a:pPr>
            <a:endParaRPr lang="el-GR" sz="2400" b="1" dirty="0" smtClean="0">
              <a:solidFill>
                <a:srgbClr val="990033"/>
              </a:solidFill>
            </a:endParaRPr>
          </a:p>
          <a:p>
            <a:pPr>
              <a:defRPr/>
            </a:pPr>
            <a:r>
              <a:rPr lang="el-GR" sz="2400" b="1" dirty="0" smtClean="0">
                <a:solidFill>
                  <a:srgbClr val="990033"/>
                </a:solidFill>
              </a:rPr>
              <a:t>Το </a:t>
            </a:r>
            <a:r>
              <a:rPr lang="en-US" sz="2400" b="1" dirty="0">
                <a:solidFill>
                  <a:srgbClr val="990033"/>
                </a:solidFill>
              </a:rPr>
              <a:t>DHCP </a:t>
            </a:r>
            <a:r>
              <a:rPr lang="el-GR" sz="2400" b="1" dirty="0">
                <a:solidFill>
                  <a:srgbClr val="990033"/>
                </a:solidFill>
              </a:rPr>
              <a:t>βελτιώνει τη </a:t>
            </a:r>
            <a:r>
              <a:rPr lang="el-GR" sz="2400" b="1" dirty="0" err="1">
                <a:solidFill>
                  <a:srgbClr val="990033"/>
                </a:solidFill>
              </a:rPr>
              <a:t>διαχειρισιμότητα</a:t>
            </a:r>
            <a:r>
              <a:rPr lang="el-GR" sz="2400" b="1" dirty="0">
                <a:solidFill>
                  <a:srgbClr val="990033"/>
                </a:solidFill>
              </a:rPr>
              <a:t> του δικτύου</a:t>
            </a:r>
            <a:r>
              <a:rPr lang="el-GR" sz="2400" b="1" dirty="0">
                <a:solidFill>
                  <a:srgbClr val="820000"/>
                </a:solidFill>
              </a:rPr>
              <a:t> </a:t>
            </a:r>
            <a:r>
              <a:rPr lang="el-GR" sz="2400" dirty="0"/>
              <a:t>διότι δίνει τη δυνατότητα στους διαχειριστές δικτύων να διευθετήσουν όλους τους υπολογιστές υπηρεσίας ενός δικτύου με αυτόματο τρόπο. </a:t>
            </a:r>
          </a:p>
          <a:p>
            <a:pPr>
              <a:defRPr/>
            </a:pPr>
            <a:endParaRPr lang="el-GR" sz="2400" dirty="0"/>
          </a:p>
          <a:p>
            <a:pPr>
              <a:defRPr/>
            </a:pP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07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 smtClean="0"/>
              <a:t>Υπηρεσία </a:t>
            </a:r>
            <a:r>
              <a:rPr lang="en-US" dirty="0" smtClean="0"/>
              <a:t>DHCP</a:t>
            </a:r>
            <a:r>
              <a:rPr lang="el-GR" dirty="0" smtClean="0"/>
              <a:t> σε δρομολογητές</a:t>
            </a:r>
            <a:r>
              <a:rPr lang="en-US" dirty="0" smtClean="0"/>
              <a:t> </a:t>
            </a:r>
            <a:r>
              <a:rPr lang="en-US" sz="3100" b="0" dirty="0" smtClean="0"/>
              <a:t>(1/5)</a:t>
            </a:r>
            <a:endParaRPr lang="en-GB" sz="31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l-GR" sz="2400" b="1" dirty="0">
                <a:solidFill>
                  <a:srgbClr val="004B82"/>
                </a:solidFill>
              </a:rPr>
              <a:t>πως λειτουργεί: </a:t>
            </a:r>
            <a:r>
              <a:rPr lang="el-GR" sz="2400" dirty="0"/>
              <a:t>η υπηρεσία της δυναμικής </a:t>
            </a:r>
            <a:r>
              <a:rPr lang="el-GR" sz="2400" dirty="0" err="1"/>
              <a:t>διευθυνσιοδότησης</a:t>
            </a:r>
            <a:r>
              <a:rPr lang="el-GR" sz="2400" dirty="0"/>
              <a:t> υλοποιείται με το πρωτόκολλο </a:t>
            </a:r>
            <a:r>
              <a:rPr lang="en-US" sz="2400" dirty="0"/>
              <a:t>DHCP</a:t>
            </a:r>
            <a:r>
              <a:rPr lang="el-GR" sz="2400" dirty="0"/>
              <a:t> και η λειτουργία της βασίζεται στο μοντέλο </a:t>
            </a:r>
            <a:r>
              <a:rPr lang="en-US" sz="2400" dirty="0"/>
              <a:t>client </a:t>
            </a:r>
            <a:r>
              <a:rPr lang="el-GR" sz="2400" dirty="0"/>
              <a:t>– </a:t>
            </a:r>
            <a:r>
              <a:rPr lang="en-US" sz="2400" dirty="0"/>
              <a:t>server</a:t>
            </a:r>
            <a:endParaRPr lang="el-GR" sz="2400" dirty="0"/>
          </a:p>
          <a:p>
            <a:pPr>
              <a:defRPr/>
            </a:pPr>
            <a:r>
              <a:rPr lang="el-GR" sz="2400" b="1" dirty="0" err="1" smtClean="0">
                <a:solidFill>
                  <a:srgbClr val="004B82"/>
                </a:solidFill>
                <a:effectLst/>
              </a:rPr>
              <a:t>ποιές</a:t>
            </a:r>
            <a:r>
              <a:rPr lang="el-GR" sz="2400" b="1" dirty="0" smtClean="0">
                <a:solidFill>
                  <a:srgbClr val="004B82"/>
                </a:solidFill>
                <a:effectLst/>
              </a:rPr>
              <a:t> 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ανάγκες εξυπηρετεί: </a:t>
            </a:r>
            <a:r>
              <a:rPr lang="el-GR" sz="2400" dirty="0">
                <a:effectLst/>
              </a:rPr>
              <a:t>δυναμική και αυτόματη απόδοση επιλεγμένου συνόλου δικτυακών ρυθμίσεων σε </a:t>
            </a:r>
            <a:r>
              <a:rPr lang="en-US" sz="2400" dirty="0">
                <a:effectLst/>
              </a:rPr>
              <a:t>hosts </a:t>
            </a:r>
            <a:r>
              <a:rPr lang="el-GR" sz="2400" dirty="0">
                <a:effectLst/>
              </a:rPr>
              <a:t>που συμμετέχουν σε ένα κοινό τοπικό δίκτυο. </a:t>
            </a:r>
          </a:p>
          <a:p>
            <a:pPr>
              <a:defRPr/>
            </a:pPr>
            <a:r>
              <a:rPr lang="el-GR" sz="2400" b="1" dirty="0">
                <a:solidFill>
                  <a:srgbClr val="004B82"/>
                </a:solidFill>
                <a:effectLst/>
              </a:rPr>
              <a:t>ποια δικτυακά στοιχεία μπορεί να «μοιράσει»:  </a:t>
            </a:r>
            <a:r>
              <a:rPr lang="el-GR" sz="2400" dirty="0">
                <a:effectLst/>
              </a:rPr>
              <a:t>ΙΡ διεύθυνση / μάσκα </a:t>
            </a:r>
            <a:r>
              <a:rPr lang="el-GR" sz="2400" dirty="0" err="1">
                <a:effectLst/>
              </a:rPr>
              <a:t>υποδικτύου</a:t>
            </a:r>
            <a:r>
              <a:rPr lang="el-GR" sz="2400" dirty="0">
                <a:effectLst/>
              </a:rPr>
              <a:t>, </a:t>
            </a:r>
            <a:r>
              <a:rPr lang="en-US" sz="2400" dirty="0">
                <a:effectLst/>
              </a:rPr>
              <a:t>gateway</a:t>
            </a:r>
            <a:r>
              <a:rPr lang="el-GR" sz="2400" dirty="0">
                <a:effectLst/>
              </a:rPr>
              <a:t>, </a:t>
            </a:r>
            <a:r>
              <a:rPr lang="en-US" sz="2400" dirty="0">
                <a:effectLst/>
              </a:rPr>
              <a:t>DNS </a:t>
            </a:r>
            <a:r>
              <a:rPr lang="el-GR" sz="2400" dirty="0">
                <a:effectLst/>
              </a:rPr>
              <a:t>διακομιστές, </a:t>
            </a:r>
            <a:r>
              <a:rPr lang="de-CH" sz="2400" dirty="0" smtClean="0">
                <a:effectLst/>
              </a:rPr>
              <a:t>lease, </a:t>
            </a:r>
            <a:r>
              <a:rPr lang="en-US" sz="2400" dirty="0" smtClean="0">
                <a:effectLst/>
              </a:rPr>
              <a:t>domain </a:t>
            </a:r>
            <a:r>
              <a:rPr lang="en-US" sz="2400" dirty="0" smtClean="0">
                <a:effectLst/>
              </a:rPr>
              <a:t>name</a:t>
            </a:r>
            <a:r>
              <a:rPr lang="el-GR" sz="2400" dirty="0" smtClean="0">
                <a:effectLst/>
              </a:rPr>
              <a:t>. </a:t>
            </a:r>
          </a:p>
          <a:p>
            <a:pPr>
              <a:defRPr/>
            </a:pPr>
            <a:r>
              <a:rPr lang="en-US" sz="2400" b="1" dirty="0">
                <a:solidFill>
                  <a:srgbClr val="004B82"/>
                </a:solidFill>
              </a:rPr>
              <a:t>DHCP</a:t>
            </a:r>
            <a:r>
              <a:rPr lang="el-GR" sz="2400" b="1" dirty="0">
                <a:solidFill>
                  <a:srgbClr val="004B82"/>
                </a:solidFill>
              </a:rPr>
              <a:t> διακομιστής</a:t>
            </a:r>
            <a:r>
              <a:rPr lang="el-GR" sz="2400" dirty="0" smtClean="0"/>
              <a:t>: ο δρομολογητής τοπικού δικτύου ή ο δρομολογητής που διασυνδέει δύο ή περισσότερα τοπικά δίκτυα, είναι η κατάλληλη συσκευή την οποία μπορούμε να διαμορφώσουμε ως </a:t>
            </a:r>
            <a:r>
              <a:rPr lang="en-US" sz="2400" dirty="0"/>
              <a:t>DHCP</a:t>
            </a:r>
            <a:r>
              <a:rPr lang="el-GR" sz="2400" dirty="0"/>
              <a:t> </a:t>
            </a:r>
            <a:r>
              <a:rPr lang="el-GR" sz="2400" dirty="0" smtClean="0"/>
              <a:t>διακομιστή, για να παρέχει δικτυακά στοιχεία στους υπολογιστές των </a:t>
            </a:r>
            <a:r>
              <a:rPr lang="el-GR" sz="2400" smtClean="0"/>
              <a:t>τοπικών δικτύων.</a:t>
            </a:r>
            <a:endParaRPr lang="el-GR" sz="2400" dirty="0">
              <a:effectLst/>
            </a:endParaRPr>
          </a:p>
          <a:p>
            <a:pPr>
              <a:defRPr/>
            </a:pPr>
            <a:endParaRPr lang="el-G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80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DHCP</a:t>
            </a:r>
            <a:r>
              <a:rPr lang="el-GR" dirty="0"/>
              <a:t> σε δρομολογητές</a:t>
            </a:r>
            <a:r>
              <a:rPr lang="en-US" dirty="0"/>
              <a:t> </a:t>
            </a:r>
            <a:r>
              <a:rPr lang="en-US" sz="3100" b="0" dirty="0" smtClean="0"/>
              <a:t>(2/5</a:t>
            </a:r>
            <a:r>
              <a:rPr lang="en-US" sz="3100" b="0" dirty="0"/>
              <a:t>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l-GR" sz="2400" b="1" dirty="0" smtClean="0">
                <a:solidFill>
                  <a:srgbClr val="004B82"/>
                </a:solidFill>
                <a:effectLst/>
              </a:rPr>
              <a:t>Απόδοση δικτυακών στοιχείων σε </a:t>
            </a:r>
            <a:r>
              <a:rPr lang="en-US" sz="2400" b="1" dirty="0" smtClean="0">
                <a:solidFill>
                  <a:srgbClr val="004B82"/>
                </a:solidFill>
                <a:effectLst/>
              </a:rPr>
              <a:t>host 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(</a:t>
            </a:r>
            <a:r>
              <a:rPr lang="en-US" sz="2400" b="1" dirty="0" err="1">
                <a:solidFill>
                  <a:srgbClr val="004B82"/>
                </a:solidFill>
                <a:effectLst/>
              </a:rPr>
              <a:t>dhcp</a:t>
            </a:r>
            <a:r>
              <a:rPr lang="en-US" sz="2400" b="1" dirty="0">
                <a:solidFill>
                  <a:srgbClr val="004B82"/>
                </a:solidFill>
                <a:effectLst/>
              </a:rPr>
              <a:t> client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) ενός τοπικού </a:t>
            </a:r>
            <a:r>
              <a:rPr lang="el-GR" sz="2400" b="1" dirty="0" smtClean="0">
                <a:solidFill>
                  <a:srgbClr val="004B82"/>
                </a:solidFill>
                <a:effectLst/>
              </a:rPr>
              <a:t>δικτύου</a:t>
            </a:r>
          </a:p>
          <a:p>
            <a:pPr>
              <a:buFont typeface="+mj-lt"/>
              <a:buAutoNum type="arabicPeriod"/>
              <a:defRPr/>
            </a:pPr>
            <a:r>
              <a:rPr lang="el-GR" sz="2400" dirty="0">
                <a:effectLst/>
              </a:rPr>
              <a:t>Ένας νέος </a:t>
            </a:r>
            <a:r>
              <a:rPr lang="en-US" sz="2400" dirty="0" err="1">
                <a:effectLst/>
              </a:rPr>
              <a:t>dhcp</a:t>
            </a:r>
            <a:r>
              <a:rPr lang="en-US" sz="2400" dirty="0">
                <a:effectLst/>
              </a:rPr>
              <a:t> client</a:t>
            </a:r>
            <a:r>
              <a:rPr lang="el-GR" sz="2400" dirty="0">
                <a:effectLst/>
              </a:rPr>
              <a:t> στέλνει 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αίτημα απόδοσης δικτυακών στοιχείων</a:t>
            </a:r>
            <a:r>
              <a:rPr lang="el-G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στον </a:t>
            </a:r>
            <a:r>
              <a:rPr lang="en-US" sz="2400" dirty="0" err="1" smtClean="0">
                <a:effectLst/>
              </a:rPr>
              <a:t>dhcp</a:t>
            </a:r>
            <a:r>
              <a:rPr lang="en-US" sz="2400" dirty="0" smtClean="0">
                <a:effectLst/>
              </a:rPr>
              <a:t> </a:t>
            </a:r>
            <a:r>
              <a:rPr lang="el-GR" sz="2400" dirty="0" err="1" smtClean="0">
                <a:effectLst/>
              </a:rPr>
              <a:t>διακομιστή</a:t>
            </a:r>
            <a:r>
              <a:rPr lang="el-GR" sz="2400" dirty="0" smtClean="0">
                <a:effectLst/>
              </a:rPr>
              <a:t> μέσω </a:t>
            </a:r>
            <a:r>
              <a:rPr lang="en-US" sz="2400" dirty="0">
                <a:effectLst/>
              </a:rPr>
              <a:t>broadcast</a:t>
            </a:r>
            <a:r>
              <a:rPr lang="el-GR" sz="2400" dirty="0">
                <a:effectLst/>
              </a:rPr>
              <a:t> στο </a:t>
            </a:r>
            <a:r>
              <a:rPr lang="en-US" sz="2400" dirty="0" smtClean="0">
                <a:effectLst/>
              </a:rPr>
              <a:t>L</a:t>
            </a:r>
            <a:r>
              <a:rPr lang="el-GR" sz="2400" dirty="0" smtClean="0">
                <a:effectLst/>
              </a:rPr>
              <a:t>2 </a:t>
            </a:r>
            <a:r>
              <a:rPr lang="el-GR" sz="2400" dirty="0">
                <a:effectLst/>
              </a:rPr>
              <a:t>τοπικό δίκτυο στο οποίο μετέχει. </a:t>
            </a:r>
            <a:endParaRPr lang="el-GR" sz="2400" dirty="0" smtClean="0">
              <a:effectLst/>
            </a:endParaRPr>
          </a:p>
          <a:p>
            <a:pPr marL="0" indent="0">
              <a:buNone/>
              <a:defRPr/>
            </a:pPr>
            <a:endParaRPr lang="en-US" sz="1800" u="sng" dirty="0" smtClean="0"/>
          </a:p>
          <a:p>
            <a:pPr marL="0" indent="0">
              <a:buNone/>
              <a:defRPr/>
            </a:pPr>
            <a:endParaRPr lang="el-GR" sz="1800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pic>
        <p:nvPicPr>
          <p:cNvPr id="5" name="Εικόνα 4"/>
          <p:cNvPicPr/>
          <p:nvPr/>
        </p:nvPicPr>
        <p:blipFill>
          <a:blip r:embed="rId3"/>
          <a:stretch>
            <a:fillRect/>
          </a:stretch>
        </p:blipFill>
        <p:spPr>
          <a:xfrm>
            <a:off x="1763688" y="3501008"/>
            <a:ext cx="4457065" cy="24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DHCP</a:t>
            </a:r>
            <a:r>
              <a:rPr lang="el-GR" dirty="0"/>
              <a:t> σε δρομολογητές</a:t>
            </a:r>
            <a:r>
              <a:rPr lang="en-US" dirty="0"/>
              <a:t> </a:t>
            </a:r>
            <a:r>
              <a:rPr lang="en-US" sz="3100" b="0" dirty="0" smtClean="0"/>
              <a:t>(2/5</a:t>
            </a:r>
            <a:r>
              <a:rPr lang="en-US" sz="3100" b="0" dirty="0"/>
              <a:t>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el-GR" sz="2400" dirty="0" smtClean="0">
                <a:effectLst/>
              </a:rPr>
              <a:t>Όταν </a:t>
            </a:r>
            <a:r>
              <a:rPr lang="en-US" sz="2400" dirty="0" smtClean="0">
                <a:effectLst/>
              </a:rPr>
              <a:t>o DHCP </a:t>
            </a:r>
            <a:r>
              <a:rPr lang="en-US" sz="2400" dirty="0">
                <a:effectLst/>
              </a:rPr>
              <a:t>server</a:t>
            </a:r>
            <a:r>
              <a:rPr lang="el-GR" sz="2400" dirty="0">
                <a:effectLst/>
              </a:rPr>
              <a:t> λάβει </a:t>
            </a:r>
            <a:r>
              <a:rPr lang="el-GR" sz="2400" dirty="0" smtClean="0">
                <a:effectLst/>
              </a:rPr>
              <a:t>το αίτημα, </a:t>
            </a:r>
            <a:r>
              <a:rPr lang="el-GR" sz="2400" b="1" dirty="0">
                <a:solidFill>
                  <a:srgbClr val="990033"/>
                </a:solidFill>
                <a:effectLst/>
              </a:rPr>
              <a:t>δεσμεύει μία ΙΡ διεύθυνση </a:t>
            </a:r>
            <a:r>
              <a:rPr lang="el-GR" sz="2400" dirty="0">
                <a:effectLst/>
              </a:rPr>
              <a:t>από το διαθέσιμο </a:t>
            </a:r>
            <a:r>
              <a:rPr lang="en-US" sz="2400" dirty="0">
                <a:effectLst/>
              </a:rPr>
              <a:t>pool </a:t>
            </a:r>
            <a:r>
              <a:rPr lang="el-GR" sz="2400" dirty="0">
                <a:effectLst/>
              </a:rPr>
              <a:t>διευθύνσεων και ταυτόχρονα καταχωρεί στη βάση δεδομένων που συντηρεί για την υπηρεσία, μία εγγραφή που περιλαμβάνει το ζεύγος «</a:t>
            </a:r>
            <a:r>
              <a:rPr lang="el-GR" sz="2400" b="1" dirty="0">
                <a:solidFill>
                  <a:srgbClr val="990033"/>
                </a:solidFill>
                <a:effectLst/>
              </a:rPr>
              <a:t>ΙΡ διεύθυνση που αποδόθηκε – </a:t>
            </a:r>
            <a:r>
              <a:rPr lang="en-US" sz="2400" b="1" dirty="0">
                <a:solidFill>
                  <a:srgbClr val="990033"/>
                </a:solidFill>
                <a:effectLst/>
              </a:rPr>
              <a:t>MAC </a:t>
            </a:r>
            <a:r>
              <a:rPr lang="el-GR" sz="2400" b="1" dirty="0">
                <a:solidFill>
                  <a:srgbClr val="990033"/>
                </a:solidFill>
                <a:effectLst/>
              </a:rPr>
              <a:t>διεύθυνση </a:t>
            </a:r>
            <a:r>
              <a:rPr lang="en-US" sz="2400" b="1" dirty="0" err="1">
                <a:solidFill>
                  <a:srgbClr val="990033"/>
                </a:solidFill>
                <a:effectLst/>
              </a:rPr>
              <a:t>dhcp</a:t>
            </a:r>
            <a:r>
              <a:rPr lang="en-US" sz="2400" b="1" dirty="0">
                <a:solidFill>
                  <a:srgbClr val="990033"/>
                </a:solidFill>
                <a:effectLst/>
              </a:rPr>
              <a:t> client</a:t>
            </a:r>
            <a:r>
              <a:rPr lang="el-GR" sz="2400" dirty="0">
                <a:effectLst/>
              </a:rPr>
              <a:t>». </a:t>
            </a:r>
          </a:p>
          <a:p>
            <a:pPr>
              <a:defRPr/>
            </a:pPr>
            <a:endParaRPr lang="el-GR" sz="1800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pic>
        <p:nvPicPr>
          <p:cNvPr id="5" name="Εικόνα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55776" y="3429000"/>
            <a:ext cx="4457065" cy="24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DHCP</a:t>
            </a:r>
            <a:r>
              <a:rPr lang="el-GR" dirty="0"/>
              <a:t> σε δρομολογητές</a:t>
            </a:r>
            <a:r>
              <a:rPr lang="en-US" dirty="0"/>
              <a:t> </a:t>
            </a:r>
            <a:r>
              <a:rPr lang="en-US" sz="3100" b="0" dirty="0" smtClean="0"/>
              <a:t>(3/5</a:t>
            </a:r>
            <a:r>
              <a:rPr lang="en-US" sz="3100" b="0" dirty="0"/>
              <a:t>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el-GR" sz="2400" dirty="0" smtClean="0">
                <a:effectLst/>
              </a:rPr>
              <a:t>Στη </a:t>
            </a:r>
            <a:r>
              <a:rPr lang="el-GR" sz="2400" dirty="0">
                <a:effectLst/>
              </a:rPr>
              <a:t>συνέχεια ο </a:t>
            </a:r>
            <a:r>
              <a:rPr lang="en-US" sz="2400" dirty="0">
                <a:effectLst/>
              </a:rPr>
              <a:t>DHCP server</a:t>
            </a:r>
            <a:r>
              <a:rPr lang="el-GR" sz="2400" dirty="0">
                <a:effectLst/>
              </a:rPr>
              <a:t> στέλνει στον </a:t>
            </a:r>
            <a:r>
              <a:rPr lang="en-US" sz="2400" dirty="0" err="1">
                <a:effectLst/>
              </a:rPr>
              <a:t>dhcp</a:t>
            </a:r>
            <a:r>
              <a:rPr lang="en-US" sz="2400" dirty="0">
                <a:effectLst/>
              </a:rPr>
              <a:t> client</a:t>
            </a:r>
            <a:r>
              <a:rPr lang="el-GR" sz="2400" dirty="0">
                <a:effectLst/>
              </a:rPr>
              <a:t> το πλήρες </a:t>
            </a:r>
            <a:r>
              <a:rPr lang="en-US" sz="2400" dirty="0">
                <a:effectLst/>
              </a:rPr>
              <a:t>set</a:t>
            </a:r>
            <a:r>
              <a:rPr lang="el-GR" sz="2400" dirty="0">
                <a:effectLst/>
              </a:rPr>
              <a:t> των δικτυακών στοιχείων που έχει προγραμματιστεί να </a:t>
            </a:r>
            <a:r>
              <a:rPr lang="el-GR" sz="2400" dirty="0" smtClean="0">
                <a:effectLst/>
              </a:rPr>
              <a:t>στείλει. </a:t>
            </a:r>
            <a:endParaRPr lang="el-GR" sz="2400" dirty="0">
              <a:effectLst/>
            </a:endParaRPr>
          </a:p>
          <a:p>
            <a:pPr marL="0" indent="0">
              <a:defRPr/>
            </a:pPr>
            <a:endParaRPr lang="el-GR" sz="1800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pic>
        <p:nvPicPr>
          <p:cNvPr id="6" name="Εικόνα 5"/>
          <p:cNvPicPr/>
          <p:nvPr/>
        </p:nvPicPr>
        <p:blipFill>
          <a:blip r:embed="rId3"/>
          <a:stretch>
            <a:fillRect/>
          </a:stretch>
        </p:blipFill>
        <p:spPr>
          <a:xfrm>
            <a:off x="1763688" y="3140968"/>
            <a:ext cx="518457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3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DHCP</a:t>
            </a:r>
            <a:r>
              <a:rPr lang="el-GR" dirty="0"/>
              <a:t> σε δρομολογητές</a:t>
            </a:r>
            <a:r>
              <a:rPr lang="en-US" dirty="0"/>
              <a:t> </a:t>
            </a:r>
            <a:r>
              <a:rPr lang="en-US" sz="3100" b="0" dirty="0" smtClean="0"/>
              <a:t>(4/5</a:t>
            </a:r>
            <a:r>
              <a:rPr lang="en-US" sz="3100" b="0" dirty="0"/>
              <a:t>)</a:t>
            </a:r>
            <a:endParaRPr lang="en-GB" dirty="0"/>
          </a:p>
        </p:txBody>
      </p:sp>
      <p:sp>
        <p:nvSpPr>
          <p:cNvPr id="41987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200" b="1" dirty="0" smtClean="0">
                <a:solidFill>
                  <a:srgbClr val="004B82"/>
                </a:solidFill>
                <a:effectLst/>
              </a:rPr>
              <a:t>Πλεονεκτήματα: </a:t>
            </a:r>
            <a:endParaRPr lang="el-GR" altLang="el-GR" sz="2200" b="1" dirty="0" smtClean="0">
              <a:solidFill>
                <a:srgbClr val="004B82"/>
              </a:solidFill>
              <a:effectLst/>
            </a:endParaRPr>
          </a:p>
          <a:p>
            <a:r>
              <a:rPr lang="el-GR" altLang="el-GR" sz="2200" dirty="0" smtClean="0">
                <a:effectLst/>
              </a:rPr>
              <a:t>άμεση εξυπηρέτηση των </a:t>
            </a:r>
            <a:r>
              <a:rPr lang="en-US" altLang="el-GR" sz="2200" dirty="0" smtClean="0">
                <a:effectLst/>
              </a:rPr>
              <a:t>hosts </a:t>
            </a:r>
            <a:r>
              <a:rPr lang="el-GR" altLang="el-GR" sz="2200" dirty="0" smtClean="0">
                <a:effectLst/>
              </a:rPr>
              <a:t>σε περιβάλλοντα προσωρινών και συχνά προσθαφαιρούμενων χρηστών (</a:t>
            </a:r>
            <a:r>
              <a:rPr lang="en-US" altLang="el-GR" sz="2200" dirty="0" smtClean="0">
                <a:effectLst/>
              </a:rPr>
              <a:t>internet </a:t>
            </a:r>
            <a:r>
              <a:rPr lang="en-US" altLang="el-GR" sz="2200" dirty="0" err="1" smtClean="0">
                <a:effectLst/>
              </a:rPr>
              <a:t>caf</a:t>
            </a:r>
            <a:r>
              <a:rPr lang="el-GR" altLang="el-GR" sz="2200" dirty="0" smtClean="0">
                <a:effectLst/>
              </a:rPr>
              <a:t>é, </a:t>
            </a:r>
            <a:r>
              <a:rPr lang="en-US" altLang="el-GR" sz="2200" dirty="0" err="1" smtClean="0">
                <a:effectLst/>
              </a:rPr>
              <a:t>wifi</a:t>
            </a:r>
            <a:r>
              <a:rPr lang="el-GR" altLang="el-GR" sz="2200" dirty="0" smtClean="0">
                <a:effectLst/>
              </a:rPr>
              <a:t>-</a:t>
            </a:r>
            <a:r>
              <a:rPr lang="en-US" altLang="el-GR" sz="2200" dirty="0" smtClean="0">
                <a:effectLst/>
              </a:rPr>
              <a:t>hot spots</a:t>
            </a:r>
            <a:r>
              <a:rPr lang="el-GR" altLang="el-GR" sz="2200" dirty="0" smtClean="0">
                <a:effectLst/>
              </a:rPr>
              <a:t>, </a:t>
            </a:r>
            <a:r>
              <a:rPr lang="en-US" altLang="el-GR" sz="2200" dirty="0" smtClean="0">
                <a:effectLst/>
              </a:rPr>
              <a:t>lobby </a:t>
            </a:r>
            <a:r>
              <a:rPr lang="el-GR" altLang="el-GR" sz="2200" dirty="0" smtClean="0">
                <a:effectLst/>
              </a:rPr>
              <a:t>ξενοδοχείων κ.α.)</a:t>
            </a:r>
          </a:p>
          <a:p>
            <a:r>
              <a:rPr lang="el-GR" altLang="el-GR" sz="2200" dirty="0" smtClean="0">
                <a:effectLst/>
              </a:rPr>
              <a:t>ελαχιστοποίηση φόρτου στη μεριά των διαχειριστών και συντήρηση λιστών αντιστοιχίσεων ΙΡ διευθύνσεων με μηχανήματα χρηστών.</a:t>
            </a:r>
          </a:p>
          <a:p>
            <a:r>
              <a:rPr lang="el-GR" altLang="el-GR" sz="2200" dirty="0" smtClean="0">
                <a:effectLst/>
              </a:rPr>
              <a:t>δυνατότητα επίτευξης υψηλότερου επιπέδου οργάνωσης, απόδοσης και διαθεσιμότητας ΙΡ διευθύνσεων σε περιβάλλοντα με μεγάλο πλήθος τοπικών δικτύων ή/και τοπικών δικτύων μεγάλης κλίμακας. </a:t>
            </a:r>
          </a:p>
          <a:p>
            <a:r>
              <a:rPr lang="el-GR" altLang="el-GR" sz="2200" dirty="0" smtClean="0">
                <a:effectLst/>
              </a:rPr>
              <a:t>απάλειψη της προϋπόθεσης οποιασδήποτε παρέμβασης στη δικτυακή παραμετροποίηση των </a:t>
            </a:r>
            <a:r>
              <a:rPr lang="en-US" altLang="el-GR" sz="2200" dirty="0" smtClean="0">
                <a:effectLst/>
              </a:rPr>
              <a:t>Hosts</a:t>
            </a:r>
            <a:r>
              <a:rPr lang="el-GR" altLang="el-GR" sz="2200" dirty="0" smtClean="0">
                <a:effectLst/>
              </a:rPr>
              <a:t> από τους χρήστες ενός τοπικού δικτύου.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14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Υπηρεσία </a:t>
            </a:r>
            <a:r>
              <a:rPr lang="en-US" dirty="0"/>
              <a:t>DHCP</a:t>
            </a:r>
            <a:r>
              <a:rPr lang="el-GR" dirty="0"/>
              <a:t> σε δρομολογητές</a:t>
            </a:r>
            <a:r>
              <a:rPr lang="en-US" dirty="0"/>
              <a:t> </a:t>
            </a:r>
            <a:r>
              <a:rPr lang="en-US" sz="3100" b="0" dirty="0" smtClean="0"/>
              <a:t>(5/5</a:t>
            </a:r>
            <a:r>
              <a:rPr lang="en-US" sz="3100" b="0" dirty="0"/>
              <a:t>)</a:t>
            </a:r>
            <a:endParaRPr lang="en-GB" dirty="0"/>
          </a:p>
        </p:txBody>
      </p:sp>
      <p:sp>
        <p:nvSpPr>
          <p:cNvPr id="43011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altLang="el-GR" sz="2400" b="1" dirty="0" smtClean="0">
                <a:solidFill>
                  <a:srgbClr val="004B82"/>
                </a:solidFill>
              </a:rPr>
              <a:t>Μειονέκτημα:</a:t>
            </a:r>
            <a:endParaRPr lang="el-GR" altLang="el-GR" sz="2400" b="1" dirty="0">
              <a:solidFill>
                <a:srgbClr val="004B82"/>
              </a:solidFill>
            </a:endParaRPr>
          </a:p>
          <a:p>
            <a:r>
              <a:rPr lang="el-GR" altLang="el-GR" sz="2200" dirty="0" smtClean="0">
                <a:effectLst/>
              </a:rPr>
              <a:t>για τους διαχειριστές του δικτύου περιορίζεται η δυνατότητα ελέγχου των χρηστών που μπορούν να επιτύχουν φυσική πρόσβαση στο τοπικό δίκτυο όπου λειτουργεί ένας </a:t>
            </a:r>
            <a:r>
              <a:rPr lang="en-US" altLang="el-GR" sz="2200" dirty="0" err="1" smtClean="0">
                <a:effectLst/>
              </a:rPr>
              <a:t>dhcp</a:t>
            </a:r>
            <a:r>
              <a:rPr lang="en-US" altLang="el-GR" sz="2200" dirty="0" smtClean="0">
                <a:effectLst/>
              </a:rPr>
              <a:t> server</a:t>
            </a:r>
            <a:r>
              <a:rPr lang="el-GR" altLang="el-GR" sz="2200" dirty="0" smtClean="0">
                <a:effectLst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851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άσκηση </a:t>
            </a:r>
            <a:r>
              <a:rPr lang="en-US" sz="3200" b="0" dirty="0" smtClean="0"/>
              <a:t>(1/3)</a:t>
            </a:r>
            <a:r>
              <a:rPr lang="el-GR" sz="3200" b="0" dirty="0" smtClean="0"/>
              <a:t> </a:t>
            </a:r>
            <a:endParaRPr lang="en-GB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sz="2400" dirty="0">
                <a:effectLst/>
              </a:rPr>
              <a:t>Υλοποιείστε με τον </a:t>
            </a:r>
            <a:r>
              <a:rPr lang="en-US" sz="2400" dirty="0">
                <a:effectLst/>
              </a:rPr>
              <a:t>packet tracer </a:t>
            </a:r>
            <a:r>
              <a:rPr lang="el-GR" sz="2400" dirty="0" smtClean="0">
                <a:effectLst/>
              </a:rPr>
              <a:t>διαδίκτυο </a:t>
            </a:r>
            <a:r>
              <a:rPr lang="el-GR" sz="2400" dirty="0">
                <a:effectLst/>
              </a:rPr>
              <a:t>δύο απομακρυσμένων δρομολογητών οι οποίοι </a:t>
            </a:r>
            <a:r>
              <a:rPr lang="el-GR" sz="2400" dirty="0" smtClean="0">
                <a:effectLst/>
              </a:rPr>
              <a:t>συνδέονται με </a:t>
            </a:r>
            <a:r>
              <a:rPr lang="el-GR" sz="2400" dirty="0">
                <a:effectLst/>
              </a:rPr>
              <a:t>μισθωμένη γραμμή, και στους οποίους εφαρμόζεται </a:t>
            </a:r>
            <a:r>
              <a:rPr lang="el-GR" sz="2400" dirty="0" smtClean="0">
                <a:effectLst/>
              </a:rPr>
              <a:t>στατική δρομολόγηση. </a:t>
            </a:r>
            <a:r>
              <a:rPr lang="el-GR" sz="2400" dirty="0" smtClean="0"/>
              <a:t>Οι  </a:t>
            </a:r>
            <a:r>
              <a:rPr lang="el-GR" sz="2400" dirty="0"/>
              <a:t>δρομολογητές θα </a:t>
            </a:r>
            <a:r>
              <a:rPr lang="el-GR" sz="2400" dirty="0" smtClean="0"/>
              <a:t>παρέχουν την υπηρεσία </a:t>
            </a:r>
            <a:r>
              <a:rPr lang="el-GR" sz="2400" dirty="0"/>
              <a:t>της Δυναμικής </a:t>
            </a:r>
            <a:r>
              <a:rPr lang="el-GR" sz="2400" dirty="0" err="1"/>
              <a:t>Διευθυνσιοδότησης</a:t>
            </a:r>
            <a:r>
              <a:rPr lang="el-GR" sz="2400" dirty="0"/>
              <a:t> (</a:t>
            </a:r>
            <a:r>
              <a:rPr lang="en-US" sz="2400" dirty="0"/>
              <a:t>Dynamic Host Configuration Protocol</a:t>
            </a:r>
            <a:r>
              <a:rPr lang="el-GR" sz="2400" dirty="0"/>
              <a:t> – </a:t>
            </a:r>
            <a:r>
              <a:rPr lang="en-US" sz="2400" dirty="0"/>
              <a:t>DHCP</a:t>
            </a:r>
            <a:r>
              <a:rPr lang="el-GR" sz="2400" dirty="0" smtClean="0"/>
              <a:t>) στα </a:t>
            </a:r>
            <a:r>
              <a:rPr lang="el-GR" sz="2400" dirty="0" smtClean="0">
                <a:effectLst/>
              </a:rPr>
              <a:t>τοπικά </a:t>
            </a:r>
            <a:r>
              <a:rPr lang="el-GR" sz="2400" dirty="0">
                <a:effectLst/>
              </a:rPr>
              <a:t>δίκτυα που </a:t>
            </a:r>
            <a:r>
              <a:rPr lang="el-GR" sz="2400" dirty="0" smtClean="0">
                <a:effectLst/>
              </a:rPr>
              <a:t>συνδέονται σε αυτούς.</a:t>
            </a:r>
          </a:p>
          <a:p>
            <a:pPr>
              <a:defRPr/>
            </a:pPr>
            <a:endParaRPr lang="el-GR" sz="2400" dirty="0" smtClean="0">
              <a:solidFill>
                <a:srgbClr val="C00000"/>
              </a:solidFill>
            </a:endParaRPr>
          </a:p>
        </p:txBody>
      </p:sp>
      <p:pic>
        <p:nvPicPr>
          <p:cNvPr id="471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1" t="31049" r="21062" b="33791"/>
          <a:stretch>
            <a:fillRect/>
          </a:stretch>
        </p:blipFill>
        <p:spPr bwMode="auto">
          <a:xfrm>
            <a:off x="1979712" y="3717032"/>
            <a:ext cx="5284787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86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  <p:sp>
        <p:nvSpPr>
          <p:cNvPr id="12" name="Content Placeholder 2">
            <a:hlinkClick r:id="rId2" action="ppaction://hlinksldjump"/>
          </p:cNvPr>
          <p:cNvSpPr txBox="1">
            <a:spLocks/>
          </p:cNvSpPr>
          <p:nvPr/>
        </p:nvSpPr>
        <p:spPr>
          <a:xfrm>
            <a:off x="326061" y="1277407"/>
            <a:ext cx="8350393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l-GR" sz="2400" dirty="0" smtClean="0"/>
              <a:t>Διευθέτηση υπολογιστών υπηρεσίας </a:t>
            </a:r>
            <a:endParaRPr lang="el-GR" sz="2400" dirty="0">
              <a:hlinkClick r:id="rId3" action="ppaction://hlinksldjump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6063" y="6357600"/>
            <a:ext cx="3309833" cy="36360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Content Placeholder 2">
            <a:hlinkClick r:id="rId4" action="ppaction://hlinksldjump"/>
          </p:cNvPr>
          <p:cNvSpPr txBox="1">
            <a:spLocks/>
          </p:cNvSpPr>
          <p:nvPr/>
        </p:nvSpPr>
        <p:spPr>
          <a:xfrm>
            <a:off x="326061" y="1720567"/>
            <a:ext cx="8350393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l-GR" sz="2400" dirty="0" smtClean="0"/>
              <a:t>2.    Πρωτόκολλο </a:t>
            </a:r>
            <a:r>
              <a:rPr lang="en-US" sz="2400" dirty="0"/>
              <a:t>DHCP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18" name="Content Placeholder 2">
            <a:hlinkClick r:id="rId5" action="ppaction://hlinksldjump"/>
          </p:cNvPr>
          <p:cNvSpPr txBox="1">
            <a:spLocks/>
          </p:cNvSpPr>
          <p:nvPr/>
        </p:nvSpPr>
        <p:spPr>
          <a:xfrm>
            <a:off x="326061" y="2152615"/>
            <a:ext cx="8350393" cy="454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 smtClean="0"/>
              <a:t>3.</a:t>
            </a:r>
            <a:r>
              <a:rPr lang="el-GR" sz="2400" dirty="0" smtClean="0"/>
              <a:t>    Υπηρεσία </a:t>
            </a:r>
            <a:r>
              <a:rPr lang="en-US" sz="2400" dirty="0"/>
              <a:t>DHCP</a:t>
            </a:r>
            <a:r>
              <a:rPr lang="el-GR" sz="2400" dirty="0"/>
              <a:t> σε δρομολογητές</a:t>
            </a:r>
          </a:p>
        </p:txBody>
      </p:sp>
      <p:sp>
        <p:nvSpPr>
          <p:cNvPr id="19" name="Content Placeholder 2">
            <a:hlinkClick r:id="rId6" action="ppaction://hlinksldjump"/>
          </p:cNvPr>
          <p:cNvSpPr txBox="1">
            <a:spLocks/>
          </p:cNvSpPr>
          <p:nvPr/>
        </p:nvSpPr>
        <p:spPr>
          <a:xfrm>
            <a:off x="326061" y="2606888"/>
            <a:ext cx="8350393" cy="456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 smtClean="0"/>
              <a:t>4.</a:t>
            </a:r>
            <a:r>
              <a:rPr lang="el-GR" sz="2400" dirty="0" smtClean="0"/>
              <a:t>   </a:t>
            </a:r>
            <a:r>
              <a:rPr lang="en-US" sz="2400" dirty="0" smtClean="0"/>
              <a:t> </a:t>
            </a:r>
            <a:r>
              <a:rPr lang="el-GR" sz="2400" dirty="0" smtClean="0"/>
              <a:t>Άσκηση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066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άσκηση</a:t>
            </a:r>
            <a:r>
              <a:rPr lang="en-US" dirty="0" smtClean="0"/>
              <a:t> </a:t>
            </a:r>
            <a:r>
              <a:rPr lang="en-US" sz="3200" b="0" dirty="0" smtClean="0"/>
              <a:t>(2/3</a:t>
            </a:r>
            <a:r>
              <a:rPr lang="en-US" sz="3200" b="0" dirty="0"/>
              <a:t>)</a:t>
            </a:r>
            <a:r>
              <a:rPr lang="el-GR" sz="3200" b="0" dirty="0"/>
              <a:t>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04056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l-GR" sz="2400" dirty="0" smtClean="0">
                <a:effectLst/>
              </a:rPr>
              <a:t>Η υπηρεσία </a:t>
            </a:r>
            <a:r>
              <a:rPr lang="en-US" sz="2400" dirty="0" smtClean="0">
                <a:effectLst/>
              </a:rPr>
              <a:t>DHCP </a:t>
            </a:r>
            <a:r>
              <a:rPr lang="el-GR" sz="2400" dirty="0" smtClean="0">
                <a:effectLst/>
              </a:rPr>
              <a:t>στους δρομολογητές </a:t>
            </a:r>
            <a:r>
              <a:rPr lang="el-GR" sz="2400" dirty="0">
                <a:effectLst/>
              </a:rPr>
              <a:t>θα </a:t>
            </a:r>
            <a:r>
              <a:rPr lang="el-GR" sz="2400" dirty="0" smtClean="0">
                <a:effectLst/>
              </a:rPr>
              <a:t>ρυθμιστεί για </a:t>
            </a:r>
            <a:r>
              <a:rPr lang="el-GR" sz="2400" dirty="0">
                <a:effectLst/>
              </a:rPr>
              <a:t>απόδοση: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effectLst/>
              </a:rPr>
              <a:t>IP </a:t>
            </a:r>
            <a:r>
              <a:rPr lang="el-GR" sz="2400" dirty="0">
                <a:effectLst/>
              </a:rPr>
              <a:t>διευθύνσεων</a:t>
            </a:r>
            <a:r>
              <a:rPr lang="en-GB" sz="2400" dirty="0">
                <a:effectLst/>
              </a:rPr>
              <a:t> &amp; </a:t>
            </a:r>
            <a:r>
              <a:rPr lang="el-GR" sz="2400" dirty="0">
                <a:effectLst/>
              </a:rPr>
              <a:t>μάσκας </a:t>
            </a:r>
            <a:r>
              <a:rPr lang="el-GR" sz="2400" dirty="0" err="1">
                <a:effectLst/>
              </a:rPr>
              <a:t>υποδικτύου</a:t>
            </a:r>
            <a:endParaRPr lang="el-GR" sz="2400" dirty="0">
              <a:effectLst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ffectLst/>
              </a:rPr>
              <a:t>DNS </a:t>
            </a:r>
            <a:r>
              <a:rPr lang="el-GR" sz="2400" dirty="0" err="1">
                <a:effectLst/>
              </a:rPr>
              <a:t>διακομιστή</a:t>
            </a:r>
            <a:r>
              <a:rPr lang="el-GR" sz="2400" dirty="0">
                <a:effectLst/>
              </a:rPr>
              <a:t>/</a:t>
            </a:r>
            <a:r>
              <a:rPr lang="el-GR" sz="2400" dirty="0" err="1">
                <a:effectLst/>
              </a:rPr>
              <a:t>ών</a:t>
            </a:r>
            <a:endParaRPr lang="el-GR" sz="2400" dirty="0">
              <a:effectLst/>
            </a:endParaRPr>
          </a:p>
          <a:p>
            <a:pPr>
              <a:defRPr/>
            </a:pPr>
            <a:r>
              <a:rPr lang="en-GB" sz="2400" dirty="0"/>
              <a:t>IP </a:t>
            </a:r>
            <a:r>
              <a:rPr lang="el-GR" sz="2400" dirty="0" smtClean="0"/>
              <a:t>διεύθυνση </a:t>
            </a:r>
            <a:r>
              <a:rPr lang="el-GR" sz="2400" dirty="0" smtClean="0">
                <a:effectLst/>
              </a:rPr>
              <a:t>προεπιλεγμένου δρομολογητή (</a:t>
            </a:r>
            <a:r>
              <a:rPr lang="en-US" sz="2400" dirty="0" smtClean="0">
                <a:effectLst/>
              </a:rPr>
              <a:t>default</a:t>
            </a:r>
            <a:r>
              <a:rPr lang="en-US" sz="2400" dirty="0"/>
              <a:t> </a:t>
            </a:r>
            <a:r>
              <a:rPr lang="en-GB" sz="2400" dirty="0" smtClean="0">
                <a:effectLst/>
              </a:rPr>
              <a:t>gateway</a:t>
            </a:r>
            <a:r>
              <a:rPr lang="en-GB" sz="2400" dirty="0">
                <a:effectLst/>
              </a:rPr>
              <a:t>)</a:t>
            </a:r>
            <a:endParaRPr lang="el-GR" sz="2400" dirty="0">
              <a:effectLst/>
            </a:endParaRPr>
          </a:p>
          <a:p>
            <a:pPr>
              <a:defRPr/>
            </a:pPr>
            <a:endParaRPr lang="el-GR" sz="2400" dirty="0">
              <a:solidFill>
                <a:srgbClr val="C00000"/>
              </a:solidFill>
            </a:endParaRPr>
          </a:p>
          <a:p>
            <a:pPr>
              <a:defRPr/>
            </a:pPr>
            <a:endParaRPr lang="el-GR" sz="2400" dirty="0" smtClean="0">
              <a:solidFill>
                <a:srgbClr val="C00000"/>
              </a:solidFill>
            </a:endParaRPr>
          </a:p>
        </p:txBody>
      </p:sp>
      <p:pic>
        <p:nvPicPr>
          <p:cNvPr id="481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1" t="31049" r="21062" b="33791"/>
          <a:stretch>
            <a:fillRect/>
          </a:stretch>
        </p:blipFill>
        <p:spPr bwMode="auto">
          <a:xfrm>
            <a:off x="1475656" y="3068960"/>
            <a:ext cx="5185246" cy="296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08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άσκηση</a:t>
            </a:r>
            <a:r>
              <a:rPr lang="en-US" dirty="0" smtClean="0"/>
              <a:t> </a:t>
            </a:r>
            <a:r>
              <a:rPr lang="en-US" sz="3200" b="0" dirty="0" smtClean="0"/>
              <a:t>(3/3</a:t>
            </a:r>
            <a:r>
              <a:rPr lang="en-US" sz="3200" b="0" dirty="0"/>
              <a:t>)</a:t>
            </a:r>
            <a:r>
              <a:rPr lang="el-GR" sz="3200" b="0" dirty="0"/>
              <a:t>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l-GR" sz="2400" b="1" dirty="0">
                <a:solidFill>
                  <a:srgbClr val="004B82"/>
                </a:solidFill>
                <a:effectLst/>
              </a:rPr>
              <a:t>Βήμα 1</a:t>
            </a:r>
            <a:r>
              <a:rPr lang="en-US" sz="2400" b="1" dirty="0">
                <a:solidFill>
                  <a:srgbClr val="004B82"/>
                </a:solidFill>
                <a:effectLst/>
              </a:rPr>
              <a:t>o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 – Υλοποίηση </a:t>
            </a:r>
            <a:r>
              <a:rPr lang="en-US" sz="2400" b="1" dirty="0">
                <a:solidFill>
                  <a:srgbClr val="004B82"/>
                </a:solidFill>
                <a:effectLst/>
              </a:rPr>
              <a:t>DHCP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 υπηρεσίας στους δρομολογητές</a:t>
            </a:r>
          </a:p>
          <a:p>
            <a:pPr>
              <a:defRPr/>
            </a:pPr>
            <a:r>
              <a:rPr lang="en-US" sz="2000" dirty="0" smtClean="0">
                <a:effectLst/>
              </a:rPr>
              <a:t>Router(</a:t>
            </a:r>
            <a:r>
              <a:rPr lang="en-US" sz="2000" dirty="0" err="1" smtClean="0">
                <a:effectLst/>
              </a:rPr>
              <a:t>config</a:t>
            </a:r>
            <a:r>
              <a:rPr lang="en-US" sz="2000" dirty="0">
                <a:effectLst/>
              </a:rPr>
              <a:t>)#</a:t>
            </a:r>
            <a:r>
              <a:rPr lang="en-US" sz="2000" dirty="0" err="1">
                <a:effectLst/>
              </a:rPr>
              <a:t>ip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dhcp</a:t>
            </a:r>
            <a:r>
              <a:rPr lang="en-US" sz="2000" dirty="0">
                <a:effectLst/>
              </a:rPr>
              <a:t> pool </a:t>
            </a:r>
            <a:r>
              <a:rPr lang="el-GR" sz="2000" dirty="0" smtClean="0">
                <a:effectLst/>
              </a:rPr>
              <a:t> &lt;όνομα</a:t>
            </a:r>
            <a:r>
              <a:rPr lang="en-US" sz="2000" dirty="0" smtClean="0">
                <a:effectLst/>
              </a:rPr>
              <a:t> pool</a:t>
            </a:r>
            <a:r>
              <a:rPr lang="el-GR" sz="2000" dirty="0" smtClean="0">
                <a:effectLst/>
              </a:rPr>
              <a:t>&gt;</a:t>
            </a:r>
            <a:endParaRPr lang="el-GR" sz="2000" dirty="0">
              <a:effectLst/>
            </a:endParaRPr>
          </a:p>
          <a:p>
            <a:pPr>
              <a:defRPr/>
            </a:pPr>
            <a:r>
              <a:rPr lang="en-US" sz="2000" dirty="0">
                <a:effectLst/>
              </a:rPr>
              <a:t>Router(</a:t>
            </a:r>
            <a:r>
              <a:rPr lang="en-US" sz="2000" dirty="0" err="1">
                <a:effectLst/>
              </a:rPr>
              <a:t>dhcp-config</a:t>
            </a:r>
            <a:r>
              <a:rPr lang="en-US" sz="2000" dirty="0" smtClean="0">
                <a:effectLst/>
              </a:rPr>
              <a:t>)#</a:t>
            </a:r>
            <a:r>
              <a:rPr lang="el-GR" sz="2000" dirty="0" smtClean="0">
                <a:effectLst/>
              </a:rPr>
              <a:t> </a:t>
            </a:r>
            <a:r>
              <a:rPr lang="en-US" sz="2000" dirty="0" smtClean="0">
                <a:effectLst/>
              </a:rPr>
              <a:t>network </a:t>
            </a:r>
            <a:r>
              <a:rPr lang="el-GR" sz="2000" dirty="0" smtClean="0">
                <a:effectLst/>
              </a:rPr>
              <a:t>&lt;ΙΡ </a:t>
            </a:r>
            <a:r>
              <a:rPr lang="el-GR" sz="2000" dirty="0" err="1" smtClean="0">
                <a:effectLst/>
              </a:rPr>
              <a:t>υποδικτύου</a:t>
            </a:r>
            <a:r>
              <a:rPr lang="el-GR" sz="2000" dirty="0" smtClean="0">
                <a:effectLst/>
              </a:rPr>
              <a:t>&gt; &lt;μάσκα </a:t>
            </a:r>
            <a:r>
              <a:rPr lang="el-GR" sz="2000" dirty="0" err="1" smtClean="0">
                <a:effectLst/>
              </a:rPr>
              <a:t>υποδικτύου</a:t>
            </a:r>
            <a:r>
              <a:rPr lang="el-GR" sz="2000" dirty="0" smtClean="0">
                <a:effectLst/>
              </a:rPr>
              <a:t>&gt;</a:t>
            </a:r>
            <a:endParaRPr lang="el-GR" sz="2000" dirty="0">
              <a:effectLst/>
            </a:endParaRPr>
          </a:p>
          <a:p>
            <a:pPr>
              <a:defRPr/>
            </a:pPr>
            <a:r>
              <a:rPr lang="en-US" sz="2000" dirty="0">
                <a:effectLst/>
              </a:rPr>
              <a:t>Router(</a:t>
            </a:r>
            <a:r>
              <a:rPr lang="en-US" sz="2000" dirty="0" err="1">
                <a:effectLst/>
              </a:rPr>
              <a:t>dhcp-config</a:t>
            </a:r>
            <a:r>
              <a:rPr lang="en-US" sz="2000" dirty="0">
                <a:effectLst/>
              </a:rPr>
              <a:t>)#</a:t>
            </a:r>
            <a:r>
              <a:rPr lang="en-US" sz="2000" dirty="0" err="1">
                <a:effectLst/>
              </a:rPr>
              <a:t>dns</a:t>
            </a:r>
            <a:r>
              <a:rPr lang="en-US" sz="2000" dirty="0">
                <a:effectLst/>
              </a:rPr>
              <a:t>-server </a:t>
            </a:r>
            <a:r>
              <a:rPr lang="el-GR" sz="2000" dirty="0" smtClean="0">
                <a:effectLst/>
              </a:rPr>
              <a:t>&lt;ΙΡ </a:t>
            </a:r>
            <a:r>
              <a:rPr lang="el-GR" sz="2000" dirty="0">
                <a:effectLst/>
              </a:rPr>
              <a:t>διακομιστή</a:t>
            </a:r>
            <a:r>
              <a:rPr lang="en-US" sz="2000" dirty="0">
                <a:effectLst/>
              </a:rPr>
              <a:t> </a:t>
            </a:r>
            <a:r>
              <a:rPr lang="en-US" sz="2000" dirty="0" smtClean="0">
                <a:effectLst/>
              </a:rPr>
              <a:t>DNS</a:t>
            </a:r>
            <a:r>
              <a:rPr lang="el-GR" sz="2000" dirty="0" smtClean="0">
                <a:effectLst/>
              </a:rPr>
              <a:t>&gt;</a:t>
            </a:r>
            <a:r>
              <a:rPr lang="en-US" sz="2000" dirty="0" smtClean="0">
                <a:effectLst/>
              </a:rPr>
              <a:t> </a:t>
            </a:r>
            <a:endParaRPr lang="el-GR" sz="2000" dirty="0">
              <a:effectLst/>
            </a:endParaRPr>
          </a:p>
          <a:p>
            <a:pPr>
              <a:defRPr/>
            </a:pPr>
            <a:r>
              <a:rPr lang="en-US" sz="2000" dirty="0">
                <a:effectLst/>
              </a:rPr>
              <a:t>Router(</a:t>
            </a:r>
            <a:r>
              <a:rPr lang="en-US" sz="2000" dirty="0" err="1">
                <a:effectLst/>
              </a:rPr>
              <a:t>dhcp-config</a:t>
            </a:r>
            <a:r>
              <a:rPr lang="en-US" sz="2000" dirty="0">
                <a:effectLst/>
              </a:rPr>
              <a:t>)#default-router </a:t>
            </a:r>
            <a:r>
              <a:rPr lang="el-GR" sz="2000" dirty="0" smtClean="0">
                <a:effectLst/>
              </a:rPr>
              <a:t>&lt;ΙΡ </a:t>
            </a:r>
            <a:r>
              <a:rPr lang="el-GR" sz="2000" dirty="0">
                <a:effectLst/>
              </a:rPr>
              <a:t>δρομολογητή</a:t>
            </a:r>
            <a:r>
              <a:rPr lang="en-US" sz="2000" dirty="0">
                <a:effectLst/>
              </a:rPr>
              <a:t>/</a:t>
            </a:r>
            <a:r>
              <a:rPr lang="el-GR" sz="2000" dirty="0" smtClean="0">
                <a:effectLst/>
              </a:rPr>
              <a:t>πύλης&gt;</a:t>
            </a:r>
            <a:endParaRPr lang="el-GR" sz="2000" dirty="0" smtClean="0">
              <a:effectLst/>
            </a:endParaRPr>
          </a:p>
          <a:p>
            <a:pPr>
              <a:defRPr/>
            </a:pPr>
            <a:r>
              <a:rPr lang="en-US" sz="2000" dirty="0" smtClean="0">
                <a:effectLst/>
              </a:rPr>
              <a:t>Router(</a:t>
            </a:r>
            <a:r>
              <a:rPr lang="en-US" sz="2000" dirty="0" err="1" smtClean="0">
                <a:effectLst/>
              </a:rPr>
              <a:t>config</a:t>
            </a:r>
            <a:r>
              <a:rPr lang="en-US" sz="2000" dirty="0" smtClean="0">
                <a:effectLst/>
              </a:rPr>
              <a:t>)# </a:t>
            </a:r>
            <a:r>
              <a:rPr lang="el-GR" sz="2000" dirty="0" err="1" smtClean="0">
                <a:effectLst/>
              </a:rPr>
              <a:t>ip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err="1" smtClean="0">
                <a:effectLst/>
              </a:rPr>
              <a:t>dhcp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err="1" smtClean="0">
                <a:effectLst/>
              </a:rPr>
              <a:t>excluded-address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smtClean="0">
                <a:effectLst/>
              </a:rPr>
              <a:t>&lt;αρχική </a:t>
            </a:r>
            <a:r>
              <a:rPr lang="el-GR" sz="2000" dirty="0" smtClean="0">
                <a:effectLst/>
              </a:rPr>
              <a:t>ΙΡ </a:t>
            </a:r>
            <a:r>
              <a:rPr lang="el-GR" sz="2000" dirty="0" smtClean="0">
                <a:effectLst/>
              </a:rPr>
              <a:t>Διεύθυνση&gt; &lt;τελική </a:t>
            </a:r>
            <a:r>
              <a:rPr lang="el-GR" sz="2000" dirty="0" smtClean="0">
                <a:effectLst/>
              </a:rPr>
              <a:t>ΙΡ </a:t>
            </a:r>
            <a:r>
              <a:rPr lang="el-GR" sz="2000" dirty="0" smtClean="0">
                <a:effectLst/>
              </a:rPr>
              <a:t>Διεύθυνση&gt;</a:t>
            </a:r>
            <a:endParaRPr lang="el-GR" sz="2000" dirty="0" smtClean="0">
              <a:effectLst/>
            </a:endParaRPr>
          </a:p>
          <a:p>
            <a:pPr>
              <a:defRPr/>
            </a:pPr>
            <a:endParaRPr lang="el-GR" sz="2000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r>
              <a:rPr lang="el-GR" sz="2400" b="1" dirty="0">
                <a:solidFill>
                  <a:srgbClr val="004B82"/>
                </a:solidFill>
                <a:effectLst/>
              </a:rPr>
              <a:t>Βήμα 2</a:t>
            </a:r>
            <a:r>
              <a:rPr lang="en-US" sz="2400" b="1" dirty="0">
                <a:solidFill>
                  <a:srgbClr val="004B82"/>
                </a:solidFill>
                <a:effectLst/>
              </a:rPr>
              <a:t>o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 – ενεργοποίηση του </a:t>
            </a:r>
            <a:r>
              <a:rPr lang="en-US" sz="2400" b="1" dirty="0">
                <a:solidFill>
                  <a:srgbClr val="004B82"/>
                </a:solidFill>
                <a:effectLst/>
              </a:rPr>
              <a:t>DHCP </a:t>
            </a:r>
            <a:r>
              <a:rPr lang="el-GR" sz="2400" b="1" dirty="0" err="1">
                <a:solidFill>
                  <a:srgbClr val="004B82"/>
                </a:solidFill>
                <a:effectLst/>
              </a:rPr>
              <a:t>client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 στους Η/Υ </a:t>
            </a:r>
          </a:p>
          <a:p>
            <a:pPr>
              <a:defRPr/>
            </a:pPr>
            <a:r>
              <a:rPr lang="en-US" sz="2000" dirty="0">
                <a:effectLst/>
              </a:rPr>
              <a:t>Desktop </a:t>
            </a:r>
            <a:r>
              <a:rPr lang="en-US" sz="2000" dirty="0">
                <a:effectLst/>
                <a:sym typeface="Wingdings"/>
              </a:rPr>
              <a:t></a:t>
            </a:r>
            <a:r>
              <a:rPr lang="en-US" sz="2000" dirty="0">
                <a:effectLst/>
              </a:rPr>
              <a:t> IP Configuration</a:t>
            </a:r>
            <a:r>
              <a:rPr lang="el-GR" sz="2000" dirty="0">
                <a:effectLst/>
              </a:rPr>
              <a:t>.</a:t>
            </a:r>
            <a:endParaRPr lang="el-GR" altLang="el-GR" sz="2000" dirty="0" smtClean="0"/>
          </a:p>
          <a:p>
            <a:pPr>
              <a:defRPr/>
            </a:pPr>
            <a:endParaRPr lang="el-GR" sz="2400" b="1" dirty="0">
              <a:solidFill>
                <a:srgbClr val="004B82"/>
              </a:solidFill>
            </a:endParaRPr>
          </a:p>
          <a:p>
            <a:pPr marL="0" indent="0">
              <a:buNone/>
              <a:defRPr/>
            </a:pPr>
            <a:r>
              <a:rPr lang="el-GR" sz="2400" b="1" dirty="0" smtClean="0">
                <a:solidFill>
                  <a:srgbClr val="004B82"/>
                </a:solidFill>
                <a:effectLst/>
              </a:rPr>
              <a:t>Βήμα </a:t>
            </a:r>
            <a:r>
              <a:rPr lang="el-GR" sz="2400" b="1" dirty="0">
                <a:solidFill>
                  <a:srgbClr val="004B82"/>
                </a:solidFill>
                <a:effectLst/>
              </a:rPr>
              <a:t>3ο – έλεγχος της ορθής λειτουργίας της υπηρεσίας </a:t>
            </a:r>
          </a:p>
          <a:p>
            <a:pPr>
              <a:defRPr/>
            </a:pPr>
            <a:r>
              <a:rPr lang="en-US" sz="2000" dirty="0" smtClean="0">
                <a:effectLst/>
              </a:rPr>
              <a:t>Router# </a:t>
            </a:r>
            <a:r>
              <a:rPr lang="el-GR" sz="2000" dirty="0" err="1" smtClean="0">
                <a:effectLst/>
              </a:rPr>
              <a:t>show</a:t>
            </a:r>
            <a:r>
              <a:rPr lang="el-GR" sz="2000" dirty="0" smtClean="0">
                <a:effectLst/>
              </a:rPr>
              <a:t> </a:t>
            </a:r>
            <a:r>
              <a:rPr lang="el-GR" sz="2000" dirty="0" err="1">
                <a:effectLst/>
              </a:rPr>
              <a:t>ip</a:t>
            </a:r>
            <a:r>
              <a:rPr lang="el-GR" sz="2000" dirty="0">
                <a:effectLst/>
              </a:rPr>
              <a:t> </a:t>
            </a:r>
            <a:r>
              <a:rPr lang="el-GR" sz="2000" dirty="0" err="1">
                <a:effectLst/>
              </a:rPr>
              <a:t>dhcp</a:t>
            </a:r>
            <a:r>
              <a:rPr lang="el-GR" sz="2000" dirty="0">
                <a:effectLst/>
              </a:rPr>
              <a:t> </a:t>
            </a:r>
            <a:r>
              <a:rPr lang="el-GR" sz="2000" dirty="0" err="1">
                <a:effectLst/>
              </a:rPr>
              <a:t>binding</a:t>
            </a:r>
            <a:r>
              <a:rPr lang="el-GR" sz="2000" dirty="0">
                <a:effectLst/>
              </a:rPr>
              <a:t>.</a:t>
            </a:r>
          </a:p>
          <a:p>
            <a:pPr>
              <a:defRPr/>
            </a:pPr>
            <a:endParaRPr lang="el-GR" sz="2400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2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Βιβλιογραφία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sz="2400" dirty="0"/>
              <a:t>Comer, </a:t>
            </a:r>
            <a:r>
              <a:rPr lang="el-GR" sz="2400" dirty="0" err="1"/>
              <a:t>Douglas</a:t>
            </a:r>
            <a:r>
              <a:rPr lang="el-GR" sz="2400" dirty="0"/>
              <a:t> E. Δίκτυα και διαδίκτυα υπολογιστών / </a:t>
            </a:r>
            <a:r>
              <a:rPr lang="el-GR" sz="2400" dirty="0" err="1"/>
              <a:t>Douglas</a:t>
            </a:r>
            <a:r>
              <a:rPr lang="el-GR" sz="2400" dirty="0"/>
              <a:t> E. Comer · μετάφραση Παναγιώτης </a:t>
            </a:r>
            <a:r>
              <a:rPr lang="el-GR" sz="2400" dirty="0" err="1"/>
              <a:t>Φουληράς</a:t>
            </a:r>
            <a:r>
              <a:rPr lang="el-GR" sz="2400" dirty="0"/>
              <a:t>. - Αθήνα : Κλειδάριθμος, 2014.</a:t>
            </a:r>
          </a:p>
          <a:p>
            <a:pPr>
              <a:defRPr/>
            </a:pPr>
            <a:r>
              <a:rPr lang="en-US" sz="2400" dirty="0" smtClean="0"/>
              <a:t>Peterson</a:t>
            </a:r>
            <a:r>
              <a:rPr lang="el-GR" sz="2400" dirty="0" smtClean="0"/>
              <a:t> </a:t>
            </a:r>
            <a:r>
              <a:rPr lang="en-US" sz="2400" dirty="0" smtClean="0"/>
              <a:t>&amp;</a:t>
            </a:r>
            <a:r>
              <a:rPr lang="el-GR" sz="2400" dirty="0" smtClean="0"/>
              <a:t> </a:t>
            </a:r>
            <a:r>
              <a:rPr lang="en-US" sz="2400" dirty="0" smtClean="0"/>
              <a:t>Davie</a:t>
            </a:r>
            <a:r>
              <a:rPr lang="el-GR" sz="2400" dirty="0" smtClean="0"/>
              <a:t>. </a:t>
            </a:r>
            <a:r>
              <a:rPr lang="en-US" sz="2400" dirty="0"/>
              <a:t>Computer Networks, 5th </a:t>
            </a:r>
            <a:r>
              <a:rPr lang="en-US" sz="2400" dirty="0" smtClean="0"/>
              <a:t>Edition</a:t>
            </a:r>
            <a:r>
              <a:rPr lang="el-GR" sz="2400" dirty="0" smtClean="0"/>
              <a:t>, </a:t>
            </a:r>
            <a:r>
              <a:rPr lang="en-US" sz="2400" dirty="0"/>
              <a:t>Morgan </a:t>
            </a:r>
            <a:r>
              <a:rPr lang="en-US" sz="2400" dirty="0" smtClean="0"/>
              <a:t>Kaufmann</a:t>
            </a:r>
            <a:r>
              <a:rPr lang="el-GR" sz="2400" dirty="0" smtClean="0"/>
              <a:t>,</a:t>
            </a:r>
            <a:r>
              <a:rPr lang="en-US" sz="2400" dirty="0" smtClean="0"/>
              <a:t>20 </a:t>
            </a:r>
            <a:r>
              <a:rPr lang="en-US" sz="2400" dirty="0"/>
              <a:t>Apr </a:t>
            </a:r>
            <a:r>
              <a:rPr lang="en-US" sz="2400" dirty="0" smtClean="0"/>
              <a:t>2011</a:t>
            </a:r>
            <a:r>
              <a:rPr lang="el-GR" sz="2400" dirty="0" smtClean="0"/>
              <a:t>.</a:t>
            </a:r>
          </a:p>
          <a:p>
            <a:pPr>
              <a:defRPr/>
            </a:pPr>
            <a:endParaRPr lang="el-GR" sz="2400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30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4735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16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Ιφιγένεια Φουντά </a:t>
            </a:r>
            <a:r>
              <a:rPr lang="el-GR" sz="2000" dirty="0" smtClean="0"/>
              <a:t>2016. </a:t>
            </a:r>
            <a:r>
              <a:rPr lang="el-GR" sz="2000" dirty="0"/>
              <a:t>Ιφιγένεια </a:t>
            </a:r>
            <a:r>
              <a:rPr lang="el-GR" sz="2000" dirty="0" err="1"/>
              <a:t>Φουντά</a:t>
            </a:r>
            <a:r>
              <a:rPr lang="el-GR" sz="2000" dirty="0"/>
              <a:t>. «Δίκτυα Υπολογιστών ΙΙ </a:t>
            </a:r>
            <a:r>
              <a:rPr lang="el-GR" sz="2000" dirty="0" smtClean="0"/>
              <a:t>(Ε). Υπηρεσία </a:t>
            </a:r>
            <a:r>
              <a:rPr lang="en-US" sz="2000" dirty="0" smtClean="0"/>
              <a:t>DHCP</a:t>
            </a:r>
            <a:r>
              <a:rPr lang="el-GR" sz="2000" dirty="0" smtClean="0"/>
              <a:t>». Έκδοση: </a:t>
            </a:r>
            <a:r>
              <a:rPr lang="el-GR" sz="2000" dirty="0" smtClean="0"/>
              <a:t>2.0</a:t>
            </a:r>
            <a:r>
              <a:rPr lang="el-GR" sz="2000" dirty="0" smtClean="0"/>
              <a:t>. Αθήνα </a:t>
            </a:r>
            <a:r>
              <a:rPr lang="el-GR" sz="2000" dirty="0" smtClean="0"/>
              <a:t>2016. </a:t>
            </a: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63615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690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343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866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</a:t>
            </a:r>
            <a:r>
              <a:rPr lang="el-GR" sz="2000" dirty="0" smtClean="0"/>
              <a:t>περιεχομένου από τα ακόλουθα έργα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Comer, </a:t>
            </a:r>
            <a:r>
              <a:rPr lang="el-GR" sz="2000" dirty="0" err="1"/>
              <a:t>Douglas</a:t>
            </a:r>
            <a:r>
              <a:rPr lang="el-GR" sz="2000" dirty="0"/>
              <a:t> E. Δίκτυα και διαδίκτυα υπολογιστών / </a:t>
            </a:r>
            <a:r>
              <a:rPr lang="el-GR" sz="2000" dirty="0" err="1"/>
              <a:t>Douglas</a:t>
            </a:r>
            <a:r>
              <a:rPr lang="el-GR" sz="2000" dirty="0"/>
              <a:t> E. Comer · μετάφραση Παναγιώτης </a:t>
            </a:r>
            <a:r>
              <a:rPr lang="el-GR" sz="2000" dirty="0" err="1"/>
              <a:t>Φουληράς</a:t>
            </a:r>
            <a:r>
              <a:rPr lang="el-GR" sz="2000" dirty="0"/>
              <a:t>. - Αθήνα : Κλειδάριθμος, 2014</a:t>
            </a:r>
            <a:r>
              <a:rPr lang="el-G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Tanenbaum</a:t>
            </a:r>
            <a:r>
              <a:rPr lang="en-US" sz="2000" dirty="0"/>
              <a:t>, Andrew S. </a:t>
            </a:r>
            <a:r>
              <a:rPr lang="el-GR" sz="2000" dirty="0"/>
              <a:t>Δίκτυα υπολογιστών : </a:t>
            </a:r>
            <a:r>
              <a:rPr lang="el-GR" sz="2000" dirty="0" smtClean="0"/>
              <a:t>Πέμπτη </a:t>
            </a:r>
            <a:r>
              <a:rPr lang="el-GR" sz="2000" dirty="0"/>
              <a:t>αμερικανική έκδοση / </a:t>
            </a:r>
            <a:r>
              <a:rPr lang="en-US" sz="2000" dirty="0"/>
              <a:t>Andrew S. </a:t>
            </a:r>
            <a:r>
              <a:rPr lang="en-US" sz="2000" dirty="0" err="1"/>
              <a:t>Tanenbaum</a:t>
            </a:r>
            <a:r>
              <a:rPr lang="en-US" sz="2000" dirty="0"/>
              <a:t>, David J. </a:t>
            </a:r>
            <a:r>
              <a:rPr lang="en-US" sz="2000" dirty="0" err="1"/>
              <a:t>Wetherall</a:t>
            </a:r>
            <a:r>
              <a:rPr lang="en-US" sz="2000" dirty="0"/>
              <a:t> · </a:t>
            </a:r>
            <a:r>
              <a:rPr lang="el-GR" sz="2000" dirty="0"/>
              <a:t>μετάφραση Φώτης </a:t>
            </a:r>
            <a:r>
              <a:rPr lang="el-GR" sz="2000" dirty="0" err="1"/>
              <a:t>Σκουλαρίκης</a:t>
            </a:r>
            <a:r>
              <a:rPr lang="el-GR" sz="2000" dirty="0"/>
              <a:t>, Γιώργος </a:t>
            </a:r>
            <a:r>
              <a:rPr lang="el-GR" sz="2000" dirty="0" err="1"/>
              <a:t>Ξυλωμένος</a:t>
            </a:r>
            <a:r>
              <a:rPr lang="el-GR" sz="2000" dirty="0"/>
              <a:t>. - Αθήνα : Κλειδάριθμος, 2012.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164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Στόχος</a:t>
            </a:r>
            <a:endParaRPr lang="el-GR" sz="2800" b="0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lvl="0"/>
            <a:endParaRPr lang="el-GR" sz="2400" dirty="0" smtClean="0"/>
          </a:p>
          <a:p>
            <a:pPr lvl="0"/>
            <a:r>
              <a:rPr lang="el-GR" sz="2400" dirty="0" smtClean="0"/>
              <a:t>η </a:t>
            </a:r>
            <a:r>
              <a:rPr lang="el-GR" sz="2400" dirty="0"/>
              <a:t>περαιτέρω κατανόηση της λειτουργίας του πρωτοκόλλου DHCP –</a:t>
            </a:r>
            <a:r>
              <a:rPr lang="el-GR" sz="2400" dirty="0" err="1"/>
              <a:t>Dynamic</a:t>
            </a:r>
            <a:r>
              <a:rPr lang="el-GR" sz="2400" dirty="0"/>
              <a:t> </a:t>
            </a:r>
            <a:r>
              <a:rPr lang="el-GR" sz="2400" dirty="0" err="1"/>
              <a:t>Host</a:t>
            </a:r>
            <a:r>
              <a:rPr lang="el-GR" sz="2400" dirty="0"/>
              <a:t> </a:t>
            </a:r>
            <a:r>
              <a:rPr lang="el-GR" sz="2400" dirty="0" err="1"/>
              <a:t>Configuration</a:t>
            </a:r>
            <a:r>
              <a:rPr lang="el-GR" sz="2400" dirty="0"/>
              <a:t> </a:t>
            </a:r>
            <a:r>
              <a:rPr lang="el-GR" sz="2400" dirty="0" err="1"/>
              <a:t>Protocol</a:t>
            </a:r>
            <a:r>
              <a:rPr lang="el-GR" sz="2400" dirty="0"/>
              <a:t>  για την </a:t>
            </a:r>
            <a:r>
              <a:rPr lang="el-GR" sz="2400" b="1" dirty="0"/>
              <a:t>παροχή της δυναμικής </a:t>
            </a:r>
            <a:r>
              <a:rPr lang="el-GR" sz="2400" b="1" dirty="0" smtClean="0"/>
              <a:t>απόδοσης </a:t>
            </a:r>
            <a:r>
              <a:rPr lang="el-GR" sz="2400" b="1" dirty="0"/>
              <a:t>επιλεγμένων δικτυακών στοιχείων στους υπολογιστές </a:t>
            </a:r>
            <a:r>
              <a:rPr lang="el-GR" sz="2400" b="1" dirty="0" smtClean="0"/>
              <a:t>ενός δικτύου</a:t>
            </a:r>
            <a:endParaRPr lang="el-G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78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Διευθέτηση </a:t>
            </a:r>
            <a:r>
              <a:rPr lang="el-GR" sz="3600" dirty="0" smtClean="0"/>
              <a:t>υπολογιστών υπηρεσίας</a:t>
            </a:r>
            <a:r>
              <a:rPr lang="en-US" sz="3600" dirty="0" smtClean="0"/>
              <a:t> </a:t>
            </a:r>
            <a:r>
              <a:rPr lang="en-US" sz="2800" b="0" dirty="0" smtClean="0"/>
              <a:t>(1/</a:t>
            </a:r>
            <a:r>
              <a:rPr lang="el-GR" sz="2800" b="0" dirty="0" smtClean="0"/>
              <a:t>2</a:t>
            </a:r>
            <a:r>
              <a:rPr lang="en-US" sz="2800" b="0" dirty="0" smtClean="0"/>
              <a:t>)</a:t>
            </a:r>
            <a:endParaRPr lang="el-GR" sz="2800" b="0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l-GR" sz="2400" dirty="0" smtClean="0"/>
              <a:t>Ένας Η/Υ υπηρεσίας προκειμένου να συνδεθεί στο (</a:t>
            </a:r>
            <a:r>
              <a:rPr lang="el-GR" sz="2400" dirty="0" err="1" smtClean="0"/>
              <a:t>δια)δίκτυο</a:t>
            </a:r>
            <a:r>
              <a:rPr lang="el-GR" sz="2400" dirty="0" smtClean="0"/>
              <a:t> πρέπει</a:t>
            </a:r>
            <a:r>
              <a:rPr lang="en-US" sz="2400" dirty="0" smtClean="0"/>
              <a:t>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2400" dirty="0" smtClean="0"/>
              <a:t>να διαθέτει κατάλληλη κάρτα διασύνδεσης δικτύου (</a:t>
            </a:r>
            <a:r>
              <a:rPr lang="en-US" sz="2400" dirty="0" smtClean="0"/>
              <a:t>NIC- Network Interface Card)</a:t>
            </a:r>
            <a:endParaRPr lang="el-GR" sz="2400" dirty="0" smtClean="0"/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2400" dirty="0"/>
              <a:t>να έχει </a:t>
            </a:r>
            <a:r>
              <a:rPr lang="el-GR" sz="2400" dirty="0" smtClean="0"/>
              <a:t>διευθετηθεί </a:t>
            </a:r>
            <a:r>
              <a:rPr lang="el-GR" sz="2400" dirty="0"/>
              <a:t>κατάλληλα </a:t>
            </a:r>
            <a:r>
              <a:rPr lang="el-GR" sz="2400" dirty="0" smtClean="0"/>
              <a:t>ως προς τις παρακάτω δικτυακές παραμέτρους:</a:t>
            </a:r>
            <a:endParaRPr lang="el-GR" sz="2400" dirty="0"/>
          </a:p>
          <a:p>
            <a:pPr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l-GR" sz="2400" b="1" dirty="0" smtClean="0">
                <a:solidFill>
                  <a:srgbClr val="990033"/>
                </a:solidFill>
              </a:rPr>
              <a:t>διεύθυνση </a:t>
            </a:r>
            <a:r>
              <a:rPr lang="en-US" sz="2400" b="1" dirty="0" smtClean="0">
                <a:solidFill>
                  <a:srgbClr val="990033"/>
                </a:solidFill>
              </a:rPr>
              <a:t>IP</a:t>
            </a:r>
            <a:r>
              <a:rPr lang="el-GR" sz="2400" b="1" dirty="0" smtClean="0">
                <a:solidFill>
                  <a:srgbClr val="990033"/>
                </a:solidFill>
              </a:rPr>
              <a:t> &amp; μάσκα</a:t>
            </a:r>
          </a:p>
          <a:p>
            <a:pPr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l-GR" sz="2400" b="1" dirty="0" smtClean="0">
                <a:solidFill>
                  <a:srgbClr val="990033"/>
                </a:solidFill>
              </a:rPr>
              <a:t>διεύθυνση προεπιλεγμένου δρομολογητή</a:t>
            </a:r>
          </a:p>
          <a:p>
            <a:pPr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l-GR" sz="2400" b="1" dirty="0" smtClean="0">
                <a:solidFill>
                  <a:srgbClr val="990033"/>
                </a:solidFill>
              </a:rPr>
              <a:t>διεύθυνση </a:t>
            </a:r>
            <a:r>
              <a:rPr lang="en-US" sz="2400" b="1" dirty="0" smtClean="0">
                <a:solidFill>
                  <a:srgbClr val="990033"/>
                </a:solidFill>
              </a:rPr>
              <a:t>DNS </a:t>
            </a:r>
            <a:r>
              <a:rPr lang="el-GR" sz="2400" b="1" dirty="0" smtClean="0">
                <a:solidFill>
                  <a:srgbClr val="990033"/>
                </a:solidFill>
              </a:rPr>
              <a:t>εξυπηρετητή</a:t>
            </a:r>
            <a:endParaRPr lang="en-GB" sz="2400" b="1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1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Διευθέτηση υπολογιστών υπηρεσίας</a:t>
            </a:r>
            <a:r>
              <a:rPr lang="en-US" sz="3600" dirty="0"/>
              <a:t> </a:t>
            </a:r>
            <a:r>
              <a:rPr lang="en-US" sz="2800" b="0" dirty="0" smtClean="0"/>
              <a:t>(2/</a:t>
            </a:r>
            <a:r>
              <a:rPr lang="el-GR" sz="2800" b="0" dirty="0" smtClean="0"/>
              <a:t>2</a:t>
            </a:r>
            <a:r>
              <a:rPr lang="en-US" sz="2800" b="0" dirty="0" smtClean="0"/>
              <a:t>)</a:t>
            </a:r>
            <a:endParaRPr lang="el-GR" sz="3600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dirty="0"/>
              <a:t>Κάθε φορά που οι υπολογιστές μετακινούνται από ένα δίκτυο σε άλλο, απαιτείται </a:t>
            </a:r>
            <a:r>
              <a:rPr lang="el-GR" sz="2400" dirty="0" err="1"/>
              <a:t>επαναδιευθέτηση</a:t>
            </a:r>
            <a:r>
              <a:rPr lang="el-GR" sz="2400" dirty="0"/>
              <a:t> των δικτυακών τους παραμέτρων.</a:t>
            </a:r>
          </a:p>
          <a:p>
            <a:pPr>
              <a:defRPr/>
            </a:pPr>
            <a:r>
              <a:rPr lang="el-GR" sz="2400" dirty="0"/>
              <a:t>Οι υπολογιστές υπηρεσίας δεν είναι προσπελάσιμοι μέσω δικτύου μέχρι να διευθετηθούν 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rgbClr val="990033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l-GR" sz="2400" dirty="0" smtClean="0"/>
              <a:t>Για </a:t>
            </a:r>
            <a:r>
              <a:rPr lang="el-GR" sz="2400" dirty="0"/>
              <a:t>να </a:t>
            </a:r>
            <a:r>
              <a:rPr lang="el-GR" sz="2400" dirty="0" smtClean="0"/>
              <a:t>(</a:t>
            </a:r>
            <a:r>
              <a:rPr lang="el-GR" sz="2400" dirty="0" err="1" smtClean="0"/>
              <a:t>επανα</a:t>
            </a:r>
            <a:r>
              <a:rPr lang="el-GR" sz="2400" dirty="0" smtClean="0"/>
              <a:t>)διευθετηθούν  οι </a:t>
            </a:r>
            <a:r>
              <a:rPr lang="el-GR" sz="2400" dirty="0"/>
              <a:t>υπολογιστές υπηρεσίας </a:t>
            </a:r>
            <a:r>
              <a:rPr lang="el-GR" sz="2400" dirty="0" smtClean="0"/>
              <a:t>ενός μεγάλου δικτύου:</a:t>
            </a:r>
            <a:endParaRPr lang="el-GR" sz="24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l-GR" sz="2400" dirty="0"/>
              <a:t>απαιτείται χρόνος &amp; κόπος</a:t>
            </a:r>
            <a:r>
              <a:rPr lang="el-GR" sz="2400" dirty="0" smtClean="0"/>
              <a:t>!</a:t>
            </a:r>
            <a:endParaRPr lang="el-GR" sz="24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l-GR" sz="2400" dirty="0"/>
              <a:t>συχνά δημιουργούνται </a:t>
            </a:r>
            <a:r>
              <a:rPr lang="el-GR" sz="2400" dirty="0" smtClean="0"/>
              <a:t>λάθη</a:t>
            </a:r>
            <a:endParaRPr lang="en-US" sz="2400" dirty="0" smtClean="0"/>
          </a:p>
          <a:p>
            <a:pPr marL="0" indent="0">
              <a:buNone/>
              <a:defRPr/>
            </a:pPr>
            <a:r>
              <a:rPr lang="el-GR" sz="2400" b="1" dirty="0" smtClean="0">
                <a:solidFill>
                  <a:srgbClr val="990033"/>
                </a:solidFill>
              </a:rPr>
              <a:t>Υπάρχει </a:t>
            </a:r>
            <a:r>
              <a:rPr lang="el-GR" sz="2400" b="1" dirty="0">
                <a:solidFill>
                  <a:srgbClr val="990033"/>
                </a:solidFill>
              </a:rPr>
              <a:t>ανάγκη αυτοματοποιημένης διευθέτησης υπολογιστών υπηρεσίας</a:t>
            </a:r>
            <a:endParaRPr lang="en-US" sz="2400" b="1" dirty="0">
              <a:solidFill>
                <a:srgbClr val="990033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l-GR" sz="2400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algn="ctr" eaLnBrk="1" hangingPunct="1">
              <a:defRPr/>
            </a:pPr>
            <a:endParaRPr lang="en-GB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15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99"/>
            <a:ext cx="8229600" cy="908720"/>
          </a:xfrm>
        </p:spPr>
        <p:txBody>
          <a:bodyPr>
            <a:normAutofit/>
          </a:bodyPr>
          <a:lstStyle/>
          <a:p>
            <a:r>
              <a:rPr lang="el-GR" dirty="0"/>
              <a:t>πρωτόκολλο</a:t>
            </a:r>
            <a:r>
              <a:rPr lang="en-US" dirty="0"/>
              <a:t> DHCP</a:t>
            </a:r>
            <a:r>
              <a:rPr lang="el-GR" dirty="0"/>
              <a:t> </a:t>
            </a:r>
            <a:r>
              <a:rPr lang="en-US" sz="2800" b="0" dirty="0"/>
              <a:t>(1/</a:t>
            </a:r>
            <a:r>
              <a:rPr lang="el-GR" sz="2800" b="0" dirty="0"/>
              <a:t>7</a:t>
            </a:r>
            <a:r>
              <a:rPr lang="en-US" sz="2800" b="0" dirty="0"/>
              <a:t>)</a:t>
            </a:r>
            <a:endParaRPr lang="el-GR" sz="2800" b="0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2448272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4B82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l-GR" sz="2400" dirty="0" smtClean="0"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ym typeface="Wingdings" pitchFamily="2" charset="2"/>
              </a:rPr>
              <a:t>Το πρωτόκολλο </a:t>
            </a:r>
            <a:r>
              <a:rPr lang="en-US" sz="2400" dirty="0" smtClean="0">
                <a:sym typeface="Wingdings" pitchFamily="2" charset="2"/>
              </a:rPr>
              <a:t>DHCP</a:t>
            </a:r>
            <a:r>
              <a:rPr lang="el-GR" sz="2400" dirty="0" smtClean="0">
                <a:sym typeface="Wingdings" pitchFamily="2" charset="2"/>
              </a:rPr>
              <a:t> - </a:t>
            </a:r>
            <a:r>
              <a:rPr lang="en-US" sz="2400" dirty="0" smtClean="0"/>
              <a:t>Dynamic Host Configuration Protocol </a:t>
            </a:r>
            <a:r>
              <a:rPr lang="el-GR" sz="2400" dirty="0"/>
              <a:t>επιτρέπει σε έναν οποιοδήποτε υπολογιστή να αποκτά αυτόματα </a:t>
            </a:r>
            <a:r>
              <a:rPr lang="el-GR" sz="2400" dirty="0" smtClean="0"/>
              <a:t>επιλεγμένες πληροφορίες </a:t>
            </a:r>
            <a:r>
              <a:rPr lang="el-GR" sz="2400" dirty="0"/>
              <a:t>διευθέτησης (ΙΡ διεύθυνση / μάσκα </a:t>
            </a:r>
            <a:r>
              <a:rPr lang="el-GR" sz="2400" dirty="0" err="1"/>
              <a:t>υποδικτύου</a:t>
            </a:r>
            <a:r>
              <a:rPr lang="el-GR" sz="2400" dirty="0"/>
              <a:t>, </a:t>
            </a:r>
            <a:r>
              <a:rPr lang="de-CH" sz="2400" dirty="0" err="1"/>
              <a:t>gateway</a:t>
            </a:r>
            <a:r>
              <a:rPr lang="de-CH" sz="2400" dirty="0"/>
              <a:t>, DNS </a:t>
            </a:r>
            <a:r>
              <a:rPr lang="el-GR" sz="2400" dirty="0"/>
              <a:t>διακομιστές, </a:t>
            </a:r>
            <a:r>
              <a:rPr lang="de-CH" sz="2400" dirty="0" err="1"/>
              <a:t>domain</a:t>
            </a:r>
            <a:r>
              <a:rPr lang="de-CH" sz="2400" dirty="0"/>
              <a:t> </a:t>
            </a:r>
            <a:r>
              <a:rPr lang="de-CH" sz="2400" dirty="0" err="1" smtClean="0"/>
              <a:t>name</a:t>
            </a:r>
            <a:r>
              <a:rPr lang="el-GR" sz="2400" dirty="0"/>
              <a:t>)</a:t>
            </a:r>
            <a:r>
              <a:rPr lang="el-GR" sz="2400" dirty="0" smtClean="0">
                <a:sym typeface="Wingdings" pitchFamily="2" charset="2"/>
              </a:rPr>
              <a:t>, χωρίς δηλαδή κάποιος διαχειριστής να είναι υποχρεωμένος να εισάγει με το χέρι τις αλλαγές στη βάση δεδομένων ενός διακομιστή</a:t>
            </a: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23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πρωτόκολλο</a:t>
            </a:r>
            <a:r>
              <a:rPr lang="en-US" dirty="0"/>
              <a:t> DHCP</a:t>
            </a:r>
            <a:r>
              <a:rPr lang="el-GR" dirty="0"/>
              <a:t> </a:t>
            </a:r>
            <a:r>
              <a:rPr lang="en-US" dirty="0"/>
              <a:t> </a:t>
            </a:r>
            <a:r>
              <a:rPr lang="en-US" sz="2800" b="0" dirty="0"/>
              <a:t>(2/</a:t>
            </a:r>
            <a:r>
              <a:rPr lang="el-GR" sz="2800" b="0" dirty="0"/>
              <a:t>7</a:t>
            </a:r>
            <a:r>
              <a:rPr lang="en-US" sz="2800" b="0" dirty="0"/>
              <a:t>)</a:t>
            </a:r>
            <a:endParaRPr lang="el-GR" sz="2800" b="0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dirty="0">
                <a:sym typeface="Wingdings" pitchFamily="2" charset="2"/>
              </a:rPr>
              <a:t>Το πρωτόκολλο </a:t>
            </a:r>
            <a:r>
              <a:rPr lang="en-US" sz="2400" dirty="0">
                <a:sym typeface="Wingdings" pitchFamily="2" charset="2"/>
              </a:rPr>
              <a:t>DHCP</a:t>
            </a:r>
            <a:r>
              <a:rPr lang="el-GR" sz="2400" dirty="0">
                <a:sym typeface="Wingdings" pitchFamily="2" charset="2"/>
              </a:rPr>
              <a:t> </a:t>
            </a:r>
            <a:r>
              <a:rPr lang="el-GR" sz="2400" dirty="0" smtClean="0">
                <a:sym typeface="Wingdings" pitchFamily="2" charset="2"/>
              </a:rPr>
              <a:t>βα</a:t>
            </a:r>
            <a:r>
              <a:rPr lang="el-GR" sz="2400" dirty="0" smtClean="0"/>
              <a:t>σίζεται </a:t>
            </a:r>
            <a:r>
              <a:rPr lang="el-GR" sz="2400" dirty="0"/>
              <a:t>σε </a:t>
            </a:r>
            <a:r>
              <a:rPr lang="el-GR" sz="2400" b="1" dirty="0" err="1"/>
              <a:t>διακομιστή</a:t>
            </a:r>
            <a:r>
              <a:rPr lang="el-GR" sz="2400" b="1" dirty="0"/>
              <a:t> </a:t>
            </a:r>
            <a:r>
              <a:rPr lang="en-US" sz="2400" b="1" dirty="0">
                <a:sym typeface="Wingdings" pitchFamily="2" charset="2"/>
              </a:rPr>
              <a:t>DHCP</a:t>
            </a:r>
            <a:r>
              <a:rPr lang="el-GR" sz="2400" b="1" dirty="0">
                <a:sym typeface="Wingdings" pitchFamily="2" charset="2"/>
              </a:rPr>
              <a:t> </a:t>
            </a:r>
            <a:r>
              <a:rPr lang="el-GR" sz="2400" dirty="0">
                <a:sym typeface="Wingdings" pitchFamily="2" charset="2"/>
              </a:rPr>
              <a:t>που λειτουργεί σαν κεντρική αποθήκη για </a:t>
            </a:r>
            <a:r>
              <a:rPr lang="el-GR" sz="2400" dirty="0" smtClean="0">
                <a:sym typeface="Wingdings" pitchFamily="2" charset="2"/>
              </a:rPr>
              <a:t>πληροφορίες διευθέτησης υπολογιστών υπηρεσίας.</a:t>
            </a:r>
          </a:p>
          <a:p>
            <a:pPr>
              <a:defRPr/>
            </a:pPr>
            <a:endParaRPr lang="el-GR" sz="2400" dirty="0" smtClean="0"/>
          </a:p>
          <a:p>
            <a:pPr>
              <a:defRPr/>
            </a:pPr>
            <a:r>
              <a:rPr lang="el-GR" sz="2400" dirty="0" smtClean="0"/>
              <a:t>Ο </a:t>
            </a:r>
            <a:r>
              <a:rPr lang="el-GR" sz="2400" b="1" dirty="0"/>
              <a:t>υπολογιστής υπηρεσίας </a:t>
            </a:r>
            <a:r>
              <a:rPr lang="el-GR" sz="2400" dirty="0"/>
              <a:t>κατά την εκκίνησή του ή κατά τη σύνδεσή του με ένα δίκτυο θα πρέπει να αναζητήσει έναν διακομιστή </a:t>
            </a:r>
            <a:r>
              <a:rPr lang="en-US" sz="2400" dirty="0"/>
              <a:t>DHCP </a:t>
            </a:r>
            <a:r>
              <a:rPr lang="el-GR" sz="2400" dirty="0"/>
              <a:t>προκειμένου να αποκτήσει </a:t>
            </a:r>
            <a:r>
              <a:rPr lang="el-GR" sz="2400" dirty="0">
                <a:sym typeface="Wingdings" pitchFamily="2" charset="2"/>
              </a:rPr>
              <a:t>πληροφορίες διευθέτησης</a:t>
            </a:r>
            <a:r>
              <a:rPr lang="el-GR" sz="2400" dirty="0"/>
              <a:t> (</a:t>
            </a:r>
            <a:r>
              <a:rPr lang="en-US" sz="2400" dirty="0"/>
              <a:t>IP </a:t>
            </a:r>
            <a:r>
              <a:rPr lang="el-GR" sz="2400" dirty="0"/>
              <a:t>διεύθυνση, προεπιλεγμένο δρομολογητή/</a:t>
            </a:r>
            <a:r>
              <a:rPr lang="en-US" sz="2400" dirty="0"/>
              <a:t>gateway</a:t>
            </a:r>
            <a:r>
              <a:rPr lang="el-GR" sz="2400" dirty="0"/>
              <a:t>, </a:t>
            </a:r>
            <a:r>
              <a:rPr lang="en-US" sz="2400" dirty="0"/>
              <a:t>DNS </a:t>
            </a:r>
            <a:r>
              <a:rPr lang="el-GR" sz="2400" dirty="0" err="1"/>
              <a:t>διακομιστή</a:t>
            </a:r>
            <a:r>
              <a:rPr lang="el-GR" sz="2400" dirty="0"/>
              <a:t>).</a:t>
            </a:r>
          </a:p>
          <a:p>
            <a:pPr>
              <a:defRPr/>
            </a:pPr>
            <a:endParaRPr lang="el-GR" sz="2400" dirty="0"/>
          </a:p>
          <a:p>
            <a:pPr>
              <a:defRPr/>
            </a:pPr>
            <a:r>
              <a:rPr lang="el-GR" sz="2400" dirty="0">
                <a:sym typeface="Wingdings" pitchFamily="2" charset="2"/>
              </a:rPr>
              <a:t>Υπάρχει τουλάχιστον ένας </a:t>
            </a:r>
            <a:r>
              <a:rPr lang="el-GR" sz="2400" dirty="0" err="1"/>
              <a:t>διακομιστής</a:t>
            </a:r>
            <a:r>
              <a:rPr lang="el-GR" sz="2400" dirty="0"/>
              <a:t> </a:t>
            </a:r>
            <a:r>
              <a:rPr lang="en-US" sz="2400" dirty="0">
                <a:sym typeface="Wingdings" pitchFamily="2" charset="2"/>
              </a:rPr>
              <a:t>DHCP</a:t>
            </a:r>
            <a:r>
              <a:rPr lang="el-GR" sz="2400" dirty="0">
                <a:sym typeface="Wingdings" pitchFamily="2" charset="2"/>
              </a:rPr>
              <a:t> για κάθε διαχειριστική περιοχή</a:t>
            </a:r>
          </a:p>
          <a:p>
            <a:pPr eaLnBrk="1" hangingPunct="1">
              <a:defRPr/>
            </a:pPr>
            <a:endParaRPr lang="el-GR" sz="2400" dirty="0" smtClean="0">
              <a:sym typeface="Wingdings" pitchFamily="2" charset="2"/>
            </a:endParaRPr>
          </a:p>
          <a:p>
            <a:pPr algn="ctr" eaLnBrk="1" hangingPunct="1">
              <a:defRPr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97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πρωτόκολλο</a:t>
            </a:r>
            <a:r>
              <a:rPr lang="en-US" dirty="0"/>
              <a:t> </a:t>
            </a:r>
            <a:r>
              <a:rPr lang="en-US" dirty="0" smtClean="0"/>
              <a:t>DHCP</a:t>
            </a:r>
            <a:r>
              <a:rPr lang="el-GR" dirty="0" smtClean="0"/>
              <a:t> </a:t>
            </a:r>
            <a:r>
              <a:rPr lang="en-US" sz="3200" b="0" dirty="0" smtClean="0"/>
              <a:t>(3/</a:t>
            </a:r>
            <a:r>
              <a:rPr lang="el-GR" sz="3200" b="0" dirty="0" smtClean="0"/>
              <a:t>7</a:t>
            </a:r>
            <a:r>
              <a:rPr lang="en-US" sz="3200" b="0" dirty="0" smtClean="0"/>
              <a:t>)</a:t>
            </a:r>
            <a:endParaRPr lang="el-GR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endParaRPr lang="el-GR" sz="2400" dirty="0" smtClean="0">
              <a:sym typeface="Wingdings" pitchFamily="2" charset="2"/>
            </a:endParaRPr>
          </a:p>
          <a:p>
            <a:pPr marL="0" indent="0" eaLnBrk="1" hangingPunct="1">
              <a:buNone/>
              <a:defRPr/>
            </a:pPr>
            <a:r>
              <a:rPr lang="el-GR" sz="2400" dirty="0" smtClean="0">
                <a:sym typeface="Wingdings" pitchFamily="2" charset="2"/>
              </a:rPr>
              <a:t>Υπάρχουν δύο προσεγγίσεις: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l-GR" sz="2400" dirty="0" smtClean="0">
                <a:sym typeface="Wingdings" pitchFamily="2" charset="2"/>
              </a:rPr>
              <a:t>Ο </a:t>
            </a:r>
            <a:r>
              <a:rPr lang="el-GR" sz="2400" dirty="0">
                <a:sym typeface="Wingdings" pitchFamily="2" charset="2"/>
              </a:rPr>
              <a:t>διαχειριστής δικτύου δημιουργεί στον </a:t>
            </a:r>
            <a:r>
              <a:rPr lang="el-GR" sz="2400" dirty="0" err="1">
                <a:sym typeface="Wingdings" pitchFamily="2" charset="2"/>
              </a:rPr>
              <a:t>διακομιστή</a:t>
            </a:r>
            <a:r>
              <a:rPr lang="el-GR" sz="2400" dirty="0">
                <a:sym typeface="Wingdings" pitchFamily="2" charset="2"/>
              </a:rPr>
              <a:t> ευρετήριο ως προς κάποιο μοναδικό αναγνωριστικό πελάτη, όπως για παράδειγμα </a:t>
            </a:r>
            <a:r>
              <a:rPr lang="el-GR" sz="2400" dirty="0" smtClean="0">
                <a:sym typeface="Wingdings" pitchFamily="2" charset="2"/>
              </a:rPr>
              <a:t>τη </a:t>
            </a:r>
            <a:r>
              <a:rPr lang="el-GR" sz="2400" dirty="0">
                <a:sym typeface="Wingdings" pitchFamily="2" charset="2"/>
              </a:rPr>
              <a:t>διεύθυνση υλικού (π.χ. </a:t>
            </a:r>
            <a:r>
              <a:rPr lang="en-US" sz="2400" dirty="0" err="1">
                <a:sym typeface="Wingdings" pitchFamily="2" charset="2"/>
              </a:rPr>
              <a:t>ethernet</a:t>
            </a:r>
            <a:r>
              <a:rPr lang="en-US" sz="2400" dirty="0">
                <a:sym typeface="Wingdings" pitchFamily="2" charset="2"/>
              </a:rPr>
              <a:t> MAC Address</a:t>
            </a:r>
            <a:r>
              <a:rPr lang="en-US" sz="2400" dirty="0" smtClean="0">
                <a:sym typeface="Wingdings" pitchFamily="2" charset="2"/>
              </a:rPr>
              <a:t>)</a:t>
            </a:r>
            <a:r>
              <a:rPr lang="el-GR" sz="2400" dirty="0" smtClean="0">
                <a:sym typeface="Wingdings" pitchFamily="2" charset="2"/>
              </a:rPr>
              <a:t> – </a:t>
            </a:r>
            <a:r>
              <a:rPr lang="el-GR" sz="2400" b="1" dirty="0" smtClean="0">
                <a:solidFill>
                  <a:srgbClr val="990033"/>
                </a:solidFill>
                <a:sym typeface="Wingdings" pitchFamily="2" charset="2"/>
              </a:rPr>
              <a:t>μόνιμες διευθύνσεις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l-GR" sz="2400" b="1" dirty="0">
              <a:solidFill>
                <a:srgbClr val="990033"/>
              </a:solidFill>
              <a:sym typeface="Wingdings" pitchFamily="2" charset="2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l-GR" sz="2400" dirty="0">
                <a:sym typeface="Wingdings" pitchFamily="2" charset="2"/>
              </a:rPr>
              <a:t>Ο </a:t>
            </a:r>
            <a:r>
              <a:rPr lang="el-GR" sz="2400" dirty="0" err="1">
                <a:sym typeface="Wingdings" pitchFamily="2" charset="2"/>
              </a:rPr>
              <a:t>διακομιστής</a:t>
            </a:r>
            <a:r>
              <a:rPr lang="el-GR" sz="2400" dirty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DHCP </a:t>
            </a:r>
            <a:r>
              <a:rPr lang="el-GR" sz="2400" dirty="0">
                <a:sym typeface="Wingdings" pitchFamily="2" charset="2"/>
              </a:rPr>
              <a:t>διατηρεί μία δεξαμενή διαθέσιμων διευθύνσεων, τις οποίες μοιράζει </a:t>
            </a:r>
            <a:r>
              <a:rPr lang="el-GR" sz="2400" dirty="0" smtClean="0">
                <a:sym typeface="Wingdings" pitchFamily="2" charset="2"/>
              </a:rPr>
              <a:t>δυναμικά σε </a:t>
            </a:r>
            <a:r>
              <a:rPr lang="el-GR" sz="2400" dirty="0">
                <a:sym typeface="Wingdings" pitchFamily="2" charset="2"/>
              </a:rPr>
              <a:t>υπολογιστές κατόπιν αιτήσεως </a:t>
            </a:r>
            <a:r>
              <a:rPr lang="el-GR" sz="2400" dirty="0" smtClean="0">
                <a:sym typeface="Wingdings" pitchFamily="2" charset="2"/>
              </a:rPr>
              <a:t>για σταθερό χρονικό διάστημα – </a:t>
            </a:r>
            <a:r>
              <a:rPr lang="el-GR" sz="2400" b="1" dirty="0" smtClean="0">
                <a:solidFill>
                  <a:srgbClr val="990033"/>
                </a:solidFill>
                <a:sym typeface="Wingdings" pitchFamily="2" charset="2"/>
              </a:rPr>
              <a:t>δυναμικές διευθύνσεις</a:t>
            </a:r>
            <a:endParaRPr lang="el-GR" b="1" dirty="0" smtClean="0">
              <a:solidFill>
                <a:srgbClr val="990033"/>
              </a:solidFill>
            </a:endParaRPr>
          </a:p>
          <a:p>
            <a:pPr algn="ctr" eaLnBrk="1" hangingPunct="1">
              <a:defRPr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81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πρωτόκολλο</a:t>
            </a:r>
            <a:r>
              <a:rPr lang="en-US" dirty="0"/>
              <a:t> </a:t>
            </a:r>
            <a:r>
              <a:rPr lang="en-US" dirty="0" smtClean="0"/>
              <a:t>DHCP</a:t>
            </a:r>
            <a:r>
              <a:rPr lang="el-GR" dirty="0" smtClean="0"/>
              <a:t> </a:t>
            </a:r>
            <a:r>
              <a:rPr lang="en-US" sz="3200" b="0" dirty="0" smtClean="0"/>
              <a:t>(4/</a:t>
            </a:r>
            <a:r>
              <a:rPr lang="el-GR" sz="3200" b="0" dirty="0" smtClean="0"/>
              <a:t>7</a:t>
            </a:r>
            <a:r>
              <a:rPr lang="en-US" sz="3200" b="0" dirty="0" smtClean="0"/>
              <a:t>)</a:t>
            </a:r>
            <a:endParaRPr lang="el-GR" dirty="0"/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l-GR" sz="2400" b="1" kern="1200" dirty="0" smtClean="0">
                <a:solidFill>
                  <a:srgbClr val="004B82"/>
                </a:solidFill>
                <a:sym typeface="Wingdings" pitchFamily="2" charset="2"/>
              </a:rPr>
              <a:t>Πως ένας Η/Υ υπηρεσίας εντοπίζει έναν  </a:t>
            </a:r>
            <a:r>
              <a:rPr lang="el-GR" sz="2400" b="1" kern="1200" dirty="0" err="1" smtClean="0">
                <a:solidFill>
                  <a:srgbClr val="004B82"/>
                </a:solidFill>
                <a:sym typeface="Wingdings" pitchFamily="2" charset="2"/>
              </a:rPr>
              <a:t>διακομιστή</a:t>
            </a:r>
            <a:r>
              <a:rPr lang="el-GR" sz="2400" b="1" kern="1200" dirty="0" smtClean="0">
                <a:solidFill>
                  <a:srgbClr val="004B82"/>
                </a:solidFill>
                <a:sym typeface="Wingdings" pitchFamily="2" charset="2"/>
              </a:rPr>
              <a:t> </a:t>
            </a:r>
            <a:r>
              <a:rPr lang="en-US" sz="2400" b="1" kern="1200" dirty="0" smtClean="0">
                <a:solidFill>
                  <a:srgbClr val="004B82"/>
                </a:solidFill>
                <a:sym typeface="Wingdings" pitchFamily="2" charset="2"/>
              </a:rPr>
              <a:t>DHCP</a:t>
            </a:r>
            <a:r>
              <a:rPr lang="el-GR" sz="2400" b="1" kern="1200" dirty="0" smtClean="0">
                <a:solidFill>
                  <a:srgbClr val="004B82"/>
                </a:solidFill>
                <a:sym typeface="Wingdings" pitchFamily="2" charset="2"/>
              </a:rPr>
              <a:t>;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1200" dirty="0" smtClean="0">
                <a:sym typeface="Wingdings" pitchFamily="2" charset="2"/>
              </a:rPr>
              <a:t>στέλνει ένα μήνυμα </a:t>
            </a:r>
            <a:r>
              <a:rPr lang="en-US" sz="2400" b="1" kern="1200" dirty="0" smtClean="0">
                <a:solidFill>
                  <a:srgbClr val="990033"/>
                </a:solidFill>
                <a:sym typeface="Wingdings" pitchFamily="2" charset="2"/>
              </a:rPr>
              <a:t>DHCPDISCOVER </a:t>
            </a:r>
            <a:r>
              <a:rPr lang="el-GR" sz="2400" kern="1200" dirty="0" smtClean="0">
                <a:sym typeface="Wingdings" pitchFamily="2" charset="2"/>
              </a:rPr>
              <a:t>σε μια ειδική διεύθυνση ευρείας εκπομπής </a:t>
            </a:r>
            <a:r>
              <a:rPr lang="en-US" sz="2400" kern="1200" dirty="0" smtClean="0">
                <a:sym typeface="Wingdings" pitchFamily="2" charset="2"/>
              </a:rPr>
              <a:t>IP 255.255.255.255</a:t>
            </a:r>
            <a:endParaRPr lang="el-GR" sz="2400" kern="1200" dirty="0" smtClean="0"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sz="2400" kern="1200" dirty="0" smtClean="0">
                <a:sym typeface="Wingdings" pitchFamily="2" charset="2"/>
              </a:rPr>
              <a:t>Το μήνυμα λαμβάνεται από όλους τους Η/Υ και δρομολογητές στο συγκεκριμένο δίκτυο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sz="2400" kern="1200" dirty="0" smtClean="0">
                <a:sym typeface="Wingdings" pitchFamily="2" charset="2"/>
              </a:rPr>
              <a:t>Ο </a:t>
            </a:r>
            <a:r>
              <a:rPr lang="el-GR" sz="2400" kern="1200" dirty="0" err="1" smtClean="0">
                <a:sym typeface="Wingdings" pitchFamily="2" charset="2"/>
              </a:rPr>
              <a:t>διακομιστής</a:t>
            </a:r>
            <a:r>
              <a:rPr lang="el-GR" sz="2400" kern="1200" dirty="0" smtClean="0">
                <a:sym typeface="Wingdings" pitchFamily="2" charset="2"/>
              </a:rPr>
              <a:t> </a:t>
            </a:r>
            <a:r>
              <a:rPr lang="en-US" sz="2400" kern="1200" dirty="0" smtClean="0">
                <a:sym typeface="Wingdings" pitchFamily="2" charset="2"/>
              </a:rPr>
              <a:t>DHCP </a:t>
            </a:r>
            <a:r>
              <a:rPr lang="el-GR" sz="2400" kern="1200" dirty="0" smtClean="0">
                <a:sym typeface="Wingdings" pitchFamily="2" charset="2"/>
              </a:rPr>
              <a:t> απαντά στον Η/Υ υπηρεσίας που έστειλε το μήνυμα. Οι άλλοι κόμβοι το </a:t>
            </a:r>
            <a:r>
              <a:rPr lang="el-GR" sz="2400" kern="1200" dirty="0" err="1" smtClean="0">
                <a:sym typeface="Wingdings" pitchFamily="2" charset="2"/>
              </a:rPr>
              <a:t>αγν</a:t>
            </a:r>
            <a:r>
              <a:rPr lang="en-US" sz="2400" kern="1200" dirty="0" smtClean="0">
                <a:sym typeface="Wingdings" pitchFamily="2" charset="2"/>
              </a:rPr>
              <a:t>o</a:t>
            </a:r>
            <a:r>
              <a:rPr lang="el-GR" sz="2400" kern="1200" dirty="0" err="1" smtClean="0">
                <a:sym typeface="Wingdings" pitchFamily="2" charset="2"/>
              </a:rPr>
              <a:t>ούν</a:t>
            </a:r>
            <a:endParaRPr lang="el-GR" sz="2400" kern="1200" dirty="0" smtClean="0"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l-GR" sz="2400" kern="1200" dirty="0" smtClean="0">
                <a:sym typeface="Wingdings" pitchFamily="2" charset="2"/>
              </a:rPr>
              <a:t>Οι δρομολογητές δεν προωθούν πακέτα τέτοιου είδους σε άλλα δίκτυα, αποτρέποντας την εκπομπή σε ολόκληρο το Διαδίκτυο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  <a:p>
            <a:pPr algn="ctr" eaLnBrk="1" hangingPunct="1">
              <a:defRPr/>
            </a:pPr>
            <a:endParaRPr lang="el-GR" dirty="0" smtClean="0"/>
          </a:p>
          <a:p>
            <a:pPr algn="ctr" eaLnBrk="1" hangingPunct="1">
              <a:defRPr/>
            </a:pPr>
            <a:endParaRPr lang="el-GR" dirty="0" smtClean="0"/>
          </a:p>
          <a:p>
            <a:pPr algn="ctr" eaLnBrk="1" hangingPunct="1">
              <a:defRPr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74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2719fb972884faf7c433a10f1ee1ab266acf06"/>
  <p:tag name="ISPRING_RESOURCE_PATHS_HASH_PRESENTER" val="ffb1f7ea3934b841f5a15f7440d0208af1fc7bd0"/>
</p:tagLst>
</file>

<file path=ppt/theme/theme1.xml><?xml version="1.0" encoding="utf-8"?>
<a:theme xmlns:a="http://schemas.openxmlformats.org/drawingml/2006/main" name="OC_template_updated">
  <a:themeElements>
    <a:clrScheme name="Custom 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3860</TotalTime>
  <Words>2115</Words>
  <Application>Microsoft Office PowerPoint</Application>
  <PresentationFormat>Προβολή στην οθόνη (4:3)</PresentationFormat>
  <Paragraphs>230</Paragraphs>
  <Slides>30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OC_template_updated</vt:lpstr>
      <vt:lpstr>1_OC_template_updated</vt:lpstr>
      <vt:lpstr>Δίκτυα Η/Υ ΙΙ (E)</vt:lpstr>
      <vt:lpstr>Περιεχόμενα</vt:lpstr>
      <vt:lpstr>Στόχος</vt:lpstr>
      <vt:lpstr>Διευθέτηση υπολογιστών υπηρεσίας (1/2)</vt:lpstr>
      <vt:lpstr>Διευθέτηση υπολογιστών υπηρεσίας (2/2)</vt:lpstr>
      <vt:lpstr>πρωτόκολλο DHCP (1/7)</vt:lpstr>
      <vt:lpstr>πρωτόκολλο DHCP  (2/7)</vt:lpstr>
      <vt:lpstr>πρωτόκολλο DHCP (3/7)</vt:lpstr>
      <vt:lpstr>πρωτόκολλο DHCP (4/7)</vt:lpstr>
      <vt:lpstr>πρωτόκολλο DHCP (5/7)</vt:lpstr>
      <vt:lpstr>πρωτόκολλο DHCP (6/7)</vt:lpstr>
      <vt:lpstr>πρωτόκολλο DHCP (7/7) </vt:lpstr>
      <vt:lpstr>Υπηρεσία DHCP σε δρομολογητές (1/5)</vt:lpstr>
      <vt:lpstr>Υπηρεσία DHCP σε δρομολογητές (2/5)</vt:lpstr>
      <vt:lpstr>Υπηρεσία DHCP σε δρομολογητές (2/5)</vt:lpstr>
      <vt:lpstr>Υπηρεσία DHCP σε δρομολογητές (3/5)</vt:lpstr>
      <vt:lpstr>Υπηρεσία DHCP σε δρομολογητές (4/5)</vt:lpstr>
      <vt:lpstr>Υπηρεσία DHCP σε δρομολογητές (5/5)</vt:lpstr>
      <vt:lpstr>άσκηση (1/3) </vt:lpstr>
      <vt:lpstr>άσκηση (2/3) </vt:lpstr>
      <vt:lpstr>άσκηση (3/3) </vt:lpstr>
      <vt:lpstr>Βιβλιογραφία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opencourses</cp:lastModifiedBy>
  <cp:revision>456</cp:revision>
  <cp:lastPrinted>2015-05-04T08:22:13Z</cp:lastPrinted>
  <dcterms:created xsi:type="dcterms:W3CDTF">2013-03-04T13:35:19Z</dcterms:created>
  <dcterms:modified xsi:type="dcterms:W3CDTF">2016-07-20T14:11:00Z</dcterms:modified>
</cp:coreProperties>
</file>