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8"/>
  </p:notesMasterIdLst>
  <p:handoutMasterIdLst>
    <p:handoutMasterId r:id="rId19"/>
  </p:handoutMasterIdLst>
  <p:sldIdLst>
    <p:sldId id="256" r:id="rId3"/>
    <p:sldId id="267" r:id="rId4"/>
    <p:sldId id="268" r:id="rId5"/>
    <p:sldId id="269" r:id="rId6"/>
    <p:sldId id="270" r:id="rId7"/>
    <p:sldId id="271" r:id="rId8"/>
    <p:sldId id="272" r:id="rId9"/>
    <p:sldId id="273" r:id="rId10"/>
    <p:sldId id="280" r:id="rId11"/>
    <p:sldId id="281" r:id="rId12"/>
    <p:sldId id="264" r:id="rId13"/>
    <p:sldId id="283" r:id="rId14"/>
    <p:sldId id="284" r:id="rId15"/>
    <p:sldId id="285" r:id="rId16"/>
    <p:sldId id="287"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9460"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anose="020F0502020204030204" pitchFamily="34" charset="0"/>
              </a:defRPr>
            </a:lvl1pPr>
            <a:lvl2pPr marL="742950" indent="-285750" defTabSz="990600" eaLnBrk="0" hangingPunct="0">
              <a:spcBef>
                <a:spcPct val="30000"/>
              </a:spcBef>
              <a:defRPr sz="1200">
                <a:solidFill>
                  <a:schemeClr val="tx1"/>
                </a:solidFill>
                <a:latin typeface="Calibri" panose="020F0502020204030204" pitchFamily="34" charset="0"/>
              </a:defRPr>
            </a:lvl2pPr>
            <a:lvl3pPr marL="1143000" indent="-228600" defTabSz="990600" eaLnBrk="0" hangingPunct="0">
              <a:spcBef>
                <a:spcPct val="30000"/>
              </a:spcBef>
              <a:defRPr sz="1200">
                <a:solidFill>
                  <a:schemeClr val="tx1"/>
                </a:solidFill>
                <a:latin typeface="Calibri" panose="020F0502020204030204" pitchFamily="34" charset="0"/>
              </a:defRPr>
            </a:lvl3pPr>
            <a:lvl4pPr marL="1600200" indent="-228600" defTabSz="990600" eaLnBrk="0" hangingPunct="0">
              <a:spcBef>
                <a:spcPct val="30000"/>
              </a:spcBef>
              <a:defRPr sz="1200">
                <a:solidFill>
                  <a:schemeClr val="tx1"/>
                </a:solidFill>
                <a:latin typeface="Calibri" panose="020F0502020204030204" pitchFamily="34" charset="0"/>
              </a:defRPr>
            </a:lvl4pPr>
            <a:lvl5pPr marL="2057400" indent="-228600" defTabSz="990600" eaLnBrk="0" hangingPunct="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8A5AF26-F4D7-4FC6-8A0C-A34DB8923DD9}" type="slidenum">
              <a:rPr lang="el-GR" altLang="el-GR" sz="1300">
                <a:solidFill>
                  <a:prstClr val="black"/>
                </a:solidFill>
                <a:latin typeface="Arial" panose="020B0604020202020204" pitchFamily="34" charset="0"/>
              </a:rPr>
              <a:pPr eaLnBrk="1" hangingPunct="1">
                <a:spcBef>
                  <a:spcPct val="0"/>
                </a:spcBef>
              </a:pPr>
              <a:t>1</a:t>
            </a:fld>
            <a:endParaRPr lang="el-GR" altLang="el-GR" sz="1300">
              <a:solidFill>
                <a:prstClr val="black"/>
              </a:solidFill>
              <a:latin typeface="Arial" panose="020B0604020202020204" pitchFamily="34" charset="0"/>
            </a:endParaRPr>
          </a:p>
        </p:txBody>
      </p:sp>
    </p:spTree>
    <p:extLst>
      <p:ext uri="{BB962C8B-B14F-4D97-AF65-F5344CB8AC3E}">
        <p14:creationId xmlns:p14="http://schemas.microsoft.com/office/powerpoint/2010/main" val="140171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0484"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anose="020F0502020204030204" pitchFamily="34" charset="0"/>
              </a:defRPr>
            </a:lvl1pPr>
            <a:lvl2pPr marL="742950" indent="-285750" defTabSz="990600" eaLnBrk="0" hangingPunct="0">
              <a:spcBef>
                <a:spcPct val="30000"/>
              </a:spcBef>
              <a:defRPr sz="1200">
                <a:solidFill>
                  <a:schemeClr val="tx1"/>
                </a:solidFill>
                <a:latin typeface="Calibri" panose="020F0502020204030204" pitchFamily="34" charset="0"/>
              </a:defRPr>
            </a:lvl2pPr>
            <a:lvl3pPr marL="1143000" indent="-228600" defTabSz="990600" eaLnBrk="0" hangingPunct="0">
              <a:spcBef>
                <a:spcPct val="30000"/>
              </a:spcBef>
              <a:defRPr sz="1200">
                <a:solidFill>
                  <a:schemeClr val="tx1"/>
                </a:solidFill>
                <a:latin typeface="Calibri" panose="020F0502020204030204" pitchFamily="34" charset="0"/>
              </a:defRPr>
            </a:lvl3pPr>
            <a:lvl4pPr marL="1600200" indent="-228600" defTabSz="990600" eaLnBrk="0" hangingPunct="0">
              <a:spcBef>
                <a:spcPct val="30000"/>
              </a:spcBef>
              <a:defRPr sz="1200">
                <a:solidFill>
                  <a:schemeClr val="tx1"/>
                </a:solidFill>
                <a:latin typeface="Calibri" panose="020F0502020204030204" pitchFamily="34" charset="0"/>
              </a:defRPr>
            </a:lvl4pPr>
            <a:lvl5pPr marL="2057400" indent="-228600" defTabSz="990600" eaLnBrk="0" hangingPunct="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AA03F8D-04C8-4A1F-842C-39CC1BC31CDF}" type="slidenum">
              <a:rPr lang="el-GR" altLang="el-GR" sz="1300">
                <a:solidFill>
                  <a:prstClr val="black"/>
                </a:solidFill>
                <a:latin typeface="Arial" panose="020B0604020202020204" pitchFamily="34" charset="0"/>
              </a:rPr>
              <a:pPr eaLnBrk="1" hangingPunct="1">
                <a:spcBef>
                  <a:spcPct val="0"/>
                </a:spcBef>
              </a:pPr>
              <a:t>2</a:t>
            </a:fld>
            <a:endParaRPr lang="el-GR" altLang="el-GR" sz="1300">
              <a:solidFill>
                <a:prstClr val="black"/>
              </a:solidFill>
              <a:latin typeface="Arial" panose="020B0604020202020204" pitchFamily="34" charset="0"/>
            </a:endParaRPr>
          </a:p>
        </p:txBody>
      </p:sp>
    </p:spTree>
    <p:extLst>
      <p:ext uri="{BB962C8B-B14F-4D97-AF65-F5344CB8AC3E}">
        <p14:creationId xmlns:p14="http://schemas.microsoft.com/office/powerpoint/2010/main" val="302330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2532"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eaLnBrk="0" hangingPunct="0">
              <a:spcBef>
                <a:spcPct val="30000"/>
              </a:spcBef>
              <a:defRPr sz="1200">
                <a:solidFill>
                  <a:schemeClr val="tx1"/>
                </a:solidFill>
                <a:latin typeface="Calibri" panose="020F0502020204030204" pitchFamily="34" charset="0"/>
              </a:defRPr>
            </a:lvl1pPr>
            <a:lvl2pPr marL="742950" indent="-285750" defTabSz="990600" eaLnBrk="0" hangingPunct="0">
              <a:spcBef>
                <a:spcPct val="30000"/>
              </a:spcBef>
              <a:defRPr sz="1200">
                <a:solidFill>
                  <a:schemeClr val="tx1"/>
                </a:solidFill>
                <a:latin typeface="Calibri" panose="020F0502020204030204" pitchFamily="34" charset="0"/>
              </a:defRPr>
            </a:lvl2pPr>
            <a:lvl3pPr marL="1143000" indent="-228600" defTabSz="990600" eaLnBrk="0" hangingPunct="0">
              <a:spcBef>
                <a:spcPct val="30000"/>
              </a:spcBef>
              <a:defRPr sz="1200">
                <a:solidFill>
                  <a:schemeClr val="tx1"/>
                </a:solidFill>
                <a:latin typeface="Calibri" panose="020F0502020204030204" pitchFamily="34" charset="0"/>
              </a:defRPr>
            </a:lvl3pPr>
            <a:lvl4pPr marL="1600200" indent="-228600" defTabSz="990600" eaLnBrk="0" hangingPunct="0">
              <a:spcBef>
                <a:spcPct val="30000"/>
              </a:spcBef>
              <a:defRPr sz="1200">
                <a:solidFill>
                  <a:schemeClr val="tx1"/>
                </a:solidFill>
                <a:latin typeface="Calibri" panose="020F0502020204030204" pitchFamily="34" charset="0"/>
              </a:defRPr>
            </a:lvl4pPr>
            <a:lvl5pPr marL="2057400" indent="-228600" defTabSz="990600" eaLnBrk="0" hangingPunct="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7F92BEC-1501-4E4B-A744-4990DD99BBAC}" type="slidenum">
              <a:rPr lang="el-GR" altLang="el-GR" sz="1300" smtClean="0">
                <a:solidFill>
                  <a:prstClr val="black"/>
                </a:solidFill>
                <a:latin typeface="Arial" panose="020B0604020202020204" pitchFamily="34" charset="0"/>
                <a:cs typeface="Arial" panose="020B0604020202020204" pitchFamily="34" charset="0"/>
              </a:rPr>
              <a:pPr algn="r" eaLnBrk="1" hangingPunct="1">
                <a:spcBef>
                  <a:spcPct val="0"/>
                </a:spcBef>
              </a:pPr>
              <a:t>3</a:t>
            </a:fld>
            <a:endParaRPr lang="el-GR" altLang="el-GR" sz="13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29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3556"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eaLnBrk="0" hangingPunct="0">
              <a:spcBef>
                <a:spcPct val="30000"/>
              </a:spcBef>
              <a:defRPr sz="1200">
                <a:solidFill>
                  <a:schemeClr val="tx1"/>
                </a:solidFill>
                <a:latin typeface="Calibri" panose="020F0502020204030204" pitchFamily="34" charset="0"/>
              </a:defRPr>
            </a:lvl1pPr>
            <a:lvl2pPr marL="742950" indent="-285750" defTabSz="990600" eaLnBrk="0" hangingPunct="0">
              <a:spcBef>
                <a:spcPct val="30000"/>
              </a:spcBef>
              <a:defRPr sz="1200">
                <a:solidFill>
                  <a:schemeClr val="tx1"/>
                </a:solidFill>
                <a:latin typeface="Calibri" panose="020F0502020204030204" pitchFamily="34" charset="0"/>
              </a:defRPr>
            </a:lvl2pPr>
            <a:lvl3pPr marL="1143000" indent="-228600" defTabSz="990600" eaLnBrk="0" hangingPunct="0">
              <a:spcBef>
                <a:spcPct val="30000"/>
              </a:spcBef>
              <a:defRPr sz="1200">
                <a:solidFill>
                  <a:schemeClr val="tx1"/>
                </a:solidFill>
                <a:latin typeface="Calibri" panose="020F0502020204030204" pitchFamily="34" charset="0"/>
              </a:defRPr>
            </a:lvl3pPr>
            <a:lvl4pPr marL="1600200" indent="-228600" defTabSz="990600" eaLnBrk="0" hangingPunct="0">
              <a:spcBef>
                <a:spcPct val="30000"/>
              </a:spcBef>
              <a:defRPr sz="1200">
                <a:solidFill>
                  <a:schemeClr val="tx1"/>
                </a:solidFill>
                <a:latin typeface="Calibri" panose="020F0502020204030204" pitchFamily="34" charset="0"/>
              </a:defRPr>
            </a:lvl4pPr>
            <a:lvl5pPr marL="2057400" indent="-228600" defTabSz="990600" eaLnBrk="0" hangingPunct="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88E95EF-5DDC-4AD1-822B-52D5427A5373}" type="slidenum">
              <a:rPr lang="el-GR" altLang="el-GR" sz="1300" smtClean="0">
                <a:solidFill>
                  <a:prstClr val="black"/>
                </a:solidFill>
                <a:latin typeface="Arial" panose="020B0604020202020204" pitchFamily="34" charset="0"/>
                <a:cs typeface="Arial" panose="020B0604020202020204" pitchFamily="34" charset="0"/>
              </a:rPr>
              <a:pPr algn="r" eaLnBrk="1" hangingPunct="1">
                <a:spcBef>
                  <a:spcPct val="0"/>
                </a:spcBef>
              </a:pPr>
              <a:t>4</a:t>
            </a:fld>
            <a:endParaRPr lang="el-GR" altLang="el-GR" sz="13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09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4580"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eaLnBrk="0" hangingPunct="0">
              <a:spcBef>
                <a:spcPct val="30000"/>
              </a:spcBef>
              <a:defRPr sz="1200">
                <a:solidFill>
                  <a:schemeClr val="tx1"/>
                </a:solidFill>
                <a:latin typeface="Calibri" panose="020F0502020204030204" pitchFamily="34" charset="0"/>
              </a:defRPr>
            </a:lvl1pPr>
            <a:lvl2pPr marL="742950" indent="-285750" defTabSz="990600" eaLnBrk="0" hangingPunct="0">
              <a:spcBef>
                <a:spcPct val="30000"/>
              </a:spcBef>
              <a:defRPr sz="1200">
                <a:solidFill>
                  <a:schemeClr val="tx1"/>
                </a:solidFill>
                <a:latin typeface="Calibri" panose="020F0502020204030204" pitchFamily="34" charset="0"/>
              </a:defRPr>
            </a:lvl2pPr>
            <a:lvl3pPr marL="1143000" indent="-228600" defTabSz="990600" eaLnBrk="0" hangingPunct="0">
              <a:spcBef>
                <a:spcPct val="30000"/>
              </a:spcBef>
              <a:defRPr sz="1200">
                <a:solidFill>
                  <a:schemeClr val="tx1"/>
                </a:solidFill>
                <a:latin typeface="Calibri" panose="020F0502020204030204" pitchFamily="34" charset="0"/>
              </a:defRPr>
            </a:lvl3pPr>
            <a:lvl4pPr marL="1600200" indent="-228600" defTabSz="990600" eaLnBrk="0" hangingPunct="0">
              <a:spcBef>
                <a:spcPct val="30000"/>
              </a:spcBef>
              <a:defRPr sz="1200">
                <a:solidFill>
                  <a:schemeClr val="tx1"/>
                </a:solidFill>
                <a:latin typeface="Calibri" panose="020F0502020204030204" pitchFamily="34" charset="0"/>
              </a:defRPr>
            </a:lvl4pPr>
            <a:lvl5pPr marL="2057400" indent="-228600" defTabSz="990600" eaLnBrk="0" hangingPunct="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DA4B232-4AA3-41F5-A7F4-700D56A342D5}" type="slidenum">
              <a:rPr lang="el-GR" altLang="el-GR" sz="1300" smtClean="0">
                <a:solidFill>
                  <a:prstClr val="black"/>
                </a:solidFill>
                <a:latin typeface="Arial" panose="020B0604020202020204" pitchFamily="34" charset="0"/>
                <a:cs typeface="Arial" panose="020B0604020202020204" pitchFamily="34" charset="0"/>
              </a:rPr>
              <a:pPr algn="r" eaLnBrk="1" hangingPunct="1">
                <a:spcBef>
                  <a:spcPct val="0"/>
                </a:spcBef>
              </a:pPr>
              <a:t>5</a:t>
            </a:fld>
            <a:endParaRPr lang="el-GR" altLang="el-GR" sz="13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5604"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eaLnBrk="0" hangingPunct="0">
              <a:spcBef>
                <a:spcPct val="30000"/>
              </a:spcBef>
              <a:defRPr sz="1200">
                <a:solidFill>
                  <a:schemeClr val="tx1"/>
                </a:solidFill>
                <a:latin typeface="Calibri" panose="020F0502020204030204" pitchFamily="34" charset="0"/>
              </a:defRPr>
            </a:lvl1pPr>
            <a:lvl2pPr marL="742950" indent="-285750" defTabSz="990600" eaLnBrk="0" hangingPunct="0">
              <a:spcBef>
                <a:spcPct val="30000"/>
              </a:spcBef>
              <a:defRPr sz="1200">
                <a:solidFill>
                  <a:schemeClr val="tx1"/>
                </a:solidFill>
                <a:latin typeface="Calibri" panose="020F0502020204030204" pitchFamily="34" charset="0"/>
              </a:defRPr>
            </a:lvl2pPr>
            <a:lvl3pPr marL="1143000" indent="-228600" defTabSz="990600" eaLnBrk="0" hangingPunct="0">
              <a:spcBef>
                <a:spcPct val="30000"/>
              </a:spcBef>
              <a:defRPr sz="1200">
                <a:solidFill>
                  <a:schemeClr val="tx1"/>
                </a:solidFill>
                <a:latin typeface="Calibri" panose="020F0502020204030204" pitchFamily="34" charset="0"/>
              </a:defRPr>
            </a:lvl3pPr>
            <a:lvl4pPr marL="1600200" indent="-228600" defTabSz="990600" eaLnBrk="0" hangingPunct="0">
              <a:spcBef>
                <a:spcPct val="30000"/>
              </a:spcBef>
              <a:defRPr sz="1200">
                <a:solidFill>
                  <a:schemeClr val="tx1"/>
                </a:solidFill>
                <a:latin typeface="Calibri" panose="020F0502020204030204" pitchFamily="34" charset="0"/>
              </a:defRPr>
            </a:lvl4pPr>
            <a:lvl5pPr marL="2057400" indent="-228600" defTabSz="990600" eaLnBrk="0" hangingPunct="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9542C18-00D0-454A-AF00-F9206DCDFA41}" type="slidenum">
              <a:rPr lang="el-GR" altLang="el-GR" sz="1300" smtClean="0">
                <a:solidFill>
                  <a:prstClr val="black"/>
                </a:solidFill>
                <a:latin typeface="Arial" panose="020B0604020202020204" pitchFamily="34" charset="0"/>
                <a:cs typeface="Arial" panose="020B0604020202020204" pitchFamily="34" charset="0"/>
              </a:rPr>
              <a:pPr algn="r" eaLnBrk="1" hangingPunct="1">
                <a:spcBef>
                  <a:spcPct val="0"/>
                </a:spcBef>
              </a:pPr>
              <a:t>6</a:t>
            </a:fld>
            <a:endParaRPr lang="el-GR" altLang="el-GR" sz="13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40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6628"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eaLnBrk="0" hangingPunct="0">
              <a:spcBef>
                <a:spcPct val="30000"/>
              </a:spcBef>
              <a:defRPr sz="1200">
                <a:solidFill>
                  <a:schemeClr val="tx1"/>
                </a:solidFill>
                <a:latin typeface="Calibri" panose="020F0502020204030204" pitchFamily="34" charset="0"/>
              </a:defRPr>
            </a:lvl1pPr>
            <a:lvl2pPr marL="742950" indent="-285750" defTabSz="990600" eaLnBrk="0" hangingPunct="0">
              <a:spcBef>
                <a:spcPct val="30000"/>
              </a:spcBef>
              <a:defRPr sz="1200">
                <a:solidFill>
                  <a:schemeClr val="tx1"/>
                </a:solidFill>
                <a:latin typeface="Calibri" panose="020F0502020204030204" pitchFamily="34" charset="0"/>
              </a:defRPr>
            </a:lvl2pPr>
            <a:lvl3pPr marL="1143000" indent="-228600" defTabSz="990600" eaLnBrk="0" hangingPunct="0">
              <a:spcBef>
                <a:spcPct val="30000"/>
              </a:spcBef>
              <a:defRPr sz="1200">
                <a:solidFill>
                  <a:schemeClr val="tx1"/>
                </a:solidFill>
                <a:latin typeface="Calibri" panose="020F0502020204030204" pitchFamily="34" charset="0"/>
              </a:defRPr>
            </a:lvl3pPr>
            <a:lvl4pPr marL="1600200" indent="-228600" defTabSz="990600" eaLnBrk="0" hangingPunct="0">
              <a:spcBef>
                <a:spcPct val="30000"/>
              </a:spcBef>
              <a:defRPr sz="1200">
                <a:solidFill>
                  <a:schemeClr val="tx1"/>
                </a:solidFill>
                <a:latin typeface="Calibri" panose="020F0502020204030204" pitchFamily="34" charset="0"/>
              </a:defRPr>
            </a:lvl4pPr>
            <a:lvl5pPr marL="2057400" indent="-228600" defTabSz="990600" eaLnBrk="0" hangingPunct="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7395DCA-DBC1-4587-80AF-CF8BF18D659D}" type="slidenum">
              <a:rPr lang="el-GR" altLang="el-GR" sz="1300" smtClean="0">
                <a:solidFill>
                  <a:prstClr val="black"/>
                </a:solidFill>
                <a:latin typeface="Arial" panose="020B0604020202020204" pitchFamily="34" charset="0"/>
                <a:cs typeface="Arial" panose="020B0604020202020204" pitchFamily="34" charset="0"/>
              </a:rPr>
              <a:pPr algn="r" eaLnBrk="1" hangingPunct="1">
                <a:spcBef>
                  <a:spcPct val="0"/>
                </a:spcBef>
              </a:pPr>
              <a:t>7</a:t>
            </a:fld>
            <a:endParaRPr lang="el-GR" altLang="el-GR" sz="13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854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B141757-B0A4-4470-A7CE-0C4A7ECDCDBA}"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2352892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Rectangle 6"/>
          <p:cNvSpPr/>
          <p:nvPr userDrawn="1"/>
        </p:nvSpPr>
        <p:spPr>
          <a:xfrm>
            <a:off x="0" y="1114425"/>
            <a:ext cx="9144000" cy="228600"/>
          </a:xfrm>
          <a:prstGeom prst="rect">
            <a:avLst/>
          </a:prstGeom>
          <a:solidFill>
            <a:schemeClr val="tx2">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824536"/>
          </a:xfrm>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Tree>
    <p:extLst>
      <p:ext uri="{BB962C8B-B14F-4D97-AF65-F5344CB8AC3E}">
        <p14:creationId xmlns:p14="http://schemas.microsoft.com/office/powerpoint/2010/main" val="12884032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05020A9-882C-49B1-909D-6AD3818171D3}"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276279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6E89E19-7E1A-495A-AB00-FB76471732BA}"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141826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B0B998B-1683-4C5A-A557-ADCF88CD861E}"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2629309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D926832B-3539-4A07-AD33-8CE313AB7311}"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1995736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8B562F4-5B3C-42DC-998F-D08FCD217AA8}"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3155589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1901EC5-E797-48CE-951F-015D40AB761D}"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3958825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1396C3F-746E-46E1-8855-57A234779B68}"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122168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72F1DD6-51E5-4C27-8738-5F8F5B6A2CD0}"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377939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a:noFill/>
        </p:spPr>
        <p:txBody>
          <a:bodyPr vert="horz" wrap="square" lIns="91440" tIns="45720" rIns="91440" bIns="45720" numCol="1" anchor="ctr" anchorCtr="0" compatLnSpc="1">
            <a:prstTxWarp prst="textNoShape">
              <a:avLst/>
            </a:prstTxWarp>
          </a:bodyPr>
          <a:lstStyle>
            <a:lvl1pPr algn="r">
              <a:defRPr sz="1200"/>
            </a:lvl1pPr>
          </a:lstStyle>
          <a:p>
            <a:fld id="{F24E97BC-6ECB-4765-8554-EAEED6188FD6}" type="slidenum">
              <a:rPr lang="el-GR" altLang="el-GR" smtClean="0">
                <a:solidFill>
                  <a:prstClr val="black"/>
                </a:solidFill>
                <a:latin typeface="Arial" panose="020B0604020202020204" pitchFamily="34" charset="0"/>
                <a:cs typeface="Arial" panose="020B0604020202020204" pitchFamily="34" charset="0"/>
              </a:rPr>
              <a:pPr/>
              <a:t>‹#›</a:t>
            </a:fld>
            <a:endParaRPr lang="el-GR" altLang="el-GR"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0840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Γενική και Μαθηματική Χαρτογραφία</a:t>
            </a:r>
            <a:r>
              <a:rPr lang="en-US" sz="3600" b="1" dirty="0" smtClean="0">
                <a:solidFill>
                  <a:schemeClr val="tx1"/>
                </a:solidFill>
                <a:latin typeface="+mn-lt"/>
              </a:rPr>
              <a:t> </a:t>
            </a:r>
            <a:r>
              <a:rPr lang="el-GR" sz="3600" b="1" dirty="0" smtClean="0">
                <a:solidFill>
                  <a:schemeClr val="tx1"/>
                </a:solidFill>
                <a:latin typeface="+mn-lt"/>
              </a:rPr>
              <a:t>(Ε)</a:t>
            </a:r>
            <a:endParaRPr lang="el-GR" sz="3600" b="1" dirty="0">
              <a:solidFill>
                <a:schemeClr val="tx1"/>
              </a:solidFill>
              <a:latin typeface="+mn-lt"/>
            </a:endParaRPr>
          </a:p>
        </p:txBody>
      </p:sp>
      <p:sp>
        <p:nvSpPr>
          <p:cNvPr id="14" name="Υπότιτλος 2"/>
          <p:cNvSpPr>
            <a:spLocks noGrp="1"/>
          </p:cNvSpPr>
          <p:nvPr>
            <p:ph type="subTitle" idx="1"/>
          </p:nvPr>
        </p:nvSpPr>
        <p:spPr>
          <a:xfrm>
            <a:off x="0" y="2852936"/>
            <a:ext cx="9144000" cy="2376263"/>
          </a:xfrm>
        </p:spPr>
        <p:txBody>
          <a:bodyPr>
            <a:noAutofit/>
          </a:bodyPr>
          <a:lstStyle/>
          <a:p>
            <a:pPr>
              <a:spcBef>
                <a:spcPts val="0"/>
              </a:spcBef>
              <a:spcAft>
                <a:spcPts val="1200"/>
              </a:spcAft>
            </a:pPr>
            <a:r>
              <a:rPr lang="el-GR" sz="2400" b="1" dirty="0" smtClean="0"/>
              <a:t>Άσκηση </a:t>
            </a:r>
            <a:r>
              <a:rPr lang="en-US" sz="2400" b="1" dirty="0" smtClean="0"/>
              <a:t> </a:t>
            </a:r>
            <a:r>
              <a:rPr lang="el-GR" sz="2400" b="1" dirty="0" smtClean="0"/>
              <a:t>5</a:t>
            </a:r>
          </a:p>
          <a:p>
            <a:pPr>
              <a:spcBef>
                <a:spcPts val="0"/>
              </a:spcBef>
              <a:spcAft>
                <a:spcPts val="1200"/>
              </a:spcAft>
            </a:pPr>
            <a:r>
              <a:rPr lang="el-GR" sz="2000" dirty="0" smtClean="0"/>
              <a:t>ΠΑΝΤΑΖΗΣ </a:t>
            </a:r>
            <a:r>
              <a:rPr lang="el-GR" sz="2000" dirty="0"/>
              <a:t>Dr, MSc, Αγρ.Τοπ.Μηχ. ΑΠΘ - Καθηγητής ΤΕΙ Αθήνας</a:t>
            </a:r>
            <a:endParaRPr lang="en-US" sz="2000" dirty="0"/>
          </a:p>
          <a:p>
            <a:pPr>
              <a:spcBef>
                <a:spcPts val="0"/>
              </a:spcBef>
            </a:pPr>
            <a:r>
              <a:rPr lang="el-GR" sz="2000" dirty="0"/>
              <a:t>Τμήμα </a:t>
            </a:r>
            <a:r>
              <a:rPr lang="el-GR" sz="2000" dirty="0" smtClean="0"/>
              <a:t>πολιτικών Μηχανικών ΤΕ και Μηχανικών Τοπογραφίας &amp; Γεωπληροφορικής ΤΕ</a:t>
            </a:r>
          </a:p>
          <a:p>
            <a:pPr>
              <a:spcBef>
                <a:spcPts val="0"/>
              </a:spcBef>
            </a:pPr>
            <a:r>
              <a:rPr lang="el-GR" sz="2000" dirty="0" smtClean="0"/>
              <a:t>Κατεύθυνση Μηχανικών Τοπογραφίας και Γεωπληροφορικής ΤΕ</a:t>
            </a:r>
            <a:endParaRPr lang="en-US" sz="2000" dirty="0"/>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382751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Τεχνολογικό Εκπαιδευτικό Ίδρυμα Αθήνας, Δήμος Ν. Πανταζής 2014. Δήμος Ν. Πανταζής. «Γενική και μαθηματική χαρτογραφία (Ε). Άσκηση </a:t>
            </a:r>
            <a:r>
              <a:rPr lang="en-US" sz="2000" dirty="0" smtClean="0"/>
              <a:t>5</a:t>
            </a:r>
            <a:r>
              <a:rPr lang="el-GR" sz="2000" dirty="0" smtClean="0"/>
              <a:t>». </a:t>
            </a:r>
            <a:r>
              <a:rPr lang="el-GR" sz="2000" dirty="0"/>
              <a:t>Έκδοση: 1.0. Αθήνα 2014. Διαθέσιμο από τη δικτυακή διεύθυνση: </a:t>
            </a:r>
            <a:r>
              <a:rPr lang="el-GR" sz="2000" dirty="0" err="1"/>
              <a:t>ocp.teiath.gr</a:t>
            </a:r>
            <a:r>
              <a:rPr lang="el-GR" sz="2000" dirty="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76877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637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505534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181809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l-GR" altLang="el-GR" dirty="0" smtClean="0"/>
              <a:t>Άσκηση </a:t>
            </a:r>
            <a:r>
              <a:rPr lang="en-US" altLang="el-GR" dirty="0" smtClean="0"/>
              <a:t>5 </a:t>
            </a:r>
            <a:r>
              <a:rPr lang="el-GR" altLang="el-GR" sz="3200" b="0" dirty="0" smtClean="0"/>
              <a:t>(1 από 7)</a:t>
            </a:r>
            <a:endParaRPr lang="en-US" altLang="el-GR" sz="3200" b="0" dirty="0" smtClean="0"/>
          </a:p>
        </p:txBody>
      </p:sp>
      <p:sp>
        <p:nvSpPr>
          <p:cNvPr id="4099" name="Content Placeholder 2"/>
          <p:cNvSpPr>
            <a:spLocks noGrp="1"/>
          </p:cNvSpPr>
          <p:nvPr>
            <p:ph idx="1"/>
          </p:nvPr>
        </p:nvSpPr>
        <p:spPr>
          <a:xfrm>
            <a:off x="457200" y="1412875"/>
            <a:ext cx="8229600" cy="4824413"/>
          </a:xfrm>
        </p:spPr>
        <p:txBody>
          <a:bodyPr/>
          <a:lstStyle/>
          <a:p>
            <a:pPr marL="0" indent="0" eaLnBrk="1" hangingPunct="1">
              <a:lnSpc>
                <a:spcPct val="120000"/>
              </a:lnSpc>
              <a:spcBef>
                <a:spcPts val="1200"/>
              </a:spcBef>
              <a:buFont typeface="Arial" panose="020B0604020202020204" pitchFamily="34" charset="0"/>
              <a:buNone/>
            </a:pPr>
            <a:r>
              <a:rPr lang="el-GR" altLang="zh-TW" sz="2400" b="1" smtClean="0"/>
              <a:t>Συνδυασμός μετασχηματισμών</a:t>
            </a:r>
            <a:r>
              <a:rPr lang="fr-FR" altLang="zh-TW" sz="2400" b="1" smtClean="0"/>
              <a:t> </a:t>
            </a:r>
            <a:r>
              <a:rPr lang="el-GR" altLang="zh-TW" sz="2400" b="1" smtClean="0"/>
              <a:t>του Η</a:t>
            </a:r>
            <a:r>
              <a:rPr lang="en-US" altLang="zh-TW" sz="2400" b="1" smtClean="0"/>
              <a:t>elmert</a:t>
            </a:r>
            <a:r>
              <a:rPr lang="el-GR" altLang="zh-TW" sz="2400" b="1" smtClean="0"/>
              <a:t>.</a:t>
            </a:r>
          </a:p>
          <a:p>
            <a:pPr marL="0" indent="0" eaLnBrk="1" hangingPunct="1">
              <a:lnSpc>
                <a:spcPct val="120000"/>
              </a:lnSpc>
              <a:spcBef>
                <a:spcPts val="1200"/>
              </a:spcBef>
              <a:buFont typeface="Arial" panose="020B0604020202020204" pitchFamily="34" charset="0"/>
              <a:buNone/>
            </a:pPr>
            <a:r>
              <a:rPr lang="el-GR" altLang="zh-TW" sz="2400" smtClean="0"/>
              <a:t>Το έτος</a:t>
            </a:r>
            <a:r>
              <a:rPr lang="fr-FR" altLang="zh-TW" sz="2400" smtClean="0"/>
              <a:t> 4025 μ.Χ.</a:t>
            </a:r>
            <a:r>
              <a:rPr lang="el-GR" altLang="zh-TW" sz="2400" smtClean="0"/>
              <a:t>,</a:t>
            </a:r>
            <a:r>
              <a:rPr lang="fr-FR" altLang="zh-TW" sz="2400" smtClean="0"/>
              <a:t> </a:t>
            </a:r>
            <a:r>
              <a:rPr lang="el-GR" altLang="zh-TW" sz="2400" smtClean="0"/>
              <a:t>στο τότε γνωστό</a:t>
            </a:r>
            <a:r>
              <a:rPr lang="fr-FR" altLang="zh-TW" sz="2400" smtClean="0"/>
              <a:t> «</a:t>
            </a:r>
            <a:r>
              <a:rPr lang="el-GR" altLang="zh-TW" sz="2400" smtClean="0"/>
              <a:t>σύμπαν</a:t>
            </a:r>
            <a:r>
              <a:rPr lang="fr-FR" altLang="zh-TW" sz="2400" smtClean="0"/>
              <a:t>»</a:t>
            </a:r>
            <a:r>
              <a:rPr lang="el-GR" altLang="zh-TW" sz="2400" smtClean="0"/>
              <a:t>,</a:t>
            </a:r>
            <a:r>
              <a:rPr lang="fr-FR" altLang="zh-TW" sz="2400" smtClean="0"/>
              <a:t> </a:t>
            </a:r>
            <a:r>
              <a:rPr lang="el-GR" altLang="zh-TW" sz="2400" smtClean="0"/>
              <a:t>υπάρχουν</a:t>
            </a:r>
            <a:r>
              <a:rPr lang="fr-FR" altLang="zh-TW" sz="2400" smtClean="0"/>
              <a:t> </a:t>
            </a:r>
            <a:r>
              <a:rPr lang="el-GR" altLang="zh-TW" sz="2400" smtClean="0"/>
              <a:t>δύο</a:t>
            </a:r>
            <a:r>
              <a:rPr lang="fr-FR" altLang="zh-TW" sz="2400" smtClean="0"/>
              <a:t> </a:t>
            </a:r>
            <a:r>
              <a:rPr lang="el-GR" altLang="zh-TW" sz="2400" smtClean="0"/>
              <a:t>πανίσχυρες</a:t>
            </a:r>
            <a:r>
              <a:rPr lang="fr-FR" altLang="zh-TW" sz="2400" smtClean="0"/>
              <a:t> </a:t>
            </a:r>
            <a:r>
              <a:rPr lang="el-GR" altLang="zh-TW" sz="2400" smtClean="0"/>
              <a:t>αυτοκρατορίες</a:t>
            </a:r>
            <a:r>
              <a:rPr lang="fr-FR" altLang="zh-TW" sz="2400" smtClean="0"/>
              <a:t> : η </a:t>
            </a:r>
            <a:r>
              <a:rPr lang="en-US" altLang="zh-TW" sz="2400" smtClean="0"/>
              <a:t>EXOGALACTICA EMPIRE</a:t>
            </a:r>
            <a:r>
              <a:rPr lang="fr-FR" altLang="zh-TW" sz="2400" smtClean="0"/>
              <a:t> (ΕΧΟ ΕΜ) και η </a:t>
            </a:r>
            <a:r>
              <a:rPr lang="en-US" altLang="zh-TW" sz="2400" smtClean="0"/>
              <a:t>ESOGALACTICA EMPIRE</a:t>
            </a:r>
            <a:r>
              <a:rPr lang="fr-FR" altLang="zh-TW" sz="2400" smtClean="0"/>
              <a:t> (ΕΣΟ ΕΜ).  </a:t>
            </a:r>
          </a:p>
          <a:p>
            <a:pPr marL="0" indent="0" eaLnBrk="1" hangingPunct="1">
              <a:lnSpc>
                <a:spcPct val="120000"/>
              </a:lnSpc>
              <a:spcBef>
                <a:spcPts val="1200"/>
              </a:spcBef>
              <a:buFont typeface="Arial" panose="020B0604020202020204" pitchFamily="34" charset="0"/>
              <a:buNone/>
            </a:pPr>
            <a:r>
              <a:rPr lang="el-GR" altLang="zh-TW" sz="2400" smtClean="0"/>
              <a:t>Ένας αμείλικτος πόλεμος έχει αρχίσει</a:t>
            </a:r>
            <a:r>
              <a:rPr lang="fr-FR" altLang="zh-TW" sz="2400" smtClean="0"/>
              <a:t> εδώ και αιώνες</a:t>
            </a:r>
            <a:r>
              <a:rPr lang="el-GR" altLang="zh-TW" sz="2400" smtClean="0"/>
              <a:t>,</a:t>
            </a:r>
            <a:r>
              <a:rPr lang="fr-FR" altLang="zh-TW" sz="2400" smtClean="0"/>
              <a:t> </a:t>
            </a:r>
            <a:r>
              <a:rPr lang="el-GR" altLang="zh-TW" sz="2400" smtClean="0"/>
              <a:t>για</a:t>
            </a:r>
            <a:r>
              <a:rPr lang="fr-FR" altLang="zh-TW" sz="2400" smtClean="0"/>
              <a:t> λόγους που χάνονται στα βάθη της ιστορίας και που ίσως έχουν ξεχάσει τώρα οι εμπλεκόμενοι σ’αυτή την διαμάχη. </a:t>
            </a:r>
            <a:endParaRPr lang="en-US" altLang="el-GR" sz="2400" smtClean="0"/>
          </a:p>
        </p:txBody>
      </p:sp>
      <p:sp>
        <p:nvSpPr>
          <p:cNvPr id="9220" name="Slide Number Placeholder 3"/>
          <p:cNvSpPr>
            <a:spLocks noGrp="1"/>
          </p:cNvSpPr>
          <p:nvPr>
            <p:ph type="sldNum" sz="quarter" idx="4294967295"/>
          </p:nvPr>
        </p:nvSpPr>
        <p:spPr bwMode="auto">
          <a:xfrm>
            <a:off x="7981950" y="6356350"/>
            <a:ext cx="11620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AFBCD4C-E710-4E3C-8345-B0AD06A3B331}" type="slidenum">
              <a:rPr lang="en-US" altLang="el-GR" sz="1200">
                <a:solidFill>
                  <a:prstClr val="black"/>
                </a:solidFill>
                <a:latin typeface="Arial" panose="020B0604020202020204" pitchFamily="34" charset="0"/>
              </a:rPr>
              <a:pPr eaLnBrk="1" hangingPunct="1">
                <a:spcBef>
                  <a:spcPct val="0"/>
                </a:spcBef>
                <a:buFontTx/>
                <a:buNone/>
              </a:pPr>
              <a:t>1</a:t>
            </a:fld>
            <a:endParaRPr lang="en-US" altLang="el-GR" sz="1200">
              <a:solidFill>
                <a:prstClr val="black"/>
              </a:solidFill>
              <a:latin typeface="Arial" panose="020B0604020202020204" pitchFamily="34" charset="0"/>
            </a:endParaRPr>
          </a:p>
        </p:txBody>
      </p:sp>
    </p:spTree>
    <p:extLst>
      <p:ext uri="{BB962C8B-B14F-4D97-AF65-F5344CB8AC3E}">
        <p14:creationId xmlns:p14="http://schemas.microsoft.com/office/powerpoint/2010/main" val="1765294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l-GR" altLang="el-GR" dirty="0" smtClean="0"/>
              <a:t>Άσκηση </a:t>
            </a:r>
            <a:r>
              <a:rPr lang="en-US" altLang="el-GR" dirty="0" smtClean="0"/>
              <a:t>5 </a:t>
            </a:r>
            <a:r>
              <a:rPr lang="el-GR" altLang="el-GR" sz="3200" b="0" dirty="0" smtClean="0">
                <a:solidFill>
                  <a:srgbClr val="000000"/>
                </a:solidFill>
              </a:rPr>
              <a:t>(2 από 7)</a:t>
            </a:r>
            <a:r>
              <a:rPr lang="el-GR" altLang="el-GR" dirty="0" smtClean="0"/>
              <a:t> </a:t>
            </a:r>
            <a:endParaRPr lang="en-US" altLang="el-GR" dirty="0" smtClean="0"/>
          </a:p>
        </p:txBody>
      </p:sp>
      <p:sp>
        <p:nvSpPr>
          <p:cNvPr id="5123" name="Content Placeholder 2"/>
          <p:cNvSpPr>
            <a:spLocks noGrp="1"/>
          </p:cNvSpPr>
          <p:nvPr>
            <p:ph idx="1"/>
          </p:nvPr>
        </p:nvSpPr>
        <p:spPr>
          <a:xfrm>
            <a:off x="457200" y="1412875"/>
            <a:ext cx="8229600" cy="4824413"/>
          </a:xfrm>
        </p:spPr>
        <p:txBody>
          <a:bodyPr/>
          <a:lstStyle/>
          <a:p>
            <a:pPr marL="0" indent="0" eaLnBrk="1" hangingPunct="1">
              <a:lnSpc>
                <a:spcPct val="120000"/>
              </a:lnSpc>
              <a:spcBef>
                <a:spcPts val="1200"/>
              </a:spcBef>
              <a:buFont typeface="Arial" panose="020B0604020202020204" pitchFamily="34" charset="0"/>
              <a:buNone/>
            </a:pPr>
            <a:r>
              <a:rPr lang="el-GR" altLang="zh-TW" sz="2400" smtClean="0"/>
              <a:t>Μια</a:t>
            </a:r>
            <a:r>
              <a:rPr lang="fr-FR" altLang="zh-TW" sz="2400" smtClean="0"/>
              <a:t> σημαντική εισβολή διαστημοπλοίων έχει αποφασισθεί από την </a:t>
            </a:r>
            <a:r>
              <a:rPr lang="en-US" altLang="zh-TW" sz="2400" smtClean="0"/>
              <a:t>EXO</a:t>
            </a:r>
            <a:r>
              <a:rPr lang="fr-FR" altLang="zh-TW" sz="2400" smtClean="0"/>
              <a:t> ΕΜ </a:t>
            </a:r>
            <a:r>
              <a:rPr lang="el-GR" altLang="zh-TW" sz="2400" smtClean="0"/>
              <a:t>στον τομέα</a:t>
            </a:r>
            <a:r>
              <a:rPr lang="fr-FR" altLang="zh-TW" sz="2400" smtClean="0"/>
              <a:t> ΑΖΧ του γαλαξία ΟΜΕ</a:t>
            </a:r>
            <a:r>
              <a:rPr lang="en-US" altLang="zh-TW" sz="2400" smtClean="0"/>
              <a:t>GA</a:t>
            </a:r>
            <a:r>
              <a:rPr lang="fr-FR" altLang="zh-TW" sz="2400" smtClean="0"/>
              <a:t> 3000, </a:t>
            </a:r>
            <a:r>
              <a:rPr lang="el-GR" altLang="zh-TW" sz="2400" smtClean="0"/>
              <a:t>στο γιγάντιο</a:t>
            </a:r>
            <a:r>
              <a:rPr lang="fr-FR" altLang="zh-TW" sz="2400" smtClean="0"/>
              <a:t> πλανήτη </a:t>
            </a:r>
            <a:r>
              <a:rPr lang="en-US" altLang="zh-TW" sz="2400" smtClean="0"/>
              <a:t>TERAGEA</a:t>
            </a:r>
            <a:r>
              <a:rPr lang="fr-FR" altLang="zh-TW" sz="2400" smtClean="0"/>
              <a:t> (2000 </a:t>
            </a:r>
            <a:r>
              <a:rPr lang="el-GR" altLang="zh-TW" sz="2400" smtClean="0"/>
              <a:t>φορές</a:t>
            </a:r>
            <a:r>
              <a:rPr lang="fr-FR" altLang="zh-TW" sz="2400" smtClean="0"/>
              <a:t> </a:t>
            </a:r>
            <a:r>
              <a:rPr lang="el-GR" altLang="zh-TW" sz="2400" smtClean="0"/>
              <a:t>το μέγεθος της Γης,</a:t>
            </a:r>
            <a:r>
              <a:rPr lang="fr-FR" altLang="zh-TW" sz="2400" smtClean="0"/>
              <a:t> </a:t>
            </a:r>
            <a:r>
              <a:rPr lang="el-GR" altLang="zh-TW" sz="2400" smtClean="0"/>
              <a:t>με πολλές πόλεις </a:t>
            </a:r>
            <a:r>
              <a:rPr lang="fr-FR" altLang="zh-TW" sz="2400" smtClean="0"/>
              <a:t>και στρατιωτικές βάσεις) της </a:t>
            </a:r>
            <a:r>
              <a:rPr lang="en-US" altLang="zh-TW" sz="2400" smtClean="0"/>
              <a:t>ESO</a:t>
            </a:r>
            <a:r>
              <a:rPr lang="fr-FR" altLang="zh-TW" sz="2400" smtClean="0"/>
              <a:t> ΕΜ. </a:t>
            </a:r>
            <a:r>
              <a:rPr lang="el-GR" altLang="zh-TW" sz="2400" smtClean="0"/>
              <a:t>Οι τέσσερις στόχοι της επίθεσης</a:t>
            </a:r>
            <a:r>
              <a:rPr lang="fr-FR" altLang="zh-TW" sz="2400" smtClean="0"/>
              <a:t> </a:t>
            </a:r>
            <a:r>
              <a:rPr lang="el-GR" altLang="zh-TW" sz="2400" smtClean="0"/>
              <a:t>αποφασίστηκε</a:t>
            </a:r>
            <a:r>
              <a:rPr lang="fr-FR" altLang="zh-TW" sz="2400" smtClean="0"/>
              <a:t> να κωδικοποιηθούν αλλά και να υποστούν ένα συνδυασμό μετασχηματισμών του </a:t>
            </a:r>
            <a:r>
              <a:rPr lang="en-US" altLang="zh-TW" sz="2400" smtClean="0"/>
              <a:t>HELMERT</a:t>
            </a:r>
            <a:r>
              <a:rPr lang="el-GR" altLang="zh-TW" sz="2400" smtClean="0"/>
              <a:t>,</a:t>
            </a:r>
            <a:r>
              <a:rPr lang="fr-FR" altLang="zh-TW" sz="2400" smtClean="0"/>
              <a:t> </a:t>
            </a:r>
            <a:r>
              <a:rPr lang="el-GR" altLang="zh-TW" sz="2400" smtClean="0"/>
              <a:t>για</a:t>
            </a:r>
            <a:r>
              <a:rPr lang="fr-FR" altLang="zh-TW" sz="2400" smtClean="0"/>
              <a:t> μεγαλύτερη ασφάλεια κατά την διάρκεια των επικοινωνιών. </a:t>
            </a:r>
            <a:endParaRPr lang="en-US" altLang="el-GR" sz="2400" smtClean="0"/>
          </a:p>
        </p:txBody>
      </p:sp>
      <p:sp>
        <p:nvSpPr>
          <p:cNvPr id="10244" name="Slide Number Placeholder 3"/>
          <p:cNvSpPr>
            <a:spLocks noGrp="1"/>
          </p:cNvSpPr>
          <p:nvPr>
            <p:ph type="sldNum" sz="quarter" idx="4294967295"/>
          </p:nvPr>
        </p:nvSpPr>
        <p:spPr bwMode="auto">
          <a:xfrm>
            <a:off x="7981950" y="6356350"/>
            <a:ext cx="11620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192E4E6-8134-4C30-BDC7-6BB60FB21EBF}" type="slidenum">
              <a:rPr lang="en-US" altLang="el-GR" sz="1200">
                <a:solidFill>
                  <a:prstClr val="black"/>
                </a:solidFill>
                <a:latin typeface="Arial" panose="020B0604020202020204" pitchFamily="34" charset="0"/>
              </a:rPr>
              <a:pPr eaLnBrk="1" hangingPunct="1">
                <a:spcBef>
                  <a:spcPct val="0"/>
                </a:spcBef>
                <a:buFontTx/>
                <a:buNone/>
              </a:pPr>
              <a:t>2</a:t>
            </a:fld>
            <a:endParaRPr lang="en-US" altLang="el-GR" sz="1200">
              <a:solidFill>
                <a:prstClr val="black"/>
              </a:solidFill>
              <a:latin typeface="Arial" panose="020B0604020202020204" pitchFamily="34" charset="0"/>
            </a:endParaRPr>
          </a:p>
        </p:txBody>
      </p:sp>
    </p:spTree>
    <p:extLst>
      <p:ext uri="{BB962C8B-B14F-4D97-AF65-F5344CB8AC3E}">
        <p14:creationId xmlns:p14="http://schemas.microsoft.com/office/powerpoint/2010/main" val="3967324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l-GR" altLang="el-GR" dirty="0" smtClean="0"/>
              <a:t>Άσκηση </a:t>
            </a:r>
            <a:r>
              <a:rPr lang="en-US" altLang="el-GR" dirty="0" smtClean="0"/>
              <a:t>5 </a:t>
            </a:r>
            <a:r>
              <a:rPr lang="el-GR" altLang="el-GR" sz="3200" b="0" dirty="0" smtClean="0">
                <a:solidFill>
                  <a:srgbClr val="000000"/>
                </a:solidFill>
              </a:rPr>
              <a:t>(3 από 7)</a:t>
            </a:r>
            <a:endParaRPr lang="en-US" altLang="el-GR" dirty="0" smtClean="0"/>
          </a:p>
        </p:txBody>
      </p:sp>
      <p:sp>
        <p:nvSpPr>
          <p:cNvPr id="6147" name="Content Placeholder 2"/>
          <p:cNvSpPr>
            <a:spLocks noGrp="1"/>
          </p:cNvSpPr>
          <p:nvPr>
            <p:ph idx="1"/>
          </p:nvPr>
        </p:nvSpPr>
        <p:spPr>
          <a:xfrm>
            <a:off x="457200" y="1412875"/>
            <a:ext cx="8229600" cy="4824413"/>
          </a:xfrm>
        </p:spPr>
        <p:txBody>
          <a:bodyPr/>
          <a:lstStyle/>
          <a:p>
            <a:pPr marL="0" indent="0" eaLnBrk="1" hangingPunct="1">
              <a:lnSpc>
                <a:spcPct val="120000"/>
              </a:lnSpc>
              <a:spcBef>
                <a:spcPts val="1200"/>
              </a:spcBef>
              <a:buFont typeface="Arial" panose="020B0604020202020204" pitchFamily="34" charset="0"/>
              <a:buNone/>
            </a:pPr>
            <a:r>
              <a:rPr lang="el-GR" altLang="zh-TW" sz="2400" smtClean="0"/>
              <a:t>Τους τέσσερις στόχους της</a:t>
            </a:r>
            <a:r>
              <a:rPr lang="fr-FR" altLang="zh-TW" sz="2400" smtClean="0"/>
              <a:t> </a:t>
            </a:r>
            <a:r>
              <a:rPr lang="el-GR" altLang="zh-TW" sz="2400" smtClean="0"/>
              <a:t>επίθεσης</a:t>
            </a:r>
            <a:r>
              <a:rPr lang="fr-FR" altLang="zh-TW" sz="2400" smtClean="0"/>
              <a:t> (</a:t>
            </a:r>
            <a:r>
              <a:rPr lang="el-GR" altLang="zh-TW" sz="2400" smtClean="0"/>
              <a:t>με ρομπότ</a:t>
            </a:r>
            <a:r>
              <a:rPr lang="fr-FR" altLang="zh-TW" sz="2400" smtClean="0"/>
              <a:t>) αποτελούν οι βάσεις της </a:t>
            </a:r>
            <a:r>
              <a:rPr lang="en-US" altLang="zh-TW" sz="2400" smtClean="0"/>
              <a:t>ESO</a:t>
            </a:r>
            <a:r>
              <a:rPr lang="fr-FR" altLang="zh-TW" sz="2400" smtClean="0"/>
              <a:t> ΕΜ : </a:t>
            </a:r>
            <a:endParaRPr lang="el-GR" altLang="zh-TW" sz="2400" smtClean="0"/>
          </a:p>
          <a:p>
            <a:pPr marL="0" indent="0" eaLnBrk="1" hangingPunct="1">
              <a:lnSpc>
                <a:spcPct val="120000"/>
              </a:lnSpc>
              <a:spcBef>
                <a:spcPts val="1200"/>
              </a:spcBef>
              <a:buFont typeface="Arial" panose="020B0604020202020204" pitchFamily="34" charset="0"/>
              <a:buNone/>
            </a:pPr>
            <a:r>
              <a:rPr lang="fr-FR" altLang="zh-TW" sz="2400" smtClean="0"/>
              <a:t>ΚΑΠΑ (2, 2), ΛΑΜΔΑ (3, 5), ΜΙ (10, 3) και ΝΙ (8, 8).</a:t>
            </a:r>
            <a:endParaRPr lang="el-GR" altLang="zh-TW" sz="2400" smtClean="0"/>
          </a:p>
          <a:p>
            <a:pPr marL="0" indent="0" eaLnBrk="1" hangingPunct="1">
              <a:lnSpc>
                <a:spcPct val="120000"/>
              </a:lnSpc>
              <a:spcBef>
                <a:spcPts val="1200"/>
              </a:spcBef>
              <a:buFont typeface="Arial" panose="020B0604020202020204" pitchFamily="34" charset="0"/>
              <a:buNone/>
            </a:pPr>
            <a:r>
              <a:rPr lang="fr-FR" altLang="zh-TW" sz="2400" smtClean="0"/>
              <a:t>Ο </a:t>
            </a:r>
            <a:r>
              <a:rPr lang="el-GR" altLang="zh-TW" sz="2400" smtClean="0"/>
              <a:t>κεντρικός</a:t>
            </a:r>
            <a:r>
              <a:rPr lang="fr-FR" altLang="zh-TW" sz="2400" smtClean="0"/>
              <a:t> </a:t>
            </a:r>
            <a:r>
              <a:rPr lang="el-GR" altLang="zh-TW" sz="2400" smtClean="0"/>
              <a:t>υπολογιστής</a:t>
            </a:r>
            <a:r>
              <a:rPr lang="fr-FR" altLang="zh-TW" sz="2400" smtClean="0"/>
              <a:t>  </a:t>
            </a:r>
            <a:r>
              <a:rPr lang="el-GR" altLang="zh-TW" sz="2400" smtClean="0"/>
              <a:t>της</a:t>
            </a:r>
            <a:r>
              <a:rPr lang="fr-FR" altLang="zh-TW" sz="2400" smtClean="0"/>
              <a:t> ΕΧΟ ΕΜ </a:t>
            </a:r>
            <a:r>
              <a:rPr lang="el-GR" altLang="zh-TW" sz="2400" smtClean="0"/>
              <a:t>υπολόγισε</a:t>
            </a:r>
            <a:r>
              <a:rPr lang="fr-FR" altLang="zh-TW" sz="2400" smtClean="0"/>
              <a:t> </a:t>
            </a:r>
            <a:r>
              <a:rPr lang="el-GR" altLang="zh-TW" sz="2400" smtClean="0"/>
              <a:t>τις</a:t>
            </a:r>
            <a:r>
              <a:rPr lang="fr-FR" altLang="zh-TW" sz="2400" smtClean="0"/>
              <a:t> </a:t>
            </a:r>
            <a:r>
              <a:rPr lang="el-GR" altLang="zh-TW" sz="2400" smtClean="0"/>
              <a:t>μετασχηματισμένες</a:t>
            </a:r>
            <a:r>
              <a:rPr lang="fr-FR" altLang="zh-TW" sz="2400" smtClean="0"/>
              <a:t> (με συνδυασμό μετασχηματισμών του </a:t>
            </a:r>
            <a:r>
              <a:rPr lang="en-US" altLang="zh-TW" sz="2400" smtClean="0"/>
              <a:t>HELMERT</a:t>
            </a:r>
            <a:r>
              <a:rPr lang="fr-FR" altLang="zh-TW" sz="2400" smtClean="0"/>
              <a:t>) </a:t>
            </a:r>
            <a:r>
              <a:rPr lang="el-GR" altLang="zh-TW" sz="2400" smtClean="0"/>
              <a:t>συντεταγμένες</a:t>
            </a:r>
            <a:r>
              <a:rPr lang="fr-FR" altLang="zh-TW" sz="2400" smtClean="0"/>
              <a:t> των σημείων ΚΑΠΑ και ΛΑΜΔΑ (με ταυτόχρονη μετάθεση, αλλαγή κλίμακας και περιστροφή).</a:t>
            </a:r>
            <a:r>
              <a:rPr lang="el-GR" altLang="zh-TW" sz="2400" smtClean="0"/>
              <a:t> Είναι</a:t>
            </a:r>
            <a:r>
              <a:rPr lang="fr-FR" altLang="zh-TW" sz="2400" smtClean="0"/>
              <a:t> αντίστοιχα (7, -4) και (16, -7). </a:t>
            </a:r>
            <a:endParaRPr lang="en-US" altLang="el-GR" sz="2400" smtClean="0"/>
          </a:p>
        </p:txBody>
      </p:sp>
      <p:sp>
        <p:nvSpPr>
          <p:cNvPr id="6148" name="Slide Number Placeholder 3"/>
          <p:cNvSpPr txBox="1">
            <a:spLocks noGrp="1"/>
          </p:cNvSpPr>
          <p:nvPr/>
        </p:nvSpPr>
        <p:spPr bwMode="auto">
          <a:xfrm>
            <a:off x="7524750" y="6356350"/>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51C69C5-0469-439F-8451-AE0E16165DD2}" type="slidenum">
              <a:rPr lang="en-US" altLang="el-GR" sz="1200" smtClean="0">
                <a:solidFill>
                  <a:prstClr val="black"/>
                </a:solidFill>
                <a:latin typeface="Arial" panose="020B0604020202020204" pitchFamily="34" charset="0"/>
                <a:cs typeface="Arial" panose="020B0604020202020204" pitchFamily="34" charset="0"/>
              </a:rPr>
              <a:pPr algn="r" eaLnBrk="1" hangingPunct="1">
                <a:spcBef>
                  <a:spcPct val="0"/>
                </a:spcBef>
                <a:buFontTx/>
                <a:buNone/>
              </a:pPr>
              <a:t>3</a:t>
            </a:fld>
            <a:endParaRPr lang="en-US" altLang="el-GR" sz="12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355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l-GR" altLang="el-GR" dirty="0" smtClean="0"/>
              <a:t>Άσκηση </a:t>
            </a:r>
            <a:r>
              <a:rPr lang="en-US" altLang="el-GR" dirty="0" smtClean="0"/>
              <a:t>5 </a:t>
            </a:r>
            <a:r>
              <a:rPr lang="el-GR" altLang="el-GR" sz="3200" b="0" dirty="0" smtClean="0">
                <a:solidFill>
                  <a:srgbClr val="000000"/>
                </a:solidFill>
              </a:rPr>
              <a:t>(4 από 7)</a:t>
            </a:r>
            <a:endParaRPr lang="en-US" altLang="el-GR" dirty="0" smtClean="0"/>
          </a:p>
        </p:txBody>
      </p:sp>
      <p:sp>
        <p:nvSpPr>
          <p:cNvPr id="7171" name="Content Placeholder 2"/>
          <p:cNvSpPr>
            <a:spLocks noGrp="1"/>
          </p:cNvSpPr>
          <p:nvPr>
            <p:ph idx="1"/>
          </p:nvPr>
        </p:nvSpPr>
        <p:spPr>
          <a:xfrm>
            <a:off x="457200" y="1412875"/>
            <a:ext cx="8229600" cy="4824413"/>
          </a:xfrm>
        </p:spPr>
        <p:txBody>
          <a:bodyPr/>
          <a:lstStyle/>
          <a:p>
            <a:pPr marL="0" indent="0" eaLnBrk="1" hangingPunct="1">
              <a:lnSpc>
                <a:spcPct val="120000"/>
              </a:lnSpc>
              <a:spcBef>
                <a:spcPts val="1200"/>
              </a:spcBef>
              <a:buFont typeface="Arial" panose="020B0604020202020204" pitchFamily="34" charset="0"/>
              <a:buNone/>
            </a:pPr>
            <a:r>
              <a:rPr lang="el-GR" altLang="zh-TW" sz="2400" smtClean="0"/>
              <a:t>Στην συνέχεια όμως έπαθε βλάβη. Είστε υποχρεωμένοι να υπολογίσετε τις μετασχηματισμένες συντεταγμένες των σημείων ΜΙ και ΝΙ με το χέρι. (Υποθέτουμε απλό ορθογώνιο τοπικό σύστημα συντεταγμένων στο οποίο καταλήγει μετά από πολύπλοκες μετατροπές ο κεντρικός υπολογιστής της ESOGALACTICA EMPIRE – βλέπε σχήμα). </a:t>
            </a:r>
            <a:endParaRPr lang="el-GR" altLang="el-GR" sz="2400" smtClean="0"/>
          </a:p>
        </p:txBody>
      </p:sp>
      <p:sp>
        <p:nvSpPr>
          <p:cNvPr id="7172" name="Slide Number Placeholder 3"/>
          <p:cNvSpPr txBox="1">
            <a:spLocks noGrp="1"/>
          </p:cNvSpPr>
          <p:nvPr/>
        </p:nvSpPr>
        <p:spPr bwMode="auto">
          <a:xfrm>
            <a:off x="7524750" y="6356350"/>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47BA07C-32AD-487F-A46F-E39FF24801D9}" type="slidenum">
              <a:rPr lang="en-US" altLang="el-GR" sz="1200" smtClean="0">
                <a:solidFill>
                  <a:prstClr val="black"/>
                </a:solidFill>
                <a:latin typeface="Arial" panose="020B0604020202020204" pitchFamily="34" charset="0"/>
                <a:cs typeface="Arial" panose="020B0604020202020204" pitchFamily="34" charset="0"/>
              </a:rPr>
              <a:pPr algn="r" eaLnBrk="1" hangingPunct="1">
                <a:spcBef>
                  <a:spcPct val="0"/>
                </a:spcBef>
                <a:buFontTx/>
                <a:buNone/>
              </a:pPr>
              <a:t>4</a:t>
            </a:fld>
            <a:endParaRPr lang="en-US" altLang="el-GR" sz="12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394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l-GR" altLang="el-GR" dirty="0" smtClean="0">
                <a:latin typeface="+mn-lt"/>
              </a:rPr>
              <a:t>Άσκηση </a:t>
            </a:r>
            <a:r>
              <a:rPr lang="en-US" altLang="el-GR" dirty="0" smtClean="0">
                <a:latin typeface="+mn-lt"/>
              </a:rPr>
              <a:t>5 </a:t>
            </a:r>
            <a:r>
              <a:rPr lang="el-GR" altLang="el-GR" sz="3200" b="0" dirty="0" smtClean="0">
                <a:solidFill>
                  <a:prstClr val="black"/>
                </a:solidFill>
              </a:rPr>
              <a:t>(5 </a:t>
            </a:r>
            <a:r>
              <a:rPr lang="el-GR" altLang="el-GR" sz="3200" b="0" dirty="0">
                <a:solidFill>
                  <a:prstClr val="black"/>
                </a:solidFill>
              </a:rPr>
              <a:t>από 7)</a:t>
            </a:r>
            <a:endParaRPr lang="en-US" altLang="el-GR" dirty="0" smtClean="0">
              <a:latin typeface="+mn-lt"/>
            </a:endParaRPr>
          </a:p>
        </p:txBody>
      </p:sp>
      <p:graphicFrame>
        <p:nvGraphicFramePr>
          <p:cNvPr id="8195" name="Object 5"/>
          <p:cNvGraphicFramePr>
            <a:graphicFrameLocks noGrp="1" noChangeAspect="1"/>
          </p:cNvGraphicFramePr>
          <p:nvPr>
            <p:ph idx="1"/>
          </p:nvPr>
        </p:nvGraphicFramePr>
        <p:xfrm>
          <a:off x="1154113" y="1412875"/>
          <a:ext cx="6835775" cy="4824413"/>
        </p:xfrm>
        <a:graphic>
          <a:graphicData uri="http://schemas.openxmlformats.org/presentationml/2006/ole">
            <mc:AlternateContent xmlns:mc="http://schemas.openxmlformats.org/markup-compatibility/2006">
              <mc:Choice xmlns:v="urn:schemas-microsoft-com:vml" Requires="v">
                <p:oleObj spid="_x0000_s1036" r:id="rId4" imgW="6989064" imgH="4931664" progId="">
                  <p:embed/>
                </p:oleObj>
              </mc:Choice>
              <mc:Fallback>
                <p:oleObj r:id="rId4" imgW="6989064" imgH="4931664"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113" y="1412875"/>
                        <a:ext cx="683577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6" name="Slide Number Placeholder 3"/>
          <p:cNvSpPr txBox="1">
            <a:spLocks noGrp="1"/>
          </p:cNvSpPr>
          <p:nvPr/>
        </p:nvSpPr>
        <p:spPr bwMode="auto">
          <a:xfrm>
            <a:off x="7524750" y="6356350"/>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974C6BE-8194-4519-832B-BACB9E91B9F4}" type="slidenum">
              <a:rPr lang="en-US" altLang="el-GR" sz="1200" smtClean="0">
                <a:solidFill>
                  <a:prstClr val="black"/>
                </a:solidFill>
                <a:latin typeface="Arial" panose="020B0604020202020204" pitchFamily="34" charset="0"/>
                <a:cs typeface="Arial" panose="020B0604020202020204" pitchFamily="34" charset="0"/>
              </a:rPr>
              <a:pPr algn="r" eaLnBrk="1" hangingPunct="1">
                <a:spcBef>
                  <a:spcPct val="0"/>
                </a:spcBef>
                <a:buFontTx/>
                <a:buNone/>
              </a:pPr>
              <a:t>5</a:t>
            </a:fld>
            <a:endParaRPr lang="en-US" altLang="el-GR" sz="12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590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l-GR" altLang="el-GR" dirty="0" smtClean="0"/>
              <a:t>Άσκηση </a:t>
            </a:r>
            <a:r>
              <a:rPr lang="en-US" altLang="el-GR" dirty="0" smtClean="0"/>
              <a:t>5 </a:t>
            </a:r>
            <a:r>
              <a:rPr lang="el-GR" altLang="el-GR" sz="3200" b="0" dirty="0" smtClean="0">
                <a:solidFill>
                  <a:srgbClr val="000000"/>
                </a:solidFill>
              </a:rPr>
              <a:t>(6 από 7)</a:t>
            </a:r>
            <a:endParaRPr lang="en-US" altLang="el-GR" dirty="0" smtClean="0"/>
          </a:p>
        </p:txBody>
      </p:sp>
      <p:sp>
        <p:nvSpPr>
          <p:cNvPr id="9219" name="Content Placeholder 2"/>
          <p:cNvSpPr>
            <a:spLocks noGrp="1"/>
          </p:cNvSpPr>
          <p:nvPr>
            <p:ph idx="1"/>
          </p:nvPr>
        </p:nvSpPr>
        <p:spPr>
          <a:xfrm>
            <a:off x="457200" y="1412875"/>
            <a:ext cx="8229600" cy="4824413"/>
          </a:xfrm>
        </p:spPr>
        <p:txBody>
          <a:bodyPr/>
          <a:lstStyle/>
          <a:p>
            <a:pPr eaLnBrk="1" hangingPunct="1">
              <a:lnSpc>
                <a:spcPct val="120000"/>
              </a:lnSpc>
              <a:spcBef>
                <a:spcPts val="1200"/>
              </a:spcBef>
              <a:buClr>
                <a:schemeClr val="accent6">
                  <a:lumMod val="50000"/>
                </a:schemeClr>
              </a:buClr>
              <a:buFont typeface="Wingdings" pitchFamily="2" charset="2"/>
              <a:buChar char="§"/>
              <a:defRPr/>
            </a:pPr>
            <a:r>
              <a:rPr lang="el-GR" altLang="zh-TW" sz="2400" dirty="0" smtClean="0"/>
              <a:t>Γράψτε τις παρατηρήσεις σας σχετικά με το σχήμα, το εμβαδόν κλπ. που ορίζουν τα σημεία πριν και μετά τον μετασχηματισμό.</a:t>
            </a:r>
          </a:p>
          <a:p>
            <a:pPr eaLnBrk="1" hangingPunct="1">
              <a:lnSpc>
                <a:spcPct val="120000"/>
              </a:lnSpc>
              <a:spcBef>
                <a:spcPts val="1200"/>
              </a:spcBef>
              <a:buClr>
                <a:schemeClr val="accent6">
                  <a:lumMod val="50000"/>
                </a:schemeClr>
              </a:buClr>
              <a:buFont typeface="Wingdings" pitchFamily="2" charset="2"/>
              <a:buChar char="§"/>
              <a:defRPr/>
            </a:pPr>
            <a:r>
              <a:rPr lang="el-GR" altLang="zh-TW" sz="2400" dirty="0" smtClean="0"/>
              <a:t>Βρείτε τα δεδομένα (που σας χρειάζονται) και τα ζητούμενα.</a:t>
            </a:r>
          </a:p>
          <a:p>
            <a:pPr eaLnBrk="1" hangingPunct="1">
              <a:lnSpc>
                <a:spcPct val="120000"/>
              </a:lnSpc>
              <a:spcBef>
                <a:spcPts val="1200"/>
              </a:spcBef>
              <a:buClr>
                <a:schemeClr val="accent6">
                  <a:lumMod val="50000"/>
                </a:schemeClr>
              </a:buClr>
              <a:buFont typeface="Wingdings" pitchFamily="2" charset="2"/>
              <a:buChar char="§"/>
              <a:defRPr/>
            </a:pPr>
            <a:r>
              <a:rPr lang="el-GR" altLang="zh-TW" sz="2400" dirty="0" smtClean="0"/>
              <a:t>Γράψτε τη σκέψη για την επίλυση του προβλήματος.</a:t>
            </a:r>
            <a:endParaRPr lang="en-US" altLang="el-GR" sz="2400" dirty="0" smtClean="0"/>
          </a:p>
        </p:txBody>
      </p:sp>
      <p:sp>
        <p:nvSpPr>
          <p:cNvPr id="9220" name="Slide Number Placeholder 3"/>
          <p:cNvSpPr txBox="1">
            <a:spLocks noGrp="1"/>
          </p:cNvSpPr>
          <p:nvPr/>
        </p:nvSpPr>
        <p:spPr bwMode="auto">
          <a:xfrm>
            <a:off x="7524750" y="6356350"/>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401C9DC-D45E-40B0-8B90-CCEF2E3DCEB2}" type="slidenum">
              <a:rPr lang="en-US" altLang="el-GR" sz="1200" smtClean="0">
                <a:solidFill>
                  <a:prstClr val="black"/>
                </a:solidFill>
                <a:latin typeface="Arial" panose="020B0604020202020204" pitchFamily="34" charset="0"/>
                <a:cs typeface="Arial" panose="020B0604020202020204" pitchFamily="34" charset="0"/>
              </a:rPr>
              <a:pPr algn="r" eaLnBrk="1" hangingPunct="1">
                <a:spcBef>
                  <a:spcPct val="0"/>
                </a:spcBef>
                <a:buFontTx/>
                <a:buNone/>
              </a:pPr>
              <a:t>6</a:t>
            </a:fld>
            <a:endParaRPr lang="en-US" altLang="el-GR" sz="12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365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l-GR" altLang="el-GR" dirty="0" smtClean="0"/>
              <a:t>Άσκηση </a:t>
            </a:r>
            <a:r>
              <a:rPr lang="en-US" altLang="el-GR" smtClean="0"/>
              <a:t>5 </a:t>
            </a:r>
            <a:r>
              <a:rPr lang="el-GR" altLang="el-GR" sz="3200" b="0" smtClean="0">
                <a:solidFill>
                  <a:srgbClr val="000000"/>
                </a:solidFill>
              </a:rPr>
              <a:t>(7 </a:t>
            </a:r>
            <a:r>
              <a:rPr lang="el-GR" altLang="el-GR" sz="3200" b="0" dirty="0" smtClean="0">
                <a:solidFill>
                  <a:srgbClr val="000000"/>
                </a:solidFill>
              </a:rPr>
              <a:t>από 7)</a:t>
            </a:r>
            <a:endParaRPr lang="en-US" altLang="el-GR" dirty="0" smtClean="0"/>
          </a:p>
        </p:txBody>
      </p:sp>
      <p:sp>
        <p:nvSpPr>
          <p:cNvPr id="10243" name="Content Placeholder 2"/>
          <p:cNvSpPr>
            <a:spLocks noGrp="1"/>
          </p:cNvSpPr>
          <p:nvPr>
            <p:ph idx="1"/>
          </p:nvPr>
        </p:nvSpPr>
        <p:spPr>
          <a:xfrm>
            <a:off x="457200" y="1412875"/>
            <a:ext cx="8229600" cy="4824413"/>
          </a:xfrm>
        </p:spPr>
        <p:txBody>
          <a:bodyPr/>
          <a:lstStyle/>
          <a:p>
            <a:pPr eaLnBrk="1" hangingPunct="1">
              <a:lnSpc>
                <a:spcPct val="120000"/>
              </a:lnSpc>
              <a:spcBef>
                <a:spcPts val="1200"/>
              </a:spcBef>
              <a:buClr>
                <a:schemeClr val="accent6">
                  <a:lumMod val="50000"/>
                </a:schemeClr>
              </a:buClr>
              <a:buFont typeface="Wingdings" pitchFamily="2" charset="2"/>
              <a:buChar char="§"/>
              <a:defRPr/>
            </a:pPr>
            <a:r>
              <a:rPr lang="el-GR" altLang="zh-TW" sz="2400" dirty="0" smtClean="0"/>
              <a:t>Βρείτε τους τύπους που θα χρησιμοποιηθούν.</a:t>
            </a:r>
          </a:p>
          <a:p>
            <a:pPr eaLnBrk="1" hangingPunct="1">
              <a:lnSpc>
                <a:spcPct val="120000"/>
              </a:lnSpc>
              <a:spcBef>
                <a:spcPts val="1200"/>
              </a:spcBef>
              <a:buClr>
                <a:schemeClr val="accent6">
                  <a:lumMod val="50000"/>
                </a:schemeClr>
              </a:buClr>
              <a:buFont typeface="Wingdings" pitchFamily="2" charset="2"/>
              <a:buChar char="§"/>
              <a:defRPr/>
            </a:pPr>
            <a:r>
              <a:rPr lang="el-GR" altLang="zh-TW" sz="2400" dirty="0" smtClean="0"/>
              <a:t>Αντικαταστήστε τα δεδομένα στους τύπους.</a:t>
            </a:r>
          </a:p>
          <a:p>
            <a:pPr eaLnBrk="1" hangingPunct="1">
              <a:lnSpc>
                <a:spcPct val="120000"/>
              </a:lnSpc>
              <a:spcBef>
                <a:spcPts val="1200"/>
              </a:spcBef>
              <a:buClr>
                <a:schemeClr val="accent6">
                  <a:lumMod val="50000"/>
                </a:schemeClr>
              </a:buClr>
              <a:buFont typeface="Wingdings" pitchFamily="2" charset="2"/>
              <a:buChar char="§"/>
              <a:defRPr/>
            </a:pPr>
            <a:r>
              <a:rPr lang="el-GR" altLang="zh-TW" sz="2400" dirty="0" smtClean="0"/>
              <a:t>Υπολογίστε το αποτέλεσμα.</a:t>
            </a:r>
          </a:p>
          <a:p>
            <a:pPr eaLnBrk="1" hangingPunct="1">
              <a:lnSpc>
                <a:spcPct val="120000"/>
              </a:lnSpc>
              <a:spcBef>
                <a:spcPts val="1200"/>
              </a:spcBef>
              <a:buClr>
                <a:schemeClr val="accent6">
                  <a:lumMod val="50000"/>
                </a:schemeClr>
              </a:buClr>
              <a:buFont typeface="Wingdings" pitchFamily="2" charset="2"/>
              <a:buChar char="§"/>
              <a:defRPr/>
            </a:pPr>
            <a:r>
              <a:rPr lang="el-GR" altLang="zh-TW" sz="2400" dirty="0" smtClean="0"/>
              <a:t>Ποιος ή ποιοι μετασχηματισμοί χρησιμοποιήθηκαν;</a:t>
            </a:r>
          </a:p>
          <a:p>
            <a:pPr eaLnBrk="1" hangingPunct="1">
              <a:lnSpc>
                <a:spcPct val="120000"/>
              </a:lnSpc>
              <a:spcBef>
                <a:spcPts val="1200"/>
              </a:spcBef>
              <a:buClr>
                <a:schemeClr val="accent6">
                  <a:lumMod val="50000"/>
                </a:schemeClr>
              </a:buClr>
              <a:buFont typeface="Wingdings" pitchFamily="2" charset="2"/>
              <a:buChar char="§"/>
              <a:defRPr/>
            </a:pPr>
            <a:r>
              <a:rPr lang="el-GR" altLang="zh-TW" sz="2400" dirty="0" smtClean="0"/>
              <a:t>Σχεδιάστε τα σημεία πριν και μετά τον μετασχηματισμό (στο ίδιο σύστημα αξόνων) και γράψτε τις παρατηρήσεις σας.</a:t>
            </a:r>
            <a:endParaRPr lang="en-US" altLang="el-GR" sz="2400" dirty="0" smtClean="0"/>
          </a:p>
        </p:txBody>
      </p:sp>
      <p:sp>
        <p:nvSpPr>
          <p:cNvPr id="10244" name="Slide Number Placeholder 3"/>
          <p:cNvSpPr txBox="1">
            <a:spLocks noGrp="1"/>
          </p:cNvSpPr>
          <p:nvPr/>
        </p:nvSpPr>
        <p:spPr bwMode="auto">
          <a:xfrm>
            <a:off x="7524750" y="6356350"/>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E19A8FD-803F-4E43-B4C3-7F110A547196}" type="slidenum">
              <a:rPr lang="en-US" altLang="el-GR" sz="1200" smtClean="0">
                <a:solidFill>
                  <a:prstClr val="black"/>
                </a:solidFill>
                <a:latin typeface="Arial" panose="020B0604020202020204" pitchFamily="34" charset="0"/>
                <a:cs typeface="Arial" panose="020B0604020202020204" pitchFamily="34" charset="0"/>
              </a:rPr>
              <a:pPr algn="r" eaLnBrk="1" hangingPunct="1">
                <a:spcBef>
                  <a:spcPct val="0"/>
                </a:spcBef>
                <a:buFontTx/>
                <a:buNone/>
              </a:pPr>
              <a:t>7</a:t>
            </a:fld>
            <a:endParaRPr lang="en-US" altLang="el-GR" sz="12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078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7891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cee166299d1e879253a5ae30e6df697415be36"/>
</p:tagLst>
</file>

<file path=ppt/theme/theme1.xml><?xml version="1.0" encoding="utf-8"?>
<a:theme xmlns:a="http://schemas.openxmlformats.org/drawingml/2006/main" name="OC_template_updated">
  <a:themeElements>
    <a:clrScheme name="Προσαρμοσμένο 1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TotalTime>
  <Words>1034</Words>
  <Application>Microsoft Office PowerPoint</Application>
  <PresentationFormat>Προβολή στην οθόνη (4:3)</PresentationFormat>
  <Paragraphs>103</Paragraphs>
  <Slides>15</Slides>
  <Notes>14</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0</vt:i4>
      </vt:variant>
      <vt:variant>
        <vt:lpstr>Τίτλοι διαφανειών</vt:lpstr>
      </vt:variant>
      <vt:variant>
        <vt:i4>15</vt:i4>
      </vt:variant>
    </vt:vector>
  </HeadingPairs>
  <TitlesOfParts>
    <vt:vector size="17" baseType="lpstr">
      <vt:lpstr>OC_template_updated</vt:lpstr>
      <vt:lpstr>1_OC_template_updated</vt:lpstr>
      <vt:lpstr>Γενική και Μαθηματική Χαρτογραφία (Ε)</vt:lpstr>
      <vt:lpstr>Άσκηση 5 (1 από 7)</vt:lpstr>
      <vt:lpstr>Άσκηση 5 (2 από 7) </vt:lpstr>
      <vt:lpstr>Άσκηση 5 (3 από 7)</vt:lpstr>
      <vt:lpstr>Άσκηση 5 (4 από 7)</vt:lpstr>
      <vt:lpstr>Άσκηση 5 (5 από 7)</vt:lpstr>
      <vt:lpstr>Άσκηση 5 (6 από 7)</vt:lpstr>
      <vt:lpstr>Άσκηση 5 (7 από 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40</cp:revision>
  <dcterms:created xsi:type="dcterms:W3CDTF">2013-03-04T13:35:19Z</dcterms:created>
  <dcterms:modified xsi:type="dcterms:W3CDTF">2015-12-15T14:37:38Z</dcterms:modified>
</cp:coreProperties>
</file>