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96" r:id="rId1"/>
    <p:sldMasterId id="2147483725" r:id="rId2"/>
    <p:sldMasterId id="2147483741" r:id="rId3"/>
    <p:sldMasterId id="2147483752" r:id="rId4"/>
    <p:sldMasterId id="2147483763" r:id="rId5"/>
  </p:sldMasterIdLst>
  <p:notesMasterIdLst>
    <p:notesMasterId r:id="rId45"/>
  </p:notesMasterIdLst>
  <p:handoutMasterIdLst>
    <p:handoutMasterId r:id="rId46"/>
  </p:handoutMasterIdLst>
  <p:sldIdLst>
    <p:sldId id="262" r:id="rId6"/>
    <p:sldId id="263" r:id="rId7"/>
    <p:sldId id="264" r:id="rId8"/>
    <p:sldId id="265" r:id="rId9"/>
    <p:sldId id="266" r:id="rId10"/>
    <p:sldId id="270" r:id="rId11"/>
    <p:sldId id="271" r:id="rId12"/>
    <p:sldId id="267" r:id="rId13"/>
    <p:sldId id="268" r:id="rId14"/>
    <p:sldId id="303" r:id="rId15"/>
    <p:sldId id="269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5" r:id="rId35"/>
    <p:sldId id="296" r:id="rId36"/>
    <p:sldId id="294" r:id="rId37"/>
    <p:sldId id="297" r:id="rId38"/>
    <p:sldId id="298" r:id="rId39"/>
    <p:sldId id="299" r:id="rId40"/>
    <p:sldId id="300" r:id="rId41"/>
    <p:sldId id="301" r:id="rId42"/>
    <p:sldId id="304" r:id="rId43"/>
    <p:sldId id="302" r:id="rId44"/>
  </p:sldIdLst>
  <p:sldSz cx="9144000" cy="6858000" type="screen4x3"/>
  <p:notesSz cx="7104063" cy="10234613"/>
  <p:custDataLst>
    <p:tags r:id="rId4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5F5F5F"/>
    <a:srgbClr val="000000"/>
    <a:srgbClr val="A50021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5" d="100"/>
          <a:sy n="105" d="100"/>
        </p:scale>
        <p:origin x="-1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20/5/2015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20/5/2015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61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03786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210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6274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866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5398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3653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017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ABB92-6011-4F41-9E24-9820A60E8E6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1704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D5C53-57CA-4069-AFD2-7C85A528B9D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6974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948264" y="6265118"/>
            <a:ext cx="2133600" cy="47625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fld id="{DDC0A718-727F-4B41-BB27-44FCE954EB78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9448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D035F-B9A4-46CB-98D6-3FAC25A8AB6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2381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r>
              <a:rPr lang="el-GR" noProof="0" smtClean="0"/>
              <a:t>Κάντε κλικ στο εικονίδιο για να προσθέσετε έναν πίνακα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193FA-F154-4751-AE67-3038BDA3C1C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3584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FB8F1-E99E-4B35-A2F6-AAA4A578899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8522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EDAB8-1772-4A76-A910-7FF9010558E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7679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017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ABB92-6011-4F41-9E24-9820A60E8E6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402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02296"/>
            <a:ext cx="8229600" cy="4679032"/>
          </a:xfrm>
        </p:spPr>
        <p:txBody>
          <a:bodyPr/>
          <a:lstStyle>
            <a:lvl1pPr marL="342900" indent="-342900">
              <a:buClr>
                <a:srgbClr val="A50021"/>
              </a:buClr>
              <a:buFont typeface="Wingdings" panose="05000000000000000000" pitchFamily="2" charset="2"/>
              <a:buChar char="Ø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buClr>
                <a:srgbClr val="A50021"/>
              </a:buClr>
              <a:buFont typeface="Wingdings" panose="05000000000000000000" pitchFamily="2" charset="2"/>
              <a:buChar char="§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48264" y="6265118"/>
            <a:ext cx="2133600" cy="476250"/>
          </a:xfrm>
          <a:ln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11" name="6 - Ορθογώνιο"/>
          <p:cNvSpPr/>
          <p:nvPr userDrawn="1"/>
        </p:nvSpPr>
        <p:spPr bwMode="white">
          <a:xfrm>
            <a:off x="0" y="1184466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12" name="7 - Ορθογώνιο"/>
          <p:cNvSpPr/>
          <p:nvPr userDrawn="1"/>
        </p:nvSpPr>
        <p:spPr>
          <a:xfrm>
            <a:off x="0" y="1228916"/>
            <a:ext cx="533400" cy="228600"/>
          </a:xfrm>
          <a:prstGeom prst="rect">
            <a:avLst/>
          </a:prstGeom>
          <a:solidFill>
            <a:srgbClr val="9F2936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13" name="8 - Ορθογώνιο"/>
          <p:cNvSpPr/>
          <p:nvPr userDrawn="1"/>
        </p:nvSpPr>
        <p:spPr>
          <a:xfrm>
            <a:off x="590550" y="1228916"/>
            <a:ext cx="8553450" cy="228600"/>
          </a:xfrm>
          <a:prstGeom prst="rect">
            <a:avLst/>
          </a:prstGeom>
          <a:solidFill>
            <a:srgbClr val="F07F09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6597881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88639"/>
            <a:ext cx="8229600" cy="1090531"/>
          </a:xfrm>
        </p:spPr>
        <p:txBody>
          <a:bodyPr/>
          <a:lstStyle>
            <a:lvl1pPr>
              <a:defRPr sz="3600" b="1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98786"/>
            <a:ext cx="8229600" cy="4582542"/>
          </a:xfrm>
        </p:spPr>
        <p:txBody>
          <a:bodyPr/>
          <a:lstStyle>
            <a:lvl1pPr marL="342900" indent="-342900">
              <a:buClr>
                <a:srgbClr val="A50021"/>
              </a:buClr>
              <a:buFont typeface="Wingdings" panose="05000000000000000000" pitchFamily="2" charset="2"/>
              <a:buChar char="Ø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buClr>
                <a:srgbClr val="A50021"/>
              </a:buClr>
              <a:buFont typeface="Wingdings" panose="05000000000000000000" pitchFamily="2" charset="2"/>
              <a:buChar char="§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48264" y="6265118"/>
            <a:ext cx="2133600" cy="476250"/>
          </a:xfrm>
          <a:ln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8" name="6 - Ορθογώνιο"/>
          <p:cNvSpPr/>
          <p:nvPr userDrawn="1"/>
        </p:nvSpPr>
        <p:spPr bwMode="white">
          <a:xfrm>
            <a:off x="0" y="1335682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9" name="7 - Ορθογώνιο"/>
          <p:cNvSpPr/>
          <p:nvPr userDrawn="1"/>
        </p:nvSpPr>
        <p:spPr>
          <a:xfrm>
            <a:off x="0" y="1380132"/>
            <a:ext cx="533400" cy="228600"/>
          </a:xfrm>
          <a:prstGeom prst="rect">
            <a:avLst/>
          </a:prstGeom>
          <a:solidFill>
            <a:srgbClr val="9F2936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10" name="8 - Ορθογώνιο"/>
          <p:cNvSpPr/>
          <p:nvPr userDrawn="1"/>
        </p:nvSpPr>
        <p:spPr>
          <a:xfrm>
            <a:off x="590550" y="1380132"/>
            <a:ext cx="8553450" cy="228600"/>
          </a:xfrm>
          <a:prstGeom prst="rect">
            <a:avLst/>
          </a:prstGeom>
          <a:solidFill>
            <a:srgbClr val="F07F09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5476308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4274A-3E1F-429B-93CD-83637C754FB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2129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02296"/>
            <a:ext cx="8229600" cy="4679032"/>
          </a:xfrm>
        </p:spPr>
        <p:txBody>
          <a:bodyPr/>
          <a:lstStyle>
            <a:lvl1pPr marL="342900" indent="-342900">
              <a:buClr>
                <a:srgbClr val="A50021"/>
              </a:buClr>
              <a:buFont typeface="Wingdings" panose="05000000000000000000" pitchFamily="2" charset="2"/>
              <a:buChar char="Ø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buClr>
                <a:srgbClr val="A50021"/>
              </a:buClr>
              <a:buFont typeface="Wingdings" panose="05000000000000000000" pitchFamily="2" charset="2"/>
              <a:buChar char="§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48264" y="6265118"/>
            <a:ext cx="2133600" cy="476250"/>
          </a:xfrm>
          <a:ln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11" name="6 - Ορθογώνιο"/>
          <p:cNvSpPr/>
          <p:nvPr userDrawn="1"/>
        </p:nvSpPr>
        <p:spPr bwMode="white">
          <a:xfrm>
            <a:off x="0" y="1184466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</a:endParaRPr>
          </a:p>
        </p:txBody>
      </p:sp>
      <p:sp>
        <p:nvSpPr>
          <p:cNvPr id="12" name="7 - Ορθογώνιο"/>
          <p:cNvSpPr/>
          <p:nvPr userDrawn="1"/>
        </p:nvSpPr>
        <p:spPr>
          <a:xfrm>
            <a:off x="0" y="1228916"/>
            <a:ext cx="533400" cy="228600"/>
          </a:xfrm>
          <a:prstGeom prst="rect">
            <a:avLst/>
          </a:prstGeom>
          <a:solidFill>
            <a:srgbClr val="9F2936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</a:endParaRPr>
          </a:p>
        </p:txBody>
      </p:sp>
      <p:sp>
        <p:nvSpPr>
          <p:cNvPr id="13" name="8 - Ορθογώνιο"/>
          <p:cNvSpPr/>
          <p:nvPr userDrawn="1"/>
        </p:nvSpPr>
        <p:spPr>
          <a:xfrm>
            <a:off x="590550" y="1228916"/>
            <a:ext cx="8553450" cy="228600"/>
          </a:xfrm>
          <a:prstGeom prst="rect">
            <a:avLst/>
          </a:prstGeom>
          <a:solidFill>
            <a:srgbClr val="F07F09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676027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07B58-808E-42F4-9881-88645C63267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7604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CD191-6424-4621-81DE-459D13F2F86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76755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86E21-CE0C-477C-85B7-757B0DE2A1A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2606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01522-B095-4E74-B527-DB930D27A77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28643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E543F-9972-498B-BAC0-66756E033BB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41215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D5C53-57CA-4069-AFD2-7C85A528B9D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73353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948264" y="6265118"/>
            <a:ext cx="2133600" cy="47625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fld id="{DDC0A718-727F-4B41-BB27-44FCE954EB78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933446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D035F-B9A4-46CB-98D6-3FAC25A8AB6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71839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r>
              <a:rPr lang="el-GR" noProof="0" smtClean="0"/>
              <a:t>Κάντε κλικ στο εικονίδιο για να προσθέσετε έναν πίνακα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193FA-F154-4751-AE67-3038BDA3C1C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7907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FB8F1-E99E-4B35-A2F6-AAA4A578899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9701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88639"/>
            <a:ext cx="8229600" cy="1090531"/>
          </a:xfrm>
        </p:spPr>
        <p:txBody>
          <a:bodyPr/>
          <a:lstStyle>
            <a:lvl1pPr>
              <a:defRPr sz="3600" b="1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870794"/>
            <a:ext cx="8229600" cy="4582542"/>
          </a:xfrm>
        </p:spPr>
        <p:txBody>
          <a:bodyPr/>
          <a:lstStyle>
            <a:lvl1pPr marL="342900" indent="-342900">
              <a:buClr>
                <a:srgbClr val="A50021"/>
              </a:buClr>
              <a:buFont typeface="Wingdings" panose="05000000000000000000" pitchFamily="2" charset="2"/>
              <a:buChar char="Ø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buClr>
                <a:srgbClr val="A50021"/>
              </a:buClr>
              <a:buFont typeface="Wingdings" panose="05000000000000000000" pitchFamily="2" charset="2"/>
              <a:buChar char="§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48264" y="6265118"/>
            <a:ext cx="2133600" cy="476250"/>
          </a:xfrm>
          <a:ln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8" name="6 - Ορθογώνιο"/>
          <p:cNvSpPr/>
          <p:nvPr userDrawn="1"/>
        </p:nvSpPr>
        <p:spPr bwMode="white">
          <a:xfrm>
            <a:off x="0" y="1335682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</a:endParaRPr>
          </a:p>
        </p:txBody>
      </p:sp>
      <p:sp>
        <p:nvSpPr>
          <p:cNvPr id="9" name="7 - Ορθογώνιο"/>
          <p:cNvSpPr/>
          <p:nvPr userDrawn="1"/>
        </p:nvSpPr>
        <p:spPr>
          <a:xfrm>
            <a:off x="0" y="1380132"/>
            <a:ext cx="533400" cy="228600"/>
          </a:xfrm>
          <a:prstGeom prst="rect">
            <a:avLst/>
          </a:prstGeom>
          <a:solidFill>
            <a:srgbClr val="9F2936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</a:endParaRPr>
          </a:p>
        </p:txBody>
      </p:sp>
      <p:sp>
        <p:nvSpPr>
          <p:cNvPr id="10" name="8 - Ορθογώνιο"/>
          <p:cNvSpPr/>
          <p:nvPr userDrawn="1"/>
        </p:nvSpPr>
        <p:spPr>
          <a:xfrm>
            <a:off x="590550" y="1380132"/>
            <a:ext cx="8553450" cy="228600"/>
          </a:xfrm>
          <a:prstGeom prst="rect">
            <a:avLst/>
          </a:prstGeom>
          <a:solidFill>
            <a:srgbClr val="F07F09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5280914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EDAB8-1772-4A76-A910-7FF9010558E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38671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085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488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619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638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492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484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452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721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143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4274A-3E1F-429B-93CD-83637C754FB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07841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379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014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697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95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016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03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604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129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364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041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07B58-808E-42F4-9881-88645C63267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23337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085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65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148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020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443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893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195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41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49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577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CD191-6424-4621-81DE-459D13F2F86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61863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557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86E21-CE0C-477C-85B7-757B0DE2A1A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6192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01522-B095-4E74-B527-DB930D27A77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0002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E543F-9972-498B-BAC0-66756E033BB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6043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640"/>
            <a:ext cx="82296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 smtClean="0"/>
              <a:t>Κάντε κλικ για επεξεργασία του τίτλου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0768"/>
            <a:ext cx="8229600" cy="467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D6D6D"/>
              </a:buClr>
              <a:buSzPct val="120000"/>
              <a:buFontTx/>
              <a:buChar char="•"/>
              <a:tabLst/>
              <a:defRPr/>
            </a:pPr>
            <a:r>
              <a:rPr kumimoji="0" lang="el-GR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Kλικ</a:t>
            </a: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 για επεξεργασία των στυλ του υποδείγματος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ahoma" pitchFamily="34" charset="0"/>
              <a:buChar char="–"/>
              <a:tabLst/>
              <a:defRPr/>
            </a:pP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Δεύτερου επιπέδου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D6D6D"/>
              </a:buClr>
              <a:buSzPct val="120000"/>
              <a:buFontTx/>
              <a:buChar char="•"/>
              <a:tabLst/>
              <a:defRPr/>
            </a:pP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Τρίτου επιπέδου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ahoma" pitchFamily="34" charset="0"/>
              <a:buChar char="–"/>
              <a:tabLst/>
              <a:defRPr/>
            </a:pP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Τέταρτου επιπέδου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D6D6D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Πέμπτου επιπέδου</a:t>
            </a:r>
            <a:endParaRPr kumimoji="0" lang="el-GR" sz="2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</a:endParaRPr>
          </a:p>
        </p:txBody>
      </p:sp>
      <p:sp>
        <p:nvSpPr>
          <p:cNvPr id="5007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00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00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DDC0A718-727F-4B41-BB27-44FCE954EB78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0994264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24" r:id="rId3"/>
    <p:sldLayoutId id="2147483699" r:id="rId4"/>
    <p:sldLayoutId id="2147483700" r:id="rId5"/>
    <p:sldLayoutId id="2147483701" r:id="rId6"/>
    <p:sldLayoutId id="2147483703" r:id="rId7"/>
    <p:sldLayoutId id="2147483704" r:id="rId8"/>
    <p:sldLayoutId id="2147483705" r:id="rId9"/>
    <p:sldLayoutId id="2147483706" r:id="rId10"/>
    <p:sldLayoutId id="2147483723" r:id="rId11"/>
    <p:sldLayoutId id="2147483707" r:id="rId12"/>
    <p:sldLayoutId id="2147483708" r:id="rId13"/>
    <p:sldLayoutId id="2147483709" r:id="rId14"/>
    <p:sldLayoutId id="2147483710" r:id="rId15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400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 Narrow" panose="020B0606020202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marR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D6D6D"/>
        </a:buClr>
        <a:buSzPct val="120000"/>
        <a:buFontTx/>
        <a:buChar char="•"/>
        <a:tabLst/>
        <a:defRPr sz="2200">
          <a:solidFill>
            <a:schemeClr val="accent4">
              <a:lumMod val="10000"/>
            </a:schemeClr>
          </a:solidFill>
          <a:effectLst/>
          <a:latin typeface="+mn-lt"/>
          <a:ea typeface="+mn-ea"/>
          <a:cs typeface="+mn-cs"/>
        </a:defRPr>
      </a:lvl1pPr>
      <a:lvl2pPr marL="742950" marR="0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Tahoma" pitchFamily="34" charset="0"/>
        <a:buChar char="–"/>
        <a:tabLst/>
        <a:defRPr sz="2200">
          <a:solidFill>
            <a:schemeClr val="accent4">
              <a:lumMod val="10000"/>
            </a:schemeClr>
          </a:solidFill>
          <a:effectLst/>
          <a:latin typeface="+mn-lt"/>
        </a:defRPr>
      </a:lvl2pPr>
      <a:lvl3pPr marL="11430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D6D6D"/>
        </a:buClr>
        <a:buSzPct val="120000"/>
        <a:buFontTx/>
        <a:buChar char="•"/>
        <a:tabLst/>
        <a:defRPr sz="2200">
          <a:solidFill>
            <a:schemeClr val="accent4">
              <a:lumMod val="10000"/>
            </a:schemeClr>
          </a:solidFill>
          <a:effectLst/>
          <a:latin typeface="+mn-lt"/>
        </a:defRPr>
      </a:lvl3pPr>
      <a:lvl4pPr marL="16002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Tahoma" pitchFamily="34" charset="0"/>
        <a:buChar char="–"/>
        <a:tabLst/>
        <a:defRPr sz="2200">
          <a:solidFill>
            <a:schemeClr val="accent4">
              <a:lumMod val="10000"/>
            </a:schemeClr>
          </a:solidFill>
          <a:effectLst/>
          <a:latin typeface="+mn-lt"/>
        </a:defRPr>
      </a:lvl4pPr>
      <a:lvl5pPr marL="20574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D6D6D"/>
        </a:buClr>
        <a:buSzPct val="80000"/>
        <a:buFont typeface="Wingdings" pitchFamily="2" charset="2"/>
        <a:buChar char="v"/>
        <a:tabLst/>
        <a:defRPr sz="2200">
          <a:solidFill>
            <a:schemeClr val="accent4">
              <a:lumMod val="10000"/>
            </a:schemeClr>
          </a:solidFill>
          <a:effectLst/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640"/>
            <a:ext cx="82296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 smtClean="0"/>
              <a:t>Κάντε κλικ για επεξεργασία του τίτλου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0768"/>
            <a:ext cx="8229600" cy="467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D6D6D"/>
              </a:buClr>
              <a:buSzPct val="120000"/>
              <a:buFontTx/>
              <a:buChar char="•"/>
              <a:tabLst/>
              <a:defRPr/>
            </a:pPr>
            <a:r>
              <a:rPr kumimoji="0" lang="el-GR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Kλικ</a:t>
            </a: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 για επεξεργασία των στυλ του υποδείγματος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ahoma" pitchFamily="34" charset="0"/>
              <a:buChar char="–"/>
              <a:tabLst/>
              <a:defRPr/>
            </a:pP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Δεύτερου επιπέδου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D6D6D"/>
              </a:buClr>
              <a:buSzPct val="120000"/>
              <a:buFontTx/>
              <a:buChar char="•"/>
              <a:tabLst/>
              <a:defRPr/>
            </a:pP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Τρίτου επιπέδου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ahoma" pitchFamily="34" charset="0"/>
              <a:buChar char="–"/>
              <a:tabLst/>
              <a:defRPr/>
            </a:pP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Τέταρτου επιπέδου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D6D6D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Πέμπτου επιπέδου</a:t>
            </a:r>
            <a:endParaRPr kumimoji="0" lang="el-GR" sz="2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</a:endParaRPr>
          </a:p>
        </p:txBody>
      </p:sp>
      <p:sp>
        <p:nvSpPr>
          <p:cNvPr id="5007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00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00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DDC0A718-727F-4B41-BB27-44FCE954EB78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5637501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400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 Narrow" panose="020B0606020202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marR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D6D6D"/>
        </a:buClr>
        <a:buSzPct val="120000"/>
        <a:buFontTx/>
        <a:buChar char="•"/>
        <a:tabLst/>
        <a:defRPr sz="2200">
          <a:solidFill>
            <a:schemeClr val="accent4">
              <a:lumMod val="10000"/>
            </a:schemeClr>
          </a:solidFill>
          <a:effectLst/>
          <a:latin typeface="+mn-lt"/>
          <a:ea typeface="+mn-ea"/>
          <a:cs typeface="+mn-cs"/>
        </a:defRPr>
      </a:lvl1pPr>
      <a:lvl2pPr marL="742950" marR="0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Tahoma" pitchFamily="34" charset="0"/>
        <a:buChar char="–"/>
        <a:tabLst/>
        <a:defRPr sz="2200">
          <a:solidFill>
            <a:schemeClr val="accent4">
              <a:lumMod val="10000"/>
            </a:schemeClr>
          </a:solidFill>
          <a:effectLst/>
          <a:latin typeface="+mn-lt"/>
        </a:defRPr>
      </a:lvl2pPr>
      <a:lvl3pPr marL="11430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D6D6D"/>
        </a:buClr>
        <a:buSzPct val="120000"/>
        <a:buFontTx/>
        <a:buChar char="•"/>
        <a:tabLst/>
        <a:defRPr sz="2200">
          <a:solidFill>
            <a:schemeClr val="accent4">
              <a:lumMod val="10000"/>
            </a:schemeClr>
          </a:solidFill>
          <a:effectLst/>
          <a:latin typeface="+mn-lt"/>
        </a:defRPr>
      </a:lvl3pPr>
      <a:lvl4pPr marL="16002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Tahoma" pitchFamily="34" charset="0"/>
        <a:buChar char="–"/>
        <a:tabLst/>
        <a:defRPr sz="2200">
          <a:solidFill>
            <a:schemeClr val="accent4">
              <a:lumMod val="10000"/>
            </a:schemeClr>
          </a:solidFill>
          <a:effectLst/>
          <a:latin typeface="+mn-lt"/>
        </a:defRPr>
      </a:lvl4pPr>
      <a:lvl5pPr marL="20574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D6D6D"/>
        </a:buClr>
        <a:buSzPct val="80000"/>
        <a:buFont typeface="Wingdings" pitchFamily="2" charset="2"/>
        <a:buChar char="v"/>
        <a:tabLst/>
        <a:defRPr sz="2200">
          <a:solidFill>
            <a:schemeClr val="accent4">
              <a:lumMod val="10000"/>
            </a:schemeClr>
          </a:solidFill>
          <a:effectLst/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39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830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407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 sz="quarter"/>
          </p:nvPr>
        </p:nvSpPr>
        <p:spPr>
          <a:xfrm>
            <a:off x="169878" y="942014"/>
            <a:ext cx="8856984" cy="1296144"/>
          </a:xfrm>
        </p:spPr>
        <p:txBody>
          <a:bodyPr>
            <a:noAutofit/>
          </a:bodyPr>
          <a:lstStyle/>
          <a:p>
            <a:pPr lvl="1" algn="ctr"/>
            <a:r>
              <a:rPr lang="el-GR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Ηλεκτροθεραπεία (Θ) </a:t>
            </a:r>
            <a:endParaRPr lang="el-GR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sz="quarter" idx="1"/>
          </p:nvPr>
        </p:nvSpPr>
        <p:spPr>
          <a:xfrm>
            <a:off x="107504" y="2505670"/>
            <a:ext cx="8928992" cy="151216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el-GR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Ενότητα </a:t>
            </a:r>
            <a:r>
              <a:rPr lang="en-US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4</a:t>
            </a:r>
            <a:r>
              <a:rPr lang="el-GR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:</a:t>
            </a:r>
            <a:r>
              <a:rPr lang="en-US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l-GR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«Ηλεκτρικός Ερεθισμός</a:t>
            </a:r>
          </a:p>
          <a:p>
            <a:pPr>
              <a:spcBef>
                <a:spcPts val="0"/>
              </a:spcBef>
              <a:defRPr/>
            </a:pPr>
            <a:r>
              <a:rPr lang="el-GR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Απονευρωμένων Μυών – Μέρος Β</a:t>
            </a:r>
            <a:r>
              <a:rPr lang="el-GR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΄</a:t>
            </a:r>
            <a:r>
              <a:rPr lang="el-GR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» </a:t>
            </a:r>
            <a:endParaRPr lang="el-GR" sz="28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267" y="332656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3801814"/>
            <a:ext cx="41926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Δρ.</a:t>
            </a:r>
            <a:r>
              <a:rPr lang="el-GR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l-GR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Γεώργιος Παπαθανασίου,</a:t>
            </a:r>
            <a:r>
              <a:rPr lang="el-GR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ΦΘ, </a:t>
            </a:r>
            <a:r>
              <a:rPr lang="en-US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MSc, PhD</a:t>
            </a:r>
            <a:endParaRPr lang="el-GR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r>
              <a:rPr lang="el-GR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Αναπληρωτής Καθηγητής</a:t>
            </a:r>
          </a:p>
          <a:p>
            <a:r>
              <a:rPr lang="el-GR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Τμήμα Φυσικοθεραπείας – ΤΕΙ Αθήνας</a:t>
            </a:r>
          </a:p>
        </p:txBody>
      </p:sp>
      <p:sp>
        <p:nvSpPr>
          <p:cNvPr id="11" name="TextBox 3"/>
          <p:cNvSpPr txBox="1"/>
          <p:nvPr/>
        </p:nvSpPr>
        <p:spPr>
          <a:xfrm>
            <a:off x="4903750" y="3801814"/>
            <a:ext cx="38447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Διονύσης Θεοδωρόπουλος</a:t>
            </a:r>
            <a:r>
              <a:rPr lang="en-US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, </a:t>
            </a:r>
            <a:r>
              <a:rPr lang="el-GR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ΦΘ</a:t>
            </a:r>
            <a:r>
              <a:rPr lang="en-US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, MSc</a:t>
            </a:r>
          </a:p>
          <a:p>
            <a:r>
              <a:rPr lang="el-GR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Εργαστηριακός Συνεργάτης</a:t>
            </a:r>
          </a:p>
          <a:p>
            <a:r>
              <a:rPr lang="el-GR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Τμήμα Φυσικοθεραπείας – ΤΕΙ Αθήνας</a:t>
            </a:r>
          </a:p>
        </p:txBody>
      </p:sp>
      <p:sp>
        <p:nvSpPr>
          <p:cNvPr id="12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srgbClr val="000000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srgbClr val="000000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908485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/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solidFill>
                            <a:srgbClr val="000000"/>
                          </a:solidFill>
                          <a:effectLst/>
                        </a:rPr>
                        <a:t>Το </a:t>
                      </a:r>
                      <a:r>
                        <a:rPr lang="el-GR" sz="1000" dirty="0">
                          <a:solidFill>
                            <a:srgbClr val="000000"/>
                          </a:solidFill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solidFill>
                            <a:srgbClr val="000000"/>
                          </a:solidFill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solidFill>
                            <a:srgbClr val="000000"/>
                          </a:solidFill>
                          <a:effectLst/>
                        </a:rPr>
                        <a:t>Το </a:t>
                      </a:r>
                      <a:r>
                        <a:rPr lang="el-GR" sz="1000" dirty="0">
                          <a:solidFill>
                            <a:srgbClr val="000000"/>
                          </a:solidFill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5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40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Σφιγκτήρας των Βλεφάρων</a:t>
            </a:r>
            <a:br>
              <a:rPr lang="el-GR" dirty="0" smtClean="0"/>
            </a:br>
            <a:r>
              <a:rPr lang="el-GR" dirty="0" smtClean="0"/>
              <a:t>Μονοπολική </a:t>
            </a:r>
            <a:r>
              <a:rPr lang="el-GR" dirty="0"/>
              <a:t>Μέθοδος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03" y="1776557"/>
            <a:ext cx="6820593" cy="4530436"/>
          </a:xfrm>
          <a:ln w="19050">
            <a:solidFill>
              <a:schemeClr val="accent4">
                <a:lumMod val="10000"/>
              </a:schemeClr>
            </a:solidFill>
          </a:ln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2699792" y="6392361"/>
            <a:ext cx="38884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3333CC"/>
              </a:buClr>
              <a:buSzPct val="75000"/>
              <a:defRPr/>
            </a:pPr>
            <a:r>
              <a:rPr lang="el-GR" sz="12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Θεοδωρόπουλος 2014</a:t>
            </a:r>
            <a:r>
              <a:rPr lang="el-GR" sz="12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Προσωπικό αρχείο</a:t>
            </a:r>
            <a:endParaRPr lang="el-GR" sz="12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04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/>
          <a:lstStyle/>
          <a:p>
            <a:r>
              <a:rPr lang="el-GR" dirty="0"/>
              <a:t> ΗΕ </a:t>
            </a:r>
            <a:r>
              <a:rPr lang="el-GR" dirty="0" err="1"/>
              <a:t>Περονιαίων</a:t>
            </a:r>
            <a:r>
              <a:rPr lang="el-GR" dirty="0"/>
              <a:t>  – Διπολική Μέθοδος</a:t>
            </a:r>
          </a:p>
        </p:txBody>
      </p:sp>
      <p:pic>
        <p:nvPicPr>
          <p:cNvPr id="106499" name="Picture 3" descr="image47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19676"/>
          <a:stretch/>
        </p:blipFill>
        <p:spPr bwMode="auto">
          <a:xfrm>
            <a:off x="506215" y="1556792"/>
            <a:ext cx="8135938" cy="4968000"/>
          </a:xfrm>
          <a:prstGeom prst="rect">
            <a:avLst/>
          </a:prstGeom>
          <a:noFill/>
          <a:ln w="19050" cap="flat" cmpd="sng">
            <a:solidFill>
              <a:schemeClr val="bg2">
                <a:lumMod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2699792" y="6536377"/>
            <a:ext cx="38884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3333CC"/>
              </a:buClr>
              <a:buSzPct val="75000"/>
              <a:defRPr/>
            </a:pPr>
            <a:r>
              <a:rPr lang="en-US" sz="1200" i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 </a:t>
            </a:r>
            <a:r>
              <a:rPr lang="en-US" sz="1200" i="1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</a:t>
            </a:r>
            <a:r>
              <a:rPr lang="el-GR" sz="1200" dirty="0" err="1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Γιόκαρης</a:t>
            </a:r>
            <a:r>
              <a:rPr lang="el-GR" sz="12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2007, «Κλινική </a:t>
            </a:r>
            <a:r>
              <a:rPr lang="el-GR" sz="12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Ηλεκτροθεραπεία»</a:t>
            </a:r>
          </a:p>
        </p:txBody>
      </p:sp>
    </p:spTree>
    <p:extLst>
      <p:ext uri="{BB962C8B-B14F-4D97-AF65-F5344CB8AC3E}">
        <p14:creationId xmlns:p14="http://schemas.microsoft.com/office/powerpoint/2010/main" val="21045114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r>
              <a:rPr lang="el-GR" dirty="0"/>
              <a:t>Τύπος Ρεύματος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idx="1"/>
          </p:nvPr>
        </p:nvSpPr>
        <p:spPr>
          <a:xfrm>
            <a:off x="529208" y="1702296"/>
            <a:ext cx="8435280" cy="4679032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dirty="0" smtClean="0"/>
              <a:t>Για την επιτυχία του ΗΕ απαιτούνται αρκετές δοκιμαστικές εφαρμογές. Στην περιοχή της απονεύρωσης η επιφανειακή κυκλοφορία, η αισθητικότητα και η αντίσταση του δέρματος διαφοροποιούνται σημαντικά. 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dirty="0" smtClean="0"/>
              <a:t>Η πολύωρη εφαρμογή συνεχούς παλμικού ρεύματος δεν είναι ευχάριστα ανεκτή και οδηγεί συνήθως σε σοβαρές δερματικές ενοχλήσεις. 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dirty="0" smtClean="0"/>
              <a:t>Η εφαρμογή εναλλασσόμενου ρεύματος επιτρέπει την ασφαλή αύξηση της έντασης, είναι καλά ανεκτή από τους ασθενείς και ελαχιστοποιεί την πιθανότητα ανεπιθύμητου δερματικού ερεθισμού ή εγκαύματος.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017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r>
              <a:rPr lang="el-GR" dirty="0"/>
              <a:t>Μορφή Παλμού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46088" indent="-446088" eaLnBrk="1" hangingPunct="1">
              <a:lnSpc>
                <a:spcPct val="114000"/>
              </a:lnSpc>
              <a:spcBef>
                <a:spcPts val="1200"/>
              </a:spcBef>
              <a:buSzTx/>
              <a:buFont typeface="Wingdings" pitchFamily="2" charset="2"/>
              <a:buChar char="Ø"/>
              <a:defRPr/>
            </a:pPr>
            <a:r>
              <a:rPr lang="el-GR" sz="2400" dirty="0" smtClean="0"/>
              <a:t>Παλμός αργά ανυψούμενος </a:t>
            </a:r>
            <a:r>
              <a:rPr lang="el-GR" sz="2400" b="1" dirty="0" smtClean="0">
                <a:solidFill>
                  <a:srgbClr val="000000"/>
                </a:solidFill>
              </a:rPr>
              <a:t>τριγωνικής</a:t>
            </a:r>
            <a:r>
              <a:rPr lang="el-G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sz="2400" dirty="0" smtClean="0"/>
              <a:t>ή</a:t>
            </a:r>
            <a:r>
              <a:rPr lang="el-G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sz="2400" b="1" dirty="0" smtClean="0">
                <a:solidFill>
                  <a:srgbClr val="000000"/>
                </a:solidFill>
              </a:rPr>
              <a:t>ημιτονοειδούς</a:t>
            </a:r>
            <a:r>
              <a:rPr lang="el-GR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sz="2400" dirty="0" smtClean="0"/>
              <a:t>μορφής επιτρέπει:</a:t>
            </a:r>
            <a:endParaRPr lang="el-GR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41325" eaLnBrk="1" hangingPunct="1">
              <a:lnSpc>
                <a:spcPct val="114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sz="2400" dirty="0" smtClean="0"/>
              <a:t>Την σταδιακή επιστράτευση και καλύτερη ενεργοποίηση των εν τω βάθει μυϊκών ινών. </a:t>
            </a:r>
          </a:p>
          <a:p>
            <a:pPr marL="441325" eaLnBrk="1" hangingPunct="1">
              <a:lnSpc>
                <a:spcPct val="114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sz="2400" dirty="0" smtClean="0"/>
              <a:t>Την εκλεκτική διέγερση των απονευρωμένων μυών, οι οποίοι διαθέτουν μικρή δυνατότητα προσαρμογής, ενώ οι παρακείμενοι εννευρωμένοι μύες προσαρμόζονται και δεν αντιδρούν σε τέτοιας μορφής ερεθίσματα.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1474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>
          <a:xfrm>
            <a:off x="518864" y="332656"/>
            <a:ext cx="8229600" cy="936104"/>
          </a:xfrm>
        </p:spPr>
        <p:txBody>
          <a:bodyPr/>
          <a:lstStyle/>
          <a:p>
            <a:r>
              <a:rPr lang="el-GR" dirty="0"/>
              <a:t>Τύπος Ρεύματος - Μορφή Παλμού</a:t>
            </a:r>
          </a:p>
        </p:txBody>
      </p:sp>
      <p:pic>
        <p:nvPicPr>
          <p:cNvPr id="10" name="Θέση εικόνας 9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969662" y="1916832"/>
            <a:ext cx="5922818" cy="4168833"/>
          </a:xfrm>
          <a:ln w="19050">
            <a:solidFill>
              <a:schemeClr val="accent4">
                <a:lumMod val="10000"/>
              </a:schemeClr>
            </a:solidFill>
          </a:ln>
        </p:spPr>
      </p:pic>
      <p:sp>
        <p:nvSpPr>
          <p:cNvPr id="32256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536" y="2276872"/>
            <a:ext cx="2728913" cy="1439863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Εναλλασσόμενο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-ημιτονοειδούς 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μορφής</a:t>
            </a:r>
            <a:endParaRPr lang="el-GR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4139952" y="6176958"/>
            <a:ext cx="38884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3333CC"/>
              </a:buClr>
              <a:buSzPct val="75000"/>
              <a:defRPr/>
            </a:pPr>
            <a:r>
              <a:rPr lang="en-US" sz="1200" i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 </a:t>
            </a:r>
            <a:r>
              <a:rPr lang="en-US" sz="1200" i="1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</a:t>
            </a:r>
            <a:r>
              <a:rPr lang="el-GR" sz="1200" dirty="0" err="1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Γιόκαρης</a:t>
            </a:r>
            <a:r>
              <a:rPr lang="el-GR" sz="12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2007, «Κλινική </a:t>
            </a:r>
            <a:r>
              <a:rPr lang="el-GR" sz="12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Ηλεκτροθεραπεία»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323528" y="4494823"/>
            <a:ext cx="2790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6D6D6D"/>
              </a:buClr>
              <a:buSzPct val="120000"/>
              <a:defRPr/>
            </a:pPr>
            <a:r>
              <a:rPr lang="el-GR" sz="2400" kern="0" dirty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Εναλλασσόμενο - ανυψούμενης τριγωνικής μορφής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9435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r>
              <a:rPr lang="el-GR" dirty="0"/>
              <a:t>Ρεόβαση</a:t>
            </a:r>
          </a:p>
        </p:txBody>
      </p:sp>
      <p:sp>
        <p:nvSpPr>
          <p:cNvPr id="33794" name="Rectangle 2"/>
          <p:cNvSpPr>
            <a:spLocks noGrp="1"/>
          </p:cNvSpPr>
          <p:nvPr>
            <p:ph idx="1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ct val="120000"/>
              </a:lnSpc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altLang="el-GR" sz="2400" b="1" dirty="0" smtClean="0"/>
              <a:t>Ρεόβαση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είναι η μικρότερη τιμή της έντασης που </a:t>
            </a:r>
            <a:r>
              <a:rPr lang="el-GR" altLang="el-GR" sz="2400" dirty="0" smtClean="0"/>
              <a:t>θα προκαλέσει την </a:t>
            </a:r>
            <a:r>
              <a:rPr lang="el-GR" altLang="el-GR" sz="2400" dirty="0"/>
              <a:t>πρώτη ορατή κινητική </a:t>
            </a:r>
            <a:r>
              <a:rPr lang="el-GR" altLang="el-GR" sz="2400" dirty="0" smtClean="0"/>
              <a:t>απάντηση – μυϊκή συστολή </a:t>
            </a:r>
            <a:r>
              <a:rPr lang="el-GR" altLang="el-GR" sz="2400" dirty="0"/>
              <a:t>με </a:t>
            </a:r>
            <a:r>
              <a:rPr lang="el-GR" altLang="el-GR" sz="2400" dirty="0" smtClean="0"/>
              <a:t>άπειρη (πρακτικά πολύ μεγάλη &gt; 1000</a:t>
            </a:r>
            <a:r>
              <a:rPr lang="en-US" altLang="el-GR" sz="2400" dirty="0" err="1" smtClean="0"/>
              <a:t>msec</a:t>
            </a:r>
            <a:r>
              <a:rPr lang="el-GR" altLang="el-GR" sz="2400" dirty="0" smtClean="0"/>
              <a:t>) </a:t>
            </a:r>
            <a:r>
              <a:rPr lang="el-GR" altLang="el-GR" sz="2400" dirty="0"/>
              <a:t>διάρκεια παλμού</a:t>
            </a:r>
            <a:r>
              <a:rPr lang="el-GR" altLang="el-GR" sz="2400" dirty="0" smtClean="0"/>
              <a:t>.</a:t>
            </a:r>
            <a:endParaRPr lang="el-GR" alt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414973" y="3664905"/>
            <a:ext cx="6409158" cy="2520280"/>
            <a:chOff x="827088" y="4149080"/>
            <a:chExt cx="6409158" cy="2520280"/>
          </a:xfrm>
        </p:grpSpPr>
        <p:sp>
          <p:nvSpPr>
            <p:cNvPr id="33795" name="Line 3"/>
            <p:cNvSpPr>
              <a:spLocks noChangeShapeType="1"/>
            </p:cNvSpPr>
            <p:nvPr/>
          </p:nvSpPr>
          <p:spPr bwMode="auto">
            <a:xfrm flipV="1">
              <a:off x="1692275" y="4149080"/>
              <a:ext cx="0" cy="2079625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33796" name="Line 4"/>
            <p:cNvSpPr>
              <a:spLocks noChangeShapeType="1"/>
            </p:cNvSpPr>
            <p:nvPr/>
          </p:nvSpPr>
          <p:spPr bwMode="auto">
            <a:xfrm>
              <a:off x="1692275" y="6237312"/>
              <a:ext cx="4824413" cy="0"/>
            </a:xfrm>
            <a:prstGeom prst="lin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w="lg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33797" name="AutoShape 5"/>
            <p:cNvSpPr>
              <a:spLocks/>
            </p:cNvSpPr>
            <p:nvPr/>
          </p:nvSpPr>
          <p:spPr bwMode="auto">
            <a:xfrm>
              <a:off x="827088" y="4319588"/>
              <a:ext cx="987425" cy="36988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1pPr>
              <a:lvl2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2pPr>
              <a:lvl3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3pPr>
              <a:lvl4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4pPr>
              <a:lvl5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5pPr>
              <a:lvl6pPr marL="13716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6pPr>
              <a:lvl7pPr marL="18288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7pPr>
              <a:lvl8pPr marL="22860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8pPr>
              <a:lvl9pPr marL="2743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9pPr>
            </a:lstStyle>
            <a:p>
              <a:pPr defTabSz="914400"/>
              <a:r>
                <a:rPr lang="el-GR" altLang="el-GR" sz="1800" dirty="0">
                  <a:latin typeface="Arial" pitchFamily="34" charset="0"/>
                  <a:cs typeface="Arial" pitchFamily="34" charset="0"/>
                  <a:sym typeface="Arial" pitchFamily="34" charset="0"/>
                </a:rPr>
                <a:t>Ι (</a:t>
              </a:r>
              <a:r>
                <a:rPr lang="el-GR" altLang="el-GR" sz="1800" dirty="0" err="1">
                  <a:latin typeface="Arial" pitchFamily="34" charset="0"/>
                  <a:cs typeface="Arial" pitchFamily="34" charset="0"/>
                  <a:sym typeface="Arial" pitchFamily="34" charset="0"/>
                </a:rPr>
                <a:t>mΑ</a:t>
              </a:r>
              <a:r>
                <a:rPr lang="el-GR" altLang="el-GR" sz="1800" dirty="0">
                  <a:latin typeface="Arial" pitchFamily="34" charset="0"/>
                  <a:cs typeface="Arial" pitchFamily="34" charset="0"/>
                  <a:sym typeface="Arial" pitchFamily="34" charset="0"/>
                </a:rPr>
                <a:t>)</a:t>
              </a:r>
              <a:endParaRPr lang="el-GR" altLang="el-GR" dirty="0"/>
            </a:p>
          </p:txBody>
        </p:sp>
        <p:sp>
          <p:nvSpPr>
            <p:cNvPr id="33798" name="AutoShape 6"/>
            <p:cNvSpPr>
              <a:spLocks/>
            </p:cNvSpPr>
            <p:nvPr/>
          </p:nvSpPr>
          <p:spPr bwMode="auto">
            <a:xfrm>
              <a:off x="6228184" y="6297885"/>
              <a:ext cx="1008062" cy="3714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1pPr>
              <a:lvl2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2pPr>
              <a:lvl3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3pPr>
              <a:lvl4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4pPr>
              <a:lvl5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5pPr>
              <a:lvl6pPr marL="13716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6pPr>
              <a:lvl7pPr marL="18288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7pPr>
              <a:lvl8pPr marL="22860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8pPr>
              <a:lvl9pPr marL="2743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9pPr>
            </a:lstStyle>
            <a:p>
              <a:pPr defTabSz="914400"/>
              <a:r>
                <a:rPr lang="en-GB" altLang="el-GR" sz="1800" dirty="0" smtClean="0">
                  <a:latin typeface="Arial" pitchFamily="34" charset="0"/>
                  <a:cs typeface="Arial" pitchFamily="34" charset="0"/>
                  <a:sym typeface="Arial" pitchFamily="34" charset="0"/>
                </a:rPr>
                <a:t>t</a:t>
              </a:r>
              <a:r>
                <a:rPr lang="en-US" altLang="el-GR" sz="1800" dirty="0" smtClean="0">
                  <a:latin typeface="Arial" pitchFamily="34" charset="0"/>
                  <a:cs typeface="Arial" pitchFamily="34" charset="0"/>
                  <a:sym typeface="Arial" pitchFamily="34" charset="0"/>
                </a:rPr>
                <a:t> </a:t>
              </a:r>
              <a:r>
                <a:rPr lang="el-GR" altLang="el-GR" sz="1800" dirty="0" smtClean="0">
                  <a:latin typeface="Arial" pitchFamily="34" charset="0"/>
                  <a:cs typeface="Arial" pitchFamily="34" charset="0"/>
                  <a:sym typeface="Arial" pitchFamily="34" charset="0"/>
                </a:rPr>
                <a:t>(</a:t>
              </a:r>
              <a:r>
                <a:rPr lang="el-GR" altLang="el-GR" sz="1800" dirty="0" err="1">
                  <a:latin typeface="Arial" pitchFamily="34" charset="0"/>
                  <a:cs typeface="Arial" pitchFamily="34" charset="0"/>
                  <a:sym typeface="Arial" pitchFamily="34" charset="0"/>
                </a:rPr>
                <a:t>msec</a:t>
              </a:r>
              <a:r>
                <a:rPr lang="el-GR" altLang="el-GR" sz="1800" dirty="0">
                  <a:latin typeface="Arial" pitchFamily="34" charset="0"/>
                  <a:cs typeface="Arial" pitchFamily="34" charset="0"/>
                  <a:sym typeface="Arial" pitchFamily="34" charset="0"/>
                </a:rPr>
                <a:t>)</a:t>
              </a:r>
              <a:endParaRPr lang="el-GR" altLang="el-GR" dirty="0"/>
            </a:p>
          </p:txBody>
        </p:sp>
        <p:sp>
          <p:nvSpPr>
            <p:cNvPr id="33799" name="AutoShape 7"/>
            <p:cNvSpPr>
              <a:spLocks/>
            </p:cNvSpPr>
            <p:nvPr/>
          </p:nvSpPr>
          <p:spPr bwMode="auto">
            <a:xfrm>
              <a:off x="1938338" y="4221088"/>
              <a:ext cx="3657600" cy="1624012"/>
            </a:xfrm>
            <a:custGeom>
              <a:avLst/>
              <a:gdLst>
                <a:gd name="T0" fmla="*/ 10800 w 21600"/>
                <a:gd name="T1" fmla="*/ 10549 h 21098"/>
                <a:gd name="T2" fmla="*/ 10800 w 21600"/>
                <a:gd name="T3" fmla="*/ 10549 h 21098"/>
                <a:gd name="T4" fmla="*/ 10800 w 21600"/>
                <a:gd name="T5" fmla="*/ 10549 h 21098"/>
                <a:gd name="T6" fmla="*/ 10800 w 21600"/>
                <a:gd name="T7" fmla="*/ 10549 h 21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098">
                  <a:moveTo>
                    <a:pt x="0" y="0"/>
                  </a:moveTo>
                  <a:cubicBezTo>
                    <a:pt x="416" y="7283"/>
                    <a:pt x="832" y="14567"/>
                    <a:pt x="4432" y="18083"/>
                  </a:cubicBezTo>
                  <a:cubicBezTo>
                    <a:pt x="8032" y="21600"/>
                    <a:pt x="18644" y="20565"/>
                    <a:pt x="21600" y="21097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1pPr>
              <a:lvl2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2pPr>
              <a:lvl3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3pPr>
              <a:lvl4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4pPr>
              <a:lvl5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5pPr>
              <a:lvl6pPr marL="13716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6pPr>
              <a:lvl7pPr marL="18288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7pPr>
              <a:lvl8pPr marL="22860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8pPr>
              <a:lvl9pPr marL="2743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9pPr>
            </a:lstStyle>
            <a:p>
              <a:pPr algn="ctr" defTabSz="914400"/>
              <a:endParaRPr lang="el-GR" altLang="el-GR" sz="1800"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33800" name="AutoShape 8"/>
            <p:cNvSpPr>
              <a:spLocks/>
            </p:cNvSpPr>
            <p:nvPr/>
          </p:nvSpPr>
          <p:spPr bwMode="auto">
            <a:xfrm>
              <a:off x="3203848" y="5085184"/>
              <a:ext cx="2104058" cy="3698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1pPr>
              <a:lvl2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2pPr>
              <a:lvl3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3pPr>
              <a:lvl4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4pPr>
              <a:lvl5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5pPr>
              <a:lvl6pPr marL="13716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6pPr>
              <a:lvl7pPr marL="18288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7pPr>
              <a:lvl8pPr marL="22860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8pPr>
              <a:lvl9pPr marL="2743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9pPr>
            </a:lstStyle>
            <a:p>
              <a:pPr defTabSz="914400"/>
              <a:r>
                <a:rPr lang="el-GR" altLang="el-GR" sz="1800" dirty="0" smtClean="0">
                  <a:latin typeface="Arial" pitchFamily="34" charset="0"/>
                  <a:cs typeface="Arial" pitchFamily="34" charset="0"/>
                  <a:sym typeface="Arial" pitchFamily="34" charset="0"/>
                </a:rPr>
                <a:t>Ρεόβαση</a:t>
              </a:r>
              <a:r>
                <a:rPr lang="en-US" altLang="el-GR" sz="1800" dirty="0" smtClean="0">
                  <a:latin typeface="Arial" pitchFamily="34" charset="0"/>
                  <a:cs typeface="Arial" pitchFamily="34" charset="0"/>
                  <a:sym typeface="Arial" pitchFamily="34" charset="0"/>
                </a:rPr>
                <a:t> = 10mA</a:t>
              </a:r>
              <a:endParaRPr lang="el-GR" altLang="el-GR" dirty="0"/>
            </a:p>
          </p:txBody>
        </p:sp>
        <p:sp>
          <p:nvSpPr>
            <p:cNvPr id="33801" name="Line 9"/>
            <p:cNvSpPr>
              <a:spLocks noChangeShapeType="1"/>
            </p:cNvSpPr>
            <p:nvPr/>
          </p:nvSpPr>
          <p:spPr bwMode="auto">
            <a:xfrm flipH="1" flipV="1">
              <a:off x="1692275" y="5733256"/>
              <a:ext cx="1995488" cy="3810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3802" name="Line 10"/>
            <p:cNvSpPr>
              <a:spLocks noChangeShapeType="1"/>
            </p:cNvSpPr>
            <p:nvPr/>
          </p:nvSpPr>
          <p:spPr bwMode="auto">
            <a:xfrm flipH="1">
              <a:off x="1692275" y="5373216"/>
              <a:ext cx="647700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3803" name="Line 11"/>
            <p:cNvSpPr>
              <a:spLocks noChangeShapeType="1"/>
            </p:cNvSpPr>
            <p:nvPr/>
          </p:nvSpPr>
          <p:spPr bwMode="auto">
            <a:xfrm>
              <a:off x="2339975" y="5373216"/>
              <a:ext cx="0" cy="831850"/>
            </a:xfrm>
            <a:prstGeom prst="line">
              <a:avLst/>
            </a:prstGeom>
            <a:noFill/>
            <a:ln w="6350" cap="flat" cmpd="sng">
              <a:solidFill>
                <a:srgbClr val="0000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3804" name="AutoShape 12"/>
            <p:cNvSpPr>
              <a:spLocks/>
            </p:cNvSpPr>
            <p:nvPr/>
          </p:nvSpPr>
          <p:spPr bwMode="auto">
            <a:xfrm>
              <a:off x="1398588" y="5589240"/>
              <a:ext cx="431800" cy="3079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1pPr>
              <a:lvl2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2pPr>
              <a:lvl3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3pPr>
              <a:lvl4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4pPr>
              <a:lvl5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5pPr>
              <a:lvl6pPr marL="13716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6pPr>
              <a:lvl7pPr marL="18288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7pPr>
              <a:lvl8pPr marL="22860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8pPr>
              <a:lvl9pPr marL="2743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9pPr>
            </a:lstStyle>
            <a:p>
              <a:pPr defTabSz="914400"/>
              <a:r>
                <a:rPr lang="en-US" altLang="el-GR" sz="1400" dirty="0" smtClean="0">
                  <a:latin typeface="Arial" pitchFamily="34" charset="0"/>
                  <a:cs typeface="Arial" pitchFamily="34" charset="0"/>
                  <a:sym typeface="Arial" pitchFamily="34" charset="0"/>
                </a:rPr>
                <a:t>10</a:t>
              </a:r>
              <a:endParaRPr lang="el-GR" altLang="el-GR" dirty="0"/>
            </a:p>
          </p:txBody>
        </p:sp>
        <p:sp>
          <p:nvSpPr>
            <p:cNvPr id="33805" name="AutoShape 13"/>
            <p:cNvSpPr>
              <a:spLocks/>
            </p:cNvSpPr>
            <p:nvPr/>
          </p:nvSpPr>
          <p:spPr bwMode="auto">
            <a:xfrm>
              <a:off x="1400175" y="5229200"/>
              <a:ext cx="431800" cy="3079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1pPr>
              <a:lvl2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2pPr>
              <a:lvl3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3pPr>
              <a:lvl4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4pPr>
              <a:lvl5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5pPr>
              <a:lvl6pPr marL="13716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6pPr>
              <a:lvl7pPr marL="18288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7pPr>
              <a:lvl8pPr marL="22860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8pPr>
              <a:lvl9pPr marL="2743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9pPr>
            </a:lstStyle>
            <a:p>
              <a:pPr defTabSz="914400"/>
              <a:r>
                <a:rPr lang="en-US" altLang="el-GR" sz="1400" dirty="0" smtClean="0">
                  <a:latin typeface="Arial" pitchFamily="34" charset="0"/>
                  <a:cs typeface="Arial" pitchFamily="34" charset="0"/>
                  <a:sym typeface="Arial" pitchFamily="34" charset="0"/>
                </a:rPr>
                <a:t>20</a:t>
              </a:r>
              <a:endParaRPr lang="el-GR" altLang="el-GR" dirty="0"/>
            </a:p>
          </p:txBody>
        </p:sp>
        <p:sp>
          <p:nvSpPr>
            <p:cNvPr id="33806" name="AutoShape 14"/>
            <p:cNvSpPr>
              <a:spLocks/>
            </p:cNvSpPr>
            <p:nvPr/>
          </p:nvSpPr>
          <p:spPr bwMode="auto">
            <a:xfrm>
              <a:off x="2123728" y="6237312"/>
              <a:ext cx="431800" cy="3079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1pPr>
              <a:lvl2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2pPr>
              <a:lvl3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3pPr>
              <a:lvl4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4pPr>
              <a:lvl5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5pPr>
              <a:lvl6pPr marL="13716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6pPr>
              <a:lvl7pPr marL="18288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7pPr>
              <a:lvl8pPr marL="22860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8pPr>
              <a:lvl9pPr marL="2743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9pPr>
            </a:lstStyle>
            <a:p>
              <a:pPr defTabSz="914400"/>
              <a:r>
                <a:rPr lang="en-US" altLang="el-GR" sz="1400" dirty="0" smtClean="0">
                  <a:latin typeface="Arial" pitchFamily="34" charset="0"/>
                  <a:cs typeface="Arial" pitchFamily="34" charset="0"/>
                  <a:sym typeface="Arial" pitchFamily="34" charset="0"/>
                </a:rPr>
                <a:t>100</a:t>
              </a:r>
              <a:endParaRPr lang="el-GR" altLang="el-GR" dirty="0"/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>
              <a:off x="3635896" y="5789141"/>
              <a:ext cx="0" cy="432048"/>
            </a:xfrm>
            <a:prstGeom prst="line">
              <a:avLst/>
            </a:prstGeom>
            <a:noFill/>
            <a:ln w="6350" cap="flat" cmpd="sng">
              <a:solidFill>
                <a:srgbClr val="0000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" name="AutoShape 14"/>
            <p:cNvSpPr>
              <a:spLocks/>
            </p:cNvSpPr>
            <p:nvPr/>
          </p:nvSpPr>
          <p:spPr bwMode="auto">
            <a:xfrm>
              <a:off x="3419872" y="6237312"/>
              <a:ext cx="431800" cy="3079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1pPr>
              <a:lvl2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2pPr>
              <a:lvl3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3pPr>
              <a:lvl4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4pPr>
              <a:lvl5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5pPr>
              <a:lvl6pPr marL="13716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6pPr>
              <a:lvl7pPr marL="18288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7pPr>
              <a:lvl8pPr marL="22860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8pPr>
              <a:lvl9pPr marL="2743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9pPr>
            </a:lstStyle>
            <a:p>
              <a:pPr defTabSz="914400"/>
              <a:r>
                <a:rPr lang="en-US" altLang="el-GR" sz="1400" dirty="0" smtClean="0">
                  <a:latin typeface="Arial" pitchFamily="34" charset="0"/>
                  <a:cs typeface="Arial" pitchFamily="34" charset="0"/>
                  <a:sym typeface="Arial" pitchFamily="34" charset="0"/>
                </a:rPr>
                <a:t>500</a:t>
              </a:r>
              <a:endParaRPr lang="el-GR" altLang="el-GR" dirty="0"/>
            </a:p>
          </p:txBody>
        </p: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940982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936104"/>
          </a:xfrm>
        </p:spPr>
        <p:txBody>
          <a:bodyPr/>
          <a:lstStyle/>
          <a:p>
            <a:r>
              <a:rPr lang="el-GR" dirty="0"/>
              <a:t>Χροναξία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Ø"/>
            </a:pPr>
            <a:r>
              <a:rPr lang="el-GR" altLang="el-GR" sz="2400" b="1" dirty="0" smtClean="0"/>
              <a:t>Χροναξία</a:t>
            </a:r>
            <a:r>
              <a:rPr lang="el-GR" altLang="el-GR" sz="2400" dirty="0" smtClean="0">
                <a:solidFill>
                  <a:srgbClr val="000000"/>
                </a:solidFill>
              </a:rPr>
              <a:t> καλείται η </a:t>
            </a:r>
            <a:r>
              <a:rPr lang="el-GR" altLang="el-GR" sz="2400" dirty="0">
                <a:solidFill>
                  <a:srgbClr val="000000"/>
                </a:solidFill>
              </a:rPr>
              <a:t>ελάχιστη </a:t>
            </a:r>
            <a:r>
              <a:rPr lang="el-GR" altLang="el-GR" sz="2400" dirty="0" smtClean="0">
                <a:solidFill>
                  <a:srgbClr val="000000"/>
                </a:solidFill>
              </a:rPr>
              <a:t>διάρκεια παλμού </a:t>
            </a:r>
            <a:r>
              <a:rPr lang="el-GR" altLang="el-GR" sz="2400" dirty="0">
                <a:solidFill>
                  <a:srgbClr val="000000"/>
                </a:solidFill>
              </a:rPr>
              <a:t>που </a:t>
            </a:r>
            <a:r>
              <a:rPr lang="el-GR" altLang="el-GR" sz="2400" dirty="0" smtClean="0">
                <a:solidFill>
                  <a:srgbClr val="000000"/>
                </a:solidFill>
              </a:rPr>
              <a:t>θα </a:t>
            </a:r>
            <a:r>
              <a:rPr lang="el-GR" altLang="el-GR" sz="2400" dirty="0">
                <a:solidFill>
                  <a:srgbClr val="000000"/>
                </a:solidFill>
              </a:rPr>
              <a:t>προκαλέσει την πρώτη ορατή κινητική απάντηση – μυϊκή συστολή</a:t>
            </a:r>
            <a:r>
              <a:rPr lang="el-GR" altLang="el-GR" sz="2400" dirty="0" smtClean="0">
                <a:solidFill>
                  <a:srgbClr val="000000"/>
                </a:solidFill>
              </a:rPr>
              <a:t>, με ένταση ρεύματος διπλάσια </a:t>
            </a:r>
            <a:r>
              <a:rPr lang="el-GR" altLang="el-GR" sz="2400" dirty="0">
                <a:solidFill>
                  <a:srgbClr val="000000"/>
                </a:solidFill>
              </a:rPr>
              <a:t>της </a:t>
            </a:r>
            <a:r>
              <a:rPr lang="el-GR" altLang="el-GR" sz="2400" dirty="0" smtClean="0">
                <a:solidFill>
                  <a:srgbClr val="000000"/>
                </a:solidFill>
              </a:rPr>
              <a:t>ρεόβασης.</a:t>
            </a:r>
            <a:endParaRPr lang="el-GR" altLang="el-GR" sz="800" dirty="0" smtClean="0">
              <a:solidFill>
                <a:srgbClr val="000000"/>
              </a:solidFill>
            </a:endParaRPr>
          </a:p>
          <a:p>
            <a:pPr lvl="0">
              <a:lnSpc>
                <a:spcPct val="110000"/>
              </a:lnSpc>
              <a:spcBef>
                <a:spcPts val="1200"/>
              </a:spcBef>
              <a:buSzPct val="90000"/>
              <a:buFont typeface="Wingdings" panose="05000000000000000000" pitchFamily="2" charset="2"/>
              <a:buChar char="§"/>
            </a:pPr>
            <a:r>
              <a:rPr lang="el-GR" altLang="el-GR" sz="2400" dirty="0" smtClean="0">
                <a:solidFill>
                  <a:srgbClr val="000000"/>
                </a:solidFill>
              </a:rPr>
              <a:t>Η χροναξία </a:t>
            </a:r>
            <a:r>
              <a:rPr lang="el-GR" altLang="el-GR" sz="2400" dirty="0">
                <a:solidFill>
                  <a:srgbClr val="000000"/>
                </a:solidFill>
              </a:rPr>
              <a:t>στους </a:t>
            </a:r>
            <a:r>
              <a:rPr lang="el-GR" altLang="el-GR" sz="2400" dirty="0" smtClean="0">
                <a:solidFill>
                  <a:srgbClr val="000000"/>
                </a:solidFill>
              </a:rPr>
              <a:t>απονευρωμένους </a:t>
            </a:r>
            <a:r>
              <a:rPr lang="el-GR" altLang="el-GR" sz="2400" dirty="0">
                <a:solidFill>
                  <a:srgbClr val="000000"/>
                </a:solidFill>
              </a:rPr>
              <a:t>μύες </a:t>
            </a:r>
            <a:r>
              <a:rPr lang="el-GR" altLang="el-GR" sz="2400" dirty="0" smtClean="0">
                <a:solidFill>
                  <a:srgbClr val="000000"/>
                </a:solidFill>
              </a:rPr>
              <a:t>είναι πολύ μεγαλύτερη από αυτήν των </a:t>
            </a:r>
            <a:r>
              <a:rPr lang="el-GR" altLang="el-GR" sz="2400" dirty="0">
                <a:solidFill>
                  <a:srgbClr val="000000"/>
                </a:solidFill>
              </a:rPr>
              <a:t>φυσιολογικά εννευρωμένων </a:t>
            </a:r>
            <a:r>
              <a:rPr lang="el-GR" altLang="el-GR" sz="2400" dirty="0" smtClean="0">
                <a:solidFill>
                  <a:srgbClr val="000000"/>
                </a:solidFill>
              </a:rPr>
              <a:t>μυών (</a:t>
            </a:r>
            <a:r>
              <a:rPr lang="el-GR" altLang="el-GR" sz="2200" dirty="0" smtClean="0">
                <a:solidFill>
                  <a:srgbClr val="000000"/>
                </a:solidFill>
              </a:rPr>
              <a:t>συνήθως 10</a:t>
            </a:r>
            <a:r>
              <a:rPr lang="en-US" altLang="el-GR" sz="2200" dirty="0" err="1" smtClean="0">
                <a:solidFill>
                  <a:srgbClr val="000000"/>
                </a:solidFill>
              </a:rPr>
              <a:t>msec</a:t>
            </a:r>
            <a:r>
              <a:rPr lang="en-US" altLang="el-GR" sz="2200" dirty="0" smtClean="0">
                <a:solidFill>
                  <a:srgbClr val="000000"/>
                </a:solidFill>
              </a:rPr>
              <a:t>-</a:t>
            </a:r>
            <a:r>
              <a:rPr lang="el-GR" altLang="el-GR" sz="2200" dirty="0" smtClean="0">
                <a:solidFill>
                  <a:srgbClr val="000000"/>
                </a:solidFill>
              </a:rPr>
              <a:t>500</a:t>
            </a:r>
            <a:r>
              <a:rPr lang="en-US" altLang="el-GR" sz="2200" dirty="0" smtClean="0">
                <a:solidFill>
                  <a:srgbClr val="000000"/>
                </a:solidFill>
              </a:rPr>
              <a:t>msec</a:t>
            </a:r>
            <a:r>
              <a:rPr lang="el-GR" altLang="el-GR" sz="2200" dirty="0" smtClean="0">
                <a:solidFill>
                  <a:srgbClr val="000000"/>
                </a:solidFill>
              </a:rPr>
              <a:t>,</a:t>
            </a:r>
            <a:r>
              <a:rPr lang="en-US" altLang="el-GR" sz="2200" dirty="0" smtClean="0">
                <a:solidFill>
                  <a:srgbClr val="000000"/>
                </a:solidFill>
              </a:rPr>
              <a:t> </a:t>
            </a:r>
            <a:r>
              <a:rPr lang="el-GR" altLang="el-GR" sz="2200" dirty="0" smtClean="0">
                <a:solidFill>
                  <a:srgbClr val="000000"/>
                </a:solidFill>
              </a:rPr>
              <a:t>έναντι 0,2-0,3</a:t>
            </a:r>
            <a:r>
              <a:rPr lang="en-US" altLang="el-GR" sz="2200" dirty="0" err="1" smtClean="0">
                <a:solidFill>
                  <a:srgbClr val="000000"/>
                </a:solidFill>
              </a:rPr>
              <a:t>msec</a:t>
            </a:r>
            <a:r>
              <a:rPr lang="en-US" altLang="el-GR" sz="2400" dirty="0" smtClean="0">
                <a:solidFill>
                  <a:srgbClr val="000000"/>
                </a:solidFill>
              </a:rPr>
              <a:t>).</a:t>
            </a:r>
            <a:endParaRPr lang="el-GR" altLang="el-GR" sz="800" dirty="0">
              <a:solidFill>
                <a:srgbClr val="000000"/>
              </a:solidFill>
            </a:endParaRPr>
          </a:p>
          <a:p>
            <a:pPr lvl="0">
              <a:lnSpc>
                <a:spcPct val="110000"/>
              </a:lnSpc>
              <a:spcBef>
                <a:spcPts val="1200"/>
              </a:spcBef>
              <a:buSzPct val="90000"/>
              <a:buFont typeface="Wingdings" panose="05000000000000000000" pitchFamily="2" charset="2"/>
              <a:buChar char="§"/>
            </a:pPr>
            <a:r>
              <a:rPr lang="el-GR" altLang="el-GR" sz="2400" dirty="0">
                <a:solidFill>
                  <a:srgbClr val="000000"/>
                </a:solidFill>
              </a:rPr>
              <a:t>Η χροναξία στους απονευρωμένους μύες </a:t>
            </a:r>
            <a:r>
              <a:rPr lang="el-GR" altLang="el-GR" sz="2400" dirty="0" smtClean="0">
                <a:solidFill>
                  <a:srgbClr val="000000"/>
                </a:solidFill>
              </a:rPr>
              <a:t>είναι</a:t>
            </a:r>
            <a:r>
              <a:rPr lang="en-US" altLang="el-GR" sz="2400" dirty="0" smtClean="0">
                <a:solidFill>
                  <a:srgbClr val="000000"/>
                </a:solidFill>
              </a:rPr>
              <a:t> </a:t>
            </a:r>
            <a:r>
              <a:rPr lang="el-GR" altLang="el-GR" sz="2400" dirty="0" smtClean="0">
                <a:solidFill>
                  <a:srgbClr val="000000"/>
                </a:solidFill>
              </a:rPr>
              <a:t>ευθέως ανάλογη της σοβαρότητας της απονεύρωσης και του βαθμού εκφύλισής τους.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897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r>
              <a:rPr lang="el-GR" dirty="0"/>
              <a:t>Καμπύλη </a:t>
            </a:r>
            <a:r>
              <a:rPr lang="el-GR" dirty="0" smtClean="0"/>
              <a:t>γ </a:t>
            </a:r>
            <a:r>
              <a:rPr lang="el-GR" baseline="-16000" dirty="0" smtClean="0"/>
              <a:t>[1/2]</a:t>
            </a:r>
            <a:endParaRPr lang="el-GR" baseline="-16000" dirty="0"/>
          </a:p>
        </p:txBody>
      </p:sp>
      <p:sp>
        <p:nvSpPr>
          <p:cNvPr id="31746" name="Rectangle 2"/>
          <p:cNvSpPr>
            <a:spLocks noGrp="1"/>
          </p:cNvSpPr>
          <p:nvPr>
            <p:ph idx="1"/>
          </p:nvPr>
        </p:nvSpPr>
        <p:spPr bwMode="auto">
          <a:noFill/>
          <a:ln cap="flat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altLang="el-GR" sz="2400" dirty="0" smtClean="0"/>
              <a:t>Στους εννευρωμένους μύες, η </a:t>
            </a:r>
            <a:r>
              <a:rPr lang="el-GR" altLang="el-GR" sz="2400" dirty="0"/>
              <a:t>σχέση </a:t>
            </a:r>
            <a:r>
              <a:rPr lang="el-GR" altLang="el-GR" sz="2400" dirty="0" smtClean="0"/>
              <a:t>έντασης - διάρκειας του ερεθίσματος (</a:t>
            </a:r>
            <a:r>
              <a:rPr lang="en-US" altLang="el-GR" sz="2400" dirty="0" smtClean="0"/>
              <a:t>I-t)</a:t>
            </a:r>
            <a:r>
              <a:rPr lang="el-GR" altLang="el-GR" sz="2400" dirty="0" smtClean="0"/>
              <a:t> για την πρόκληση </a:t>
            </a:r>
            <a:r>
              <a:rPr lang="el-GR" altLang="el-GR" sz="2400" dirty="0"/>
              <a:t>ελάχιστα ορατής συστολής (με τη χρήση παλμικού συνεχούς ρεύματος ορθογώνιας </a:t>
            </a:r>
            <a:r>
              <a:rPr lang="el-GR" altLang="el-GR" sz="2400" dirty="0" smtClean="0"/>
              <a:t>μορφής</a:t>
            </a:r>
            <a:r>
              <a:rPr lang="el-GR" altLang="el-GR" sz="2400" dirty="0"/>
              <a:t>) παριστάνεται στην </a:t>
            </a:r>
            <a:r>
              <a:rPr lang="el-GR" altLang="el-GR" sz="2200" b="1" dirty="0">
                <a:solidFill>
                  <a:srgbClr val="000000"/>
                </a:solidFill>
              </a:rPr>
              <a:t>καμπύλη γ</a:t>
            </a:r>
            <a:r>
              <a:rPr lang="el-GR" altLang="el-GR" sz="2400" dirty="0"/>
              <a:t>.</a:t>
            </a:r>
          </a:p>
        </p:txBody>
      </p:sp>
      <p:grpSp>
        <p:nvGrpSpPr>
          <p:cNvPr id="3" name="Ομάδα 2"/>
          <p:cNvGrpSpPr/>
          <p:nvPr/>
        </p:nvGrpSpPr>
        <p:grpSpPr>
          <a:xfrm>
            <a:off x="1246188" y="3552328"/>
            <a:ext cx="6704533" cy="2633663"/>
            <a:chOff x="899592" y="4065587"/>
            <a:chExt cx="6704533" cy="2633663"/>
          </a:xfrm>
        </p:grpSpPr>
        <p:sp>
          <p:nvSpPr>
            <p:cNvPr id="31747" name="Line 3"/>
            <p:cNvSpPr>
              <a:spLocks noChangeShapeType="1"/>
            </p:cNvSpPr>
            <p:nvPr/>
          </p:nvSpPr>
          <p:spPr bwMode="auto">
            <a:xfrm flipH="1" flipV="1">
              <a:off x="1691754" y="4065587"/>
              <a:ext cx="521" cy="2263775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748" name="Line 4"/>
            <p:cNvSpPr>
              <a:spLocks noChangeShapeType="1"/>
            </p:cNvSpPr>
            <p:nvPr/>
          </p:nvSpPr>
          <p:spPr bwMode="auto">
            <a:xfrm>
              <a:off x="1692275" y="6329363"/>
              <a:ext cx="5911850" cy="0"/>
            </a:xfrm>
            <a:prstGeom prst="line">
              <a:avLst/>
            </a:prstGeom>
            <a:noFill/>
            <a:ln w="6350" cap="flat" cmpd="sng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749" name="AutoShape 5"/>
            <p:cNvSpPr>
              <a:spLocks/>
            </p:cNvSpPr>
            <p:nvPr/>
          </p:nvSpPr>
          <p:spPr bwMode="auto">
            <a:xfrm>
              <a:off x="899592" y="4065588"/>
              <a:ext cx="792162" cy="3683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1pPr>
              <a:lvl2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2pPr>
              <a:lvl3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3pPr>
              <a:lvl4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4pPr>
              <a:lvl5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5pPr>
              <a:lvl6pPr marL="13716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6pPr>
              <a:lvl7pPr marL="18288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7pPr>
              <a:lvl8pPr marL="22860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8pPr>
              <a:lvl9pPr marL="2743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9pPr>
            </a:lstStyle>
            <a:p>
              <a:pPr defTabSz="914400"/>
              <a:r>
                <a:rPr lang="el-GR" altLang="el-GR" sz="1800" dirty="0">
                  <a:latin typeface="Arial" pitchFamily="34" charset="0"/>
                  <a:cs typeface="Arial" pitchFamily="34" charset="0"/>
                  <a:sym typeface="Arial" pitchFamily="34" charset="0"/>
                </a:rPr>
                <a:t>Ι </a:t>
              </a:r>
              <a:r>
                <a:rPr lang="el-GR" altLang="el-GR" sz="1800" dirty="0" smtClean="0">
                  <a:latin typeface="Arial" pitchFamily="34" charset="0"/>
                  <a:cs typeface="Arial" pitchFamily="34" charset="0"/>
                  <a:sym typeface="Arial" pitchFamily="34" charset="0"/>
                </a:rPr>
                <a:t>(</a:t>
              </a:r>
              <a:r>
                <a:rPr lang="en-US" altLang="el-GR" sz="1800" dirty="0" smtClean="0">
                  <a:latin typeface="Arial" pitchFamily="34" charset="0"/>
                  <a:cs typeface="Arial" pitchFamily="34" charset="0"/>
                  <a:sym typeface="Arial" pitchFamily="34" charset="0"/>
                </a:rPr>
                <a:t>m</a:t>
              </a:r>
              <a:r>
                <a:rPr lang="el-GR" altLang="el-GR" sz="1800" dirty="0" smtClean="0">
                  <a:latin typeface="Arial" pitchFamily="34" charset="0"/>
                  <a:cs typeface="Arial" pitchFamily="34" charset="0"/>
                  <a:sym typeface="Arial" pitchFamily="34" charset="0"/>
                </a:rPr>
                <a:t>Α</a:t>
              </a:r>
              <a:r>
                <a:rPr lang="el-GR" altLang="el-GR" sz="1800" dirty="0">
                  <a:latin typeface="Arial" pitchFamily="34" charset="0"/>
                  <a:cs typeface="Arial" pitchFamily="34" charset="0"/>
                  <a:sym typeface="Arial" pitchFamily="34" charset="0"/>
                </a:rPr>
                <a:t>)</a:t>
              </a:r>
              <a:endParaRPr lang="el-GR" altLang="el-GR" dirty="0"/>
            </a:p>
          </p:txBody>
        </p:sp>
        <p:sp>
          <p:nvSpPr>
            <p:cNvPr id="31750" name="AutoShape 6"/>
            <p:cNvSpPr>
              <a:spLocks/>
            </p:cNvSpPr>
            <p:nvPr/>
          </p:nvSpPr>
          <p:spPr bwMode="auto">
            <a:xfrm>
              <a:off x="6596063" y="6329363"/>
              <a:ext cx="1008062" cy="3683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1pPr>
              <a:lvl2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2pPr>
              <a:lvl3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3pPr>
              <a:lvl4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4pPr>
              <a:lvl5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5pPr>
              <a:lvl6pPr marL="13716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6pPr>
              <a:lvl7pPr marL="18288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7pPr>
              <a:lvl8pPr marL="22860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8pPr>
              <a:lvl9pPr marL="2743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9pPr>
            </a:lstStyle>
            <a:p>
              <a:pPr defTabSz="914400"/>
              <a:r>
                <a:rPr lang="en-GB" altLang="el-GR" sz="1800" dirty="0" smtClean="0">
                  <a:latin typeface="Arial" pitchFamily="34" charset="0"/>
                  <a:cs typeface="Arial" pitchFamily="34" charset="0"/>
                  <a:sym typeface="Arial" pitchFamily="34" charset="0"/>
                </a:rPr>
                <a:t>t</a:t>
              </a:r>
              <a:r>
                <a:rPr lang="en-US" altLang="el-GR" sz="1800" dirty="0" smtClean="0">
                  <a:latin typeface="Arial" pitchFamily="34" charset="0"/>
                  <a:cs typeface="Arial" pitchFamily="34" charset="0"/>
                  <a:sym typeface="Arial" pitchFamily="34" charset="0"/>
                </a:rPr>
                <a:t> </a:t>
              </a:r>
              <a:r>
                <a:rPr lang="el-GR" altLang="el-GR" sz="1800" dirty="0" smtClean="0">
                  <a:latin typeface="Arial" pitchFamily="34" charset="0"/>
                  <a:cs typeface="Arial" pitchFamily="34" charset="0"/>
                  <a:sym typeface="Arial" pitchFamily="34" charset="0"/>
                </a:rPr>
                <a:t>(</a:t>
              </a:r>
              <a:r>
                <a:rPr lang="en-US" altLang="el-GR" sz="1800" dirty="0" smtClean="0">
                  <a:latin typeface="Arial" pitchFamily="34" charset="0"/>
                  <a:cs typeface="Arial" pitchFamily="34" charset="0"/>
                  <a:sym typeface="Arial" pitchFamily="34" charset="0"/>
                </a:rPr>
                <a:t>m</a:t>
              </a:r>
              <a:r>
                <a:rPr lang="el-GR" altLang="el-GR" sz="1800" dirty="0" err="1" smtClean="0">
                  <a:latin typeface="Arial" pitchFamily="34" charset="0"/>
                  <a:cs typeface="Arial" pitchFamily="34" charset="0"/>
                  <a:sym typeface="Arial" pitchFamily="34" charset="0"/>
                </a:rPr>
                <a:t>sec</a:t>
              </a:r>
              <a:r>
                <a:rPr lang="el-GR" altLang="el-GR" sz="1800" dirty="0">
                  <a:latin typeface="Arial" pitchFamily="34" charset="0"/>
                  <a:cs typeface="Arial" pitchFamily="34" charset="0"/>
                  <a:sym typeface="Arial" pitchFamily="34" charset="0"/>
                </a:rPr>
                <a:t>)</a:t>
              </a:r>
              <a:endParaRPr lang="el-GR" altLang="el-GR" dirty="0"/>
            </a:p>
          </p:txBody>
        </p:sp>
        <p:sp>
          <p:nvSpPr>
            <p:cNvPr id="31751" name="AutoShape 7"/>
            <p:cNvSpPr>
              <a:spLocks/>
            </p:cNvSpPr>
            <p:nvPr/>
          </p:nvSpPr>
          <p:spPr bwMode="auto">
            <a:xfrm>
              <a:off x="2044700" y="6316663"/>
              <a:ext cx="439068" cy="3714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1pPr>
              <a:lvl2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2pPr>
              <a:lvl3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3pPr>
              <a:lvl4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4pPr>
              <a:lvl5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5pPr>
              <a:lvl6pPr marL="13716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6pPr>
              <a:lvl7pPr marL="18288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7pPr>
              <a:lvl8pPr marL="22860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8pPr>
              <a:lvl9pPr marL="2743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9pPr>
            </a:lstStyle>
            <a:p>
              <a:pPr defTabSz="914400"/>
              <a:r>
                <a:rPr lang="en-US" altLang="el-GR" sz="1800" dirty="0" smtClean="0">
                  <a:latin typeface="Arial" pitchFamily="34" charset="0"/>
                  <a:cs typeface="Arial" pitchFamily="34" charset="0"/>
                  <a:sym typeface="Arial" pitchFamily="34" charset="0"/>
                </a:rPr>
                <a:t>0,5</a:t>
              </a:r>
              <a:endParaRPr lang="el-GR" altLang="el-GR" dirty="0"/>
            </a:p>
          </p:txBody>
        </p:sp>
        <p:sp>
          <p:nvSpPr>
            <p:cNvPr id="31752" name="AutoShape 8"/>
            <p:cNvSpPr>
              <a:spLocks/>
            </p:cNvSpPr>
            <p:nvPr/>
          </p:nvSpPr>
          <p:spPr bwMode="auto">
            <a:xfrm>
              <a:off x="2609850" y="6329363"/>
              <a:ext cx="449982" cy="3683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1pPr>
              <a:lvl2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2pPr>
              <a:lvl3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3pPr>
              <a:lvl4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4pPr>
              <a:lvl5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5pPr>
              <a:lvl6pPr marL="13716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6pPr>
              <a:lvl7pPr marL="18288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7pPr>
              <a:lvl8pPr marL="22860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8pPr>
              <a:lvl9pPr marL="2743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9pPr>
            </a:lstStyle>
            <a:p>
              <a:pPr defTabSz="914400"/>
              <a:r>
                <a:rPr lang="en-US" altLang="el-GR" sz="1800" dirty="0" smtClean="0">
                  <a:latin typeface="Arial" pitchFamily="34" charset="0"/>
                  <a:cs typeface="Arial" pitchFamily="34" charset="0"/>
                  <a:sym typeface="Arial" pitchFamily="34" charset="0"/>
                </a:rPr>
                <a:t>0,8</a:t>
              </a:r>
              <a:endParaRPr lang="el-GR" altLang="el-GR" dirty="0"/>
            </a:p>
          </p:txBody>
        </p:sp>
        <p:sp>
          <p:nvSpPr>
            <p:cNvPr id="31753" name="AutoShape 9"/>
            <p:cNvSpPr>
              <a:spLocks/>
            </p:cNvSpPr>
            <p:nvPr/>
          </p:nvSpPr>
          <p:spPr bwMode="auto">
            <a:xfrm>
              <a:off x="3175000" y="6329363"/>
              <a:ext cx="323850" cy="3683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1pPr>
              <a:lvl2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2pPr>
              <a:lvl3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3pPr>
              <a:lvl4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4pPr>
              <a:lvl5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5pPr>
              <a:lvl6pPr marL="13716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6pPr>
              <a:lvl7pPr marL="18288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7pPr>
              <a:lvl8pPr marL="22860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8pPr>
              <a:lvl9pPr marL="2743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9pPr>
            </a:lstStyle>
            <a:p>
              <a:pPr defTabSz="914400"/>
              <a:r>
                <a:rPr lang="en-US" altLang="el-GR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l-GR" altLang="el-GR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54" name="AutoShape 10"/>
            <p:cNvSpPr>
              <a:spLocks/>
            </p:cNvSpPr>
            <p:nvPr/>
          </p:nvSpPr>
          <p:spPr bwMode="auto">
            <a:xfrm>
              <a:off x="3717925" y="6316663"/>
              <a:ext cx="323850" cy="3683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1pPr>
              <a:lvl2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2pPr>
              <a:lvl3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3pPr>
              <a:lvl4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4pPr>
              <a:lvl5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5pPr>
              <a:lvl6pPr marL="13716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6pPr>
              <a:lvl7pPr marL="18288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7pPr>
              <a:lvl8pPr marL="22860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8pPr>
              <a:lvl9pPr marL="2743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9pPr>
            </a:lstStyle>
            <a:p>
              <a:pPr defTabSz="914400"/>
              <a:r>
                <a:rPr lang="en-US" altLang="el-GR" sz="1800" dirty="0" smtClean="0">
                  <a:latin typeface="Arial" pitchFamily="34" charset="0"/>
                  <a:cs typeface="Arial" pitchFamily="34" charset="0"/>
                  <a:sym typeface="Arial" pitchFamily="34" charset="0"/>
                </a:rPr>
                <a:t>2</a:t>
              </a:r>
              <a:endParaRPr lang="el-GR" altLang="el-GR" dirty="0"/>
            </a:p>
          </p:txBody>
        </p:sp>
        <p:sp>
          <p:nvSpPr>
            <p:cNvPr id="31755" name="AutoShape 11"/>
            <p:cNvSpPr>
              <a:spLocks/>
            </p:cNvSpPr>
            <p:nvPr/>
          </p:nvSpPr>
          <p:spPr bwMode="auto">
            <a:xfrm>
              <a:off x="4300538" y="6329363"/>
              <a:ext cx="325437" cy="36988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1pPr>
              <a:lvl2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2pPr>
              <a:lvl3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3pPr>
              <a:lvl4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4pPr>
              <a:lvl5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5pPr>
              <a:lvl6pPr marL="13716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6pPr>
              <a:lvl7pPr marL="18288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7pPr>
              <a:lvl8pPr marL="22860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8pPr>
              <a:lvl9pPr marL="2743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9pPr>
            </a:lstStyle>
            <a:p>
              <a:pPr defTabSz="914400"/>
              <a:r>
                <a:rPr lang="en-US" altLang="el-GR" sz="1800" dirty="0" smtClean="0">
                  <a:latin typeface="Arial" pitchFamily="34" charset="0"/>
                  <a:cs typeface="Arial" pitchFamily="34" charset="0"/>
                  <a:sym typeface="Arial" pitchFamily="34" charset="0"/>
                </a:rPr>
                <a:t>5</a:t>
              </a:r>
              <a:endParaRPr lang="el-GR" altLang="el-GR" dirty="0"/>
            </a:p>
          </p:txBody>
        </p:sp>
        <p:sp>
          <p:nvSpPr>
            <p:cNvPr id="31756" name="AutoShape 12"/>
            <p:cNvSpPr>
              <a:spLocks/>
            </p:cNvSpPr>
            <p:nvPr/>
          </p:nvSpPr>
          <p:spPr bwMode="auto">
            <a:xfrm>
              <a:off x="4879974" y="6314800"/>
              <a:ext cx="412105" cy="3683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1pPr>
              <a:lvl2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2pPr>
              <a:lvl3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3pPr>
              <a:lvl4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4pPr>
              <a:lvl5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5pPr>
              <a:lvl6pPr marL="13716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6pPr>
              <a:lvl7pPr marL="18288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7pPr>
              <a:lvl8pPr marL="22860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8pPr>
              <a:lvl9pPr marL="2743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9pPr>
            </a:lstStyle>
            <a:p>
              <a:pPr defTabSz="914400"/>
              <a:r>
                <a:rPr lang="en-US" altLang="el-GR" sz="1800" dirty="0" smtClean="0">
                  <a:latin typeface="Arial" pitchFamily="34" charset="0"/>
                  <a:cs typeface="Arial" pitchFamily="34" charset="0"/>
                  <a:sym typeface="Arial" pitchFamily="34" charset="0"/>
                </a:rPr>
                <a:t>10</a:t>
              </a:r>
              <a:endParaRPr lang="el-GR" altLang="el-GR" dirty="0"/>
            </a:p>
          </p:txBody>
        </p:sp>
        <p:sp>
          <p:nvSpPr>
            <p:cNvPr id="31757" name="AutoShape 13"/>
            <p:cNvSpPr>
              <a:spLocks/>
            </p:cNvSpPr>
            <p:nvPr/>
          </p:nvSpPr>
          <p:spPr bwMode="auto">
            <a:xfrm>
              <a:off x="1246188" y="5768975"/>
              <a:ext cx="446087" cy="3698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1pPr>
              <a:lvl2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2pPr>
              <a:lvl3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3pPr>
              <a:lvl4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4pPr>
              <a:lvl5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5pPr>
              <a:lvl6pPr marL="13716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6pPr>
              <a:lvl7pPr marL="18288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7pPr>
              <a:lvl8pPr marL="22860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8pPr>
              <a:lvl9pPr marL="2743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9pPr>
            </a:lstStyle>
            <a:p>
              <a:pPr defTabSz="914400"/>
              <a:r>
                <a:rPr lang="el-GR" altLang="el-GR" sz="1800">
                  <a:latin typeface="Arial" pitchFamily="34" charset="0"/>
                  <a:cs typeface="Arial" pitchFamily="34" charset="0"/>
                  <a:sym typeface="Arial" pitchFamily="34" charset="0"/>
                </a:rPr>
                <a:t>10</a:t>
              </a:r>
              <a:endParaRPr lang="el-GR" altLang="el-GR"/>
            </a:p>
          </p:txBody>
        </p:sp>
        <p:sp>
          <p:nvSpPr>
            <p:cNvPr id="31758" name="AutoShape 14"/>
            <p:cNvSpPr>
              <a:spLocks/>
            </p:cNvSpPr>
            <p:nvPr/>
          </p:nvSpPr>
          <p:spPr bwMode="auto">
            <a:xfrm>
              <a:off x="1246188" y="5307013"/>
              <a:ext cx="446087" cy="36988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1pPr>
              <a:lvl2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2pPr>
              <a:lvl3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3pPr>
              <a:lvl4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4pPr>
              <a:lvl5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5pPr>
              <a:lvl6pPr marL="13716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6pPr>
              <a:lvl7pPr marL="18288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7pPr>
              <a:lvl8pPr marL="22860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8pPr>
              <a:lvl9pPr marL="2743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9pPr>
            </a:lstStyle>
            <a:p>
              <a:pPr defTabSz="914400"/>
              <a:r>
                <a:rPr lang="el-GR" altLang="el-GR" sz="1800">
                  <a:latin typeface="Arial" pitchFamily="34" charset="0"/>
                  <a:cs typeface="Arial" pitchFamily="34" charset="0"/>
                  <a:sym typeface="Arial" pitchFamily="34" charset="0"/>
                </a:rPr>
                <a:t>20</a:t>
              </a:r>
              <a:endParaRPr lang="el-GR" altLang="el-GR"/>
            </a:p>
          </p:txBody>
        </p:sp>
        <p:sp>
          <p:nvSpPr>
            <p:cNvPr id="31759" name="AutoShape 15"/>
            <p:cNvSpPr>
              <a:spLocks/>
            </p:cNvSpPr>
            <p:nvPr/>
          </p:nvSpPr>
          <p:spPr bwMode="auto">
            <a:xfrm>
              <a:off x="1246188" y="4451350"/>
              <a:ext cx="446087" cy="3698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1pPr>
              <a:lvl2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2pPr>
              <a:lvl3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3pPr>
              <a:lvl4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4pPr>
              <a:lvl5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5pPr>
              <a:lvl6pPr marL="13716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6pPr>
              <a:lvl7pPr marL="18288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7pPr>
              <a:lvl8pPr marL="22860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8pPr>
              <a:lvl9pPr marL="2743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9pPr>
            </a:lstStyle>
            <a:p>
              <a:pPr defTabSz="914400"/>
              <a:r>
                <a:rPr lang="el-GR" altLang="el-GR" sz="1800">
                  <a:latin typeface="Arial" pitchFamily="34" charset="0"/>
                  <a:cs typeface="Arial" pitchFamily="34" charset="0"/>
                  <a:sym typeface="Arial" pitchFamily="34" charset="0"/>
                </a:rPr>
                <a:t>50</a:t>
              </a:r>
              <a:endParaRPr lang="el-GR" altLang="el-GR"/>
            </a:p>
          </p:txBody>
        </p:sp>
        <p:sp>
          <p:nvSpPr>
            <p:cNvPr id="31760" name="AutoShape 16"/>
            <p:cNvSpPr>
              <a:spLocks/>
            </p:cNvSpPr>
            <p:nvPr/>
          </p:nvSpPr>
          <p:spPr bwMode="auto">
            <a:xfrm>
              <a:off x="1938338" y="4340225"/>
              <a:ext cx="3657600" cy="1624013"/>
            </a:xfrm>
            <a:custGeom>
              <a:avLst/>
              <a:gdLst>
                <a:gd name="T0" fmla="*/ 10800 w 21600"/>
                <a:gd name="T1" fmla="*/ 10549 h 21098"/>
                <a:gd name="T2" fmla="*/ 10800 w 21600"/>
                <a:gd name="T3" fmla="*/ 10549 h 21098"/>
                <a:gd name="T4" fmla="*/ 10800 w 21600"/>
                <a:gd name="T5" fmla="*/ 10549 h 21098"/>
                <a:gd name="T6" fmla="*/ 10800 w 21600"/>
                <a:gd name="T7" fmla="*/ 10549 h 21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098">
                  <a:moveTo>
                    <a:pt x="0" y="0"/>
                  </a:moveTo>
                  <a:cubicBezTo>
                    <a:pt x="416" y="7283"/>
                    <a:pt x="832" y="14567"/>
                    <a:pt x="4432" y="18083"/>
                  </a:cubicBezTo>
                  <a:cubicBezTo>
                    <a:pt x="8032" y="21600"/>
                    <a:pt x="18644" y="20565"/>
                    <a:pt x="21600" y="21097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1pPr>
              <a:lvl2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2pPr>
              <a:lvl3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3pPr>
              <a:lvl4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4pPr>
              <a:lvl5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5pPr>
              <a:lvl6pPr marL="13716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6pPr>
              <a:lvl7pPr marL="18288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7pPr>
              <a:lvl8pPr marL="22860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8pPr>
              <a:lvl9pPr marL="2743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9pPr>
            </a:lstStyle>
            <a:p>
              <a:pPr algn="ctr" defTabSz="914400"/>
              <a:endParaRPr lang="el-GR" altLang="el-GR" sz="1800"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31761" name="Line 17"/>
            <p:cNvSpPr>
              <a:spLocks noChangeShapeType="1"/>
            </p:cNvSpPr>
            <p:nvPr/>
          </p:nvSpPr>
          <p:spPr bwMode="auto">
            <a:xfrm flipV="1">
              <a:off x="3339926" y="5946574"/>
              <a:ext cx="0" cy="362746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763" name="AutoShape 19"/>
            <p:cNvSpPr>
              <a:spLocks/>
            </p:cNvSpPr>
            <p:nvPr/>
          </p:nvSpPr>
          <p:spPr bwMode="auto">
            <a:xfrm>
              <a:off x="2910830" y="4869160"/>
              <a:ext cx="2381250" cy="36988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1pPr>
              <a:lvl2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2pPr>
              <a:lvl3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3pPr>
              <a:lvl4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4pPr>
              <a:lvl5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5pPr>
              <a:lvl6pPr marL="13716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6pPr>
              <a:lvl7pPr marL="18288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7pPr>
              <a:lvl8pPr marL="22860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8pPr>
              <a:lvl9pPr marL="2743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9pPr>
            </a:lstStyle>
            <a:p>
              <a:pPr defTabSz="914400"/>
              <a:r>
                <a:rPr lang="el-GR" altLang="el-GR" sz="1800" dirty="0" smtClean="0">
                  <a:latin typeface="Arial" pitchFamily="34" charset="0"/>
                  <a:cs typeface="Arial" pitchFamily="34" charset="0"/>
                  <a:sym typeface="Arial" pitchFamily="34" charset="0"/>
                </a:rPr>
                <a:t>Καμπύλη </a:t>
              </a:r>
              <a:r>
                <a:rPr lang="el-GR" altLang="el-GR" sz="2400" dirty="0" smtClean="0">
                  <a:latin typeface="Arial" pitchFamily="34" charset="0"/>
                  <a:cs typeface="Arial" pitchFamily="34" charset="0"/>
                  <a:sym typeface="Arial" pitchFamily="34" charset="0"/>
                </a:rPr>
                <a:t>γ</a:t>
              </a:r>
              <a:endParaRPr lang="el-GR" altLang="el-GR" sz="2400" dirty="0"/>
            </a:p>
          </p:txBody>
        </p:sp>
        <p:sp>
          <p:nvSpPr>
            <p:cNvPr id="21" name="AutoShape 12"/>
            <p:cNvSpPr>
              <a:spLocks/>
            </p:cNvSpPr>
            <p:nvPr/>
          </p:nvSpPr>
          <p:spPr bwMode="auto">
            <a:xfrm>
              <a:off x="5456039" y="6310176"/>
              <a:ext cx="412105" cy="3683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1pPr>
              <a:lvl2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2pPr>
              <a:lvl3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3pPr>
              <a:lvl4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4pPr>
              <a:lvl5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5pPr>
              <a:lvl6pPr marL="13716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6pPr>
              <a:lvl7pPr marL="18288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7pPr>
              <a:lvl8pPr marL="22860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8pPr>
              <a:lvl9pPr marL="2743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9pPr>
            </a:lstStyle>
            <a:p>
              <a:pPr defTabSz="914400"/>
              <a:r>
                <a:rPr lang="en-US" altLang="el-GR" sz="1800" dirty="0" smtClean="0">
                  <a:latin typeface="Arial" pitchFamily="34" charset="0"/>
                  <a:cs typeface="Arial" pitchFamily="34" charset="0"/>
                  <a:sym typeface="Arial" pitchFamily="34" charset="0"/>
                </a:rPr>
                <a:t>50</a:t>
              </a:r>
              <a:endParaRPr lang="el-GR" altLang="el-GR" dirty="0"/>
            </a:p>
          </p:txBody>
        </p: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188691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r>
              <a:rPr lang="el-GR" dirty="0"/>
              <a:t>Καμπύλη </a:t>
            </a:r>
            <a:r>
              <a:rPr lang="el-GR" dirty="0" smtClean="0"/>
              <a:t>γ </a:t>
            </a:r>
            <a:r>
              <a:rPr lang="el-GR" baseline="-16000" dirty="0" smtClean="0"/>
              <a:t>[2/2</a:t>
            </a:r>
            <a:r>
              <a:rPr lang="el-GR" baseline="-16000" dirty="0"/>
              <a:t>]</a:t>
            </a:r>
            <a:endParaRPr lang="el-GR" dirty="0"/>
          </a:p>
        </p:txBody>
      </p:sp>
      <p:sp>
        <p:nvSpPr>
          <p:cNvPr id="32770" name="Rectangle 2"/>
          <p:cNvSpPr>
            <a:spLocks noGrp="1"/>
          </p:cNvSpPr>
          <p:nvPr>
            <p:ph idx="1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ct val="114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altLang="el-GR" dirty="0"/>
              <a:t>Η καμπύλη γ προς τα δεξιά γίνεται ευθεία. Αυτό σημαίνει ότι </a:t>
            </a:r>
            <a:r>
              <a:rPr lang="el-GR" altLang="el-GR" dirty="0" smtClean="0"/>
              <a:t>η περαιτέρω αύξηση της διάρκειας του παλμού δεν συνοδεύεται από περαιτέρω μείωση της έντασης του ρεύματος για την πρόκληση ελάχιστα ορατής συστολής.</a:t>
            </a:r>
            <a:endParaRPr lang="el-GR" altLang="el-GR" dirty="0"/>
          </a:p>
          <a:p>
            <a:pPr>
              <a:lnSpc>
                <a:spcPct val="114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altLang="el-GR" dirty="0" smtClean="0"/>
              <a:t>Αντίθετα, η απότομη άνοδος της γ καμπύλης </a:t>
            </a:r>
            <a:r>
              <a:rPr lang="el-GR" altLang="el-GR" dirty="0"/>
              <a:t>προς τα αριστερά </a:t>
            </a:r>
            <a:r>
              <a:rPr lang="el-GR" altLang="el-GR" dirty="0" smtClean="0"/>
              <a:t>σημαίνει ότι με τη μείωση της </a:t>
            </a:r>
            <a:r>
              <a:rPr lang="el-GR" altLang="el-GR" dirty="0">
                <a:solidFill>
                  <a:srgbClr val="000000"/>
                </a:solidFill>
              </a:rPr>
              <a:t>διάρκειας του παλμού </a:t>
            </a:r>
            <a:r>
              <a:rPr lang="el-GR" altLang="el-GR" dirty="0" smtClean="0">
                <a:solidFill>
                  <a:srgbClr val="000000"/>
                </a:solidFill>
              </a:rPr>
              <a:t>απαιτείται σημαντική αύξηση της έντασης για </a:t>
            </a:r>
            <a:r>
              <a:rPr lang="el-GR" altLang="el-GR" dirty="0">
                <a:solidFill>
                  <a:srgbClr val="000000"/>
                </a:solidFill>
              </a:rPr>
              <a:t>την πρόκληση ελάχιστα ορατής </a:t>
            </a:r>
            <a:r>
              <a:rPr lang="el-GR" altLang="el-GR" dirty="0" smtClean="0">
                <a:solidFill>
                  <a:srgbClr val="000000"/>
                </a:solidFill>
              </a:rPr>
              <a:t>συστολής</a:t>
            </a:r>
            <a:r>
              <a:rPr lang="el-GR" altLang="el-GR" dirty="0" smtClean="0"/>
              <a:t>.</a:t>
            </a:r>
            <a:endParaRPr lang="el-GR" altLang="el-GR" dirty="0"/>
          </a:p>
          <a:p>
            <a:pPr>
              <a:lnSpc>
                <a:spcPct val="114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altLang="el-GR" dirty="0">
                <a:solidFill>
                  <a:srgbClr val="000000"/>
                </a:solidFill>
              </a:rPr>
              <a:t>Η καμπύλη </a:t>
            </a:r>
            <a:r>
              <a:rPr lang="el-GR" altLang="el-GR" dirty="0" smtClean="0">
                <a:solidFill>
                  <a:srgbClr val="000000"/>
                </a:solidFill>
              </a:rPr>
              <a:t>γ</a:t>
            </a:r>
            <a:r>
              <a:rPr lang="el-GR" altLang="el-GR" dirty="0" smtClean="0"/>
              <a:t> δεν </a:t>
            </a:r>
            <a:r>
              <a:rPr lang="el-GR" altLang="el-GR" dirty="0"/>
              <a:t>τέμνει </a:t>
            </a:r>
            <a:r>
              <a:rPr lang="el-GR" altLang="el-GR" dirty="0" smtClean="0"/>
              <a:t>ποτέ τον κατακόρυφο άξονα της έντασης διότι η διάρκεια του παλμού δεν μπορεί να έχει μηδενική τιμή.</a:t>
            </a:r>
            <a:endParaRPr lang="el-GR" alt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851491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r>
              <a:rPr lang="el-GR" dirty="0"/>
              <a:t>Καμπύλη </a:t>
            </a:r>
            <a:r>
              <a:rPr lang="el-GR" dirty="0" smtClean="0"/>
              <a:t>α </a:t>
            </a:r>
            <a:r>
              <a:rPr lang="el-GR" baseline="-16000" dirty="0"/>
              <a:t>[1/2]</a:t>
            </a:r>
            <a:endParaRPr lang="el-GR" dirty="0"/>
          </a:p>
        </p:txBody>
      </p:sp>
      <p:sp>
        <p:nvSpPr>
          <p:cNvPr id="35842" name="Rectangle 2"/>
          <p:cNvSpPr>
            <a:spLocks noGrp="1"/>
          </p:cNvSpPr>
          <p:nvPr>
            <p:ph idx="1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7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altLang="el-GR" sz="2400" dirty="0">
                <a:solidFill>
                  <a:srgbClr val="000000"/>
                </a:solidFill>
              </a:rPr>
              <a:t>Στους </a:t>
            </a:r>
            <a:r>
              <a:rPr lang="el-GR" altLang="el-GR" sz="2400" dirty="0" smtClean="0">
                <a:solidFill>
                  <a:srgbClr val="000000"/>
                </a:solidFill>
              </a:rPr>
              <a:t>απονευρωμένους </a:t>
            </a:r>
            <a:r>
              <a:rPr lang="el-GR" altLang="el-GR" sz="2400" dirty="0">
                <a:solidFill>
                  <a:srgbClr val="000000"/>
                </a:solidFill>
              </a:rPr>
              <a:t>μύες, η σχέση έντασης - διάρκειας του ερεθίσματος (</a:t>
            </a:r>
            <a:r>
              <a:rPr lang="en-US" altLang="el-GR" sz="2400" dirty="0">
                <a:solidFill>
                  <a:srgbClr val="000000"/>
                </a:solidFill>
              </a:rPr>
              <a:t>I-t)</a:t>
            </a:r>
            <a:r>
              <a:rPr lang="el-GR" altLang="el-GR" sz="2400" dirty="0">
                <a:solidFill>
                  <a:srgbClr val="000000"/>
                </a:solidFill>
              </a:rPr>
              <a:t> για την πρόκληση ελάχιστα ορατής συστολής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παριστάνεται με την καμπύλη άλφα.</a:t>
            </a:r>
          </a:p>
        </p:txBody>
      </p:sp>
      <p:grpSp>
        <p:nvGrpSpPr>
          <p:cNvPr id="2" name="Ομάδα 1"/>
          <p:cNvGrpSpPr/>
          <p:nvPr/>
        </p:nvGrpSpPr>
        <p:grpSpPr>
          <a:xfrm>
            <a:off x="899592" y="3272309"/>
            <a:ext cx="7632799" cy="3111524"/>
            <a:chOff x="899592" y="3272309"/>
            <a:chExt cx="7632799" cy="3111524"/>
          </a:xfrm>
        </p:grpSpPr>
        <p:sp>
          <p:nvSpPr>
            <p:cNvPr id="35843" name="Line 3"/>
            <p:cNvSpPr>
              <a:spLocks noChangeShapeType="1"/>
            </p:cNvSpPr>
            <p:nvPr/>
          </p:nvSpPr>
          <p:spPr bwMode="auto">
            <a:xfrm flipV="1">
              <a:off x="1692275" y="3311451"/>
              <a:ext cx="0" cy="2630487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844" name="Line 4"/>
            <p:cNvSpPr>
              <a:spLocks noChangeShapeType="1"/>
            </p:cNvSpPr>
            <p:nvPr/>
          </p:nvSpPr>
          <p:spPr bwMode="auto">
            <a:xfrm>
              <a:off x="1690688" y="5941938"/>
              <a:ext cx="6121400" cy="0"/>
            </a:xfrm>
            <a:prstGeom prst="line">
              <a:avLst/>
            </a:prstGeom>
            <a:noFill/>
            <a:ln w="6350" cap="flat" cmpd="sng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845" name="AutoShape 5"/>
            <p:cNvSpPr>
              <a:spLocks/>
            </p:cNvSpPr>
            <p:nvPr/>
          </p:nvSpPr>
          <p:spPr bwMode="auto">
            <a:xfrm>
              <a:off x="899592" y="3272309"/>
              <a:ext cx="985837" cy="3683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1pPr>
              <a:lvl2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2pPr>
              <a:lvl3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3pPr>
              <a:lvl4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4pPr>
              <a:lvl5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5pPr>
              <a:lvl6pPr marL="13716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6pPr>
              <a:lvl7pPr marL="18288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7pPr>
              <a:lvl8pPr marL="22860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8pPr>
              <a:lvl9pPr marL="2743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9pPr>
            </a:lstStyle>
            <a:p>
              <a:pPr defTabSz="914400"/>
              <a:r>
                <a:rPr lang="el-GR" altLang="el-GR" sz="1800" dirty="0">
                  <a:latin typeface="Arial" pitchFamily="34" charset="0"/>
                  <a:cs typeface="Arial" pitchFamily="34" charset="0"/>
                  <a:sym typeface="Arial" pitchFamily="34" charset="0"/>
                </a:rPr>
                <a:t>Ι (</a:t>
              </a:r>
              <a:r>
                <a:rPr lang="el-GR" altLang="el-GR" sz="1800" dirty="0" err="1">
                  <a:latin typeface="Arial" pitchFamily="34" charset="0"/>
                  <a:cs typeface="Arial" pitchFamily="34" charset="0"/>
                  <a:sym typeface="Arial" pitchFamily="34" charset="0"/>
                </a:rPr>
                <a:t>mΑ</a:t>
              </a:r>
              <a:r>
                <a:rPr lang="el-GR" altLang="el-GR" sz="1800" dirty="0">
                  <a:latin typeface="Arial" pitchFamily="34" charset="0"/>
                  <a:cs typeface="Arial" pitchFamily="34" charset="0"/>
                  <a:sym typeface="Arial" pitchFamily="34" charset="0"/>
                </a:rPr>
                <a:t>)</a:t>
              </a:r>
              <a:endParaRPr lang="el-GR" altLang="el-GR" dirty="0"/>
            </a:p>
          </p:txBody>
        </p:sp>
        <p:sp>
          <p:nvSpPr>
            <p:cNvPr id="35846" name="AutoShape 6"/>
            <p:cNvSpPr>
              <a:spLocks/>
            </p:cNvSpPr>
            <p:nvPr/>
          </p:nvSpPr>
          <p:spPr bwMode="auto">
            <a:xfrm>
              <a:off x="7524328" y="6013946"/>
              <a:ext cx="1008063" cy="36988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1pPr>
              <a:lvl2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2pPr>
              <a:lvl3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3pPr>
              <a:lvl4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4pPr>
              <a:lvl5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5pPr>
              <a:lvl6pPr marL="13716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6pPr>
              <a:lvl7pPr marL="18288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7pPr>
              <a:lvl8pPr marL="22860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8pPr>
              <a:lvl9pPr marL="2743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9pPr>
            </a:lstStyle>
            <a:p>
              <a:pPr defTabSz="914400"/>
              <a:r>
                <a:rPr lang="en-GB" altLang="el-GR" sz="1800" dirty="0" smtClean="0">
                  <a:latin typeface="Arial" pitchFamily="34" charset="0"/>
                  <a:cs typeface="Arial" pitchFamily="34" charset="0"/>
                  <a:sym typeface="Arial" pitchFamily="34" charset="0"/>
                </a:rPr>
                <a:t>t</a:t>
              </a:r>
              <a:r>
                <a:rPr lang="el-GR" altLang="el-GR" sz="1800" dirty="0" smtClean="0">
                  <a:latin typeface="Arial" pitchFamily="34" charset="0"/>
                  <a:cs typeface="Arial" pitchFamily="34" charset="0"/>
                  <a:sym typeface="Arial" pitchFamily="34" charset="0"/>
                </a:rPr>
                <a:t> (</a:t>
              </a:r>
              <a:r>
                <a:rPr lang="el-GR" altLang="el-GR" sz="1800" dirty="0" err="1">
                  <a:latin typeface="Arial" pitchFamily="34" charset="0"/>
                  <a:cs typeface="Arial" pitchFamily="34" charset="0"/>
                  <a:sym typeface="Arial" pitchFamily="34" charset="0"/>
                </a:rPr>
                <a:t>msec</a:t>
              </a:r>
              <a:r>
                <a:rPr lang="el-GR" altLang="el-GR" sz="1800" dirty="0">
                  <a:latin typeface="Arial" pitchFamily="34" charset="0"/>
                  <a:cs typeface="Arial" pitchFamily="34" charset="0"/>
                  <a:sym typeface="Arial" pitchFamily="34" charset="0"/>
                </a:rPr>
                <a:t>)</a:t>
              </a:r>
              <a:endParaRPr lang="el-GR" altLang="el-GR" dirty="0"/>
            </a:p>
          </p:txBody>
        </p:sp>
        <p:sp>
          <p:nvSpPr>
            <p:cNvPr id="35847" name="AutoShape 7"/>
            <p:cNvSpPr>
              <a:spLocks/>
            </p:cNvSpPr>
            <p:nvPr/>
          </p:nvSpPr>
          <p:spPr bwMode="auto">
            <a:xfrm>
              <a:off x="3347864" y="3525837"/>
              <a:ext cx="3657600" cy="1624013"/>
            </a:xfrm>
            <a:custGeom>
              <a:avLst/>
              <a:gdLst>
                <a:gd name="T0" fmla="*/ 10800 w 21600"/>
                <a:gd name="T1" fmla="*/ 10549 h 21098"/>
                <a:gd name="T2" fmla="*/ 10800 w 21600"/>
                <a:gd name="T3" fmla="*/ 10549 h 21098"/>
                <a:gd name="T4" fmla="*/ 10800 w 21600"/>
                <a:gd name="T5" fmla="*/ 10549 h 21098"/>
                <a:gd name="T6" fmla="*/ 10800 w 21600"/>
                <a:gd name="T7" fmla="*/ 10549 h 21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098">
                  <a:moveTo>
                    <a:pt x="0" y="0"/>
                  </a:moveTo>
                  <a:cubicBezTo>
                    <a:pt x="416" y="7283"/>
                    <a:pt x="832" y="14567"/>
                    <a:pt x="4432" y="18083"/>
                  </a:cubicBezTo>
                  <a:cubicBezTo>
                    <a:pt x="8032" y="21600"/>
                    <a:pt x="18644" y="20565"/>
                    <a:pt x="21600" y="21097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1pPr>
              <a:lvl2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2pPr>
              <a:lvl3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3pPr>
              <a:lvl4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4pPr>
              <a:lvl5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5pPr>
              <a:lvl6pPr marL="13716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6pPr>
              <a:lvl7pPr marL="18288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7pPr>
              <a:lvl8pPr marL="22860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8pPr>
              <a:lvl9pPr marL="2743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9pPr>
            </a:lstStyle>
            <a:p>
              <a:pPr algn="ctr" defTabSz="914400"/>
              <a:endParaRPr lang="el-GR" altLang="el-GR" sz="1800"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35848" name="AutoShape 8"/>
            <p:cNvSpPr>
              <a:spLocks/>
            </p:cNvSpPr>
            <p:nvPr/>
          </p:nvSpPr>
          <p:spPr bwMode="auto">
            <a:xfrm>
              <a:off x="1332012" y="3734272"/>
              <a:ext cx="647700" cy="30638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1pPr>
              <a:lvl2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2pPr>
              <a:lvl3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3pPr>
              <a:lvl4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4pPr>
              <a:lvl5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5pPr>
              <a:lvl6pPr marL="13716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6pPr>
              <a:lvl7pPr marL="18288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7pPr>
              <a:lvl8pPr marL="22860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8pPr>
              <a:lvl9pPr marL="2743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9pPr>
            </a:lstStyle>
            <a:p>
              <a:pPr defTabSz="914400"/>
              <a:r>
                <a:rPr lang="el-GR" altLang="el-GR" sz="1400" dirty="0" smtClean="0">
                  <a:latin typeface="Arial" pitchFamily="34" charset="0"/>
                  <a:cs typeface="Arial" pitchFamily="34" charset="0"/>
                  <a:sym typeface="Arial" pitchFamily="34" charset="0"/>
                </a:rPr>
                <a:t>80</a:t>
              </a:r>
              <a:endParaRPr lang="el-GR" altLang="el-GR" dirty="0"/>
            </a:p>
          </p:txBody>
        </p:sp>
        <p:sp>
          <p:nvSpPr>
            <p:cNvPr id="35849" name="AutoShape 9"/>
            <p:cNvSpPr>
              <a:spLocks/>
            </p:cNvSpPr>
            <p:nvPr/>
          </p:nvSpPr>
          <p:spPr bwMode="auto">
            <a:xfrm>
              <a:off x="1332012" y="4618509"/>
              <a:ext cx="647700" cy="3079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1pPr>
              <a:lvl2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2pPr>
              <a:lvl3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3pPr>
              <a:lvl4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4pPr>
              <a:lvl5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5pPr>
              <a:lvl6pPr marL="13716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6pPr>
              <a:lvl7pPr marL="18288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7pPr>
              <a:lvl8pPr marL="22860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8pPr>
              <a:lvl9pPr marL="2743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9pPr>
            </a:lstStyle>
            <a:p>
              <a:pPr defTabSz="914400"/>
              <a:r>
                <a:rPr lang="el-GR" altLang="el-GR" sz="1400" dirty="0">
                  <a:latin typeface="Arial" pitchFamily="34" charset="0"/>
                  <a:cs typeface="Arial" pitchFamily="34" charset="0"/>
                  <a:sym typeface="Arial" pitchFamily="34" charset="0"/>
                </a:rPr>
                <a:t>20</a:t>
              </a:r>
              <a:endParaRPr lang="el-GR" altLang="el-GR" dirty="0"/>
            </a:p>
          </p:txBody>
        </p:sp>
        <p:sp>
          <p:nvSpPr>
            <p:cNvPr id="35850" name="AutoShape 10"/>
            <p:cNvSpPr>
              <a:spLocks/>
            </p:cNvSpPr>
            <p:nvPr/>
          </p:nvSpPr>
          <p:spPr bwMode="auto">
            <a:xfrm>
              <a:off x="3122613" y="6013946"/>
              <a:ext cx="649287" cy="3079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1pPr>
              <a:lvl2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2pPr>
              <a:lvl3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3pPr>
              <a:lvl4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4pPr>
              <a:lvl5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5pPr>
              <a:lvl6pPr marL="13716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6pPr>
              <a:lvl7pPr marL="18288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7pPr>
              <a:lvl8pPr marL="22860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8pPr>
              <a:lvl9pPr marL="2743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9pPr>
            </a:lstStyle>
            <a:p>
              <a:pPr defTabSz="914400"/>
              <a:r>
                <a:rPr lang="el-GR" altLang="el-GR" sz="1400" dirty="0">
                  <a:latin typeface="Arial" pitchFamily="34" charset="0"/>
                  <a:cs typeface="Arial" pitchFamily="34" charset="0"/>
                  <a:sym typeface="Arial" pitchFamily="34" charset="0"/>
                </a:rPr>
                <a:t>10</a:t>
              </a:r>
              <a:endParaRPr lang="el-GR" altLang="el-GR" dirty="0"/>
            </a:p>
          </p:txBody>
        </p:sp>
        <p:sp>
          <p:nvSpPr>
            <p:cNvPr id="35851" name="AutoShape 11"/>
            <p:cNvSpPr>
              <a:spLocks/>
            </p:cNvSpPr>
            <p:nvPr/>
          </p:nvSpPr>
          <p:spPr bwMode="auto">
            <a:xfrm>
              <a:off x="4303713" y="6013946"/>
              <a:ext cx="647700" cy="3079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1pPr>
              <a:lvl2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2pPr>
              <a:lvl3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3pPr>
              <a:lvl4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4pPr>
              <a:lvl5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5pPr>
              <a:lvl6pPr marL="13716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6pPr>
              <a:lvl7pPr marL="18288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7pPr>
              <a:lvl8pPr marL="22860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8pPr>
              <a:lvl9pPr marL="2743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9pPr>
            </a:lstStyle>
            <a:p>
              <a:pPr defTabSz="914400"/>
              <a:r>
                <a:rPr lang="el-GR" altLang="el-GR" sz="1400" dirty="0">
                  <a:latin typeface="Arial" pitchFamily="34" charset="0"/>
                  <a:cs typeface="Arial" pitchFamily="34" charset="0"/>
                  <a:sym typeface="Arial" pitchFamily="34" charset="0"/>
                </a:rPr>
                <a:t>100</a:t>
              </a:r>
              <a:endParaRPr lang="el-GR" altLang="el-GR" dirty="0"/>
            </a:p>
          </p:txBody>
        </p:sp>
        <p:sp>
          <p:nvSpPr>
            <p:cNvPr id="35852" name="AutoShape 12"/>
            <p:cNvSpPr>
              <a:spLocks/>
            </p:cNvSpPr>
            <p:nvPr/>
          </p:nvSpPr>
          <p:spPr bwMode="auto">
            <a:xfrm>
              <a:off x="6323013" y="6013946"/>
              <a:ext cx="647700" cy="3079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1pPr>
              <a:lvl2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2pPr>
              <a:lvl3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3pPr>
              <a:lvl4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4pPr>
              <a:lvl5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5pPr>
              <a:lvl6pPr marL="13716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6pPr>
              <a:lvl7pPr marL="18288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7pPr>
              <a:lvl8pPr marL="22860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8pPr>
              <a:lvl9pPr marL="2743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9pPr>
            </a:lstStyle>
            <a:p>
              <a:pPr defTabSz="914400"/>
              <a:r>
                <a:rPr lang="el-GR" altLang="el-GR" sz="1400" dirty="0" smtClean="0">
                  <a:latin typeface="Arial" pitchFamily="34" charset="0"/>
                  <a:cs typeface="Arial" pitchFamily="34" charset="0"/>
                  <a:sym typeface="Arial" pitchFamily="34" charset="0"/>
                </a:rPr>
                <a:t>500</a:t>
              </a:r>
              <a:endParaRPr lang="el-GR" altLang="el-GR" dirty="0"/>
            </a:p>
          </p:txBody>
        </p: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286863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Ενότητα </a:t>
            </a:r>
            <a:r>
              <a:rPr lang="en-US" smtClean="0"/>
              <a:t>4</a:t>
            </a:r>
            <a:r>
              <a:rPr lang="el-GR" smtClean="0"/>
              <a:t>: </a:t>
            </a:r>
            <a:r>
              <a:rPr lang="el-GR" dirty="0"/>
              <a:t>«Ηλεκτρικός Ερεθισμός</a:t>
            </a:r>
            <a:br>
              <a:rPr lang="el-GR" dirty="0"/>
            </a:br>
            <a:r>
              <a:rPr lang="el-GR" dirty="0"/>
              <a:t>Απονευρωμένων Μυών – Μέρος Β’»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230834"/>
            <a:ext cx="8229600" cy="1558206"/>
          </a:xfrm>
        </p:spPr>
        <p:txBody>
          <a:bodyPr/>
          <a:lstStyle/>
          <a:p>
            <a:pPr marL="266700" indent="-266700" algn="ctr" defTabSz="276225">
              <a:spcBef>
                <a:spcPts val="24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sz="2800" dirty="0" smtClean="0"/>
              <a:t>Αιτιολόγηση και Ρύθμιση Παραμέτρων</a:t>
            </a:r>
            <a:r>
              <a:rPr lang="en-US" sz="2800" dirty="0"/>
              <a:t>.</a:t>
            </a:r>
            <a:endParaRPr lang="el-GR" sz="2800" dirty="0" smtClean="0"/>
          </a:p>
          <a:p>
            <a:pPr marL="266700" indent="-266700" algn="ctr">
              <a:spcBef>
                <a:spcPts val="2400"/>
              </a:spcBef>
              <a:buSzPct val="100000"/>
              <a:buFont typeface="Wingdings" panose="05000000000000000000" pitchFamily="2" charset="2"/>
              <a:buChar char="§"/>
              <a:tabLst>
                <a:tab pos="266700" algn="l"/>
              </a:tabLst>
            </a:pPr>
            <a:r>
              <a:rPr lang="el-GR" sz="2800" dirty="0" smtClean="0"/>
              <a:t>Παραδείγματα Εφαρμογών</a:t>
            </a:r>
            <a:r>
              <a:rPr lang="en-US" sz="2800" dirty="0" smtClean="0"/>
              <a:t>.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7638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r>
              <a:rPr lang="el-GR" dirty="0"/>
              <a:t>Καμπύλη </a:t>
            </a:r>
            <a:r>
              <a:rPr lang="el-GR" dirty="0" smtClean="0"/>
              <a:t>α </a:t>
            </a:r>
            <a:r>
              <a:rPr lang="el-GR" baseline="-16000" dirty="0" smtClean="0"/>
              <a:t>[2/2</a:t>
            </a:r>
            <a:r>
              <a:rPr lang="el-GR" baseline="-16000" dirty="0"/>
              <a:t>]</a:t>
            </a:r>
            <a:endParaRPr lang="el-GR" dirty="0"/>
          </a:p>
        </p:txBody>
      </p:sp>
      <p:sp>
        <p:nvSpPr>
          <p:cNvPr id="36866" name="Rectangle 2"/>
          <p:cNvSpPr>
            <a:spLocks noGrp="1"/>
          </p:cNvSpPr>
          <p:nvPr>
            <p:ph idx="1"/>
          </p:nvPr>
        </p:nvSpPr>
        <p:spPr bwMode="auto">
          <a:xfrm>
            <a:off x="457200" y="1774304"/>
            <a:ext cx="8229600" cy="467903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altLang="el-GR" sz="2400" dirty="0" smtClean="0"/>
              <a:t>Στους απονευρωμένους μύες η </a:t>
            </a:r>
            <a:r>
              <a:rPr lang="el-GR" altLang="el-GR" sz="2400" dirty="0">
                <a:solidFill>
                  <a:srgbClr val="000000"/>
                </a:solidFill>
              </a:rPr>
              <a:t>καμπύλη </a:t>
            </a:r>
            <a:r>
              <a:rPr lang="el-GR" altLang="el-GR" sz="2400" dirty="0" smtClean="0">
                <a:solidFill>
                  <a:srgbClr val="000000"/>
                </a:solidFill>
              </a:rPr>
              <a:t>έντασης </a:t>
            </a:r>
            <a:r>
              <a:rPr lang="el-GR" altLang="el-GR" sz="2400" dirty="0">
                <a:solidFill>
                  <a:srgbClr val="000000"/>
                </a:solidFill>
              </a:rPr>
              <a:t>- διάρκειας του ερεθίσματος </a:t>
            </a:r>
            <a:r>
              <a:rPr lang="el-GR" altLang="el-GR" sz="2400" dirty="0" smtClean="0">
                <a:solidFill>
                  <a:srgbClr val="000000"/>
                </a:solidFill>
              </a:rPr>
              <a:t>(σχέση </a:t>
            </a:r>
            <a:r>
              <a:rPr lang="en-US" altLang="el-GR" sz="2400" dirty="0" smtClean="0">
                <a:solidFill>
                  <a:srgbClr val="000000"/>
                </a:solidFill>
              </a:rPr>
              <a:t>I-t</a:t>
            </a:r>
            <a:r>
              <a:rPr lang="el-GR" altLang="el-GR" sz="2400" dirty="0" smtClean="0">
                <a:solidFill>
                  <a:srgbClr val="000000"/>
                </a:solidFill>
              </a:rPr>
              <a:t>, </a:t>
            </a:r>
            <a:r>
              <a:rPr lang="el-GR" altLang="el-GR" sz="2400" dirty="0" smtClean="0"/>
              <a:t>καμπύλη α) μετατοπίζεται δεξιά και επάνω σε σύγκριση με την καμπύλη γ.</a:t>
            </a:r>
          </a:p>
          <a:p>
            <a:pPr>
              <a:lnSpc>
                <a:spcPct val="120000"/>
              </a:lnSpc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altLang="el-GR" sz="2400" dirty="0" smtClean="0"/>
              <a:t>Αυτό </a:t>
            </a:r>
            <a:r>
              <a:rPr lang="el-GR" altLang="el-GR" sz="2400" dirty="0"/>
              <a:t>οφείλεται στο γεγονός ότι </a:t>
            </a:r>
            <a:r>
              <a:rPr lang="el-GR" altLang="el-GR" sz="2400" dirty="0" smtClean="0"/>
              <a:t>οι απονευρωμένοι μύες έχουν </a:t>
            </a:r>
            <a:r>
              <a:rPr lang="el-GR" altLang="el-GR" sz="2400" dirty="0"/>
              <a:t>μεγαλύτερη χροναξία από </a:t>
            </a:r>
            <a:r>
              <a:rPr lang="el-GR" altLang="el-GR" sz="2400" dirty="0" smtClean="0"/>
              <a:t>τους </a:t>
            </a:r>
            <a:r>
              <a:rPr lang="el-GR" altLang="el-GR" sz="2400" dirty="0"/>
              <a:t>φυσιολογικά </a:t>
            </a:r>
            <a:r>
              <a:rPr lang="el-GR" altLang="el-GR" sz="2400" dirty="0" smtClean="0"/>
              <a:t>εννευρωμένους (δεξιά μετατόπιση), και απαιτούν </a:t>
            </a:r>
            <a:r>
              <a:rPr lang="el-GR" altLang="el-GR" sz="2400" dirty="0"/>
              <a:t>μεγαλύτερη ένταση ρεύματος </a:t>
            </a:r>
            <a:r>
              <a:rPr lang="el-GR" altLang="el-GR" sz="2400" dirty="0" smtClean="0"/>
              <a:t>– ρεόβαση (προς τα άνω μετατόπιση).</a:t>
            </a:r>
            <a:endParaRPr lang="el-GR" alt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47993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r>
              <a:rPr lang="el-GR" dirty="0"/>
              <a:t>Καμπύλη Έντασης – Διάρκειας 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760220" y="1774478"/>
            <a:ext cx="5623560" cy="4534593"/>
          </a:xfrm>
          <a:ln w="19050">
            <a:solidFill>
              <a:schemeClr val="accent4">
                <a:lumMod val="10000"/>
              </a:schemeClr>
            </a:solidFill>
          </a:ln>
        </p:spPr>
      </p:pic>
      <p:sp>
        <p:nvSpPr>
          <p:cNvPr id="3" name="Ορθογώνιο 2"/>
          <p:cNvSpPr/>
          <p:nvPr/>
        </p:nvSpPr>
        <p:spPr>
          <a:xfrm>
            <a:off x="2195736" y="6381327"/>
            <a:ext cx="47525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3333CC"/>
              </a:buClr>
              <a:buSzPct val="75000"/>
              <a:defRPr/>
            </a:pPr>
            <a:r>
              <a:rPr lang="en-US" sz="1200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 </a:t>
            </a:r>
            <a:r>
              <a:rPr lang="en-US" sz="1200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</a:t>
            </a:r>
            <a:r>
              <a:rPr lang="el-GR" sz="1200" dirty="0" err="1" smtClean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Φραγκοράπτης</a:t>
            </a:r>
            <a:r>
              <a:rPr lang="el-GR" sz="1200" dirty="0" smtClean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1994, </a:t>
            </a:r>
            <a:r>
              <a:rPr lang="el-GR" sz="1200" dirty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«Εφαρμοσμένη Ηλεκτροθεραπεία»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22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r>
              <a:rPr lang="el-GR" dirty="0"/>
              <a:t> Ένταση Ρεύματος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46312"/>
            <a:ext cx="8229600" cy="4679032"/>
          </a:xfrm>
        </p:spPr>
        <p:txBody>
          <a:bodyPr/>
          <a:lstStyle/>
          <a:p>
            <a:pPr eaLnBrk="1" hangingPunct="1">
              <a:spcBef>
                <a:spcPts val="18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sz="2400" dirty="0" smtClean="0"/>
              <a:t>Κατάλληλα υψηλή, ώστε να προκαλεί δυνατή κινητική απάντηση, χωρίς όμως να θέτει σε κίνδυνο τις ευαίσθητες απονευρωμένες μυϊκές ίνες.</a:t>
            </a:r>
            <a:endParaRPr lang="el-GR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spcBef>
                <a:spcPts val="18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sz="2400" dirty="0" smtClean="0"/>
              <a:t>Δεν είναι σωστό να επιλέγεται ένταση ρεύματος μεγαλύτερη από το διπλάσιο της ρεόβασης </a:t>
            </a:r>
            <a:r>
              <a:rPr lang="el-GR" sz="2400" b="1" dirty="0" smtClean="0">
                <a:solidFill>
                  <a:srgbClr val="000000"/>
                </a:solidFill>
              </a:rPr>
              <a:t>(Ι ≤ 2 </a:t>
            </a:r>
            <a:r>
              <a:rPr lang="en-US" sz="2400" b="1" dirty="0" smtClean="0">
                <a:solidFill>
                  <a:srgbClr val="000000"/>
                </a:solidFill>
              </a:rPr>
              <a:t>×</a:t>
            </a:r>
            <a:r>
              <a:rPr lang="el-GR" sz="2400" b="1" dirty="0" smtClean="0">
                <a:solidFill>
                  <a:srgbClr val="000000"/>
                </a:solidFill>
              </a:rPr>
              <a:t> </a:t>
            </a:r>
            <a:r>
              <a:rPr lang="el-GR" sz="2400" b="1" dirty="0" err="1" smtClean="0">
                <a:solidFill>
                  <a:srgbClr val="000000"/>
                </a:solidFill>
              </a:rPr>
              <a:t>ρεόβαση</a:t>
            </a:r>
            <a:r>
              <a:rPr lang="el-GR" sz="2400" b="1" dirty="0" smtClean="0">
                <a:solidFill>
                  <a:srgbClr val="000000"/>
                </a:solidFill>
              </a:rPr>
              <a:t>).</a:t>
            </a:r>
          </a:p>
          <a:p>
            <a:pPr algn="just" eaLnBrk="1" hangingPunct="1">
              <a:spcBef>
                <a:spcPts val="1800"/>
              </a:spcBef>
              <a:buClr>
                <a:srgbClr val="FFFF00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lang="el-G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l-GR" sz="2400" b="1" dirty="0" smtClean="0">
                <a:solidFill>
                  <a:srgbClr val="000000"/>
                </a:solidFill>
              </a:rPr>
              <a:t>Προσοχή: </a:t>
            </a:r>
            <a:r>
              <a:rPr lang="el-GR" sz="2400" dirty="0" smtClean="0"/>
              <a:t>Θα πρέπει να αποφεύγεται η κόπωση του μυός</a:t>
            </a:r>
            <a:r>
              <a:rPr lang="en-US" sz="2400" dirty="0" smtClean="0"/>
              <a:t>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7952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936104"/>
          </a:xfrm>
        </p:spPr>
        <p:txBody>
          <a:bodyPr/>
          <a:lstStyle/>
          <a:p>
            <a:r>
              <a:rPr lang="el-GR" dirty="0"/>
              <a:t>Διάρκεια Παλμού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sz="2400" dirty="0" smtClean="0"/>
              <a:t>Ίση ή ελαφρά μεγαλύτερη της χροναξίας του μυός:</a:t>
            </a:r>
            <a:endParaRPr lang="en-US" sz="2400" dirty="0" smtClean="0"/>
          </a:p>
          <a:p>
            <a:pPr marL="1704975" indent="0" eaLnBrk="1" hangingPunct="1">
              <a:lnSpc>
                <a:spcPct val="110000"/>
              </a:lnSpc>
              <a:spcBef>
                <a:spcPts val="1200"/>
              </a:spcBef>
              <a:buClr>
                <a:srgbClr val="FFFF00"/>
              </a:buClr>
              <a:buSzPct val="80000"/>
              <a:buNone/>
              <a:defRPr/>
            </a:pPr>
            <a:r>
              <a:rPr lang="el-GR" sz="2400" b="1" dirty="0" smtClean="0">
                <a:solidFill>
                  <a:srgbClr val="000000"/>
                </a:solidFill>
              </a:rPr>
              <a:t>ελαφρά εκφύλιση</a:t>
            </a:r>
            <a:r>
              <a:rPr lang="en-US" sz="2400" b="1" dirty="0" smtClean="0">
                <a:solidFill>
                  <a:srgbClr val="000000"/>
                </a:solidFill>
              </a:rPr>
              <a:t>: </a:t>
            </a:r>
            <a:r>
              <a:rPr lang="el-GR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10</a:t>
            </a:r>
            <a:r>
              <a:rPr lang="el-GR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- 50 msec</a:t>
            </a:r>
          </a:p>
          <a:p>
            <a:pPr algn="ctr" eaLnBrk="1" hangingPunct="1">
              <a:lnSpc>
                <a:spcPct val="110000"/>
              </a:lnSpc>
              <a:spcBef>
                <a:spcPts val="12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l-GR" sz="2400" b="1" dirty="0" smtClean="0">
                <a:solidFill>
                  <a:srgbClr val="000000"/>
                </a:solidFill>
              </a:rPr>
              <a:t>μερική απονεύρωση:  </a:t>
            </a:r>
            <a:r>
              <a:rPr lang="en-US" sz="2400" b="1" dirty="0" smtClean="0">
                <a:solidFill>
                  <a:srgbClr val="000000"/>
                </a:solidFill>
              </a:rPr>
              <a:t>50 -</a:t>
            </a:r>
            <a:r>
              <a:rPr lang="el-GR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200 msec </a:t>
            </a:r>
          </a:p>
          <a:p>
            <a:pPr algn="ctr" eaLnBrk="1" hangingPunct="1">
              <a:lnSpc>
                <a:spcPct val="110000"/>
              </a:lnSpc>
              <a:spcBef>
                <a:spcPts val="12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l-GR" sz="2400" b="1" dirty="0" smtClean="0">
                <a:solidFill>
                  <a:srgbClr val="000000"/>
                </a:solidFill>
              </a:rPr>
              <a:t>ολική απονεύρωση:  </a:t>
            </a:r>
            <a:r>
              <a:rPr lang="en-US" sz="2400" b="1" dirty="0" smtClean="0">
                <a:solidFill>
                  <a:srgbClr val="000000"/>
                </a:solidFill>
              </a:rPr>
              <a:t>200</a:t>
            </a:r>
            <a:r>
              <a:rPr lang="el-GR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-</a:t>
            </a:r>
            <a:r>
              <a:rPr lang="el-GR" sz="2400" b="1" dirty="0" smtClean="0">
                <a:solidFill>
                  <a:srgbClr val="000000"/>
                </a:solidFill>
              </a:rPr>
              <a:t> 5</a:t>
            </a:r>
            <a:r>
              <a:rPr lang="en-US" sz="2400" b="1" dirty="0" smtClean="0">
                <a:solidFill>
                  <a:srgbClr val="000000"/>
                </a:solidFill>
              </a:rPr>
              <a:t>00 msec</a:t>
            </a:r>
            <a:endParaRPr lang="el-GR" sz="2400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sz="2400" dirty="0" smtClean="0"/>
              <a:t>Εφαρμογή θεραπευτικού τριγώνου.</a:t>
            </a:r>
          </a:p>
          <a:p>
            <a:pPr algn="just" eaLnBrk="1" hangingPunct="1"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sz="2400" dirty="0" smtClean="0"/>
              <a:t>Η παύση μεταξύ δύο παλμών πρέπει να είναι η μεγαλύτερη δυνατή στα όρια που επιτρέπουν η χροναξία του μυός και η επιλεγείσα συχνότητα του ρεύματος.</a:t>
            </a:r>
            <a:endParaRPr lang="en-US" sz="2400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827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r>
              <a:rPr lang="el-GR" dirty="0"/>
              <a:t>Θεραπευτικό Τρίγωνο</a:t>
            </a:r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29" y="1916832"/>
            <a:ext cx="7701742" cy="3952702"/>
          </a:xfrm>
          <a:ln w="19050" cmpd="thickThin">
            <a:solidFill>
              <a:schemeClr val="accent4">
                <a:lumMod val="10000"/>
              </a:schemeClr>
            </a:solidFill>
          </a:ln>
        </p:spPr>
      </p:pic>
      <p:sp>
        <p:nvSpPr>
          <p:cNvPr id="5" name="Ορθογώνιο 4"/>
          <p:cNvSpPr/>
          <p:nvPr/>
        </p:nvSpPr>
        <p:spPr>
          <a:xfrm>
            <a:off x="2555776" y="6021288"/>
            <a:ext cx="4464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3333CC"/>
              </a:buClr>
              <a:buSzPct val="75000"/>
              <a:defRPr/>
            </a:pPr>
            <a:r>
              <a:rPr lang="en-US" sz="1200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 </a:t>
            </a:r>
            <a:r>
              <a:rPr lang="en-US" sz="1200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</a:t>
            </a:r>
            <a:r>
              <a:rPr lang="el-GR" sz="1200" dirty="0" err="1" smtClean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Φραγκοράπτης</a:t>
            </a:r>
            <a:r>
              <a:rPr lang="el-GR" sz="1200" dirty="0" smtClean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1994, </a:t>
            </a:r>
            <a:r>
              <a:rPr lang="el-GR" sz="1200" dirty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«Εφαρμοσμένη Ηλεκτροθεραπεία»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2828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r>
              <a:rPr lang="el-GR" dirty="0"/>
              <a:t>Συχνότητα Ρεύματος 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idx="1"/>
          </p:nvPr>
        </p:nvSpPr>
        <p:spPr>
          <a:xfrm>
            <a:off x="518864" y="1774304"/>
            <a:ext cx="8229600" cy="4679032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  <a:buSzTx/>
              <a:buFont typeface="Wingdings" panose="05000000000000000000" pitchFamily="2" charset="2"/>
              <a:buChar char="§"/>
              <a:defRPr/>
            </a:pPr>
            <a:r>
              <a:rPr lang="el-GR" sz="2400" dirty="0" smtClean="0"/>
              <a:t>Συχνότητα ρεύματος: </a:t>
            </a:r>
            <a:r>
              <a:rPr lang="el-GR" sz="2400" b="1" dirty="0" smtClean="0">
                <a:solidFill>
                  <a:srgbClr val="000000"/>
                </a:solidFill>
              </a:rPr>
              <a:t>0.5</a:t>
            </a:r>
            <a:r>
              <a:rPr lang="en-US" sz="2000" b="1" dirty="0" smtClean="0">
                <a:solidFill>
                  <a:srgbClr val="000000"/>
                </a:solidFill>
              </a:rPr>
              <a:t>Hz</a:t>
            </a:r>
            <a:r>
              <a:rPr lang="en-US" sz="2400" b="1" dirty="0" smtClean="0">
                <a:solidFill>
                  <a:srgbClr val="000000"/>
                </a:solidFill>
              </a:rPr>
              <a:t> – </a:t>
            </a:r>
            <a:r>
              <a:rPr lang="el-GR" sz="2400" b="1" dirty="0" smtClean="0">
                <a:solidFill>
                  <a:srgbClr val="000000"/>
                </a:solidFill>
              </a:rPr>
              <a:t>2</a:t>
            </a:r>
            <a:r>
              <a:rPr lang="en-US" sz="2400" b="1" dirty="0" smtClean="0">
                <a:solidFill>
                  <a:srgbClr val="000000"/>
                </a:solidFill>
              </a:rPr>
              <a:t>0</a:t>
            </a:r>
            <a:r>
              <a:rPr lang="en-US" sz="2000" b="1" dirty="0" smtClean="0">
                <a:solidFill>
                  <a:srgbClr val="000000"/>
                </a:solidFill>
              </a:rPr>
              <a:t>Hz.</a:t>
            </a:r>
            <a:endParaRPr lang="en-US" sz="1400" dirty="0" smtClean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buSzTx/>
              <a:buFont typeface="Wingdings" panose="05000000000000000000" pitchFamily="2" charset="2"/>
              <a:buChar char="§"/>
              <a:defRPr/>
            </a:pPr>
            <a:r>
              <a:rPr lang="el-GR" sz="2400" dirty="0" smtClean="0"/>
              <a:t>Θα πρέπει να επιλέγεται η μεγαλύτερη δυνατή συχνότητα, ανάλογα με τη χροναξία του μυός, ώστε να προκαλείται τετανική κατά το δυνατό συστολή.</a:t>
            </a:r>
          </a:p>
          <a:p>
            <a:pPr>
              <a:lnSpc>
                <a:spcPct val="110000"/>
              </a:lnSpc>
              <a:spcBef>
                <a:spcPts val="1200"/>
              </a:spcBef>
              <a:buSzTx/>
              <a:buFont typeface="Wingdings" panose="05000000000000000000" pitchFamily="2" charset="2"/>
              <a:buChar char="§"/>
              <a:defRPr/>
            </a:pPr>
            <a:r>
              <a:rPr lang="el-GR" sz="2400" dirty="0"/>
              <a:t>Στους απονευρωμένους μυς η τετανική συστολή επιτυγχάνεται δύσκολα και με συχνότητες κοντά στα 10</a:t>
            </a:r>
            <a:r>
              <a:rPr lang="en-US" sz="2000" dirty="0"/>
              <a:t>Hz</a:t>
            </a:r>
            <a:r>
              <a:rPr lang="el-GR" sz="2400" dirty="0"/>
              <a:t> – 20</a:t>
            </a:r>
            <a:r>
              <a:rPr lang="en-US" sz="2000" dirty="0"/>
              <a:t>Hz</a:t>
            </a:r>
            <a:r>
              <a:rPr lang="el-GR" sz="2000" dirty="0"/>
              <a:t>.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buSzTx/>
              <a:buFont typeface="Wingdings" panose="05000000000000000000" pitchFamily="2" charset="2"/>
              <a:buChar char="§"/>
              <a:defRPr/>
            </a:pPr>
            <a:r>
              <a:rPr lang="el-GR" sz="2400" dirty="0" smtClean="0">
                <a:solidFill>
                  <a:srgbClr val="000000"/>
                </a:solidFill>
              </a:rPr>
              <a:t>Σημαντική</a:t>
            </a:r>
            <a:r>
              <a:rPr lang="el-GR" sz="2400" dirty="0" smtClean="0">
                <a:solidFill>
                  <a:schemeClr val="bg2">
                    <a:lumMod val="50000"/>
                  </a:schemeClr>
                </a:solidFill>
              </a:rPr>
              <a:t> όμως παράμετρος καθορισμού της συχνότητας είναι η παύση μεταξύ των παλμών του ρεύματος.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4187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r>
              <a:rPr lang="el-GR" dirty="0"/>
              <a:t>Διάρκεια Συστολής - Αριθμός Συστολών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idx="1"/>
          </p:nvPr>
        </p:nvSpPr>
        <p:spPr>
          <a:xfrm>
            <a:off x="518864" y="1918320"/>
            <a:ext cx="8517632" cy="4679032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  <a:tabLst>
                <a:tab pos="444500" algn="l"/>
              </a:tabLst>
              <a:defRPr/>
            </a:pPr>
            <a:r>
              <a:rPr lang="el-GR" sz="2400" dirty="0" smtClean="0"/>
              <a:t>Διάρκεια συστολής (παλμοσειρά): </a:t>
            </a:r>
            <a:r>
              <a:rPr lang="en-US" sz="2400" b="1" dirty="0" smtClean="0">
                <a:solidFill>
                  <a:srgbClr val="000000"/>
                </a:solidFill>
              </a:rPr>
              <a:t>2 -</a:t>
            </a:r>
            <a:r>
              <a:rPr lang="el-GR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5 sec.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  <a:tabLst>
                <a:tab pos="444500" algn="l"/>
              </a:tabLst>
              <a:defRPr/>
            </a:pPr>
            <a:r>
              <a:rPr lang="el-GR" sz="2400" dirty="0" smtClean="0"/>
              <a:t>Χρόνος ανάπαυσης: </a:t>
            </a:r>
            <a:r>
              <a:rPr lang="el-GR" sz="2400" b="1" dirty="0" smtClean="0">
                <a:solidFill>
                  <a:srgbClr val="000000"/>
                </a:solidFill>
              </a:rPr>
              <a:t>30</a:t>
            </a:r>
            <a:r>
              <a:rPr lang="en-US" sz="2400" b="1" dirty="0" smtClean="0">
                <a:solidFill>
                  <a:srgbClr val="000000"/>
                </a:solidFill>
              </a:rPr>
              <a:t>sec</a:t>
            </a:r>
            <a:r>
              <a:rPr lang="el-GR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- </a:t>
            </a:r>
            <a:r>
              <a:rPr lang="el-GR" sz="2400" b="1" dirty="0" smtClean="0">
                <a:solidFill>
                  <a:srgbClr val="000000"/>
                </a:solidFill>
              </a:rPr>
              <a:t>3</a:t>
            </a:r>
            <a:r>
              <a:rPr lang="en-US" sz="2400" b="1" dirty="0" smtClean="0">
                <a:solidFill>
                  <a:srgbClr val="000000"/>
                </a:solidFill>
              </a:rPr>
              <a:t>min.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  <a:tabLst>
                <a:tab pos="444500" algn="l"/>
              </a:tabLst>
              <a:defRPr/>
            </a:pPr>
            <a:r>
              <a:rPr lang="el-GR" sz="2400" dirty="0" smtClean="0"/>
              <a:t>Αριθμός συστολών ανά συνεδρία: </a:t>
            </a:r>
            <a:r>
              <a:rPr lang="el-GR" sz="2400" b="1" dirty="0" smtClean="0">
                <a:solidFill>
                  <a:srgbClr val="000000"/>
                </a:solidFill>
              </a:rPr>
              <a:t>10 - 40 συστολές,  2-3 φορές την ημέρα</a:t>
            </a:r>
            <a:r>
              <a:rPr lang="en-US" sz="2400" b="1" dirty="0" smtClean="0">
                <a:solidFill>
                  <a:srgbClr val="000000"/>
                </a:solidFill>
              </a:rPr>
              <a:t>.</a:t>
            </a:r>
            <a:endParaRPr lang="el-GR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46088" indent="-446088" eaLnBrk="1" hangingPunct="1">
              <a:lnSpc>
                <a:spcPct val="110000"/>
              </a:lnSpc>
              <a:spcBef>
                <a:spcPts val="1200"/>
              </a:spcBef>
              <a:buSzTx/>
              <a:buFont typeface="Wingdings" pitchFamily="2" charset="2"/>
              <a:buChar char="Ø"/>
              <a:defRPr/>
            </a:pPr>
            <a:r>
              <a:rPr lang="el-GR" sz="2400" dirty="0" smtClean="0"/>
              <a:t>Αριθμός Συνεδριών: Η θεραπεία πρέπει να διαρκεί μέχρι να διαπιστωθεί ικανή επανανεύρωση των μυών.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2562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r>
              <a:rPr lang="el-GR" dirty="0"/>
              <a:t>Προϋποθέσεις Επιτυχίας του ΗΕ</a:t>
            </a:r>
          </a:p>
        </p:txBody>
      </p:sp>
      <p:sp>
        <p:nvSpPr>
          <p:cNvPr id="333827" name="Rectangle 3"/>
          <p:cNvSpPr>
            <a:spLocks noGrp="1" noChangeArrowheads="1"/>
          </p:cNvSpPr>
          <p:nvPr>
            <p:ph idx="1"/>
          </p:nvPr>
        </p:nvSpPr>
        <p:spPr>
          <a:xfrm>
            <a:off x="518864" y="1774304"/>
            <a:ext cx="8229600" cy="4679032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sz="2400" dirty="0" smtClean="0"/>
              <a:t>Προσεκτική ηλεκτροδιάγνωση - (θεραπευτικό τρίγωνο)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eaLnBrk="1" hangingPunct="1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sz="2400" dirty="0" smtClean="0"/>
              <a:t>Επιλογή των κατάλληλων μεθόδων και παραμέτρων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eaLnBrk="1" hangingPunct="1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sz="2400" dirty="0" smtClean="0"/>
              <a:t>Άμεση έναρξη της θεραπείας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eaLnBrk="1" hangingPunct="1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sz="2400" dirty="0" smtClean="0"/>
              <a:t>Εκλεκτική διέγερση των απονευρωμένων μυών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eaLnBrk="1" hangingPunct="1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sz="2400" dirty="0" smtClean="0"/>
              <a:t>Εφαρμογή του ΗΕ με τους μύες σε θέση διάτασης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eaLnBrk="1" hangingPunct="1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sz="2400" dirty="0" smtClean="0"/>
              <a:t>Σωστή αξιοποίηση της βαρύτητας.</a:t>
            </a:r>
          </a:p>
          <a:p>
            <a:pPr eaLnBrk="1" hangingPunct="1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sz="2400" dirty="0" smtClean="0"/>
              <a:t>Πρόκληση δυνατών τετανικών συστολών, 2-3 συν/ημέρα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eaLnBrk="1" hangingPunct="1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sz="2400" dirty="0" smtClean="0"/>
              <a:t>Κατάλληλη ρύθμιση των παραμέτρων, ώστε να αποφεύγεται ο μυϊκός κάματος</a:t>
            </a:r>
            <a:r>
              <a:rPr lang="en-US" sz="2400" dirty="0" smtClean="0"/>
              <a:t>.</a:t>
            </a:r>
            <a:endParaRPr lang="el-GR" sz="2400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637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Επίλογος </a:t>
            </a:r>
            <a:r>
              <a:rPr lang="el-GR" baseline="-16000" dirty="0" smtClean="0"/>
              <a:t>[</a:t>
            </a:r>
            <a:r>
              <a:rPr lang="el-GR" baseline="-16000" dirty="0"/>
              <a:t>1/2]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46088" indent="-446088" eaLnBrk="1" hangingPunct="1">
              <a:lnSpc>
                <a:spcPct val="114000"/>
              </a:lnSpc>
              <a:spcBef>
                <a:spcPts val="1200"/>
              </a:spcBef>
              <a:buSzTx/>
              <a:buFont typeface="Wingdings" pitchFamily="2" charset="2"/>
              <a:buChar char="Ø"/>
              <a:tabLst>
                <a:tab pos="446088" algn="l"/>
              </a:tabLst>
              <a:defRPr/>
            </a:pPr>
            <a:r>
              <a:rPr lang="el-GR" sz="2400" dirty="0" smtClean="0"/>
              <a:t>Μετά την απονεύρωση, και κατά το κρίσιμο εκείνο διάστημα μέχρι την επανανεύρωση του μυός, κύριος στόχος του</a:t>
            </a:r>
            <a:r>
              <a:rPr lang="el-G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sz="2400" b="1" dirty="0" smtClean="0">
                <a:solidFill>
                  <a:srgbClr val="000000"/>
                </a:solidFill>
              </a:rPr>
              <a:t>Ηλεκτρικού Μυϊκού Ερεθισμού (ΗΕ) </a:t>
            </a:r>
            <a:r>
              <a:rPr lang="el-GR" sz="2400" dirty="0" smtClean="0"/>
              <a:t>είναι η καθυστέρηση:</a:t>
            </a:r>
            <a:endParaRPr lang="en-US" sz="2400" dirty="0"/>
          </a:p>
          <a:p>
            <a:pPr lvl="1">
              <a:lnSpc>
                <a:spcPct val="114000"/>
              </a:lnSpc>
              <a:spcBef>
                <a:spcPts val="1200"/>
              </a:spcBef>
              <a:tabLst>
                <a:tab pos="446088" algn="l"/>
              </a:tabLst>
              <a:defRPr/>
            </a:pPr>
            <a:r>
              <a:rPr lang="el-GR" sz="2400" b="1" dirty="0" smtClean="0">
                <a:solidFill>
                  <a:srgbClr val="000000"/>
                </a:solidFill>
              </a:rPr>
              <a:t>Της ενδομυϊκής </a:t>
            </a:r>
            <a:r>
              <a:rPr lang="el-GR" sz="2400" b="1" dirty="0" err="1" smtClean="0">
                <a:solidFill>
                  <a:srgbClr val="000000"/>
                </a:solidFill>
              </a:rPr>
              <a:t>ίνωσης</a:t>
            </a:r>
            <a:endParaRPr lang="en-US" sz="2400" b="1" dirty="0">
              <a:solidFill>
                <a:srgbClr val="000000"/>
              </a:solidFill>
            </a:endParaRPr>
          </a:p>
          <a:p>
            <a:pPr lvl="1">
              <a:lnSpc>
                <a:spcPct val="114000"/>
              </a:lnSpc>
              <a:spcBef>
                <a:spcPts val="1200"/>
              </a:spcBef>
              <a:tabLst>
                <a:tab pos="446088" algn="l"/>
              </a:tabLst>
              <a:defRPr/>
            </a:pPr>
            <a:r>
              <a:rPr lang="el-GR" sz="2400" b="1" dirty="0" smtClean="0">
                <a:solidFill>
                  <a:srgbClr val="000000"/>
                </a:solidFill>
              </a:rPr>
              <a:t>Της εκφύλισης του μυός</a:t>
            </a:r>
          </a:p>
          <a:p>
            <a:pPr marL="446088" indent="-446088" eaLnBrk="1" hangingPunct="1">
              <a:lnSpc>
                <a:spcPct val="114000"/>
              </a:lnSpc>
              <a:spcBef>
                <a:spcPts val="1200"/>
              </a:spcBef>
              <a:buSzTx/>
              <a:buFont typeface="Wingdings" pitchFamily="2" charset="2"/>
              <a:buChar char="Ø"/>
              <a:tabLst>
                <a:tab pos="446088" algn="l"/>
              </a:tabLst>
              <a:defRPr/>
            </a:pPr>
            <a:r>
              <a:rPr lang="el-GR" sz="2400" dirty="0" smtClean="0"/>
              <a:t>Ο </a:t>
            </a:r>
            <a:r>
              <a:rPr lang="el-GR" sz="2400" b="1" dirty="0" smtClean="0"/>
              <a:t>ΗΕ</a:t>
            </a:r>
            <a:r>
              <a:rPr lang="el-GR" sz="2400" dirty="0" smtClean="0"/>
              <a:t> των απονευρωμένων μυών έχει μεγάλη κλινική αξία </a:t>
            </a:r>
            <a:r>
              <a:rPr lang="el-GR" sz="2400" b="1" dirty="0" smtClean="0">
                <a:solidFill>
                  <a:srgbClr val="000000"/>
                </a:solidFill>
              </a:rPr>
              <a:t>μόνον</a:t>
            </a:r>
            <a:r>
              <a:rPr lang="el-G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sz="2400" dirty="0" smtClean="0"/>
              <a:t>όπου υπάρχουν έστω και ελάχιστες πιθανότητες επανανεύρωσης.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717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Επίλογος </a:t>
            </a:r>
            <a:r>
              <a:rPr lang="el-GR" baseline="-16000" dirty="0" smtClean="0"/>
              <a:t>[</a:t>
            </a:r>
            <a:r>
              <a:rPr lang="el-GR" baseline="-16000" dirty="0"/>
              <a:t>2/2]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  <a:buSzTx/>
              <a:buFont typeface="Wingdings" panose="05000000000000000000" pitchFamily="2" charset="2"/>
              <a:buChar char="§"/>
              <a:defRPr/>
            </a:pPr>
            <a:r>
              <a:rPr lang="el-GR" sz="2400" dirty="0" smtClean="0"/>
              <a:t>Ο κατάλληλος </a:t>
            </a:r>
            <a:r>
              <a:rPr lang="el-GR" sz="2400" b="1" dirty="0" smtClean="0"/>
              <a:t>ΗΕ</a:t>
            </a:r>
            <a:r>
              <a:rPr lang="el-GR" sz="2400" dirty="0" smtClean="0"/>
              <a:t> έχει άριστα αποτελέσματα σε περιπτώσεις μερικής απονεύρωσης και ελαφρών εκφυλίσεων.</a:t>
            </a:r>
            <a:endParaRPr lang="el-GR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buSzTx/>
              <a:buFont typeface="Wingdings" panose="05000000000000000000" pitchFamily="2" charset="2"/>
              <a:buChar char="§"/>
              <a:defRPr/>
            </a:pPr>
            <a:r>
              <a:rPr lang="el-GR" sz="2400" dirty="0" smtClean="0"/>
              <a:t>Ο </a:t>
            </a:r>
            <a:r>
              <a:rPr lang="el-GR" sz="2400" b="1" dirty="0" smtClean="0"/>
              <a:t>ΗΕ</a:t>
            </a:r>
            <a:r>
              <a:rPr lang="el-GR" sz="2400" dirty="0" smtClean="0"/>
              <a:t> έχει σχετικά καλά αποτελέσματα εκεί όπου η επανανεύρωση λαμβάνει χώρα μέχρι το </a:t>
            </a:r>
            <a:r>
              <a:rPr lang="el-GR" sz="2400" b="1" dirty="0" smtClean="0">
                <a:solidFill>
                  <a:srgbClr val="000000"/>
                </a:solidFill>
              </a:rPr>
              <a:t>12</a:t>
            </a:r>
            <a:r>
              <a:rPr lang="el-GR" sz="2400" b="1" baseline="30000" dirty="0" smtClean="0">
                <a:solidFill>
                  <a:srgbClr val="000000"/>
                </a:solidFill>
              </a:rPr>
              <a:t>ο</a:t>
            </a:r>
            <a:r>
              <a:rPr lang="el-GR" sz="2400" b="1" dirty="0" smtClean="0">
                <a:solidFill>
                  <a:srgbClr val="000000"/>
                </a:solidFill>
              </a:rPr>
              <a:t> – 18</a:t>
            </a:r>
            <a:r>
              <a:rPr lang="el-GR" sz="2400" b="1" baseline="30000" dirty="0" smtClean="0">
                <a:solidFill>
                  <a:srgbClr val="000000"/>
                </a:solidFill>
              </a:rPr>
              <a:t>ο</a:t>
            </a:r>
            <a:r>
              <a:rPr lang="el-GR" sz="2400" b="1" dirty="0" smtClean="0">
                <a:solidFill>
                  <a:srgbClr val="000000"/>
                </a:solidFill>
              </a:rPr>
              <a:t> </a:t>
            </a:r>
            <a:r>
              <a:rPr lang="el-GR" sz="2400" dirty="0" smtClean="0"/>
              <a:t>μήνα από την κάκωση.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0865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18864" y="332656"/>
            <a:ext cx="8229600" cy="936104"/>
          </a:xfrm>
        </p:spPr>
        <p:txBody>
          <a:bodyPr/>
          <a:lstStyle/>
          <a:p>
            <a:r>
              <a:rPr lang="el-GR" dirty="0"/>
              <a:t>Επιλογή Συσκευής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46312"/>
            <a:ext cx="8229600" cy="4679032"/>
          </a:xfrm>
        </p:spPr>
        <p:txBody>
          <a:bodyPr/>
          <a:lstStyle/>
          <a:p>
            <a:pPr lvl="1" indent="-476250" eaLnBrk="1" hangingPunct="1">
              <a:spcBef>
                <a:spcPts val="1800"/>
              </a:spcBef>
              <a:buSzPct val="100000"/>
              <a:defRPr/>
            </a:pPr>
            <a:r>
              <a:rPr lang="el-GR" sz="2400" dirty="0" smtClean="0"/>
              <a:t>Υψηλές προδιαγραφές ασφάλειας</a:t>
            </a:r>
            <a:r>
              <a:rPr lang="en-US" sz="2400" dirty="0" smtClean="0"/>
              <a:t>.</a:t>
            </a:r>
            <a:endParaRPr lang="en-US" sz="1200" dirty="0" smtClean="0"/>
          </a:p>
          <a:p>
            <a:pPr lvl="1" indent="-476250" eaLnBrk="1" hangingPunct="1">
              <a:spcBef>
                <a:spcPts val="1800"/>
              </a:spcBef>
              <a:buSzPct val="100000"/>
              <a:defRPr/>
            </a:pPr>
            <a:r>
              <a:rPr lang="el-GR" sz="2400" dirty="0" smtClean="0"/>
              <a:t>Παραγωγή ρεύματος χαμηλής τάσης</a:t>
            </a:r>
            <a:endParaRPr lang="en-US" sz="2400" dirty="0"/>
          </a:p>
          <a:p>
            <a:pPr marL="719138" lvl="1" indent="88900" eaLnBrk="1" hangingPunct="1">
              <a:spcBef>
                <a:spcPts val="600"/>
              </a:spcBef>
              <a:buSzPct val="100000"/>
              <a:buNone/>
              <a:defRPr/>
            </a:pPr>
            <a:r>
              <a:rPr lang="el-GR" sz="2000" dirty="0" smtClean="0"/>
              <a:t>(0-100 </a:t>
            </a:r>
            <a:r>
              <a:rPr lang="en-US" sz="2000" dirty="0" smtClean="0"/>
              <a:t>Volt, 0-1</a:t>
            </a:r>
            <a:r>
              <a:rPr lang="el-GR" sz="2000" dirty="0" smtClean="0"/>
              <a:t>0</a:t>
            </a:r>
            <a:r>
              <a:rPr lang="en-US" sz="2000" dirty="0" smtClean="0"/>
              <a:t>0 mA).</a:t>
            </a:r>
            <a:endParaRPr lang="en-US" sz="1200" dirty="0" smtClean="0"/>
          </a:p>
          <a:p>
            <a:pPr lvl="1" indent="-476250" eaLnBrk="1" hangingPunct="1">
              <a:spcBef>
                <a:spcPts val="1800"/>
              </a:spcBef>
              <a:buSzPct val="100000"/>
              <a:defRPr/>
            </a:pPr>
            <a:r>
              <a:rPr lang="el-GR" sz="2400" dirty="0" smtClean="0"/>
              <a:t>Γεννήτρια παραγωγής εναλλασσόμενου ρεύματος</a:t>
            </a:r>
            <a:r>
              <a:rPr lang="en-US" sz="2400" dirty="0" smtClean="0"/>
              <a:t>.</a:t>
            </a:r>
            <a:endParaRPr lang="el-GR" sz="1200" dirty="0" smtClean="0"/>
          </a:p>
          <a:p>
            <a:pPr lvl="1" indent="-476250" eaLnBrk="1" hangingPunct="1">
              <a:spcBef>
                <a:spcPts val="1800"/>
              </a:spcBef>
              <a:buSzPct val="100000"/>
              <a:defRPr/>
            </a:pPr>
            <a:r>
              <a:rPr lang="el-GR" sz="2400" dirty="0" smtClean="0"/>
              <a:t>Δυνατότητα ρύθμισης όλων των αναγκαίων παραμέτρων</a:t>
            </a:r>
            <a:r>
              <a:rPr lang="en-US" sz="2400" dirty="0" smtClean="0"/>
              <a:t>.</a:t>
            </a:r>
            <a:endParaRPr lang="el-GR" sz="2000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6675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r>
              <a:rPr lang="el-GR" dirty="0"/>
              <a:t> Προτεινόμενη Βιβλιογραφία </a:t>
            </a:r>
            <a:r>
              <a:rPr lang="el-GR" baseline="-16000" dirty="0" smtClean="0"/>
              <a:t>[</a:t>
            </a:r>
            <a:r>
              <a:rPr lang="el-GR" baseline="-16000" dirty="0"/>
              <a:t>1/2]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idx="1"/>
          </p:nvPr>
        </p:nvSpPr>
        <p:spPr>
          <a:xfrm>
            <a:off x="518864" y="1846312"/>
            <a:ext cx="8229600" cy="4679032"/>
          </a:xfrm>
        </p:spPr>
        <p:txBody>
          <a:bodyPr/>
          <a:lstStyle/>
          <a:p>
            <a:pPr lvl="0">
              <a:lnSpc>
                <a:spcPct val="115000"/>
              </a:lnSpc>
              <a:spcAft>
                <a:spcPts val="0"/>
              </a:spcAft>
              <a:buClr>
                <a:srgbClr val="A80000"/>
              </a:buClr>
              <a:buSzPct val="100000"/>
              <a:buFont typeface="+mj-lt"/>
              <a:buAutoNum type="arabicPeriod"/>
            </a:pPr>
            <a:r>
              <a:rPr lang="el-GR" sz="2000" dirty="0" err="1">
                <a:ea typeface="Times New Roman"/>
              </a:rPr>
              <a:t>Γιόκαρης</a:t>
            </a:r>
            <a:r>
              <a:rPr lang="el-GR" sz="2000" dirty="0">
                <a:ea typeface="Times New Roman"/>
              </a:rPr>
              <a:t> Π. Θεραπευτικά Σχήματα - Κλινική Ηλεκτροθεραπεία. Αθήνα: Εκδόσεις Γράμμα A.E., 2007.</a:t>
            </a:r>
            <a:endParaRPr lang="el-GR" sz="2000" dirty="0">
              <a:ea typeface="Calibri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Clr>
                <a:srgbClr val="A80000"/>
              </a:buClr>
              <a:buSzPct val="100000"/>
              <a:buFont typeface="+mj-lt"/>
              <a:buAutoNum type="arabicPeriod"/>
            </a:pPr>
            <a:r>
              <a:rPr lang="el-GR" sz="2000" dirty="0">
                <a:solidFill>
                  <a:srgbClr val="000000"/>
                </a:solidFill>
              </a:rPr>
              <a:t>Μπάκας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l-GR" sz="2000" dirty="0">
                <a:solidFill>
                  <a:srgbClr val="000000"/>
                </a:solidFill>
              </a:rPr>
              <a:t>Ε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r>
              <a:rPr lang="el-GR" sz="2000" dirty="0">
                <a:solidFill>
                  <a:srgbClr val="000000"/>
                </a:solidFill>
              </a:rPr>
              <a:t> Φυσική Ιατρική και Αποκατάσταση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r>
              <a:rPr lang="el-GR" sz="2000" dirty="0">
                <a:solidFill>
                  <a:srgbClr val="000000"/>
                </a:solidFill>
              </a:rPr>
              <a:t> Τόμος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l-GR" sz="2000" dirty="0">
                <a:solidFill>
                  <a:srgbClr val="000000"/>
                </a:solidFill>
              </a:rPr>
              <a:t>1</a:t>
            </a:r>
            <a:r>
              <a:rPr lang="el-GR" sz="2000" baseline="30000" dirty="0">
                <a:solidFill>
                  <a:srgbClr val="000000"/>
                </a:solidFill>
              </a:rPr>
              <a:t>ος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l-GR" sz="2000" dirty="0">
                <a:solidFill>
                  <a:srgbClr val="000000"/>
                </a:solidFill>
              </a:rPr>
              <a:t>Αθήνα: Ιατρικές Εκδόσεις Ζήτα, </a:t>
            </a:r>
            <a:r>
              <a:rPr lang="el-GR" sz="2000" dirty="0" smtClean="0">
                <a:solidFill>
                  <a:srgbClr val="000000"/>
                </a:solidFill>
              </a:rPr>
              <a:t>1995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Clr>
                <a:srgbClr val="A80000"/>
              </a:buClr>
              <a:buSzPct val="100000"/>
              <a:buFont typeface="+mj-lt"/>
              <a:buAutoNum type="arabicPeriod"/>
            </a:pPr>
            <a:r>
              <a:rPr lang="el-GR" sz="2000" dirty="0" err="1" smtClean="0">
                <a:ea typeface="Times New Roman"/>
              </a:rPr>
              <a:t>Φραγκοράπτης</a:t>
            </a:r>
            <a:r>
              <a:rPr lang="el-GR" sz="2000" dirty="0" smtClean="0">
                <a:ea typeface="Times New Roman"/>
              </a:rPr>
              <a:t> </a:t>
            </a:r>
            <a:r>
              <a:rPr lang="el-GR" sz="2000" dirty="0">
                <a:ea typeface="Times New Roman"/>
              </a:rPr>
              <a:t>Ε. Εφαρμοσμένη Ηλεκτροθεραπεία - Θεωρία και Πράξη Μεθόδων Ηλεκτροθεραπείας . Θεσσαλονίκη: Εκδόσεις </a:t>
            </a:r>
            <a:r>
              <a:rPr lang="el-GR" sz="2000" dirty="0" smtClean="0">
                <a:ea typeface="Times New Roman"/>
              </a:rPr>
              <a:t>Πετρούλα, </a:t>
            </a:r>
            <a:r>
              <a:rPr lang="el-GR" sz="2000" dirty="0">
                <a:ea typeface="Times New Roman"/>
              </a:rPr>
              <a:t>1994</a:t>
            </a:r>
            <a:r>
              <a:rPr lang="el-GR" sz="2000" dirty="0" smtClean="0">
                <a:ea typeface="Times New Roman"/>
              </a:rPr>
              <a:t>.</a:t>
            </a:r>
            <a:endParaRPr lang="en-US" sz="2000" dirty="0" smtClean="0">
              <a:ea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Clr>
                <a:srgbClr val="A80000"/>
              </a:buClr>
              <a:buSzPct val="100000"/>
              <a:buFont typeface="+mj-lt"/>
              <a:buAutoNum type="arabicPeriod"/>
            </a:pPr>
            <a:r>
              <a:rPr lang="en-US" sz="2000" dirty="0" smtClean="0">
                <a:ea typeface="Calibri"/>
              </a:rPr>
              <a:t>Frederick C.M, Saladin F.A. Pathophysiology of the motor systems: Principles and Clinical Presentation. Philadelphia</a:t>
            </a:r>
            <a:r>
              <a:rPr lang="el-GR" sz="2000" dirty="0" smtClean="0">
                <a:ea typeface="Calibri"/>
              </a:rPr>
              <a:t>: </a:t>
            </a:r>
            <a:r>
              <a:rPr lang="en-US" sz="2000" dirty="0" smtClean="0">
                <a:ea typeface="Calibri"/>
              </a:rPr>
              <a:t>Davis Company, 1996.</a:t>
            </a:r>
            <a:endParaRPr lang="el-GR" sz="2000" dirty="0">
              <a:ea typeface="Calibri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Clr>
                <a:srgbClr val="A80000"/>
              </a:buClr>
              <a:buSzPct val="100000"/>
              <a:buFont typeface="+mj-lt"/>
              <a:buAutoNum type="arabicPeriod"/>
            </a:pPr>
            <a:r>
              <a:rPr lang="en-US" sz="2000" dirty="0" err="1">
                <a:solidFill>
                  <a:srgbClr val="000000"/>
                </a:solidFill>
              </a:rPr>
              <a:t>Mackler</a:t>
            </a:r>
            <a:r>
              <a:rPr lang="el-GR" sz="2000" dirty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L</a:t>
            </a:r>
            <a:r>
              <a:rPr lang="el-GR" sz="2000" dirty="0">
                <a:solidFill>
                  <a:srgbClr val="000000"/>
                </a:solidFill>
              </a:rPr>
              <a:t>, </a:t>
            </a:r>
            <a:r>
              <a:rPr lang="en-US" sz="2000" dirty="0">
                <a:solidFill>
                  <a:srgbClr val="000000"/>
                </a:solidFill>
              </a:rPr>
              <a:t>Robinson A</a:t>
            </a:r>
            <a:r>
              <a:rPr lang="el-GR" sz="2000" dirty="0">
                <a:solidFill>
                  <a:srgbClr val="000000"/>
                </a:solidFill>
              </a:rPr>
              <a:t>. </a:t>
            </a:r>
            <a:r>
              <a:rPr lang="en-US" sz="2000" dirty="0">
                <a:solidFill>
                  <a:srgbClr val="000000"/>
                </a:solidFill>
              </a:rPr>
              <a:t>Clinical Electrophysiology: Electrotherapy and Electrophysiologic Testing</a:t>
            </a:r>
            <a:r>
              <a:rPr lang="el-GR" sz="2000" dirty="0">
                <a:solidFill>
                  <a:srgbClr val="000000"/>
                </a:solidFill>
              </a:rPr>
              <a:t>. </a:t>
            </a:r>
            <a:r>
              <a:rPr lang="en-US" sz="2000" dirty="0">
                <a:solidFill>
                  <a:srgbClr val="000000"/>
                </a:solidFill>
              </a:rPr>
              <a:t>Third Edition. Baltimore, MD: </a:t>
            </a:r>
            <a:r>
              <a:rPr lang="en-US" sz="2000" dirty="0" err="1">
                <a:solidFill>
                  <a:srgbClr val="000000"/>
                </a:solidFill>
              </a:rPr>
              <a:t>Wolters</a:t>
            </a:r>
            <a:r>
              <a:rPr lang="en-US" sz="2000" dirty="0">
                <a:solidFill>
                  <a:srgbClr val="000000"/>
                </a:solidFill>
              </a:rPr>
              <a:t> Kluwer - </a:t>
            </a:r>
            <a:r>
              <a:rPr lang="en-GB" sz="2000" dirty="0">
                <a:solidFill>
                  <a:srgbClr val="000000"/>
                </a:solidFill>
              </a:rPr>
              <a:t>Lippincott Williams &amp; Wilkins</a:t>
            </a:r>
            <a:r>
              <a:rPr lang="el-GR" sz="2000" dirty="0">
                <a:solidFill>
                  <a:srgbClr val="000000"/>
                </a:solidFill>
              </a:rPr>
              <a:t>, </a:t>
            </a:r>
            <a:r>
              <a:rPr lang="en-US" sz="2000" dirty="0" smtClean="0">
                <a:solidFill>
                  <a:srgbClr val="000000"/>
                </a:solidFill>
              </a:rPr>
              <a:t>2008.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528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r>
              <a:rPr lang="el-GR" dirty="0"/>
              <a:t> Προτεινόμενη Βιβλιογραφία </a:t>
            </a:r>
            <a:r>
              <a:rPr lang="el-GR" baseline="-16000" dirty="0" smtClean="0"/>
              <a:t>[2/2</a:t>
            </a:r>
            <a:r>
              <a:rPr lang="el-GR" baseline="-16000" dirty="0"/>
              <a:t>]</a:t>
            </a:r>
            <a:endParaRPr lang="el-GR" dirty="0"/>
          </a:p>
        </p:txBody>
      </p:sp>
      <p:sp>
        <p:nvSpPr>
          <p:cNvPr id="3368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46312"/>
            <a:ext cx="8229600" cy="4679032"/>
          </a:xfrm>
        </p:spPr>
        <p:txBody>
          <a:bodyPr/>
          <a:lstStyle/>
          <a:p>
            <a:pPr marL="457200" lvl="0" indent="-457200">
              <a:lnSpc>
                <a:spcPct val="115000"/>
              </a:lnSpc>
              <a:spcAft>
                <a:spcPts val="0"/>
              </a:spcAft>
              <a:buClr>
                <a:srgbClr val="A80000"/>
              </a:buClr>
              <a:buSzPct val="100000"/>
              <a:buFont typeface="+mj-lt"/>
              <a:buAutoNum type="arabicPeriod" startAt="6"/>
            </a:pPr>
            <a:r>
              <a:rPr lang="en-US" sz="2000" dirty="0">
                <a:solidFill>
                  <a:srgbClr val="000000"/>
                </a:solidFill>
                <a:ea typeface="Times New Roman"/>
              </a:rPr>
              <a:t>Nelson RM, Currier DP, Hayes KW. Clinical Electrotherapy. Third Edition. USA: </a:t>
            </a:r>
            <a:r>
              <a:rPr lang="en-US" sz="2000" dirty="0" err="1">
                <a:solidFill>
                  <a:srgbClr val="000000"/>
                </a:solidFill>
                <a:ea typeface="Times New Roman"/>
              </a:rPr>
              <a:t>Apleton</a:t>
            </a:r>
            <a:r>
              <a:rPr lang="en-US" sz="2000" dirty="0">
                <a:solidFill>
                  <a:srgbClr val="000000"/>
                </a:solidFill>
                <a:ea typeface="Times New Roman"/>
              </a:rPr>
              <a:t> &amp; Lange, 1999.</a:t>
            </a: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Clr>
                <a:srgbClr val="A80000"/>
              </a:buClr>
              <a:buSzPct val="100000"/>
              <a:buFont typeface="+mj-lt"/>
              <a:buAutoNum type="arabicPeriod" startAt="6"/>
            </a:pPr>
            <a:r>
              <a:rPr lang="en-US" sz="2000" dirty="0" smtClean="0">
                <a:solidFill>
                  <a:srgbClr val="000000"/>
                </a:solidFill>
                <a:ea typeface="Times New Roman"/>
              </a:rPr>
              <a:t>Robertson </a:t>
            </a:r>
            <a:r>
              <a:rPr lang="en-US" sz="2000" dirty="0">
                <a:solidFill>
                  <a:srgbClr val="000000"/>
                </a:solidFill>
                <a:ea typeface="Times New Roman"/>
              </a:rPr>
              <a:t>V, Ward A, Low J, et al. </a:t>
            </a:r>
            <a:r>
              <a:rPr lang="el-GR" sz="2000" dirty="0">
                <a:solidFill>
                  <a:srgbClr val="000000"/>
                </a:solidFill>
                <a:ea typeface="Times New Roman"/>
              </a:rPr>
              <a:t>Ηλεκτροθεραπεία - Βασικές Αρχές και Πρακτική Εφαρμογή. 4η Έκδοση. Αθήνα: Εκδόσεις </a:t>
            </a:r>
            <a:r>
              <a:rPr lang="el-GR" sz="2000" dirty="0" err="1">
                <a:solidFill>
                  <a:srgbClr val="000000"/>
                </a:solidFill>
                <a:ea typeface="Times New Roman"/>
              </a:rPr>
              <a:t>Παρισιάνου</a:t>
            </a:r>
            <a:r>
              <a:rPr lang="el-GR" sz="2000" dirty="0">
                <a:solidFill>
                  <a:srgbClr val="000000"/>
                </a:solidFill>
                <a:ea typeface="Times New Roman"/>
              </a:rPr>
              <a:t> Α.Ε., 2011</a:t>
            </a:r>
            <a:r>
              <a:rPr lang="el-GR" sz="2000" dirty="0" smtClean="0">
                <a:solidFill>
                  <a:srgbClr val="000000"/>
                </a:solidFill>
                <a:ea typeface="Times New Roman"/>
              </a:rPr>
              <a:t>.</a:t>
            </a:r>
            <a:endParaRPr lang="en-US" sz="2000" dirty="0" smtClean="0">
              <a:solidFill>
                <a:srgbClr val="000000"/>
              </a:solidFill>
              <a:ea typeface="Times New Roman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Clr>
                <a:srgbClr val="A80000"/>
              </a:buClr>
              <a:buSzPct val="100000"/>
              <a:buFont typeface="+mj-lt"/>
              <a:buAutoNum type="arabicPeriod" startAt="6"/>
            </a:pPr>
            <a:r>
              <a:rPr lang="el-GR" sz="2000" dirty="0" err="1">
                <a:solidFill>
                  <a:srgbClr val="000000"/>
                </a:solidFill>
                <a:ea typeface="Times New Roman"/>
              </a:rPr>
              <a:t>Watson</a:t>
            </a:r>
            <a:r>
              <a:rPr lang="el-GR" sz="2000" dirty="0">
                <a:solidFill>
                  <a:srgbClr val="000000"/>
                </a:solidFill>
                <a:ea typeface="Times New Roman"/>
              </a:rPr>
              <a:t> T. Ηλεκτροθεραπεία – Τεκμηριωμένη Πρακτική. Αθήνα: Ιατρικές Εκδόσεις Π.Χ. Πασχαλίδης, </a:t>
            </a:r>
            <a:r>
              <a:rPr lang="el-GR" sz="2000" dirty="0" smtClean="0">
                <a:solidFill>
                  <a:srgbClr val="000000"/>
                </a:solidFill>
                <a:ea typeface="Times New Roman"/>
              </a:rPr>
              <a:t>2011</a:t>
            </a:r>
            <a:r>
              <a:rPr lang="en-US" sz="2000" dirty="0" smtClean="0">
                <a:solidFill>
                  <a:srgbClr val="000000"/>
                </a:solidFill>
                <a:ea typeface="Times New Roman"/>
              </a:rPr>
              <a:t>.</a:t>
            </a: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Clr>
                <a:srgbClr val="A80000"/>
              </a:buClr>
              <a:buSzPct val="100000"/>
              <a:buFont typeface="+mj-lt"/>
              <a:buAutoNum type="arabicPeriod" startAt="6"/>
            </a:pPr>
            <a:r>
              <a:rPr lang="en-US" sz="2000" dirty="0">
                <a:ea typeface="Times New Roman"/>
              </a:rPr>
              <a:t>William P. Therapeutics Modalities in Rehabilitation. 4th Edition. Columbus, OH: McGraw-Hill Global Education Holdings, </a:t>
            </a:r>
            <a:r>
              <a:rPr lang="en-US" sz="2000" dirty="0" smtClean="0">
                <a:ea typeface="Times New Roman"/>
              </a:rPr>
              <a:t>2011.</a:t>
            </a:r>
            <a:endParaRPr lang="en-US" sz="2000" dirty="0"/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Clr>
                <a:srgbClr val="A80000"/>
              </a:buClr>
              <a:buSzPct val="100000"/>
              <a:buFont typeface="+mj-lt"/>
              <a:buAutoNum type="arabicPeriod" startAt="6"/>
            </a:pPr>
            <a:r>
              <a:rPr lang="en-US" sz="2000" dirty="0" smtClean="0">
                <a:solidFill>
                  <a:srgbClr val="000000"/>
                </a:solidFill>
                <a:ea typeface="Times New Roman"/>
              </a:rPr>
              <a:t>Robertson V, Ward A, Low J, et al. Electrotherapy Explained. Principles and Practice. 4th Edition. </a:t>
            </a:r>
            <a:r>
              <a:rPr lang="el-GR" sz="2000" dirty="0" err="1" smtClean="0">
                <a:solidFill>
                  <a:srgbClr val="000000"/>
                </a:solidFill>
                <a:ea typeface="Times New Roman"/>
              </a:rPr>
              <a:t>Edinburgh</a:t>
            </a:r>
            <a:r>
              <a:rPr lang="el-GR" sz="2000" dirty="0" smtClean="0">
                <a:solidFill>
                  <a:srgbClr val="000000"/>
                </a:solidFill>
                <a:ea typeface="Times New Roman"/>
              </a:rPr>
              <a:t>: </a:t>
            </a:r>
            <a:r>
              <a:rPr lang="el-GR" sz="2000" dirty="0" err="1" smtClean="0">
                <a:solidFill>
                  <a:srgbClr val="000000"/>
                </a:solidFill>
                <a:ea typeface="Times New Roman"/>
              </a:rPr>
              <a:t>Butterworth</a:t>
            </a:r>
            <a:r>
              <a:rPr lang="el-GR" sz="2000" dirty="0" smtClean="0">
                <a:solidFill>
                  <a:srgbClr val="000000"/>
                </a:solidFill>
                <a:ea typeface="Times New Roman"/>
              </a:rPr>
              <a:t>­ </a:t>
            </a:r>
            <a:r>
              <a:rPr lang="el-GR" sz="2000" dirty="0" err="1" smtClean="0">
                <a:solidFill>
                  <a:srgbClr val="000000"/>
                </a:solidFill>
                <a:ea typeface="Times New Roman"/>
              </a:rPr>
              <a:t>Heinemann</a:t>
            </a:r>
            <a:r>
              <a:rPr lang="el-GR" sz="2000" dirty="0" smtClean="0">
                <a:solidFill>
                  <a:srgbClr val="000000"/>
                </a:solidFill>
                <a:ea typeface="Times New Roman"/>
              </a:rPr>
              <a:t>, 2006.</a:t>
            </a:r>
            <a:endParaRPr lang="el-GR" sz="2000" dirty="0">
              <a:ea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7795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l-GR" sz="5400" b="1" dirty="0" smtClean="0">
                <a:solidFill>
                  <a:srgbClr val="A50021"/>
                </a:solidFill>
                <a:latin typeface="Arial Narrow" pitchFamily="34" charset="0"/>
              </a:rPr>
              <a:t>Τέλος Ενότητας</a:t>
            </a:r>
            <a:endParaRPr lang="el-GR" sz="5400" b="1" dirty="0">
              <a:solidFill>
                <a:srgbClr val="A50021"/>
              </a:solidFill>
              <a:latin typeface="Arial Narrow" pitchFamily="34" charset="0"/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8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Ορθογώνιο 8"/>
          <p:cNvSpPr/>
          <p:nvPr/>
        </p:nvSpPr>
        <p:spPr>
          <a:xfrm>
            <a:off x="1080849" y="3789040"/>
            <a:ext cx="6966520" cy="1563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l-GR" sz="2200" dirty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</a:rPr>
              <a:t>Η προσπάθεια αυτή αφιερώνεται στη μνήμη του αγαπητού συναδέλφου </a:t>
            </a:r>
            <a:r>
              <a:rPr lang="el-GR" sz="2200" b="1" dirty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</a:rPr>
              <a:t>Παναγιώτη </a:t>
            </a:r>
            <a:r>
              <a:rPr lang="el-GR" sz="2200" b="1" dirty="0" err="1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</a:rPr>
              <a:t>Γιόκαρη</a:t>
            </a:r>
            <a:r>
              <a:rPr lang="el-GR" sz="2200" dirty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</a:rPr>
              <a:t> ο οποίος επί χρόνια δίδασκε το μάθημα της «Ηλεκτροθεραπείας» στους φοιτητές του Τμήματος Φυσικοθεραπείας του ΤΕΙ Αθήνας</a:t>
            </a:r>
          </a:p>
        </p:txBody>
      </p:sp>
    </p:spTree>
    <p:extLst>
      <p:ext uri="{BB962C8B-B14F-4D97-AF65-F5344CB8AC3E}">
        <p14:creationId xmlns:p14="http://schemas.microsoft.com/office/powerpoint/2010/main" val="151730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305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Αναφορά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Γεώργιος </a:t>
            </a:r>
            <a:r>
              <a:rPr lang="el-GR" sz="2000" dirty="0" err="1" smtClean="0"/>
              <a:t>Παπαθανασίου</a:t>
            </a:r>
            <a:r>
              <a:rPr lang="el-GR" sz="2000" dirty="0" smtClean="0"/>
              <a:t>. «Ηλεκτροθεραπεία (Θ). Ενότητα 4</a:t>
            </a:r>
            <a:r>
              <a:rPr lang="en-US" sz="2000" dirty="0" smtClean="0"/>
              <a:t>:</a:t>
            </a:r>
            <a:r>
              <a:rPr lang="el-GR" sz="2000" dirty="0"/>
              <a:t> Ηλεκτρικός </a:t>
            </a:r>
            <a:r>
              <a:rPr lang="el-GR" sz="2000" dirty="0" smtClean="0"/>
              <a:t>Ερεθισμός - Απονευρωμένων </a:t>
            </a:r>
            <a:r>
              <a:rPr lang="el-GR" sz="2000" dirty="0"/>
              <a:t>Μυών – Μέρος Β΄».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 Copyright </a:t>
            </a:r>
            <a:r>
              <a:rPr lang="el-GR" sz="2000" dirty="0"/>
              <a:t>Τεχνολογικό Εκπαιδευτικό Ίδρυμα Αθήνας</a:t>
            </a:r>
            <a:r>
              <a:rPr lang="en-US" sz="2000" dirty="0"/>
              <a:t>, </a:t>
            </a:r>
            <a:r>
              <a:rPr lang="el-GR" sz="2000" dirty="0"/>
              <a:t>Γεώργιος </a:t>
            </a:r>
            <a:r>
              <a:rPr lang="el-GR" sz="2000" dirty="0" err="1" smtClean="0"/>
              <a:t>Παπαθανασίου</a:t>
            </a:r>
            <a:r>
              <a:rPr lang="el-GR" sz="2000" dirty="0" smtClean="0"/>
              <a:t> </a:t>
            </a:r>
            <a:r>
              <a:rPr lang="el-GR" sz="2000" dirty="0"/>
              <a:t>2014.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59279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089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73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6024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</a:t>
            </a:r>
            <a:r>
              <a:rPr lang="el-GR" sz="2000" dirty="0" smtClean="0"/>
              <a:t>έργων:</a:t>
            </a:r>
          </a:p>
          <a:p>
            <a:pPr lvl="0"/>
            <a:r>
              <a:rPr lang="el-GR" sz="2000" dirty="0" smtClean="0"/>
              <a:t>Ε</a:t>
            </a:r>
            <a:r>
              <a:rPr lang="el-GR" sz="2000" dirty="0"/>
              <a:t>. </a:t>
            </a:r>
            <a:r>
              <a:rPr lang="el-GR" sz="2000" dirty="0" err="1"/>
              <a:t>Φραγκοράπτης</a:t>
            </a:r>
            <a:r>
              <a:rPr lang="el-GR" sz="2000" dirty="0"/>
              <a:t> , </a:t>
            </a:r>
            <a:r>
              <a:rPr lang="el-GR" sz="2000" dirty="0" smtClean="0"/>
              <a:t>«Εφαρμοσμένη Ηλεκτροθεραπεία», </a:t>
            </a:r>
            <a:r>
              <a:rPr lang="el-GR" sz="2000" dirty="0"/>
              <a:t>Θεσσαλονίκη : Εκδόσεις Πετρούλα , 1994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28868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3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r>
              <a:rPr lang="el-GR" dirty="0"/>
              <a:t>Τύπος Ηλεκτροδίων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4304"/>
            <a:ext cx="8435280" cy="4679032"/>
          </a:xfrm>
        </p:spPr>
        <p:txBody>
          <a:bodyPr/>
          <a:lstStyle/>
          <a:p>
            <a:pPr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sz="2400" dirty="0" smtClean="0"/>
              <a:t>Είναι σωστό να προτιμούνται τα εύκαμπτα ηλεκτρόδια άνθρακα με λεία και επίπεδη επιφάνεια, ώστε να κατανέμεται ισομερώς η πυκνότητα του ρεύματος.</a:t>
            </a:r>
          </a:p>
          <a:p>
            <a:pPr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sz="2400" dirty="0" smtClean="0"/>
              <a:t>Τα ηλεκτρόδια θα πρέπει να έχουν υψηλή ποιότητα κατασκευής με ελάχιστη παραμόρφωση σήματος.</a:t>
            </a:r>
          </a:p>
          <a:p>
            <a:pPr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sz="2400" dirty="0" smtClean="0"/>
              <a:t>Το απορροφητικό διάμεσο υλικό θα πρέπει να εξασφαλίζει καλή αγωγιμότητα, καλή εφαρμογή και να υγραίνεται σωστά και ομοιόμορφα.</a:t>
            </a:r>
          </a:p>
          <a:p>
            <a:pPr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sz="2400" dirty="0" smtClean="0"/>
              <a:t>Το αγώγιμο ζελέ (ή κρέμα) θα πρέπει ναι είναι γνωστής υποαλλεργικής σύνθεσης.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6730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r>
              <a:rPr lang="el-GR" dirty="0"/>
              <a:t> Τύποι Ηλεκτροδίων</a:t>
            </a:r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558" y="1986453"/>
            <a:ext cx="6030884" cy="4110644"/>
          </a:xfrm>
          <a:ln w="28575">
            <a:solidFill>
              <a:schemeClr val="accent4">
                <a:lumMod val="10000"/>
              </a:schemeClr>
            </a:solidFill>
          </a:ln>
        </p:spPr>
      </p:pic>
      <p:sp>
        <p:nvSpPr>
          <p:cNvPr id="4" name="Ορθογώνιο 3"/>
          <p:cNvSpPr/>
          <p:nvPr/>
        </p:nvSpPr>
        <p:spPr>
          <a:xfrm>
            <a:off x="3131840" y="6257764"/>
            <a:ext cx="28083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3333CC"/>
              </a:buClr>
              <a:buSzPct val="75000"/>
              <a:defRPr/>
            </a:pPr>
            <a:r>
              <a:rPr lang="en-US" sz="1200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 </a:t>
            </a:r>
            <a:r>
              <a:rPr lang="en-US" sz="1200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</a:t>
            </a:r>
            <a:r>
              <a:rPr lang="en-US" sz="1200" dirty="0" smtClean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Watson 2011</a:t>
            </a:r>
            <a:r>
              <a:rPr lang="el-GR" sz="1200" dirty="0" smtClean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«Ηλεκτροθεραπεία</a:t>
            </a:r>
            <a:r>
              <a:rPr lang="el-GR" sz="1200" dirty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3063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Ηλεκτρόδια</a:t>
            </a:r>
            <a:br>
              <a:rPr lang="el-GR" dirty="0"/>
            </a:br>
            <a:r>
              <a:rPr lang="el-GR" dirty="0"/>
              <a:t>Προετοιμασία - Τοποθέτηση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idx="1"/>
          </p:nvPr>
        </p:nvSpPr>
        <p:spPr>
          <a:xfrm>
            <a:off x="518864" y="1942802"/>
            <a:ext cx="8229600" cy="4582542"/>
          </a:xfrm>
        </p:spPr>
        <p:txBody>
          <a:bodyPr/>
          <a:lstStyle/>
          <a:p>
            <a:pPr eaLnBrk="1" hangingPunct="1">
              <a:lnSpc>
                <a:spcPct val="114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sz="2400" b="1" dirty="0" smtClean="0"/>
              <a:t>Σταθεροποίηση μέλους - Θέση άρθρωσης: </a:t>
            </a:r>
            <a:r>
              <a:rPr lang="el-GR" sz="2200" dirty="0" smtClean="0"/>
              <a:t>Η εκμετάλλευση του μηχανικού πλεονεκτήματος διευκολύνει την ανάπτυξη ισχυρής μυϊκής συστολής, ενώ η εκμετάλλευση της βαρύτητας διευκολύνει την κίνηση.</a:t>
            </a:r>
            <a:endParaRPr lang="el-GR" sz="14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sz="2400" b="1" dirty="0" smtClean="0"/>
              <a:t>Καθαρισμός του δέρματος: </a:t>
            </a:r>
            <a:r>
              <a:rPr lang="el-GR" sz="2200" dirty="0" smtClean="0"/>
              <a:t>Η απομάκρυνση των νεκρών κυττάρων και των λιπαρών ουσιών έχει σαν αποτέλεσμα χαμηλή δερματική αντίσταση και υψηλή αγωγιμότητα, διευκολύνοντας τη διέλευση του ρεύματος.</a:t>
            </a:r>
            <a:endParaRPr lang="el-GR" sz="14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sz="2400" b="1" dirty="0" smtClean="0"/>
              <a:t>Σταθερή - ομοιόμορφα πιεστική</a:t>
            </a:r>
            <a:r>
              <a:rPr lang="el-GR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sz="2200" dirty="0" smtClean="0"/>
              <a:t>εφαρμογή των ηλεκτροδίων.</a:t>
            </a:r>
            <a:endParaRPr lang="el-GR" sz="2000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7740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r>
              <a:rPr lang="el-GR" dirty="0"/>
              <a:t>Μέθοδος Ερεθισμού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4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sz="2400" dirty="0" smtClean="0"/>
              <a:t>Ο ΗΕ δεν μπορεί να γίνει μέσω των νευρικών ινών διότι δεν υπάρχει ενεργός νευρομυϊκή σύναψη.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sz="2400" dirty="0" smtClean="0"/>
              <a:t>Το ηλεκτρικό ρεύμα πρέπει να διεγείρει όσο το δυνατό μεγαλύτερο αριθμό μυϊκών ινών.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sz="2400" b="1" dirty="0" smtClean="0"/>
              <a:t>Διπολική μέθοδος: </a:t>
            </a:r>
            <a:r>
              <a:rPr lang="el-GR" sz="2400" dirty="0" smtClean="0"/>
              <a:t>δύο ισομεγέθη ηλεκτρόδια  τοποθετούνται στα άκρα του μυός ή της μυϊκής ομάδας. 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sz="2400" b="1" dirty="0" smtClean="0"/>
              <a:t>Η Μονοπολική μέθοδος </a:t>
            </a:r>
            <a:r>
              <a:rPr lang="el-GR" sz="2400" dirty="0" smtClean="0"/>
              <a:t>εφαρμόζεται, όπου το μέγεθος του μυός δεν επιτρέπει την εφαρμογή της διπολικής μεθόδου.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5486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ΗΕ Εκτεινόντων των Δακτύλων – Μονοπολική Μέθοδος</a:t>
            </a:r>
          </a:p>
        </p:txBody>
      </p:sp>
      <p:pic>
        <p:nvPicPr>
          <p:cNvPr id="93187" name="Picture 3" descr="image34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" b="15249"/>
          <a:stretch/>
        </p:blipFill>
        <p:spPr bwMode="auto">
          <a:xfrm>
            <a:off x="1151620" y="1700808"/>
            <a:ext cx="6840760" cy="4559901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2699792" y="6392361"/>
            <a:ext cx="38884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3333CC"/>
              </a:buClr>
              <a:buSzPct val="75000"/>
              <a:defRPr/>
            </a:pPr>
            <a:r>
              <a:rPr lang="en-US" sz="1200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 </a:t>
            </a:r>
            <a:r>
              <a:rPr lang="en-US" sz="1200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</a:t>
            </a:r>
            <a:r>
              <a:rPr lang="el-GR" sz="1200" dirty="0" err="1" smtClean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Γιόκαρης</a:t>
            </a:r>
            <a:r>
              <a:rPr lang="el-GR" sz="1200" dirty="0" smtClean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2007, «Κλινική </a:t>
            </a:r>
            <a:r>
              <a:rPr lang="el-GR" sz="1200" dirty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Ηλεκτροθεραπεία»</a:t>
            </a:r>
          </a:p>
        </p:txBody>
      </p:sp>
    </p:spTree>
    <p:extLst>
      <p:ext uri="{BB962C8B-B14F-4D97-AF65-F5344CB8AC3E}">
        <p14:creationId xmlns:p14="http://schemas.microsoft.com/office/powerpoint/2010/main" val="21249922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ΗΕ Μακρού </a:t>
            </a:r>
            <a:r>
              <a:rPr lang="el-GR" dirty="0" err="1"/>
              <a:t>Απαγωγού</a:t>
            </a:r>
            <a:r>
              <a:rPr lang="el-GR" dirty="0"/>
              <a:t> του Αντίχειρα  – Μονοπολική Μέθοδος</a:t>
            </a:r>
          </a:p>
        </p:txBody>
      </p:sp>
      <p:pic>
        <p:nvPicPr>
          <p:cNvPr id="96259" name="Picture 3" descr="image37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" t="2" r="446" b="13036"/>
          <a:stretch/>
        </p:blipFill>
        <p:spPr bwMode="auto">
          <a:xfrm>
            <a:off x="558000" y="1700808"/>
            <a:ext cx="8028000" cy="4680000"/>
          </a:xfrm>
          <a:prstGeom prst="rect">
            <a:avLst/>
          </a:prstGeom>
          <a:noFill/>
          <a:ln w="19050" cap="flat" cmpd="sng">
            <a:solidFill>
              <a:schemeClr val="accent4">
                <a:lumMod val="1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2627784" y="6453957"/>
            <a:ext cx="38884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3333CC"/>
              </a:buClr>
              <a:buSzPct val="75000"/>
              <a:defRPr/>
            </a:pPr>
            <a:r>
              <a:rPr lang="en-US" sz="1200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 </a:t>
            </a:r>
            <a:r>
              <a:rPr lang="en-US" sz="1200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</a:t>
            </a:r>
            <a:r>
              <a:rPr lang="el-GR" sz="1200" dirty="0" err="1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Γιόκαρης</a:t>
            </a:r>
            <a:r>
              <a:rPr lang="el-GR" sz="1200" dirty="0" smtClean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2007, «Κλινική </a:t>
            </a:r>
            <a:r>
              <a:rPr lang="el-GR" sz="1200" dirty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Ηλεκτροθεραπεία»</a:t>
            </a:r>
          </a:p>
        </p:txBody>
      </p:sp>
    </p:spTree>
    <p:extLst>
      <p:ext uri="{BB962C8B-B14F-4D97-AF65-F5344CB8AC3E}">
        <p14:creationId xmlns:p14="http://schemas.microsoft.com/office/powerpoint/2010/main" val="2625874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emplate_GP_HL1">
  <a:themeElements>
    <a:clrScheme name="Προσαρμοσμένο 96">
      <a:dk1>
        <a:srgbClr val="003366"/>
      </a:dk1>
      <a:lt1>
        <a:srgbClr val="FFFFFF"/>
      </a:lt1>
      <a:dk2>
        <a:srgbClr val="666699"/>
      </a:dk2>
      <a:lt2>
        <a:srgbClr val="FFFFFF"/>
      </a:lt2>
      <a:accent1>
        <a:srgbClr val="9966FF"/>
      </a:accent1>
      <a:accent2>
        <a:srgbClr val="00CC66"/>
      </a:accent2>
      <a:accent3>
        <a:srgbClr val="B8B8CA"/>
      </a:accent3>
      <a:accent4>
        <a:srgbClr val="DADADA"/>
      </a:accent4>
      <a:accent5>
        <a:srgbClr val="CAB8FF"/>
      </a:accent5>
      <a:accent6>
        <a:srgbClr val="00B95C"/>
      </a:accent6>
      <a:hlink>
        <a:srgbClr val="6D6D6D"/>
      </a:hlink>
      <a:folHlink>
        <a:srgbClr val="FFCC99"/>
      </a:folHlink>
    </a:clrScheme>
    <a:fontScheme name="1_Ωκεανός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Ωκεανός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plate_GP_HL">
  <a:themeElements>
    <a:clrScheme name="Προσαρμοσμένο 96">
      <a:dk1>
        <a:srgbClr val="003366"/>
      </a:dk1>
      <a:lt1>
        <a:srgbClr val="FFFFFF"/>
      </a:lt1>
      <a:dk2>
        <a:srgbClr val="666699"/>
      </a:dk2>
      <a:lt2>
        <a:srgbClr val="FFFFFF"/>
      </a:lt2>
      <a:accent1>
        <a:srgbClr val="9966FF"/>
      </a:accent1>
      <a:accent2>
        <a:srgbClr val="00CC66"/>
      </a:accent2>
      <a:accent3>
        <a:srgbClr val="B8B8CA"/>
      </a:accent3>
      <a:accent4>
        <a:srgbClr val="DADADA"/>
      </a:accent4>
      <a:accent5>
        <a:srgbClr val="CAB8FF"/>
      </a:accent5>
      <a:accent6>
        <a:srgbClr val="00B95C"/>
      </a:accent6>
      <a:hlink>
        <a:srgbClr val="6D6D6D"/>
      </a:hlink>
      <a:folHlink>
        <a:srgbClr val="FFCC99"/>
      </a:folHlink>
    </a:clrScheme>
    <a:fontScheme name="1_Ωκεανός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Ωκεανός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xo-opistho_simeiomata">
  <a:themeElements>
    <a:clrScheme name="Προσαρμοσμένο 2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exo-opistho_simeiomata">
  <a:themeElements>
    <a:clrScheme name="Προσαρμοσμένο 24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template_GP_HL1</Template>
  <TotalTime>118</TotalTime>
  <Words>2247</Words>
  <Application>Microsoft Office PowerPoint</Application>
  <PresentationFormat>Προβολή στην οθόνη (4:3)</PresentationFormat>
  <Paragraphs>254</Paragraphs>
  <Slides>39</Slides>
  <Notes>14</Notes>
  <HiddenSlides>0</HiddenSlides>
  <MMClips>0</MMClips>
  <ScaleCrop>false</ScaleCrop>
  <HeadingPairs>
    <vt:vector size="4" baseType="variant">
      <vt:variant>
        <vt:lpstr>Θέμα</vt:lpstr>
      </vt:variant>
      <vt:variant>
        <vt:i4>5</vt:i4>
      </vt:variant>
      <vt:variant>
        <vt:lpstr>Τίτλοι διαφανειών</vt:lpstr>
      </vt:variant>
      <vt:variant>
        <vt:i4>39</vt:i4>
      </vt:variant>
    </vt:vector>
  </HeadingPairs>
  <TitlesOfParts>
    <vt:vector size="44" baseType="lpstr">
      <vt:lpstr>template_GP_HL1</vt:lpstr>
      <vt:lpstr>template_GP_HL</vt:lpstr>
      <vt:lpstr>exo-opistho_simeiomata</vt:lpstr>
      <vt:lpstr>OC_template_updated</vt:lpstr>
      <vt:lpstr>1_exo-opistho_simeiomata</vt:lpstr>
      <vt:lpstr>Ηλεκτροθεραπεία (Θ) </vt:lpstr>
      <vt:lpstr>Ενότητα 4: «Ηλεκτρικός Ερεθισμός Απονευρωμένων Μυών – Μέρος Β’»</vt:lpstr>
      <vt:lpstr>Επιλογή Συσκευής</vt:lpstr>
      <vt:lpstr>Τύπος Ηλεκτροδίων</vt:lpstr>
      <vt:lpstr> Τύποι Ηλεκτροδίων</vt:lpstr>
      <vt:lpstr>Ηλεκτρόδια Προετοιμασία - Τοποθέτηση</vt:lpstr>
      <vt:lpstr>Μέθοδος Ερεθισμού</vt:lpstr>
      <vt:lpstr> ΗΕ Εκτεινόντων των Δακτύλων – Μονοπολική Μέθοδος</vt:lpstr>
      <vt:lpstr> ΗΕ Μακρού Απαγωγού του Αντίχειρα  – Μονοπολική Μέθοδος</vt:lpstr>
      <vt:lpstr>Σφιγκτήρας των Βλεφάρων Μονοπολική Μέθοδος</vt:lpstr>
      <vt:lpstr> ΗΕ Περονιαίων  – Διπολική Μέθοδος</vt:lpstr>
      <vt:lpstr>Τύπος Ρεύματος</vt:lpstr>
      <vt:lpstr>Μορφή Παλμού</vt:lpstr>
      <vt:lpstr>Τύπος Ρεύματος - Μορφή Παλμού</vt:lpstr>
      <vt:lpstr>Ρεόβαση</vt:lpstr>
      <vt:lpstr>Χροναξία </vt:lpstr>
      <vt:lpstr>Καμπύλη γ [1/2]</vt:lpstr>
      <vt:lpstr>Καμπύλη γ [2/2]</vt:lpstr>
      <vt:lpstr>Καμπύλη α [1/2]</vt:lpstr>
      <vt:lpstr>Καμπύλη α [2/2]</vt:lpstr>
      <vt:lpstr>Καμπύλη Έντασης – Διάρκειας </vt:lpstr>
      <vt:lpstr> Ένταση Ρεύματος</vt:lpstr>
      <vt:lpstr>Διάρκεια Παλμού</vt:lpstr>
      <vt:lpstr>Θεραπευτικό Τρίγωνο</vt:lpstr>
      <vt:lpstr>Συχνότητα Ρεύματος </vt:lpstr>
      <vt:lpstr>Διάρκεια Συστολής - Αριθμός Συστολών</vt:lpstr>
      <vt:lpstr>Προϋποθέσεις Επιτυχίας του ΗΕ</vt:lpstr>
      <vt:lpstr> Επίλογος [1/2]</vt:lpstr>
      <vt:lpstr> Επίλογος [2/2]</vt:lpstr>
      <vt:lpstr> Προτεινόμενη Βιβλιογραφία [1/2]</vt:lpstr>
      <vt:lpstr> Προτεινόμενη Βιβλιογραφία [2/2]</vt:lpstr>
      <vt:lpstr>Τέλος Ενότητας</vt:lpstr>
      <vt:lpstr>Σημειώματα</vt:lpstr>
      <vt:lpstr>Αναφορά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Ηλεκτροθεραπεία</dc:title>
  <dc:creator>opencourses@teiath.gr</dc:creator>
  <cp:lastModifiedBy>fkaram2</cp:lastModifiedBy>
  <cp:revision>28</cp:revision>
  <dcterms:created xsi:type="dcterms:W3CDTF">2014-04-01T10:50:39Z</dcterms:created>
  <dcterms:modified xsi:type="dcterms:W3CDTF">2015-05-20T08:19:31Z</dcterms:modified>
</cp:coreProperties>
</file>