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2" r:id="rId1"/>
    <p:sldMasterId id="2147483684" r:id="rId2"/>
    <p:sldMasterId id="2147483697" r:id="rId3"/>
    <p:sldMasterId id="2147483745" r:id="rId4"/>
    <p:sldMasterId id="2147483770" r:id="rId5"/>
    <p:sldMasterId id="2147483781" r:id="rId6"/>
    <p:sldMasterId id="2147483792" r:id="rId7"/>
  </p:sldMasterIdLst>
  <p:notesMasterIdLst>
    <p:notesMasterId r:id="rId102"/>
  </p:notesMasterIdLst>
  <p:handoutMasterIdLst>
    <p:handoutMasterId r:id="rId103"/>
  </p:handoutMasterIdLst>
  <p:sldIdLst>
    <p:sldId id="256"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 id="359" r:id="rId89"/>
    <p:sldId id="360" r:id="rId90"/>
    <p:sldId id="361" r:id="rId91"/>
    <p:sldId id="362" r:id="rId92"/>
    <p:sldId id="363" r:id="rId93"/>
    <p:sldId id="364" r:id="rId94"/>
    <p:sldId id="365" r:id="rId95"/>
    <p:sldId id="366" r:id="rId96"/>
    <p:sldId id="367" r:id="rId97"/>
    <p:sldId id="368" r:id="rId98"/>
    <p:sldId id="369" r:id="rId99"/>
    <p:sldId id="370" r:id="rId100"/>
    <p:sldId id="371" r:id="rId101"/>
  </p:sldIdLst>
  <p:sldSz cx="9144000" cy="6858000" type="screen4x3"/>
  <p:notesSz cx="7104063" cy="10234613"/>
  <p:custDataLst>
    <p:tags r:id="rId10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07" Type="http://schemas.openxmlformats.org/officeDocument/2006/relationships/theme" Target="theme/theme1.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26/8/2015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26/8/2015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Arial" pitchFamily="34" charset="0"/>
              <a:buNone/>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solidFill>
                <a:srgbClr val="FF0000"/>
              </a:solidFill>
            </a:endParaRPr>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2058448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38</a:t>
            </a:fld>
            <a:endParaRPr lang="el-GR">
              <a:solidFill>
                <a:prstClr val="black"/>
              </a:solidFill>
            </a:endParaRPr>
          </a:p>
        </p:txBody>
      </p:sp>
    </p:spTree>
    <p:extLst>
      <p:ext uri="{BB962C8B-B14F-4D97-AF65-F5344CB8AC3E}">
        <p14:creationId xmlns:p14="http://schemas.microsoft.com/office/powerpoint/2010/main" val="2058448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989BBA-B2CB-47D6-AFBE-3102CD8934EA}" type="slidenum">
              <a:rPr lang="el-GR">
                <a:solidFill>
                  <a:prstClr val="black"/>
                </a:solidFill>
              </a:rPr>
              <a:pPr/>
              <a:t>43</a:t>
            </a:fld>
            <a:endParaRPr lang="el-GR">
              <a:solidFill>
                <a:prstClr val="black"/>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45</a:t>
            </a:fld>
            <a:endParaRPr lang="el-GR">
              <a:solidFill>
                <a:prstClr val="black"/>
              </a:solidFill>
            </a:endParaRPr>
          </a:p>
        </p:txBody>
      </p:sp>
    </p:spTree>
    <p:extLst>
      <p:ext uri="{BB962C8B-B14F-4D97-AF65-F5344CB8AC3E}">
        <p14:creationId xmlns:p14="http://schemas.microsoft.com/office/powerpoint/2010/main" val="206216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46</a:t>
            </a:fld>
            <a:endParaRPr lang="el-GR">
              <a:solidFill>
                <a:prstClr val="black"/>
              </a:solidFill>
            </a:endParaRPr>
          </a:p>
        </p:txBody>
      </p:sp>
    </p:spTree>
    <p:extLst>
      <p:ext uri="{BB962C8B-B14F-4D97-AF65-F5344CB8AC3E}">
        <p14:creationId xmlns:p14="http://schemas.microsoft.com/office/powerpoint/2010/main" val="2858389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48</a:t>
            </a:fld>
            <a:endParaRPr lang="el-GR">
              <a:solidFill>
                <a:prstClr val="black"/>
              </a:solidFill>
            </a:endParaRPr>
          </a:p>
        </p:txBody>
      </p:sp>
    </p:spTree>
    <p:extLst>
      <p:ext uri="{BB962C8B-B14F-4D97-AF65-F5344CB8AC3E}">
        <p14:creationId xmlns:p14="http://schemas.microsoft.com/office/powerpoint/2010/main" val="2200342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52</a:t>
            </a:fld>
            <a:endParaRPr lang="el-GR">
              <a:solidFill>
                <a:prstClr val="black"/>
              </a:solidFill>
            </a:endParaRPr>
          </a:p>
        </p:txBody>
      </p:sp>
    </p:spTree>
    <p:extLst>
      <p:ext uri="{BB962C8B-B14F-4D97-AF65-F5344CB8AC3E}">
        <p14:creationId xmlns:p14="http://schemas.microsoft.com/office/powerpoint/2010/main" val="2015286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58</a:t>
            </a:fld>
            <a:endParaRPr lang="el-GR">
              <a:solidFill>
                <a:prstClr val="black"/>
              </a:solidFill>
            </a:endParaRPr>
          </a:p>
        </p:txBody>
      </p:sp>
    </p:spTree>
    <p:extLst>
      <p:ext uri="{BB962C8B-B14F-4D97-AF65-F5344CB8AC3E}">
        <p14:creationId xmlns:p14="http://schemas.microsoft.com/office/powerpoint/2010/main" val="3082924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60</a:t>
            </a:fld>
            <a:endParaRPr lang="el-GR">
              <a:solidFill>
                <a:prstClr val="black"/>
              </a:solidFill>
            </a:endParaRPr>
          </a:p>
        </p:txBody>
      </p:sp>
    </p:spTree>
    <p:extLst>
      <p:ext uri="{BB962C8B-B14F-4D97-AF65-F5344CB8AC3E}">
        <p14:creationId xmlns:p14="http://schemas.microsoft.com/office/powerpoint/2010/main" val="380904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279DE0-F19B-4C55-8E84-965FB2853F0F}" type="slidenum">
              <a:rPr lang="el-GR">
                <a:solidFill>
                  <a:prstClr val="black"/>
                </a:solidFill>
              </a:rPr>
              <a:pPr/>
              <a:t>80</a:t>
            </a:fld>
            <a:endParaRPr lang="el-GR">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l-GR" b="0" i="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4141699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82</a:t>
            </a:fld>
            <a:endParaRPr lang="el-GR">
              <a:solidFill>
                <a:prstClr val="black"/>
              </a:solidFill>
            </a:endParaRPr>
          </a:p>
        </p:txBody>
      </p:sp>
    </p:spTree>
    <p:extLst>
      <p:ext uri="{BB962C8B-B14F-4D97-AF65-F5344CB8AC3E}">
        <p14:creationId xmlns:p14="http://schemas.microsoft.com/office/powerpoint/2010/main" val="3482305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83</a:t>
            </a:fld>
            <a:endParaRPr lang="el-GR">
              <a:solidFill>
                <a:prstClr val="black"/>
              </a:solidFill>
            </a:endParaRPr>
          </a:p>
        </p:txBody>
      </p:sp>
    </p:spTree>
    <p:extLst>
      <p:ext uri="{BB962C8B-B14F-4D97-AF65-F5344CB8AC3E}">
        <p14:creationId xmlns:p14="http://schemas.microsoft.com/office/powerpoint/2010/main" val="3482305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7F9E3C-DA92-4CB2-8FFD-1C6B8F555647}" type="slidenum">
              <a:rPr lang="el-GR">
                <a:solidFill>
                  <a:prstClr val="black"/>
                </a:solidFill>
              </a:rPr>
              <a:pPr/>
              <a:t>85</a:t>
            </a:fld>
            <a:endParaRPr lang="el-GR">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87</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88</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89</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92</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93</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4158162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415816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3645239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415816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3645239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469854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32</a:t>
            </a:fld>
            <a:endParaRPr lang="el-G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174383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678307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pPr>
              <a:defRPr/>
            </a:pPr>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486177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FB32136-FEB4-4B28-87D2-DD408BBDFC3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28098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8193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p>
        </p:txBody>
      </p:sp>
      <p:sp>
        <p:nvSpPr>
          <p:cNvPr id="4" name="Θέση υποσέλιδου 3"/>
          <p:cNvSpPr>
            <a:spLocks noGrp="1"/>
          </p:cNvSpPr>
          <p:nvPr>
            <p:ph type="ftr" sz="quarter" idx="11"/>
          </p:nvPr>
        </p:nvSpPr>
        <p:spPr/>
        <p:txBody>
          <a:bodyPr/>
          <a:lstStyle/>
          <a:p>
            <a:pPr>
              <a:defRPr/>
            </a:pPr>
            <a:endParaRPr lang="el-G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2293470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4FB32136-FEB4-4B28-87D2-DD408BBDFC3C}" type="slidenum">
              <a:rPr lang="el-GR"/>
              <a:pPr>
                <a:defRPr/>
              </a:pPr>
              <a:t>‹#›</a:t>
            </a:fld>
            <a:endParaRPr lang="el-GR"/>
          </a:p>
        </p:txBody>
      </p:sp>
    </p:spTree>
    <p:extLst>
      <p:ext uri="{BB962C8B-B14F-4D97-AF65-F5344CB8AC3E}">
        <p14:creationId xmlns:p14="http://schemas.microsoft.com/office/powerpoint/2010/main" val="2868716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t>26/8/2015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4083248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t>26/8/2015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931222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7D5358A-A607-4A5D-BC1E-0B7C4621E5F8}" type="datetimeFigureOut">
              <a:rPr lang="el-GR" smtClean="0"/>
              <a:t>26/8/2015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063714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7D5358A-A607-4A5D-BC1E-0B7C4621E5F8}" type="datetimeFigureOut">
              <a:rPr lang="el-GR" smtClean="0"/>
              <a:t>26/8/2015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000180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7D5358A-A607-4A5D-BC1E-0B7C4621E5F8}" type="datetimeFigureOut">
              <a:rPr lang="el-GR" smtClean="0"/>
              <a:t>26/8/2015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838624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6547317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7D5358A-A607-4A5D-BC1E-0B7C4621E5F8}" type="datetimeFigureOut">
              <a:rPr lang="el-GR" smtClean="0"/>
              <a:t>26/8/2015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3510798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7D5358A-A607-4A5D-BC1E-0B7C4621E5F8}" type="datetimeFigureOut">
              <a:rPr lang="el-GR" smtClean="0"/>
              <a:t>26/8/2015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1328638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t>26/8/2015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17716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t>26/8/2015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196557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t>26/8/2015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937895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t>26/8/2015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1816904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067875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260648"/>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98280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04497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22511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968743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771519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6361212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1248814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033042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48877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2973184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pPr>
              <a:defRPr/>
            </a:pPr>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0972157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3528318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8050548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90969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6920040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5715448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821058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8744135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9089209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6481796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2061378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4835897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6911843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1815556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065118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048266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720374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862568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9144930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8934661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6999661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360840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390053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8738311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438526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089431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6915021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6527222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2532427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524487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9857374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2627579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8953948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956015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438961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60208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5.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6.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644622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731"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5358A-A607-4A5D-BC1E-0B7C4621E5F8}" type="datetimeFigureOut">
              <a:rPr lang="el-GR" smtClean="0"/>
              <a:t>26/8/2015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D945C-B89D-44C9-A771-6B6FE5176D12}" type="slidenum">
              <a:rPr lang="el-GR" smtClean="0"/>
              <a:t>‹#›</a:t>
            </a:fld>
            <a:endParaRPr lang="el-GR"/>
          </a:p>
        </p:txBody>
      </p:sp>
    </p:spTree>
    <p:extLst>
      <p:ext uri="{BB962C8B-B14F-4D97-AF65-F5344CB8AC3E}">
        <p14:creationId xmlns:p14="http://schemas.microsoft.com/office/powerpoint/2010/main" val="42721356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9828597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6981297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472878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0705052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hyperlink" Target="http://commons.wikimedia.org/wiki/User:Raul654" TargetMode="External"/><Relationship Id="rId5" Type="http://schemas.openxmlformats.org/officeDocument/2006/relationships/hyperlink" Target="http://commons.wikimedia.org/wiki/File:Skeletal_muscle_diagram.jpg" TargetMode="Externa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hyperlink" Target="http://commons.wikimedia.org/wiki/File:1003_Thick_and_Thin_Filaments.jpg" TargetMode="External"/><Relationship Id="rId2" Type="http://schemas.openxmlformats.org/officeDocument/2006/relationships/image" Target="../media/image9.jpeg"/><Relationship Id="rId1" Type="http://schemas.openxmlformats.org/officeDocument/2006/relationships/slideLayout" Target="../slideLayouts/slideLayout37.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ndex.php?title=User:Fangfufu&amp;action=edit&amp;redlink=1" TargetMode="External"/><Relationship Id="rId4" Type="http://schemas.openxmlformats.org/officeDocument/2006/relationships/hyperlink" Target="http://commons.wikimedia.org/wiki/User:CFC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Raul654" TargetMode="External"/><Relationship Id="rId4" Type="http://schemas.openxmlformats.org/officeDocument/2006/relationships/hyperlink" Target="http://commons.wikimedia.org/wiki/File:Skeletal_muscle_diagram.jp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Skeletal_muscle.jpg" TargetMode="External"/><Relationship Id="rId2" Type="http://schemas.openxmlformats.org/officeDocument/2006/relationships/image" Target="../media/image11.jpeg"/><Relationship Id="rId1" Type="http://schemas.openxmlformats.org/officeDocument/2006/relationships/slideLayout" Target="../slideLayouts/slideLayout37.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Deglr632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creativecommons.org/licenses/by/3.0/deed.en" TargetMode="External"/><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hyperlink" Target="http://commons.wikimedia.org/w/index.php?title=User:Fangfufu&amp;action=edit&amp;redlink=1"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003_Thick_and_Thin_Filaments.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hyperlink" Target="http://commons.wikimedia.org/wiki/File:Sarcomere_diagram.svg" TargetMode="External"/><Relationship Id="rId2" Type="http://schemas.openxmlformats.org/officeDocument/2006/relationships/image" Target="../media/image13.png"/><Relationship Id="rId1" Type="http://schemas.openxmlformats.org/officeDocument/2006/relationships/slideLayout" Target="../slideLayouts/slideLayout37.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SlothMcCart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hyperlink" Target="http://commons.wikimedia.org/wiki/User:Raul654" TargetMode="External"/><Relationship Id="rId5" Type="http://schemas.openxmlformats.org/officeDocument/2006/relationships/hyperlink" Target="http://commons.wikimedia.org/wiki/File:Skeletal_muscle_diagram.jpg" TargetMode="Externa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hyperlink" Target="http://commons.wikimedia.org/wiki/File:1003_Thick_and_Thin_Filaments.jpg" TargetMode="External"/><Relationship Id="rId2" Type="http://schemas.openxmlformats.org/officeDocument/2006/relationships/image" Target="../media/image15.jpeg"/><Relationship Id="rId1" Type="http://schemas.openxmlformats.org/officeDocument/2006/relationships/slideLayout" Target="../slideLayouts/slideLayout37.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ndex.php?title=User:Fangfufu&amp;action=edit&amp;redlink=1" TargetMode="External"/><Relationship Id="rId4" Type="http://schemas.openxmlformats.org/officeDocument/2006/relationships/hyperlink" Target="http://commons.wikimedia.org/wiki/User:CFC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creativecommons.org/licenses/by/3.0/deed.en" TargetMode="External"/><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hyperlink" Target="http://commons.wikimedia.org/w/index.php?title=User:Fangfufu&amp;action=edit&amp;redlink=1"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003_Thick_and_Thin_Filaments.jp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hyperlink" Target="http://commons.wikimedia.org/wiki/File:Muskelfibrille_(Sarkomer).PNG" TargetMode="External"/><Relationship Id="rId2" Type="http://schemas.openxmlformats.org/officeDocument/2006/relationships/image" Target="../media/image17.png"/><Relationship Id="rId1" Type="http://schemas.openxmlformats.org/officeDocument/2006/relationships/slideLayout" Target="../slideLayouts/slideLayout37.xml"/><Relationship Id="rId4" Type="http://schemas.openxmlformats.org/officeDocument/2006/relationships/hyperlink" Target="http://commons.wikimedia.org/wiki/User:File_Upload_Bot_(Magnus_Mansk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Fangfufu&amp;action=edit&amp;redlink=1" TargetMode="External"/><Relationship Id="rId4" Type="http://schemas.openxmlformats.org/officeDocument/2006/relationships/hyperlink" Target="http://commons.wikimedia.org/wiki/File:Sarcomere.sv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hyperlink" Target="http://en.wikipedia.org/wiki/File:Sarcomere.gi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commons.wikimedia.org/wiki/Image:Actin_kinesin_walking.png?uselang=ko" TargetMode="External"/><Relationship Id="rId2" Type="http://schemas.openxmlformats.org/officeDocument/2006/relationships/image" Target="../media/image20.png"/><Relationship Id="rId1" Type="http://schemas.openxmlformats.org/officeDocument/2006/relationships/slideLayout" Target="../slideLayouts/slideLayout37.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Fangfufu&amp;action=edit&amp;redlink=1" TargetMode="External"/><Relationship Id="rId4" Type="http://schemas.openxmlformats.org/officeDocument/2006/relationships/hyperlink" Target="http://commons.wikimedia.org/w/index.php?title=User:Boumphreyfr&amp;action=edit&amp;redlink=1"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010a_Contraction_new.jp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010a_Contraction_new.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hyperlink" Target="http://ko.wikipedia.org/wiki/%ED%8C%8C%EC%9D%BC:Tropomyosin_unbound_to_actin.png" TargetMode="External"/><Relationship Id="rId2" Type="http://schemas.openxmlformats.org/officeDocument/2006/relationships/image" Target="../media/image23.png"/><Relationship Id="rId1" Type="http://schemas.openxmlformats.org/officeDocument/2006/relationships/slideLayout" Target="../slideLayouts/slideLayout37.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Fangfufu&amp;action=edit&amp;redlink=1"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www2.estrellamountain.edu/faculty/farabee/biobk/biobookmusskel.html"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7.xml"/><Relationship Id="rId5" Type="http://schemas.openxmlformats.org/officeDocument/2006/relationships/hyperlink" Target="http://creativecommons.org/licenses/by-sa/3.0/deed.en" TargetMode="External"/><Relationship Id="rId4" Type="http://schemas.openxmlformats.org/officeDocument/2006/relationships/hyperlink" Target="http://ko.wikipedia.org/wiki/%ED%8C%8C%EC%9D%BC:Tropomyosin_bound_to_actin.pn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7.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Nrets" TargetMode="External"/><Relationship Id="rId4" Type="http://schemas.openxmlformats.org/officeDocument/2006/relationships/hyperlink" Target="http://commons.wikimedia.org/wiki/File:Synapse_diag4.p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jpeg"/><Relationship Id="rId1" Type="http://schemas.openxmlformats.org/officeDocument/2006/relationships/slideLayout" Target="../slideLayouts/slideLayout37.xml"/><Relationship Id="rId5" Type="http://schemas.openxmlformats.org/officeDocument/2006/relationships/hyperlink" Target="http://commons.wikimedia.org/wiki/User:Arcadian" TargetMode="External"/><Relationship Id="rId4" Type="http://schemas.openxmlformats.org/officeDocument/2006/relationships/hyperlink" Target="http://commons.wikimedia.org/wiki/File:Illu_muscle_structure.jp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Deglr6328" TargetMode="External"/><Relationship Id="rId4" Type="http://schemas.openxmlformats.org/officeDocument/2006/relationships/hyperlink" Target="http://commons.wikimedia.org/wiki/File:Skeletal_muscle.jpg"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3" Type="http://schemas.openxmlformats.org/officeDocument/2006/relationships/hyperlink" Target="http://commons.wikimedia.org/wiki/File:Muscle_pathways.svg" TargetMode="External"/><Relationship Id="rId2" Type="http://schemas.openxmlformats.org/officeDocument/2006/relationships/image" Target="../media/image31.png"/><Relationship Id="rId1" Type="http://schemas.openxmlformats.org/officeDocument/2006/relationships/slideLayout" Target="../slideLayouts/slideLayout37.xml"/><Relationship Id="rId4" Type="http://schemas.openxmlformats.org/officeDocument/2006/relationships/hyperlink" Target="http://commons.wikimedia.org/wiki/User:Indolences"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7.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938.png"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hyperlink" Target="http://www.neurobiography.info/teaching.php?lectureid=67&amp;mode=handout"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1.xml"/><Relationship Id="rId1" Type="http://schemas.openxmlformats.org/officeDocument/2006/relationships/slideLayout" Target="../slideLayouts/slideLayout37.xml"/><Relationship Id="rId4" Type="http://schemas.openxmlformats.org/officeDocument/2006/relationships/hyperlink" Target="http://www.neurobiography.info/teaching.php?lectureid=67&amp;mode=handout"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3" Type="http://schemas.openxmlformats.org/officeDocument/2006/relationships/hyperlink" Target="//upload.wikimedia.org/wikipedia/commons/3/35/Proprioception_signals.svg" TargetMode="External"/><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hyperlink" Target="http://commons.wikimedia.org/w/index.php?title=User:Thomas.haslwanter&amp;action=edit&amp;redlink=1" TargetMode="External"/><Relationship Id="rId5" Type="http://schemas.openxmlformats.org/officeDocument/2006/relationships/hyperlink" Target="http://commons.wikimedia.org/wiki/File:Proprioception_signals.svg" TargetMode="External"/><Relationship Id="rId4" Type="http://schemas.openxmlformats.org/officeDocument/2006/relationships/image" Target="../media/image3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6.xml"/><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Skeletal_muscle.jpg" TargetMode="External"/><Relationship Id="rId2" Type="http://schemas.openxmlformats.org/officeDocument/2006/relationships/image" Target="../media/image7.jpeg"/><Relationship Id="rId1" Type="http://schemas.openxmlformats.org/officeDocument/2006/relationships/slideLayout" Target="../slideLayouts/slideLayout37.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Deglr6328"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9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6.xml"/><Relationship Id="rId1" Type="http://schemas.openxmlformats.org/officeDocument/2006/relationships/slideLayout" Target="../slideLayouts/slideLayout58.xml"/><Relationship Id="rId4" Type="http://schemas.openxmlformats.org/officeDocument/2006/relationships/image" Target="../media/image3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9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Βιολογική Μηχανική </a:t>
            </a:r>
            <a:br>
              <a:rPr lang="el-GR" sz="3600" b="1" dirty="0" smtClean="0">
                <a:solidFill>
                  <a:schemeClr val="tx1"/>
                </a:solidFill>
                <a:latin typeface="+mn-lt"/>
              </a:rPr>
            </a:br>
            <a:r>
              <a:rPr lang="el-GR" sz="3600" b="1" dirty="0" smtClean="0">
                <a:solidFill>
                  <a:schemeClr val="tx1"/>
                </a:solidFill>
                <a:latin typeface="+mn-lt"/>
              </a:rPr>
              <a:t> Εργονομία</a:t>
            </a:r>
            <a:r>
              <a:rPr lang="en-US" sz="3600" b="1" dirty="0" smtClean="0">
                <a:solidFill>
                  <a:schemeClr val="tx1"/>
                </a:solidFill>
                <a:latin typeface="+mn-lt"/>
              </a:rPr>
              <a:t>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n-US" sz="2600" b="1" dirty="0" smtClean="0"/>
              <a:t>3</a:t>
            </a:r>
            <a:r>
              <a:rPr lang="el-GR" sz="2600" dirty="0" smtClean="0"/>
              <a:t>: </a:t>
            </a:r>
            <a:r>
              <a:rPr lang="el-GR" sz="2600" dirty="0" smtClean="0"/>
              <a:t>Μυϊκός </a:t>
            </a:r>
            <a:r>
              <a:rPr lang="el-GR" sz="2600" dirty="0" smtClean="0"/>
              <a:t>ιστός</a:t>
            </a:r>
            <a:r>
              <a:rPr lang="en-US" sz="2600" dirty="0" smtClean="0"/>
              <a:t> </a:t>
            </a:r>
            <a:endParaRPr lang="en-US" sz="2600" dirty="0"/>
          </a:p>
          <a:p>
            <a:r>
              <a:rPr lang="el-GR" sz="2200" dirty="0"/>
              <a:t>Δωροθέα Μακρυγιάννη</a:t>
            </a:r>
            <a:r>
              <a:rPr lang="en-US" sz="2200" dirty="0"/>
              <a:t> Pt MSc</a:t>
            </a:r>
            <a:endParaRPr lang="el-GR" sz="2200" dirty="0"/>
          </a:p>
          <a:p>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l-GR" dirty="0" smtClean="0"/>
              <a:t>Μυϊκή Ίνα</a:t>
            </a:r>
            <a:endParaRPr lang="el-GR" sz="3200" dirty="0" smtClean="0"/>
          </a:p>
        </p:txBody>
      </p:sp>
      <p:sp>
        <p:nvSpPr>
          <p:cNvPr id="2" name="Θέση περιεχομένου 1"/>
          <p:cNvSpPr>
            <a:spLocks noGrp="1"/>
          </p:cNvSpPr>
          <p:nvPr>
            <p:ph idx="1"/>
          </p:nvPr>
        </p:nvSpPr>
        <p:spPr>
          <a:xfrm>
            <a:off x="457200" y="1196752"/>
            <a:ext cx="8363272" cy="5328592"/>
          </a:xfrm>
        </p:spPr>
        <p:txBody>
          <a:bodyPr>
            <a:noAutofit/>
          </a:bodyPr>
          <a:lstStyle/>
          <a:p>
            <a:pPr>
              <a:lnSpc>
                <a:spcPct val="130000"/>
              </a:lnSpc>
              <a:spcBef>
                <a:spcPts val="1200"/>
              </a:spcBef>
              <a:buNone/>
            </a:pPr>
            <a:r>
              <a:rPr lang="el-GR" sz="2200" b="1" dirty="0" smtClean="0"/>
              <a:t>      Η δομική μονάδα του σκελετικού μυός είναι η μυϊκή ίνα: </a:t>
            </a:r>
            <a:r>
              <a:rPr lang="el-GR" sz="2200" dirty="0" smtClean="0"/>
              <a:t>Επίμηκες κυλινδρικό κύτταρο, με πολλές</a:t>
            </a:r>
            <a:r>
              <a:rPr lang="en-US" sz="2200" dirty="0" smtClean="0"/>
              <a:t> </a:t>
            </a:r>
            <a:r>
              <a:rPr lang="el-GR" sz="2200" dirty="0" smtClean="0"/>
              <a:t>εκατοντάδες πυρήνες</a:t>
            </a:r>
            <a:r>
              <a:rPr lang="en-US" sz="2200" dirty="0" smtClean="0"/>
              <a:t>.</a:t>
            </a:r>
            <a:r>
              <a:rPr lang="el-GR" sz="2200" dirty="0" smtClean="0"/>
              <a:t> </a:t>
            </a:r>
          </a:p>
          <a:p>
            <a:pPr lvl="1">
              <a:lnSpc>
                <a:spcPct val="130000"/>
              </a:lnSpc>
              <a:spcBef>
                <a:spcPts val="1200"/>
              </a:spcBef>
              <a:buFont typeface="Wingdings" pitchFamily="2" charset="2"/>
              <a:buChar char="§"/>
            </a:pPr>
            <a:r>
              <a:rPr lang="el-GR" sz="2200" dirty="0" smtClean="0"/>
              <a:t>Μήκος  από 1 έως 1400</a:t>
            </a:r>
            <a:r>
              <a:rPr lang="en-US" sz="2200" dirty="0" smtClean="0"/>
              <a:t>mm</a:t>
            </a:r>
            <a:r>
              <a:rPr lang="el-GR" sz="2200" dirty="0" smtClean="0"/>
              <a:t>, </a:t>
            </a:r>
          </a:p>
          <a:p>
            <a:pPr lvl="1">
              <a:lnSpc>
                <a:spcPct val="130000"/>
              </a:lnSpc>
              <a:spcBef>
                <a:spcPts val="1200"/>
              </a:spcBef>
              <a:buFont typeface="Wingdings" pitchFamily="2" charset="2"/>
              <a:buChar char="§"/>
            </a:pPr>
            <a:r>
              <a:rPr lang="el-GR" sz="2200" dirty="0" smtClean="0"/>
              <a:t>Διάμετρος από 10 – 60μ</a:t>
            </a:r>
            <a:r>
              <a:rPr lang="en-US" sz="2200" dirty="0" smtClean="0"/>
              <a:t>m</a:t>
            </a:r>
            <a:r>
              <a:rPr lang="el-GR" sz="2200" dirty="0" smtClean="0"/>
              <a:t>.</a:t>
            </a:r>
          </a:p>
          <a:p>
            <a:pPr>
              <a:lnSpc>
                <a:spcPct val="130000"/>
              </a:lnSpc>
              <a:spcBef>
                <a:spcPts val="1200"/>
              </a:spcBef>
              <a:buFont typeface="Wingdings" pitchFamily="2" charset="2"/>
              <a:buChar char="Ø"/>
            </a:pPr>
            <a:r>
              <a:rPr lang="el-GR" sz="2200" dirty="0" smtClean="0"/>
              <a:t>Κάθε μυϊκή ίνα περιβάλλεται από χαλαρό συνδετικό ιστό, το </a:t>
            </a:r>
            <a:r>
              <a:rPr lang="el-GR" sz="2200" b="1" dirty="0" smtClean="0"/>
              <a:t>ΕΝΔΟΜΥΙΟ.</a:t>
            </a:r>
          </a:p>
          <a:p>
            <a:pPr>
              <a:lnSpc>
                <a:spcPct val="130000"/>
              </a:lnSpc>
              <a:spcBef>
                <a:spcPts val="1200"/>
              </a:spcBef>
              <a:buFont typeface="Wingdings" pitchFamily="2" charset="2"/>
              <a:buChar char="Ø"/>
            </a:pPr>
            <a:r>
              <a:rPr lang="el-GR" sz="2200" dirty="0" smtClean="0"/>
              <a:t>Πολλές μυϊκές ίνες οργανώνονται σε δεσμίδες διαφορετικού αριθμού και μεγέθους, που περιβάλλονται από παχύ συνδετικό ιστό, το </a:t>
            </a:r>
            <a:r>
              <a:rPr lang="el-GR" sz="2200" b="1" dirty="0" smtClean="0"/>
              <a:t>ΠΕΡΙΜΥΙΟ.</a:t>
            </a:r>
          </a:p>
          <a:p>
            <a:pPr>
              <a:lnSpc>
                <a:spcPct val="130000"/>
              </a:lnSpc>
              <a:spcBef>
                <a:spcPts val="1200"/>
              </a:spcBef>
              <a:buFont typeface="Wingdings" pitchFamily="2" charset="2"/>
              <a:buChar char="Ø"/>
            </a:pPr>
            <a:r>
              <a:rPr lang="el-GR" sz="2200" dirty="0" smtClean="0"/>
              <a:t>Ολόκληρος  ο μυς περιβάλλεται  από  </a:t>
            </a:r>
            <a:r>
              <a:rPr lang="el-GR" sz="2200" dirty="0" err="1" smtClean="0"/>
              <a:t>περιτονία</a:t>
            </a:r>
            <a:r>
              <a:rPr lang="el-GR" sz="2200" dirty="0" smtClean="0"/>
              <a:t>, το </a:t>
            </a:r>
            <a:r>
              <a:rPr lang="el-GR" sz="2200" b="1" dirty="0" smtClean="0"/>
              <a:t>ΕΠΙΜΥΙΟ.</a:t>
            </a:r>
            <a:r>
              <a:rPr lang="el-GR" sz="2200" dirty="0" smtClean="0"/>
              <a:t>           </a:t>
            </a:r>
            <a:endParaRPr lang="el-GR" sz="22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312612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Τίτλος"/>
          <p:cNvSpPr>
            <a:spLocks noGrp="1"/>
          </p:cNvSpPr>
          <p:nvPr>
            <p:ph type="title"/>
          </p:nvPr>
        </p:nvSpPr>
        <p:spPr>
          <a:xfrm>
            <a:off x="467544" y="116632"/>
            <a:ext cx="8229600" cy="1080120"/>
          </a:xfrm>
        </p:spPr>
        <p:txBody>
          <a:bodyPr>
            <a:normAutofit fontScale="90000"/>
          </a:bodyPr>
          <a:lstStyle/>
          <a:p>
            <a:r>
              <a:rPr lang="el-GR" sz="4400" dirty="0" smtClean="0"/>
              <a:t/>
            </a:r>
            <a:br>
              <a:rPr lang="el-GR" sz="4400" dirty="0" smtClean="0"/>
            </a:br>
            <a:r>
              <a:rPr lang="el-GR" sz="4400" dirty="0" smtClean="0"/>
              <a:t>Μυϊκό Ινίδιο</a:t>
            </a:r>
            <a:r>
              <a:rPr lang="en-US" sz="4400" dirty="0" smtClean="0"/>
              <a:t/>
            </a:r>
            <a:br>
              <a:rPr lang="en-US" sz="4400" dirty="0" smtClean="0"/>
            </a:br>
            <a:r>
              <a:rPr lang="el-GR" sz="3600" b="0" dirty="0" smtClean="0"/>
              <a:t>Δομή </a:t>
            </a:r>
            <a:br>
              <a:rPr lang="el-GR" sz="3600" b="0" dirty="0" smtClean="0"/>
            </a:br>
            <a:endParaRPr lang="el-GR" sz="3600" dirty="0"/>
          </a:p>
        </p:txBody>
      </p:sp>
      <p:sp>
        <p:nvSpPr>
          <p:cNvPr id="2" name="1 - Θέση περιεχομένου"/>
          <p:cNvSpPr>
            <a:spLocks noGrp="1"/>
          </p:cNvSpPr>
          <p:nvPr>
            <p:ph idx="1"/>
          </p:nvPr>
        </p:nvSpPr>
        <p:spPr>
          <a:xfrm>
            <a:off x="457200" y="1412776"/>
            <a:ext cx="8229600" cy="5040560"/>
          </a:xfrm>
        </p:spPr>
        <p:txBody>
          <a:bodyPr>
            <a:noAutofit/>
          </a:bodyPr>
          <a:lstStyle/>
          <a:p>
            <a:pPr>
              <a:buFont typeface="Wingdings" pitchFamily="2" charset="2"/>
              <a:buChar char="Ø"/>
            </a:pPr>
            <a:r>
              <a:rPr lang="el-GR" sz="2200" dirty="0" smtClean="0"/>
              <a:t> </a:t>
            </a:r>
            <a:r>
              <a:rPr lang="el-GR" sz="2200" b="1" dirty="0" smtClean="0"/>
              <a:t>Η συσταλτή μονάδα της μυϊκής ίνας είναι το μυϊκό ινίδιο</a:t>
            </a:r>
            <a:r>
              <a:rPr lang="el-GR" sz="2200" dirty="0" smtClean="0"/>
              <a:t> με διάμετρο 1μ</a:t>
            </a:r>
            <a:r>
              <a:rPr lang="en-US" sz="2200" dirty="0" smtClean="0"/>
              <a:t>m</a:t>
            </a:r>
            <a:r>
              <a:rPr lang="el-GR" sz="2200" dirty="0" smtClean="0"/>
              <a:t>.</a:t>
            </a:r>
            <a:endParaRPr lang="el-GR" sz="2200" strike="sngStrike" dirty="0" smtClean="0"/>
          </a:p>
          <a:p>
            <a:pPr>
              <a:buFont typeface="Wingdings" pitchFamily="2" charset="2"/>
              <a:buChar char="Ø"/>
            </a:pPr>
            <a:r>
              <a:rPr lang="el-GR" sz="2200" dirty="0" smtClean="0"/>
              <a:t>Σχηματίζεται από ομάδα </a:t>
            </a:r>
            <a:r>
              <a:rPr lang="el-GR" sz="2200" b="1" dirty="0" smtClean="0"/>
              <a:t>μυϊκών νηματίων, </a:t>
            </a:r>
            <a:r>
              <a:rPr lang="el-GR" sz="2200" dirty="0" smtClean="0"/>
              <a:t>που περιβάλλονται από κυτταρική μεμβράνη, το </a:t>
            </a:r>
            <a:r>
              <a:rPr lang="el-GR" sz="2200" b="1" dirty="0" smtClean="0"/>
              <a:t>Σαρκείλημα.</a:t>
            </a:r>
            <a:endParaRPr lang="el-GR" sz="2200" dirty="0" smtClean="0"/>
          </a:p>
          <a:p>
            <a:pPr>
              <a:lnSpc>
                <a:spcPct val="110000"/>
              </a:lnSpc>
              <a:spcBef>
                <a:spcPts val="1200"/>
              </a:spcBef>
              <a:buFont typeface="Wingdings" pitchFamily="2" charset="2"/>
              <a:buChar char="Ø"/>
            </a:pPr>
            <a:r>
              <a:rPr lang="el-GR" sz="2200" dirty="0" smtClean="0"/>
              <a:t>Ευρίσκονται στο </a:t>
            </a:r>
            <a:r>
              <a:rPr lang="el-GR" sz="2200" b="1" dirty="0" err="1" smtClean="0"/>
              <a:t>σαρκόπλασμα</a:t>
            </a:r>
            <a:r>
              <a:rPr lang="el-GR" sz="2200" dirty="0" smtClean="0"/>
              <a:t>, παράλληλα μεταξύ  τους, προσανατολισμένα έτσι, ώστε οι περιοχές με την ίδια εσωτερική οργάνωση,</a:t>
            </a:r>
            <a:r>
              <a:rPr lang="en-US" sz="2200" dirty="0" smtClean="0"/>
              <a:t> </a:t>
            </a:r>
            <a:r>
              <a:rPr lang="el-GR" sz="2200" dirty="0" smtClean="0"/>
              <a:t>να  ευρίσκονται στο ίδιο επίπεδο (γραμμωτοί μύες).</a:t>
            </a:r>
          </a:p>
          <a:p>
            <a:pPr>
              <a:lnSpc>
                <a:spcPct val="110000"/>
              </a:lnSpc>
              <a:spcBef>
                <a:spcPts val="1200"/>
              </a:spcBef>
              <a:buFont typeface="Wingdings" pitchFamily="2" charset="2"/>
              <a:buChar char="Ø"/>
            </a:pPr>
            <a:r>
              <a:rPr lang="el-GR" sz="2200" dirty="0" smtClean="0"/>
              <a:t>Η εγκάρσια γράμμωση επαναλαμβάνεται σε ολόκληρο το μήκος της  μυϊκής  ίνας. </a:t>
            </a:r>
          </a:p>
          <a:p>
            <a:pPr>
              <a:lnSpc>
                <a:spcPct val="110000"/>
              </a:lnSpc>
              <a:spcBef>
                <a:spcPts val="1200"/>
              </a:spcBef>
              <a:buFont typeface="Wingdings" pitchFamily="2" charset="2"/>
              <a:buChar char="Ø"/>
            </a:pPr>
            <a:r>
              <a:rPr lang="el-GR" sz="2200" dirty="0" smtClean="0"/>
              <a:t>Ανάλογα με την διάμετρο της</a:t>
            </a:r>
            <a:r>
              <a:rPr lang="en-US" sz="2200" dirty="0" smtClean="0"/>
              <a:t> </a:t>
            </a:r>
            <a:r>
              <a:rPr lang="el-GR" sz="2200" dirty="0" smtClean="0"/>
              <a:t> μυϊκής ίνας, ο αριθμός των  μυϊκών  ινιδίων, είναι  από ελάχιστος μέχρι μερικές  χιλιάδες.</a:t>
            </a:r>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4060574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 Μυϊκό Ινίδιο</a:t>
            </a:r>
            <a:r>
              <a:rPr lang="el-GR" b="0" dirty="0" smtClean="0"/>
              <a:t> </a:t>
            </a:r>
            <a:r>
              <a:rPr lang="en-US" b="0" dirty="0" smtClean="0"/>
              <a:t/>
            </a:r>
            <a:br>
              <a:rPr lang="en-US" b="0" dirty="0" smtClean="0"/>
            </a:br>
            <a:r>
              <a:rPr lang="el-GR" sz="3200" b="0" dirty="0" smtClean="0"/>
              <a:t>Δομή</a:t>
            </a:r>
            <a:r>
              <a:rPr lang="en-US" sz="3200" b="0" dirty="0" smtClean="0"/>
              <a:t>, </a:t>
            </a:r>
            <a:r>
              <a:rPr lang="el-GR" sz="3200" b="0" dirty="0" smtClean="0"/>
              <a:t>εγκάρσια γράμμωση</a:t>
            </a:r>
            <a:endParaRPr lang="el-GR" sz="3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pic>
        <p:nvPicPr>
          <p:cNvPr id="14338" name="Picture 2" descr="File:Skeletal muscle diagram.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p:blipFill>
        <p:spPr bwMode="auto">
          <a:xfrm>
            <a:off x="899592" y="2492896"/>
            <a:ext cx="7344816" cy="2520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3131840" y="5445224"/>
            <a:ext cx="2592288"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5"/>
              </a:rPr>
              <a:t>Skeletal muscle </a:t>
            </a:r>
            <a:r>
              <a:rPr lang="en-US" sz="1200" dirty="0" smtClean="0">
                <a:solidFill>
                  <a:prstClr val="black"/>
                </a:solidFill>
                <a:latin typeface="Calibri"/>
                <a:hlinkClick r:id="rId5"/>
              </a:rPr>
              <a:t>diagram</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6" tooltip="User:Raul654"/>
              </a:rPr>
              <a:t>Raul654</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7"/>
              </a:rPr>
              <a:t>CC BY-SA </a:t>
            </a:r>
            <a:r>
              <a:rPr lang="en-US" sz="1200" dirty="0" smtClean="0">
                <a:solidFill>
                  <a:prstClr val="black">
                    <a:lumMod val="75000"/>
                    <a:lumOff val="25000"/>
                  </a:prstClr>
                </a:solidFill>
                <a:latin typeface="Calibri"/>
                <a:hlinkClick r:id="rId7"/>
              </a:rPr>
              <a:t>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494785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l-GR" dirty="0" err="1" smtClean="0"/>
              <a:t>Σαρκόπλασμα</a:t>
            </a:r>
            <a:endParaRPr lang="el-GR" sz="3200" b="0" dirty="0" smtClean="0"/>
          </a:p>
        </p:txBody>
      </p:sp>
      <p:sp>
        <p:nvSpPr>
          <p:cNvPr id="21507" name="Rectangle 3"/>
          <p:cNvSpPr>
            <a:spLocks noGrp="1" noChangeArrowheads="1"/>
          </p:cNvSpPr>
          <p:nvPr>
            <p:ph idx="1"/>
          </p:nvPr>
        </p:nvSpPr>
        <p:spPr/>
        <p:txBody>
          <a:bodyPr>
            <a:noAutofit/>
          </a:bodyPr>
          <a:lstStyle/>
          <a:p>
            <a:pPr marL="0" indent="0">
              <a:lnSpc>
                <a:spcPct val="114000"/>
              </a:lnSpc>
              <a:spcBef>
                <a:spcPts val="1200"/>
              </a:spcBef>
              <a:buNone/>
            </a:pPr>
            <a:r>
              <a:rPr lang="el-GR" sz="2200" dirty="0" smtClean="0"/>
              <a:t>Το </a:t>
            </a:r>
            <a:r>
              <a:rPr lang="el-GR" sz="2200" b="1" dirty="0" err="1" smtClean="0"/>
              <a:t>σαρκόπλασμα</a:t>
            </a:r>
            <a:r>
              <a:rPr lang="en-US" sz="2200" b="1" dirty="0" smtClean="0"/>
              <a:t> </a:t>
            </a:r>
            <a:r>
              <a:rPr lang="el-GR" sz="2200" dirty="0" smtClean="0"/>
              <a:t>είναι πρωτόπλασμα, μη διαφοροποιημένο.</a:t>
            </a:r>
            <a:endParaRPr lang="el-GR" sz="2200" b="1" dirty="0"/>
          </a:p>
          <a:p>
            <a:pPr marL="0" indent="0">
              <a:lnSpc>
                <a:spcPct val="114000"/>
              </a:lnSpc>
              <a:spcBef>
                <a:spcPts val="1200"/>
              </a:spcBef>
              <a:buNone/>
            </a:pPr>
            <a:r>
              <a:rPr lang="el-GR" sz="2200" dirty="0" smtClean="0"/>
              <a:t>Έχει κατά κύριο λόγο </a:t>
            </a:r>
            <a:r>
              <a:rPr lang="el-GR" sz="2200" b="1" dirty="0" smtClean="0"/>
              <a:t>μεταβολική λειτουργία</a:t>
            </a:r>
            <a:r>
              <a:rPr lang="en-US" sz="2200" dirty="0" smtClean="0"/>
              <a:t>:</a:t>
            </a:r>
            <a:r>
              <a:rPr lang="el-GR" sz="2200" dirty="0" smtClean="0"/>
              <a:t>  </a:t>
            </a:r>
          </a:p>
          <a:p>
            <a:pPr marL="538163" lvl="1" indent="-361950">
              <a:lnSpc>
                <a:spcPct val="114000"/>
              </a:lnSpc>
              <a:spcBef>
                <a:spcPts val="1200"/>
              </a:spcBef>
              <a:buFont typeface="Wingdings" pitchFamily="2" charset="2"/>
              <a:buChar char="Ø"/>
            </a:pPr>
            <a:r>
              <a:rPr lang="el-GR" sz="2200" dirty="0" smtClean="0"/>
              <a:t>Εμπεριέχει τα </a:t>
            </a:r>
            <a:r>
              <a:rPr lang="el-GR" sz="2200" b="1" dirty="0" smtClean="0"/>
              <a:t>μυϊκά νημάτια</a:t>
            </a:r>
            <a:r>
              <a:rPr lang="el-GR" sz="2200" dirty="0" smtClean="0"/>
              <a:t>, λεπτές και παχιές συσταλτές  πρωτεΐνες.</a:t>
            </a:r>
          </a:p>
          <a:p>
            <a:pPr marL="538163" lvl="1" indent="-361950">
              <a:lnSpc>
                <a:spcPct val="114000"/>
              </a:lnSpc>
              <a:spcBef>
                <a:spcPts val="1200"/>
              </a:spcBef>
              <a:buFont typeface="Wingdings" pitchFamily="2" charset="2"/>
              <a:buChar char="Ø"/>
            </a:pPr>
            <a:r>
              <a:rPr lang="el-GR" sz="2200" dirty="0" smtClean="0"/>
              <a:t>Εμπεριέχει μιτοχόνδρια, </a:t>
            </a:r>
            <a:r>
              <a:rPr lang="el-GR" sz="2200" dirty="0" err="1" smtClean="0"/>
              <a:t>λυσοσώματα</a:t>
            </a:r>
            <a:r>
              <a:rPr lang="el-GR" sz="2200" dirty="0" smtClean="0"/>
              <a:t>, πυρήνες και άλλα λειτουργικά </a:t>
            </a:r>
            <a:r>
              <a:rPr lang="en-US" sz="2200" dirty="0" smtClean="0"/>
              <a:t> </a:t>
            </a:r>
            <a:r>
              <a:rPr lang="el-GR" sz="2200" dirty="0" smtClean="0"/>
              <a:t>σωματίδια.</a:t>
            </a:r>
          </a:p>
          <a:p>
            <a:pPr marL="538163" lvl="1" indent="-361950">
              <a:lnSpc>
                <a:spcPct val="114000"/>
              </a:lnSpc>
              <a:spcBef>
                <a:spcPts val="1200"/>
              </a:spcBef>
              <a:buFont typeface="Wingdings" pitchFamily="2" charset="2"/>
              <a:buChar char="Ø"/>
            </a:pPr>
            <a:r>
              <a:rPr lang="el-GR" sz="2200" dirty="0" smtClean="0"/>
              <a:t>Είναι  αποθήκη γλυκογόνου, λιπιδίων και ενζύμων.</a:t>
            </a:r>
          </a:p>
          <a:p>
            <a:pPr marL="0" indent="0">
              <a:lnSpc>
                <a:spcPct val="114000"/>
              </a:lnSpc>
              <a:spcBef>
                <a:spcPts val="1200"/>
              </a:spcBef>
              <a:buNone/>
            </a:pPr>
            <a:r>
              <a:rPr lang="el-GR" sz="2200" dirty="0" smtClean="0"/>
              <a:t>Μύες  με συνεχή λειτουργία  (ματιών, αναπνευστικοί)  έχουν την μεγαλύτερη ποσότητα </a:t>
            </a:r>
            <a:r>
              <a:rPr lang="el-GR" sz="2200" dirty="0" err="1" smtClean="0"/>
              <a:t>σαρκοπλάσματος</a:t>
            </a:r>
            <a:r>
              <a:rPr lang="el-GR" sz="2200" dirty="0" smtClean="0"/>
              <a:t>, σε σχέση με όσους</a:t>
            </a:r>
            <a:r>
              <a:rPr lang="en-US" sz="2200" dirty="0" smtClean="0"/>
              <a:t>,</a:t>
            </a:r>
            <a:r>
              <a:rPr lang="el-GR" sz="2200" dirty="0" smtClean="0"/>
              <a:t> συσπώνται εκρηκτικά.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2679642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l-GR" dirty="0" err="1" smtClean="0"/>
              <a:t>Σαρκοπλασματικό</a:t>
            </a:r>
            <a:r>
              <a:rPr lang="el-GR" dirty="0" smtClean="0"/>
              <a:t> Δίκτυο</a:t>
            </a:r>
          </a:p>
        </p:txBody>
      </p:sp>
      <p:sp>
        <p:nvSpPr>
          <p:cNvPr id="23555" name="Rectangle 3"/>
          <p:cNvSpPr>
            <a:spLocks noGrp="1" noChangeArrowheads="1"/>
          </p:cNvSpPr>
          <p:nvPr>
            <p:ph idx="1"/>
          </p:nvPr>
        </p:nvSpPr>
        <p:spPr/>
        <p:txBody>
          <a:bodyPr>
            <a:normAutofit/>
          </a:bodyPr>
          <a:lstStyle/>
          <a:p>
            <a:pPr marL="0" indent="0">
              <a:lnSpc>
                <a:spcPct val="130000"/>
              </a:lnSpc>
              <a:spcBef>
                <a:spcPts val="1800"/>
              </a:spcBef>
              <a:buNone/>
            </a:pPr>
            <a:r>
              <a:rPr lang="el-GR" sz="2400" dirty="0" smtClean="0"/>
              <a:t>Το </a:t>
            </a:r>
            <a:r>
              <a:rPr lang="el-GR" sz="2400" b="1" dirty="0" err="1" smtClean="0"/>
              <a:t>σαρκοπλασματικό</a:t>
            </a:r>
            <a:r>
              <a:rPr lang="el-GR" sz="2400" b="1" dirty="0" smtClean="0"/>
              <a:t> δίκτυο </a:t>
            </a:r>
            <a:r>
              <a:rPr lang="el-GR" sz="2400" dirty="0" smtClean="0"/>
              <a:t>είναι εκτεταμένο σύστημα</a:t>
            </a:r>
            <a:r>
              <a:rPr lang="en-US" sz="2400" dirty="0" smtClean="0"/>
              <a:t> </a:t>
            </a:r>
            <a:r>
              <a:rPr lang="el-GR" sz="2400" dirty="0" smtClean="0"/>
              <a:t>μεμβρανών, οι οποίες</a:t>
            </a:r>
            <a:r>
              <a:rPr lang="en-US" sz="2400" dirty="0" smtClean="0"/>
              <a:t>:</a:t>
            </a:r>
          </a:p>
          <a:p>
            <a:pPr>
              <a:lnSpc>
                <a:spcPct val="130000"/>
              </a:lnSpc>
              <a:spcBef>
                <a:spcPts val="1800"/>
              </a:spcBef>
              <a:buFont typeface="Wingdings" panose="05000000000000000000" pitchFamily="2" charset="2"/>
              <a:buChar char="Ø"/>
            </a:pPr>
            <a:r>
              <a:rPr lang="el-GR" sz="2400" dirty="0" smtClean="0"/>
              <a:t> Σχηματίζουν κοιλότητες και σωλήνες στο </a:t>
            </a:r>
            <a:r>
              <a:rPr lang="el-GR" sz="2400" dirty="0" err="1" smtClean="0"/>
              <a:t>σαρκόπλασμα</a:t>
            </a:r>
            <a:r>
              <a:rPr lang="el-GR" sz="2400" dirty="0" smtClean="0"/>
              <a:t>.</a:t>
            </a:r>
          </a:p>
          <a:p>
            <a:pPr>
              <a:lnSpc>
                <a:spcPct val="130000"/>
              </a:lnSpc>
              <a:spcBef>
                <a:spcPts val="1800"/>
              </a:spcBef>
              <a:buFont typeface="Wingdings" panose="05000000000000000000" pitchFamily="2" charset="2"/>
              <a:buChar char="Ø"/>
            </a:pPr>
            <a:r>
              <a:rPr lang="el-GR" sz="2400" dirty="0" smtClean="0"/>
              <a:t>Διευκολύνουν την γρήγορη επικοινωνία του συσταλτού μηχανισμού και του </a:t>
            </a:r>
            <a:r>
              <a:rPr lang="el-GR" sz="2400" dirty="0" err="1" smtClean="0"/>
              <a:t>σαρκειλήματος</a:t>
            </a:r>
            <a:r>
              <a:rPr lang="el-GR" sz="2400" dirty="0" smtClean="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169610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Σαρκείλημμα</a:t>
            </a:r>
            <a:endParaRPr lang="el-GR" dirty="0"/>
          </a:p>
        </p:txBody>
      </p:sp>
      <p:sp>
        <p:nvSpPr>
          <p:cNvPr id="2" name="1 - Θέση περιεχομένου"/>
          <p:cNvSpPr>
            <a:spLocks noGrp="1"/>
          </p:cNvSpPr>
          <p:nvPr>
            <p:ph idx="1"/>
          </p:nvPr>
        </p:nvSpPr>
        <p:spPr/>
        <p:txBody>
          <a:bodyPr>
            <a:normAutofit/>
          </a:bodyPr>
          <a:lstStyle/>
          <a:p>
            <a:pPr marL="0" indent="0">
              <a:lnSpc>
                <a:spcPct val="110000"/>
              </a:lnSpc>
              <a:spcBef>
                <a:spcPts val="1200"/>
              </a:spcBef>
              <a:buNone/>
            </a:pPr>
            <a:r>
              <a:rPr lang="el-GR" sz="2400" dirty="0" smtClean="0"/>
              <a:t>Το σαρκείλημα,</a:t>
            </a:r>
            <a:r>
              <a:rPr lang="el-GR" sz="2400" dirty="0" smtClean="0">
                <a:solidFill>
                  <a:srgbClr val="FF0000"/>
                </a:solidFill>
              </a:rPr>
              <a:t> </a:t>
            </a:r>
            <a:r>
              <a:rPr lang="el-GR" sz="2400" dirty="0" smtClean="0"/>
              <a:t>η κυτταρική μεμβράνη</a:t>
            </a:r>
            <a:r>
              <a:rPr lang="en-US" sz="2400" dirty="0" smtClean="0"/>
              <a:t>,</a:t>
            </a:r>
            <a:r>
              <a:rPr lang="el-GR" sz="2400" dirty="0" smtClean="0"/>
              <a:t> που περιβάλλει το </a:t>
            </a:r>
            <a:r>
              <a:rPr lang="el-GR" sz="2400" b="1" dirty="0" smtClean="0"/>
              <a:t>μυϊκό ινίδιο</a:t>
            </a:r>
            <a:r>
              <a:rPr lang="en-US" sz="2400" b="1" dirty="0" smtClean="0"/>
              <a:t>:</a:t>
            </a:r>
            <a:endParaRPr lang="el-GR" sz="2400" b="1" dirty="0" smtClean="0"/>
          </a:p>
          <a:p>
            <a:pPr lvl="1" indent="-382588">
              <a:lnSpc>
                <a:spcPct val="110000"/>
              </a:lnSpc>
              <a:spcBef>
                <a:spcPts val="1200"/>
              </a:spcBef>
              <a:buFont typeface="Wingdings" panose="05000000000000000000" pitchFamily="2" charset="2"/>
              <a:buChar char="Ø"/>
            </a:pPr>
            <a:r>
              <a:rPr lang="el-GR" sz="2400" dirty="0" smtClean="0"/>
              <a:t>Επιτρέπει εκλεκτικά την διακίνηση</a:t>
            </a:r>
            <a:r>
              <a:rPr lang="en-US" sz="2400" dirty="0" smtClean="0"/>
              <a:t> </a:t>
            </a:r>
            <a:r>
              <a:rPr lang="el-GR" sz="2400" dirty="0" smtClean="0"/>
              <a:t>ουσιών από το εξωτερικό περιβάλλον, </a:t>
            </a:r>
            <a:r>
              <a:rPr lang="el-GR" sz="2400" b="1" dirty="0" smtClean="0"/>
              <a:t>παθητικά.</a:t>
            </a:r>
            <a:endParaRPr lang="el-GR" sz="2400" dirty="0" smtClean="0"/>
          </a:p>
          <a:p>
            <a:pPr lvl="1" indent="-382588">
              <a:lnSpc>
                <a:spcPct val="110000"/>
              </a:lnSpc>
              <a:spcBef>
                <a:spcPts val="1200"/>
              </a:spcBef>
              <a:buFont typeface="Wingdings" panose="05000000000000000000" pitchFamily="2" charset="2"/>
              <a:buChar char="Ø"/>
            </a:pPr>
            <a:r>
              <a:rPr lang="el-GR" sz="2400" dirty="0" smtClean="0"/>
              <a:t>Βοηθά</a:t>
            </a:r>
            <a:r>
              <a:rPr lang="en-US" sz="2400" dirty="0" smtClean="0"/>
              <a:t> </a:t>
            </a:r>
            <a:r>
              <a:rPr lang="el-GR" sz="2400" dirty="0" smtClean="0"/>
              <a:t>την έξοδο ουσιών από το εσωτερικό περιβάλλον, </a:t>
            </a:r>
            <a:r>
              <a:rPr lang="el-GR" sz="2400" b="1" dirty="0" smtClean="0"/>
              <a:t>ενεργητικά</a:t>
            </a:r>
            <a:r>
              <a:rPr lang="el-GR" sz="2000" b="1" dirty="0" smtClean="0"/>
              <a:t>.</a:t>
            </a:r>
            <a:endParaRPr lang="el-GR"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3319574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116632"/>
            <a:ext cx="8229600" cy="1080120"/>
          </a:xfrm>
        </p:spPr>
        <p:txBody>
          <a:bodyPr>
            <a:noAutofit/>
          </a:bodyPr>
          <a:lstStyle/>
          <a:p>
            <a:r>
              <a:rPr lang="el-GR" dirty="0" smtClean="0"/>
              <a:t>Μυϊκό Ινίδιο</a:t>
            </a:r>
            <a:br>
              <a:rPr lang="el-GR" dirty="0" smtClean="0"/>
            </a:br>
            <a:r>
              <a:rPr lang="el-GR" sz="3200" b="0" dirty="0" smtClean="0"/>
              <a:t>μοριακή δομή 1/2</a:t>
            </a:r>
          </a:p>
        </p:txBody>
      </p:sp>
      <p:sp>
        <p:nvSpPr>
          <p:cNvPr id="41987" name="Rectangle 3"/>
          <p:cNvSpPr>
            <a:spLocks noGrp="1" noChangeArrowheads="1"/>
          </p:cNvSpPr>
          <p:nvPr>
            <p:ph idx="1"/>
          </p:nvPr>
        </p:nvSpPr>
        <p:spPr>
          <a:xfrm>
            <a:off x="457200" y="1340768"/>
            <a:ext cx="8229600" cy="4896544"/>
          </a:xfrm>
        </p:spPr>
        <p:txBody>
          <a:bodyPr>
            <a:normAutofit/>
          </a:bodyPr>
          <a:lstStyle/>
          <a:p>
            <a:pPr marL="0" indent="0">
              <a:lnSpc>
                <a:spcPct val="130000"/>
              </a:lnSpc>
              <a:spcBef>
                <a:spcPts val="1800"/>
              </a:spcBef>
              <a:buNone/>
            </a:pPr>
            <a:r>
              <a:rPr lang="el-GR" sz="2400" b="1" dirty="0" smtClean="0"/>
              <a:t>Τα </a:t>
            </a:r>
            <a:r>
              <a:rPr lang="el-GR" sz="2400" b="1" dirty="0" err="1" smtClean="0"/>
              <a:t>σαρκομέρια</a:t>
            </a:r>
            <a:r>
              <a:rPr lang="el-GR" sz="2400" b="1" dirty="0" smtClean="0"/>
              <a:t> </a:t>
            </a:r>
            <a:r>
              <a:rPr lang="el-GR" sz="2400" dirty="0" smtClean="0"/>
              <a:t>είναι  επαναλαμβανόμενες δομές, με τα ίδια δομικά χαρακτηριστικά. Αποτελούν τη  </a:t>
            </a:r>
            <a:r>
              <a:rPr lang="el-GR" sz="2400" b="1" dirty="0" smtClean="0"/>
              <a:t>λειτουργική μονάδα  του μυϊκού ινιδίου.</a:t>
            </a:r>
            <a:r>
              <a:rPr lang="el-GR" sz="2400" dirty="0" smtClean="0"/>
              <a:t> Το </a:t>
            </a:r>
            <a:r>
              <a:rPr lang="el-GR" sz="2400" dirty="0" err="1" smtClean="0"/>
              <a:t>σαρκομέριο</a:t>
            </a:r>
            <a:r>
              <a:rPr lang="en-US" sz="2400" dirty="0" smtClean="0"/>
              <a:t> </a:t>
            </a:r>
            <a:r>
              <a:rPr lang="el-GR" sz="2400" dirty="0" smtClean="0"/>
              <a:t> είναι το τμήμα του μυϊκού ινιδίου, που περιλαμβάνεται  ανάμεσα σε δύο γειτονικές γραμμές </a:t>
            </a:r>
            <a:r>
              <a:rPr lang="el-GR" sz="2400" b="1" dirty="0" smtClean="0"/>
              <a:t>Ζ </a:t>
            </a:r>
            <a:r>
              <a:rPr lang="el-GR" sz="2400" dirty="0" smtClean="0"/>
              <a:t>.</a:t>
            </a:r>
            <a:endParaRPr lang="el-GR" sz="2400" b="1" u="sng"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pic>
        <p:nvPicPr>
          <p:cNvPr id="5" name="Picture 2" descr="File:1003 Thick and Thin Filament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55776" y="3501008"/>
            <a:ext cx="5806505" cy="2996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6"/>
          <p:cNvSpPr/>
          <p:nvPr/>
        </p:nvSpPr>
        <p:spPr>
          <a:xfrm>
            <a:off x="2146660" y="6498930"/>
            <a:ext cx="6624736"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1003 Thick and Thin </a:t>
            </a:r>
            <a:r>
              <a:rPr lang="en-US" sz="1200" dirty="0" smtClean="0">
                <a:solidFill>
                  <a:prstClr val="black"/>
                </a:solidFill>
                <a:latin typeface="Calibri"/>
                <a:hlinkClick r:id="rId3"/>
              </a:rPr>
              <a:t>Filaments</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4" tooltip="User:CFCF"/>
              </a:rPr>
              <a:t>CFCF</a:t>
            </a:r>
            <a:r>
              <a:rPr lang="en-US" sz="1200" dirty="0" smtClean="0">
                <a:solidFill>
                  <a:prstClr val="black">
                    <a:lumMod val="65000"/>
                    <a:lumOff val="35000"/>
                  </a:prstClr>
                </a:solidFill>
                <a:latin typeface="Calibri"/>
                <a:hlinkClick r:id="rId5"/>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6"/>
              </a:rPr>
              <a:t>CC BY </a:t>
            </a:r>
            <a:r>
              <a:rPr lang="en-US" sz="1200" dirty="0">
                <a:solidFill>
                  <a:prstClr val="black"/>
                </a:solidFill>
                <a:latin typeface="Calibri"/>
                <a:hlinkClick r:id="rId6"/>
              </a:rPr>
              <a:t>3.0</a:t>
            </a:r>
            <a:endParaRPr lang="en-US" sz="1200" dirty="0">
              <a:solidFill>
                <a:prstClr val="black"/>
              </a:solidFill>
              <a:latin typeface="Calibri"/>
            </a:endParaRPr>
          </a:p>
        </p:txBody>
      </p:sp>
    </p:spTree>
    <p:extLst>
      <p:ext uri="{BB962C8B-B14F-4D97-AF65-F5344CB8AC3E}">
        <p14:creationId xmlns:p14="http://schemas.microsoft.com/office/powerpoint/2010/main" val="4170694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sz="4400" dirty="0" smtClean="0"/>
              <a:t>Μυϊκό Ινίδιο</a:t>
            </a:r>
            <a:r>
              <a:rPr lang="el-GR" sz="4400" b="0" dirty="0" smtClean="0"/>
              <a:t> </a:t>
            </a:r>
            <a:r>
              <a:rPr lang="el-GR" sz="3600" b="0" dirty="0" smtClean="0"/>
              <a:t/>
            </a:r>
            <a:br>
              <a:rPr lang="el-GR" sz="3600" b="0" dirty="0" smtClean="0"/>
            </a:br>
            <a:r>
              <a:rPr lang="el-GR" sz="3600" b="0" dirty="0" smtClean="0"/>
              <a:t>σχηματική απεικόνιση</a:t>
            </a:r>
            <a:r>
              <a:rPr lang="en-US" sz="3600" b="0" dirty="0" smtClean="0"/>
              <a:t> </a:t>
            </a:r>
            <a:r>
              <a:rPr lang="el-GR" sz="3600" b="0" dirty="0" smtClean="0"/>
              <a:t>της δομής</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pic>
        <p:nvPicPr>
          <p:cNvPr id="14338" name="Picture 2" descr="File:Skeletal muscle diagra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3528" y="1700808"/>
            <a:ext cx="8460432" cy="4590132"/>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395536" y="6312444"/>
            <a:ext cx="831641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Skeletal muscle </a:t>
            </a:r>
            <a:r>
              <a:rPr lang="en-US" sz="1200" dirty="0" smtClean="0">
                <a:solidFill>
                  <a:prstClr val="black"/>
                </a:solidFill>
                <a:latin typeface="Calibri"/>
                <a:hlinkClick r:id="rId4"/>
              </a:rPr>
              <a:t>diagram</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Raul654"/>
              </a:rPr>
              <a:t>Raul654</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6"/>
              </a:rPr>
              <a:t>CC BY-SA </a:t>
            </a:r>
            <a:r>
              <a:rPr lang="en-US" sz="1200" dirty="0" smtClean="0">
                <a:solidFill>
                  <a:prstClr val="black">
                    <a:lumMod val="75000"/>
                    <a:lumOff val="25000"/>
                  </a:prstClr>
                </a:solidFill>
                <a:latin typeface="Calibri"/>
                <a:hlinkClick r:id="rId6"/>
              </a:rPr>
              <a:t>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126012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116632"/>
            <a:ext cx="8229600" cy="1080120"/>
          </a:xfrm>
        </p:spPr>
        <p:txBody>
          <a:bodyPr>
            <a:noAutofit/>
          </a:bodyPr>
          <a:lstStyle/>
          <a:p>
            <a:r>
              <a:rPr lang="el-GR" dirty="0" smtClean="0"/>
              <a:t> </a:t>
            </a:r>
            <a:br>
              <a:rPr lang="el-GR" dirty="0" smtClean="0"/>
            </a:br>
            <a:r>
              <a:rPr lang="el-GR" dirty="0" err="1" smtClean="0"/>
              <a:t>Σαρκομέριο</a:t>
            </a:r>
            <a:r>
              <a:rPr lang="en-US" dirty="0"/>
              <a:t/>
            </a:r>
            <a:br>
              <a:rPr lang="en-US" dirty="0"/>
            </a:br>
            <a:r>
              <a:rPr lang="el-GR" sz="3200" b="0" dirty="0" smtClean="0"/>
              <a:t>πρωτεΐνες </a:t>
            </a:r>
            <a:r>
              <a:rPr lang="en-US" sz="3200" b="0" dirty="0" smtClean="0"/>
              <a:t/>
            </a:r>
            <a:br>
              <a:rPr lang="en-US" sz="3200" b="0" dirty="0" smtClean="0"/>
            </a:br>
            <a:endParaRPr lang="el-GR" sz="3200" b="0" dirty="0"/>
          </a:p>
        </p:txBody>
      </p:sp>
      <p:sp>
        <p:nvSpPr>
          <p:cNvPr id="2" name="1 - Θέση περιεχομένου"/>
          <p:cNvSpPr>
            <a:spLocks noGrp="1"/>
          </p:cNvSpPr>
          <p:nvPr>
            <p:ph idx="1"/>
          </p:nvPr>
        </p:nvSpPr>
        <p:spPr>
          <a:xfrm>
            <a:off x="529208" y="1412776"/>
            <a:ext cx="3106688" cy="4675003"/>
          </a:xfrm>
        </p:spPr>
        <p:txBody>
          <a:bodyPr>
            <a:normAutofit/>
          </a:bodyPr>
          <a:lstStyle/>
          <a:p>
            <a:pPr marL="0" indent="0">
              <a:lnSpc>
                <a:spcPct val="120000"/>
              </a:lnSpc>
              <a:spcBef>
                <a:spcPts val="1200"/>
              </a:spcBef>
              <a:buNone/>
            </a:pPr>
            <a:r>
              <a:rPr lang="el-GR" dirty="0" smtClean="0"/>
              <a:t>Οι πρωτεΐνες, που συμμετέχουν στον σχηματισμό</a:t>
            </a:r>
            <a:r>
              <a:rPr lang="en-US" dirty="0" smtClean="0"/>
              <a:t> </a:t>
            </a:r>
            <a:r>
              <a:rPr lang="el-GR" dirty="0" smtClean="0"/>
              <a:t>του </a:t>
            </a:r>
            <a:r>
              <a:rPr lang="el-GR" dirty="0" err="1" smtClean="0"/>
              <a:t>σαρκομερίου</a:t>
            </a:r>
            <a:r>
              <a:rPr lang="el-GR" dirty="0" smtClean="0"/>
              <a:t> είναι:</a:t>
            </a:r>
          </a:p>
          <a:p>
            <a:pPr>
              <a:spcBef>
                <a:spcPts val="1200"/>
              </a:spcBef>
              <a:buFont typeface="Wingdings" pitchFamily="2" charset="2"/>
              <a:buChar char="Ø"/>
            </a:pPr>
            <a:r>
              <a:rPr lang="el-GR" dirty="0" smtClean="0"/>
              <a:t>Η </a:t>
            </a:r>
            <a:r>
              <a:rPr lang="el-GR" dirty="0" err="1" smtClean="0"/>
              <a:t>μυοσίνη</a:t>
            </a:r>
            <a:r>
              <a:rPr lang="el-GR" dirty="0" smtClean="0"/>
              <a:t>,</a:t>
            </a:r>
          </a:p>
          <a:p>
            <a:pPr>
              <a:spcBef>
                <a:spcPts val="1200"/>
              </a:spcBef>
              <a:buFont typeface="Wingdings" pitchFamily="2" charset="2"/>
              <a:buChar char="Ø"/>
            </a:pPr>
            <a:r>
              <a:rPr lang="el-GR" dirty="0" smtClean="0"/>
              <a:t>Η </a:t>
            </a:r>
            <a:r>
              <a:rPr lang="el-GR" dirty="0" err="1" smtClean="0"/>
              <a:t>ακτίνη</a:t>
            </a:r>
            <a:r>
              <a:rPr lang="el-GR" dirty="0" smtClean="0"/>
              <a:t>,</a:t>
            </a:r>
          </a:p>
          <a:p>
            <a:pPr>
              <a:spcBef>
                <a:spcPts val="1200"/>
              </a:spcBef>
              <a:buFont typeface="Wingdings" pitchFamily="2" charset="2"/>
              <a:buChar char="Ø"/>
            </a:pPr>
            <a:r>
              <a:rPr lang="el-GR" dirty="0" smtClean="0"/>
              <a:t>Η </a:t>
            </a:r>
            <a:r>
              <a:rPr lang="el-GR" dirty="0" err="1" smtClean="0"/>
              <a:t>τροπομυοσίνη</a:t>
            </a:r>
            <a:r>
              <a:rPr lang="el-GR" dirty="0" smtClean="0"/>
              <a:t>,</a:t>
            </a:r>
          </a:p>
          <a:p>
            <a:pPr>
              <a:spcBef>
                <a:spcPts val="1200"/>
              </a:spcBef>
              <a:buFont typeface="Wingdings" pitchFamily="2" charset="2"/>
              <a:buChar char="Ø"/>
            </a:pPr>
            <a:r>
              <a:rPr lang="el-GR" dirty="0" smtClean="0"/>
              <a:t>Η </a:t>
            </a:r>
            <a:r>
              <a:rPr lang="el-GR" dirty="0" err="1" smtClean="0"/>
              <a:t>τροπονίνη</a:t>
            </a:r>
            <a:r>
              <a:rPr lang="el-GR" dirty="0" smtClean="0"/>
              <a:t>.</a:t>
            </a:r>
            <a:endParaRPr lang="el-GR"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pic>
        <p:nvPicPr>
          <p:cNvPr id="5" name="Picture 2" descr="File:Skeletal muscl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281"/>
          <a:stretch/>
        </p:blipFill>
        <p:spPr bwMode="auto">
          <a:xfrm>
            <a:off x="3347864" y="1562309"/>
            <a:ext cx="5760640" cy="4140340"/>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6" name="5 - Ορθογώνιο"/>
          <p:cNvSpPr/>
          <p:nvPr/>
        </p:nvSpPr>
        <p:spPr>
          <a:xfrm>
            <a:off x="3636150" y="5744289"/>
            <a:ext cx="5184068" cy="276999"/>
          </a:xfrm>
          <a:prstGeom prst="rect">
            <a:avLst/>
          </a:prstGeom>
        </p:spPr>
        <p:txBody>
          <a:bodyPr wrap="square">
            <a:spAutoFit/>
          </a:bodyPr>
          <a:lstStyle/>
          <a:p>
            <a:pPr algn="ctr"/>
            <a:r>
              <a:rPr lang="en-US" sz="1200" dirty="0" smtClean="0">
                <a:solidFill>
                  <a:prstClr val="black">
                    <a:lumMod val="75000"/>
                    <a:lumOff val="25000"/>
                  </a:prstClr>
                </a:solidFill>
                <a:latin typeface="Calibri"/>
                <a:hlinkClick r:id="rId3"/>
              </a:rPr>
              <a:t>Skeletal muscle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lumMod val="75000"/>
                    <a:lumOff val="25000"/>
                  </a:prstClr>
                </a:solidFill>
                <a:latin typeface="Calibri"/>
                <a:hlinkClick r:id="rId4" tooltip="User:Deglr6328"/>
              </a:rPr>
              <a:t>Deglr6328</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smtClean="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487079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err="1" smtClean="0"/>
              <a:t>Σαρκομέριο</a:t>
            </a:r>
            <a:r>
              <a:rPr lang="el-GR" sz="4400" dirty="0" smtClean="0"/>
              <a:t/>
            </a:r>
            <a:br>
              <a:rPr lang="el-GR" sz="4400" dirty="0" smtClean="0"/>
            </a:br>
            <a:r>
              <a:rPr lang="el-GR" b="0" dirty="0" smtClean="0"/>
              <a:t>Δομή</a:t>
            </a:r>
            <a:endParaRPr lang="el-GR" b="0" dirty="0"/>
          </a:p>
        </p:txBody>
      </p:sp>
      <p:sp>
        <p:nvSpPr>
          <p:cNvPr id="6" name="Θέση περιεχομένου 5"/>
          <p:cNvSpPr>
            <a:spLocks noGrp="1"/>
          </p:cNvSpPr>
          <p:nvPr>
            <p:ph idx="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pic>
        <p:nvPicPr>
          <p:cNvPr id="2050" name="Picture 2" descr="File:1003 Thick and Thin Filamen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817" y="1124744"/>
            <a:ext cx="8352928" cy="5616624"/>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4932040" y="6351711"/>
            <a:ext cx="272100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1003 Thick and Thin </a:t>
            </a:r>
            <a:r>
              <a:rPr lang="en-US" sz="1200" dirty="0" smtClean="0">
                <a:solidFill>
                  <a:prstClr val="black"/>
                </a:solidFill>
                <a:latin typeface="Calibri"/>
                <a:hlinkClick r:id="rId4"/>
              </a:rPr>
              <a:t>Filaments</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tooltip="User:CFCF"/>
              </a:rPr>
              <a:t>CFCF</a:t>
            </a:r>
            <a:r>
              <a:rPr lang="en-US" sz="1200" dirty="0" smtClean="0">
                <a:solidFill>
                  <a:prstClr val="black">
                    <a:lumMod val="65000"/>
                    <a:lumOff val="35000"/>
                  </a:prstClr>
                </a:solidFill>
                <a:latin typeface="Calibri"/>
                <a:hlinkClick r:id="rId6"/>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7"/>
              </a:rPr>
              <a:t>CC BY 3.0</a:t>
            </a:r>
            <a:endParaRPr lang="en-US" sz="1200" dirty="0">
              <a:solidFill>
                <a:prstClr val="black"/>
              </a:solidFill>
              <a:latin typeface="Calibri"/>
            </a:endParaRPr>
          </a:p>
        </p:txBody>
      </p:sp>
    </p:spTree>
    <p:extLst>
      <p:ext uri="{BB962C8B-B14F-4D97-AF65-F5344CB8AC3E}">
        <p14:creationId xmlns:p14="http://schemas.microsoft.com/office/powerpoint/2010/main" val="3901675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67544" y="2348880"/>
            <a:ext cx="8229600" cy="1368152"/>
          </a:xfrm>
          <a:ln w="19050">
            <a:solidFill>
              <a:srgbClr val="2A4A70"/>
            </a:solidFill>
          </a:ln>
        </p:spPr>
        <p:txBody>
          <a:bodyPr>
            <a:normAutofit/>
          </a:bodyPr>
          <a:lstStyle/>
          <a:p>
            <a:pPr eaLnBrk="1" hangingPunct="1"/>
            <a:r>
              <a:rPr lang="el-GR" dirty="0" smtClean="0"/>
              <a:t>Μυϊκός Ιστός</a:t>
            </a:r>
            <a:br>
              <a:rPr lang="el-GR" dirty="0" smtClean="0"/>
            </a:br>
            <a:r>
              <a:rPr lang="el-GR" dirty="0" smtClean="0"/>
              <a:t>Κατασκευή και Λειτουργία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2218781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67544" y="116632"/>
            <a:ext cx="8229600" cy="1080120"/>
          </a:xfrm>
        </p:spPr>
        <p:txBody>
          <a:bodyPr>
            <a:noAutofit/>
          </a:bodyPr>
          <a:lstStyle/>
          <a:p>
            <a:r>
              <a:rPr lang="el-GR" dirty="0" smtClean="0"/>
              <a:t>Μυϊκό Ινίδιο</a:t>
            </a:r>
            <a:br>
              <a:rPr lang="el-GR" dirty="0" smtClean="0"/>
            </a:br>
            <a:r>
              <a:rPr lang="el-GR" sz="3200" b="0" dirty="0" smtClean="0"/>
              <a:t>μοριακή δομή 2/2</a:t>
            </a:r>
          </a:p>
        </p:txBody>
      </p:sp>
      <p:sp>
        <p:nvSpPr>
          <p:cNvPr id="2" name="1 - Θέση περιεχομένου"/>
          <p:cNvSpPr>
            <a:spLocks noGrp="1"/>
          </p:cNvSpPr>
          <p:nvPr>
            <p:ph idx="1"/>
          </p:nvPr>
        </p:nvSpPr>
        <p:spPr>
          <a:xfrm>
            <a:off x="457200" y="1412776"/>
            <a:ext cx="8229600" cy="5040560"/>
          </a:xfrm>
        </p:spPr>
        <p:txBody>
          <a:bodyPr>
            <a:normAutofit/>
          </a:bodyPr>
          <a:lstStyle/>
          <a:p>
            <a:pPr>
              <a:lnSpc>
                <a:spcPct val="124000"/>
              </a:lnSpc>
              <a:spcBef>
                <a:spcPts val="1200"/>
              </a:spcBef>
              <a:buFont typeface="Wingdings" pitchFamily="2" charset="2"/>
              <a:buChar char="Ø"/>
            </a:pPr>
            <a:r>
              <a:rPr lang="el-GR" sz="2200" dirty="0" smtClean="0"/>
              <a:t>Εκατέρωθεν της γραμμής</a:t>
            </a:r>
            <a:r>
              <a:rPr lang="el-GR" sz="2200" b="1" dirty="0" smtClean="0"/>
              <a:t> Ζ</a:t>
            </a:r>
            <a:r>
              <a:rPr lang="el-GR" sz="2200" dirty="0" smtClean="0"/>
              <a:t> αναπτύσσεται η ταινία </a:t>
            </a:r>
            <a:r>
              <a:rPr lang="el-GR" sz="2200" b="1" dirty="0" smtClean="0"/>
              <a:t>Ι </a:t>
            </a:r>
            <a:r>
              <a:rPr lang="el-GR" sz="2200" dirty="0" smtClean="0"/>
              <a:t>(ισότροπη).  Περιλαμβάνει τα τμήματα των λεπτών νηματίων, που δεν επικαλύπτονται από τα παχιά νημάτια. </a:t>
            </a:r>
          </a:p>
          <a:p>
            <a:pPr>
              <a:lnSpc>
                <a:spcPct val="124000"/>
              </a:lnSpc>
              <a:spcBef>
                <a:spcPts val="1200"/>
              </a:spcBef>
              <a:buFont typeface="Wingdings" pitchFamily="2" charset="2"/>
              <a:buChar char="Ø"/>
            </a:pPr>
            <a:r>
              <a:rPr lang="el-GR" sz="2200" dirty="0" smtClean="0"/>
              <a:t>Στο κέντρο της ταινίας  </a:t>
            </a:r>
            <a:r>
              <a:rPr lang="el-GR" sz="2200" b="1" dirty="0" smtClean="0"/>
              <a:t>Α</a:t>
            </a:r>
            <a:r>
              <a:rPr lang="el-GR" sz="2200" dirty="0" smtClean="0"/>
              <a:t>, στο κενό μεταξύ των άκρων των λεπτών νηματίων, σχηματίζεται η ζώνη </a:t>
            </a:r>
            <a:r>
              <a:rPr lang="el-GR" sz="2200" b="1" dirty="0" smtClean="0"/>
              <a:t>Η, </a:t>
            </a:r>
            <a:r>
              <a:rPr lang="el-GR" sz="2200" dirty="0" smtClean="0"/>
              <a:t>η οποία αποτελείται μόνο από παχιά νημάτια. </a:t>
            </a:r>
          </a:p>
          <a:p>
            <a:pPr>
              <a:lnSpc>
                <a:spcPct val="124000"/>
              </a:lnSpc>
              <a:spcBef>
                <a:spcPts val="1200"/>
              </a:spcBef>
              <a:buFont typeface="Wingdings" pitchFamily="2" charset="2"/>
              <a:buChar char="Ø"/>
            </a:pPr>
            <a:r>
              <a:rPr lang="el-GR" sz="2200" dirty="0" smtClean="0"/>
              <a:t>Η  γραμμή </a:t>
            </a:r>
            <a:r>
              <a:rPr lang="el-GR" sz="2200" b="1" dirty="0" smtClean="0"/>
              <a:t>Μ,</a:t>
            </a:r>
            <a:r>
              <a:rPr lang="el-GR" sz="2200" dirty="0" smtClean="0"/>
              <a:t> σκοτεινή στενή περιοχή στο κέντρο της ζώνης </a:t>
            </a:r>
            <a:r>
              <a:rPr lang="el-GR" sz="2200" b="1" dirty="0" smtClean="0"/>
              <a:t>Η</a:t>
            </a:r>
            <a:r>
              <a:rPr lang="el-GR" sz="2200" dirty="0" smtClean="0"/>
              <a:t>, σχηματίζεται από πρωτεΐνες εγκάρσιες και επιμήκεις, που συνδέουν μεταξύ τους τα παράλληλα παχιά νημάτια διατηρώντας την παράλληλη οργάνωσή τους.</a:t>
            </a:r>
            <a:endParaRPr lang="el-GR" sz="22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2828671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sz="4400" dirty="0" err="1" smtClean="0"/>
              <a:t>Σαρκομέριο</a:t>
            </a:r>
            <a:r>
              <a:rPr lang="el-GR" sz="4400" dirty="0" smtClean="0"/>
              <a:t> </a:t>
            </a:r>
            <a:r>
              <a:rPr lang="el-GR" dirty="0" smtClean="0"/>
              <a:t/>
            </a:r>
            <a:br>
              <a:rPr lang="el-GR" dirty="0" smtClean="0"/>
            </a:br>
            <a:r>
              <a:rPr lang="el-GR" sz="3600" b="0" dirty="0" smtClean="0"/>
              <a:t>σχηματική απόδοση</a:t>
            </a:r>
            <a:endParaRPr lang="el-GR" sz="3600" b="0" dirty="0"/>
          </a:p>
        </p:txBody>
      </p:sp>
      <p:pic>
        <p:nvPicPr>
          <p:cNvPr id="7" name="Picture 2" descr="File:Sarcomere diagram.sv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62000" y="2021681"/>
            <a:ext cx="7620000" cy="3390900"/>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
        <p:nvSpPr>
          <p:cNvPr id="6" name="Ορθογώνιο 5"/>
          <p:cNvSpPr/>
          <p:nvPr/>
        </p:nvSpPr>
        <p:spPr>
          <a:xfrm>
            <a:off x="3095836" y="6207695"/>
            <a:ext cx="2952328"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Sarcomere </a:t>
            </a:r>
            <a:r>
              <a:rPr lang="en-US" sz="1200" dirty="0" smtClean="0">
                <a:solidFill>
                  <a:prstClr val="black"/>
                </a:solidFill>
                <a:latin typeface="Calibri"/>
                <a:hlinkClick r:id="rId3"/>
              </a:rPr>
              <a:t>diagram</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smtClean="0">
                <a:solidFill>
                  <a:prstClr val="black"/>
                </a:solidFill>
                <a:latin typeface="Calibri"/>
                <a:hlinkClick r:id="rId4" tooltip="User:SlothMcCarty"/>
              </a:rPr>
              <a:t>SlothMcCarty</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smtClean="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295578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err="1" smtClean="0"/>
              <a:t>Μυοσίνη</a:t>
            </a:r>
            <a:r>
              <a:rPr lang="el-GR" b="0" dirty="0" smtClean="0"/>
              <a:t> </a:t>
            </a:r>
            <a:endParaRPr lang="el-GR" sz="3200" b="0" dirty="0" smtClean="0"/>
          </a:p>
        </p:txBody>
      </p:sp>
      <p:sp>
        <p:nvSpPr>
          <p:cNvPr id="2" name="1 - Θέση περιεχομένου"/>
          <p:cNvSpPr>
            <a:spLocks noGrp="1"/>
          </p:cNvSpPr>
          <p:nvPr>
            <p:ph idx="1"/>
          </p:nvPr>
        </p:nvSpPr>
        <p:spPr>
          <a:xfrm>
            <a:off x="457200" y="1196752"/>
            <a:ext cx="8579296" cy="5040560"/>
          </a:xfrm>
        </p:spPr>
        <p:txBody>
          <a:bodyPr>
            <a:normAutofit/>
          </a:bodyPr>
          <a:lstStyle/>
          <a:p>
            <a:pPr>
              <a:lnSpc>
                <a:spcPct val="114000"/>
              </a:lnSpc>
              <a:spcBef>
                <a:spcPts val="1200"/>
              </a:spcBef>
              <a:buFont typeface="Wingdings" pitchFamily="2" charset="2"/>
              <a:buChar char="Ø"/>
            </a:pPr>
            <a:r>
              <a:rPr lang="el-GR" dirty="0" smtClean="0"/>
              <a:t>Η  </a:t>
            </a:r>
            <a:r>
              <a:rPr lang="el-GR" b="1" dirty="0" err="1" smtClean="0"/>
              <a:t>Μυοσίνη</a:t>
            </a:r>
            <a:r>
              <a:rPr lang="el-GR" b="1" dirty="0" smtClean="0"/>
              <a:t>,</a:t>
            </a:r>
            <a:r>
              <a:rPr lang="el-GR" dirty="0" smtClean="0"/>
              <a:t> ινίδιο με διάμετρο 15</a:t>
            </a:r>
            <a:r>
              <a:rPr lang="en-US" dirty="0" smtClean="0"/>
              <a:t>nm</a:t>
            </a:r>
            <a:r>
              <a:rPr lang="el-GR" dirty="0" smtClean="0"/>
              <a:t>-</a:t>
            </a:r>
            <a:r>
              <a:rPr lang="el-GR" b="1" dirty="0" smtClean="0"/>
              <a:t>παχύ</a:t>
            </a:r>
            <a:r>
              <a:rPr lang="el-GR" dirty="0" smtClean="0"/>
              <a:t>, είναι</a:t>
            </a:r>
            <a:r>
              <a:rPr lang="en-US" dirty="0" smtClean="0"/>
              <a:t> </a:t>
            </a:r>
            <a:r>
              <a:rPr lang="el-GR" dirty="0" smtClean="0"/>
              <a:t>πρωτεΐνη. Ευρίσκεται κεντρικά, σχηματίζει ταινία σκουρόχρωμη, είναι η ταινία </a:t>
            </a:r>
            <a:r>
              <a:rPr lang="el-GR" b="1" dirty="0" smtClean="0"/>
              <a:t>Α</a:t>
            </a:r>
            <a:r>
              <a:rPr lang="el-GR" dirty="0" smtClean="0"/>
              <a:t>, </a:t>
            </a:r>
            <a:r>
              <a:rPr lang="el-GR" b="1" dirty="0" smtClean="0"/>
              <a:t>(ισχυρά </a:t>
            </a:r>
            <a:r>
              <a:rPr lang="el-GR" b="1" dirty="0" err="1" smtClean="0"/>
              <a:t>ανισότροπη</a:t>
            </a:r>
            <a:r>
              <a:rPr lang="el-GR" b="1" dirty="0" smtClean="0"/>
              <a:t>). </a:t>
            </a:r>
          </a:p>
          <a:p>
            <a:pPr>
              <a:lnSpc>
                <a:spcPct val="114000"/>
              </a:lnSpc>
              <a:spcBef>
                <a:spcPts val="1200"/>
              </a:spcBef>
              <a:buFont typeface="Wingdings" pitchFamily="2" charset="2"/>
              <a:buChar char="Ø"/>
            </a:pPr>
            <a:r>
              <a:rPr lang="el-GR" dirty="0" smtClean="0"/>
              <a:t>Είναι μόρια με σφαιρική κεφαλή, άξονα και ουρά. Οι άξονες συνδέονται, οι κεφαλές είναι ελεύθερες και προσανατολίζονται προς την ίδια κατεύθυνση. Παράλληλα, ανάλογος  αριθμός μορίων αναπτύσσεται συμμετρικά σε αντίθετη κατεύθυνση, αφήνοντας την ζώνη  </a:t>
            </a:r>
            <a:r>
              <a:rPr lang="el-GR" b="1" dirty="0" smtClean="0"/>
              <a:t>Η</a:t>
            </a:r>
            <a:r>
              <a:rPr lang="el-GR" dirty="0" smtClean="0"/>
              <a:t>  ελεύθερη κεφαλών.</a:t>
            </a:r>
            <a:endParaRPr lang="el-GR"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3787181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Ακτίνη</a:t>
            </a:r>
            <a:r>
              <a:rPr lang="el-GR" dirty="0" smtClean="0"/>
              <a:t>- </a:t>
            </a:r>
            <a:r>
              <a:rPr lang="el-GR" dirty="0" err="1" smtClean="0"/>
              <a:t>Μυοσίνη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pic>
        <p:nvPicPr>
          <p:cNvPr id="14338" name="Picture 2" descr="File:Skeletal muscle diagram.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p:blipFill>
        <p:spPr bwMode="auto">
          <a:xfrm>
            <a:off x="1016650" y="1916832"/>
            <a:ext cx="7110700" cy="3240360"/>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1907704" y="5445223"/>
            <a:ext cx="532859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5"/>
              </a:rPr>
              <a:t>Skeletal muscle </a:t>
            </a:r>
            <a:r>
              <a:rPr lang="en-US" sz="1200" dirty="0" smtClean="0">
                <a:solidFill>
                  <a:prstClr val="black"/>
                </a:solidFill>
                <a:latin typeface="Calibri"/>
                <a:hlinkClick r:id="rId5"/>
              </a:rPr>
              <a:t>diagram</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6" tooltip="User:Raul654"/>
              </a:rPr>
              <a:t>Raul654</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7"/>
              </a:rPr>
              <a:t>CC BY-SA </a:t>
            </a:r>
            <a:r>
              <a:rPr lang="en-US" sz="1200" dirty="0" smtClean="0">
                <a:solidFill>
                  <a:prstClr val="black">
                    <a:lumMod val="75000"/>
                    <a:lumOff val="25000"/>
                  </a:prstClr>
                </a:solidFill>
                <a:latin typeface="Calibri"/>
                <a:hlinkClick r:id="rId7"/>
              </a:rPr>
              <a:t>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436738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err="1" smtClean="0"/>
              <a:t>Ακτίνη</a:t>
            </a:r>
            <a:endParaRPr lang="el-GR" dirty="0"/>
          </a:p>
        </p:txBody>
      </p:sp>
      <p:sp>
        <p:nvSpPr>
          <p:cNvPr id="2" name="1 - Θέση περιεχομένου"/>
          <p:cNvSpPr>
            <a:spLocks noGrp="1"/>
          </p:cNvSpPr>
          <p:nvPr>
            <p:ph idx="1"/>
          </p:nvPr>
        </p:nvSpPr>
        <p:spPr/>
        <p:txBody>
          <a:bodyPr>
            <a:normAutofit/>
          </a:bodyPr>
          <a:lstStyle/>
          <a:p>
            <a:pPr>
              <a:lnSpc>
                <a:spcPct val="114000"/>
              </a:lnSpc>
              <a:spcBef>
                <a:spcPts val="1200"/>
              </a:spcBef>
              <a:buFont typeface="Wingdings" pitchFamily="2" charset="2"/>
              <a:buChar char="Ø"/>
            </a:pPr>
            <a:r>
              <a:rPr lang="el-GR" sz="2400" dirty="0" smtClean="0"/>
              <a:t>Η </a:t>
            </a:r>
            <a:r>
              <a:rPr lang="el-GR" sz="2400" dirty="0" err="1" smtClean="0"/>
              <a:t>ακτίνη</a:t>
            </a:r>
            <a:r>
              <a:rPr lang="el-GR" sz="2400" dirty="0" smtClean="0"/>
              <a:t>, ινίδιο με διάμετρο  5</a:t>
            </a:r>
            <a:r>
              <a:rPr lang="en-US" sz="2400" dirty="0" smtClean="0"/>
              <a:t>nm</a:t>
            </a:r>
            <a:r>
              <a:rPr lang="el-GR" sz="2400" b="1" dirty="0" smtClean="0"/>
              <a:t> –λεπτό,</a:t>
            </a:r>
            <a:r>
              <a:rPr lang="el-GR" sz="2400" dirty="0" smtClean="0"/>
              <a:t> είναι πρωτεΐνη. Ευρίσκεται στα άκρα, αναπτύσσεται από την γραμμή  </a:t>
            </a:r>
            <a:r>
              <a:rPr lang="el-GR" sz="2400" b="1" dirty="0" smtClean="0"/>
              <a:t>Ζ</a:t>
            </a:r>
            <a:r>
              <a:rPr lang="el-GR" sz="2400" dirty="0" smtClean="0"/>
              <a:t> προς το κέντρο του </a:t>
            </a:r>
            <a:r>
              <a:rPr lang="el-GR" sz="2400" dirty="0" err="1" smtClean="0"/>
              <a:t>σαρκομερίου</a:t>
            </a:r>
            <a:r>
              <a:rPr lang="el-GR" sz="2400" dirty="0" smtClean="0"/>
              <a:t>, υπερκαλύπτοντας τα παχιά νημάτια </a:t>
            </a:r>
            <a:r>
              <a:rPr lang="el-GR" sz="2400" dirty="0" err="1" smtClean="0"/>
              <a:t>μυοσίνης</a:t>
            </a:r>
            <a:r>
              <a:rPr lang="el-GR" sz="2400" dirty="0" smtClean="0"/>
              <a:t>.</a:t>
            </a:r>
          </a:p>
          <a:p>
            <a:pPr>
              <a:lnSpc>
                <a:spcPct val="114000"/>
              </a:lnSpc>
              <a:spcBef>
                <a:spcPts val="1200"/>
              </a:spcBef>
              <a:buFont typeface="Wingdings" pitchFamily="2" charset="2"/>
              <a:buChar char="Ø"/>
            </a:pPr>
            <a:r>
              <a:rPr lang="el-GR" sz="2400" dirty="0" smtClean="0"/>
              <a:t>Ο κύριος δομικός παράγων της </a:t>
            </a:r>
            <a:r>
              <a:rPr lang="en-US" sz="2400" dirty="0" smtClean="0"/>
              <a:t> </a:t>
            </a:r>
            <a:r>
              <a:rPr lang="el-GR" sz="2400" dirty="0" err="1" smtClean="0"/>
              <a:t>ακτίνης</a:t>
            </a:r>
            <a:r>
              <a:rPr lang="el-GR" sz="2400" dirty="0" smtClean="0"/>
              <a:t> έχει σχήμα διπλής έλικας. Αποτελείται από δύο ταινίες, οι οποίες συστρέφονται η μια γύρω από την άλλη.</a:t>
            </a:r>
          </a:p>
          <a:p>
            <a:pPr>
              <a:lnSpc>
                <a:spcPct val="114000"/>
              </a:lnSpc>
              <a:spcBef>
                <a:spcPts val="1200"/>
              </a:spcBef>
              <a:buFont typeface="Wingdings" pitchFamily="2" charset="2"/>
              <a:buChar char="Ø"/>
            </a:pPr>
            <a:r>
              <a:rPr lang="el-GR" sz="2400" b="1" dirty="0" smtClean="0"/>
              <a:t>Έτσι εξυπηρετείται η δομική και λειτουργική σύνδεση της </a:t>
            </a:r>
            <a:r>
              <a:rPr lang="el-GR" sz="2400" b="1" dirty="0" err="1" smtClean="0"/>
              <a:t>ακτίνης</a:t>
            </a:r>
            <a:r>
              <a:rPr lang="el-GR" sz="2400" b="1" dirty="0" smtClean="0"/>
              <a:t> με τη </a:t>
            </a:r>
            <a:r>
              <a:rPr lang="el-GR" sz="2400" b="1" dirty="0" err="1" smtClean="0"/>
              <a:t>μυοσίνη</a:t>
            </a:r>
            <a:r>
              <a:rPr lang="el-GR" sz="2400" b="1" dirty="0" smtClean="0"/>
              <a:t>.</a:t>
            </a:r>
            <a:endParaRPr lang="el-GR" b="1"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3513763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467544" y="116632"/>
            <a:ext cx="8229600" cy="1080120"/>
          </a:xfrm>
        </p:spPr>
        <p:txBody>
          <a:bodyPr>
            <a:normAutofit fontScale="90000"/>
          </a:bodyPr>
          <a:lstStyle/>
          <a:p>
            <a:r>
              <a:rPr lang="el-GR" sz="4400" dirty="0" err="1" smtClean="0"/>
              <a:t>Ακτίνη</a:t>
            </a:r>
            <a:r>
              <a:rPr lang="el-GR" sz="4400" dirty="0" smtClean="0"/>
              <a:t> - </a:t>
            </a:r>
            <a:r>
              <a:rPr lang="el-GR" sz="4400" dirty="0" err="1" smtClean="0"/>
              <a:t>Μυοσίνη</a:t>
            </a:r>
            <a:r>
              <a:rPr lang="en-US" sz="4400" dirty="0" smtClean="0"/>
              <a:t/>
            </a:r>
            <a:br>
              <a:rPr lang="en-US" sz="4400" dirty="0" smtClean="0"/>
            </a:br>
            <a:r>
              <a:rPr lang="el-GR" sz="3600" b="0" dirty="0" smtClean="0"/>
              <a:t>Γέφυρες Επικοινωνίας</a:t>
            </a:r>
            <a:endParaRPr lang="el-GR" sz="3600" b="0" dirty="0"/>
          </a:p>
        </p:txBody>
      </p:sp>
      <p:pic>
        <p:nvPicPr>
          <p:cNvPr id="5" name="Picture 2" descr="File:1003 Thick and Thin Filaments.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3851920" y="1492709"/>
            <a:ext cx="4354351" cy="5345804"/>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
        <p:nvSpPr>
          <p:cNvPr id="6" name="Θέση περιεχομένου 2"/>
          <p:cNvSpPr txBox="1">
            <a:spLocks/>
          </p:cNvSpPr>
          <p:nvPr/>
        </p:nvSpPr>
        <p:spPr>
          <a:xfrm>
            <a:off x="323528" y="1628800"/>
            <a:ext cx="3350506" cy="4248472"/>
          </a:xfrm>
          <a:prstGeom prst="rect">
            <a:avLst/>
          </a:prstGeom>
        </p:spPr>
        <p:txBody>
          <a:bodyPr vert="horz" lIns="91440" tIns="45720" rIns="91440" bIns="45720" rtlCol="0">
            <a:normAutofit/>
          </a:bodyPr>
          <a:lstStyle/>
          <a:p>
            <a:pPr fontAlgn="auto">
              <a:lnSpc>
                <a:spcPct val="105000"/>
              </a:lnSpc>
              <a:spcBef>
                <a:spcPts val="1200"/>
              </a:spcBef>
              <a:spcAft>
                <a:spcPts val="0"/>
              </a:spcAft>
              <a:buFont typeface="Arial" pitchFamily="34" charset="0"/>
              <a:buNone/>
              <a:defRPr/>
            </a:pPr>
            <a:r>
              <a:rPr lang="el-GR" sz="2400" dirty="0" smtClean="0">
                <a:solidFill>
                  <a:prstClr val="black"/>
                </a:solidFill>
                <a:latin typeface="Calibri"/>
              </a:rPr>
              <a:t>Οι σφαιρικές κεφαλές της </a:t>
            </a:r>
            <a:r>
              <a:rPr lang="el-GR" sz="2400" dirty="0" err="1" smtClean="0">
                <a:solidFill>
                  <a:prstClr val="black"/>
                </a:solidFill>
                <a:latin typeface="Calibri"/>
              </a:rPr>
              <a:t>μυοσίνης</a:t>
            </a:r>
            <a:r>
              <a:rPr lang="el-GR" sz="2400" dirty="0" smtClean="0">
                <a:solidFill>
                  <a:prstClr val="black"/>
                </a:solidFill>
                <a:latin typeface="Calibri"/>
              </a:rPr>
              <a:t> </a:t>
            </a:r>
            <a:r>
              <a:rPr lang="en-US" sz="2400" dirty="0" smtClean="0">
                <a:solidFill>
                  <a:prstClr val="black"/>
                </a:solidFill>
                <a:latin typeface="Calibri"/>
              </a:rPr>
              <a:t> </a:t>
            </a:r>
            <a:r>
              <a:rPr lang="el-GR" sz="2400" dirty="0" smtClean="0">
                <a:solidFill>
                  <a:prstClr val="black"/>
                </a:solidFill>
                <a:latin typeface="Calibri"/>
              </a:rPr>
              <a:t>συστρέφονται  γύρω από τα ινίδια της </a:t>
            </a:r>
            <a:r>
              <a:rPr lang="el-GR" sz="2400" dirty="0" err="1" smtClean="0">
                <a:solidFill>
                  <a:prstClr val="black"/>
                </a:solidFill>
                <a:latin typeface="Calibri"/>
              </a:rPr>
              <a:t>μυοσίνης</a:t>
            </a:r>
            <a:r>
              <a:rPr lang="el-GR" sz="2400" dirty="0" smtClean="0">
                <a:solidFill>
                  <a:prstClr val="black"/>
                </a:solidFill>
                <a:latin typeface="Calibri"/>
              </a:rPr>
              <a:t> , στην ζώνη Α, εκεί  όπου εμπλέκεται με την  </a:t>
            </a:r>
            <a:r>
              <a:rPr lang="el-GR" sz="2400" dirty="0" err="1" smtClean="0">
                <a:solidFill>
                  <a:prstClr val="black"/>
                </a:solidFill>
                <a:latin typeface="Calibri"/>
              </a:rPr>
              <a:t>ακτίνη</a:t>
            </a:r>
            <a:r>
              <a:rPr lang="el-GR" sz="2400" dirty="0" smtClean="0">
                <a:solidFill>
                  <a:prstClr val="black"/>
                </a:solidFill>
                <a:latin typeface="Calibri"/>
              </a:rPr>
              <a:t>, σχηματίζοντας γέφυρες επικοινωνίας.</a:t>
            </a:r>
            <a:endParaRPr lang="el-GR" sz="3200" dirty="0">
              <a:solidFill>
                <a:prstClr val="black"/>
              </a:solidFill>
              <a:latin typeface="Calibri"/>
            </a:endParaRPr>
          </a:p>
        </p:txBody>
      </p:sp>
      <p:sp>
        <p:nvSpPr>
          <p:cNvPr id="9" name="Ορθογώνιο 6"/>
          <p:cNvSpPr/>
          <p:nvPr/>
        </p:nvSpPr>
        <p:spPr>
          <a:xfrm>
            <a:off x="1115616" y="6371956"/>
            <a:ext cx="272100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1003 Thick and Thin </a:t>
            </a:r>
            <a:r>
              <a:rPr lang="en-US" sz="1200" dirty="0" smtClean="0">
                <a:solidFill>
                  <a:prstClr val="black"/>
                </a:solidFill>
                <a:latin typeface="Calibri"/>
                <a:hlinkClick r:id="rId3"/>
              </a:rPr>
              <a:t>Filaments</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CFCF"/>
              </a:rPr>
              <a:t>CFCF</a:t>
            </a:r>
            <a:r>
              <a:rPr lang="en-US" sz="1200" dirty="0" smtClean="0">
                <a:solidFill>
                  <a:prstClr val="black">
                    <a:lumMod val="65000"/>
                    <a:lumOff val="35000"/>
                  </a:prstClr>
                </a:solidFill>
                <a:latin typeface="Calibri"/>
                <a:hlinkClick r:id="rId5"/>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a:rPr>
              <a:t>CC BY 3.0</a:t>
            </a:r>
            <a:endParaRPr lang="en-US" sz="1200" dirty="0">
              <a:solidFill>
                <a:prstClr val="black"/>
              </a:solidFill>
              <a:latin typeface="Calibri"/>
            </a:endParaRPr>
          </a:p>
        </p:txBody>
      </p:sp>
    </p:spTree>
    <p:extLst>
      <p:ext uri="{BB962C8B-B14F-4D97-AF65-F5344CB8AC3E}">
        <p14:creationId xmlns:p14="http://schemas.microsoft.com/office/powerpoint/2010/main" val="112269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err="1" smtClean="0"/>
              <a:t>Τροπομυοσίνη</a:t>
            </a:r>
            <a:r>
              <a:rPr lang="el-GR" dirty="0" smtClean="0"/>
              <a:t> και </a:t>
            </a:r>
            <a:r>
              <a:rPr lang="el-GR" dirty="0" err="1" smtClean="0"/>
              <a:t>Τροπονίνη</a:t>
            </a:r>
            <a:r>
              <a:rPr lang="el-GR" dirty="0" smtClean="0"/>
              <a:t> </a:t>
            </a:r>
            <a:endParaRPr lang="el-GR" dirty="0"/>
          </a:p>
        </p:txBody>
      </p:sp>
      <p:sp>
        <p:nvSpPr>
          <p:cNvPr id="2" name="1 - Θέση περιεχομένου"/>
          <p:cNvSpPr>
            <a:spLocks noGrp="1"/>
          </p:cNvSpPr>
          <p:nvPr>
            <p:ph idx="1"/>
          </p:nvPr>
        </p:nvSpPr>
        <p:spPr/>
        <p:txBody>
          <a:bodyPr>
            <a:normAutofit lnSpcReduction="10000"/>
          </a:bodyPr>
          <a:lstStyle/>
          <a:p>
            <a:pPr>
              <a:lnSpc>
                <a:spcPct val="124000"/>
              </a:lnSpc>
              <a:spcBef>
                <a:spcPts val="1200"/>
              </a:spcBef>
              <a:buFont typeface="Wingdings" pitchFamily="2" charset="2"/>
              <a:buChar char="Ø"/>
            </a:pPr>
            <a:r>
              <a:rPr lang="el-GR" sz="2400" b="1" dirty="0" smtClean="0"/>
              <a:t>Η </a:t>
            </a:r>
            <a:r>
              <a:rPr lang="el-GR" sz="2400" b="1" dirty="0" err="1" smtClean="0"/>
              <a:t>Τροπομυοσίνη</a:t>
            </a:r>
            <a:r>
              <a:rPr lang="el-GR" sz="2400" b="1" dirty="0" smtClean="0"/>
              <a:t> και η </a:t>
            </a:r>
            <a:r>
              <a:rPr lang="el-GR" sz="2400" b="1" dirty="0" err="1" smtClean="0"/>
              <a:t>Τροπονίνη</a:t>
            </a:r>
            <a:r>
              <a:rPr lang="el-GR" sz="2400" b="1" dirty="0" smtClean="0"/>
              <a:t> αποτελούν την δομική και  λειτουργική σύνδεση μεταξύ </a:t>
            </a:r>
            <a:r>
              <a:rPr lang="el-GR" sz="2400" b="1" dirty="0" err="1" smtClean="0"/>
              <a:t>ακτίνης</a:t>
            </a:r>
            <a:r>
              <a:rPr lang="el-GR" sz="2400" b="1" dirty="0" smtClean="0"/>
              <a:t> και </a:t>
            </a:r>
            <a:r>
              <a:rPr lang="el-GR" sz="2400" b="1" dirty="0" err="1" smtClean="0"/>
              <a:t>μυοσίνης</a:t>
            </a:r>
            <a:r>
              <a:rPr lang="el-GR" sz="2400" b="1" dirty="0" smtClean="0"/>
              <a:t>, κατά την μυϊκή σύσπαση.</a:t>
            </a:r>
            <a:endParaRPr lang="el-GR" sz="2400" dirty="0" smtClean="0"/>
          </a:p>
          <a:p>
            <a:pPr>
              <a:lnSpc>
                <a:spcPct val="124000"/>
              </a:lnSpc>
              <a:spcBef>
                <a:spcPts val="1200"/>
              </a:spcBef>
              <a:buFont typeface="Wingdings" pitchFamily="2" charset="2"/>
              <a:buChar char="Ø"/>
            </a:pPr>
            <a:r>
              <a:rPr lang="el-GR" sz="2400" dirty="0" smtClean="0"/>
              <a:t>Η</a:t>
            </a:r>
            <a:r>
              <a:rPr lang="el-GR" sz="2400" b="1" dirty="0" smtClean="0"/>
              <a:t> </a:t>
            </a:r>
            <a:r>
              <a:rPr lang="el-GR" sz="2400" b="1" dirty="0" err="1" smtClean="0"/>
              <a:t>Τροπομυοσίνη</a:t>
            </a:r>
            <a:r>
              <a:rPr lang="el-GR" sz="2400" dirty="0" smtClean="0"/>
              <a:t> είναι μακριά </a:t>
            </a:r>
            <a:r>
              <a:rPr lang="el-GR" sz="2400" dirty="0" err="1" smtClean="0"/>
              <a:t>πολυπεπτιδική</a:t>
            </a:r>
            <a:r>
              <a:rPr lang="el-GR" sz="2400" dirty="0" smtClean="0"/>
              <a:t> αλυσίδα.  Ευρίσκεται στο κενό, στην έλικα της </a:t>
            </a:r>
            <a:r>
              <a:rPr lang="el-GR" sz="2400" dirty="0" err="1" smtClean="0"/>
              <a:t>ακτίνης</a:t>
            </a:r>
            <a:r>
              <a:rPr lang="el-GR" sz="2400" dirty="0" smtClean="0"/>
              <a:t>. </a:t>
            </a:r>
          </a:p>
          <a:p>
            <a:pPr>
              <a:lnSpc>
                <a:spcPct val="124000"/>
              </a:lnSpc>
              <a:spcBef>
                <a:spcPts val="1200"/>
              </a:spcBef>
              <a:buFont typeface="Wingdings" pitchFamily="2" charset="2"/>
              <a:buChar char="Ø"/>
            </a:pPr>
            <a:r>
              <a:rPr lang="el-GR" sz="2400" dirty="0" smtClean="0"/>
              <a:t>Η </a:t>
            </a:r>
            <a:r>
              <a:rPr lang="el-GR" sz="2400" b="1" dirty="0" smtClean="0"/>
              <a:t> </a:t>
            </a:r>
            <a:r>
              <a:rPr lang="el-GR" sz="2400" b="1" dirty="0" err="1" smtClean="0"/>
              <a:t>Τροπονίνη</a:t>
            </a:r>
            <a:r>
              <a:rPr lang="el-GR" sz="2400" dirty="0" smtClean="0"/>
              <a:t> είναι σφαιρική πρωτεΐνη. Προσαρμόζεται κανονικά στα κενά που απομένουν από την </a:t>
            </a:r>
            <a:r>
              <a:rPr lang="el-GR" sz="2400" dirty="0" err="1" smtClean="0"/>
              <a:t>τροπομυοσίνη</a:t>
            </a:r>
            <a:r>
              <a:rPr lang="el-GR" sz="2400" dirty="0" smtClean="0"/>
              <a:t>.</a:t>
            </a:r>
          </a:p>
          <a:p>
            <a:pPr>
              <a:lnSpc>
                <a:spcPct val="124000"/>
              </a:lnSpc>
              <a:spcBef>
                <a:spcPts val="1200"/>
              </a:spcBef>
              <a:buFont typeface="Wingdings" pitchFamily="2" charset="2"/>
              <a:buChar char="Ø"/>
            </a:pPr>
            <a:r>
              <a:rPr lang="el-GR" sz="2400" dirty="0" smtClean="0"/>
              <a:t>Κατά τη μυϊκή σύσπαση εμπλέκονται με την έλικα της </a:t>
            </a:r>
            <a:r>
              <a:rPr lang="el-GR" sz="2400" dirty="0" err="1" smtClean="0"/>
              <a:t>ακτίνης</a:t>
            </a:r>
            <a:r>
              <a:rPr lang="el-GR" sz="2400" dirty="0" smtClean="0"/>
              <a:t>  και ρυθμίζουν την έναρξη και τη λήξη της επαφής με τα ινίδια της </a:t>
            </a:r>
            <a:r>
              <a:rPr lang="el-GR" sz="2400" dirty="0" err="1" smtClean="0"/>
              <a:t>μυοσίνης</a:t>
            </a:r>
            <a:r>
              <a:rPr lang="el-GR" sz="2400" dirty="0" smtClean="0"/>
              <a:t>.</a:t>
            </a:r>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2474543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Τροπονίνη</a:t>
            </a:r>
            <a:r>
              <a:rPr lang="el-GR" dirty="0" smtClean="0"/>
              <a:t> και </a:t>
            </a:r>
            <a:r>
              <a:rPr lang="el-GR" dirty="0" err="1" smtClean="0"/>
              <a:t>Τροπομυοσίνη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pic>
        <p:nvPicPr>
          <p:cNvPr id="2050" name="Picture 2" descr="File:1003 Thick and Thin Filament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1156" y="1399385"/>
            <a:ext cx="7321688" cy="4981943"/>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2087724" y="6436638"/>
            <a:ext cx="4968552"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1003 Thick and Thin </a:t>
            </a:r>
            <a:r>
              <a:rPr lang="en-US" sz="1200" dirty="0" smtClean="0">
                <a:solidFill>
                  <a:prstClr val="black"/>
                </a:solidFill>
                <a:latin typeface="Calibri"/>
                <a:hlinkClick r:id="rId4"/>
              </a:rPr>
              <a:t>Filaments</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tooltip="User:CFCF"/>
              </a:rPr>
              <a:t>CFCF</a:t>
            </a:r>
            <a:r>
              <a:rPr lang="en-US" sz="1200" dirty="0" smtClean="0">
                <a:solidFill>
                  <a:prstClr val="black">
                    <a:lumMod val="65000"/>
                    <a:lumOff val="35000"/>
                  </a:prstClr>
                </a:solidFill>
                <a:latin typeface="Calibri"/>
                <a:hlinkClick r:id="rId6"/>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7"/>
              </a:rPr>
              <a:t>CC BY 3.0</a:t>
            </a:r>
            <a:endParaRPr lang="en-US" sz="1200" dirty="0">
              <a:solidFill>
                <a:prstClr val="black"/>
              </a:solidFill>
              <a:latin typeface="Calibri"/>
            </a:endParaRPr>
          </a:p>
        </p:txBody>
      </p:sp>
    </p:spTree>
    <p:extLst>
      <p:ext uri="{BB962C8B-B14F-4D97-AF65-F5344CB8AC3E}">
        <p14:creationId xmlns:p14="http://schemas.microsoft.com/office/powerpoint/2010/main" val="3012999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46856" y="1988840"/>
            <a:ext cx="8229600" cy="1656184"/>
          </a:xfrm>
          <a:ln w="19050">
            <a:solidFill>
              <a:srgbClr val="2A4A70"/>
            </a:solidFill>
          </a:ln>
        </p:spPr>
        <p:txBody>
          <a:bodyPr>
            <a:normAutofit/>
          </a:bodyPr>
          <a:lstStyle/>
          <a:p>
            <a:pPr eaLnBrk="1" hangingPunct="1"/>
            <a:r>
              <a:rPr lang="el-GR" dirty="0" smtClean="0"/>
              <a:t>Μοριακή Βάση  </a:t>
            </a:r>
            <a:br>
              <a:rPr lang="el-GR" dirty="0" smtClean="0"/>
            </a:br>
            <a:r>
              <a:rPr lang="el-GR" dirty="0" smtClean="0"/>
              <a:t>της Μυϊκής Σύσπασης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2102212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sz="4400" dirty="0" err="1" smtClean="0"/>
              <a:t>Σαρκομέριο</a:t>
            </a:r>
            <a:r>
              <a:rPr lang="el-GR" sz="4400" dirty="0" smtClean="0"/>
              <a:t> </a:t>
            </a:r>
            <a:r>
              <a:rPr lang="el-GR" dirty="0" smtClean="0"/>
              <a:t/>
            </a:r>
            <a:br>
              <a:rPr lang="el-GR" dirty="0" smtClean="0"/>
            </a:br>
            <a:r>
              <a:rPr lang="el-GR" sz="3600" b="0" dirty="0" smtClean="0"/>
              <a:t>σχηματική απεικόνιση</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pic>
        <p:nvPicPr>
          <p:cNvPr id="3074" name="Picture 2" descr="File:Muskelfibrille (Sarkom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190" y="1700808"/>
            <a:ext cx="7991621" cy="4176464"/>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2521655" y="6093296"/>
            <a:ext cx="410069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Muskelfibrille (</a:t>
            </a:r>
            <a:r>
              <a:rPr lang="en-US" sz="1200" dirty="0" err="1">
                <a:solidFill>
                  <a:prstClr val="black"/>
                </a:solidFill>
                <a:latin typeface="Calibri"/>
                <a:hlinkClick r:id="rId3"/>
              </a:rPr>
              <a:t>Sarkomer</a:t>
            </a:r>
            <a:r>
              <a:rPr lang="en-US" sz="1200" dirty="0" smtClean="0">
                <a:solidFill>
                  <a:prstClr val="black"/>
                </a:solidFill>
                <a:latin typeface="Calibri"/>
                <a:hlinkClick r:id="rId3"/>
              </a:rPr>
              <a:t>)</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File Upload Bot (Magnus Manske)"/>
              </a:rPr>
              <a:t>File Upload Bot (Magnus </a:t>
            </a:r>
            <a:r>
              <a:rPr lang="en-US" sz="1200" dirty="0" err="1">
                <a:solidFill>
                  <a:prstClr val="black"/>
                </a:solidFill>
                <a:latin typeface="Calibri"/>
                <a:hlinkClick r:id="rId4" tooltip="User:File Upload Bot (Magnus Manske)"/>
              </a:rPr>
              <a:t>Manske</a:t>
            </a:r>
            <a:r>
              <a:rPr lang="en-US" sz="1200" dirty="0">
                <a:solidFill>
                  <a:prstClr val="black"/>
                </a:solidFill>
                <a:latin typeface="Calibri"/>
                <a:hlinkClick r:id="rId4" tooltip="User:File Upload Bot (Magnus Manske)"/>
              </a:rPr>
              <a: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376126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116632"/>
            <a:ext cx="8229600" cy="1008112"/>
          </a:xfrm>
        </p:spPr>
        <p:txBody>
          <a:bodyPr>
            <a:noAutofit/>
          </a:bodyPr>
          <a:lstStyle/>
          <a:p>
            <a:r>
              <a:rPr lang="el-GR" dirty="0" smtClean="0"/>
              <a:t>Μυϊκός Ιστός</a:t>
            </a:r>
            <a:r>
              <a:rPr lang="en-US" dirty="0" smtClean="0"/>
              <a:t/>
            </a:r>
            <a:br>
              <a:rPr lang="en-US" dirty="0" smtClean="0"/>
            </a:br>
            <a:r>
              <a:rPr lang="el-GR" sz="3200" b="0" dirty="0" smtClean="0"/>
              <a:t>είδη</a:t>
            </a:r>
          </a:p>
        </p:txBody>
      </p:sp>
      <p:sp>
        <p:nvSpPr>
          <p:cNvPr id="4099" name="Rectangle 3"/>
          <p:cNvSpPr>
            <a:spLocks noGrp="1" noChangeArrowheads="1"/>
          </p:cNvSpPr>
          <p:nvPr>
            <p:ph idx="1"/>
          </p:nvPr>
        </p:nvSpPr>
        <p:spPr>
          <a:xfrm>
            <a:off x="457200" y="1484784"/>
            <a:ext cx="8229600" cy="4752528"/>
          </a:xfrm>
        </p:spPr>
        <p:txBody>
          <a:bodyPr>
            <a:normAutofit/>
          </a:bodyPr>
          <a:lstStyle/>
          <a:p>
            <a:pPr marL="541338" indent="-541338">
              <a:spcBef>
                <a:spcPts val="1200"/>
              </a:spcBef>
              <a:buFont typeface="Wingdings" pitchFamily="2" charset="2"/>
              <a:buChar char="Ø"/>
            </a:pPr>
            <a:r>
              <a:rPr lang="el-GR" sz="2400" dirty="0" smtClean="0"/>
              <a:t>Γραμμωτός-Σκελετικός.</a:t>
            </a:r>
          </a:p>
          <a:p>
            <a:pPr marL="541338" indent="-541338">
              <a:spcBef>
                <a:spcPts val="1200"/>
              </a:spcBef>
              <a:buFont typeface="Wingdings" pitchFamily="2" charset="2"/>
              <a:buChar char="Ø"/>
            </a:pPr>
            <a:r>
              <a:rPr lang="el-GR" sz="2400" dirty="0" smtClean="0"/>
              <a:t>Λείος.</a:t>
            </a:r>
          </a:p>
          <a:p>
            <a:pPr marL="541338" indent="-541338">
              <a:spcBef>
                <a:spcPts val="1200"/>
              </a:spcBef>
              <a:spcAft>
                <a:spcPts val="2400"/>
              </a:spcAft>
              <a:buFont typeface="Wingdings" pitchFamily="2" charset="2"/>
              <a:buChar char="Ø"/>
            </a:pPr>
            <a:r>
              <a:rPr lang="el-GR" sz="2400" dirty="0" smtClean="0"/>
              <a:t>Καρδιακός.</a:t>
            </a:r>
          </a:p>
          <a:p>
            <a:pPr>
              <a:spcBef>
                <a:spcPts val="1200"/>
              </a:spcBef>
              <a:buFont typeface="Wingdings" panose="05000000000000000000" pitchFamily="2" charset="2"/>
              <a:buChar char="ü"/>
            </a:pPr>
            <a:r>
              <a:rPr lang="el-GR" sz="2400" dirty="0" smtClean="0"/>
              <a:t>Θα αναλυθεί  η διαδικασία , που προάγει και  εξυπηρετεί</a:t>
            </a:r>
            <a:r>
              <a:rPr lang="el-GR" sz="2400" dirty="0"/>
              <a:t> </a:t>
            </a:r>
            <a:r>
              <a:rPr lang="el-GR" sz="2400" dirty="0" smtClean="0"/>
              <a:t>την λειτουργικότητα των σκελετικών μυών.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101760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dirty="0" smtClean="0"/>
              <a:t>Μυϊκή σύσπαση</a:t>
            </a:r>
            <a:endParaRPr lang="el-GR" dirty="0"/>
          </a:p>
        </p:txBody>
      </p:sp>
      <p:sp>
        <p:nvSpPr>
          <p:cNvPr id="2" name="1 - Θέση περιεχομένου"/>
          <p:cNvSpPr>
            <a:spLocks noGrp="1"/>
          </p:cNvSpPr>
          <p:nvPr>
            <p:ph idx="1"/>
          </p:nvPr>
        </p:nvSpPr>
        <p:spPr/>
        <p:txBody>
          <a:bodyPr>
            <a:normAutofit/>
          </a:bodyPr>
          <a:lstStyle/>
          <a:p>
            <a:pPr indent="17463">
              <a:lnSpc>
                <a:spcPct val="114000"/>
              </a:lnSpc>
              <a:spcBef>
                <a:spcPts val="1200"/>
              </a:spcBef>
              <a:buNone/>
            </a:pPr>
            <a:r>
              <a:rPr lang="el-GR" sz="2400" dirty="0" smtClean="0"/>
              <a:t>Η </a:t>
            </a:r>
            <a:r>
              <a:rPr lang="el-GR" sz="2400" b="1" dirty="0" smtClean="0"/>
              <a:t>μυϊκή σύσπαση </a:t>
            </a:r>
            <a:r>
              <a:rPr lang="el-GR" sz="2400" dirty="0" smtClean="0"/>
              <a:t>εξαρτάται από</a:t>
            </a:r>
            <a:r>
              <a:rPr lang="en-US" sz="2400" dirty="0" smtClean="0"/>
              <a:t>:</a:t>
            </a:r>
            <a:r>
              <a:rPr lang="el-GR" sz="2400" b="1" dirty="0" smtClean="0"/>
              <a:t> </a:t>
            </a:r>
          </a:p>
          <a:p>
            <a:pPr>
              <a:lnSpc>
                <a:spcPct val="114000"/>
              </a:lnSpc>
              <a:spcBef>
                <a:spcPts val="1200"/>
              </a:spcBef>
              <a:buFont typeface="Wingdings" pitchFamily="2" charset="2"/>
              <a:buChar char="Ø"/>
            </a:pPr>
            <a:r>
              <a:rPr lang="el-GR" sz="2400" dirty="0" smtClean="0"/>
              <a:t>Την </a:t>
            </a:r>
            <a:r>
              <a:rPr lang="el-GR" sz="2400" b="1" dirty="0" smtClean="0"/>
              <a:t>ενεργητική βράχυνση του </a:t>
            </a:r>
            <a:r>
              <a:rPr lang="el-GR" sz="2400" b="1" dirty="0" err="1" smtClean="0"/>
              <a:t>σαρκομερίου</a:t>
            </a:r>
            <a:r>
              <a:rPr lang="el-GR" sz="2400" dirty="0" smtClean="0"/>
              <a:t>, και είναι αποτέλεσμα της σχετικής κίνησης των ινιδίων </a:t>
            </a:r>
            <a:r>
              <a:rPr lang="el-GR" sz="2400" dirty="0" err="1" smtClean="0"/>
              <a:t>ακτίνης</a:t>
            </a:r>
            <a:r>
              <a:rPr lang="el-GR" sz="2400" dirty="0" smtClean="0"/>
              <a:t>  και  </a:t>
            </a:r>
            <a:r>
              <a:rPr lang="el-GR" sz="2400" dirty="0" err="1" smtClean="0"/>
              <a:t>μυοσίνης</a:t>
            </a:r>
            <a:r>
              <a:rPr lang="el-GR" sz="2400" dirty="0" smtClean="0"/>
              <a:t>, τα οποία διατηρούν το μήκος τους. </a:t>
            </a:r>
          </a:p>
          <a:p>
            <a:pPr>
              <a:lnSpc>
                <a:spcPct val="114000"/>
              </a:lnSpc>
              <a:spcBef>
                <a:spcPts val="1200"/>
              </a:spcBef>
              <a:buFont typeface="Wingdings" pitchFamily="2" charset="2"/>
              <a:buChar char="Ø"/>
            </a:pPr>
            <a:r>
              <a:rPr lang="el-GR" sz="2400" dirty="0" smtClean="0"/>
              <a:t>Τη</a:t>
            </a:r>
            <a:r>
              <a:rPr lang="en-US" sz="2400" dirty="0" smtClean="0"/>
              <a:t> </a:t>
            </a:r>
            <a:r>
              <a:rPr lang="el-GR" sz="2400" dirty="0" smtClean="0"/>
              <a:t>σχέση </a:t>
            </a:r>
            <a:r>
              <a:rPr lang="el-GR" sz="2400" dirty="0" err="1" smtClean="0"/>
              <a:t>σαρκοπλασματικού</a:t>
            </a:r>
            <a:r>
              <a:rPr lang="el-GR" sz="2400" dirty="0" smtClean="0"/>
              <a:t> δικτύου – </a:t>
            </a:r>
            <a:r>
              <a:rPr lang="el-GR" sz="2400" dirty="0" err="1" smtClean="0"/>
              <a:t>σαρκειλήματος</a:t>
            </a:r>
            <a:r>
              <a:rPr lang="en-US" sz="2400" dirty="0" smtClean="0"/>
              <a:t>.</a:t>
            </a:r>
            <a:endParaRPr lang="el-GR" sz="2400" dirty="0" smtClean="0"/>
          </a:p>
          <a:p>
            <a:pPr>
              <a:lnSpc>
                <a:spcPct val="114000"/>
              </a:lnSpc>
              <a:spcBef>
                <a:spcPts val="1200"/>
              </a:spcBef>
              <a:buFont typeface="Wingdings" pitchFamily="2" charset="2"/>
              <a:buChar char="v"/>
            </a:pPr>
            <a:endParaRPr lang="el-GR" sz="24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3720432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n-US" sz="4400" dirty="0" smtClean="0"/>
              <a:t/>
            </a:r>
            <a:br>
              <a:rPr lang="en-US" sz="4400" dirty="0" smtClean="0"/>
            </a:br>
            <a:r>
              <a:rPr lang="el-GR" sz="4400" dirty="0" err="1" smtClean="0"/>
              <a:t>Σαρκομέριο</a:t>
            </a:r>
            <a:r>
              <a:rPr lang="el-GR" sz="4400" dirty="0" smtClean="0"/>
              <a:t/>
            </a:r>
            <a:br>
              <a:rPr lang="el-GR" sz="4400" dirty="0" smtClean="0"/>
            </a:br>
            <a:r>
              <a:rPr lang="el-GR" sz="3600" b="0" dirty="0" smtClean="0"/>
              <a:t>χαλάρωση-σύσπαση</a:t>
            </a:r>
            <a:br>
              <a:rPr lang="el-GR" sz="3600" b="0" dirty="0" smtClean="0"/>
            </a:b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pic>
        <p:nvPicPr>
          <p:cNvPr id="2050" name="Picture 2" descr="C:\Users\fkaram2\Desktop\775px-Sarcomer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629" y="1360441"/>
            <a:ext cx="6696743" cy="5175936"/>
          </a:xfrm>
          <a:prstGeom prst="rect">
            <a:avLst/>
          </a:prstGeom>
          <a:noFill/>
          <a:ln>
            <a:solidFill>
              <a:schemeClr val="tx1"/>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1223630" y="6536377"/>
            <a:ext cx="6696742"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4"/>
              </a:rPr>
              <a:t>Sarcomere</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err="1" smtClean="0">
                <a:solidFill>
                  <a:prstClr val="black"/>
                </a:solidFill>
                <a:latin typeface="Calibri"/>
                <a:hlinkClick r:id="rId5"/>
              </a:rPr>
              <a:t>Fangfufu</a:t>
            </a:r>
            <a:r>
              <a:rPr lang="en-US" sz="1200" dirty="0" smtClean="0">
                <a:solidFill>
                  <a:prstClr val="black">
                    <a:lumMod val="65000"/>
                    <a:lumOff val="35000"/>
                  </a:prstClr>
                </a:solidFill>
                <a:latin typeface="Calibri"/>
                <a:hlinkClick r:id="rId5"/>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a:rPr>
              <a:t>CC BY-SA 3.0</a:t>
            </a:r>
            <a:endParaRPr lang="en-US" sz="1200" dirty="0">
              <a:solidFill>
                <a:prstClr val="black"/>
              </a:solidFill>
              <a:latin typeface="Calibri"/>
            </a:endParaRPr>
          </a:p>
        </p:txBody>
      </p:sp>
    </p:spTree>
    <p:extLst>
      <p:ext uri="{BB962C8B-B14F-4D97-AF65-F5344CB8AC3E}">
        <p14:creationId xmlns:p14="http://schemas.microsoft.com/office/powerpoint/2010/main" val="2189803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116632"/>
            <a:ext cx="8229600" cy="1080120"/>
          </a:xfrm>
        </p:spPr>
        <p:txBody>
          <a:bodyPr>
            <a:normAutofit fontScale="90000"/>
          </a:bodyPr>
          <a:lstStyle/>
          <a:p>
            <a:r>
              <a:rPr lang="el-GR" sz="4400" dirty="0" smtClean="0"/>
              <a:t>Μυϊκή Σύσπαση </a:t>
            </a:r>
            <a:br>
              <a:rPr lang="el-GR" sz="4400" dirty="0" smtClean="0"/>
            </a:br>
            <a:r>
              <a:rPr lang="el-GR" sz="3600" b="0" dirty="0" smtClean="0"/>
              <a:t>βράχυνση </a:t>
            </a:r>
            <a:r>
              <a:rPr lang="el-GR" sz="3600" b="0" dirty="0" err="1" smtClean="0"/>
              <a:t>σαρκομερίου</a:t>
            </a:r>
            <a:r>
              <a:rPr lang="el-GR" sz="3600" b="0" dirty="0" smtClean="0"/>
              <a:t> </a:t>
            </a:r>
            <a:endParaRPr lang="el-GR" sz="3600" b="0" dirty="0"/>
          </a:p>
        </p:txBody>
      </p:sp>
      <p:sp>
        <p:nvSpPr>
          <p:cNvPr id="2" name="1 - Θέση περιεχομένου"/>
          <p:cNvSpPr>
            <a:spLocks noGrp="1"/>
          </p:cNvSpPr>
          <p:nvPr>
            <p:ph idx="1"/>
          </p:nvPr>
        </p:nvSpPr>
        <p:spPr>
          <a:xfrm>
            <a:off x="457200" y="1484784"/>
            <a:ext cx="8229600" cy="4824536"/>
          </a:xfrm>
        </p:spPr>
        <p:txBody>
          <a:bodyPr>
            <a:normAutofit/>
          </a:bodyPr>
          <a:lstStyle/>
          <a:p>
            <a:pPr indent="12700">
              <a:lnSpc>
                <a:spcPct val="114000"/>
              </a:lnSpc>
              <a:spcBef>
                <a:spcPts val="1800"/>
              </a:spcBef>
              <a:buNone/>
            </a:pPr>
            <a:r>
              <a:rPr lang="el-GR" sz="2400" dirty="0" smtClean="0"/>
              <a:t>Στο </a:t>
            </a:r>
            <a:r>
              <a:rPr lang="el-GR" sz="2400" dirty="0" err="1" smtClean="0"/>
              <a:t>σαρκομέριο</a:t>
            </a:r>
            <a:r>
              <a:rPr lang="el-GR" sz="2400" dirty="0" smtClean="0"/>
              <a:t>, κατά  τη μυϊκή  σύσπαση, συμβαίνουν τα παρακάτω</a:t>
            </a:r>
            <a:r>
              <a:rPr lang="en-US" sz="2400" dirty="0" smtClean="0"/>
              <a:t>:</a:t>
            </a:r>
            <a:endParaRPr lang="el-GR" sz="2400" dirty="0" smtClean="0"/>
          </a:p>
          <a:p>
            <a:pPr>
              <a:lnSpc>
                <a:spcPct val="114000"/>
              </a:lnSpc>
              <a:spcBef>
                <a:spcPts val="1800"/>
              </a:spcBef>
              <a:buFont typeface="Wingdings" pitchFamily="2" charset="2"/>
              <a:buChar char="Ø"/>
            </a:pPr>
            <a:r>
              <a:rPr lang="el-GR" sz="2400" dirty="0" smtClean="0"/>
              <a:t>Κίνηση κεφαλών </a:t>
            </a:r>
            <a:r>
              <a:rPr lang="el-GR" sz="2400" dirty="0" err="1" smtClean="0"/>
              <a:t>μυοσίνης</a:t>
            </a:r>
            <a:r>
              <a:rPr lang="el-GR" sz="2400" dirty="0" smtClean="0"/>
              <a:t> (όπως  κινούνται  τα κουπιά).</a:t>
            </a:r>
          </a:p>
          <a:p>
            <a:pPr>
              <a:lnSpc>
                <a:spcPct val="114000"/>
              </a:lnSpc>
              <a:spcBef>
                <a:spcPts val="1800"/>
              </a:spcBef>
              <a:buFont typeface="Wingdings" pitchFamily="2" charset="2"/>
              <a:buChar char="Ø"/>
            </a:pPr>
            <a:r>
              <a:rPr lang="el-GR" sz="2400" dirty="0" smtClean="0"/>
              <a:t>Δέσμευση νηματίων </a:t>
            </a:r>
            <a:r>
              <a:rPr lang="el-GR" sz="2400" dirty="0" err="1" smtClean="0"/>
              <a:t>ακτίνης</a:t>
            </a:r>
            <a:r>
              <a:rPr lang="el-GR" sz="2400" dirty="0" smtClean="0"/>
              <a:t>  προς το κέντρο του </a:t>
            </a:r>
            <a:r>
              <a:rPr lang="el-GR" sz="2400" dirty="0" err="1" smtClean="0"/>
              <a:t>σαρκομερίου</a:t>
            </a:r>
            <a:r>
              <a:rPr lang="el-GR" sz="2400" dirty="0" smtClean="0"/>
              <a:t>  (όχι συγχρόνως -- επανάληψη 5-6 φορές –όπως μαζεύουν τα σχοινιά)</a:t>
            </a:r>
            <a:r>
              <a:rPr lang="en-US" sz="2400" dirty="0" smtClean="0"/>
              <a:t>.</a:t>
            </a:r>
          </a:p>
          <a:p>
            <a:pPr marL="360363" indent="0">
              <a:lnSpc>
                <a:spcPct val="114000"/>
              </a:lnSpc>
              <a:spcBef>
                <a:spcPts val="1800"/>
              </a:spcBef>
              <a:buNone/>
            </a:pPr>
            <a:r>
              <a:rPr lang="el-GR" sz="2400" dirty="0" smtClean="0"/>
              <a:t>Κάθε στιγμή μόνο μισές κεφαλές είναι ενεργοποιημένες.</a:t>
            </a:r>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149298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116632"/>
            <a:ext cx="8229600" cy="1080120"/>
          </a:xfrm>
        </p:spPr>
        <p:txBody>
          <a:bodyPr>
            <a:noAutofit/>
          </a:bodyPr>
          <a:lstStyle/>
          <a:p>
            <a:r>
              <a:rPr lang="el-GR" dirty="0" smtClean="0"/>
              <a:t>Μυϊκή Σύσπαση</a:t>
            </a:r>
            <a:r>
              <a:rPr lang="el-GR" dirty="0"/>
              <a:t/>
            </a:r>
            <a:br>
              <a:rPr lang="el-GR" dirty="0"/>
            </a:br>
            <a:r>
              <a:rPr lang="el-GR" sz="3200" b="0" dirty="0" smtClean="0"/>
              <a:t>κίνηση ινιδίων</a:t>
            </a:r>
            <a:endParaRPr lang="el-GR" sz="3200" b="0" dirty="0"/>
          </a:p>
        </p:txBody>
      </p:sp>
      <p:sp>
        <p:nvSpPr>
          <p:cNvPr id="2" name="1 - Θέση περιεχομένου"/>
          <p:cNvSpPr>
            <a:spLocks noGrp="1"/>
          </p:cNvSpPr>
          <p:nvPr>
            <p:ph idx="1"/>
          </p:nvPr>
        </p:nvSpPr>
        <p:spPr>
          <a:xfrm>
            <a:off x="457200" y="4437112"/>
            <a:ext cx="8229600" cy="2376264"/>
          </a:xfrm>
        </p:spPr>
        <p:txBody>
          <a:bodyPr>
            <a:noAutofit/>
          </a:bodyPr>
          <a:lstStyle/>
          <a:p>
            <a:pPr>
              <a:lnSpc>
                <a:spcPct val="130000"/>
              </a:lnSpc>
              <a:spcBef>
                <a:spcPts val="1800"/>
              </a:spcBef>
              <a:buFont typeface="Wingdings" pitchFamily="2" charset="2"/>
              <a:buChar char="§"/>
            </a:pPr>
            <a:r>
              <a:rPr lang="el-GR" sz="2400" dirty="0" smtClean="0"/>
              <a:t>Η  ταινία  </a:t>
            </a:r>
            <a:r>
              <a:rPr lang="el-GR" sz="2400" b="1" dirty="0" smtClean="0"/>
              <a:t>Α </a:t>
            </a:r>
            <a:r>
              <a:rPr lang="el-GR" sz="2400" dirty="0" smtClean="0"/>
              <a:t> διατηρεί το εύρος της.</a:t>
            </a:r>
          </a:p>
          <a:p>
            <a:pPr>
              <a:lnSpc>
                <a:spcPct val="130000"/>
              </a:lnSpc>
              <a:spcBef>
                <a:spcPts val="1800"/>
              </a:spcBef>
              <a:buFont typeface="Wingdings" pitchFamily="2" charset="2"/>
              <a:buChar char="§"/>
            </a:pPr>
            <a:r>
              <a:rPr lang="el-GR" sz="2400" dirty="0" smtClean="0"/>
              <a:t>Βραχύνονται η ταινία  </a:t>
            </a:r>
            <a:r>
              <a:rPr lang="el-GR" sz="2400" b="1" dirty="0" smtClean="0"/>
              <a:t>Ι  </a:t>
            </a:r>
            <a:r>
              <a:rPr lang="el-GR" sz="2400" dirty="0" smtClean="0"/>
              <a:t>και η ζώνη </a:t>
            </a:r>
            <a:r>
              <a:rPr lang="el-GR" sz="2400" b="1" dirty="0" smtClean="0"/>
              <a:t>Η</a:t>
            </a:r>
            <a:r>
              <a:rPr lang="el-GR" sz="2400" dirty="0" smtClean="0"/>
              <a:t>.</a:t>
            </a:r>
          </a:p>
          <a:p>
            <a:pPr>
              <a:lnSpc>
                <a:spcPct val="130000"/>
              </a:lnSpc>
              <a:spcBef>
                <a:spcPts val="1800"/>
              </a:spcBef>
              <a:buFont typeface="Wingdings" pitchFamily="2" charset="2"/>
              <a:buChar char="§"/>
            </a:pPr>
            <a:r>
              <a:rPr lang="el-GR" sz="2400" dirty="0" smtClean="0"/>
              <a:t>Οι</a:t>
            </a:r>
            <a:r>
              <a:rPr lang="en-US" sz="2400" dirty="0" smtClean="0"/>
              <a:t> </a:t>
            </a:r>
            <a:r>
              <a:rPr lang="el-GR" sz="2400" dirty="0" smtClean="0"/>
              <a:t> γραμμές  </a:t>
            </a:r>
            <a:r>
              <a:rPr lang="el-GR" sz="2400" b="1" dirty="0" smtClean="0"/>
              <a:t>Ζ </a:t>
            </a:r>
            <a:r>
              <a:rPr lang="el-GR" sz="2400" dirty="0" smtClean="0"/>
              <a:t> </a:t>
            </a:r>
            <a:r>
              <a:rPr lang="el-GR" sz="2400" dirty="0" err="1" smtClean="0"/>
              <a:t>συμπλησιάζουν</a:t>
            </a:r>
            <a:r>
              <a:rPr lang="en-US" sz="2400" dirty="0" smtClean="0"/>
              <a:t>.</a:t>
            </a:r>
            <a:endParaRPr lang="el-GR" sz="24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pic>
        <p:nvPicPr>
          <p:cNvPr id="5" name="Picture 2" descr="File:Sarcome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12776"/>
            <a:ext cx="8316924" cy="295232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 name="5 - Ορθογώνιο"/>
          <p:cNvSpPr/>
          <p:nvPr/>
        </p:nvSpPr>
        <p:spPr>
          <a:xfrm>
            <a:off x="6300192" y="4374567"/>
            <a:ext cx="2556284" cy="461665"/>
          </a:xfrm>
          <a:prstGeom prst="rect">
            <a:avLst/>
          </a:prstGeom>
        </p:spPr>
        <p:txBody>
          <a:bodyPr wrap="square">
            <a:spAutoFit/>
          </a:bodyPr>
          <a:lstStyle/>
          <a:p>
            <a:pPr algn="ctr"/>
            <a:r>
              <a:rPr lang="en-US" sz="1200" dirty="0" smtClean="0">
                <a:solidFill>
                  <a:schemeClr val="tx1">
                    <a:lumMod val="75000"/>
                    <a:lumOff val="25000"/>
                  </a:schemeClr>
                </a:solidFill>
                <a:latin typeface="Calibri"/>
              </a:rPr>
              <a:t>“</a:t>
            </a:r>
            <a:r>
              <a:rPr lang="en-US" sz="1200" dirty="0" smtClean="0">
                <a:solidFill>
                  <a:schemeClr val="tx1">
                    <a:lumMod val="75000"/>
                    <a:lumOff val="25000"/>
                  </a:schemeClr>
                </a:solidFill>
                <a:latin typeface="Calibri"/>
                <a:hlinkClick r:id="rId4"/>
              </a:rPr>
              <a:t>Sarcomere</a:t>
            </a:r>
            <a:r>
              <a:rPr lang="en-US" sz="1200" dirty="0" smtClean="0">
                <a:solidFill>
                  <a:schemeClr val="tx1">
                    <a:lumMod val="75000"/>
                    <a:lumOff val="25000"/>
                  </a:schemeClr>
                </a:solidFill>
                <a:latin typeface="Calibri"/>
              </a:rPr>
              <a:t>”,  </a:t>
            </a:r>
            <a:r>
              <a:rPr lang="el-GR" sz="1200" dirty="0" smtClean="0">
                <a:solidFill>
                  <a:schemeClr val="tx1">
                    <a:lumMod val="75000"/>
                    <a:lumOff val="25000"/>
                  </a:schemeClr>
                </a:solidFill>
                <a:latin typeface="Calibri"/>
              </a:rPr>
              <a:t>από</a:t>
            </a:r>
            <a:r>
              <a:rPr lang="en-US" sz="1200" dirty="0" smtClean="0">
                <a:solidFill>
                  <a:schemeClr val="tx1">
                    <a:lumMod val="75000"/>
                    <a:lumOff val="25000"/>
                  </a:schemeClr>
                </a:solidFill>
                <a:latin typeface="Calibri"/>
              </a:rPr>
              <a:t> Uwe </a:t>
            </a:r>
            <a:r>
              <a:rPr lang="en-US" sz="1200" dirty="0" err="1" smtClean="0">
                <a:solidFill>
                  <a:schemeClr val="tx1">
                    <a:lumMod val="75000"/>
                    <a:lumOff val="25000"/>
                  </a:schemeClr>
                </a:solidFill>
                <a:latin typeface="Calibri"/>
              </a:rPr>
              <a:t>Gille</a:t>
            </a:r>
            <a:r>
              <a:rPr lang="en-US" sz="1200" dirty="0" smtClean="0">
                <a:solidFill>
                  <a:schemeClr val="tx1">
                    <a:lumMod val="75000"/>
                    <a:lumOff val="25000"/>
                  </a:schemeClr>
                </a:solidFill>
                <a:latin typeface="Calibri"/>
              </a:rPr>
              <a:t> </a:t>
            </a:r>
            <a:r>
              <a:rPr lang="el-GR" sz="1200" dirty="0" smtClean="0">
                <a:solidFill>
                  <a:schemeClr val="tx1">
                    <a:lumMod val="75000"/>
                    <a:lumOff val="25000"/>
                  </a:schemeClr>
                </a:solidFill>
                <a:latin typeface="Calibri"/>
              </a:rPr>
              <a:t>διαθέσιμό για ελεύθερη χρήση</a:t>
            </a:r>
            <a:endParaRPr lang="en-US" sz="1200" dirty="0">
              <a:solidFill>
                <a:schemeClr val="tx1">
                  <a:lumMod val="75000"/>
                  <a:lumOff val="25000"/>
                </a:schemeClr>
              </a:solidFill>
              <a:latin typeface="Calibri"/>
            </a:endParaRPr>
          </a:p>
        </p:txBody>
      </p:sp>
    </p:spTree>
    <p:extLst>
      <p:ext uri="{BB962C8B-B14F-4D97-AF65-F5344CB8AC3E}">
        <p14:creationId xmlns:p14="http://schemas.microsoft.com/office/powerpoint/2010/main" val="1325630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116632"/>
            <a:ext cx="8229600" cy="1080120"/>
          </a:xfrm>
        </p:spPr>
        <p:txBody>
          <a:bodyPr>
            <a:normAutofit fontScale="90000"/>
          </a:bodyPr>
          <a:lstStyle/>
          <a:p>
            <a:r>
              <a:rPr lang="el-GR" sz="4400" dirty="0" smtClean="0"/>
              <a:t>Δραστηριότητα  </a:t>
            </a:r>
            <a:r>
              <a:rPr lang="el-GR" sz="4400" dirty="0" err="1" smtClean="0"/>
              <a:t>Ακτίνης</a:t>
            </a:r>
            <a:r>
              <a:rPr lang="el-GR" sz="4400" dirty="0" smtClean="0"/>
              <a:t/>
            </a:r>
            <a:br>
              <a:rPr lang="el-GR" sz="4400" dirty="0" smtClean="0"/>
            </a:br>
            <a:r>
              <a:rPr lang="el-GR" sz="3600" b="0" dirty="0" smtClean="0"/>
              <a:t>σχηματική απεικόνιση</a:t>
            </a:r>
            <a:endParaRPr lang="el-GR" sz="36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pic>
        <p:nvPicPr>
          <p:cNvPr id="8194" name="Picture 2" descr="File:Actin kinesin walk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428" y="1628800"/>
            <a:ext cx="7489144" cy="4392488"/>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827428" y="6135687"/>
            <a:ext cx="7489144"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Actin </a:t>
            </a:r>
            <a:r>
              <a:rPr lang="en-US" sz="1200" dirty="0" err="1">
                <a:solidFill>
                  <a:prstClr val="black"/>
                </a:solidFill>
                <a:latin typeface="Calibri"/>
                <a:hlinkClick r:id="rId3"/>
              </a:rPr>
              <a:t>kinesin</a:t>
            </a:r>
            <a:r>
              <a:rPr lang="en-US" sz="1200" dirty="0">
                <a:solidFill>
                  <a:prstClr val="black"/>
                </a:solidFill>
                <a:latin typeface="Calibri"/>
                <a:hlinkClick r:id="rId3"/>
              </a:rPr>
              <a:t> </a:t>
            </a:r>
            <a:r>
              <a:rPr lang="en-US" sz="1200" dirty="0" smtClean="0">
                <a:solidFill>
                  <a:prstClr val="black"/>
                </a:solidFill>
                <a:latin typeface="Calibri"/>
                <a:hlinkClick r:id="rId3"/>
              </a:rPr>
              <a:t>walking</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err="1" smtClean="0">
                <a:solidFill>
                  <a:prstClr val="black"/>
                </a:solidFill>
                <a:latin typeface="Calibri"/>
                <a:hlinkClick r:id="rId4" tooltip="User:Boumphreyfr (없는 문서)"/>
              </a:rPr>
              <a:t>Boumphreyfr</a:t>
            </a:r>
            <a:r>
              <a:rPr lang="en-US" sz="1200" dirty="0" smtClean="0">
                <a:solidFill>
                  <a:prstClr val="black"/>
                </a:solidFill>
                <a:latin typeface="Calibri"/>
              </a:rPr>
              <a:t> </a:t>
            </a:r>
            <a:r>
              <a:rPr lang="en-US" sz="1200" dirty="0" smtClean="0">
                <a:solidFill>
                  <a:prstClr val="black">
                    <a:lumMod val="65000"/>
                    <a:lumOff val="35000"/>
                  </a:prstClr>
                </a:solidFill>
                <a:latin typeface="Calibri"/>
                <a:hlinkClick r:id="rId5"/>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a:rPr>
              <a:t>CC BY-SA 3.0</a:t>
            </a:r>
            <a:endParaRPr lang="en-US" sz="1200" dirty="0">
              <a:solidFill>
                <a:prstClr val="black"/>
              </a:solidFill>
              <a:latin typeface="Calibri"/>
            </a:endParaRPr>
          </a:p>
        </p:txBody>
      </p:sp>
    </p:spTree>
    <p:extLst>
      <p:ext uri="{BB962C8B-B14F-4D97-AF65-F5344CB8AC3E}">
        <p14:creationId xmlns:p14="http://schemas.microsoft.com/office/powerpoint/2010/main" val="3674542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2276872"/>
            <a:ext cx="8229600" cy="1224136"/>
          </a:xfrm>
          <a:ln w="19050">
            <a:solidFill>
              <a:srgbClr val="2A4A70"/>
            </a:solidFill>
          </a:ln>
        </p:spPr>
        <p:txBody>
          <a:bodyPr>
            <a:normAutofit fontScale="90000"/>
          </a:bodyPr>
          <a:lstStyle/>
          <a:p>
            <a:r>
              <a:rPr lang="el-GR" dirty="0" smtClean="0"/>
              <a:t>Νευρική Διέγερση</a:t>
            </a:r>
            <a:br>
              <a:rPr lang="el-GR" dirty="0" smtClean="0"/>
            </a:br>
            <a:r>
              <a:rPr lang="el-GR" dirty="0" smtClean="0"/>
              <a:t> της Μυϊκής Ίνας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451215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116632"/>
            <a:ext cx="8229600" cy="1080120"/>
          </a:xfrm>
        </p:spPr>
        <p:txBody>
          <a:bodyPr>
            <a:normAutofit fontScale="90000"/>
          </a:bodyPr>
          <a:lstStyle/>
          <a:p>
            <a:r>
              <a:rPr lang="el-GR" dirty="0" smtClean="0"/>
              <a:t/>
            </a:r>
            <a:br>
              <a:rPr lang="el-GR" dirty="0" smtClean="0"/>
            </a:br>
            <a:r>
              <a:rPr lang="el-GR" sz="4400" dirty="0" err="1" smtClean="0"/>
              <a:t>Νευρομυϊκή</a:t>
            </a:r>
            <a:r>
              <a:rPr lang="el-GR" sz="4400" dirty="0" smtClean="0"/>
              <a:t>  Διέγερση</a:t>
            </a:r>
            <a:br>
              <a:rPr lang="el-GR" sz="4400" dirty="0" smtClean="0"/>
            </a:br>
            <a:r>
              <a:rPr lang="el-GR" sz="3600" b="0" dirty="0" smtClean="0"/>
              <a:t>ορισμοί </a:t>
            </a:r>
            <a:br>
              <a:rPr lang="el-GR" sz="3600" b="0" dirty="0" smtClean="0"/>
            </a:br>
            <a:endParaRPr lang="el-GR" sz="3600" b="0" dirty="0" smtClean="0"/>
          </a:p>
        </p:txBody>
      </p:sp>
      <p:sp>
        <p:nvSpPr>
          <p:cNvPr id="5123" name="Rectangle 3"/>
          <p:cNvSpPr>
            <a:spLocks noGrp="1" noChangeArrowheads="1"/>
          </p:cNvSpPr>
          <p:nvPr>
            <p:ph idx="1"/>
          </p:nvPr>
        </p:nvSpPr>
        <p:spPr>
          <a:xfrm>
            <a:off x="457200" y="1412776"/>
            <a:ext cx="8229600" cy="4824536"/>
          </a:xfrm>
        </p:spPr>
        <p:txBody>
          <a:bodyPr/>
          <a:lstStyle/>
          <a:p>
            <a:pPr eaLnBrk="1" hangingPunct="1">
              <a:lnSpc>
                <a:spcPct val="114000"/>
              </a:lnSpc>
              <a:spcBef>
                <a:spcPts val="1200"/>
              </a:spcBef>
              <a:buFont typeface="Wingdings" pitchFamily="2" charset="2"/>
              <a:buChar char="Ø"/>
            </a:pPr>
            <a:r>
              <a:rPr lang="el-GR" sz="2400" b="1" dirty="0" smtClean="0"/>
              <a:t>Διέγερση της μυϊκής ίνας  </a:t>
            </a:r>
            <a:r>
              <a:rPr lang="el-GR" sz="2400" dirty="0" smtClean="0"/>
              <a:t>είναι η μηχανική απάντηση  του μυός  σε έναν ερεθισμό του κινητικού του νεύρου.</a:t>
            </a:r>
          </a:p>
          <a:p>
            <a:pPr eaLnBrk="1" hangingPunct="1">
              <a:lnSpc>
                <a:spcPct val="114000"/>
              </a:lnSpc>
              <a:spcBef>
                <a:spcPts val="1200"/>
              </a:spcBef>
              <a:buFont typeface="Wingdings" pitchFamily="2" charset="2"/>
              <a:buChar char="Ø"/>
            </a:pPr>
            <a:r>
              <a:rPr lang="el-GR" sz="2400" b="1" dirty="0" smtClean="0"/>
              <a:t>Λανθάνουσα περίοδος </a:t>
            </a:r>
            <a:r>
              <a:rPr lang="el-GR" sz="2400" dirty="0" smtClean="0"/>
              <a:t>είναι ο ελάχιστος χρόνος, που απαιτείται, πριν αρχίσει να αυξάνεται η τάση στον μυ (</a:t>
            </a:r>
            <a:r>
              <a:rPr lang="en-US" sz="2400" dirty="0" smtClean="0"/>
              <a:t>slack</a:t>
            </a:r>
            <a:r>
              <a:rPr lang="el-GR" sz="2400" dirty="0" smtClean="0"/>
              <a:t>- απενεργοποιημένος)</a:t>
            </a:r>
            <a:r>
              <a:rPr lang="en-US" sz="2400" dirty="0" smtClean="0"/>
              <a:t>.</a:t>
            </a:r>
            <a:endParaRPr lang="el-GR" sz="2400" dirty="0" smtClean="0"/>
          </a:p>
          <a:p>
            <a:pPr eaLnBrk="1" hangingPunct="1">
              <a:lnSpc>
                <a:spcPct val="114000"/>
              </a:lnSpc>
              <a:spcBef>
                <a:spcPts val="1200"/>
              </a:spcBef>
              <a:buFont typeface="Wingdings" pitchFamily="2" charset="2"/>
              <a:buChar char="Ø"/>
            </a:pPr>
            <a:r>
              <a:rPr lang="el-GR" sz="2400" dirty="0" smtClean="0"/>
              <a:t> </a:t>
            </a:r>
            <a:r>
              <a:rPr lang="el-GR" sz="2400" b="1" dirty="0" smtClean="0"/>
              <a:t>Χρόνος  σύσπασης </a:t>
            </a:r>
            <a:r>
              <a:rPr lang="el-GR" sz="2400" dirty="0" smtClean="0"/>
              <a:t>.  Ο χρόνος μέχρι τη μέγιστη σύσπαση.</a:t>
            </a:r>
          </a:p>
          <a:p>
            <a:pPr eaLnBrk="1" hangingPunct="1">
              <a:lnSpc>
                <a:spcPct val="114000"/>
              </a:lnSpc>
              <a:spcBef>
                <a:spcPts val="1200"/>
              </a:spcBef>
              <a:buFont typeface="Wingdings" pitchFamily="2" charset="2"/>
              <a:buChar char="Ø"/>
            </a:pPr>
            <a:r>
              <a:rPr lang="el-GR" sz="2400" b="1" dirty="0" smtClean="0"/>
              <a:t>Χρόνος χαλάρωσης </a:t>
            </a:r>
            <a:r>
              <a:rPr lang="el-GR" sz="2400" dirty="0" smtClean="0"/>
              <a:t>. Ο χρόνος από τη μέγιστη σύσπαση μέχρι την πλήρη χαλάρωση.</a:t>
            </a:r>
            <a:endParaRPr lang="el-GR" sz="2800" dirty="0" smtClean="0"/>
          </a:p>
        </p:txBody>
      </p:sp>
      <p:sp>
        <p:nvSpPr>
          <p:cNvPr id="2" name="Θέση αριθμού διαφάνειας 1"/>
          <p:cNvSpPr>
            <a:spLocks noGrp="1"/>
          </p:cNvSpPr>
          <p:nvPr>
            <p:ph type="sldNum" sz="quarter" idx="12"/>
          </p:nvPr>
        </p:nvSpPr>
        <p:spPr/>
        <p:txBody>
          <a:bodyPr/>
          <a:lstStyle/>
          <a:p>
            <a:pPr>
              <a:defRPr/>
            </a:pPr>
            <a:fld id="{4F7E6E24-82A3-4C6E-BE90-2EAE10B38894}"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40774522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23520" y="1628800"/>
            <a:ext cx="4176464" cy="2448272"/>
          </a:xfrm>
        </p:spPr>
        <p:txBody>
          <a:bodyPr>
            <a:normAutofit fontScale="90000"/>
          </a:bodyPr>
          <a:lstStyle/>
          <a:p>
            <a:r>
              <a:rPr lang="el-GR" sz="4400" dirty="0"/>
              <a:t>Διέγερση</a:t>
            </a:r>
            <a:r>
              <a:rPr lang="en-US" sz="4400" dirty="0"/>
              <a:t> </a:t>
            </a:r>
            <a:r>
              <a:rPr lang="el-GR" sz="4400" dirty="0" smtClean="0"/>
              <a:t/>
            </a:r>
            <a:br>
              <a:rPr lang="el-GR" sz="4400" dirty="0" smtClean="0"/>
            </a:br>
            <a:r>
              <a:rPr lang="el-GR" sz="4400" dirty="0" smtClean="0"/>
              <a:t>της</a:t>
            </a:r>
            <a:r>
              <a:rPr lang="en-US" sz="4400" dirty="0" smtClean="0"/>
              <a:t> </a:t>
            </a:r>
            <a:r>
              <a:rPr lang="el-GR" sz="4400" dirty="0"/>
              <a:t>Μυϊκής</a:t>
            </a:r>
            <a:r>
              <a:rPr lang="en-US" sz="4400" dirty="0"/>
              <a:t> </a:t>
            </a:r>
            <a:r>
              <a:rPr lang="el-GR" sz="4400" dirty="0"/>
              <a:t>Ίνας</a:t>
            </a:r>
            <a:r>
              <a:rPr lang="en-US" sz="4400" dirty="0"/>
              <a:t> </a:t>
            </a:r>
            <a:r>
              <a:rPr lang="en-US" sz="3200" dirty="0"/>
              <a:t/>
            </a:r>
            <a:br>
              <a:rPr lang="en-US" sz="3200" dirty="0"/>
            </a:br>
            <a:r>
              <a:rPr lang="el-GR" sz="3600" b="0" dirty="0" smtClean="0"/>
              <a:t>σχηματική</a:t>
            </a:r>
            <a:r>
              <a:rPr lang="en-US" sz="3600" b="0" dirty="0" smtClean="0"/>
              <a:t> </a:t>
            </a:r>
            <a:r>
              <a:rPr lang="el-GR" sz="3600" b="0" dirty="0" smtClean="0"/>
              <a:t>απεικόνιση</a:t>
            </a:r>
            <a:endParaRPr lang="el-GR" sz="36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pic>
        <p:nvPicPr>
          <p:cNvPr id="12290" name="Picture 2" descr="File:1010a Contraction ne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461"/>
          <a:stretch/>
        </p:blipFill>
        <p:spPr bwMode="auto">
          <a:xfrm>
            <a:off x="4644008" y="116632"/>
            <a:ext cx="4438135" cy="6352785"/>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2002396" y="5999131"/>
            <a:ext cx="266429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1010a Contraction </a:t>
            </a:r>
            <a:r>
              <a:rPr lang="en-US" sz="1200" dirty="0" smtClean="0">
                <a:solidFill>
                  <a:prstClr val="black"/>
                </a:solidFill>
                <a:latin typeface="Calibri"/>
                <a:hlinkClick r:id="rId4"/>
              </a:rPr>
              <a:t>new</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5" tooltip="User:CFCF"/>
              </a:rPr>
              <a:t>CFCF</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a:rPr>
              <a:t>CC BY 3.0</a:t>
            </a:r>
            <a:endParaRPr lang="en-US" sz="1200" dirty="0">
              <a:solidFill>
                <a:prstClr val="black"/>
              </a:solidFill>
              <a:latin typeface="Calibri"/>
            </a:endParaRPr>
          </a:p>
        </p:txBody>
      </p:sp>
    </p:spTree>
    <p:extLst>
      <p:ext uri="{BB962C8B-B14F-4D97-AF65-F5344CB8AC3E}">
        <p14:creationId xmlns:p14="http://schemas.microsoft.com/office/powerpoint/2010/main" val="17945694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Autofit/>
          </a:bodyPr>
          <a:lstStyle/>
          <a:p>
            <a:r>
              <a:rPr lang="el-GR" dirty="0" smtClean="0"/>
              <a:t> </a:t>
            </a:r>
            <a:r>
              <a:rPr lang="el-GR" dirty="0" err="1" smtClean="0"/>
              <a:t>Νευρομυϊκή</a:t>
            </a:r>
            <a:r>
              <a:rPr lang="el-GR" dirty="0" smtClean="0"/>
              <a:t> Διέγερση</a:t>
            </a:r>
            <a:endParaRPr lang="el-GR" b="0" dirty="0"/>
          </a:p>
        </p:txBody>
      </p:sp>
      <p:sp>
        <p:nvSpPr>
          <p:cNvPr id="2" name="1 - Θέση περιεχομένου"/>
          <p:cNvSpPr>
            <a:spLocks noGrp="1"/>
          </p:cNvSpPr>
          <p:nvPr>
            <p:ph idx="1"/>
          </p:nvPr>
        </p:nvSpPr>
        <p:spPr>
          <a:xfrm>
            <a:off x="457200" y="1196752"/>
            <a:ext cx="8291264" cy="5256584"/>
          </a:xfrm>
        </p:spPr>
        <p:txBody>
          <a:bodyPr>
            <a:noAutofit/>
          </a:bodyPr>
          <a:lstStyle/>
          <a:p>
            <a:pPr>
              <a:lnSpc>
                <a:spcPct val="114000"/>
              </a:lnSpc>
              <a:spcBef>
                <a:spcPts val="1200"/>
              </a:spcBef>
              <a:buFont typeface="Wingdings" pitchFamily="2" charset="2"/>
              <a:buChar char="Ø"/>
            </a:pPr>
            <a:r>
              <a:rPr lang="el-GR" sz="2300" b="1" dirty="0" smtClean="0"/>
              <a:t>Θετικό ηλεκτρικό δυναμικό προάγει τον ηλεκτρικό ερεθισμό για έναρξη της μυϊκής σύσπασης.</a:t>
            </a:r>
            <a:r>
              <a:rPr lang="el-GR" sz="2300" dirty="0" smtClean="0"/>
              <a:t> </a:t>
            </a:r>
          </a:p>
          <a:p>
            <a:pPr>
              <a:lnSpc>
                <a:spcPct val="114000"/>
              </a:lnSpc>
              <a:spcBef>
                <a:spcPts val="1200"/>
              </a:spcBef>
              <a:buFont typeface="Wingdings" pitchFamily="2" charset="2"/>
              <a:buChar char="Ø"/>
            </a:pPr>
            <a:r>
              <a:rPr lang="el-GR" sz="2300" dirty="0" smtClean="0"/>
              <a:t>Η ύπαρξη ιόντων ασβεστίου εκκινεί την διέγερση της μυϊκής μεμβράνης (σαρκείλημα). Η μυϊκή σύσπαση αρχίζει, όταν το ασβέστιο επηρεάσει τα μυϊκά νημάτια (</a:t>
            </a:r>
            <a:r>
              <a:rPr lang="el-GR" sz="2300" dirty="0" err="1" smtClean="0"/>
              <a:t>ακτίνη</a:t>
            </a:r>
            <a:r>
              <a:rPr lang="el-GR" sz="2300" dirty="0" smtClean="0"/>
              <a:t>- </a:t>
            </a:r>
            <a:r>
              <a:rPr lang="el-GR" sz="2300" dirty="0" err="1" smtClean="0"/>
              <a:t>μυοσίνη</a:t>
            </a:r>
            <a:r>
              <a:rPr lang="el-GR" sz="2300" dirty="0" smtClean="0"/>
              <a:t>) και σταματά, όταν το ασβέστιο ελαττωθεί.</a:t>
            </a:r>
          </a:p>
          <a:p>
            <a:pPr>
              <a:lnSpc>
                <a:spcPct val="114000"/>
              </a:lnSpc>
              <a:spcBef>
                <a:spcPts val="1200"/>
              </a:spcBef>
              <a:buFont typeface="Wingdings" pitchFamily="2" charset="2"/>
              <a:buChar char="Ø"/>
            </a:pPr>
            <a:r>
              <a:rPr lang="el-GR" sz="2300" dirty="0" smtClean="0"/>
              <a:t>Ο μηχανισμός, που επηρεάζει την διαθεσιμότητα του ασβεστίου, σχετίζεται με την ηλεκτρική κατάσταση της  μυϊκής μεμβράνης. </a:t>
            </a:r>
          </a:p>
          <a:p>
            <a:pPr>
              <a:lnSpc>
                <a:spcPct val="114000"/>
              </a:lnSpc>
              <a:spcBef>
                <a:spcPts val="1200"/>
              </a:spcBef>
              <a:buFont typeface="Wingdings" pitchFamily="2" charset="2"/>
              <a:buChar char="Ø"/>
            </a:pPr>
            <a:r>
              <a:rPr lang="el-GR" sz="2300" dirty="0" smtClean="0"/>
              <a:t>Η αλλαγή της πολικότητας την καθιστά διαπερατή στα ιόντα ασβεστίου. Η </a:t>
            </a:r>
            <a:r>
              <a:rPr lang="el-GR" sz="2300" dirty="0" err="1" smtClean="0"/>
              <a:t>εκπόλωση</a:t>
            </a:r>
            <a:r>
              <a:rPr lang="el-GR" sz="2300" dirty="0" smtClean="0"/>
              <a:t> γίνεται ταχύτατα μέσω του </a:t>
            </a:r>
            <a:r>
              <a:rPr lang="el-GR" sz="2300" dirty="0" err="1" smtClean="0"/>
              <a:t>ενδοπλασματικού</a:t>
            </a:r>
            <a:r>
              <a:rPr lang="el-GR" sz="2300" dirty="0" smtClean="0"/>
              <a:t> δικτύου.</a:t>
            </a:r>
            <a:endParaRPr lang="el-GR" sz="23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a:solidFill>
                <a:prstClr val="black"/>
              </a:solidFill>
            </a:endParaRPr>
          </a:p>
        </p:txBody>
      </p:sp>
    </p:spTree>
    <p:extLst>
      <p:ext uri="{BB962C8B-B14F-4D97-AF65-F5344CB8AC3E}">
        <p14:creationId xmlns:p14="http://schemas.microsoft.com/office/powerpoint/2010/main" val="14297917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116632"/>
            <a:ext cx="8229600" cy="1080120"/>
          </a:xfrm>
        </p:spPr>
        <p:txBody>
          <a:bodyPr>
            <a:normAutofit fontScale="90000"/>
          </a:bodyPr>
          <a:lstStyle/>
          <a:p>
            <a:r>
              <a:rPr lang="el-GR" sz="4400" dirty="0" smtClean="0"/>
              <a:t>Μυϊκή Σύσπαση </a:t>
            </a:r>
            <a:r>
              <a:rPr lang="el-GR" sz="3200" b="0" dirty="0" smtClean="0"/>
              <a:t/>
            </a:r>
            <a:br>
              <a:rPr lang="el-GR" sz="3200" b="0" dirty="0" smtClean="0"/>
            </a:br>
            <a:r>
              <a:rPr lang="el-GR" sz="3600" b="0" dirty="0" smtClean="0"/>
              <a:t>σχήμα</a:t>
            </a:r>
            <a:endParaRPr lang="el-GR" sz="32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a:solidFill>
                <a:prstClr val="black"/>
              </a:solidFill>
            </a:endParaRPr>
          </a:p>
        </p:txBody>
      </p:sp>
      <p:pic>
        <p:nvPicPr>
          <p:cNvPr id="12290" name="Picture 2" descr="File:1010a Contraction ne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883"/>
          <a:stretch/>
        </p:blipFill>
        <p:spPr bwMode="auto">
          <a:xfrm>
            <a:off x="1259950" y="1454851"/>
            <a:ext cx="6624100" cy="4896544"/>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1259950" y="6464369"/>
            <a:ext cx="6624099"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1010a Contraction </a:t>
            </a:r>
            <a:r>
              <a:rPr lang="en-US" sz="1200" dirty="0" smtClean="0">
                <a:solidFill>
                  <a:prstClr val="black"/>
                </a:solidFill>
                <a:latin typeface="Calibri"/>
                <a:hlinkClick r:id="rId4"/>
              </a:rPr>
              <a:t>new</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5" tooltip="User:CFCF"/>
              </a:rPr>
              <a:t>CFCF</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a:rPr>
              <a:t>CC BY 3.0</a:t>
            </a:r>
            <a:endParaRPr lang="en-US" sz="1200" dirty="0">
              <a:solidFill>
                <a:prstClr val="black"/>
              </a:solidFill>
              <a:latin typeface="Calibri"/>
            </a:endParaRPr>
          </a:p>
        </p:txBody>
      </p:sp>
    </p:spTree>
    <p:extLst>
      <p:ext uri="{BB962C8B-B14F-4D97-AF65-F5344CB8AC3E}">
        <p14:creationId xmlns:p14="http://schemas.microsoft.com/office/powerpoint/2010/main" val="1420621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116632"/>
            <a:ext cx="8229600" cy="1008112"/>
          </a:xfrm>
          <a:effectLst/>
        </p:spPr>
        <p:txBody>
          <a:bodyPr>
            <a:noAutofit/>
          </a:bodyPr>
          <a:lstStyle/>
          <a:p>
            <a:r>
              <a:rPr lang="el-GR" dirty="0" smtClean="0"/>
              <a:t> Μυϊκός Ιστός </a:t>
            </a:r>
            <a:br>
              <a:rPr lang="el-GR" dirty="0" smtClean="0"/>
            </a:br>
            <a:r>
              <a:rPr lang="el-GR" sz="3200" b="0" dirty="0" smtClean="0"/>
              <a:t>χαρακτηριστικά, ιδιότητες</a:t>
            </a:r>
          </a:p>
        </p:txBody>
      </p:sp>
      <p:sp>
        <p:nvSpPr>
          <p:cNvPr id="3075" name="Rectangle 3"/>
          <p:cNvSpPr>
            <a:spLocks noGrp="1" noChangeArrowheads="1"/>
          </p:cNvSpPr>
          <p:nvPr>
            <p:ph idx="1"/>
          </p:nvPr>
        </p:nvSpPr>
        <p:spPr>
          <a:xfrm>
            <a:off x="457200" y="1412776"/>
            <a:ext cx="8229600" cy="4824536"/>
          </a:xfrm>
        </p:spPr>
        <p:txBody>
          <a:bodyPr>
            <a:normAutofit/>
          </a:bodyPr>
          <a:lstStyle/>
          <a:p>
            <a:pPr>
              <a:spcBef>
                <a:spcPts val="1200"/>
              </a:spcBef>
              <a:buFont typeface="Wingdings" pitchFamily="2" charset="2"/>
              <a:buChar char="Ø"/>
            </a:pPr>
            <a:r>
              <a:rPr lang="el-GR" sz="2400" dirty="0" smtClean="0"/>
              <a:t>Ερεθιστικότητα </a:t>
            </a:r>
            <a:r>
              <a:rPr lang="en-US" sz="2400" dirty="0" smtClean="0"/>
              <a:t> (irritability)</a:t>
            </a:r>
            <a:r>
              <a:rPr lang="el-GR" sz="2400" dirty="0" smtClean="0"/>
              <a:t>:</a:t>
            </a:r>
          </a:p>
          <a:p>
            <a:pPr marL="355600" indent="0">
              <a:spcBef>
                <a:spcPts val="300"/>
              </a:spcBef>
              <a:buNone/>
            </a:pPr>
            <a:r>
              <a:rPr lang="el-GR" sz="2400" dirty="0" smtClean="0"/>
              <a:t>η ικανότητα να απαντά σε ερεθισμό</a:t>
            </a:r>
            <a:r>
              <a:rPr lang="en-US" sz="2400" dirty="0" smtClean="0"/>
              <a:t>.</a:t>
            </a:r>
            <a:endParaRPr lang="el-GR" sz="2400" dirty="0" smtClean="0"/>
          </a:p>
          <a:p>
            <a:pPr>
              <a:spcBef>
                <a:spcPts val="1800"/>
              </a:spcBef>
              <a:buFont typeface="Wingdings" pitchFamily="2" charset="2"/>
              <a:buChar char="Ø"/>
            </a:pPr>
            <a:r>
              <a:rPr lang="el-GR" sz="2400" dirty="0" smtClean="0"/>
              <a:t>Αγωγιμότητα</a:t>
            </a:r>
            <a:r>
              <a:rPr lang="en-US" sz="2400" dirty="0" smtClean="0"/>
              <a:t> (conductivity)</a:t>
            </a:r>
            <a:r>
              <a:rPr lang="el-GR" sz="2400" dirty="0" smtClean="0"/>
              <a:t>:</a:t>
            </a:r>
            <a:endParaRPr lang="el-GR" sz="2400" dirty="0"/>
          </a:p>
          <a:p>
            <a:pPr marL="355600" indent="0">
              <a:spcBef>
                <a:spcPts val="300"/>
              </a:spcBef>
              <a:buNone/>
            </a:pPr>
            <a:r>
              <a:rPr lang="el-GR" sz="2400" dirty="0" smtClean="0"/>
              <a:t>η ικανότητα να διαδίδεται το κύμα ερεθισμού</a:t>
            </a:r>
            <a:r>
              <a:rPr lang="en-US" sz="2400" dirty="0" smtClean="0"/>
              <a:t>.</a:t>
            </a:r>
            <a:endParaRPr lang="el-GR" sz="2400" dirty="0" smtClean="0"/>
          </a:p>
          <a:p>
            <a:pPr>
              <a:spcBef>
                <a:spcPts val="1800"/>
              </a:spcBef>
              <a:buFont typeface="Wingdings" pitchFamily="2" charset="2"/>
              <a:buChar char="Ø"/>
            </a:pPr>
            <a:r>
              <a:rPr lang="el-GR" sz="2400" dirty="0" smtClean="0"/>
              <a:t>Συσταλτικότητα  </a:t>
            </a:r>
            <a:r>
              <a:rPr lang="en-US" sz="2400" dirty="0" smtClean="0"/>
              <a:t>(contractility)</a:t>
            </a:r>
            <a:r>
              <a:rPr lang="el-GR" sz="2400" dirty="0" smtClean="0"/>
              <a:t>:</a:t>
            </a:r>
          </a:p>
          <a:p>
            <a:pPr marL="355600" indent="0">
              <a:spcBef>
                <a:spcPts val="300"/>
              </a:spcBef>
              <a:buNone/>
            </a:pPr>
            <a:r>
              <a:rPr lang="el-GR" sz="2400" dirty="0" smtClean="0"/>
              <a:t>η ικανότητα να τροποποιεί το μήκος του</a:t>
            </a:r>
            <a:r>
              <a:rPr lang="en-US" sz="2400" dirty="0" smtClean="0"/>
              <a:t>.</a:t>
            </a:r>
            <a:endParaRPr lang="el-GR" sz="2400" dirty="0" smtClean="0"/>
          </a:p>
          <a:p>
            <a:pPr>
              <a:spcBef>
                <a:spcPts val="1800"/>
              </a:spcBef>
              <a:buFont typeface="Wingdings" pitchFamily="2" charset="2"/>
              <a:buChar char="Ø"/>
            </a:pPr>
            <a:r>
              <a:rPr lang="el-GR" sz="2400" dirty="0" smtClean="0"/>
              <a:t>Ανάπτυξη και αναγεννητική ικανότητα.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873976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67544" y="116632"/>
            <a:ext cx="8229600" cy="1080120"/>
          </a:xfrm>
        </p:spPr>
        <p:txBody>
          <a:bodyPr>
            <a:noAutofit/>
          </a:bodyPr>
          <a:lstStyle/>
          <a:p>
            <a:r>
              <a:rPr lang="el-GR" dirty="0" smtClean="0"/>
              <a:t>Μυϊκή Σύσπαση</a:t>
            </a:r>
            <a:r>
              <a:rPr lang="el-GR" b="0" dirty="0" smtClean="0"/>
              <a:t/>
            </a:r>
            <a:br>
              <a:rPr lang="el-GR" b="0" dirty="0" smtClean="0"/>
            </a:br>
            <a:r>
              <a:rPr lang="el-GR" dirty="0" smtClean="0"/>
              <a:t> </a:t>
            </a:r>
            <a:r>
              <a:rPr lang="el-GR" sz="3200" b="0" dirty="0" err="1" smtClean="0"/>
              <a:t>Τροπονίνη</a:t>
            </a:r>
            <a:r>
              <a:rPr lang="el-GR" sz="3200" b="0" dirty="0" smtClean="0"/>
              <a:t>-</a:t>
            </a:r>
            <a:r>
              <a:rPr lang="el-GR" sz="3200" b="0" dirty="0" err="1" smtClean="0"/>
              <a:t>Τροπομυοσίνη</a:t>
            </a:r>
            <a:r>
              <a:rPr lang="el-GR" sz="3200" b="0" dirty="0" smtClean="0"/>
              <a:t> </a:t>
            </a:r>
            <a:r>
              <a:rPr lang="en-US" sz="3200" b="0" dirty="0" smtClean="0"/>
              <a:t>1/2</a:t>
            </a:r>
            <a:endParaRPr lang="el-GR" sz="3200" b="0" dirty="0" smtClean="0"/>
          </a:p>
        </p:txBody>
      </p:sp>
      <p:sp>
        <p:nvSpPr>
          <p:cNvPr id="54275" name="Rectangle 3"/>
          <p:cNvSpPr>
            <a:spLocks noGrp="1" noChangeArrowheads="1"/>
          </p:cNvSpPr>
          <p:nvPr>
            <p:ph idx="1"/>
          </p:nvPr>
        </p:nvSpPr>
        <p:spPr>
          <a:xfrm>
            <a:off x="457200" y="1412776"/>
            <a:ext cx="8229600" cy="5040560"/>
          </a:xfrm>
        </p:spPr>
        <p:txBody>
          <a:bodyPr>
            <a:noAutofit/>
          </a:bodyPr>
          <a:lstStyle/>
          <a:p>
            <a:pPr>
              <a:lnSpc>
                <a:spcPct val="124000"/>
              </a:lnSpc>
              <a:spcBef>
                <a:spcPts val="1200"/>
              </a:spcBef>
              <a:buFont typeface="Wingdings" pitchFamily="2" charset="2"/>
              <a:buChar char="Ø"/>
            </a:pPr>
            <a:r>
              <a:rPr lang="el-GR" sz="2400" dirty="0" smtClean="0"/>
              <a:t>Η </a:t>
            </a:r>
            <a:r>
              <a:rPr lang="el-GR" sz="2400" dirty="0" err="1" smtClean="0"/>
              <a:t>τροπομυοσίνη</a:t>
            </a:r>
            <a:r>
              <a:rPr lang="el-GR" sz="2400" dirty="0" smtClean="0"/>
              <a:t> δεσμεύει στις ίνες της </a:t>
            </a:r>
            <a:r>
              <a:rPr lang="el-GR" sz="2400" dirty="0" err="1" smtClean="0"/>
              <a:t>ακτίνης</a:t>
            </a:r>
            <a:r>
              <a:rPr lang="el-GR" sz="2400" dirty="0" smtClean="0"/>
              <a:t> τους υποδοχείς της </a:t>
            </a:r>
            <a:r>
              <a:rPr lang="el-GR" sz="2400" dirty="0" err="1" smtClean="0"/>
              <a:t>μυοσίνης</a:t>
            </a:r>
            <a:r>
              <a:rPr lang="el-GR" sz="2400" dirty="0" smtClean="0"/>
              <a:t> και αναστέλλει την επίδραση  </a:t>
            </a:r>
            <a:r>
              <a:rPr lang="el-GR" sz="2400" dirty="0" err="1" smtClean="0"/>
              <a:t>ακτίνης</a:t>
            </a:r>
            <a:r>
              <a:rPr lang="el-GR" sz="2400" dirty="0" smtClean="0"/>
              <a:t> – </a:t>
            </a:r>
            <a:r>
              <a:rPr lang="el-GR" sz="2400" dirty="0" err="1" smtClean="0"/>
              <a:t>μυοσίνης</a:t>
            </a:r>
            <a:r>
              <a:rPr lang="el-GR" sz="2400" dirty="0" smtClean="0"/>
              <a:t> .</a:t>
            </a:r>
          </a:p>
          <a:p>
            <a:pPr>
              <a:lnSpc>
                <a:spcPct val="124000"/>
              </a:lnSpc>
              <a:spcBef>
                <a:spcPts val="1200"/>
              </a:spcBef>
              <a:buFont typeface="Wingdings" pitchFamily="2" charset="2"/>
              <a:buChar char="Ø"/>
            </a:pPr>
            <a:r>
              <a:rPr lang="el-GR" sz="2400" dirty="0" smtClean="0"/>
              <a:t>Η </a:t>
            </a:r>
            <a:r>
              <a:rPr lang="el-GR" sz="2400" dirty="0" err="1" smtClean="0"/>
              <a:t>τροπομυοσίνη</a:t>
            </a:r>
            <a:r>
              <a:rPr lang="el-GR" sz="2400" dirty="0" smtClean="0"/>
              <a:t> κινείται μακράν των δεσμευμένων υποδοχέων της </a:t>
            </a:r>
            <a:r>
              <a:rPr lang="el-GR" sz="2400" dirty="0" err="1" smtClean="0"/>
              <a:t>μυοσίνης</a:t>
            </a:r>
            <a:r>
              <a:rPr lang="el-GR" sz="2400" dirty="0" smtClean="0"/>
              <a:t>.</a:t>
            </a:r>
          </a:p>
          <a:p>
            <a:pPr marL="457200" indent="-457200">
              <a:lnSpc>
                <a:spcPct val="124000"/>
              </a:lnSpc>
              <a:spcBef>
                <a:spcPts val="1200"/>
              </a:spcBef>
              <a:buFont typeface="Wingdings" pitchFamily="2" charset="2"/>
              <a:buChar char="Ø"/>
            </a:pPr>
            <a:r>
              <a:rPr lang="el-GR" sz="2400" dirty="0" smtClean="0"/>
              <a:t>Η </a:t>
            </a:r>
            <a:r>
              <a:rPr lang="el-GR" sz="2400" dirty="0" err="1" smtClean="0"/>
              <a:t>τροπονίνη</a:t>
            </a:r>
            <a:r>
              <a:rPr lang="el-GR" sz="2400" dirty="0" smtClean="0"/>
              <a:t> αποτελεί μέσο «αποθήκευσης» ιόντων ασβεστίου (ισχυρός  δεσμός).</a:t>
            </a:r>
          </a:p>
          <a:p>
            <a:pPr>
              <a:lnSpc>
                <a:spcPct val="124000"/>
              </a:lnSpc>
              <a:spcBef>
                <a:spcPts val="1200"/>
              </a:spcBef>
              <a:buFont typeface="Wingdings" pitchFamily="2" charset="2"/>
              <a:buChar char="Ø"/>
            </a:pPr>
            <a:r>
              <a:rPr lang="el-GR" sz="2400" dirty="0" smtClean="0"/>
              <a:t>Τα μόρια της </a:t>
            </a:r>
            <a:r>
              <a:rPr lang="el-GR" sz="2400" dirty="0" err="1" smtClean="0"/>
              <a:t>τροπονίνης</a:t>
            </a:r>
            <a:r>
              <a:rPr lang="el-GR" sz="2400" dirty="0" smtClean="0"/>
              <a:t> παρασύρουν την </a:t>
            </a:r>
            <a:r>
              <a:rPr lang="el-GR" sz="2400" dirty="0" err="1" smtClean="0"/>
              <a:t>τροπομυοσίνη</a:t>
            </a:r>
            <a:r>
              <a:rPr lang="el-GR" sz="2400" dirty="0" smtClean="0"/>
              <a:t> ακόμη βαθύτερα, στις αύλακες των ελίκων της  </a:t>
            </a:r>
            <a:r>
              <a:rPr lang="el-GR" sz="2400" dirty="0" err="1" smtClean="0"/>
              <a:t>ακτίνης</a:t>
            </a:r>
            <a:r>
              <a:rPr lang="en-US" sz="2400" dirty="0"/>
              <a:t>.</a:t>
            </a: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spTree>
    <p:extLst>
      <p:ext uri="{BB962C8B-B14F-4D97-AF65-F5344CB8AC3E}">
        <p14:creationId xmlns:p14="http://schemas.microsoft.com/office/powerpoint/2010/main" val="5297623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556792"/>
            <a:ext cx="8229600" cy="4680520"/>
          </a:xfrm>
        </p:spPr>
        <p:txBody>
          <a:bodyPr>
            <a:normAutofit/>
          </a:bodyPr>
          <a:lstStyle/>
          <a:p>
            <a:pPr>
              <a:lnSpc>
                <a:spcPct val="114000"/>
              </a:lnSpc>
              <a:spcBef>
                <a:spcPts val="1200"/>
              </a:spcBef>
              <a:buFont typeface="Wingdings" pitchFamily="2" charset="2"/>
              <a:buChar char="Ø"/>
            </a:pPr>
            <a:r>
              <a:rPr lang="el-GR" sz="2400" dirty="0" smtClean="0"/>
              <a:t>Ο </a:t>
            </a:r>
            <a:r>
              <a:rPr lang="el-GR" sz="2400" b="1" dirty="0" smtClean="0"/>
              <a:t>αναχαιτιστικός μηχανισμός </a:t>
            </a:r>
            <a:r>
              <a:rPr lang="el-GR" sz="2400" b="1" dirty="0" err="1" smtClean="0"/>
              <a:t>τροπονίνης</a:t>
            </a:r>
            <a:r>
              <a:rPr lang="el-GR" sz="2400" b="1" dirty="0" smtClean="0"/>
              <a:t> – </a:t>
            </a:r>
            <a:r>
              <a:rPr lang="el-GR" sz="2400" b="1" dirty="0" err="1" smtClean="0"/>
              <a:t>τροπομυοσίνης</a:t>
            </a:r>
            <a:r>
              <a:rPr lang="el-GR" sz="2400" b="1" dirty="0" smtClean="0"/>
              <a:t>  </a:t>
            </a:r>
            <a:r>
              <a:rPr lang="el-GR" sz="2400" dirty="0" smtClean="0"/>
              <a:t>αποδεσμεύει τους υποδοχείς της </a:t>
            </a:r>
            <a:r>
              <a:rPr lang="el-GR" sz="2400" dirty="0" err="1" smtClean="0"/>
              <a:t>ακτίνης</a:t>
            </a:r>
            <a:r>
              <a:rPr lang="el-GR" sz="2400" dirty="0" smtClean="0"/>
              <a:t>, οι οποίοι είναι έτοιμοι να αντιδράσουν με τις «γέφυρες επικοινωνίας» της </a:t>
            </a:r>
            <a:r>
              <a:rPr lang="el-GR" sz="2400" dirty="0" err="1" smtClean="0"/>
              <a:t>μυοσίνης</a:t>
            </a:r>
            <a:r>
              <a:rPr lang="el-GR" sz="2400" dirty="0" smtClean="0"/>
              <a:t>, ώστε να εξελιχθεί η μυϊκή σύσπαση.</a:t>
            </a:r>
          </a:p>
          <a:p>
            <a:pPr>
              <a:lnSpc>
                <a:spcPct val="114000"/>
              </a:lnSpc>
              <a:spcBef>
                <a:spcPts val="1200"/>
              </a:spcBef>
              <a:buFont typeface="Wingdings" pitchFamily="2" charset="2"/>
              <a:buChar char="Ø"/>
            </a:pPr>
            <a:r>
              <a:rPr lang="el-GR" sz="2400" dirty="0" smtClean="0"/>
              <a:t>Η </a:t>
            </a:r>
            <a:r>
              <a:rPr lang="el-GR" sz="2400" b="1" dirty="0" smtClean="0"/>
              <a:t>δύναμη</a:t>
            </a:r>
            <a:r>
              <a:rPr lang="el-GR" sz="2400" dirty="0" smtClean="0"/>
              <a:t> της μυϊκής σύσπασης εξαρτάται από  τις γέφυρες επικοινωνίας στην ταινία </a:t>
            </a:r>
            <a:r>
              <a:rPr lang="el-GR" sz="2400" b="1" dirty="0" smtClean="0"/>
              <a:t>Α</a:t>
            </a:r>
            <a:r>
              <a:rPr lang="el-GR" sz="2400" dirty="0" smtClean="0"/>
              <a:t>, (εκεί όπου επικαλύπτονται  τα νημάτια  </a:t>
            </a:r>
            <a:r>
              <a:rPr lang="el-GR" sz="2400" dirty="0" err="1" smtClean="0"/>
              <a:t>ακτίνης</a:t>
            </a:r>
            <a:r>
              <a:rPr lang="el-GR" sz="2400" dirty="0" smtClean="0"/>
              <a:t> και  </a:t>
            </a:r>
            <a:r>
              <a:rPr lang="el-GR" sz="2400" dirty="0" err="1" smtClean="0"/>
              <a:t>μυοσίνης</a:t>
            </a:r>
            <a:r>
              <a:rPr lang="el-GR" sz="2400" dirty="0" smtClean="0"/>
              <a:t>), δηλαδή, από τις κεφαλές της </a:t>
            </a:r>
            <a:r>
              <a:rPr lang="el-GR" sz="2400" dirty="0" err="1" smtClean="0"/>
              <a:t>μυοσίνης</a:t>
            </a:r>
            <a:r>
              <a:rPr lang="el-GR" sz="2400" dirty="0" smtClean="0"/>
              <a:t>.</a:t>
            </a:r>
            <a:endParaRPr lang="el-GR" sz="24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a:solidFill>
                <a:prstClr val="black"/>
              </a:solidFill>
            </a:endParaRPr>
          </a:p>
        </p:txBody>
      </p:sp>
      <p:sp>
        <p:nvSpPr>
          <p:cNvPr id="7" name="Rectangle 2"/>
          <p:cNvSpPr>
            <a:spLocks noGrp="1" noChangeArrowheads="1"/>
          </p:cNvSpPr>
          <p:nvPr>
            <p:ph type="title"/>
          </p:nvPr>
        </p:nvSpPr>
        <p:spPr>
          <a:xfrm>
            <a:off x="467544" y="116632"/>
            <a:ext cx="8229600" cy="1080120"/>
          </a:xfrm>
        </p:spPr>
        <p:txBody>
          <a:bodyPr>
            <a:noAutofit/>
          </a:bodyPr>
          <a:lstStyle/>
          <a:p>
            <a:r>
              <a:rPr lang="el-GR" dirty="0" smtClean="0"/>
              <a:t>Μυϊκή Σύσπαση</a:t>
            </a:r>
            <a:r>
              <a:rPr lang="el-GR" b="0" dirty="0" smtClean="0"/>
              <a:t/>
            </a:r>
            <a:br>
              <a:rPr lang="el-GR" b="0" dirty="0" smtClean="0"/>
            </a:br>
            <a:r>
              <a:rPr lang="el-GR" dirty="0" smtClean="0"/>
              <a:t> </a:t>
            </a:r>
            <a:r>
              <a:rPr lang="el-GR" sz="3200" b="0" dirty="0" err="1" smtClean="0"/>
              <a:t>Τροπονίνη</a:t>
            </a:r>
            <a:r>
              <a:rPr lang="el-GR" sz="3200" b="0" dirty="0" smtClean="0"/>
              <a:t>-</a:t>
            </a:r>
            <a:r>
              <a:rPr lang="el-GR" sz="3200" b="0" dirty="0" err="1" smtClean="0"/>
              <a:t>Τροπομυοσίνη</a:t>
            </a:r>
            <a:r>
              <a:rPr lang="el-GR" sz="3200" b="0" dirty="0" smtClean="0"/>
              <a:t> </a:t>
            </a:r>
            <a:r>
              <a:rPr lang="el-GR" sz="3200" b="0" dirty="0"/>
              <a:t>2</a:t>
            </a:r>
            <a:r>
              <a:rPr lang="en-US" sz="3200" b="0" dirty="0" smtClean="0"/>
              <a:t>/2</a:t>
            </a:r>
            <a:endParaRPr lang="el-GR" sz="3200" b="0" dirty="0" smtClean="0"/>
          </a:p>
        </p:txBody>
      </p:sp>
    </p:spTree>
    <p:extLst>
      <p:ext uri="{BB962C8B-B14F-4D97-AF65-F5344CB8AC3E}">
        <p14:creationId xmlns:p14="http://schemas.microsoft.com/office/powerpoint/2010/main" val="38318620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116632"/>
            <a:ext cx="8229600" cy="1008112"/>
          </a:xfrm>
        </p:spPr>
        <p:txBody>
          <a:bodyPr>
            <a:noAutofit/>
          </a:bodyPr>
          <a:lstStyle/>
          <a:p>
            <a:r>
              <a:rPr lang="el-GR" dirty="0" smtClean="0"/>
              <a:t>Σύσπαση</a:t>
            </a:r>
            <a:br>
              <a:rPr lang="el-GR" dirty="0" smtClean="0"/>
            </a:br>
            <a:r>
              <a:rPr lang="el-GR" sz="3200" b="0" dirty="0" smtClean="0"/>
              <a:t>Σχηματική Απεικόνιση</a:t>
            </a:r>
            <a:endParaRPr lang="el-GR" sz="3200" b="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pic>
        <p:nvPicPr>
          <p:cNvPr id="6146" name="Picture 2" descr="파일:Tropomyosin unbound to act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56792"/>
            <a:ext cx="8496944" cy="4800946"/>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323528" y="6351711"/>
            <a:ext cx="8496944"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altLang="ko-KR" sz="1200" dirty="0">
                <a:solidFill>
                  <a:prstClr val="black"/>
                </a:solidFill>
                <a:latin typeface="Calibri"/>
                <a:hlinkClick r:id="rId3"/>
              </a:rPr>
              <a:t>Tropomyosin unbound to </a:t>
            </a:r>
            <a:r>
              <a:rPr lang="en-US" altLang="ko-KR" sz="1200" dirty="0" smtClean="0">
                <a:solidFill>
                  <a:prstClr val="black"/>
                </a:solidFill>
                <a:latin typeface="Calibri"/>
                <a:hlinkClick r:id="rId3"/>
              </a:rPr>
              <a:t>actin</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rPr>
              <a:t>File Upload Bot </a:t>
            </a:r>
            <a:r>
              <a:rPr lang="en-US" sz="1200" dirty="0" smtClean="0">
                <a:solidFill>
                  <a:prstClr val="black"/>
                </a:solidFill>
                <a:latin typeface="Calibri"/>
              </a:rPr>
              <a:t> </a:t>
            </a:r>
            <a:r>
              <a:rPr lang="en-US" sz="1200" dirty="0" smtClean="0">
                <a:solidFill>
                  <a:prstClr val="black">
                    <a:lumMod val="65000"/>
                    <a:lumOff val="35000"/>
                  </a:prstClr>
                </a:solidFill>
                <a:latin typeface="Calibri"/>
                <a:hlinkClick r:id="rId4"/>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CC BY-SA 3.0</a:t>
            </a:r>
            <a:endParaRPr lang="en-US" sz="1200" dirty="0">
              <a:solidFill>
                <a:prstClr val="black"/>
              </a:solidFill>
              <a:latin typeface="Calibri"/>
            </a:endParaRPr>
          </a:p>
        </p:txBody>
      </p:sp>
    </p:spTree>
    <p:extLst>
      <p:ext uri="{BB962C8B-B14F-4D97-AF65-F5344CB8AC3E}">
        <p14:creationId xmlns:p14="http://schemas.microsoft.com/office/powerpoint/2010/main" val="19551806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67544" y="116632"/>
            <a:ext cx="8229600" cy="1080120"/>
          </a:xfrm>
        </p:spPr>
        <p:txBody>
          <a:bodyPr>
            <a:normAutofit fontScale="90000"/>
          </a:bodyPr>
          <a:lstStyle/>
          <a:p>
            <a:r>
              <a:rPr lang="el-GR" dirty="0" smtClean="0"/>
              <a:t>  </a:t>
            </a:r>
            <a:r>
              <a:rPr lang="el-GR" sz="4400" dirty="0" smtClean="0"/>
              <a:t>Μυϊκή Σύσπαση</a:t>
            </a:r>
            <a:r>
              <a:rPr lang="en-US" sz="4400" dirty="0" smtClean="0"/>
              <a:t> </a:t>
            </a:r>
            <a:r>
              <a:rPr lang="el-GR" sz="4400" b="0" dirty="0" smtClean="0"/>
              <a:t/>
            </a:r>
            <a:br>
              <a:rPr lang="el-GR" sz="4400" b="0" dirty="0" smtClean="0"/>
            </a:br>
            <a:r>
              <a:rPr lang="el-GR" sz="3600" b="0" dirty="0" smtClean="0"/>
              <a:t>ενέργεια</a:t>
            </a:r>
            <a:endParaRPr lang="el-GR" sz="3600" dirty="0" smtClean="0"/>
          </a:p>
        </p:txBody>
      </p:sp>
      <p:sp>
        <p:nvSpPr>
          <p:cNvPr id="56323" name="Rectangle 3"/>
          <p:cNvSpPr>
            <a:spLocks noGrp="1" noChangeArrowheads="1"/>
          </p:cNvSpPr>
          <p:nvPr>
            <p:ph idx="1"/>
          </p:nvPr>
        </p:nvSpPr>
        <p:spPr>
          <a:xfrm>
            <a:off x="457200" y="1412776"/>
            <a:ext cx="8229600" cy="4824536"/>
          </a:xfrm>
        </p:spPr>
        <p:txBody>
          <a:bodyPr>
            <a:noAutofit/>
          </a:bodyPr>
          <a:lstStyle/>
          <a:p>
            <a:pPr>
              <a:buFont typeface="Wingdings" pitchFamily="2" charset="2"/>
              <a:buChar char="Ø"/>
            </a:pPr>
            <a:r>
              <a:rPr lang="el-GR" sz="2400" dirty="0" smtClean="0"/>
              <a:t>Η μετατροπή της </a:t>
            </a:r>
            <a:r>
              <a:rPr lang="en-US" sz="2400" dirty="0" smtClean="0"/>
              <a:t>ATP</a:t>
            </a:r>
            <a:r>
              <a:rPr lang="el-GR" sz="2400" dirty="0" smtClean="0"/>
              <a:t> σε </a:t>
            </a:r>
            <a:r>
              <a:rPr lang="en-US" sz="2400" dirty="0" smtClean="0"/>
              <a:t>ADP</a:t>
            </a:r>
            <a:r>
              <a:rPr lang="el-GR" sz="2400" dirty="0" smtClean="0"/>
              <a:t> απελευθερώνει μεγάλο ποσό  ενέργειας, που καταναλώνεται σε μηχανικό έργο για το  δεσμό </a:t>
            </a:r>
            <a:r>
              <a:rPr lang="el-GR" sz="2400" dirty="0" err="1" smtClean="0"/>
              <a:t>ακτίνης</a:t>
            </a:r>
            <a:r>
              <a:rPr lang="el-GR" sz="2400" dirty="0" smtClean="0"/>
              <a:t>-</a:t>
            </a:r>
            <a:r>
              <a:rPr lang="el-GR" sz="2400" dirty="0" err="1" smtClean="0"/>
              <a:t>μυοσίνης</a:t>
            </a:r>
            <a:r>
              <a:rPr lang="el-GR" sz="2400" dirty="0" smtClean="0"/>
              <a:t>.</a:t>
            </a:r>
          </a:p>
          <a:p>
            <a:pPr>
              <a:lnSpc>
                <a:spcPct val="114000"/>
              </a:lnSpc>
              <a:spcBef>
                <a:spcPts val="1200"/>
              </a:spcBef>
              <a:buFont typeface="Wingdings" pitchFamily="2" charset="2"/>
              <a:buChar char="Ø"/>
            </a:pPr>
            <a:r>
              <a:rPr lang="el-GR" sz="2400" dirty="0" smtClean="0"/>
              <a:t>Σε </a:t>
            </a:r>
            <a:r>
              <a:rPr lang="el-GR" sz="2400" dirty="0"/>
              <a:t>μια άσκηση, ακόμη και εάν η πρόσληψη οξυγόνου είναι </a:t>
            </a:r>
            <a:r>
              <a:rPr lang="el-GR" sz="2400" dirty="0" smtClean="0"/>
              <a:t>επαρκής, η </a:t>
            </a:r>
            <a:r>
              <a:rPr lang="el-GR" sz="2400" dirty="0"/>
              <a:t>συχνότητα οξειδωτικής </a:t>
            </a:r>
            <a:r>
              <a:rPr lang="el-GR" sz="2400" dirty="0" err="1" smtClean="0"/>
              <a:t>φωσφορυλίωσης</a:t>
            </a:r>
            <a:r>
              <a:rPr lang="el-GR" sz="2400" dirty="0" smtClean="0"/>
              <a:t>  </a:t>
            </a:r>
            <a:r>
              <a:rPr lang="el-GR" sz="2400" dirty="0"/>
              <a:t>μπορεί να είναι </a:t>
            </a:r>
            <a:r>
              <a:rPr lang="el-GR" sz="2400" dirty="0" smtClean="0"/>
              <a:t>ανεπαρκής, αφού </a:t>
            </a:r>
            <a:r>
              <a:rPr lang="el-GR" sz="2400" dirty="0"/>
              <a:t>ο </a:t>
            </a:r>
            <a:r>
              <a:rPr lang="el-GR" sz="2400" b="1" dirty="0" smtClean="0">
                <a:solidFill>
                  <a:srgbClr val="FF0000"/>
                </a:solidFill>
              </a:rPr>
              <a:t> </a:t>
            </a:r>
            <a:r>
              <a:rPr lang="el-GR" sz="2400" b="1" dirty="0" err="1" smtClean="0"/>
              <a:t>ενζυμικός</a:t>
            </a:r>
            <a:r>
              <a:rPr lang="el-GR" sz="2400" b="1" dirty="0" smtClean="0"/>
              <a:t> μηχανισμός </a:t>
            </a:r>
            <a:r>
              <a:rPr lang="el-GR" sz="2400" b="1" dirty="0"/>
              <a:t>είναι αρκετά αργός</a:t>
            </a:r>
            <a:r>
              <a:rPr lang="el-GR" sz="2400" b="1" dirty="0" smtClean="0"/>
              <a:t>.</a:t>
            </a:r>
          </a:p>
          <a:p>
            <a:pPr>
              <a:buFont typeface="Wingdings" pitchFamily="2" charset="2"/>
              <a:buChar char="Ø"/>
            </a:pPr>
            <a:r>
              <a:rPr lang="el-GR" sz="2400" dirty="0" smtClean="0"/>
              <a:t>Η δύναμη της μυϊκής σύσπασης εξαρτάται από τις κεφαλές της </a:t>
            </a:r>
            <a:r>
              <a:rPr lang="el-GR" sz="2400" dirty="0" err="1" smtClean="0"/>
              <a:t>μυοσίνης</a:t>
            </a:r>
            <a:r>
              <a:rPr lang="el-GR" sz="2400" dirty="0" smtClean="0"/>
              <a:t>, ή τις γέφυρες επικοινωνίας στην ταινία  </a:t>
            </a:r>
            <a:r>
              <a:rPr lang="el-GR" sz="2400" b="1" dirty="0" smtClean="0"/>
              <a:t>Α</a:t>
            </a:r>
            <a:r>
              <a:rPr lang="el-GR" sz="2400" dirty="0" smtClean="0"/>
              <a:t>. </a:t>
            </a:r>
          </a:p>
          <a:p>
            <a:endParaRPr lang="el-GR" sz="2400" dirty="0" smtClean="0"/>
          </a:p>
          <a:p>
            <a:pPr>
              <a:lnSpc>
                <a:spcPct val="114000"/>
              </a:lnSpc>
              <a:spcBef>
                <a:spcPts val="1200"/>
              </a:spcBef>
            </a:pP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a:solidFill>
                <a:prstClr val="black"/>
              </a:solidFill>
            </a:endParaRPr>
          </a:p>
        </p:txBody>
      </p:sp>
    </p:spTree>
    <p:extLst>
      <p:ext uri="{BB962C8B-B14F-4D97-AF65-F5344CB8AC3E}">
        <p14:creationId xmlns:p14="http://schemas.microsoft.com/office/powerpoint/2010/main" val="23570365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7544" y="116632"/>
            <a:ext cx="8229600" cy="1080120"/>
          </a:xfrm>
        </p:spPr>
        <p:txBody>
          <a:bodyPr>
            <a:normAutofit fontScale="90000"/>
          </a:bodyPr>
          <a:lstStyle/>
          <a:p>
            <a:r>
              <a:rPr lang="el-GR" sz="4400" dirty="0" smtClean="0">
                <a:latin typeface="Calibri" pitchFamily="34" charset="0"/>
              </a:rPr>
              <a:t>Μυϊκή </a:t>
            </a:r>
            <a:r>
              <a:rPr lang="el-GR" sz="4400" dirty="0">
                <a:latin typeface="Calibri" pitchFamily="34" charset="0"/>
              </a:rPr>
              <a:t>Σύσπαση</a:t>
            </a:r>
            <a:r>
              <a:rPr lang="el-GR" sz="4000" dirty="0">
                <a:latin typeface="Calibri" pitchFamily="34" charset="0"/>
              </a:rPr>
              <a:t> </a:t>
            </a:r>
            <a:r>
              <a:rPr lang="el-GR" sz="4000" dirty="0" smtClean="0">
                <a:latin typeface="Calibri" pitchFamily="34" charset="0"/>
              </a:rPr>
              <a:t/>
            </a:r>
            <a:br>
              <a:rPr lang="el-GR" sz="4000" dirty="0" smtClean="0">
                <a:latin typeface="Calibri" pitchFamily="34" charset="0"/>
              </a:rPr>
            </a:br>
            <a:r>
              <a:rPr lang="el-GR" sz="3600" b="0" dirty="0" smtClean="0">
                <a:latin typeface="Calibri" pitchFamily="34" charset="0"/>
              </a:rPr>
              <a:t>η </a:t>
            </a:r>
            <a:r>
              <a:rPr lang="el-GR" sz="3600" b="0" dirty="0">
                <a:latin typeface="Calibri" pitchFamily="34" charset="0"/>
              </a:rPr>
              <a:t>πλήρης </a:t>
            </a:r>
            <a:r>
              <a:rPr lang="el-GR" sz="3600" b="0" dirty="0" smtClean="0">
                <a:latin typeface="Calibri" pitchFamily="34" charset="0"/>
              </a:rPr>
              <a:t>διαδικασία</a:t>
            </a:r>
            <a:endParaRPr lang="el-GR" sz="3600" b="0" dirty="0">
              <a:latin typeface="Calibri" pitchFamily="34" charset="0"/>
            </a:endParaRPr>
          </a:p>
        </p:txBody>
      </p:sp>
      <p:pic>
        <p:nvPicPr>
          <p:cNvPr id="17411" name="Picture 3" descr="contract2"/>
          <p:cNvPicPr>
            <a:picLocks noChangeAspect="1" noChangeArrowheads="1"/>
          </p:cNvPicPr>
          <p:nvPr/>
        </p:nvPicPr>
        <p:blipFill>
          <a:blip r:embed="rId3" cstate="print"/>
          <a:srcRect/>
          <a:stretch>
            <a:fillRect/>
          </a:stretch>
        </p:blipFill>
        <p:spPr bwMode="auto">
          <a:xfrm>
            <a:off x="611560" y="1412776"/>
            <a:ext cx="3671888" cy="2622550"/>
          </a:xfrm>
          <a:prstGeom prst="rect">
            <a:avLst/>
          </a:prstGeom>
          <a:noFill/>
          <a:ln w="9525">
            <a:noFill/>
            <a:miter lim="800000"/>
            <a:headEnd/>
            <a:tailEnd/>
          </a:ln>
        </p:spPr>
      </p:pic>
      <p:pic>
        <p:nvPicPr>
          <p:cNvPr id="17412" name="Picture 4" descr="contract3"/>
          <p:cNvPicPr>
            <a:picLocks noChangeAspect="1" noChangeArrowheads="1"/>
          </p:cNvPicPr>
          <p:nvPr/>
        </p:nvPicPr>
        <p:blipFill>
          <a:blip r:embed="rId4" cstate="print"/>
          <a:srcRect/>
          <a:stretch>
            <a:fillRect/>
          </a:stretch>
        </p:blipFill>
        <p:spPr bwMode="auto">
          <a:xfrm>
            <a:off x="457200" y="4267200"/>
            <a:ext cx="3983038" cy="2185988"/>
          </a:xfrm>
          <a:prstGeom prst="rect">
            <a:avLst/>
          </a:prstGeom>
          <a:noFill/>
          <a:ln w="9525">
            <a:noFill/>
            <a:miter lim="800000"/>
            <a:headEnd/>
            <a:tailEnd/>
          </a:ln>
        </p:spPr>
      </p:pic>
      <p:pic>
        <p:nvPicPr>
          <p:cNvPr id="17413" name="Picture 5" descr="contract4"/>
          <p:cNvPicPr>
            <a:picLocks noChangeAspect="1" noChangeArrowheads="1"/>
          </p:cNvPicPr>
          <p:nvPr/>
        </p:nvPicPr>
        <p:blipFill>
          <a:blip r:embed="rId5" cstate="print"/>
          <a:srcRect/>
          <a:stretch>
            <a:fillRect/>
          </a:stretch>
        </p:blipFill>
        <p:spPr bwMode="auto">
          <a:xfrm>
            <a:off x="4644008" y="3645024"/>
            <a:ext cx="4176713" cy="2586038"/>
          </a:xfrm>
          <a:prstGeom prst="rect">
            <a:avLst/>
          </a:prstGeom>
          <a:noFill/>
          <a:ln w="9525">
            <a:noFill/>
            <a:miter lim="800000"/>
            <a:headEnd/>
            <a:tailEnd/>
          </a:ln>
        </p:spPr>
      </p:pic>
      <p:pic>
        <p:nvPicPr>
          <p:cNvPr id="17415" name="Picture 7" descr="contract1"/>
          <p:cNvPicPr>
            <a:picLocks noChangeAspect="1" noChangeArrowheads="1"/>
          </p:cNvPicPr>
          <p:nvPr/>
        </p:nvPicPr>
        <p:blipFill>
          <a:blip r:embed="rId6" cstate="print"/>
          <a:srcRect/>
          <a:stretch>
            <a:fillRect/>
          </a:stretch>
        </p:blipFill>
        <p:spPr bwMode="auto">
          <a:xfrm>
            <a:off x="5724128" y="1628800"/>
            <a:ext cx="2390775" cy="1547813"/>
          </a:xfrm>
          <a:prstGeom prst="rect">
            <a:avLst/>
          </a:prstGeom>
          <a:noFill/>
          <a:ln w="9525">
            <a:noFill/>
            <a:miter lim="800000"/>
            <a:headEnd/>
            <a:tailEnd/>
          </a:ln>
        </p:spPr>
      </p:pic>
      <p:sp>
        <p:nvSpPr>
          <p:cNvPr id="2" name="Ορθογώνιο 1"/>
          <p:cNvSpPr/>
          <p:nvPr/>
        </p:nvSpPr>
        <p:spPr>
          <a:xfrm>
            <a:off x="2315955" y="6471385"/>
            <a:ext cx="4572000" cy="276999"/>
          </a:xfrm>
          <a:prstGeom prst="rect">
            <a:avLst/>
          </a:prstGeom>
        </p:spPr>
        <p:txBody>
          <a:bodyPr>
            <a:spAutoFit/>
          </a:bodyPr>
          <a:lstStyle/>
          <a:p>
            <a:pPr algn="ctr"/>
            <a:r>
              <a:rPr lang="en-US" sz="1200" dirty="0" smtClean="0">
                <a:solidFill>
                  <a:prstClr val="black"/>
                </a:solidFill>
                <a:latin typeface="Calibri"/>
                <a:hlinkClick r:id="rId7"/>
              </a:rPr>
              <a:t>estrellamountain.edu</a:t>
            </a:r>
            <a:endParaRPr lang="el-GR" sz="1200" dirty="0">
              <a:solidFill>
                <a:prstClr val="black"/>
              </a:solidFill>
              <a:latin typeface="Calibri"/>
            </a:endParaRPr>
          </a:p>
        </p:txBody>
      </p:sp>
    </p:spTree>
    <p:extLst>
      <p:ext uri="{BB962C8B-B14F-4D97-AF65-F5344CB8AC3E}">
        <p14:creationId xmlns:p14="http://schemas.microsoft.com/office/powerpoint/2010/main" val="40514525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7544" y="116632"/>
            <a:ext cx="8229600" cy="1080120"/>
          </a:xfrm>
        </p:spPr>
        <p:txBody>
          <a:bodyPr>
            <a:normAutofit fontScale="90000"/>
          </a:bodyPr>
          <a:lstStyle/>
          <a:p>
            <a:pPr eaLnBrk="1" hangingPunct="1"/>
            <a:r>
              <a:rPr lang="el-GR" dirty="0" smtClean="0"/>
              <a:t/>
            </a:r>
            <a:br>
              <a:rPr lang="el-GR" dirty="0" smtClean="0"/>
            </a:br>
            <a:r>
              <a:rPr lang="el-GR" sz="4400" dirty="0" smtClean="0"/>
              <a:t>Μυϊκή Σύσπαση </a:t>
            </a:r>
            <a:r>
              <a:rPr lang="en-US" sz="4400" dirty="0" smtClean="0"/>
              <a:t/>
            </a:r>
            <a:br>
              <a:rPr lang="en-US" sz="4400" dirty="0" smtClean="0"/>
            </a:br>
            <a:r>
              <a:rPr lang="el-GR" sz="3600" b="0" dirty="0" smtClean="0"/>
              <a:t>μήκος – τάση</a:t>
            </a:r>
            <a:r>
              <a:rPr lang="el-GR" sz="4400" dirty="0" smtClean="0"/>
              <a:t/>
            </a:r>
            <a:br>
              <a:rPr lang="el-GR" sz="4400" dirty="0" smtClean="0"/>
            </a:br>
            <a:endParaRPr lang="el-GR" sz="4400" dirty="0" smtClean="0"/>
          </a:p>
        </p:txBody>
      </p:sp>
      <p:sp>
        <p:nvSpPr>
          <p:cNvPr id="13315" name="Rectangle 3"/>
          <p:cNvSpPr>
            <a:spLocks noGrp="1" noChangeArrowheads="1"/>
          </p:cNvSpPr>
          <p:nvPr>
            <p:ph idx="1"/>
          </p:nvPr>
        </p:nvSpPr>
        <p:spPr>
          <a:xfrm>
            <a:off x="457200" y="1484784"/>
            <a:ext cx="8229600" cy="4752528"/>
          </a:xfrm>
        </p:spPr>
        <p:txBody>
          <a:bodyPr>
            <a:noAutofit/>
          </a:bodyPr>
          <a:lstStyle/>
          <a:p>
            <a:pPr>
              <a:lnSpc>
                <a:spcPct val="114000"/>
              </a:lnSpc>
              <a:spcBef>
                <a:spcPts val="1200"/>
              </a:spcBef>
              <a:buFont typeface="Wingdings" pitchFamily="2" charset="2"/>
              <a:buChar char="Ø"/>
            </a:pPr>
            <a:r>
              <a:rPr lang="el-GR" sz="2400" dirty="0" smtClean="0"/>
              <a:t>Η τάση είναι ανάλογη με το μήκος του </a:t>
            </a:r>
            <a:r>
              <a:rPr lang="el-GR" sz="2400" dirty="0" err="1" smtClean="0"/>
              <a:t>σαρκομερίου</a:t>
            </a:r>
            <a:r>
              <a:rPr lang="el-GR" sz="2400" dirty="0" smtClean="0"/>
              <a:t>. </a:t>
            </a:r>
          </a:p>
          <a:p>
            <a:pPr>
              <a:lnSpc>
                <a:spcPct val="114000"/>
              </a:lnSpc>
              <a:spcBef>
                <a:spcPts val="1200"/>
              </a:spcBef>
              <a:buFont typeface="Wingdings" pitchFamily="2" charset="2"/>
              <a:buChar char="Ø"/>
            </a:pPr>
            <a:r>
              <a:rPr lang="el-GR" sz="2400" b="1" dirty="0" smtClean="0"/>
              <a:t>Σε ανάπαυση</a:t>
            </a:r>
            <a:r>
              <a:rPr lang="el-GR" sz="2400" dirty="0" smtClean="0"/>
              <a:t>.  Η </a:t>
            </a:r>
            <a:r>
              <a:rPr lang="el-GR" sz="2400" dirty="0" err="1" smtClean="0"/>
              <a:t>ακτίνη</a:t>
            </a:r>
            <a:r>
              <a:rPr lang="el-GR" sz="2400" dirty="0" smtClean="0"/>
              <a:t> και η </a:t>
            </a:r>
            <a:r>
              <a:rPr lang="el-GR" sz="2400" dirty="0" err="1" smtClean="0"/>
              <a:t>μυοσίνη</a:t>
            </a:r>
            <a:r>
              <a:rPr lang="el-GR" sz="2400" dirty="0" smtClean="0"/>
              <a:t> έχουν τις περισσότερες γέφυρες επικοινωνίας. Επομένως, υπάρχει δυνατότητα για μέγιστη ισομετρική συστολή.</a:t>
            </a:r>
          </a:p>
          <a:p>
            <a:pPr>
              <a:lnSpc>
                <a:spcPct val="114000"/>
              </a:lnSpc>
              <a:spcBef>
                <a:spcPts val="1200"/>
              </a:spcBef>
              <a:buFont typeface="Wingdings" pitchFamily="2" charset="2"/>
              <a:buChar char="Ø"/>
            </a:pPr>
            <a:r>
              <a:rPr lang="el-GR" sz="2400" b="1" dirty="0" smtClean="0"/>
              <a:t>Σε διάταση</a:t>
            </a:r>
            <a:r>
              <a:rPr lang="el-GR" sz="2400" dirty="0" smtClean="0"/>
              <a:t>. Οι επαφές είναι λιγότερες. </a:t>
            </a:r>
          </a:p>
          <a:p>
            <a:pPr>
              <a:lnSpc>
                <a:spcPct val="114000"/>
              </a:lnSpc>
              <a:spcBef>
                <a:spcPts val="1200"/>
              </a:spcBef>
              <a:buFont typeface="Wingdings" pitchFamily="2" charset="2"/>
              <a:buChar char="Ø"/>
            </a:pPr>
            <a:r>
              <a:rPr lang="el-GR" sz="2400" dirty="0" smtClean="0"/>
              <a:t>Με </a:t>
            </a:r>
            <a:r>
              <a:rPr lang="el-GR" sz="2400" b="1" dirty="0" smtClean="0"/>
              <a:t>απόσταση μεταξύ των ινιδίων </a:t>
            </a:r>
            <a:r>
              <a:rPr lang="el-GR" sz="2400" dirty="0" smtClean="0"/>
              <a:t>3,6 μ</a:t>
            </a:r>
            <a:r>
              <a:rPr lang="en-US" sz="2400" dirty="0" smtClean="0"/>
              <a:t>m</a:t>
            </a:r>
            <a:r>
              <a:rPr lang="el-GR" sz="2400" dirty="0" smtClean="0"/>
              <a:t>, δεν υπάρχει επικάλυψη. Με απόσταση μικρότερη των</a:t>
            </a:r>
            <a:r>
              <a:rPr lang="en-US" sz="2400" dirty="0" smtClean="0"/>
              <a:t> </a:t>
            </a:r>
            <a:r>
              <a:rPr lang="el-GR" sz="2400" dirty="0" smtClean="0"/>
              <a:t>1,65 μ</a:t>
            </a:r>
            <a:r>
              <a:rPr lang="en-US" sz="2400" dirty="0" smtClean="0"/>
              <a:t>m</a:t>
            </a:r>
            <a:r>
              <a:rPr lang="el-GR" sz="2400" dirty="0" smtClean="0"/>
              <a:t>, αυτά</a:t>
            </a:r>
            <a:r>
              <a:rPr lang="en-US" sz="2400" dirty="0" smtClean="0"/>
              <a:t> </a:t>
            </a:r>
            <a:r>
              <a:rPr lang="el-GR" sz="2400" dirty="0" smtClean="0"/>
              <a:t>αγγίζουν τη γραμμή Ζ.</a:t>
            </a:r>
          </a:p>
        </p:txBody>
      </p:sp>
      <p:sp>
        <p:nvSpPr>
          <p:cNvPr id="2" name="Θέση αριθμού διαφάνειας 1"/>
          <p:cNvSpPr>
            <a:spLocks noGrp="1"/>
          </p:cNvSpPr>
          <p:nvPr>
            <p:ph type="sldNum" sz="quarter" idx="12"/>
          </p:nvPr>
        </p:nvSpPr>
        <p:spPr/>
        <p:txBody>
          <a:bodyPr/>
          <a:lstStyle/>
          <a:p>
            <a:pPr>
              <a:defRPr/>
            </a:pPr>
            <a:fld id="{4F7E6E24-82A3-4C6E-BE90-2EAE10B38894}" type="slidenum">
              <a:rPr lang="el-GR" smtClean="0">
                <a:solidFill>
                  <a:prstClr val="black"/>
                </a:solidFill>
              </a:rPr>
              <a:pPr>
                <a:defRPr/>
              </a:pPr>
              <a:t>44</a:t>
            </a:fld>
            <a:endParaRPr lang="el-GR">
              <a:solidFill>
                <a:prstClr val="black"/>
              </a:solidFill>
            </a:endParaRPr>
          </a:p>
        </p:txBody>
      </p:sp>
    </p:spTree>
    <p:extLst>
      <p:ext uri="{BB962C8B-B14F-4D97-AF65-F5344CB8AC3E}">
        <p14:creationId xmlns:p14="http://schemas.microsoft.com/office/powerpoint/2010/main" val="1524254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r>
              <a:rPr lang="el-GR" dirty="0" smtClean="0"/>
              <a:t>Μυϊκή  Χαλάρωση</a:t>
            </a:r>
            <a:r>
              <a:rPr lang="en-US" dirty="0" smtClean="0"/>
              <a:t> </a:t>
            </a:r>
            <a:endParaRPr lang="el-GR" sz="3200" b="0" dirty="0" smtClean="0"/>
          </a:p>
        </p:txBody>
      </p:sp>
      <p:sp>
        <p:nvSpPr>
          <p:cNvPr id="57347" name="Rectangle 3"/>
          <p:cNvSpPr>
            <a:spLocks noGrp="1" noChangeArrowheads="1"/>
          </p:cNvSpPr>
          <p:nvPr>
            <p:ph idx="1"/>
          </p:nvPr>
        </p:nvSpPr>
        <p:spPr/>
        <p:txBody>
          <a:bodyPr>
            <a:noAutofit/>
          </a:bodyPr>
          <a:lstStyle/>
          <a:p>
            <a:pPr>
              <a:lnSpc>
                <a:spcPct val="114000"/>
              </a:lnSpc>
              <a:spcBef>
                <a:spcPts val="1200"/>
              </a:spcBef>
              <a:buFont typeface="Wingdings" pitchFamily="2" charset="2"/>
              <a:buChar char="Ø"/>
            </a:pPr>
            <a:r>
              <a:rPr lang="el-GR" sz="2400" dirty="0" smtClean="0"/>
              <a:t>Οι κεφαλές της  </a:t>
            </a:r>
            <a:r>
              <a:rPr lang="el-GR" sz="2400" dirty="0" err="1" smtClean="0"/>
              <a:t>μυοσίνης</a:t>
            </a:r>
            <a:r>
              <a:rPr lang="el-GR" sz="2400" dirty="0" smtClean="0"/>
              <a:t> δέχονται  τις ελεύθερες φωσφορικές ρίζες από την μετατροπή της </a:t>
            </a:r>
            <a:r>
              <a:rPr lang="en-US" sz="2400" dirty="0" smtClean="0"/>
              <a:t>ATP</a:t>
            </a:r>
            <a:r>
              <a:rPr lang="el-GR" sz="2400" dirty="0" smtClean="0"/>
              <a:t> σε  </a:t>
            </a:r>
            <a:r>
              <a:rPr lang="en-US" sz="2400" dirty="0" smtClean="0"/>
              <a:t>ADP</a:t>
            </a:r>
            <a:r>
              <a:rPr lang="el-GR" sz="2400" dirty="0" smtClean="0"/>
              <a:t>. </a:t>
            </a:r>
          </a:p>
          <a:p>
            <a:pPr>
              <a:lnSpc>
                <a:spcPct val="114000"/>
              </a:lnSpc>
              <a:spcBef>
                <a:spcPts val="1200"/>
              </a:spcBef>
              <a:buFont typeface="Wingdings" pitchFamily="2" charset="2"/>
              <a:buChar char="Ø"/>
            </a:pPr>
            <a:r>
              <a:rPr lang="el-GR" sz="2400" dirty="0" smtClean="0"/>
              <a:t>Διαχωρίζεται ο δεσμός </a:t>
            </a:r>
            <a:r>
              <a:rPr lang="el-GR" sz="2400" dirty="0" err="1" smtClean="0"/>
              <a:t>ακτίνης</a:t>
            </a:r>
            <a:r>
              <a:rPr lang="el-GR" sz="2400" dirty="0" smtClean="0"/>
              <a:t> – </a:t>
            </a:r>
            <a:r>
              <a:rPr lang="el-GR" sz="2400" dirty="0" err="1" smtClean="0"/>
              <a:t>μυοσίνης</a:t>
            </a:r>
            <a:r>
              <a:rPr lang="el-GR" sz="2400" dirty="0" smtClean="0"/>
              <a:t> .</a:t>
            </a:r>
          </a:p>
          <a:p>
            <a:pPr>
              <a:lnSpc>
                <a:spcPct val="114000"/>
              </a:lnSpc>
              <a:spcBef>
                <a:spcPts val="1200"/>
              </a:spcBef>
              <a:buFont typeface="Wingdings" pitchFamily="2" charset="2"/>
              <a:buChar char="Ø"/>
            </a:pPr>
            <a:r>
              <a:rPr lang="el-GR" sz="2400" dirty="0" smtClean="0"/>
              <a:t>Οι γέφυρες επικοινωνίας γυρίζουν στην αρχική τους διαμόρφωση. Ο μυς επιμηκύνεται.</a:t>
            </a:r>
          </a:p>
          <a:p>
            <a:pPr>
              <a:lnSpc>
                <a:spcPct val="114000"/>
              </a:lnSpc>
              <a:spcBef>
                <a:spcPts val="1200"/>
              </a:spcBef>
              <a:buFont typeface="Wingdings" pitchFamily="2" charset="2"/>
              <a:buChar char="Ø"/>
            </a:pPr>
            <a:r>
              <a:rPr lang="el-GR" sz="2400" dirty="0" smtClean="0"/>
              <a:t>Τα ιόντα του ασβεστίου διαχωρίζονται από την </a:t>
            </a:r>
            <a:r>
              <a:rPr lang="el-GR" sz="2400" dirty="0" err="1" smtClean="0"/>
              <a:t>τροπονίνη</a:t>
            </a:r>
            <a:r>
              <a:rPr lang="el-GR" sz="2400" dirty="0" smtClean="0"/>
              <a:t>, καθώς αντλούνται  πίσω, από το </a:t>
            </a:r>
            <a:r>
              <a:rPr lang="el-GR" sz="2400" dirty="0" err="1" smtClean="0"/>
              <a:t>ενδολπασματικό</a:t>
            </a:r>
            <a:r>
              <a:rPr lang="el-GR" sz="2400" dirty="0" smtClean="0"/>
              <a:t> δίκτυο.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a:solidFill>
                <a:prstClr val="black"/>
              </a:solidFill>
            </a:endParaRPr>
          </a:p>
        </p:txBody>
      </p:sp>
    </p:spTree>
    <p:extLst>
      <p:ext uri="{BB962C8B-B14F-4D97-AF65-F5344CB8AC3E}">
        <p14:creationId xmlns:p14="http://schemas.microsoft.com/office/powerpoint/2010/main" val="341362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467544" y="116632"/>
            <a:ext cx="8229600" cy="1080120"/>
          </a:xfrm>
        </p:spPr>
        <p:txBody>
          <a:bodyPr>
            <a:noAutofit/>
          </a:bodyPr>
          <a:lstStyle/>
          <a:p>
            <a:r>
              <a:rPr lang="el-GR" dirty="0" smtClean="0"/>
              <a:t/>
            </a:r>
            <a:br>
              <a:rPr lang="el-GR" dirty="0" smtClean="0"/>
            </a:br>
            <a:r>
              <a:rPr lang="el-GR" dirty="0" smtClean="0"/>
              <a:t>Χαλάρωση</a:t>
            </a:r>
            <a:br>
              <a:rPr lang="el-GR" dirty="0" smtClean="0"/>
            </a:br>
            <a:r>
              <a:rPr lang="el-GR" sz="3200" b="0" dirty="0" smtClean="0"/>
              <a:t>Σχηματική Απεικόνιση </a:t>
            </a:r>
            <a:r>
              <a:rPr lang="el-GR" dirty="0" smtClean="0"/>
              <a:t/>
            </a:r>
            <a:br>
              <a:rPr lang="el-GR" dirty="0" smtClean="0"/>
            </a:br>
            <a:endParaRPr lang="el-GR" sz="32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a:solidFill>
                <a:prstClr val="black"/>
              </a:solidFill>
            </a:endParaRPr>
          </a:p>
        </p:txBody>
      </p:sp>
      <p:pic>
        <p:nvPicPr>
          <p:cNvPr id="7170" name="Picture 2" descr="파일:Tropomyosin bound to act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484784"/>
            <a:ext cx="8605094" cy="44776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Ορθογώνιο 8"/>
          <p:cNvSpPr/>
          <p:nvPr/>
        </p:nvSpPr>
        <p:spPr>
          <a:xfrm>
            <a:off x="1709751" y="6026804"/>
            <a:ext cx="5688632"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altLang="ko-KR" sz="1200" dirty="0">
                <a:solidFill>
                  <a:prstClr val="black"/>
                </a:solidFill>
                <a:latin typeface="Calibri"/>
                <a:hlinkClick r:id="rId4"/>
              </a:rPr>
              <a:t>Tropomyosin bound to </a:t>
            </a:r>
            <a:r>
              <a:rPr lang="en-US" altLang="ko-KR" sz="1200" dirty="0" smtClean="0">
                <a:solidFill>
                  <a:prstClr val="black"/>
                </a:solidFill>
                <a:latin typeface="Calibri"/>
                <a:hlinkClick r:id="rId4"/>
              </a:rPr>
              <a:t>actin</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rPr>
              <a:t>File Upload Bot </a:t>
            </a:r>
            <a:r>
              <a:rPr lang="en-US" sz="1200" dirty="0" smtClean="0">
                <a:solidFill>
                  <a:prstClr val="black"/>
                </a:solidFill>
                <a:latin typeface="Calibri"/>
              </a:rPr>
              <a:t> </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CC BY-SA 3.0</a:t>
            </a:r>
            <a:endParaRPr lang="en-US" sz="1200" dirty="0">
              <a:solidFill>
                <a:prstClr val="black"/>
              </a:solidFill>
              <a:latin typeface="Calibri"/>
            </a:endParaRPr>
          </a:p>
        </p:txBody>
      </p:sp>
    </p:spTree>
    <p:extLst>
      <p:ext uri="{BB962C8B-B14F-4D97-AF65-F5344CB8AC3E}">
        <p14:creationId xmlns:p14="http://schemas.microsoft.com/office/powerpoint/2010/main" val="460788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116632"/>
            <a:ext cx="8229600" cy="1080120"/>
          </a:xfrm>
        </p:spPr>
        <p:txBody>
          <a:bodyPr>
            <a:normAutofit fontScale="90000"/>
          </a:bodyPr>
          <a:lstStyle/>
          <a:p>
            <a:r>
              <a:rPr lang="el-GR" sz="4400" dirty="0" smtClean="0"/>
              <a:t>Μυϊκή  Χαλάρωση</a:t>
            </a:r>
            <a:r>
              <a:rPr lang="en-US" sz="4400" dirty="0" smtClean="0"/>
              <a:t> </a:t>
            </a:r>
            <a:r>
              <a:rPr lang="el-GR" sz="4400" b="0" dirty="0" smtClean="0"/>
              <a:t/>
            </a:r>
            <a:br>
              <a:rPr lang="el-GR" sz="4400" b="0" dirty="0" smtClean="0"/>
            </a:br>
            <a:r>
              <a:rPr lang="el-GR" sz="3600" b="0" dirty="0" smtClean="0"/>
              <a:t>ενέργεια</a:t>
            </a:r>
            <a:endParaRPr lang="el-GR" sz="3600" b="0" dirty="0"/>
          </a:p>
        </p:txBody>
      </p:sp>
      <p:sp>
        <p:nvSpPr>
          <p:cNvPr id="2" name="1 - Θέση περιεχομένου"/>
          <p:cNvSpPr>
            <a:spLocks noGrp="1"/>
          </p:cNvSpPr>
          <p:nvPr>
            <p:ph idx="1"/>
          </p:nvPr>
        </p:nvSpPr>
        <p:spPr>
          <a:xfrm>
            <a:off x="457200" y="1412776"/>
            <a:ext cx="8229600" cy="4824536"/>
          </a:xfrm>
        </p:spPr>
        <p:txBody>
          <a:bodyPr>
            <a:normAutofit/>
          </a:bodyPr>
          <a:lstStyle/>
          <a:p>
            <a:pPr>
              <a:lnSpc>
                <a:spcPct val="114000"/>
              </a:lnSpc>
              <a:spcBef>
                <a:spcPts val="1200"/>
              </a:spcBef>
              <a:buFont typeface="Wingdings" pitchFamily="2" charset="2"/>
              <a:buChar char="Ø"/>
            </a:pPr>
            <a:r>
              <a:rPr lang="el-GR" sz="2400" dirty="0" smtClean="0"/>
              <a:t>Το </a:t>
            </a:r>
            <a:r>
              <a:rPr lang="el-GR" sz="2400" dirty="0" err="1" smtClean="0"/>
              <a:t>σαρκόπλασμα</a:t>
            </a:r>
            <a:r>
              <a:rPr lang="el-GR" sz="2400" dirty="0" smtClean="0"/>
              <a:t>  είναι πλέον ελεύθερο  ιόντων </a:t>
            </a:r>
            <a:r>
              <a:rPr lang="el-GR" sz="2400" dirty="0" err="1" smtClean="0"/>
              <a:t>ασβεστίου,ο</a:t>
            </a:r>
            <a:r>
              <a:rPr lang="el-GR" sz="2400" dirty="0" smtClean="0"/>
              <a:t> μυς είναι χαλαρός.</a:t>
            </a:r>
          </a:p>
          <a:p>
            <a:pPr>
              <a:lnSpc>
                <a:spcPct val="114000"/>
              </a:lnSpc>
              <a:spcBef>
                <a:spcPts val="1200"/>
              </a:spcBef>
              <a:buFont typeface="Wingdings" pitchFamily="2" charset="2"/>
              <a:buChar char="Ø"/>
            </a:pPr>
            <a:r>
              <a:rPr lang="el-GR" sz="2400" dirty="0" smtClean="0"/>
              <a:t>Η </a:t>
            </a:r>
            <a:r>
              <a:rPr lang="el-GR" sz="2400" dirty="0" err="1" smtClean="0"/>
              <a:t>επαναρρόφηση</a:t>
            </a:r>
            <a:r>
              <a:rPr lang="el-GR" sz="2400" dirty="0" smtClean="0"/>
              <a:t> των ιόντων ασβεστίου διαρκεί πολύ περισσότερο χρόνο, από ότι η πρώτη αποδέσμευσή του. </a:t>
            </a:r>
          </a:p>
          <a:p>
            <a:pPr>
              <a:lnSpc>
                <a:spcPct val="114000"/>
              </a:lnSpc>
              <a:spcBef>
                <a:spcPts val="1200"/>
              </a:spcBef>
              <a:buFont typeface="Wingdings" pitchFamily="2" charset="2"/>
              <a:buChar char="Ø"/>
            </a:pPr>
            <a:r>
              <a:rPr lang="el-GR" sz="2400" dirty="0" smtClean="0"/>
              <a:t>Η χαλάρωση είναι διαδικασία για την οποία απαιτείται κατανάλωση ενέργειας (από την </a:t>
            </a:r>
            <a:r>
              <a:rPr lang="en-US" sz="2400" dirty="0" smtClean="0"/>
              <a:t>ATP</a:t>
            </a:r>
            <a:r>
              <a:rPr lang="el-GR" sz="2400" dirty="0" smtClean="0"/>
              <a:t>).</a:t>
            </a:r>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a:solidFill>
                <a:prstClr val="black"/>
              </a:solidFill>
            </a:endParaRPr>
          </a:p>
        </p:txBody>
      </p:sp>
    </p:spTree>
    <p:extLst>
      <p:ext uri="{BB962C8B-B14F-4D97-AF65-F5344CB8AC3E}">
        <p14:creationId xmlns:p14="http://schemas.microsoft.com/office/powerpoint/2010/main" val="39688090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Τελική Κινητική Πλάκα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a:solidFill>
                <a:prstClr val="black"/>
              </a:solidFill>
            </a:endParaRPr>
          </a:p>
        </p:txBody>
      </p:sp>
      <p:pic>
        <p:nvPicPr>
          <p:cNvPr id="11268" name="Picture 4" descr="File:Synapse diag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47" r="8121" b="8781"/>
          <a:stretch/>
        </p:blipFill>
        <p:spPr bwMode="auto">
          <a:xfrm>
            <a:off x="323528" y="1124744"/>
            <a:ext cx="5560291" cy="5420975"/>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9" name="Ορθογώνιο 8"/>
          <p:cNvSpPr/>
          <p:nvPr/>
        </p:nvSpPr>
        <p:spPr>
          <a:xfrm>
            <a:off x="6084168" y="1389988"/>
            <a:ext cx="2915816" cy="2554545"/>
          </a:xfrm>
          <a:prstGeom prst="rect">
            <a:avLst/>
          </a:prstGeom>
        </p:spPr>
        <p:txBody>
          <a:bodyPr wrap="square">
            <a:spAutoFit/>
          </a:bodyPr>
          <a:lstStyle/>
          <a:p>
            <a:pPr marL="457200" indent="-457200">
              <a:spcBef>
                <a:spcPts val="600"/>
              </a:spcBef>
              <a:buFont typeface="+mj-lt"/>
              <a:buAutoNum type="arabicPeriod"/>
            </a:pPr>
            <a:r>
              <a:rPr lang="el-GR" sz="2000" dirty="0" err="1" smtClean="0">
                <a:solidFill>
                  <a:prstClr val="black"/>
                </a:solidFill>
                <a:latin typeface="Calibri"/>
              </a:rPr>
              <a:t>Προσυναπτική</a:t>
            </a:r>
            <a:r>
              <a:rPr lang="el-GR" sz="2000" dirty="0">
                <a:solidFill>
                  <a:prstClr val="black"/>
                </a:solidFill>
                <a:latin typeface="Calibri"/>
              </a:rPr>
              <a:t> </a:t>
            </a:r>
            <a:r>
              <a:rPr lang="el-GR" sz="2000" dirty="0" smtClean="0">
                <a:solidFill>
                  <a:prstClr val="black"/>
                </a:solidFill>
                <a:latin typeface="Calibri"/>
              </a:rPr>
              <a:t>Απόληξη.</a:t>
            </a:r>
            <a:endParaRPr lang="en-US" sz="2000" dirty="0">
              <a:solidFill>
                <a:prstClr val="black"/>
              </a:solidFill>
              <a:latin typeface="Calibri"/>
            </a:endParaRPr>
          </a:p>
          <a:p>
            <a:pPr marL="457200" indent="-457200">
              <a:spcBef>
                <a:spcPts val="600"/>
              </a:spcBef>
              <a:buFont typeface="+mj-lt"/>
              <a:buAutoNum type="arabicPeriod"/>
            </a:pPr>
            <a:r>
              <a:rPr lang="el-GR" sz="2000" dirty="0" err="1" smtClean="0">
                <a:solidFill>
                  <a:prstClr val="black"/>
                </a:solidFill>
                <a:latin typeface="Calibri"/>
              </a:rPr>
              <a:t>Σαρκείλημα</a:t>
            </a:r>
            <a:r>
              <a:rPr lang="el-GR" sz="2000" dirty="0" smtClean="0">
                <a:solidFill>
                  <a:prstClr val="black"/>
                </a:solidFill>
                <a:latin typeface="Calibri"/>
              </a:rPr>
              <a:t>.</a:t>
            </a:r>
            <a:endParaRPr lang="en-US" sz="2000" dirty="0">
              <a:solidFill>
                <a:prstClr val="black"/>
              </a:solidFill>
              <a:latin typeface="Calibri"/>
            </a:endParaRPr>
          </a:p>
          <a:p>
            <a:pPr marL="457200" indent="-457200">
              <a:spcBef>
                <a:spcPts val="600"/>
              </a:spcBef>
              <a:buFont typeface="+mj-lt"/>
              <a:buAutoNum type="arabicPeriod"/>
            </a:pPr>
            <a:r>
              <a:rPr lang="el-GR" sz="2000" dirty="0" err="1" smtClean="0">
                <a:solidFill>
                  <a:prstClr val="black"/>
                </a:solidFill>
                <a:latin typeface="Calibri"/>
              </a:rPr>
              <a:t>Συναπτικά</a:t>
            </a:r>
            <a:r>
              <a:rPr lang="el-GR" sz="2000" dirty="0" smtClean="0">
                <a:solidFill>
                  <a:prstClr val="black"/>
                </a:solidFill>
                <a:latin typeface="Calibri"/>
              </a:rPr>
              <a:t> </a:t>
            </a:r>
            <a:r>
              <a:rPr lang="el-GR" sz="2000" dirty="0" err="1" smtClean="0">
                <a:solidFill>
                  <a:prstClr val="black"/>
                </a:solidFill>
                <a:latin typeface="Calibri"/>
              </a:rPr>
              <a:t>κυστίδια</a:t>
            </a:r>
            <a:r>
              <a:rPr lang="el-GR" sz="2000" dirty="0" smtClean="0">
                <a:solidFill>
                  <a:prstClr val="black"/>
                </a:solidFill>
                <a:latin typeface="Calibri"/>
              </a:rPr>
              <a:t>.</a:t>
            </a:r>
            <a:endParaRPr lang="en-US" sz="2000" dirty="0">
              <a:solidFill>
                <a:prstClr val="black"/>
              </a:solidFill>
              <a:latin typeface="Calibri"/>
            </a:endParaRPr>
          </a:p>
          <a:p>
            <a:pPr marL="457200" indent="-457200">
              <a:spcBef>
                <a:spcPts val="600"/>
              </a:spcBef>
              <a:buFont typeface="+mj-lt"/>
              <a:buAutoNum type="arabicPeriod"/>
            </a:pPr>
            <a:r>
              <a:rPr lang="el-GR" sz="2000" dirty="0" smtClean="0">
                <a:solidFill>
                  <a:prstClr val="black"/>
                </a:solidFill>
                <a:latin typeface="Calibri"/>
              </a:rPr>
              <a:t>Υποδοχείς</a:t>
            </a:r>
            <a:r>
              <a:rPr lang="el-GR" sz="2000" dirty="0">
                <a:solidFill>
                  <a:prstClr val="black"/>
                </a:solidFill>
                <a:latin typeface="Calibri"/>
              </a:rPr>
              <a:t> </a:t>
            </a:r>
            <a:r>
              <a:rPr lang="el-GR" sz="2000" dirty="0" err="1" smtClean="0">
                <a:solidFill>
                  <a:prstClr val="black"/>
                </a:solidFill>
                <a:latin typeface="Calibri"/>
              </a:rPr>
              <a:t>ακετυλοχολίνης</a:t>
            </a:r>
            <a:r>
              <a:rPr lang="el-GR" sz="2000" dirty="0" smtClean="0">
                <a:solidFill>
                  <a:prstClr val="black"/>
                </a:solidFill>
                <a:latin typeface="Calibri"/>
              </a:rPr>
              <a:t>.</a:t>
            </a:r>
            <a:endParaRPr lang="en-US" sz="2000" dirty="0">
              <a:solidFill>
                <a:prstClr val="black"/>
              </a:solidFill>
              <a:latin typeface="Calibri"/>
            </a:endParaRPr>
          </a:p>
          <a:p>
            <a:pPr marL="457200" indent="-457200">
              <a:spcBef>
                <a:spcPts val="600"/>
              </a:spcBef>
              <a:buFont typeface="+mj-lt"/>
              <a:buAutoNum type="arabicPeriod"/>
            </a:pPr>
            <a:r>
              <a:rPr lang="el-GR" sz="2000" dirty="0" smtClean="0">
                <a:solidFill>
                  <a:prstClr val="black"/>
                </a:solidFill>
                <a:latin typeface="Calibri"/>
              </a:rPr>
              <a:t>Μιτοχόνδρια.</a:t>
            </a:r>
            <a:endParaRPr lang="en-US" sz="2000" dirty="0">
              <a:solidFill>
                <a:prstClr val="black"/>
              </a:solidFill>
              <a:latin typeface="Calibri"/>
            </a:endParaRPr>
          </a:p>
        </p:txBody>
      </p:sp>
      <p:sp>
        <p:nvSpPr>
          <p:cNvPr id="7" name="Ορθογώνιο 6"/>
          <p:cNvSpPr/>
          <p:nvPr/>
        </p:nvSpPr>
        <p:spPr>
          <a:xfrm>
            <a:off x="5796136" y="6055549"/>
            <a:ext cx="2179365"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Synapse </a:t>
            </a:r>
            <a:r>
              <a:rPr lang="en-US" sz="1200" dirty="0" smtClean="0">
                <a:solidFill>
                  <a:prstClr val="black"/>
                </a:solidFill>
                <a:latin typeface="Calibri"/>
                <a:hlinkClick r:id="rId4"/>
              </a:rPr>
              <a:t>diag4</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err="1" smtClean="0">
                <a:solidFill>
                  <a:prstClr val="black"/>
                </a:solidFill>
                <a:latin typeface="Calibri"/>
                <a:hlinkClick r:id="rId5" tooltip="User:Nrets"/>
              </a:rPr>
              <a:t>Nrets</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a:rPr>
              <a:t>CC BY-SA 3.0</a:t>
            </a:r>
            <a:endParaRPr lang="en-US" sz="1200" dirty="0">
              <a:solidFill>
                <a:prstClr val="black"/>
              </a:solidFill>
              <a:latin typeface="Calibri"/>
            </a:endParaRPr>
          </a:p>
        </p:txBody>
      </p:sp>
    </p:spTree>
    <p:extLst>
      <p:ext uri="{BB962C8B-B14F-4D97-AF65-F5344CB8AC3E}">
        <p14:creationId xmlns:p14="http://schemas.microsoft.com/office/powerpoint/2010/main" val="829785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l-GR" dirty="0" smtClean="0"/>
              <a:t>Σκελετικός Μυϊκός Ιστός</a:t>
            </a:r>
            <a:r>
              <a:rPr lang="en-US" dirty="0" smtClean="0"/>
              <a:t> </a:t>
            </a:r>
            <a:r>
              <a:rPr lang="el-GR" sz="3200" dirty="0" smtClean="0"/>
              <a:t> </a:t>
            </a:r>
          </a:p>
        </p:txBody>
      </p:sp>
      <p:sp>
        <p:nvSpPr>
          <p:cNvPr id="5123" name="Rectangle 3"/>
          <p:cNvSpPr>
            <a:spLocks noGrp="1" noChangeArrowheads="1"/>
          </p:cNvSpPr>
          <p:nvPr>
            <p:ph idx="1"/>
          </p:nvPr>
        </p:nvSpPr>
        <p:spPr/>
        <p:txBody>
          <a:bodyPr>
            <a:normAutofit/>
          </a:bodyPr>
          <a:lstStyle/>
          <a:p>
            <a:pPr>
              <a:lnSpc>
                <a:spcPct val="114000"/>
              </a:lnSpc>
              <a:spcBef>
                <a:spcPts val="1200"/>
              </a:spcBef>
              <a:buFont typeface="Wingdings" pitchFamily="2" charset="2"/>
              <a:buChar char="Ø"/>
            </a:pPr>
            <a:r>
              <a:rPr lang="el-GR" sz="2400" dirty="0" smtClean="0"/>
              <a:t>Αποτελεί το 40 – 45 % του σωματικού βάρους.</a:t>
            </a:r>
          </a:p>
          <a:p>
            <a:pPr>
              <a:lnSpc>
                <a:spcPct val="114000"/>
              </a:lnSpc>
              <a:spcBef>
                <a:spcPts val="1200"/>
              </a:spcBef>
              <a:buFont typeface="Wingdings" pitchFamily="2" charset="2"/>
              <a:buChar char="Ø"/>
            </a:pPr>
            <a:r>
              <a:rPr lang="el-GR" sz="2400" dirty="0" smtClean="0"/>
              <a:t>Παρέχει στατική και δυναμική εργασία με στόχο να</a:t>
            </a:r>
            <a:r>
              <a:rPr lang="en-US" sz="2400" dirty="0" smtClean="0"/>
              <a:t>:</a:t>
            </a:r>
          </a:p>
          <a:p>
            <a:pPr lvl="1">
              <a:lnSpc>
                <a:spcPct val="114000"/>
              </a:lnSpc>
              <a:spcBef>
                <a:spcPts val="1200"/>
              </a:spcBef>
              <a:buFont typeface="Wingdings" pitchFamily="2" charset="2"/>
              <a:buChar char="§"/>
            </a:pPr>
            <a:r>
              <a:rPr lang="el-GR" sz="2400" dirty="0" smtClean="0"/>
              <a:t>Εξασφαλίζει τη διατήρηση</a:t>
            </a:r>
            <a:r>
              <a:rPr lang="en-US" sz="2400" dirty="0" smtClean="0"/>
              <a:t> </a:t>
            </a:r>
            <a:r>
              <a:rPr lang="el-GR" sz="2400" dirty="0" smtClean="0"/>
              <a:t>της στάσης, την τοποθέτηση του σώματος μέσα στον χώρο και τη μετακίνηση</a:t>
            </a:r>
            <a:r>
              <a:rPr lang="en-US" sz="2400" dirty="0" smtClean="0"/>
              <a:t>.</a:t>
            </a:r>
            <a:endParaRPr lang="el-GR" sz="2400" dirty="0" smtClean="0"/>
          </a:p>
          <a:p>
            <a:pPr lvl="1">
              <a:lnSpc>
                <a:spcPct val="114000"/>
              </a:lnSpc>
              <a:spcBef>
                <a:spcPts val="1200"/>
              </a:spcBef>
              <a:buFont typeface="Wingdings" pitchFamily="2" charset="2"/>
              <a:buChar char="§"/>
            </a:pPr>
            <a:r>
              <a:rPr lang="el-GR" sz="2400" dirty="0" smtClean="0"/>
              <a:t>Εξυπηρετεί την κίνηση των οστών στις αρθρώσεις.</a:t>
            </a:r>
          </a:p>
          <a:p>
            <a:pPr lvl="1">
              <a:lnSpc>
                <a:spcPct val="114000"/>
              </a:lnSpc>
              <a:spcBef>
                <a:spcPts val="1200"/>
              </a:spcBef>
              <a:buFont typeface="Wingdings" pitchFamily="2" charset="2"/>
              <a:buChar char="§"/>
            </a:pPr>
            <a:r>
              <a:rPr lang="el-GR" sz="2400" dirty="0" smtClean="0"/>
              <a:t>Προστατεύει το σκελετικό σύστημα επιμερίζοντας τα ασκούμενα φορτία.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20457317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l-GR" dirty="0" smtClean="0"/>
              <a:t>Κινητική Μονάδα </a:t>
            </a:r>
            <a:r>
              <a:rPr lang="el-GR" sz="3200" b="0" dirty="0" smtClean="0"/>
              <a:t>1/2</a:t>
            </a:r>
          </a:p>
        </p:txBody>
      </p:sp>
      <p:sp>
        <p:nvSpPr>
          <p:cNvPr id="58371" name="Rectangle 3"/>
          <p:cNvSpPr>
            <a:spLocks noGrp="1" noChangeArrowheads="1"/>
          </p:cNvSpPr>
          <p:nvPr>
            <p:ph idx="1"/>
          </p:nvPr>
        </p:nvSpPr>
        <p:spPr/>
        <p:txBody>
          <a:bodyPr>
            <a:noAutofit/>
          </a:bodyPr>
          <a:lstStyle/>
          <a:p>
            <a:pPr>
              <a:lnSpc>
                <a:spcPct val="114000"/>
              </a:lnSpc>
              <a:spcBef>
                <a:spcPts val="1200"/>
              </a:spcBef>
              <a:buFont typeface="Wingdings" pitchFamily="2" charset="2"/>
              <a:buChar char="Ø"/>
            </a:pPr>
            <a:r>
              <a:rPr lang="el-GR" sz="2400" b="1" dirty="0" smtClean="0"/>
              <a:t>Η  κινητική μονάδα είναι η λειτουργική μονάδα του σκελετικού  μυός</a:t>
            </a:r>
            <a:r>
              <a:rPr lang="el-GR" sz="2400" dirty="0" smtClean="0"/>
              <a:t>, η μικρότερη μονάδα του μυός, η οποία μπορεί να </a:t>
            </a:r>
            <a:r>
              <a:rPr lang="el-GR" sz="2400" dirty="0" err="1" smtClean="0"/>
              <a:t>συσπασθεί</a:t>
            </a:r>
            <a:r>
              <a:rPr lang="el-GR" sz="2400" dirty="0" smtClean="0"/>
              <a:t>  ανεξάρτητα.-- </a:t>
            </a:r>
            <a:r>
              <a:rPr lang="el-GR" sz="2400" b="1" dirty="0" smtClean="0"/>
              <a:t>Νόμος του όλου ή ουδενός</a:t>
            </a:r>
            <a:r>
              <a:rPr lang="el-GR" sz="2400" dirty="0" smtClean="0"/>
              <a:t>. </a:t>
            </a:r>
          </a:p>
          <a:p>
            <a:pPr>
              <a:lnSpc>
                <a:spcPct val="114000"/>
              </a:lnSpc>
              <a:spcBef>
                <a:spcPts val="1200"/>
              </a:spcBef>
              <a:buFont typeface="Wingdings" pitchFamily="2" charset="2"/>
              <a:buChar char="Ø"/>
            </a:pPr>
            <a:r>
              <a:rPr lang="el-GR" sz="2400" dirty="0" smtClean="0"/>
              <a:t>Αποτελείται από ένα κινητικό νευρώνα και όλες τις μυϊκές ίνες,  που </a:t>
            </a:r>
            <a:r>
              <a:rPr lang="el-GR" sz="2400" dirty="0" err="1" smtClean="0"/>
              <a:t>νευρώνονται</a:t>
            </a:r>
            <a:r>
              <a:rPr lang="el-GR" sz="2400" dirty="0" smtClean="0"/>
              <a:t>  από αυτόν.                                  </a:t>
            </a:r>
          </a:p>
          <a:p>
            <a:pPr>
              <a:lnSpc>
                <a:spcPct val="114000"/>
              </a:lnSpc>
              <a:spcBef>
                <a:spcPts val="1200"/>
              </a:spcBef>
              <a:buFont typeface="Wingdings" pitchFamily="2" charset="2"/>
              <a:buChar char="Ø"/>
            </a:pPr>
            <a:r>
              <a:rPr lang="el-GR" sz="2400" dirty="0" smtClean="0"/>
              <a:t>Οι  μυϊκές ίνες μιας κινητικής μονάδας είναι διάσπαρτες μέσα στην μάζα του μυός.  </a:t>
            </a:r>
          </a:p>
          <a:p>
            <a:pPr>
              <a:lnSpc>
                <a:spcPct val="114000"/>
              </a:lnSpc>
              <a:spcBef>
                <a:spcPts val="1200"/>
              </a:spcBef>
              <a:buFont typeface="Wingdings" pitchFamily="2" charset="2"/>
              <a:buChar char="Ø"/>
            </a:pPr>
            <a:r>
              <a:rPr lang="el-GR" sz="2400" b="1" dirty="0" smtClean="0"/>
              <a:t>Όσο περισσότερες κινητικές μονάδες ενεργοποιηθούν,  τόσο μεγαλύτερη είναι η σύσπαση του μυός. </a:t>
            </a:r>
          </a:p>
          <a:p>
            <a:pPr>
              <a:lnSpc>
                <a:spcPct val="130000"/>
              </a:lnSpc>
              <a:spcBef>
                <a:spcPts val="1800"/>
              </a:spcBef>
              <a:buFont typeface="Wingdings" pitchFamily="2" charset="2"/>
              <a:buChar char="v"/>
            </a:pP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a:solidFill>
                <a:prstClr val="black"/>
              </a:solidFill>
            </a:endParaRPr>
          </a:p>
        </p:txBody>
      </p:sp>
    </p:spTree>
    <p:extLst>
      <p:ext uri="{BB962C8B-B14F-4D97-AF65-F5344CB8AC3E}">
        <p14:creationId xmlns:p14="http://schemas.microsoft.com/office/powerpoint/2010/main" val="21100739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dirty="0" smtClean="0"/>
              <a:t>Κινητική Μονάδα</a:t>
            </a:r>
            <a:r>
              <a:rPr lang="en-US" dirty="0" smtClean="0"/>
              <a:t> </a:t>
            </a:r>
            <a:r>
              <a:rPr lang="el-GR" sz="3200" b="0" dirty="0" smtClean="0"/>
              <a:t>2/2</a:t>
            </a:r>
            <a:endParaRPr lang="el-GR" sz="3200" b="0" dirty="0"/>
          </a:p>
        </p:txBody>
      </p:sp>
      <p:sp>
        <p:nvSpPr>
          <p:cNvPr id="2" name="1 - Θέση περιεχομένου"/>
          <p:cNvSpPr>
            <a:spLocks noGrp="1"/>
          </p:cNvSpPr>
          <p:nvPr>
            <p:ph idx="1"/>
          </p:nvPr>
        </p:nvSpPr>
        <p:spPr/>
        <p:txBody>
          <a:bodyPr>
            <a:noAutofit/>
          </a:bodyPr>
          <a:lstStyle/>
          <a:p>
            <a:pPr>
              <a:lnSpc>
                <a:spcPct val="114000"/>
              </a:lnSpc>
              <a:spcBef>
                <a:spcPts val="1200"/>
              </a:spcBef>
              <a:buFont typeface="Wingdings" pitchFamily="2" charset="2"/>
              <a:buChar char="Ø"/>
            </a:pPr>
            <a:r>
              <a:rPr lang="el-GR" sz="2200" dirty="0" smtClean="0"/>
              <a:t>Η ομαλή συστολή του μυός εξασφαλίζεται από τη </a:t>
            </a:r>
            <a:r>
              <a:rPr lang="el-GR" sz="2200" b="1" dirty="0" smtClean="0"/>
              <a:t>διαφοροποιημένη ενεργοποίηση </a:t>
            </a:r>
            <a:r>
              <a:rPr lang="el-GR" sz="2200" dirty="0" smtClean="0"/>
              <a:t>των κινητικών του μονάδων (διαφορετική συχνότητα – διαφορετικό αριθμό ενεργοποιούμενων κινητικών μονάδων)</a:t>
            </a:r>
            <a:r>
              <a:rPr lang="en-US" sz="2200" dirty="0" smtClean="0"/>
              <a:t>.</a:t>
            </a:r>
            <a:endParaRPr lang="el-GR" sz="2200" dirty="0" smtClean="0"/>
          </a:p>
          <a:p>
            <a:pPr>
              <a:lnSpc>
                <a:spcPct val="114000"/>
              </a:lnSpc>
              <a:spcBef>
                <a:spcPts val="1200"/>
              </a:spcBef>
              <a:buFont typeface="Wingdings" pitchFamily="2" charset="2"/>
              <a:buChar char="Ø"/>
            </a:pPr>
            <a:r>
              <a:rPr lang="el-GR" sz="2200" dirty="0" smtClean="0"/>
              <a:t>Η επαναλαμβανόμενη ενεργοποίηση των κινητικών μονάδων με τρόπο όχι συγχρονισμένο οδηγεί σε απαντήσεις  αθροιστικές, ανάλογες των  ερεθισμάτων, δηλαδή σε ομαλή κίνηση από τους μύες</a:t>
            </a:r>
            <a:r>
              <a:rPr lang="en-US" sz="2200" dirty="0" smtClean="0"/>
              <a:t>.</a:t>
            </a:r>
            <a:r>
              <a:rPr lang="el-GR" sz="2200" dirty="0" smtClean="0"/>
              <a:t> </a:t>
            </a:r>
          </a:p>
          <a:p>
            <a:pPr>
              <a:lnSpc>
                <a:spcPct val="114000"/>
              </a:lnSpc>
              <a:spcBef>
                <a:spcPts val="1200"/>
              </a:spcBef>
              <a:buFont typeface="Wingdings" pitchFamily="2" charset="2"/>
              <a:buChar char="Ø"/>
            </a:pPr>
            <a:r>
              <a:rPr lang="el-GR" sz="2200" dirty="0" smtClean="0"/>
              <a:t>Ο αριθμός των μυϊκών ινών, που </a:t>
            </a:r>
            <a:r>
              <a:rPr lang="el-GR" sz="2200" dirty="0" err="1" smtClean="0"/>
              <a:t>νευρώνονται</a:t>
            </a:r>
            <a:r>
              <a:rPr lang="el-GR" sz="2200" dirty="0" smtClean="0"/>
              <a:t>  από τον ίδιο κινητικό νευρώνα, εξαρτάται από την λεπτότητα των κινήσεων του μυός, π.χ. μάτι &lt;12,  </a:t>
            </a:r>
            <a:r>
              <a:rPr lang="el-GR" sz="2200" dirty="0" err="1" smtClean="0"/>
              <a:t>γαστροκνήμιος</a:t>
            </a:r>
            <a:r>
              <a:rPr lang="el-GR" sz="2200" dirty="0" smtClean="0"/>
              <a:t> 1000-2000.</a:t>
            </a:r>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a:solidFill>
                <a:prstClr val="black"/>
              </a:solidFill>
            </a:endParaRPr>
          </a:p>
        </p:txBody>
      </p:sp>
    </p:spTree>
    <p:extLst>
      <p:ext uri="{BB962C8B-B14F-4D97-AF65-F5344CB8AC3E}">
        <p14:creationId xmlns:p14="http://schemas.microsoft.com/office/powerpoint/2010/main" val="3773170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116632"/>
            <a:ext cx="8229600" cy="1080120"/>
          </a:xfrm>
        </p:spPr>
        <p:txBody>
          <a:bodyPr>
            <a:normAutofit fontScale="90000"/>
          </a:bodyPr>
          <a:lstStyle/>
          <a:p>
            <a:r>
              <a:rPr lang="el-GR" sz="4400" dirty="0" smtClean="0"/>
              <a:t>Μυϊκή Σύσπαση </a:t>
            </a:r>
            <a:br>
              <a:rPr lang="el-GR" sz="4400" dirty="0" smtClean="0"/>
            </a:br>
            <a:r>
              <a:rPr lang="el-GR" sz="3600" b="0" dirty="0" smtClean="0"/>
              <a:t>δύναμη</a:t>
            </a:r>
            <a:endParaRPr lang="el-GR" sz="3600" b="0" dirty="0"/>
          </a:p>
        </p:txBody>
      </p:sp>
      <p:sp>
        <p:nvSpPr>
          <p:cNvPr id="2" name="1 - Θέση περιεχομένου"/>
          <p:cNvSpPr>
            <a:spLocks noGrp="1"/>
          </p:cNvSpPr>
          <p:nvPr>
            <p:ph idx="1"/>
          </p:nvPr>
        </p:nvSpPr>
        <p:spPr>
          <a:xfrm>
            <a:off x="457200" y="1556792"/>
            <a:ext cx="8229600" cy="4680520"/>
          </a:xfrm>
        </p:spPr>
        <p:txBody>
          <a:bodyPr/>
          <a:lstStyle/>
          <a:p>
            <a:pPr>
              <a:lnSpc>
                <a:spcPct val="114000"/>
              </a:lnSpc>
              <a:spcBef>
                <a:spcPts val="1200"/>
              </a:spcBef>
              <a:buFont typeface="Wingdings" pitchFamily="2" charset="2"/>
              <a:buChar char="Ø"/>
            </a:pPr>
            <a:r>
              <a:rPr lang="el-GR" sz="2400" dirty="0" smtClean="0"/>
              <a:t>Η δύναμη της μυϊκής σύσπασης καθορίζεται από την ένταση  και τη διάρκεια του ερεθίσματος. </a:t>
            </a:r>
          </a:p>
          <a:p>
            <a:pPr>
              <a:lnSpc>
                <a:spcPct val="114000"/>
              </a:lnSpc>
              <a:spcBef>
                <a:spcPts val="1200"/>
              </a:spcBef>
              <a:buFont typeface="Wingdings" pitchFamily="2" charset="2"/>
              <a:buChar char="Ø"/>
            </a:pPr>
            <a:r>
              <a:rPr lang="el-GR" sz="2400" dirty="0" smtClean="0"/>
              <a:t>Μέγιστη σύσπαση είναι η μηχανική απάντηση στο άθροισμα επιτυχημένων  νευρικών διεγέρσεων. </a:t>
            </a:r>
          </a:p>
          <a:p>
            <a:pPr>
              <a:lnSpc>
                <a:spcPct val="114000"/>
              </a:lnSpc>
              <a:spcBef>
                <a:spcPts val="1200"/>
              </a:spcBef>
              <a:buFont typeface="Wingdings" pitchFamily="2" charset="2"/>
              <a:buChar char="Ø"/>
            </a:pPr>
            <a:r>
              <a:rPr lang="el-GR" sz="2400" dirty="0" smtClean="0"/>
              <a:t>Η μέγιστη σύσπαση  ενός μυός  έχει ως αποτέλεσμα την ανάπτυξη   μέγιστης τάσης.</a:t>
            </a:r>
            <a:endParaRPr lang="el-GR"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a:solidFill>
                <a:prstClr val="black"/>
              </a:solidFill>
            </a:endParaRPr>
          </a:p>
        </p:txBody>
      </p:sp>
    </p:spTree>
    <p:extLst>
      <p:ext uri="{BB962C8B-B14F-4D97-AF65-F5344CB8AC3E}">
        <p14:creationId xmlns:p14="http://schemas.microsoft.com/office/powerpoint/2010/main" val="11894779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116632"/>
            <a:ext cx="8229600" cy="1080120"/>
          </a:xfrm>
        </p:spPr>
        <p:txBody>
          <a:bodyPr>
            <a:normAutofit fontScale="90000"/>
          </a:bodyPr>
          <a:lstStyle/>
          <a:p>
            <a:r>
              <a:rPr lang="el-GR" sz="4400" dirty="0" smtClean="0"/>
              <a:t>Μυϊκή Σύσπαση </a:t>
            </a:r>
            <a:br>
              <a:rPr lang="el-GR" sz="4400" dirty="0" smtClean="0"/>
            </a:br>
            <a:r>
              <a:rPr lang="el-GR" sz="3600" b="0" dirty="0" smtClean="0"/>
              <a:t>συχνότητα</a:t>
            </a:r>
            <a:endParaRPr lang="el-GR" sz="3600" b="0" dirty="0"/>
          </a:p>
        </p:txBody>
      </p:sp>
      <p:sp>
        <p:nvSpPr>
          <p:cNvPr id="2" name="1 - Θέση περιεχομένου"/>
          <p:cNvSpPr>
            <a:spLocks noGrp="1"/>
          </p:cNvSpPr>
          <p:nvPr>
            <p:ph idx="1"/>
          </p:nvPr>
        </p:nvSpPr>
        <p:spPr>
          <a:xfrm>
            <a:off x="457200" y="1484784"/>
            <a:ext cx="8229600" cy="4752528"/>
          </a:xfrm>
        </p:spPr>
        <p:txBody>
          <a:bodyPr>
            <a:normAutofit/>
          </a:bodyPr>
          <a:lstStyle/>
          <a:p>
            <a:pPr>
              <a:lnSpc>
                <a:spcPct val="114000"/>
              </a:lnSpc>
              <a:spcBef>
                <a:spcPts val="1200"/>
              </a:spcBef>
              <a:buFont typeface="Wingdings" pitchFamily="2" charset="2"/>
              <a:buChar char="Ø"/>
            </a:pPr>
            <a:r>
              <a:rPr lang="el-GR" sz="2400" dirty="0" smtClean="0"/>
              <a:t>Η συχνότητα ερεθισμού εξαρτάται από την ιδιαίτερη κατασκευή των κινητικών μονάδων.</a:t>
            </a:r>
          </a:p>
          <a:p>
            <a:pPr>
              <a:lnSpc>
                <a:spcPct val="114000"/>
              </a:lnSpc>
              <a:spcBef>
                <a:spcPts val="1200"/>
              </a:spcBef>
              <a:buFont typeface="Wingdings" pitchFamily="2" charset="2"/>
              <a:buChar char="Ø"/>
            </a:pPr>
            <a:r>
              <a:rPr lang="el-GR" sz="2400" dirty="0" smtClean="0"/>
              <a:t>Όσο μεγαλύτερη είναι η συχνότητα ερεθισμού ενός μυός , τόσο μεγαλύτερη είναι η τάση, που μπορεί να αναπτύξει.</a:t>
            </a:r>
          </a:p>
          <a:p>
            <a:pPr>
              <a:lnSpc>
                <a:spcPct val="114000"/>
              </a:lnSpc>
              <a:spcBef>
                <a:spcPts val="1200"/>
              </a:spcBef>
              <a:buFont typeface="Wingdings" pitchFamily="2" charset="2"/>
              <a:buChar char="Ø"/>
            </a:pPr>
            <a:r>
              <a:rPr lang="el-GR" sz="2400" dirty="0" smtClean="0"/>
              <a:t>Υπάρχει μέγιστη συχνότητα, πέραν της οποίας ο μυς δεν μπορεί να αποδώσει μεγαλύτερη τάση.</a:t>
            </a:r>
          </a:p>
          <a:p>
            <a:pPr>
              <a:lnSpc>
                <a:spcPct val="114000"/>
              </a:lnSpc>
              <a:spcBef>
                <a:spcPts val="1200"/>
              </a:spcBef>
              <a:buFont typeface="Wingdings" pitchFamily="2" charset="2"/>
              <a:buChar char="Ø"/>
            </a:pPr>
            <a:r>
              <a:rPr lang="el-GR" sz="2400" dirty="0" smtClean="0"/>
              <a:t>Η συχνότητα του ερεθισμού δεν πρέπει να είναι μεγαλύτερη από την σχέση του χρόνου σύσπασης – χαλάρωσης. </a:t>
            </a:r>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a:solidFill>
                <a:prstClr val="black"/>
              </a:solidFill>
            </a:endParaRPr>
          </a:p>
        </p:txBody>
      </p:sp>
    </p:spTree>
    <p:extLst>
      <p:ext uri="{BB962C8B-B14F-4D97-AF65-F5344CB8AC3E}">
        <p14:creationId xmlns:p14="http://schemas.microsoft.com/office/powerpoint/2010/main" val="14927274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Σκελετικός  μυϊκός </a:t>
            </a:r>
            <a:r>
              <a:rPr lang="el-GR" dirty="0" smtClean="0"/>
              <a:t>ιστός</a:t>
            </a:r>
            <a:r>
              <a:rPr lang="en-US"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a:solidFill>
                <a:prstClr val="black"/>
              </a:solidFill>
            </a:endParaRPr>
          </a:p>
        </p:txBody>
      </p:sp>
      <p:pic>
        <p:nvPicPr>
          <p:cNvPr id="1026" name="Picture 2" descr="C:\Users\fkaram2\Desktop\Illu_muscle_structure.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403648" y="1772816"/>
            <a:ext cx="6284334" cy="3456384"/>
          </a:xfrm>
          <a:prstGeom prst="rect">
            <a:avLst/>
          </a:prstGeom>
          <a:noFill/>
          <a:ln>
            <a:solidFill>
              <a:schemeClr val="tx1">
                <a:lumMod val="95000"/>
                <a:lumOff val="5000"/>
              </a:schemeClr>
            </a:solidFill>
          </a:ln>
          <a:effectLst/>
          <a:extLst>
            <a:ext uri="{909E8E84-426E-40DD-AFC4-6F175D3DCCD1}">
              <a14:hiddenFill xmlns:a14="http://schemas.microsoft.com/office/drawing/2010/main">
                <a:solidFill>
                  <a:srgbClr val="FFFFFF"/>
                </a:solidFill>
              </a14:hiddenFill>
            </a:ext>
          </a:extLst>
        </p:spPr>
      </p:pic>
      <p:sp>
        <p:nvSpPr>
          <p:cNvPr id="10" name="Ορθογώνιο 9"/>
          <p:cNvSpPr/>
          <p:nvPr/>
        </p:nvSpPr>
        <p:spPr>
          <a:xfrm>
            <a:off x="1403648" y="5445224"/>
            <a:ext cx="6284334"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Illu muscle </a:t>
            </a:r>
            <a:r>
              <a:rPr lang="en-US" sz="1200" dirty="0" smtClean="0">
                <a:solidFill>
                  <a:prstClr val="black"/>
                </a:solidFill>
                <a:latin typeface="Calibri"/>
                <a:hlinkClick r:id="rId4"/>
              </a:rPr>
              <a:t>structure</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5"/>
              </a:rPr>
              <a:t>Arcadian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1643276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Τένοντες</a:t>
            </a:r>
            <a:endParaRPr lang="el-GR" dirty="0"/>
          </a:p>
        </p:txBody>
      </p:sp>
      <p:sp>
        <p:nvSpPr>
          <p:cNvPr id="2" name="1 - Θέση περιεχομένου"/>
          <p:cNvSpPr>
            <a:spLocks noGrp="1"/>
          </p:cNvSpPr>
          <p:nvPr>
            <p:ph idx="1"/>
          </p:nvPr>
        </p:nvSpPr>
        <p:spPr/>
        <p:txBody>
          <a:bodyPr>
            <a:noAutofit/>
          </a:bodyPr>
          <a:lstStyle/>
          <a:p>
            <a:pPr>
              <a:lnSpc>
                <a:spcPct val="114000"/>
              </a:lnSpc>
              <a:spcBef>
                <a:spcPts val="1200"/>
              </a:spcBef>
              <a:buFont typeface="Wingdings" pitchFamily="2" charset="2"/>
              <a:buChar char="Ø"/>
            </a:pPr>
            <a:r>
              <a:rPr lang="el-GR" sz="2200" dirty="0" smtClean="0"/>
              <a:t>Οι δυνάμεις, που αναπτύσσονται από τους μύες, που συσπώνται , μεταφέρονται στα οστά με τους τένοντες.</a:t>
            </a:r>
          </a:p>
          <a:p>
            <a:pPr>
              <a:lnSpc>
                <a:spcPct val="114000"/>
              </a:lnSpc>
              <a:spcBef>
                <a:spcPts val="1200"/>
              </a:spcBef>
              <a:buFont typeface="Wingdings" pitchFamily="2" charset="2"/>
              <a:buChar char="Ø"/>
            </a:pPr>
            <a:r>
              <a:rPr lang="el-GR" sz="2200" dirty="0" smtClean="0"/>
              <a:t>Ο  τένοντας του μυός και τα περιβλήματά  του αποτελούν </a:t>
            </a:r>
            <a:r>
              <a:rPr lang="el-GR" sz="2200" dirty="0" err="1" smtClean="0"/>
              <a:t>ινοελαστικές</a:t>
            </a:r>
            <a:r>
              <a:rPr lang="el-GR" sz="2200" dirty="0" smtClean="0"/>
              <a:t> κατασκευές,  που επηρεάζουν τα μηχανικά χαρακτηριστικά του μυός κατά την σύσπαση και κατά την παθητική διάταση. </a:t>
            </a:r>
          </a:p>
          <a:p>
            <a:pPr>
              <a:lnSpc>
                <a:spcPct val="114000"/>
              </a:lnSpc>
              <a:spcBef>
                <a:spcPts val="1200"/>
              </a:spcBef>
              <a:buFont typeface="Wingdings" pitchFamily="2" charset="2"/>
              <a:buChar char="Ø"/>
            </a:pPr>
            <a:r>
              <a:rPr lang="el-GR" sz="2200" dirty="0" smtClean="0"/>
              <a:t>Οι τένοντες αποτελούν το μέσο πρόσφυσης των μυών στα οστά. Δεν είναι συσταλτές κατασκευές.</a:t>
            </a:r>
          </a:p>
          <a:p>
            <a:pPr>
              <a:lnSpc>
                <a:spcPct val="114000"/>
              </a:lnSpc>
              <a:spcBef>
                <a:spcPts val="1200"/>
              </a:spcBef>
              <a:buFont typeface="Wingdings" pitchFamily="2" charset="2"/>
              <a:buChar char="Ø"/>
            </a:pPr>
            <a:r>
              <a:rPr lang="el-GR" sz="2200" b="1" dirty="0" smtClean="0"/>
              <a:t>Ο τένοντας εκφράζει μία ελαστική κατασκευή από συνδετικό ιστό τοποθετημένη εν σειρά με τους συσταλτούς παράγοντες του μυός. Συμπεριφέρεται ως ελατήριο</a:t>
            </a:r>
            <a:r>
              <a:rPr lang="el-GR" sz="2200" b="1" dirty="0">
                <a:solidFill>
                  <a:schemeClr val="tx1">
                    <a:lumMod val="75000"/>
                    <a:lumOff val="25000"/>
                  </a:schemeClr>
                </a:solidFill>
              </a:rPr>
              <a:t>.</a:t>
            </a:r>
            <a:endParaRPr lang="el-GR" sz="2200" b="1" dirty="0" smtClean="0">
              <a:solidFill>
                <a:schemeClr val="tx1">
                  <a:lumMod val="75000"/>
                  <a:lumOff val="25000"/>
                </a:schemeClr>
              </a:solidFill>
            </a:endParaRPr>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a:solidFill>
                <a:prstClr val="black"/>
              </a:solidFill>
            </a:endParaRPr>
          </a:p>
        </p:txBody>
      </p:sp>
    </p:spTree>
    <p:extLst>
      <p:ext uri="{BB962C8B-B14F-4D97-AF65-F5344CB8AC3E}">
        <p14:creationId xmlns:p14="http://schemas.microsoft.com/office/powerpoint/2010/main" val="4404450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Μη Συσταλτές Δομές</a:t>
            </a:r>
            <a:endParaRPr lang="el-GR" dirty="0"/>
          </a:p>
        </p:txBody>
      </p:sp>
      <p:sp>
        <p:nvSpPr>
          <p:cNvPr id="2" name="1 - Θέση περιεχομένου"/>
          <p:cNvSpPr>
            <a:spLocks noGrp="1"/>
          </p:cNvSpPr>
          <p:nvPr>
            <p:ph idx="1"/>
          </p:nvPr>
        </p:nvSpPr>
        <p:spPr/>
        <p:txBody>
          <a:bodyPr>
            <a:normAutofit/>
          </a:bodyPr>
          <a:lstStyle/>
          <a:p>
            <a:pPr>
              <a:lnSpc>
                <a:spcPct val="114000"/>
              </a:lnSpc>
              <a:spcBef>
                <a:spcPts val="1200"/>
              </a:spcBef>
              <a:buFont typeface="Wingdings" pitchFamily="2" charset="2"/>
              <a:buChar char="Ø"/>
            </a:pPr>
            <a:r>
              <a:rPr lang="el-GR" sz="2400" dirty="0" smtClean="0"/>
              <a:t>Οι </a:t>
            </a:r>
            <a:r>
              <a:rPr lang="el-GR" sz="2400" dirty="0" err="1" smtClean="0"/>
              <a:t>κολλαγόνες</a:t>
            </a:r>
            <a:r>
              <a:rPr lang="el-GR" sz="2400" dirty="0" smtClean="0"/>
              <a:t> ίνες του </a:t>
            </a:r>
            <a:r>
              <a:rPr lang="el-GR" sz="2400" dirty="0" err="1" smtClean="0"/>
              <a:t>περιμύιου</a:t>
            </a:r>
            <a:r>
              <a:rPr lang="el-GR" sz="2400" dirty="0" smtClean="0"/>
              <a:t> και του </a:t>
            </a:r>
            <a:r>
              <a:rPr lang="el-GR" sz="2400" dirty="0" err="1" smtClean="0"/>
              <a:t>ενδομύιου</a:t>
            </a:r>
            <a:r>
              <a:rPr lang="el-GR" sz="2400" dirty="0" smtClean="0"/>
              <a:t> συνεχίζονται στους τένοντες, των οποίων αποτελούν δομικά στοιχεία. </a:t>
            </a:r>
          </a:p>
          <a:p>
            <a:pPr>
              <a:lnSpc>
                <a:spcPct val="114000"/>
              </a:lnSpc>
              <a:spcBef>
                <a:spcPts val="1200"/>
              </a:spcBef>
              <a:buFont typeface="Wingdings" pitchFamily="2" charset="2"/>
              <a:buChar char="Ø"/>
            </a:pPr>
            <a:r>
              <a:rPr lang="el-GR" sz="2400" dirty="0" smtClean="0"/>
              <a:t>Το </a:t>
            </a:r>
            <a:r>
              <a:rPr lang="el-GR" sz="2400" b="1" dirty="0" smtClean="0"/>
              <a:t>σαρκείλημα</a:t>
            </a:r>
            <a:r>
              <a:rPr lang="el-GR" sz="2400" b="1" dirty="0" smtClean="0">
                <a:solidFill>
                  <a:srgbClr val="FF0000"/>
                </a:solidFill>
              </a:rPr>
              <a:t> </a:t>
            </a:r>
            <a:r>
              <a:rPr lang="el-GR" sz="2400" dirty="0" smtClean="0"/>
              <a:t>και τα περιβλήματα των μυϊκών ινών, </a:t>
            </a:r>
            <a:r>
              <a:rPr lang="el-GR" sz="2400" b="1" dirty="0" err="1" smtClean="0"/>
              <a:t>ενδομύιο</a:t>
            </a:r>
            <a:r>
              <a:rPr lang="el-GR" sz="2400" b="1" dirty="0" smtClean="0"/>
              <a:t> – </a:t>
            </a:r>
            <a:r>
              <a:rPr lang="el-GR" sz="2400" b="1" dirty="0" err="1" smtClean="0"/>
              <a:t>περιμύιο</a:t>
            </a:r>
            <a:r>
              <a:rPr lang="el-GR" sz="2400" b="1" dirty="0" smtClean="0"/>
              <a:t> – </a:t>
            </a:r>
            <a:r>
              <a:rPr lang="el-GR" sz="2400" b="1" dirty="0" err="1" smtClean="0"/>
              <a:t>επιμύιο</a:t>
            </a:r>
            <a:r>
              <a:rPr lang="el-GR" sz="2400" b="1" dirty="0" smtClean="0"/>
              <a:t>, </a:t>
            </a:r>
            <a:r>
              <a:rPr lang="el-GR" sz="2400" dirty="0" smtClean="0"/>
              <a:t> είναι ελαστικοί παράγοντες τοποθετημένοι </a:t>
            </a:r>
            <a:r>
              <a:rPr lang="el-GR" sz="2400" b="1" dirty="0" smtClean="0"/>
              <a:t>εν παραλλήλω </a:t>
            </a:r>
            <a:r>
              <a:rPr lang="el-GR" sz="2400" dirty="0" smtClean="0"/>
              <a:t>με τους συσταλτούς παράγοντες του μυός. </a:t>
            </a:r>
          </a:p>
          <a:p>
            <a:pPr>
              <a:lnSpc>
                <a:spcPct val="114000"/>
              </a:lnSpc>
              <a:spcBef>
                <a:spcPts val="1200"/>
              </a:spcBef>
              <a:buFont typeface="Wingdings" pitchFamily="2" charset="2"/>
              <a:buChar char="Ø"/>
            </a:pPr>
            <a:r>
              <a:rPr lang="el-GR" sz="2400" dirty="0" smtClean="0"/>
              <a:t>Οι </a:t>
            </a:r>
            <a:r>
              <a:rPr lang="el-GR" sz="2400" b="1" dirty="0" smtClean="0"/>
              <a:t>γέφυρες σύνδεσης </a:t>
            </a:r>
            <a:r>
              <a:rPr lang="el-GR" sz="2400" dirty="0" smtClean="0"/>
              <a:t>των ινών </a:t>
            </a:r>
            <a:r>
              <a:rPr lang="el-GR" sz="2400" dirty="0" err="1" smtClean="0"/>
              <a:t>ακτίνης</a:t>
            </a:r>
            <a:r>
              <a:rPr lang="el-GR" sz="2400" dirty="0" smtClean="0"/>
              <a:t>-</a:t>
            </a:r>
            <a:r>
              <a:rPr lang="el-GR" sz="2400" dirty="0" err="1" smtClean="0"/>
              <a:t>μυοσίνης</a:t>
            </a:r>
            <a:r>
              <a:rPr lang="el-GR" sz="2400" dirty="0" smtClean="0"/>
              <a:t> διαθέτουν αποθέματα ενέργειας, ως ελατήρια. </a:t>
            </a:r>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a:solidFill>
                <a:prstClr val="black"/>
              </a:solidFill>
            </a:endParaRPr>
          </a:p>
        </p:txBody>
      </p:sp>
    </p:spTree>
    <p:extLst>
      <p:ext uri="{BB962C8B-B14F-4D97-AF65-F5344CB8AC3E}">
        <p14:creationId xmlns:p14="http://schemas.microsoft.com/office/powerpoint/2010/main" val="24207156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Μυϊκά περιβλήματα</a:t>
            </a:r>
            <a:endParaRPr lang="el-GR" dirty="0"/>
          </a:p>
        </p:txBody>
      </p:sp>
      <p:sp>
        <p:nvSpPr>
          <p:cNvPr id="2" name="1 - Θέση περιεχομένου"/>
          <p:cNvSpPr>
            <a:spLocks noGrp="1"/>
          </p:cNvSpPr>
          <p:nvPr>
            <p:ph idx="1"/>
          </p:nvPr>
        </p:nvSpPr>
        <p:spPr/>
        <p:txBody>
          <a:bodyPr>
            <a:normAutofit/>
          </a:bodyPr>
          <a:lstStyle/>
          <a:p>
            <a:pPr>
              <a:lnSpc>
                <a:spcPct val="130000"/>
              </a:lnSpc>
              <a:spcBef>
                <a:spcPts val="1800"/>
              </a:spcBef>
              <a:buFont typeface="Wingdings" pitchFamily="2" charset="2"/>
              <a:buChar char="Ø"/>
            </a:pPr>
            <a:r>
              <a:rPr lang="en-US" sz="2400" dirty="0" smtClean="0">
                <a:latin typeface="Calibri" pitchFamily="34" charset="0"/>
              </a:rPr>
              <a:t>O</a:t>
            </a:r>
            <a:r>
              <a:rPr lang="el-GR" sz="2400" dirty="0" smtClean="0">
                <a:latin typeface="Calibri" pitchFamily="34" charset="0"/>
              </a:rPr>
              <a:t>ι δομικές αυτές κατασκευές κατά την ενεργητική σύσπαση ή την παθητική διάταση του μυός διατείνονται, αναπτύσσεται τάση και αποθηκεύουν ενέργεια.</a:t>
            </a:r>
          </a:p>
          <a:p>
            <a:pPr>
              <a:lnSpc>
                <a:spcPct val="130000"/>
              </a:lnSpc>
              <a:spcBef>
                <a:spcPts val="1800"/>
              </a:spcBef>
              <a:buFont typeface="Wingdings" pitchFamily="2" charset="2"/>
              <a:buChar char="Ø"/>
            </a:pPr>
            <a:r>
              <a:rPr lang="en-US" sz="2400" dirty="0" smtClean="0">
                <a:latin typeface="Calibri" pitchFamily="34" charset="0"/>
              </a:rPr>
              <a:t>H</a:t>
            </a:r>
            <a:r>
              <a:rPr lang="el-GR" sz="2400" dirty="0" smtClean="0">
                <a:latin typeface="Calibri" pitchFamily="34" charset="0"/>
              </a:rPr>
              <a:t> ενέργεια αυτή απελευθερώνεται</a:t>
            </a:r>
            <a:r>
              <a:rPr lang="en-US" sz="2400" dirty="0" smtClean="0">
                <a:latin typeface="Calibri" pitchFamily="34" charset="0"/>
              </a:rPr>
              <a:t>, </a:t>
            </a:r>
            <a:r>
              <a:rPr lang="el-GR" sz="2400" dirty="0" smtClean="0">
                <a:latin typeface="Calibri" pitchFamily="34" charset="0"/>
              </a:rPr>
              <a:t>όταν ο μυς επανέρχεται στην αρχική κατάσταση.</a:t>
            </a:r>
            <a:r>
              <a:rPr lang="el-GR" sz="2400" b="1" dirty="0" smtClean="0">
                <a:latin typeface="Calibri" pitchFamily="34" charset="0"/>
              </a:rPr>
              <a:t> </a:t>
            </a:r>
          </a:p>
          <a:p>
            <a:pPr>
              <a:lnSpc>
                <a:spcPct val="130000"/>
              </a:lnSpc>
              <a:spcBef>
                <a:spcPts val="1800"/>
              </a:spcBef>
              <a:buFont typeface="Wingdings" pitchFamily="2" charset="2"/>
              <a:buChar char="Ø"/>
            </a:pPr>
            <a:r>
              <a:rPr lang="el-GR" sz="2400" b="1" dirty="0" smtClean="0">
                <a:latin typeface="Calibri" pitchFamily="34" charset="0"/>
              </a:rPr>
              <a:t>Οι εν σειρά ελαστικές κατασκευές είναι σημαντικότερες για την ανάπτυξη τάσης, από τις δομές, που είναι σε παράλληλη διάταξη.</a:t>
            </a:r>
            <a:endParaRPr lang="el-GR" sz="2400" dirty="0" smtClean="0">
              <a:latin typeface="Calibri" pitchFamily="34" charset="0"/>
            </a:endParaRPr>
          </a:p>
          <a:p>
            <a:pPr>
              <a:lnSpc>
                <a:spcPct val="130000"/>
              </a:lnSpc>
              <a:spcBef>
                <a:spcPts val="1800"/>
              </a:spcBef>
              <a:buNone/>
            </a:pPr>
            <a:endParaRPr lang="el-GR" dirty="0" smtClean="0"/>
          </a:p>
          <a:p>
            <a:endParaRPr lang="el-GR"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a:solidFill>
                <a:prstClr val="black"/>
              </a:solidFill>
            </a:endParaRPr>
          </a:p>
        </p:txBody>
      </p:sp>
    </p:spTree>
    <p:extLst>
      <p:ext uri="{BB962C8B-B14F-4D97-AF65-F5344CB8AC3E}">
        <p14:creationId xmlns:p14="http://schemas.microsoft.com/office/powerpoint/2010/main" val="4175109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el-GR" dirty="0" smtClean="0"/>
              <a:t>Οι Ελαστικές Δομές του Μυός</a:t>
            </a:r>
          </a:p>
        </p:txBody>
      </p:sp>
      <p:sp>
        <p:nvSpPr>
          <p:cNvPr id="64515" name="Rectangle 3"/>
          <p:cNvSpPr>
            <a:spLocks noGrp="1" noChangeArrowheads="1"/>
          </p:cNvSpPr>
          <p:nvPr>
            <p:ph idx="1"/>
          </p:nvPr>
        </p:nvSpPr>
        <p:spPr/>
        <p:txBody>
          <a:bodyPr>
            <a:noAutofit/>
          </a:bodyPr>
          <a:lstStyle/>
          <a:p>
            <a:pPr>
              <a:lnSpc>
                <a:spcPct val="114000"/>
              </a:lnSpc>
              <a:spcBef>
                <a:spcPts val="1200"/>
              </a:spcBef>
              <a:buFont typeface="Wingdings" pitchFamily="2" charset="2"/>
              <a:buChar char="Ø"/>
            </a:pPr>
            <a:r>
              <a:rPr lang="el-GR" sz="2200" b="1" dirty="0" smtClean="0"/>
              <a:t>Οι εν σειρά ελαστικές κατασκευές είναι σημαντικότερες για την  ανάπτυξη τάσης, από τις δομές, που είναι παράλληλες. </a:t>
            </a:r>
          </a:p>
          <a:p>
            <a:pPr>
              <a:lnSpc>
                <a:spcPct val="114000"/>
              </a:lnSpc>
              <a:spcBef>
                <a:spcPts val="1200"/>
              </a:spcBef>
              <a:buFont typeface="Wingdings" pitchFamily="2" charset="2"/>
              <a:buChar char="Ø"/>
            </a:pPr>
            <a:r>
              <a:rPr lang="el-GR" sz="2200" dirty="0" smtClean="0"/>
              <a:t>Ο </a:t>
            </a:r>
            <a:r>
              <a:rPr lang="el-GR" sz="2200" b="1" dirty="0" smtClean="0"/>
              <a:t>τένοντας </a:t>
            </a:r>
            <a:r>
              <a:rPr lang="el-GR" sz="2200" dirty="0" smtClean="0"/>
              <a:t>εκφράζει μία ελαστική κατασκευή από συνδετικό ιστό τοποθετημένη </a:t>
            </a:r>
            <a:r>
              <a:rPr lang="el-GR" sz="2200" b="1" dirty="0" smtClean="0"/>
              <a:t>εν σειρά </a:t>
            </a:r>
            <a:r>
              <a:rPr lang="el-GR" sz="2200" dirty="0" smtClean="0"/>
              <a:t>με τους συσταλτούς παράγοντες του μυός. Συμπεριφέρεται ως ελατήριο.</a:t>
            </a:r>
          </a:p>
          <a:p>
            <a:pPr>
              <a:lnSpc>
                <a:spcPct val="114000"/>
              </a:lnSpc>
              <a:spcBef>
                <a:spcPts val="1200"/>
              </a:spcBef>
              <a:buFont typeface="Wingdings" pitchFamily="2" charset="2"/>
              <a:buChar char="Ø"/>
            </a:pPr>
            <a:r>
              <a:rPr lang="el-GR" sz="2200" dirty="0" smtClean="0"/>
              <a:t>Το </a:t>
            </a:r>
            <a:r>
              <a:rPr lang="el-GR" sz="2200" b="1" dirty="0" smtClean="0"/>
              <a:t>σαρκείλημα </a:t>
            </a:r>
            <a:r>
              <a:rPr lang="el-GR" sz="2200" dirty="0" smtClean="0"/>
              <a:t>και τα περιβλήματα των μυϊκών ινών (</a:t>
            </a:r>
            <a:r>
              <a:rPr lang="el-GR" sz="2200" b="1" dirty="0" err="1" smtClean="0"/>
              <a:t>ενδομύιο</a:t>
            </a:r>
            <a:r>
              <a:rPr lang="el-GR" sz="2200" b="1" dirty="0" smtClean="0"/>
              <a:t>, </a:t>
            </a:r>
            <a:r>
              <a:rPr lang="el-GR" sz="2200" b="1" dirty="0" err="1" smtClean="0"/>
              <a:t>περιμύιο</a:t>
            </a:r>
            <a:r>
              <a:rPr lang="el-GR" sz="2200" b="1" dirty="0" smtClean="0"/>
              <a:t>, </a:t>
            </a:r>
            <a:r>
              <a:rPr lang="el-GR" sz="2200" b="1" dirty="0" err="1" smtClean="0"/>
              <a:t>επιμύιο</a:t>
            </a:r>
            <a:r>
              <a:rPr lang="el-GR" sz="2200" dirty="0" smtClean="0"/>
              <a:t>) είναι ελαστικοί παράγοντες τοποθετημένοι </a:t>
            </a:r>
            <a:r>
              <a:rPr lang="el-GR" sz="2200" b="1" dirty="0" smtClean="0"/>
              <a:t>εν παραλλήλω </a:t>
            </a:r>
            <a:r>
              <a:rPr lang="el-GR" sz="2200" dirty="0" smtClean="0"/>
              <a:t>με τους συσταλτούς παράγοντες του μυός. </a:t>
            </a:r>
          </a:p>
          <a:p>
            <a:pPr>
              <a:lnSpc>
                <a:spcPct val="114000"/>
              </a:lnSpc>
              <a:spcBef>
                <a:spcPts val="1200"/>
              </a:spcBef>
              <a:buFont typeface="Wingdings" pitchFamily="2" charset="2"/>
              <a:buChar char="Ø"/>
            </a:pPr>
            <a:r>
              <a:rPr lang="el-GR" sz="2200" dirty="0" smtClean="0"/>
              <a:t>Οι </a:t>
            </a:r>
            <a:r>
              <a:rPr lang="el-GR" sz="2200" b="1" dirty="0" smtClean="0"/>
              <a:t>γέφυρες σύνδεσης </a:t>
            </a:r>
            <a:r>
              <a:rPr lang="el-GR" sz="2200" dirty="0" smtClean="0"/>
              <a:t>των ινών </a:t>
            </a:r>
            <a:r>
              <a:rPr lang="el-GR" sz="2200" dirty="0" err="1" smtClean="0"/>
              <a:t>ακτίνης</a:t>
            </a:r>
            <a:r>
              <a:rPr lang="el-GR" sz="2200" dirty="0" smtClean="0"/>
              <a:t>-</a:t>
            </a:r>
            <a:r>
              <a:rPr lang="el-GR" sz="2200" dirty="0" err="1" smtClean="0"/>
              <a:t>μυοσίνης</a:t>
            </a:r>
            <a:r>
              <a:rPr lang="el-GR" sz="2200" dirty="0" smtClean="0"/>
              <a:t> διαθέτουν αποθέματα ενέργειας, ως ελατήρια. </a:t>
            </a:r>
            <a:endParaRPr lang="el-GR" sz="2200" b="1"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a:solidFill>
                <a:prstClr val="black"/>
              </a:solidFill>
            </a:endParaRPr>
          </a:p>
        </p:txBody>
      </p:sp>
    </p:spTree>
    <p:extLst>
      <p:ext uri="{BB962C8B-B14F-4D97-AF65-F5344CB8AC3E}">
        <p14:creationId xmlns:p14="http://schemas.microsoft.com/office/powerpoint/2010/main" val="38511417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Σχηματική απεικόνιση των τάσεων του μυός σε σειρά και παράλληλα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a:solidFill>
                <a:prstClr val="black"/>
              </a:solidFill>
            </a:endParaRPr>
          </a:p>
        </p:txBody>
      </p:sp>
      <p:grpSp>
        <p:nvGrpSpPr>
          <p:cNvPr id="82" name="Ομάδα 81"/>
          <p:cNvGrpSpPr/>
          <p:nvPr/>
        </p:nvGrpSpPr>
        <p:grpSpPr>
          <a:xfrm>
            <a:off x="1259632" y="2636912"/>
            <a:ext cx="6860604" cy="2021981"/>
            <a:chOff x="1795469" y="4215331"/>
            <a:chExt cx="6860604" cy="2021981"/>
          </a:xfrm>
        </p:grpSpPr>
        <p:cxnSp>
          <p:nvCxnSpPr>
            <p:cNvPr id="7" name="Ευθεία γραμμή σύνδεσης 6"/>
            <p:cNvCxnSpPr/>
            <p:nvPr/>
          </p:nvCxnSpPr>
          <p:spPr>
            <a:xfrm>
              <a:off x="2771800" y="4221088"/>
              <a:ext cx="151216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5436654" y="4221088"/>
              <a:ext cx="151216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2771800" y="4221088"/>
              <a:ext cx="0" cy="144016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6948822" y="4215331"/>
              <a:ext cx="0" cy="144016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4283968" y="4221088"/>
              <a:ext cx="144016" cy="1440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4427984" y="4221088"/>
              <a:ext cx="144016" cy="14401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4568412" y="4217282"/>
              <a:ext cx="144016" cy="1440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flipV="1">
              <a:off x="4712428" y="4217282"/>
              <a:ext cx="144016" cy="14401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a:off x="4849091" y="4221088"/>
              <a:ext cx="144016" cy="1440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p:cNvCxnSpPr/>
            <p:nvPr/>
          </p:nvCxnSpPr>
          <p:spPr>
            <a:xfrm flipV="1">
              <a:off x="4993107" y="4221088"/>
              <a:ext cx="144016" cy="14401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a:off x="5147708" y="4215331"/>
              <a:ext cx="144016" cy="1440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p:nvPr/>
          </p:nvCxnSpPr>
          <p:spPr>
            <a:xfrm flipV="1">
              <a:off x="5291724" y="4215331"/>
              <a:ext cx="144016" cy="14401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a:off x="2771800" y="5655491"/>
              <a:ext cx="136815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p:cNvCxnSpPr/>
            <p:nvPr/>
          </p:nvCxnSpPr>
          <p:spPr>
            <a:xfrm>
              <a:off x="5580670" y="5661248"/>
              <a:ext cx="136815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p:cNvCxnSpPr/>
            <p:nvPr/>
          </p:nvCxnSpPr>
          <p:spPr>
            <a:xfrm>
              <a:off x="5580670" y="5229200"/>
              <a:ext cx="0" cy="86409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p:cNvCxnSpPr/>
            <p:nvPr/>
          </p:nvCxnSpPr>
          <p:spPr>
            <a:xfrm flipH="1">
              <a:off x="4138069" y="5072883"/>
              <a:ext cx="1883" cy="116442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Ευθεία γραμμή σύνδεσης 44"/>
            <p:cNvCxnSpPr/>
            <p:nvPr/>
          </p:nvCxnSpPr>
          <p:spPr>
            <a:xfrm flipV="1">
              <a:off x="4150893" y="5062729"/>
              <a:ext cx="858626"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Ευθεία γραμμή σύνδεσης 46"/>
            <p:cNvCxnSpPr/>
            <p:nvPr/>
          </p:nvCxnSpPr>
          <p:spPr>
            <a:xfrm>
              <a:off x="4138069" y="6237312"/>
              <a:ext cx="853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Ευθεία γραμμή σύνδεσης 48"/>
            <p:cNvCxnSpPr/>
            <p:nvPr/>
          </p:nvCxnSpPr>
          <p:spPr>
            <a:xfrm>
              <a:off x="4150893" y="5445224"/>
              <a:ext cx="853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Ευθεία γραμμή σύνδεσης 49"/>
            <p:cNvCxnSpPr/>
            <p:nvPr/>
          </p:nvCxnSpPr>
          <p:spPr>
            <a:xfrm>
              <a:off x="4139952" y="5877272"/>
              <a:ext cx="853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p:cNvCxnSpPr/>
            <p:nvPr/>
          </p:nvCxnSpPr>
          <p:spPr>
            <a:xfrm flipH="1">
              <a:off x="4499992" y="5229200"/>
              <a:ext cx="108067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Ευθεία γραμμή σύνδεσης 55"/>
            <p:cNvCxnSpPr/>
            <p:nvPr/>
          </p:nvCxnSpPr>
          <p:spPr>
            <a:xfrm flipH="1">
              <a:off x="4499992" y="5661248"/>
              <a:ext cx="108067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Ευθεία γραμμή σύνδεσης 56"/>
            <p:cNvCxnSpPr/>
            <p:nvPr/>
          </p:nvCxnSpPr>
          <p:spPr>
            <a:xfrm flipH="1">
              <a:off x="4499992" y="6097945"/>
              <a:ext cx="108067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Έλλειψη 57"/>
            <p:cNvSpPr/>
            <p:nvPr/>
          </p:nvSpPr>
          <p:spPr>
            <a:xfrm>
              <a:off x="1795469" y="4844008"/>
              <a:ext cx="216024" cy="19432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60" name="Ευθεία γραμμή σύνδεσης 59"/>
            <p:cNvCxnSpPr>
              <a:endCxn id="58" idx="6"/>
            </p:cNvCxnSpPr>
            <p:nvPr/>
          </p:nvCxnSpPr>
          <p:spPr>
            <a:xfrm flipH="1">
              <a:off x="2011493" y="4935411"/>
              <a:ext cx="760307" cy="575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Ευθεία γραμμή σύνδεσης 62"/>
            <p:cNvCxnSpPr/>
            <p:nvPr/>
          </p:nvCxnSpPr>
          <p:spPr>
            <a:xfrm>
              <a:off x="7251154" y="4932673"/>
              <a:ext cx="144016" cy="1440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Ευθεία γραμμή σύνδεσης 63"/>
            <p:cNvCxnSpPr/>
            <p:nvPr/>
          </p:nvCxnSpPr>
          <p:spPr>
            <a:xfrm flipV="1">
              <a:off x="7395170" y="4932673"/>
              <a:ext cx="144016" cy="14401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Ευθεία γραμμή σύνδεσης 64"/>
            <p:cNvCxnSpPr/>
            <p:nvPr/>
          </p:nvCxnSpPr>
          <p:spPr>
            <a:xfrm>
              <a:off x="7535598" y="4928867"/>
              <a:ext cx="144016" cy="1440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Ευθεία γραμμή σύνδεσης 65"/>
            <p:cNvCxnSpPr/>
            <p:nvPr/>
          </p:nvCxnSpPr>
          <p:spPr>
            <a:xfrm flipV="1">
              <a:off x="7679614" y="4928867"/>
              <a:ext cx="144016" cy="14401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Ευθεία γραμμή σύνδεσης 66"/>
            <p:cNvCxnSpPr/>
            <p:nvPr/>
          </p:nvCxnSpPr>
          <p:spPr>
            <a:xfrm>
              <a:off x="7816277" y="4932673"/>
              <a:ext cx="144016" cy="1440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Ευθεία γραμμή σύνδεσης 67"/>
            <p:cNvCxnSpPr/>
            <p:nvPr/>
          </p:nvCxnSpPr>
          <p:spPr>
            <a:xfrm flipV="1">
              <a:off x="7960293" y="4932673"/>
              <a:ext cx="144016" cy="14401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Έλλειψη 70"/>
            <p:cNvSpPr/>
            <p:nvPr/>
          </p:nvSpPr>
          <p:spPr>
            <a:xfrm>
              <a:off x="8440049" y="4841129"/>
              <a:ext cx="216024" cy="19432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72" name="Ευθεία γραμμή σύνδεσης 71"/>
            <p:cNvCxnSpPr/>
            <p:nvPr/>
          </p:nvCxnSpPr>
          <p:spPr>
            <a:xfrm>
              <a:off x="6948822" y="4935411"/>
              <a:ext cx="32393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Ευθεία γραμμή σύνδεσης 75"/>
            <p:cNvCxnSpPr/>
            <p:nvPr/>
          </p:nvCxnSpPr>
          <p:spPr>
            <a:xfrm>
              <a:off x="8104309" y="4928867"/>
              <a:ext cx="32393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2979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sz="4400" dirty="0"/>
              <a:t>Σκελετικός Μυϊκός </a:t>
            </a:r>
            <a:r>
              <a:rPr lang="el-GR" sz="4400" dirty="0" smtClean="0"/>
              <a:t>Ιστός</a:t>
            </a:r>
            <a:br>
              <a:rPr lang="el-GR" sz="4400" dirty="0" smtClean="0"/>
            </a:br>
            <a:r>
              <a:rPr lang="el-GR" sz="3600" b="0" dirty="0" smtClean="0"/>
              <a:t>σχήμα </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pic>
        <p:nvPicPr>
          <p:cNvPr id="1026" name="Picture 2" descr="File:Skeletal muscl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43608" y="1700808"/>
            <a:ext cx="7145967" cy="43204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051720" y="6093296"/>
            <a:ext cx="518457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lumMod val="75000"/>
                    <a:lumOff val="25000"/>
                  </a:prstClr>
                </a:solidFill>
                <a:latin typeface="Calibri"/>
                <a:hlinkClick r:id="rId4"/>
              </a:rPr>
              <a:t>Skeletal </a:t>
            </a:r>
            <a:r>
              <a:rPr lang="en-US" sz="1200" dirty="0" smtClean="0">
                <a:solidFill>
                  <a:prstClr val="black">
                    <a:lumMod val="75000"/>
                    <a:lumOff val="25000"/>
                  </a:prstClr>
                </a:solidFill>
                <a:latin typeface="Calibri"/>
                <a:hlinkClick r:id="rId4"/>
              </a:rPr>
              <a:t>muscle</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tooltip="User:Deglr6328"/>
              </a:rPr>
              <a:t>Deglr6328</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6"/>
              </a:rPr>
              <a:t>CC BY-SA </a:t>
            </a:r>
            <a:r>
              <a:rPr lang="en-US" sz="1200" dirty="0" smtClean="0">
                <a:solidFill>
                  <a:prstClr val="black">
                    <a:lumMod val="75000"/>
                    <a:lumOff val="25000"/>
                  </a:prstClr>
                </a:solidFill>
                <a:latin typeface="Calibri"/>
                <a:hlinkClick r:id="rId6"/>
              </a:rPr>
              <a:t>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11737645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r>
              <a:rPr lang="el-GR" dirty="0" smtClean="0"/>
              <a:t>Ισομετρική  Συστολή</a:t>
            </a:r>
            <a:endParaRPr lang="el-GR" b="0" dirty="0" smtClean="0"/>
          </a:p>
        </p:txBody>
      </p:sp>
      <p:sp>
        <p:nvSpPr>
          <p:cNvPr id="10243" name="Rectangle 3"/>
          <p:cNvSpPr>
            <a:spLocks noGrp="1" noChangeArrowheads="1"/>
          </p:cNvSpPr>
          <p:nvPr>
            <p:ph idx="1"/>
          </p:nvPr>
        </p:nvSpPr>
        <p:spPr/>
        <p:txBody>
          <a:bodyPr>
            <a:noAutofit/>
          </a:bodyPr>
          <a:lstStyle/>
          <a:p>
            <a:pPr marL="0" indent="0">
              <a:lnSpc>
                <a:spcPct val="114000"/>
              </a:lnSpc>
              <a:spcBef>
                <a:spcPts val="1200"/>
              </a:spcBef>
              <a:buNone/>
            </a:pPr>
            <a:r>
              <a:rPr lang="el-GR" sz="2200" dirty="0" smtClean="0"/>
              <a:t>Όλες οι δυναμικές δραστηριότητες των μυών αρχίζουν με </a:t>
            </a:r>
            <a:r>
              <a:rPr lang="el-GR" sz="2200" b="1" dirty="0" smtClean="0"/>
              <a:t>στατική – ισομετρική συστολή</a:t>
            </a:r>
            <a:r>
              <a:rPr lang="el-GR" sz="2200" dirty="0" smtClean="0"/>
              <a:t>, καθώς αναπτύσσουν πρώτα τάση ίση με το φορτίο, που πρόκειται να υπερνικήσουν.</a:t>
            </a:r>
          </a:p>
          <a:p>
            <a:pPr marL="0" indent="0">
              <a:lnSpc>
                <a:spcPct val="114000"/>
              </a:lnSpc>
              <a:spcBef>
                <a:spcPts val="1200"/>
              </a:spcBef>
              <a:buNone/>
            </a:pPr>
            <a:r>
              <a:rPr lang="el-GR" sz="2200" dirty="0" smtClean="0"/>
              <a:t>Στην </a:t>
            </a:r>
            <a:r>
              <a:rPr lang="el-GR" sz="2200" b="1" dirty="0" smtClean="0"/>
              <a:t>ισομετρική συστολή </a:t>
            </a:r>
            <a:r>
              <a:rPr lang="el-GR" sz="2200" dirty="0" smtClean="0"/>
              <a:t>(π.χ. στάση) οι μύες εξισορροπούν την επίδραση της βαρύτητας. Συγκεκριμένα:</a:t>
            </a:r>
          </a:p>
          <a:p>
            <a:pPr>
              <a:lnSpc>
                <a:spcPct val="114000"/>
              </a:lnSpc>
              <a:spcBef>
                <a:spcPts val="1200"/>
              </a:spcBef>
              <a:buFont typeface="Wingdings" pitchFamily="2" charset="2"/>
              <a:buChar char="Ø"/>
            </a:pPr>
            <a:r>
              <a:rPr lang="el-GR" sz="2200" dirty="0" smtClean="0"/>
              <a:t>Τα μυϊκά ινίδια βραχύνονται και έτσι </a:t>
            </a:r>
            <a:r>
              <a:rPr lang="el-GR" sz="2200" dirty="0" err="1" smtClean="0"/>
              <a:t>διατείνουν</a:t>
            </a:r>
            <a:r>
              <a:rPr lang="el-GR" sz="2200" dirty="0" smtClean="0"/>
              <a:t> τους εν σειρά ελαστικούς παράγοντες – συνεπώς παράγουν τάση.</a:t>
            </a:r>
          </a:p>
          <a:p>
            <a:pPr>
              <a:lnSpc>
                <a:spcPct val="114000"/>
              </a:lnSpc>
              <a:spcBef>
                <a:spcPts val="1200"/>
              </a:spcBef>
              <a:buFont typeface="Wingdings" pitchFamily="2" charset="2"/>
              <a:buChar char="Ø"/>
            </a:pPr>
            <a:r>
              <a:rPr lang="el-GR" sz="2200" dirty="0" smtClean="0"/>
              <a:t>Η τάση δεν είναι μεγαλύτερη από την φόρτιση, άρα δεν συμβαίνει κίνηση.</a:t>
            </a:r>
          </a:p>
          <a:p>
            <a:pPr>
              <a:lnSpc>
                <a:spcPct val="114000"/>
              </a:lnSpc>
              <a:spcBef>
                <a:spcPts val="1200"/>
              </a:spcBef>
              <a:buFont typeface="Wingdings" pitchFamily="2" charset="2"/>
              <a:buChar char="Ø"/>
            </a:pPr>
            <a:r>
              <a:rPr lang="el-GR" sz="2200" dirty="0" smtClean="0"/>
              <a:t>Δεν παράγεται μηχανικό έργο, όμως καταναλώνεται ενέργεια, που μετατρέπεται σε  θερμότητα.</a:t>
            </a:r>
          </a:p>
        </p:txBody>
      </p:sp>
      <p:sp>
        <p:nvSpPr>
          <p:cNvPr id="2" name="Θέση αριθμού διαφάνειας 1"/>
          <p:cNvSpPr>
            <a:spLocks noGrp="1"/>
          </p:cNvSpPr>
          <p:nvPr>
            <p:ph type="sldNum" sz="quarter" idx="12"/>
          </p:nvPr>
        </p:nvSpPr>
        <p:spPr/>
        <p:txBody>
          <a:bodyPr/>
          <a:lstStyle/>
          <a:p>
            <a:pPr>
              <a:defRPr/>
            </a:pPr>
            <a:fld id="{4F7E6E24-82A3-4C6E-BE90-2EAE10B38894}" type="slidenum">
              <a:rPr lang="el-GR" smtClean="0">
                <a:solidFill>
                  <a:prstClr val="black"/>
                </a:solidFill>
              </a:rPr>
              <a:pPr>
                <a:defRPr/>
              </a:pPr>
              <a:t>59</a:t>
            </a:fld>
            <a:endParaRPr lang="el-GR">
              <a:solidFill>
                <a:prstClr val="black"/>
              </a:solidFill>
            </a:endParaRPr>
          </a:p>
        </p:txBody>
      </p:sp>
    </p:spTree>
    <p:extLst>
      <p:ext uri="{BB962C8B-B14F-4D97-AF65-F5344CB8AC3E}">
        <p14:creationId xmlns:p14="http://schemas.microsoft.com/office/powerpoint/2010/main" val="6734396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7544" y="116632"/>
            <a:ext cx="8229600" cy="1152128"/>
          </a:xfrm>
        </p:spPr>
        <p:txBody>
          <a:bodyPr>
            <a:noAutofit/>
          </a:bodyPr>
          <a:lstStyle/>
          <a:p>
            <a:r>
              <a:rPr lang="el-GR" dirty="0" smtClean="0"/>
              <a:t> </a:t>
            </a:r>
            <a:r>
              <a:rPr lang="el-GR" dirty="0" err="1" smtClean="0"/>
              <a:t>Πλειομετρική</a:t>
            </a:r>
            <a:r>
              <a:rPr lang="el-GR" dirty="0" smtClean="0"/>
              <a:t> και Ισομετρική</a:t>
            </a:r>
            <a:br>
              <a:rPr lang="el-GR" dirty="0" smtClean="0"/>
            </a:br>
            <a:r>
              <a:rPr lang="el-GR" dirty="0" smtClean="0"/>
              <a:t>Συστολή</a:t>
            </a:r>
            <a:endParaRPr lang="el-GR" b="0" dirty="0" smtClean="0"/>
          </a:p>
        </p:txBody>
      </p:sp>
      <p:sp>
        <p:nvSpPr>
          <p:cNvPr id="9219" name="Rectangle 3"/>
          <p:cNvSpPr>
            <a:spLocks noGrp="1" noChangeArrowheads="1"/>
          </p:cNvSpPr>
          <p:nvPr>
            <p:ph idx="1"/>
          </p:nvPr>
        </p:nvSpPr>
        <p:spPr>
          <a:xfrm>
            <a:off x="457200" y="1412776"/>
            <a:ext cx="8363272" cy="5040560"/>
          </a:xfrm>
        </p:spPr>
        <p:txBody>
          <a:bodyPr>
            <a:noAutofit/>
          </a:bodyPr>
          <a:lstStyle/>
          <a:p>
            <a:pPr marL="0" indent="0">
              <a:lnSpc>
                <a:spcPct val="114000"/>
              </a:lnSpc>
              <a:spcBef>
                <a:spcPts val="1200"/>
              </a:spcBef>
              <a:buNone/>
            </a:pPr>
            <a:r>
              <a:rPr lang="el-GR" sz="2400" dirty="0" smtClean="0">
                <a:latin typeface="Calibri" pitchFamily="34" charset="0"/>
              </a:rPr>
              <a:t>Όσο μεγαλύτερης διάρκειας είναι η </a:t>
            </a:r>
            <a:r>
              <a:rPr lang="el-GR" sz="2400" b="1" dirty="0" smtClean="0">
                <a:latin typeface="Calibri" pitchFamily="34" charset="0"/>
              </a:rPr>
              <a:t>ισομετρική</a:t>
            </a:r>
            <a:r>
              <a:rPr lang="el-GR" sz="2400" dirty="0" smtClean="0">
                <a:latin typeface="Calibri" pitchFamily="34" charset="0"/>
              </a:rPr>
              <a:t> ή η </a:t>
            </a:r>
            <a:r>
              <a:rPr lang="el-GR" sz="2400" b="1" dirty="0" err="1" smtClean="0">
                <a:latin typeface="Calibri" pitchFamily="34" charset="0"/>
              </a:rPr>
              <a:t>πλειομετρική</a:t>
            </a:r>
            <a:r>
              <a:rPr lang="el-GR" sz="2400" dirty="0" smtClean="0">
                <a:latin typeface="Calibri" pitchFamily="34" charset="0"/>
              </a:rPr>
              <a:t> συστολή τόσο μεγαλύτερη τάση αναπτύσσει ο μυς :</a:t>
            </a:r>
          </a:p>
          <a:p>
            <a:pPr>
              <a:lnSpc>
                <a:spcPct val="114000"/>
              </a:lnSpc>
              <a:spcBef>
                <a:spcPts val="1200"/>
              </a:spcBef>
              <a:buFont typeface="Wingdings" pitchFamily="2" charset="2"/>
              <a:buChar char="Ø"/>
            </a:pPr>
            <a:r>
              <a:rPr lang="el-GR" sz="2400" dirty="0" smtClean="0">
                <a:latin typeface="Calibri" pitchFamily="34" charset="0"/>
              </a:rPr>
              <a:t>Λόγω ενεργοποίησης μεγαλύτερου αριθμού «γεφυρών»</a:t>
            </a:r>
            <a:r>
              <a:rPr lang="en-US" sz="2400" dirty="0" smtClean="0">
                <a:latin typeface="Calibri" pitchFamily="34" charset="0"/>
              </a:rPr>
              <a:t> </a:t>
            </a:r>
            <a:r>
              <a:rPr lang="el-GR" sz="2400" dirty="0" smtClean="0">
                <a:latin typeface="Calibri" pitchFamily="34" charset="0"/>
              </a:rPr>
              <a:t>επικοινωνίας.</a:t>
            </a:r>
          </a:p>
          <a:p>
            <a:pPr>
              <a:lnSpc>
                <a:spcPct val="114000"/>
              </a:lnSpc>
              <a:spcBef>
                <a:spcPts val="1200"/>
              </a:spcBef>
              <a:buFont typeface="Wingdings" pitchFamily="2" charset="2"/>
              <a:buChar char="Ø"/>
            </a:pPr>
            <a:r>
              <a:rPr lang="el-GR" sz="2400" dirty="0" smtClean="0">
                <a:latin typeface="Calibri" pitchFamily="34" charset="0"/>
              </a:rPr>
              <a:t>Λόγω μετάδοσης της τάσης στους σε σειρά ελαστικούς παράγοντες.</a:t>
            </a:r>
          </a:p>
          <a:p>
            <a:pPr marL="342900" lvl="1" indent="-342900">
              <a:lnSpc>
                <a:spcPct val="114000"/>
              </a:lnSpc>
              <a:spcBef>
                <a:spcPts val="1200"/>
              </a:spcBef>
              <a:buFont typeface="Wingdings" pitchFamily="2" charset="2"/>
              <a:buChar char="Ø"/>
            </a:pPr>
            <a:r>
              <a:rPr lang="el-GR" sz="2400" dirty="0" smtClean="0">
                <a:latin typeface="Calibri" pitchFamily="34" charset="0"/>
              </a:rPr>
              <a:t>Λόγω  ενεργοποίησης επιπρόσθετων κινητικών μονάδων</a:t>
            </a:r>
            <a:r>
              <a:rPr lang="en-US" sz="2400" dirty="0" smtClean="0">
                <a:latin typeface="Calibri" pitchFamily="34" charset="0"/>
              </a:rPr>
              <a:t>.</a:t>
            </a:r>
            <a:r>
              <a:rPr lang="el-GR" sz="2400" dirty="0" smtClean="0">
                <a:latin typeface="Calibri" pitchFamily="34" charset="0"/>
              </a:rPr>
              <a:t> </a:t>
            </a:r>
          </a:p>
          <a:p>
            <a:pPr marL="0" lvl="1" indent="0">
              <a:lnSpc>
                <a:spcPct val="114000"/>
              </a:lnSpc>
              <a:spcBef>
                <a:spcPts val="1200"/>
              </a:spcBef>
              <a:buNone/>
            </a:pPr>
            <a:r>
              <a:rPr lang="el-GR" sz="2400" dirty="0" smtClean="0">
                <a:latin typeface="Calibri" pitchFamily="34" charset="0"/>
              </a:rPr>
              <a:t>Στη </a:t>
            </a:r>
            <a:r>
              <a:rPr lang="el-GR" sz="2400" dirty="0" err="1" smtClean="0">
                <a:latin typeface="Calibri" pitchFamily="34" charset="0"/>
              </a:rPr>
              <a:t>πλειομετρική</a:t>
            </a:r>
            <a:r>
              <a:rPr lang="el-GR" sz="2400" dirty="0" smtClean="0">
                <a:latin typeface="Calibri" pitchFamily="34" charset="0"/>
              </a:rPr>
              <a:t> και στη </a:t>
            </a:r>
            <a:r>
              <a:rPr lang="el-GR" sz="2400" dirty="0" err="1" smtClean="0">
                <a:latin typeface="Calibri" pitchFamily="34" charset="0"/>
              </a:rPr>
              <a:t>μειομετρική</a:t>
            </a:r>
            <a:r>
              <a:rPr lang="el-GR" sz="2400" dirty="0" smtClean="0">
                <a:latin typeface="Calibri" pitchFamily="34" charset="0"/>
              </a:rPr>
              <a:t> κίνηση οι μύες παράγουν  δυναμικό έργο.</a:t>
            </a:r>
          </a:p>
          <a:p>
            <a:pPr>
              <a:lnSpc>
                <a:spcPct val="114000"/>
              </a:lnSpc>
              <a:spcBef>
                <a:spcPts val="1200"/>
              </a:spcBef>
              <a:buFont typeface="Wingdings" pitchFamily="2" charset="2"/>
              <a:buChar char="Ø"/>
            </a:pPr>
            <a:endParaRPr lang="el-GR" sz="24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4F7E6E24-82A3-4C6E-BE90-2EAE10B38894}" type="slidenum">
              <a:rPr lang="el-GR" smtClean="0">
                <a:solidFill>
                  <a:prstClr val="black"/>
                </a:solidFill>
              </a:rPr>
              <a:pPr>
                <a:defRPr/>
              </a:pPr>
              <a:t>60</a:t>
            </a:fld>
            <a:endParaRPr lang="el-GR">
              <a:solidFill>
                <a:prstClr val="black"/>
              </a:solidFill>
            </a:endParaRPr>
          </a:p>
        </p:txBody>
      </p:sp>
    </p:spTree>
    <p:extLst>
      <p:ext uri="{BB962C8B-B14F-4D97-AF65-F5344CB8AC3E}">
        <p14:creationId xmlns:p14="http://schemas.microsoft.com/office/powerpoint/2010/main" val="39035801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116632"/>
            <a:ext cx="8229600" cy="1080120"/>
          </a:xfrm>
        </p:spPr>
        <p:txBody>
          <a:bodyPr>
            <a:normAutofit fontScale="90000"/>
          </a:bodyPr>
          <a:lstStyle/>
          <a:p>
            <a:pPr eaLnBrk="1" hangingPunct="1"/>
            <a:r>
              <a:rPr lang="el-GR" sz="4400" dirty="0" smtClean="0"/>
              <a:t>Μύες </a:t>
            </a:r>
            <a:br>
              <a:rPr lang="el-GR" sz="4400" dirty="0" smtClean="0"/>
            </a:br>
            <a:r>
              <a:rPr lang="el-GR" sz="3600" b="0" dirty="0" smtClean="0"/>
              <a:t>μήκος – τάση</a:t>
            </a:r>
          </a:p>
        </p:txBody>
      </p:sp>
      <p:sp>
        <p:nvSpPr>
          <p:cNvPr id="14339" name="Rectangle 3"/>
          <p:cNvSpPr>
            <a:spLocks noGrp="1" noChangeArrowheads="1"/>
          </p:cNvSpPr>
          <p:nvPr>
            <p:ph idx="1"/>
          </p:nvPr>
        </p:nvSpPr>
        <p:spPr>
          <a:xfrm>
            <a:off x="457200" y="1340768"/>
            <a:ext cx="8229600" cy="4896544"/>
          </a:xfrm>
        </p:spPr>
        <p:txBody>
          <a:bodyPr>
            <a:normAutofit/>
          </a:bodyPr>
          <a:lstStyle/>
          <a:p>
            <a:pPr>
              <a:lnSpc>
                <a:spcPct val="114000"/>
              </a:lnSpc>
              <a:spcBef>
                <a:spcPts val="1200"/>
              </a:spcBef>
              <a:buFont typeface="Wingdings" pitchFamily="2" charset="2"/>
              <a:buChar char="Ø"/>
            </a:pPr>
            <a:r>
              <a:rPr lang="el-GR" sz="2400" b="1" dirty="0" smtClean="0"/>
              <a:t>Η ενεργητική τάση προέρχεται από τους συσταλτούς  παράγοντες του μυός</a:t>
            </a:r>
            <a:r>
              <a:rPr lang="en-US" sz="2400" b="1" dirty="0" smtClean="0"/>
              <a:t>.</a:t>
            </a:r>
            <a:endParaRPr lang="el-GR" sz="2400" b="1" dirty="0" smtClean="0"/>
          </a:p>
          <a:p>
            <a:pPr>
              <a:lnSpc>
                <a:spcPct val="114000"/>
              </a:lnSpc>
              <a:spcBef>
                <a:spcPts val="1200"/>
              </a:spcBef>
              <a:buFont typeface="Wingdings" pitchFamily="2" charset="2"/>
              <a:buChar char="Ø"/>
            </a:pPr>
            <a:r>
              <a:rPr lang="el-GR" sz="2400" b="1" dirty="0" smtClean="0"/>
              <a:t>Η παθητική τάση προέρχεται από τις ελαστικές κατασκευές, σε σειρά  και παράλληλα</a:t>
            </a:r>
            <a:r>
              <a:rPr lang="en-US" sz="2400" b="1" dirty="0" smtClean="0"/>
              <a:t>.</a:t>
            </a:r>
            <a:endParaRPr lang="el-GR" sz="2400" b="1" dirty="0" smtClean="0"/>
          </a:p>
          <a:p>
            <a:pPr indent="17463">
              <a:lnSpc>
                <a:spcPct val="114000"/>
              </a:lnSpc>
              <a:spcBef>
                <a:spcPts val="1200"/>
              </a:spcBef>
              <a:buNone/>
            </a:pPr>
            <a:r>
              <a:rPr lang="el-GR" sz="2400" b="1" dirty="0" smtClean="0"/>
              <a:t>Για παράδειγμα, </a:t>
            </a:r>
            <a:r>
              <a:rPr lang="el-GR" sz="2400" dirty="0" err="1" smtClean="0"/>
              <a:t>μειομετρική</a:t>
            </a:r>
            <a:r>
              <a:rPr lang="el-GR" sz="2400" dirty="0" smtClean="0"/>
              <a:t> κίνηση μυός ενώ είναι σε διάταση στη γειτονική άρθρωση (τετρακέφαλος).</a:t>
            </a:r>
          </a:p>
          <a:p>
            <a:pPr>
              <a:lnSpc>
                <a:spcPct val="114000"/>
              </a:lnSpc>
              <a:spcBef>
                <a:spcPts val="1200"/>
              </a:spcBef>
              <a:buFont typeface="Wingdings" pitchFamily="2" charset="2"/>
              <a:buChar char="Ø"/>
            </a:pPr>
            <a:r>
              <a:rPr lang="el-GR" sz="2400" dirty="0" smtClean="0"/>
              <a:t>Η μέγιστη τάση απαιτεί  διάρκεια σύσπασης για:</a:t>
            </a:r>
          </a:p>
          <a:p>
            <a:pPr marL="936625" lvl="1">
              <a:lnSpc>
                <a:spcPct val="114000"/>
              </a:lnSpc>
              <a:spcBef>
                <a:spcPts val="1200"/>
              </a:spcBef>
              <a:buFont typeface="Wingdings" pitchFamily="2" charset="2"/>
              <a:buChar char="§"/>
            </a:pPr>
            <a:r>
              <a:rPr lang="el-GR" sz="2400" dirty="0" smtClean="0"/>
              <a:t>Τους  μη συσταλτούς παράγοντες </a:t>
            </a:r>
            <a:r>
              <a:rPr lang="en-US" sz="2400" dirty="0" smtClean="0"/>
              <a:t>300msec</a:t>
            </a:r>
            <a:r>
              <a:rPr lang="el-GR" sz="2400" dirty="0" smtClean="0"/>
              <a:t>.</a:t>
            </a:r>
          </a:p>
          <a:p>
            <a:pPr marL="936625" lvl="1">
              <a:lnSpc>
                <a:spcPct val="114000"/>
              </a:lnSpc>
              <a:spcBef>
                <a:spcPts val="1200"/>
              </a:spcBef>
              <a:buFont typeface="Wingdings" pitchFamily="2" charset="2"/>
              <a:buChar char="§"/>
            </a:pPr>
            <a:r>
              <a:rPr lang="el-GR" sz="2400" dirty="0" smtClean="0"/>
              <a:t>Τους συσταλτούς παράγοντες </a:t>
            </a:r>
            <a:r>
              <a:rPr lang="en-US" sz="2400" dirty="0" smtClean="0"/>
              <a:t>10msec</a:t>
            </a:r>
            <a:r>
              <a:rPr lang="el-GR" sz="2400" dirty="0" smtClean="0"/>
              <a:t>.</a:t>
            </a:r>
            <a:r>
              <a:rPr lang="en-US" sz="2400" dirty="0" smtClean="0"/>
              <a:t> </a:t>
            </a: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4F7E6E24-82A3-4C6E-BE90-2EAE10B38894}" type="slidenum">
              <a:rPr lang="el-GR" smtClean="0">
                <a:solidFill>
                  <a:prstClr val="black"/>
                </a:solidFill>
              </a:rPr>
              <a:pPr>
                <a:defRPr/>
              </a:pPr>
              <a:t>61</a:t>
            </a:fld>
            <a:endParaRPr lang="el-GR">
              <a:solidFill>
                <a:prstClr val="black"/>
              </a:solidFill>
            </a:endParaRPr>
          </a:p>
        </p:txBody>
      </p:sp>
    </p:spTree>
    <p:extLst>
      <p:ext uri="{BB962C8B-B14F-4D97-AF65-F5344CB8AC3E}">
        <p14:creationId xmlns:p14="http://schemas.microsoft.com/office/powerpoint/2010/main" val="36442415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7544" y="116632"/>
            <a:ext cx="8229600" cy="1080120"/>
          </a:xfrm>
        </p:spPr>
        <p:txBody>
          <a:bodyPr>
            <a:normAutofit fontScale="90000"/>
          </a:bodyPr>
          <a:lstStyle/>
          <a:p>
            <a:pPr eaLnBrk="1" hangingPunct="1"/>
            <a:r>
              <a:rPr lang="el-GR" sz="4400" dirty="0" smtClean="0"/>
              <a:t>Μύες </a:t>
            </a:r>
            <a:r>
              <a:rPr lang="el-GR" dirty="0" smtClean="0"/>
              <a:t> </a:t>
            </a:r>
            <a:br>
              <a:rPr lang="el-GR" dirty="0" smtClean="0"/>
            </a:br>
            <a:r>
              <a:rPr lang="el-GR" sz="3600" b="0" dirty="0" smtClean="0"/>
              <a:t>θερμοκρασία</a:t>
            </a:r>
          </a:p>
        </p:txBody>
      </p:sp>
      <p:sp>
        <p:nvSpPr>
          <p:cNvPr id="20483" name="Rectangle 3"/>
          <p:cNvSpPr>
            <a:spLocks noGrp="1" noChangeArrowheads="1"/>
          </p:cNvSpPr>
          <p:nvPr>
            <p:ph idx="1"/>
          </p:nvPr>
        </p:nvSpPr>
        <p:spPr>
          <a:xfrm>
            <a:off x="457200" y="1484784"/>
            <a:ext cx="8229600" cy="4752528"/>
          </a:xfrm>
        </p:spPr>
        <p:txBody>
          <a:bodyPr>
            <a:normAutofit/>
          </a:bodyPr>
          <a:lstStyle/>
          <a:p>
            <a:pPr eaLnBrk="1" hangingPunct="1">
              <a:lnSpc>
                <a:spcPct val="114000"/>
              </a:lnSpc>
              <a:spcBef>
                <a:spcPts val="1200"/>
              </a:spcBef>
              <a:buNone/>
            </a:pPr>
            <a:r>
              <a:rPr lang="el-GR" sz="2400" dirty="0" smtClean="0"/>
              <a:t>Η αύξηση  της θερμοκρασίας οδηγεί σε</a:t>
            </a:r>
            <a:r>
              <a:rPr lang="en-US" sz="2400" dirty="0" smtClean="0"/>
              <a:t>:</a:t>
            </a:r>
            <a:endParaRPr lang="el-GR" sz="2400" dirty="0" smtClean="0"/>
          </a:p>
          <a:p>
            <a:pPr eaLnBrk="1" hangingPunct="1">
              <a:lnSpc>
                <a:spcPct val="114000"/>
              </a:lnSpc>
              <a:spcBef>
                <a:spcPts val="1200"/>
              </a:spcBef>
              <a:buFont typeface="Wingdings" pitchFamily="2" charset="2"/>
              <a:buChar char="Ø"/>
            </a:pPr>
            <a:r>
              <a:rPr lang="el-GR" sz="2400" dirty="0" smtClean="0"/>
              <a:t>Αύξηση της ταχύτητας αγωγιμότητας στο </a:t>
            </a:r>
            <a:r>
              <a:rPr lang="el-GR" sz="2400" dirty="0" err="1" smtClean="0"/>
              <a:t>σαρκείλημα</a:t>
            </a:r>
            <a:r>
              <a:rPr lang="el-GR" sz="2400" dirty="0" smtClean="0"/>
              <a:t>, επομένως σε αύξηση της συχνότητας σύσπασης.</a:t>
            </a:r>
          </a:p>
          <a:p>
            <a:pPr eaLnBrk="1" hangingPunct="1">
              <a:lnSpc>
                <a:spcPct val="114000"/>
              </a:lnSpc>
              <a:spcBef>
                <a:spcPts val="1200"/>
              </a:spcBef>
              <a:buFont typeface="Wingdings" pitchFamily="2" charset="2"/>
              <a:buChar char="Ø"/>
            </a:pPr>
            <a:r>
              <a:rPr lang="el-GR" sz="2400" dirty="0" smtClean="0"/>
              <a:t>Μεγαλύτερη </a:t>
            </a:r>
            <a:r>
              <a:rPr lang="el-GR" sz="2400" dirty="0" err="1" smtClean="0"/>
              <a:t>ενζυμική</a:t>
            </a:r>
            <a:r>
              <a:rPr lang="el-GR" sz="2400" dirty="0" smtClean="0"/>
              <a:t> δραστηριότητα στον μυϊκό μεταβολισμό, επομένως αύξηση της αποτελεσματικότητας της μυϊκής σύσπασης.</a:t>
            </a:r>
          </a:p>
          <a:p>
            <a:pPr>
              <a:lnSpc>
                <a:spcPct val="114000"/>
              </a:lnSpc>
              <a:spcBef>
                <a:spcPts val="1200"/>
              </a:spcBef>
              <a:buFont typeface="Wingdings" pitchFamily="2" charset="2"/>
              <a:buChar char="Ø"/>
            </a:pPr>
            <a:r>
              <a:rPr lang="el-GR" sz="2400" dirty="0" smtClean="0"/>
              <a:t>Αύξηση της ελαστικότητας των κολλαγόνων ινών στους δομικούς ελαστικούς παράγοντες, επομένως υπάρχει δυνατότητα διάτασης της  </a:t>
            </a:r>
            <a:r>
              <a:rPr lang="el-GR" sz="2400" dirty="0" err="1" smtClean="0"/>
              <a:t>μυοτενόντιας</a:t>
            </a:r>
            <a:r>
              <a:rPr lang="el-GR" sz="2400" dirty="0" smtClean="0"/>
              <a:t> δομής.</a:t>
            </a:r>
          </a:p>
        </p:txBody>
      </p:sp>
      <p:sp>
        <p:nvSpPr>
          <p:cNvPr id="2" name="Θέση αριθμού διαφάνειας 1"/>
          <p:cNvSpPr>
            <a:spLocks noGrp="1"/>
          </p:cNvSpPr>
          <p:nvPr>
            <p:ph type="sldNum" sz="quarter" idx="12"/>
          </p:nvPr>
        </p:nvSpPr>
        <p:spPr/>
        <p:txBody>
          <a:bodyPr/>
          <a:lstStyle/>
          <a:p>
            <a:pPr>
              <a:defRPr/>
            </a:pPr>
            <a:fld id="{4F7E6E24-82A3-4C6E-BE90-2EAE10B38894}" type="slidenum">
              <a:rPr lang="el-GR" smtClean="0">
                <a:solidFill>
                  <a:prstClr val="black"/>
                </a:solidFill>
              </a:rPr>
              <a:pPr>
                <a:defRPr/>
              </a:pPr>
              <a:t>62</a:t>
            </a:fld>
            <a:endParaRPr lang="el-GR">
              <a:solidFill>
                <a:prstClr val="black"/>
              </a:solidFill>
            </a:endParaRPr>
          </a:p>
        </p:txBody>
      </p:sp>
    </p:spTree>
    <p:extLst>
      <p:ext uri="{BB962C8B-B14F-4D97-AF65-F5344CB8AC3E}">
        <p14:creationId xmlns:p14="http://schemas.microsoft.com/office/powerpoint/2010/main" val="18821040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116632"/>
            <a:ext cx="8229600" cy="1080120"/>
          </a:xfrm>
        </p:spPr>
        <p:txBody>
          <a:bodyPr>
            <a:normAutofit fontScale="90000"/>
          </a:bodyPr>
          <a:lstStyle/>
          <a:p>
            <a:r>
              <a:rPr lang="el-GR" sz="4400" dirty="0" smtClean="0"/>
              <a:t>Θερμοκρασία</a:t>
            </a:r>
            <a:r>
              <a:rPr lang="el-GR" dirty="0" smtClean="0"/>
              <a:t/>
            </a:r>
            <a:br>
              <a:rPr lang="el-GR" dirty="0" smtClean="0"/>
            </a:br>
            <a:r>
              <a:rPr lang="el-GR" sz="3600" b="0" dirty="0" smtClean="0"/>
              <a:t>Μηχανισμός Αύξησης</a:t>
            </a:r>
          </a:p>
        </p:txBody>
      </p:sp>
      <p:sp>
        <p:nvSpPr>
          <p:cNvPr id="21507" name="Rectangle 3"/>
          <p:cNvSpPr>
            <a:spLocks noGrp="1" noChangeArrowheads="1"/>
          </p:cNvSpPr>
          <p:nvPr>
            <p:ph idx="1"/>
          </p:nvPr>
        </p:nvSpPr>
        <p:spPr>
          <a:xfrm>
            <a:off x="457200" y="1484784"/>
            <a:ext cx="8229600" cy="4752528"/>
          </a:xfrm>
        </p:spPr>
        <p:txBody>
          <a:bodyPr>
            <a:normAutofit/>
          </a:bodyPr>
          <a:lstStyle/>
          <a:p>
            <a:pPr eaLnBrk="1" hangingPunct="1">
              <a:spcBef>
                <a:spcPts val="1800"/>
              </a:spcBef>
              <a:buFont typeface="Wingdings" pitchFamily="2" charset="2"/>
              <a:buChar char="Ø"/>
            </a:pPr>
            <a:r>
              <a:rPr lang="el-GR" sz="2400" dirty="0" smtClean="0"/>
              <a:t>Αύξηση αιματικής ροής (προθέρμανση),</a:t>
            </a:r>
          </a:p>
          <a:p>
            <a:pPr eaLnBrk="1" hangingPunct="1">
              <a:spcBef>
                <a:spcPts val="1800"/>
              </a:spcBef>
              <a:buFont typeface="Wingdings" pitchFamily="2" charset="2"/>
              <a:buChar char="Ø"/>
            </a:pPr>
            <a:r>
              <a:rPr lang="el-GR" sz="2400" dirty="0" smtClean="0"/>
              <a:t>Παραγωγή θερμότητας,</a:t>
            </a:r>
          </a:p>
          <a:p>
            <a:pPr lvl="1">
              <a:spcBef>
                <a:spcPts val="1800"/>
              </a:spcBef>
              <a:buFont typeface="Wingdings" pitchFamily="2" charset="2"/>
              <a:buChar char="§"/>
            </a:pPr>
            <a:r>
              <a:rPr lang="el-GR" sz="2400" dirty="0" smtClean="0"/>
              <a:t>Μεταβολισμός, </a:t>
            </a:r>
          </a:p>
          <a:p>
            <a:pPr lvl="1">
              <a:spcBef>
                <a:spcPts val="1800"/>
              </a:spcBef>
              <a:buFont typeface="Wingdings" pitchFamily="2" charset="2"/>
              <a:buChar char="§"/>
            </a:pPr>
            <a:r>
              <a:rPr lang="el-GR" sz="2400" dirty="0" smtClean="0"/>
              <a:t>Η ενέργεια της σύσπασης,</a:t>
            </a:r>
          </a:p>
          <a:p>
            <a:pPr lvl="1">
              <a:spcBef>
                <a:spcPts val="1800"/>
              </a:spcBef>
              <a:buFont typeface="Wingdings" pitchFamily="2" charset="2"/>
              <a:buChar char="§"/>
            </a:pPr>
            <a:r>
              <a:rPr lang="el-GR" sz="2400" dirty="0" smtClean="0"/>
              <a:t>Η τριβή των συσταλτών παραγόντων.</a:t>
            </a:r>
          </a:p>
        </p:txBody>
      </p:sp>
      <p:sp>
        <p:nvSpPr>
          <p:cNvPr id="2" name="Θέση αριθμού διαφάνειας 1"/>
          <p:cNvSpPr>
            <a:spLocks noGrp="1"/>
          </p:cNvSpPr>
          <p:nvPr>
            <p:ph type="sldNum" sz="quarter" idx="12"/>
          </p:nvPr>
        </p:nvSpPr>
        <p:spPr/>
        <p:txBody>
          <a:bodyPr/>
          <a:lstStyle/>
          <a:p>
            <a:pPr>
              <a:defRPr/>
            </a:pPr>
            <a:fld id="{4F7E6E24-82A3-4C6E-BE90-2EAE10B38894}" type="slidenum">
              <a:rPr lang="el-GR" smtClean="0">
                <a:solidFill>
                  <a:prstClr val="black"/>
                </a:solidFill>
              </a:rPr>
              <a:pPr>
                <a:defRPr/>
              </a:pPr>
              <a:t>63</a:t>
            </a:fld>
            <a:endParaRPr lang="el-GR">
              <a:solidFill>
                <a:prstClr val="black"/>
              </a:solidFill>
            </a:endParaRPr>
          </a:p>
        </p:txBody>
      </p:sp>
    </p:spTree>
    <p:extLst>
      <p:ext uri="{BB962C8B-B14F-4D97-AF65-F5344CB8AC3E}">
        <p14:creationId xmlns:p14="http://schemas.microsoft.com/office/powerpoint/2010/main" val="41870352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7544" y="2132856"/>
            <a:ext cx="8229600" cy="1512168"/>
          </a:xfrm>
          <a:ln w="19050">
            <a:solidFill>
              <a:srgbClr val="2A4A70"/>
            </a:solidFill>
          </a:ln>
        </p:spPr>
        <p:txBody>
          <a:bodyPr>
            <a:normAutofit/>
          </a:bodyPr>
          <a:lstStyle/>
          <a:p>
            <a:r>
              <a:rPr lang="el-GR" dirty="0" err="1" smtClean="0"/>
              <a:t>Μυοτενόντια</a:t>
            </a:r>
            <a:r>
              <a:rPr lang="el-GR" dirty="0" smtClean="0"/>
              <a:t> Μονάδα, </a:t>
            </a:r>
            <a:br>
              <a:rPr lang="el-GR" dirty="0" smtClean="0"/>
            </a:br>
            <a:r>
              <a:rPr lang="el-GR" dirty="0" smtClean="0"/>
              <a:t>Λειτουργία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a:solidFill>
                <a:prstClr val="black"/>
              </a:solidFill>
            </a:endParaRPr>
          </a:p>
        </p:txBody>
      </p:sp>
    </p:spTree>
    <p:extLst>
      <p:ext uri="{BB962C8B-B14F-4D97-AF65-F5344CB8AC3E}">
        <p14:creationId xmlns:p14="http://schemas.microsoft.com/office/powerpoint/2010/main" val="20653402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7544" y="116632"/>
            <a:ext cx="8229600" cy="1080120"/>
          </a:xfrm>
        </p:spPr>
        <p:txBody>
          <a:bodyPr>
            <a:normAutofit fontScale="90000"/>
          </a:bodyPr>
          <a:lstStyle/>
          <a:p>
            <a:r>
              <a:rPr lang="el-GR" sz="4400" dirty="0" smtClean="0"/>
              <a:t> Μυϊκή  Ίνα</a:t>
            </a:r>
            <a:r>
              <a:rPr lang="el-GR" dirty="0" smtClean="0"/>
              <a:t/>
            </a:r>
            <a:br>
              <a:rPr lang="el-GR" dirty="0" smtClean="0"/>
            </a:br>
            <a:r>
              <a:rPr lang="el-GR" sz="3600" b="0" dirty="0" smtClean="0"/>
              <a:t> Διαφοροποίηση</a:t>
            </a:r>
          </a:p>
        </p:txBody>
      </p:sp>
      <p:sp>
        <p:nvSpPr>
          <p:cNvPr id="25603" name="Rectangle 3"/>
          <p:cNvSpPr>
            <a:spLocks noGrp="1" noChangeArrowheads="1"/>
          </p:cNvSpPr>
          <p:nvPr>
            <p:ph idx="1"/>
          </p:nvPr>
        </p:nvSpPr>
        <p:spPr>
          <a:xfrm>
            <a:off x="518864" y="1412776"/>
            <a:ext cx="8229600" cy="5040560"/>
          </a:xfrm>
        </p:spPr>
        <p:txBody>
          <a:bodyPr>
            <a:noAutofit/>
          </a:bodyPr>
          <a:lstStyle/>
          <a:p>
            <a:pPr eaLnBrk="1" hangingPunct="1">
              <a:spcBef>
                <a:spcPts val="1200"/>
              </a:spcBef>
              <a:buFont typeface="Wingdings" pitchFamily="2" charset="2"/>
              <a:buChar char="Ø"/>
            </a:pPr>
            <a:r>
              <a:rPr lang="el-GR" sz="2200" dirty="0" smtClean="0"/>
              <a:t>Η διαφοροποίηση των μυϊκών ινών </a:t>
            </a:r>
            <a:r>
              <a:rPr lang="el-GR" sz="2200" b="1" dirty="0" smtClean="0"/>
              <a:t>σχετίζεται </a:t>
            </a:r>
            <a:r>
              <a:rPr lang="el-GR" sz="2200" dirty="0" smtClean="0"/>
              <a:t>με</a:t>
            </a:r>
            <a:r>
              <a:rPr lang="el-GR" sz="2200" b="1" dirty="0" smtClean="0"/>
              <a:t>: </a:t>
            </a:r>
          </a:p>
          <a:p>
            <a:pPr marL="361950" indent="533400">
              <a:spcBef>
                <a:spcPts val="1200"/>
              </a:spcBef>
              <a:buFont typeface="Wingdings" pitchFamily="2" charset="2"/>
              <a:buChar char="§"/>
            </a:pPr>
            <a:r>
              <a:rPr lang="el-GR" sz="2200" dirty="0" smtClean="0"/>
              <a:t>Την συχνότητα  της μυϊκής σύσπασης, </a:t>
            </a:r>
          </a:p>
          <a:p>
            <a:pPr marL="361950" indent="533400">
              <a:spcBef>
                <a:spcPts val="1200"/>
              </a:spcBef>
              <a:buFont typeface="Wingdings" pitchFamily="2" charset="2"/>
              <a:buChar char="§"/>
            </a:pPr>
            <a:r>
              <a:rPr lang="el-GR" sz="2200" dirty="0" smtClean="0"/>
              <a:t>Την  ταχύτητα της μυϊκής σύσπασης,</a:t>
            </a:r>
          </a:p>
          <a:p>
            <a:pPr marL="361950" indent="533400">
              <a:spcBef>
                <a:spcPts val="1200"/>
              </a:spcBef>
              <a:buFont typeface="Wingdings" pitchFamily="2" charset="2"/>
              <a:buChar char="§"/>
            </a:pPr>
            <a:r>
              <a:rPr lang="el-GR" sz="2200" dirty="0" smtClean="0"/>
              <a:t>Την ανάπτυξη της μυϊκής τάσης.</a:t>
            </a:r>
          </a:p>
          <a:p>
            <a:pPr>
              <a:spcBef>
                <a:spcPts val="1200"/>
              </a:spcBef>
              <a:buFont typeface="Wingdings" pitchFamily="2" charset="2"/>
              <a:buChar char="Ø"/>
            </a:pPr>
            <a:r>
              <a:rPr lang="el-GR" sz="2200" dirty="0" smtClean="0"/>
              <a:t>Η  διαφοροποίηση των μυϊκών ινών </a:t>
            </a:r>
            <a:r>
              <a:rPr lang="el-GR" sz="2200" b="1" dirty="0" smtClean="0"/>
              <a:t>βασίζεται:</a:t>
            </a:r>
          </a:p>
          <a:p>
            <a:pPr indent="552450">
              <a:spcBef>
                <a:spcPts val="1200"/>
              </a:spcBef>
              <a:buFont typeface="Wingdings" pitchFamily="2" charset="2"/>
              <a:buChar char="§"/>
            </a:pPr>
            <a:r>
              <a:rPr lang="el-GR" sz="2200" dirty="0" smtClean="0"/>
              <a:t>Στις μεταβολικές διαφορές και </a:t>
            </a:r>
          </a:p>
          <a:p>
            <a:pPr marL="342900" lvl="1" indent="552450">
              <a:spcBef>
                <a:spcPts val="1200"/>
              </a:spcBef>
              <a:buFont typeface="Wingdings" pitchFamily="2" charset="2"/>
              <a:buChar char="§"/>
            </a:pPr>
            <a:r>
              <a:rPr lang="el-GR" sz="2200" dirty="0" smtClean="0"/>
              <a:t>Στην ευαισθησία των μυϊκών</a:t>
            </a:r>
            <a:r>
              <a:rPr lang="en-US" sz="2200" dirty="0" smtClean="0"/>
              <a:t> </a:t>
            </a:r>
            <a:r>
              <a:rPr lang="el-GR" sz="2200" dirty="0" smtClean="0"/>
              <a:t>ινών στον κάματο. </a:t>
            </a:r>
          </a:p>
          <a:p>
            <a:pPr>
              <a:spcBef>
                <a:spcPts val="1200"/>
              </a:spcBef>
              <a:buFont typeface="Wingdings" pitchFamily="2" charset="2"/>
              <a:buChar char="Ø"/>
            </a:pPr>
            <a:r>
              <a:rPr lang="el-GR" sz="2200" dirty="0" smtClean="0"/>
              <a:t>Το νεύρο, που </a:t>
            </a:r>
            <a:r>
              <a:rPr lang="el-GR" sz="2200" dirty="0" err="1" smtClean="0"/>
              <a:t>νευρώνει</a:t>
            </a:r>
            <a:r>
              <a:rPr lang="el-GR" sz="2200" dirty="0" smtClean="0"/>
              <a:t> τις μυϊκές ίνες, καθορίζει τον τύπο τους. </a:t>
            </a:r>
          </a:p>
        </p:txBody>
      </p:sp>
      <p:sp>
        <p:nvSpPr>
          <p:cNvPr id="2" name="Θέση αριθμού διαφάνειας 1"/>
          <p:cNvSpPr>
            <a:spLocks noGrp="1"/>
          </p:cNvSpPr>
          <p:nvPr>
            <p:ph type="sldNum" sz="quarter" idx="12"/>
          </p:nvPr>
        </p:nvSpPr>
        <p:spPr/>
        <p:txBody>
          <a:bodyPr/>
          <a:lstStyle/>
          <a:p>
            <a:pPr>
              <a:defRPr/>
            </a:pPr>
            <a:fld id="{4F7E6E24-82A3-4C6E-BE90-2EAE10B38894}" type="slidenum">
              <a:rPr lang="el-GR" smtClean="0">
                <a:solidFill>
                  <a:prstClr val="black"/>
                </a:solidFill>
              </a:rPr>
              <a:pPr>
                <a:defRPr/>
              </a:pPr>
              <a:t>65</a:t>
            </a:fld>
            <a:endParaRPr lang="el-GR">
              <a:solidFill>
                <a:prstClr val="black"/>
              </a:solidFill>
            </a:endParaRPr>
          </a:p>
        </p:txBody>
      </p:sp>
    </p:spTree>
    <p:extLst>
      <p:ext uri="{BB962C8B-B14F-4D97-AF65-F5344CB8AC3E}">
        <p14:creationId xmlns:p14="http://schemas.microsoft.com/office/powerpoint/2010/main" val="14657926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Άσκηση - Σύσπαση</a:t>
            </a:r>
            <a:endParaRPr lang="el-GR" dirty="0"/>
          </a:p>
        </p:txBody>
      </p:sp>
      <p:sp>
        <p:nvSpPr>
          <p:cNvPr id="4" name="Θέση αριθμού διαφάνειας 3"/>
          <p:cNvSpPr>
            <a:spLocks noGrp="1"/>
          </p:cNvSpPr>
          <p:nvPr>
            <p:ph type="sldNum" sz="quarter" idx="12"/>
          </p:nvPr>
        </p:nvSpPr>
        <p:spPr/>
        <p:txBody>
          <a:bodyPr/>
          <a:lstStyle/>
          <a:p>
            <a:pPr>
              <a:defRPr/>
            </a:pPr>
            <a:fld id="{4F7E6E24-82A3-4C6E-BE90-2EAE10B38894}" type="slidenum">
              <a:rPr lang="el-GR" smtClean="0">
                <a:solidFill>
                  <a:prstClr val="black"/>
                </a:solidFill>
              </a:rPr>
              <a:pPr>
                <a:defRPr/>
              </a:pPr>
              <a:t>66</a:t>
            </a:fld>
            <a:endParaRPr lang="el-GR">
              <a:solidFill>
                <a:prstClr val="black"/>
              </a:solidFill>
            </a:endParaRPr>
          </a:p>
        </p:txBody>
      </p:sp>
      <p:pic>
        <p:nvPicPr>
          <p:cNvPr id="5" name="Picture 2" descr="File:Muscle pathways.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615" y="1758477"/>
            <a:ext cx="8582770" cy="42484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2220931" y="6207695"/>
            <a:ext cx="4702137"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Muscle </a:t>
            </a:r>
            <a:r>
              <a:rPr lang="en-US" sz="1200" dirty="0" smtClean="0">
                <a:solidFill>
                  <a:prstClr val="black"/>
                </a:solidFill>
                <a:latin typeface="Calibri"/>
                <a:hlinkClick r:id="rId3"/>
              </a:rPr>
              <a:t>pathways</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err="1" smtClean="0">
                <a:solidFill>
                  <a:prstClr val="black"/>
                </a:solidFill>
                <a:latin typeface="Calibri"/>
                <a:hlinkClick r:id="rId4" tooltip="User:Indolences"/>
              </a:rPr>
              <a:t>Indolences</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1909734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Autofit/>
          </a:bodyPr>
          <a:lstStyle/>
          <a:p>
            <a:r>
              <a:rPr lang="el-GR" dirty="0" smtClean="0"/>
              <a:t>Μυϊκός Κάματος </a:t>
            </a:r>
            <a:r>
              <a:rPr lang="el-GR" sz="3200" b="0" dirty="0" smtClean="0"/>
              <a:t>1/2</a:t>
            </a:r>
          </a:p>
        </p:txBody>
      </p:sp>
      <p:sp>
        <p:nvSpPr>
          <p:cNvPr id="22531" name="Rectangle 3"/>
          <p:cNvSpPr>
            <a:spLocks noGrp="1" noChangeArrowheads="1"/>
          </p:cNvSpPr>
          <p:nvPr>
            <p:ph idx="1"/>
          </p:nvPr>
        </p:nvSpPr>
        <p:spPr/>
        <p:txBody>
          <a:bodyPr>
            <a:normAutofit/>
          </a:bodyPr>
          <a:lstStyle/>
          <a:p>
            <a:pPr>
              <a:lnSpc>
                <a:spcPct val="114000"/>
              </a:lnSpc>
              <a:spcBef>
                <a:spcPts val="1200"/>
              </a:spcBef>
              <a:buFont typeface="Wingdings" pitchFamily="2" charset="2"/>
              <a:buChar char="Ø"/>
            </a:pPr>
            <a:r>
              <a:rPr lang="el-GR" sz="2400" dirty="0" smtClean="0"/>
              <a:t>Μυϊκός κάματος (κόπωση) ονομάζεται η ελάττωση της ικανότητας του μυός να αναπτύσσει μυϊκή δύναμη. </a:t>
            </a:r>
          </a:p>
          <a:p>
            <a:pPr>
              <a:lnSpc>
                <a:spcPct val="114000"/>
              </a:lnSpc>
              <a:spcBef>
                <a:spcPts val="1200"/>
              </a:spcBef>
              <a:buFont typeface="Wingdings" pitchFamily="2" charset="2"/>
              <a:buChar char="Ø"/>
            </a:pPr>
            <a:r>
              <a:rPr lang="el-GR" sz="2400" b="1" dirty="0" smtClean="0"/>
              <a:t>Η δυνατότητα  του μυός να συσπάται και να χαλαρώνει εξαρτάται από τη διαθεσιμότητα  σε  </a:t>
            </a:r>
            <a:r>
              <a:rPr lang="en-US" sz="2400" b="1" dirty="0" smtClean="0"/>
              <a:t>ATP</a:t>
            </a:r>
            <a:r>
              <a:rPr lang="el-GR" sz="2400" b="1" dirty="0" smtClean="0"/>
              <a:t>.</a:t>
            </a:r>
            <a:r>
              <a:rPr lang="el-GR" sz="2400" dirty="0" smtClean="0"/>
              <a:t> Εάν  δεν αρκεί η ενέργεια, είναι δυνατό να  συμβεί κάματος</a:t>
            </a:r>
            <a:r>
              <a:rPr lang="el-GR" sz="2400" b="1" dirty="0" smtClean="0"/>
              <a:t> -- μεταβολική  αιτία</a:t>
            </a:r>
            <a:r>
              <a:rPr lang="el-GR" sz="2400" dirty="0" smtClean="0"/>
              <a:t>.</a:t>
            </a:r>
            <a:endParaRPr lang="el-GR" sz="2400" b="1" dirty="0" smtClean="0"/>
          </a:p>
          <a:p>
            <a:pPr eaLnBrk="1" hangingPunct="1">
              <a:lnSpc>
                <a:spcPct val="114000"/>
              </a:lnSpc>
              <a:spcBef>
                <a:spcPts val="1200"/>
              </a:spcBef>
              <a:buFont typeface="Wingdings" pitchFamily="2" charset="2"/>
              <a:buChar char="Ø"/>
            </a:pPr>
            <a:r>
              <a:rPr lang="el-GR" sz="2400" dirty="0" smtClean="0"/>
              <a:t>Κατά την διάρκεια της συστολής, </a:t>
            </a:r>
            <a:r>
              <a:rPr lang="el-GR" sz="2400" b="1" dirty="0" smtClean="0"/>
              <a:t>η συχνότητα σύσπασης πρέπει να επιτρέπει την </a:t>
            </a:r>
            <a:r>
              <a:rPr lang="el-GR" sz="2400" b="1" dirty="0" err="1" smtClean="0"/>
              <a:t>επανασύνθεση</a:t>
            </a:r>
            <a:r>
              <a:rPr lang="el-GR" sz="2400" b="1" dirty="0" smtClean="0"/>
              <a:t> της </a:t>
            </a:r>
            <a:r>
              <a:rPr lang="en-US" sz="2400" b="1" dirty="0" smtClean="0"/>
              <a:t>ATP</a:t>
            </a:r>
            <a:r>
              <a:rPr lang="el-GR" sz="2400" b="1" dirty="0" smtClean="0"/>
              <a:t>, </a:t>
            </a:r>
            <a:r>
              <a:rPr lang="el-GR" sz="2400" dirty="0" smtClean="0"/>
              <a:t>δηλαδή να μην υπερβαίνει την συχνότητα </a:t>
            </a:r>
            <a:r>
              <a:rPr lang="el-GR" sz="2400" dirty="0" err="1" smtClean="0"/>
              <a:t>επανασύνθεσης</a:t>
            </a:r>
            <a:r>
              <a:rPr lang="el-GR" sz="2400" dirty="0" smtClean="0"/>
              <a:t> της </a:t>
            </a:r>
            <a:r>
              <a:rPr lang="en-US" sz="2400" dirty="0" smtClean="0"/>
              <a:t>ATP</a:t>
            </a:r>
            <a:r>
              <a:rPr lang="el-GR" sz="2400" dirty="0" smtClean="0"/>
              <a:t> , αλλιώς  η απάντηση στον ερεθισμό θα μειώνεται έως το μηδέν.</a:t>
            </a:r>
          </a:p>
          <a:p>
            <a:pPr eaLnBrk="1" hangingPunct="1">
              <a:lnSpc>
                <a:spcPct val="114000"/>
              </a:lnSpc>
              <a:spcBef>
                <a:spcPts val="1200"/>
              </a:spcBef>
              <a:buNone/>
            </a:pPr>
            <a:endParaRPr lang="el-GR" sz="2800" dirty="0" smtClean="0"/>
          </a:p>
        </p:txBody>
      </p:sp>
      <p:sp>
        <p:nvSpPr>
          <p:cNvPr id="2" name="Θέση αριθμού διαφάνειας 1"/>
          <p:cNvSpPr>
            <a:spLocks noGrp="1"/>
          </p:cNvSpPr>
          <p:nvPr>
            <p:ph type="sldNum" sz="quarter" idx="12"/>
          </p:nvPr>
        </p:nvSpPr>
        <p:spPr/>
        <p:txBody>
          <a:bodyPr/>
          <a:lstStyle/>
          <a:p>
            <a:pPr>
              <a:defRPr/>
            </a:pPr>
            <a:fld id="{4F7E6E24-82A3-4C6E-BE90-2EAE10B38894}" type="slidenum">
              <a:rPr lang="el-GR" smtClean="0">
                <a:solidFill>
                  <a:prstClr val="black"/>
                </a:solidFill>
              </a:rPr>
              <a:pPr>
                <a:defRPr/>
              </a:pPr>
              <a:t>67</a:t>
            </a:fld>
            <a:endParaRPr lang="el-GR">
              <a:solidFill>
                <a:prstClr val="black"/>
              </a:solidFill>
            </a:endParaRPr>
          </a:p>
        </p:txBody>
      </p:sp>
    </p:spTree>
    <p:extLst>
      <p:ext uri="{BB962C8B-B14F-4D97-AF65-F5344CB8AC3E}">
        <p14:creationId xmlns:p14="http://schemas.microsoft.com/office/powerpoint/2010/main" val="35025755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l-GR" dirty="0" smtClean="0"/>
              <a:t>Μυϊκός Κάματος </a:t>
            </a:r>
            <a:r>
              <a:rPr lang="el-GR" sz="3200" b="0" dirty="0" smtClean="0"/>
              <a:t>2/2</a:t>
            </a:r>
          </a:p>
        </p:txBody>
      </p:sp>
      <p:sp>
        <p:nvSpPr>
          <p:cNvPr id="23555" name="Rectangle 3"/>
          <p:cNvSpPr>
            <a:spLocks noGrp="1" noChangeArrowheads="1"/>
          </p:cNvSpPr>
          <p:nvPr>
            <p:ph idx="1"/>
          </p:nvPr>
        </p:nvSpPr>
        <p:spPr/>
        <p:txBody>
          <a:bodyPr>
            <a:normAutofit/>
          </a:bodyPr>
          <a:lstStyle/>
          <a:p>
            <a:pPr>
              <a:lnSpc>
                <a:spcPct val="114000"/>
              </a:lnSpc>
              <a:spcBef>
                <a:spcPts val="1200"/>
              </a:spcBef>
              <a:buFont typeface="Wingdings" pitchFamily="2" charset="2"/>
              <a:buChar char="Ø"/>
            </a:pPr>
            <a:r>
              <a:rPr lang="el-GR" sz="2400" dirty="0" smtClean="0"/>
              <a:t>Η εμφάνιση μυϊκού καμάτου, συμβαίνει γρηγορότερα σε σύσπαση μεγαλύτερης συχνότητας. </a:t>
            </a:r>
          </a:p>
          <a:p>
            <a:pPr>
              <a:lnSpc>
                <a:spcPct val="114000"/>
              </a:lnSpc>
              <a:spcBef>
                <a:spcPts val="1200"/>
              </a:spcBef>
              <a:buFont typeface="Wingdings" pitchFamily="2" charset="2"/>
              <a:buChar char="Ø"/>
            </a:pPr>
            <a:r>
              <a:rPr lang="el-GR" sz="2400" dirty="0" smtClean="0"/>
              <a:t>Κατά την έντονη άσκηση, μια επιπρόσθετη πηγή ενέργειας για  γρήγορη υποστήριξη της </a:t>
            </a:r>
            <a:r>
              <a:rPr lang="en-US" sz="2400" dirty="0" smtClean="0"/>
              <a:t>ATP</a:t>
            </a:r>
            <a:r>
              <a:rPr lang="el-GR" sz="2400" dirty="0" smtClean="0"/>
              <a:t> αποτελεί η </a:t>
            </a:r>
            <a:r>
              <a:rPr lang="el-GR" sz="2400" b="1" dirty="0" smtClean="0"/>
              <a:t>αναερόβια</a:t>
            </a:r>
            <a:r>
              <a:rPr lang="el-GR" sz="2400" dirty="0" smtClean="0"/>
              <a:t> </a:t>
            </a:r>
            <a:r>
              <a:rPr lang="el-GR" sz="2400" b="1" dirty="0" err="1" smtClean="0"/>
              <a:t>γλυκόλυση</a:t>
            </a:r>
            <a:r>
              <a:rPr lang="el-GR" sz="2400" dirty="0" smtClean="0"/>
              <a:t>.  Από αυτή την ενέργεια μόνο το 45% διατίθεται σε μυϊκή σύσπαση.</a:t>
            </a:r>
          </a:p>
          <a:p>
            <a:pPr>
              <a:lnSpc>
                <a:spcPct val="114000"/>
              </a:lnSpc>
              <a:spcBef>
                <a:spcPts val="1200"/>
              </a:spcBef>
              <a:buFont typeface="Wingdings" pitchFamily="2" charset="2"/>
              <a:buChar char="Ø"/>
            </a:pPr>
            <a:r>
              <a:rPr lang="el-GR" sz="2400" dirty="0" smtClean="0"/>
              <a:t>Σε έντονη δραστηριότητα, με βαθιά και γρήγορη αναπνοή, από την ενέργεια που καταναλώνεται για αποκατάσταση της </a:t>
            </a:r>
            <a:r>
              <a:rPr lang="en-US" sz="2400" dirty="0" smtClean="0"/>
              <a:t>ATP</a:t>
            </a:r>
            <a:r>
              <a:rPr lang="el-GR" sz="2400" dirty="0" smtClean="0"/>
              <a:t>,  το 75-80% μετατρέπεται σε θερμότητα.</a:t>
            </a:r>
          </a:p>
        </p:txBody>
      </p:sp>
      <p:sp>
        <p:nvSpPr>
          <p:cNvPr id="2" name="Θέση αριθμού διαφάνειας 1"/>
          <p:cNvSpPr>
            <a:spLocks noGrp="1"/>
          </p:cNvSpPr>
          <p:nvPr>
            <p:ph type="sldNum" sz="quarter" idx="12"/>
          </p:nvPr>
        </p:nvSpPr>
        <p:spPr/>
        <p:txBody>
          <a:bodyPr/>
          <a:lstStyle/>
          <a:p>
            <a:pPr>
              <a:defRPr/>
            </a:pPr>
            <a:fld id="{4F7E6E24-82A3-4C6E-BE90-2EAE10B38894}" type="slidenum">
              <a:rPr lang="el-GR" smtClean="0">
                <a:solidFill>
                  <a:prstClr val="black"/>
                </a:solidFill>
              </a:rPr>
              <a:pPr>
                <a:defRPr/>
              </a:pPr>
              <a:t>68</a:t>
            </a:fld>
            <a:endParaRPr lang="el-GR">
              <a:solidFill>
                <a:prstClr val="black"/>
              </a:solidFill>
            </a:endParaRPr>
          </a:p>
        </p:txBody>
      </p:sp>
    </p:spTree>
    <p:extLst>
      <p:ext uri="{BB962C8B-B14F-4D97-AF65-F5344CB8AC3E}">
        <p14:creationId xmlns:p14="http://schemas.microsoft.com/office/powerpoint/2010/main" val="1690835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l-GR" dirty="0" smtClean="0"/>
              <a:t>Μυϊκός ιστός </a:t>
            </a:r>
            <a:endParaRPr lang="el-GR" sz="3200" b="0" dirty="0" smtClean="0"/>
          </a:p>
        </p:txBody>
      </p:sp>
      <p:sp>
        <p:nvSpPr>
          <p:cNvPr id="6147" name="Rectangle 3"/>
          <p:cNvSpPr>
            <a:spLocks noGrp="1" noChangeArrowheads="1"/>
          </p:cNvSpPr>
          <p:nvPr>
            <p:ph idx="1"/>
          </p:nvPr>
        </p:nvSpPr>
        <p:spPr/>
        <p:txBody>
          <a:bodyPr>
            <a:normAutofit/>
          </a:bodyPr>
          <a:lstStyle/>
          <a:p>
            <a:pPr marL="360363" indent="0">
              <a:spcBef>
                <a:spcPts val="1800"/>
              </a:spcBef>
              <a:buFontTx/>
              <a:buNone/>
              <a:tabLst>
                <a:tab pos="442913" algn="l"/>
              </a:tabLst>
            </a:pPr>
            <a:r>
              <a:rPr lang="el-GR" sz="2400" dirty="0" smtClean="0"/>
              <a:t>Η κατανόηση της δομής και λειτουργίας του μυϊκού</a:t>
            </a:r>
            <a:r>
              <a:rPr lang="en-US" sz="2400" dirty="0" smtClean="0"/>
              <a:t> </a:t>
            </a:r>
            <a:r>
              <a:rPr lang="el-GR" sz="2400" dirty="0" smtClean="0"/>
              <a:t>ιστού</a:t>
            </a:r>
            <a:r>
              <a:rPr lang="en-US" sz="2400" dirty="0" smtClean="0"/>
              <a:t> </a:t>
            </a:r>
            <a:r>
              <a:rPr lang="el-GR" sz="2400" dirty="0" smtClean="0"/>
              <a:t>απαιτεί γνώση :</a:t>
            </a:r>
          </a:p>
          <a:p>
            <a:pPr>
              <a:spcBef>
                <a:spcPts val="1800"/>
              </a:spcBef>
              <a:buFont typeface="Wingdings" pitchFamily="2" charset="2"/>
              <a:buChar char="Ø"/>
            </a:pPr>
            <a:r>
              <a:rPr lang="el-GR" sz="2400" b="1" dirty="0" smtClean="0"/>
              <a:t>Της δομής και μοριακής σύνθεσης</a:t>
            </a:r>
            <a:r>
              <a:rPr lang="en-US" sz="2400" b="1" dirty="0" smtClean="0"/>
              <a:t> </a:t>
            </a:r>
            <a:r>
              <a:rPr lang="el-GR" sz="2400" b="1" dirty="0" smtClean="0"/>
              <a:t>της μυϊκής ίνας</a:t>
            </a:r>
            <a:r>
              <a:rPr lang="en-US" sz="2400" b="1" dirty="0" smtClean="0"/>
              <a:t>.</a:t>
            </a:r>
            <a:r>
              <a:rPr lang="el-GR" sz="2400" b="1" dirty="0" smtClean="0"/>
              <a:t> </a:t>
            </a:r>
          </a:p>
          <a:p>
            <a:pPr>
              <a:spcBef>
                <a:spcPts val="1800"/>
              </a:spcBef>
              <a:buFont typeface="Wingdings" pitchFamily="2" charset="2"/>
              <a:buChar char="Ø"/>
            </a:pPr>
            <a:r>
              <a:rPr lang="el-GR" sz="2400" b="1" dirty="0" smtClean="0"/>
              <a:t>Της δομής και λειτουργίας της</a:t>
            </a:r>
            <a:r>
              <a:rPr lang="en-US" sz="2400" b="1" dirty="0" smtClean="0"/>
              <a:t> </a:t>
            </a:r>
            <a:r>
              <a:rPr lang="el-GR" sz="2400" b="1" dirty="0" err="1" smtClean="0"/>
              <a:t>μυοτενοντώδους</a:t>
            </a:r>
            <a:r>
              <a:rPr lang="el-GR" sz="2400" b="1" dirty="0" smtClean="0"/>
              <a:t> μονάδας</a:t>
            </a:r>
            <a:r>
              <a:rPr lang="en-US" sz="2400" dirty="0" smtClean="0"/>
              <a:t>.</a:t>
            </a:r>
            <a:endParaRPr 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7278134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7544" y="116632"/>
            <a:ext cx="8229600" cy="1080120"/>
          </a:xfrm>
        </p:spPr>
        <p:txBody>
          <a:bodyPr>
            <a:normAutofit fontScale="90000"/>
          </a:bodyPr>
          <a:lstStyle/>
          <a:p>
            <a:r>
              <a:rPr lang="el-GR" sz="4400" dirty="0" smtClean="0"/>
              <a:t>Μυϊκή  Ίνα</a:t>
            </a:r>
            <a:br>
              <a:rPr lang="el-GR" sz="4400" dirty="0" smtClean="0"/>
            </a:br>
            <a:r>
              <a:rPr lang="el-GR" sz="3600" b="0" dirty="0" smtClean="0"/>
              <a:t>τύπος Ι</a:t>
            </a:r>
          </a:p>
        </p:txBody>
      </p:sp>
      <p:sp>
        <p:nvSpPr>
          <p:cNvPr id="26627" name="Rectangle 3"/>
          <p:cNvSpPr>
            <a:spLocks noGrp="1" noChangeArrowheads="1"/>
          </p:cNvSpPr>
          <p:nvPr>
            <p:ph idx="1"/>
          </p:nvPr>
        </p:nvSpPr>
        <p:spPr>
          <a:xfrm>
            <a:off x="457200" y="1484784"/>
            <a:ext cx="8229600" cy="4752528"/>
          </a:xfrm>
        </p:spPr>
        <p:txBody>
          <a:bodyPr>
            <a:normAutofit fontScale="25000" lnSpcReduction="20000"/>
          </a:bodyPr>
          <a:lstStyle/>
          <a:p>
            <a:pPr marL="0" indent="0">
              <a:lnSpc>
                <a:spcPct val="134000"/>
              </a:lnSpc>
              <a:spcBef>
                <a:spcPts val="1800"/>
              </a:spcBef>
              <a:buNone/>
            </a:pPr>
            <a:r>
              <a:rPr lang="el-GR" sz="9600" dirty="0" smtClean="0"/>
              <a:t>Το κύριο κριτήριο διαφοροποίησης των μυϊκών ινών είναι οι μεταβολικές διαφορές και η ταχύτητα σύσπασης. </a:t>
            </a:r>
          </a:p>
          <a:p>
            <a:pPr>
              <a:lnSpc>
                <a:spcPct val="134000"/>
              </a:lnSpc>
              <a:spcBef>
                <a:spcPts val="1800"/>
              </a:spcBef>
              <a:buFont typeface="Wingdings" pitchFamily="2" charset="2"/>
              <a:buChar char="Ø"/>
            </a:pPr>
            <a:r>
              <a:rPr lang="el-GR" sz="9600" b="1" dirty="0" smtClean="0"/>
              <a:t>Τύπος Ι  </a:t>
            </a:r>
            <a:r>
              <a:rPr lang="el-GR" sz="9600" dirty="0" smtClean="0"/>
              <a:t>Βραδείας συστολής- οξειδωτικές</a:t>
            </a:r>
          </a:p>
          <a:p>
            <a:pPr marL="2327275" indent="-350838">
              <a:lnSpc>
                <a:spcPct val="134000"/>
              </a:lnSpc>
              <a:spcBef>
                <a:spcPts val="1800"/>
              </a:spcBef>
              <a:buSzPct val="70000"/>
              <a:buFont typeface="Wingdings" panose="05000000000000000000" pitchFamily="2" charset="2"/>
              <a:buChar char="ü"/>
            </a:pPr>
            <a:r>
              <a:rPr lang="en-US" sz="9600" dirty="0" smtClean="0"/>
              <a:t>slow-twitch: oxidative</a:t>
            </a:r>
            <a:endParaRPr lang="el-GR" sz="9600" dirty="0" smtClean="0">
              <a:sym typeface="Wingdings" pitchFamily="2" charset="2"/>
            </a:endParaRPr>
          </a:p>
          <a:p>
            <a:pPr marL="360000" indent="-360000">
              <a:lnSpc>
                <a:spcPct val="134000"/>
              </a:lnSpc>
              <a:spcBef>
                <a:spcPts val="1800"/>
              </a:spcBef>
              <a:buFont typeface="Wingdings" pitchFamily="2" charset="2"/>
              <a:buChar char="§"/>
            </a:pPr>
            <a:r>
              <a:rPr lang="el-GR" sz="9600" dirty="0" smtClean="0">
                <a:sym typeface="Wingdings" pitchFamily="2" charset="2"/>
              </a:rPr>
              <a:t>Μικρής διαμέτρου,</a:t>
            </a:r>
          </a:p>
          <a:p>
            <a:pPr marL="360000" indent="-360000">
              <a:lnSpc>
                <a:spcPct val="134000"/>
              </a:lnSpc>
              <a:spcBef>
                <a:spcPts val="1800"/>
              </a:spcBef>
              <a:buFont typeface="Wingdings" pitchFamily="2" charset="2"/>
              <a:buChar char="§"/>
            </a:pPr>
            <a:r>
              <a:rPr lang="el-GR" sz="9600" b="1" dirty="0" smtClean="0">
                <a:sym typeface="Wingdings" pitchFamily="2" charset="2"/>
              </a:rPr>
              <a:t>Παράγουν μυϊκό έργο </a:t>
            </a:r>
            <a:r>
              <a:rPr lang="el-GR" sz="9600" b="1" dirty="0" smtClean="0"/>
              <a:t>μεγάλης διάρκειας και μικρής έντασης.</a:t>
            </a:r>
          </a:p>
        </p:txBody>
      </p:sp>
      <p:sp>
        <p:nvSpPr>
          <p:cNvPr id="2" name="Θέση αριθμού διαφάνειας 1"/>
          <p:cNvSpPr>
            <a:spLocks noGrp="1"/>
          </p:cNvSpPr>
          <p:nvPr>
            <p:ph type="sldNum" sz="quarter" idx="12"/>
          </p:nvPr>
        </p:nvSpPr>
        <p:spPr/>
        <p:txBody>
          <a:bodyPr/>
          <a:lstStyle/>
          <a:p>
            <a:pPr>
              <a:defRPr/>
            </a:pPr>
            <a:fld id="{4F7E6E24-82A3-4C6E-BE90-2EAE10B38894}" type="slidenum">
              <a:rPr lang="el-GR" smtClean="0">
                <a:solidFill>
                  <a:prstClr val="black"/>
                </a:solidFill>
              </a:rPr>
              <a:pPr>
                <a:defRPr/>
              </a:pPr>
              <a:t>69</a:t>
            </a:fld>
            <a:endParaRPr lang="el-GR">
              <a:solidFill>
                <a:prstClr val="black"/>
              </a:solidFill>
            </a:endParaRPr>
          </a:p>
        </p:txBody>
      </p:sp>
    </p:spTree>
    <p:extLst>
      <p:ext uri="{BB962C8B-B14F-4D97-AF65-F5344CB8AC3E}">
        <p14:creationId xmlns:p14="http://schemas.microsoft.com/office/powerpoint/2010/main" val="34651416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7544" y="116632"/>
            <a:ext cx="8229600" cy="1080120"/>
          </a:xfrm>
        </p:spPr>
        <p:txBody>
          <a:bodyPr>
            <a:normAutofit fontScale="90000"/>
          </a:bodyPr>
          <a:lstStyle/>
          <a:p>
            <a:r>
              <a:rPr lang="el-GR" sz="4400" dirty="0" smtClean="0"/>
              <a:t>Μεταβολικά  Χαρακτηριστικά </a:t>
            </a:r>
            <a:r>
              <a:rPr lang="el-GR" sz="4800" dirty="0" smtClean="0"/>
              <a:t/>
            </a:r>
            <a:br>
              <a:rPr lang="el-GR" sz="4800" dirty="0" smtClean="0"/>
            </a:br>
            <a:r>
              <a:rPr lang="el-GR" sz="3600" b="0" dirty="0" smtClean="0"/>
              <a:t>Ίνες Τύπου Ι </a:t>
            </a:r>
          </a:p>
        </p:txBody>
      </p:sp>
      <p:sp>
        <p:nvSpPr>
          <p:cNvPr id="27651" name="Rectangle 3"/>
          <p:cNvSpPr>
            <a:spLocks noGrp="1" noChangeArrowheads="1"/>
          </p:cNvSpPr>
          <p:nvPr>
            <p:ph idx="1"/>
          </p:nvPr>
        </p:nvSpPr>
        <p:spPr>
          <a:xfrm>
            <a:off x="457200" y="1484784"/>
            <a:ext cx="8229600" cy="4752528"/>
          </a:xfrm>
        </p:spPr>
        <p:txBody>
          <a:bodyPr>
            <a:normAutofit/>
          </a:bodyPr>
          <a:lstStyle/>
          <a:p>
            <a:pPr eaLnBrk="1" hangingPunct="1">
              <a:lnSpc>
                <a:spcPct val="114000"/>
              </a:lnSpc>
              <a:spcBef>
                <a:spcPts val="1200"/>
              </a:spcBef>
              <a:buFont typeface="Wingdings" pitchFamily="2" charset="2"/>
              <a:buChar char="Ø"/>
            </a:pPr>
            <a:r>
              <a:rPr lang="el-GR" sz="2400" dirty="0" smtClean="0"/>
              <a:t>Χαμηλή </a:t>
            </a:r>
            <a:r>
              <a:rPr lang="el-GR" sz="2400" dirty="0" err="1" smtClean="0"/>
              <a:t>γλυκολυτική</a:t>
            </a:r>
            <a:r>
              <a:rPr lang="el-GR" sz="2400" dirty="0" smtClean="0"/>
              <a:t> δυνατότητα (αναερόβια), χαμηλή  ποσότητα </a:t>
            </a:r>
            <a:r>
              <a:rPr lang="en-US" sz="2400" dirty="0" smtClean="0"/>
              <a:t>ATP</a:t>
            </a:r>
            <a:r>
              <a:rPr lang="el-GR" sz="2400" dirty="0" smtClean="0"/>
              <a:t>.</a:t>
            </a:r>
          </a:p>
          <a:p>
            <a:pPr eaLnBrk="1" hangingPunct="1">
              <a:lnSpc>
                <a:spcPct val="114000"/>
              </a:lnSpc>
              <a:spcBef>
                <a:spcPts val="1200"/>
              </a:spcBef>
              <a:buFont typeface="Wingdings" pitchFamily="2" charset="2"/>
              <a:buChar char="Ø"/>
            </a:pPr>
            <a:r>
              <a:rPr lang="el-GR" sz="2400" dirty="0" smtClean="0"/>
              <a:t>Μεγάλη οξειδωτική δράση (αερόβια), μεγάλος αριθμός μιτοχονδρίων.</a:t>
            </a:r>
          </a:p>
          <a:p>
            <a:pPr eaLnBrk="1" hangingPunct="1">
              <a:lnSpc>
                <a:spcPct val="114000"/>
              </a:lnSpc>
              <a:spcBef>
                <a:spcPts val="1200"/>
              </a:spcBef>
              <a:buFont typeface="Wingdings" pitchFamily="2" charset="2"/>
              <a:buChar char="Ø"/>
            </a:pPr>
            <a:r>
              <a:rPr lang="el-GR" sz="2400" dirty="0" smtClean="0"/>
              <a:t>Μεγάλη περιεκτικότητα σε μυοσφαιρίνη (κόκκινες).</a:t>
            </a:r>
            <a:endParaRPr lang="en-US" sz="2400" dirty="0" smtClean="0"/>
          </a:p>
          <a:p>
            <a:pPr eaLnBrk="1" hangingPunct="1">
              <a:lnSpc>
                <a:spcPct val="114000"/>
              </a:lnSpc>
              <a:spcBef>
                <a:spcPts val="1200"/>
              </a:spcBef>
              <a:buFont typeface="Wingdings" pitchFamily="2" charset="2"/>
              <a:buChar char="Ø"/>
            </a:pPr>
            <a:r>
              <a:rPr lang="el-GR" sz="2400" dirty="0" smtClean="0"/>
              <a:t>Υψηλή συχνότητα αιματικής ροής (πρόσληψη οξυγόνου και θρεπτικών συστατικών) ανάλογη με το ρυθμό αποδόμησης της </a:t>
            </a:r>
            <a:r>
              <a:rPr lang="en-US" sz="2400" dirty="0" smtClean="0"/>
              <a:t>ATP </a:t>
            </a:r>
            <a:r>
              <a:rPr lang="el-GR" sz="2400" dirty="0" smtClean="0"/>
              <a:t>(κόκκινες).</a:t>
            </a:r>
          </a:p>
          <a:p>
            <a:pPr eaLnBrk="1" hangingPunct="1">
              <a:lnSpc>
                <a:spcPct val="114000"/>
              </a:lnSpc>
              <a:spcBef>
                <a:spcPts val="1200"/>
              </a:spcBef>
              <a:buFont typeface="Wingdings" pitchFamily="2" charset="2"/>
              <a:buChar char="Ø"/>
            </a:pPr>
            <a:r>
              <a:rPr lang="el-GR" sz="2400" dirty="0" smtClean="0"/>
              <a:t>Είναι δύσκολο να υποστούν κάματο.</a:t>
            </a:r>
          </a:p>
        </p:txBody>
      </p:sp>
      <p:sp>
        <p:nvSpPr>
          <p:cNvPr id="2" name="Θέση αριθμού διαφάνειας 1"/>
          <p:cNvSpPr>
            <a:spLocks noGrp="1"/>
          </p:cNvSpPr>
          <p:nvPr>
            <p:ph type="sldNum" sz="quarter" idx="12"/>
          </p:nvPr>
        </p:nvSpPr>
        <p:spPr/>
        <p:txBody>
          <a:bodyPr/>
          <a:lstStyle/>
          <a:p>
            <a:pPr>
              <a:defRPr/>
            </a:pPr>
            <a:fld id="{4F7E6E24-82A3-4C6E-BE90-2EAE10B38894}" type="slidenum">
              <a:rPr lang="el-GR" smtClean="0">
                <a:solidFill>
                  <a:prstClr val="black"/>
                </a:solidFill>
              </a:rPr>
              <a:pPr>
                <a:defRPr/>
              </a:pPr>
              <a:t>70</a:t>
            </a:fld>
            <a:endParaRPr lang="el-GR">
              <a:solidFill>
                <a:prstClr val="black"/>
              </a:solidFill>
            </a:endParaRPr>
          </a:p>
        </p:txBody>
      </p:sp>
    </p:spTree>
    <p:extLst>
      <p:ext uri="{BB962C8B-B14F-4D97-AF65-F5344CB8AC3E}">
        <p14:creationId xmlns:p14="http://schemas.microsoft.com/office/powerpoint/2010/main" val="36885503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7544" y="116632"/>
            <a:ext cx="8229600" cy="1080120"/>
          </a:xfrm>
        </p:spPr>
        <p:txBody>
          <a:bodyPr>
            <a:normAutofit fontScale="90000"/>
          </a:bodyPr>
          <a:lstStyle/>
          <a:p>
            <a:r>
              <a:rPr lang="el-GR" sz="4400" dirty="0" smtClean="0"/>
              <a:t>Μυϊκή  Ίνα</a:t>
            </a:r>
            <a:br>
              <a:rPr lang="el-GR" sz="4400" dirty="0" smtClean="0"/>
            </a:br>
            <a:r>
              <a:rPr lang="el-GR" sz="3600" b="0" dirty="0" smtClean="0"/>
              <a:t>τύπος ΙΙ</a:t>
            </a:r>
          </a:p>
        </p:txBody>
      </p:sp>
      <p:sp>
        <p:nvSpPr>
          <p:cNvPr id="26627" name="Rectangle 3"/>
          <p:cNvSpPr>
            <a:spLocks noGrp="1" noChangeArrowheads="1"/>
          </p:cNvSpPr>
          <p:nvPr>
            <p:ph idx="1"/>
          </p:nvPr>
        </p:nvSpPr>
        <p:spPr>
          <a:xfrm>
            <a:off x="457200" y="1412776"/>
            <a:ext cx="8229600" cy="4824536"/>
          </a:xfrm>
        </p:spPr>
        <p:txBody>
          <a:bodyPr>
            <a:normAutofit/>
          </a:bodyPr>
          <a:lstStyle/>
          <a:p>
            <a:pPr>
              <a:lnSpc>
                <a:spcPct val="114000"/>
              </a:lnSpc>
              <a:spcBef>
                <a:spcPts val="1800"/>
              </a:spcBef>
              <a:buFont typeface="Wingdings" pitchFamily="2" charset="2"/>
              <a:buChar char="Ø"/>
            </a:pPr>
            <a:r>
              <a:rPr lang="el-GR" sz="2400" b="1" dirty="0" smtClean="0"/>
              <a:t>Τύπος ΙΙ </a:t>
            </a:r>
            <a:r>
              <a:rPr lang="el-GR" sz="2400" dirty="0" smtClean="0"/>
              <a:t> Ταχείας συστολής - οξειδωτικές, </a:t>
            </a:r>
            <a:r>
              <a:rPr lang="el-GR" sz="2400" dirty="0" err="1" smtClean="0"/>
              <a:t>γλυκολυτικές</a:t>
            </a:r>
            <a:endParaRPr lang="el-GR" sz="2400" dirty="0" smtClean="0"/>
          </a:p>
          <a:p>
            <a:pPr marL="2605088" indent="-360363">
              <a:lnSpc>
                <a:spcPct val="114000"/>
              </a:lnSpc>
              <a:spcBef>
                <a:spcPts val="1800"/>
              </a:spcBef>
              <a:buSzPct val="70000"/>
              <a:buFont typeface="Wingdings" panose="05000000000000000000" pitchFamily="2" charset="2"/>
              <a:buChar char="ü"/>
            </a:pPr>
            <a:r>
              <a:rPr lang="el-GR" sz="2400" b="1" dirty="0" smtClean="0"/>
              <a:t>ΙΙ Α</a:t>
            </a:r>
            <a:r>
              <a:rPr lang="el-GR" sz="2400" dirty="0" smtClean="0"/>
              <a:t> </a:t>
            </a:r>
            <a:r>
              <a:rPr lang="en-US" sz="2400" dirty="0" smtClean="0"/>
              <a:t>fast-twitch: oxidative,</a:t>
            </a:r>
            <a:r>
              <a:rPr lang="el-GR" sz="2400" dirty="0" smtClean="0"/>
              <a:t> </a:t>
            </a:r>
            <a:r>
              <a:rPr lang="en-US" sz="2400" dirty="0" err="1" smtClean="0"/>
              <a:t>glycolytic</a:t>
            </a:r>
            <a:r>
              <a:rPr lang="en-US" sz="2400" dirty="0" smtClean="0"/>
              <a:t> </a:t>
            </a:r>
            <a:endParaRPr lang="el-GR" sz="2400" dirty="0" smtClean="0"/>
          </a:p>
          <a:p>
            <a:pPr marL="2605088" indent="-360363">
              <a:lnSpc>
                <a:spcPct val="114000"/>
              </a:lnSpc>
              <a:spcBef>
                <a:spcPts val="1800"/>
              </a:spcBef>
              <a:buSzPct val="70000"/>
              <a:buFont typeface="Wingdings" panose="05000000000000000000" pitchFamily="2" charset="2"/>
              <a:buChar char="ü"/>
            </a:pPr>
            <a:r>
              <a:rPr lang="el-GR" sz="2400" b="1" dirty="0" smtClean="0"/>
              <a:t>ΙΙ Β</a:t>
            </a:r>
            <a:r>
              <a:rPr lang="el-GR" sz="2400" dirty="0" smtClean="0"/>
              <a:t> </a:t>
            </a:r>
            <a:r>
              <a:rPr lang="en-US" sz="2400" dirty="0" smtClean="0"/>
              <a:t>fast-twitch: glycolytic</a:t>
            </a:r>
            <a:endParaRPr lang="el-GR" sz="2400" dirty="0"/>
          </a:p>
          <a:p>
            <a:pPr>
              <a:lnSpc>
                <a:spcPct val="114000"/>
              </a:lnSpc>
              <a:spcBef>
                <a:spcPts val="1800"/>
              </a:spcBef>
              <a:buFont typeface="Wingdings" pitchFamily="2" charset="2"/>
              <a:buChar char="§"/>
            </a:pPr>
            <a:r>
              <a:rPr lang="el-GR" sz="2400" dirty="0" smtClean="0"/>
              <a:t>Μεγάλης </a:t>
            </a:r>
            <a:r>
              <a:rPr lang="el-GR" sz="2400" dirty="0" smtClean="0">
                <a:sym typeface="Wingdings" pitchFamily="2" charset="2"/>
              </a:rPr>
              <a:t>διαμέτρου, </a:t>
            </a:r>
          </a:p>
          <a:p>
            <a:pPr>
              <a:lnSpc>
                <a:spcPct val="114000"/>
              </a:lnSpc>
              <a:spcBef>
                <a:spcPts val="1800"/>
              </a:spcBef>
              <a:buFont typeface="Wingdings" pitchFamily="2" charset="2"/>
              <a:buChar char="§"/>
            </a:pPr>
            <a:r>
              <a:rPr lang="el-GR" sz="2400" b="1" dirty="0" smtClean="0">
                <a:sym typeface="Wingdings" pitchFamily="2" charset="2"/>
              </a:rPr>
              <a:t>Παράγουν μυϊκό έργο μικρής </a:t>
            </a:r>
            <a:r>
              <a:rPr lang="el-GR" sz="2400" b="1" dirty="0" smtClean="0"/>
              <a:t>διάρκειας και μεγάλης έντασης.</a:t>
            </a:r>
            <a:endParaRPr lang="el-GR" sz="2400" b="1" dirty="0" smtClean="0">
              <a:sym typeface="Wingdings" pitchFamily="2" charset="2"/>
            </a:endParaRPr>
          </a:p>
        </p:txBody>
      </p:sp>
      <p:sp>
        <p:nvSpPr>
          <p:cNvPr id="2" name="Θέση αριθμού διαφάνειας 1"/>
          <p:cNvSpPr>
            <a:spLocks noGrp="1"/>
          </p:cNvSpPr>
          <p:nvPr>
            <p:ph type="sldNum" sz="quarter" idx="12"/>
          </p:nvPr>
        </p:nvSpPr>
        <p:spPr/>
        <p:txBody>
          <a:bodyPr/>
          <a:lstStyle/>
          <a:p>
            <a:pPr>
              <a:defRPr/>
            </a:pPr>
            <a:fld id="{4F7E6E24-82A3-4C6E-BE90-2EAE10B38894}" type="slidenum">
              <a:rPr lang="el-GR" smtClean="0">
                <a:solidFill>
                  <a:prstClr val="black"/>
                </a:solidFill>
              </a:rPr>
              <a:pPr>
                <a:defRPr/>
              </a:pPr>
              <a:t>71</a:t>
            </a:fld>
            <a:endParaRPr lang="el-GR">
              <a:solidFill>
                <a:prstClr val="black"/>
              </a:solidFill>
            </a:endParaRPr>
          </a:p>
        </p:txBody>
      </p:sp>
    </p:spTree>
    <p:extLst>
      <p:ext uri="{BB962C8B-B14F-4D97-AF65-F5344CB8AC3E}">
        <p14:creationId xmlns:p14="http://schemas.microsoft.com/office/powerpoint/2010/main" val="6105079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7544" y="116632"/>
            <a:ext cx="8229600" cy="1080120"/>
          </a:xfrm>
        </p:spPr>
        <p:txBody>
          <a:bodyPr>
            <a:normAutofit fontScale="90000"/>
          </a:bodyPr>
          <a:lstStyle/>
          <a:p>
            <a:r>
              <a:rPr lang="el-GR" sz="4400" dirty="0" smtClean="0"/>
              <a:t>Μεταβολικά Χαρακτηριστικά </a:t>
            </a:r>
            <a:br>
              <a:rPr lang="el-GR" sz="4400" dirty="0" smtClean="0"/>
            </a:br>
            <a:r>
              <a:rPr lang="el-GR" sz="3600" b="0" dirty="0" smtClean="0"/>
              <a:t>Ίνες Τύπου  ΙΙ Α</a:t>
            </a:r>
          </a:p>
        </p:txBody>
      </p:sp>
      <p:sp>
        <p:nvSpPr>
          <p:cNvPr id="28675" name="Rectangle 3"/>
          <p:cNvSpPr>
            <a:spLocks noGrp="1" noChangeArrowheads="1"/>
          </p:cNvSpPr>
          <p:nvPr>
            <p:ph idx="1"/>
          </p:nvPr>
        </p:nvSpPr>
        <p:spPr>
          <a:xfrm>
            <a:off x="457200" y="1484784"/>
            <a:ext cx="8229600" cy="4752528"/>
          </a:xfrm>
        </p:spPr>
        <p:txBody>
          <a:bodyPr>
            <a:normAutofit/>
          </a:bodyPr>
          <a:lstStyle/>
          <a:p>
            <a:pPr>
              <a:lnSpc>
                <a:spcPct val="114000"/>
              </a:lnSpc>
              <a:spcBef>
                <a:spcPts val="1200"/>
              </a:spcBef>
              <a:buFont typeface="Wingdings" pitchFamily="2" charset="2"/>
              <a:buChar char="Ø"/>
            </a:pPr>
            <a:r>
              <a:rPr lang="el-GR" sz="2400" dirty="0" smtClean="0"/>
              <a:t>Ταχείας συστολής (αερόβια), υψηλή περιεκτικότητα σε </a:t>
            </a:r>
            <a:r>
              <a:rPr lang="el-GR" sz="2400" dirty="0" err="1" smtClean="0"/>
              <a:t>μυοσίνη</a:t>
            </a:r>
            <a:r>
              <a:rPr lang="el-GR" sz="2400" dirty="0" smtClean="0"/>
              <a:t>  (</a:t>
            </a:r>
            <a:r>
              <a:rPr lang="en-US" sz="2400" dirty="0" smtClean="0"/>
              <a:t>ATP</a:t>
            </a:r>
            <a:r>
              <a:rPr lang="el-GR" sz="2400" dirty="0" smtClean="0"/>
              <a:t>).</a:t>
            </a:r>
          </a:p>
          <a:p>
            <a:pPr>
              <a:lnSpc>
                <a:spcPct val="114000"/>
              </a:lnSpc>
              <a:spcBef>
                <a:spcPts val="1200"/>
              </a:spcBef>
              <a:buFont typeface="Wingdings" pitchFamily="2" charset="2"/>
              <a:buChar char="Ø"/>
            </a:pPr>
            <a:r>
              <a:rPr lang="el-GR" sz="2400" dirty="0" smtClean="0"/>
              <a:t>Ήπια ικανότητα αναερόβιας δραστηριότητας. </a:t>
            </a:r>
          </a:p>
          <a:p>
            <a:pPr>
              <a:lnSpc>
                <a:spcPct val="114000"/>
              </a:lnSpc>
              <a:spcBef>
                <a:spcPts val="1200"/>
              </a:spcBef>
              <a:buFont typeface="Wingdings" pitchFamily="2" charset="2"/>
              <a:buChar char="Ø"/>
            </a:pPr>
            <a:r>
              <a:rPr lang="el-GR" sz="2400" dirty="0" smtClean="0"/>
              <a:t>Καλή αιμάτωση. Σχετικά μεγάλη διάρκεια συστολής μεγάλη περιεκτικότητα σε μυοσφαιρίνη (κόκκινες).</a:t>
            </a:r>
          </a:p>
          <a:p>
            <a:pPr>
              <a:lnSpc>
                <a:spcPct val="114000"/>
              </a:lnSpc>
              <a:spcBef>
                <a:spcPts val="1200"/>
              </a:spcBef>
              <a:buFont typeface="Wingdings" pitchFamily="2" charset="2"/>
              <a:buChar char="Ø"/>
            </a:pPr>
            <a:r>
              <a:rPr lang="el-GR" sz="2400" dirty="0" smtClean="0"/>
              <a:t>Σε υψηλές συχνότητες διέγερσης, η μεγάλη ταχύτητα αποδόμησης της </a:t>
            </a:r>
            <a:r>
              <a:rPr lang="en-US" sz="2400" dirty="0" smtClean="0"/>
              <a:t>ATP</a:t>
            </a:r>
            <a:r>
              <a:rPr lang="el-GR" sz="2400" dirty="0" smtClean="0"/>
              <a:t> υπερβαίνει την δυνατότητα οξειδωτικής </a:t>
            </a:r>
            <a:r>
              <a:rPr lang="el-GR" sz="2400" dirty="0" err="1" smtClean="0"/>
              <a:t>φωσφοριλίωσης</a:t>
            </a:r>
            <a:r>
              <a:rPr lang="el-GR" sz="2400" dirty="0" smtClean="0"/>
              <a:t> και </a:t>
            </a:r>
            <a:r>
              <a:rPr lang="el-GR" sz="2400" dirty="0" err="1" smtClean="0"/>
              <a:t>γλυκόλυσης</a:t>
            </a:r>
            <a:r>
              <a:rPr lang="el-GR" sz="2400" dirty="0" smtClean="0"/>
              <a:t>, οπότε επέρχεται ο μυϊκός  κάματος.</a:t>
            </a:r>
          </a:p>
        </p:txBody>
      </p:sp>
      <p:sp>
        <p:nvSpPr>
          <p:cNvPr id="2" name="Θέση αριθμού διαφάνειας 1"/>
          <p:cNvSpPr>
            <a:spLocks noGrp="1"/>
          </p:cNvSpPr>
          <p:nvPr>
            <p:ph type="sldNum" sz="quarter" idx="12"/>
          </p:nvPr>
        </p:nvSpPr>
        <p:spPr/>
        <p:txBody>
          <a:bodyPr/>
          <a:lstStyle/>
          <a:p>
            <a:pPr>
              <a:defRPr/>
            </a:pPr>
            <a:fld id="{4F7E6E24-82A3-4C6E-BE90-2EAE10B38894}" type="slidenum">
              <a:rPr lang="el-GR" smtClean="0">
                <a:solidFill>
                  <a:prstClr val="black"/>
                </a:solidFill>
              </a:rPr>
              <a:pPr>
                <a:defRPr/>
              </a:pPr>
              <a:t>72</a:t>
            </a:fld>
            <a:endParaRPr lang="el-GR">
              <a:solidFill>
                <a:prstClr val="black"/>
              </a:solidFill>
            </a:endParaRPr>
          </a:p>
        </p:txBody>
      </p:sp>
    </p:spTree>
    <p:extLst>
      <p:ext uri="{BB962C8B-B14F-4D97-AF65-F5344CB8AC3E}">
        <p14:creationId xmlns:p14="http://schemas.microsoft.com/office/powerpoint/2010/main" val="15392386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7544" y="116632"/>
            <a:ext cx="8229600" cy="1080120"/>
          </a:xfrm>
        </p:spPr>
        <p:txBody>
          <a:bodyPr>
            <a:normAutofit fontScale="90000"/>
          </a:bodyPr>
          <a:lstStyle/>
          <a:p>
            <a:r>
              <a:rPr lang="el-GR" sz="4400" dirty="0" smtClean="0"/>
              <a:t>Μεταβολικά Χαρακτηριστικά</a:t>
            </a:r>
            <a:br>
              <a:rPr lang="el-GR" sz="4400" dirty="0" smtClean="0"/>
            </a:br>
            <a:r>
              <a:rPr lang="el-GR" sz="3600" b="0" dirty="0" smtClean="0"/>
              <a:t>Ίνες Τύπου  ΙΙ Β</a:t>
            </a:r>
            <a:r>
              <a:rPr lang="en-US" sz="3600" b="0" dirty="0" smtClean="0"/>
              <a:t> </a:t>
            </a:r>
            <a:endParaRPr lang="el-GR" sz="3600" b="0" dirty="0" smtClean="0"/>
          </a:p>
        </p:txBody>
      </p:sp>
      <p:sp>
        <p:nvSpPr>
          <p:cNvPr id="29699" name="Rectangle 3"/>
          <p:cNvSpPr>
            <a:spLocks noGrp="1" noChangeArrowheads="1"/>
          </p:cNvSpPr>
          <p:nvPr>
            <p:ph idx="1"/>
          </p:nvPr>
        </p:nvSpPr>
        <p:spPr>
          <a:xfrm>
            <a:off x="457200" y="1484784"/>
            <a:ext cx="8229600" cy="4752528"/>
          </a:xfrm>
        </p:spPr>
        <p:txBody>
          <a:bodyPr>
            <a:normAutofit/>
          </a:bodyPr>
          <a:lstStyle/>
          <a:p>
            <a:pPr eaLnBrk="1" hangingPunct="1">
              <a:lnSpc>
                <a:spcPct val="114000"/>
              </a:lnSpc>
              <a:spcBef>
                <a:spcPts val="1200"/>
              </a:spcBef>
              <a:buFont typeface="Wingdings" pitchFamily="2" charset="2"/>
              <a:buChar char="Ø"/>
            </a:pPr>
            <a:r>
              <a:rPr lang="el-GR" sz="2400" dirty="0" smtClean="0"/>
              <a:t>Ταχείας συστολής (αναερόβια).</a:t>
            </a:r>
          </a:p>
          <a:p>
            <a:pPr eaLnBrk="1" hangingPunct="1">
              <a:lnSpc>
                <a:spcPct val="114000"/>
              </a:lnSpc>
              <a:spcBef>
                <a:spcPts val="1200"/>
              </a:spcBef>
              <a:buFont typeface="Wingdings" pitchFamily="2" charset="2"/>
              <a:buChar char="Ø"/>
            </a:pPr>
            <a:r>
              <a:rPr lang="el-GR" sz="2400" dirty="0" smtClean="0"/>
              <a:t>Υπάρχουν λίγα αιμοφόρα αγγεία.</a:t>
            </a:r>
          </a:p>
          <a:p>
            <a:pPr eaLnBrk="1" hangingPunct="1">
              <a:lnSpc>
                <a:spcPct val="114000"/>
              </a:lnSpc>
              <a:spcBef>
                <a:spcPts val="1200"/>
              </a:spcBef>
              <a:buFont typeface="Wingdings" pitchFamily="2" charset="2"/>
              <a:buChar char="Ø"/>
            </a:pPr>
            <a:r>
              <a:rPr lang="el-GR" sz="2400" dirty="0" smtClean="0"/>
              <a:t>Δεν έχουν πολύ μυοσφαιρίνη – είναι λευκές.</a:t>
            </a:r>
          </a:p>
          <a:p>
            <a:pPr eaLnBrk="1" hangingPunct="1">
              <a:lnSpc>
                <a:spcPct val="114000"/>
              </a:lnSpc>
              <a:spcBef>
                <a:spcPts val="1200"/>
              </a:spcBef>
              <a:buFont typeface="Wingdings" pitchFamily="2" charset="2"/>
              <a:buChar char="Ø"/>
            </a:pPr>
            <a:r>
              <a:rPr lang="el-GR" sz="2400" dirty="0" smtClean="0"/>
              <a:t>Έχουν δυνατότητα να συνθέτουν γρήγορα </a:t>
            </a:r>
            <a:r>
              <a:rPr lang="en-US" sz="2400" dirty="0" smtClean="0"/>
              <a:t>ATP</a:t>
            </a:r>
            <a:r>
              <a:rPr lang="el-GR" sz="2400" dirty="0" smtClean="0"/>
              <a:t>.</a:t>
            </a:r>
          </a:p>
          <a:p>
            <a:pPr eaLnBrk="1" hangingPunct="1">
              <a:lnSpc>
                <a:spcPct val="114000"/>
              </a:lnSpc>
              <a:spcBef>
                <a:spcPts val="1200"/>
              </a:spcBef>
              <a:buFont typeface="Wingdings" pitchFamily="2" charset="2"/>
              <a:buChar char="Ø"/>
            </a:pPr>
            <a:r>
              <a:rPr lang="el-GR" sz="2400" dirty="0" smtClean="0"/>
              <a:t>Επομένως καταναλώνουν γρήγορα το γλυκογόνο, που απαιτείται για τη </a:t>
            </a:r>
            <a:r>
              <a:rPr lang="el-GR" sz="2400" dirty="0" err="1" smtClean="0"/>
              <a:t>γλυκόλυση</a:t>
            </a:r>
            <a:r>
              <a:rPr lang="el-GR" sz="2400" dirty="0" smtClean="0"/>
              <a:t>  και οδηγούνται σε μυϊκό κάματο.</a:t>
            </a:r>
          </a:p>
        </p:txBody>
      </p:sp>
      <p:sp>
        <p:nvSpPr>
          <p:cNvPr id="2" name="Θέση αριθμού διαφάνειας 1"/>
          <p:cNvSpPr>
            <a:spLocks noGrp="1"/>
          </p:cNvSpPr>
          <p:nvPr>
            <p:ph type="sldNum" sz="quarter" idx="12"/>
          </p:nvPr>
        </p:nvSpPr>
        <p:spPr/>
        <p:txBody>
          <a:bodyPr/>
          <a:lstStyle/>
          <a:p>
            <a:pPr>
              <a:defRPr/>
            </a:pPr>
            <a:fld id="{4F7E6E24-82A3-4C6E-BE90-2EAE10B38894}" type="slidenum">
              <a:rPr lang="el-GR" smtClean="0">
                <a:solidFill>
                  <a:prstClr val="black"/>
                </a:solidFill>
              </a:rPr>
              <a:pPr>
                <a:defRPr/>
              </a:pPr>
              <a:t>73</a:t>
            </a:fld>
            <a:endParaRPr lang="el-GR">
              <a:solidFill>
                <a:prstClr val="black"/>
              </a:solidFill>
            </a:endParaRPr>
          </a:p>
        </p:txBody>
      </p:sp>
    </p:spTree>
    <p:extLst>
      <p:ext uri="{BB962C8B-B14F-4D97-AF65-F5344CB8AC3E}">
        <p14:creationId xmlns:p14="http://schemas.microsoft.com/office/powerpoint/2010/main" val="33421858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96752"/>
            <a:ext cx="8435280" cy="5472608"/>
          </a:xfrm>
        </p:spPr>
        <p:txBody>
          <a:bodyPr>
            <a:noAutofit/>
          </a:bodyPr>
          <a:lstStyle/>
          <a:p>
            <a:pPr>
              <a:spcBef>
                <a:spcPts val="900"/>
              </a:spcBef>
              <a:buFont typeface="Wingdings" panose="05000000000000000000" pitchFamily="2" charset="2"/>
              <a:buChar char="Ø"/>
            </a:pPr>
            <a:r>
              <a:rPr lang="el-GR" sz="2200" b="1" dirty="0" smtClean="0"/>
              <a:t>Οι μύες έχουν μυϊκές  ίνες όλων των τύπων</a:t>
            </a:r>
            <a:r>
              <a:rPr lang="el-GR" sz="2200" dirty="0" smtClean="0"/>
              <a:t>. </a:t>
            </a:r>
          </a:p>
          <a:p>
            <a:pPr>
              <a:spcBef>
                <a:spcPts val="900"/>
              </a:spcBef>
              <a:buFont typeface="Wingdings" panose="05000000000000000000" pitchFamily="2" charset="2"/>
              <a:buChar char="Ø"/>
            </a:pPr>
            <a:r>
              <a:rPr lang="el-GR" sz="2200" dirty="0" smtClean="0"/>
              <a:t>Ο  τύπος των μυϊκών  ινών, που έχει  κάθε μυς, εξαρτάται από τη λειτουργία του.</a:t>
            </a:r>
          </a:p>
          <a:p>
            <a:pPr>
              <a:spcBef>
                <a:spcPts val="900"/>
              </a:spcBef>
              <a:buFont typeface="Wingdings" panose="05000000000000000000" pitchFamily="2" charset="2"/>
              <a:buChar char="Ø"/>
            </a:pPr>
            <a:r>
              <a:rPr lang="el-GR" sz="2200" dirty="0" smtClean="0"/>
              <a:t>Ανάλογα με τις συνθήκες, αποδίδουν είτε σε δραστηριότητες   αντοχής  είτε σε</a:t>
            </a:r>
            <a:r>
              <a:rPr lang="el-GR" sz="2200" dirty="0" smtClean="0">
                <a:solidFill>
                  <a:srgbClr val="FF0000"/>
                </a:solidFill>
              </a:rPr>
              <a:t> </a:t>
            </a:r>
            <a:r>
              <a:rPr lang="el-GR" sz="2200" dirty="0" smtClean="0"/>
              <a:t>δραστηριότητες μεγάλης έντασης.</a:t>
            </a:r>
          </a:p>
          <a:p>
            <a:pPr>
              <a:spcBef>
                <a:spcPts val="900"/>
              </a:spcBef>
              <a:buFont typeface="Wingdings" panose="05000000000000000000" pitchFamily="2" charset="2"/>
              <a:buChar char="Ø"/>
            </a:pPr>
            <a:r>
              <a:rPr lang="el-GR" sz="2200" dirty="0" smtClean="0"/>
              <a:t>Η  συνήθης ποσοστιαία αναλογία στο μέσο άτομο είναι</a:t>
            </a:r>
            <a:r>
              <a:rPr lang="en-US" sz="2200" dirty="0" smtClean="0"/>
              <a:t>:</a:t>
            </a:r>
            <a:endParaRPr lang="el-GR" sz="2200" dirty="0" smtClean="0"/>
          </a:p>
          <a:p>
            <a:pPr marL="706438" lvl="1" indent="-342900">
              <a:spcBef>
                <a:spcPts val="900"/>
              </a:spcBef>
              <a:buFont typeface="Wingdings" panose="05000000000000000000" pitchFamily="2" charset="2"/>
              <a:buChar char="§"/>
            </a:pPr>
            <a:r>
              <a:rPr lang="el-GR" sz="2200" dirty="0" smtClean="0"/>
              <a:t>50-55% ίνες τύπου  </a:t>
            </a:r>
            <a:r>
              <a:rPr lang="el-GR" sz="2200" b="1" dirty="0" smtClean="0"/>
              <a:t>Ι,</a:t>
            </a:r>
          </a:p>
          <a:p>
            <a:pPr marL="703263">
              <a:lnSpc>
                <a:spcPct val="114000"/>
              </a:lnSpc>
              <a:spcBef>
                <a:spcPts val="900"/>
              </a:spcBef>
              <a:buFont typeface="Wingdings" panose="05000000000000000000" pitchFamily="2" charset="2"/>
              <a:buChar char="§"/>
            </a:pPr>
            <a:r>
              <a:rPr lang="el-GR" sz="2200" dirty="0" smtClean="0"/>
              <a:t>30-35% ίνες τύπου  </a:t>
            </a:r>
            <a:r>
              <a:rPr lang="el-GR" sz="2200" b="1" dirty="0" smtClean="0"/>
              <a:t>ΙΙΑ</a:t>
            </a:r>
            <a:r>
              <a:rPr lang="el-GR" sz="2200" dirty="0" smtClean="0"/>
              <a:t>,</a:t>
            </a:r>
          </a:p>
          <a:p>
            <a:pPr marL="703263" lvl="1" indent="-342900">
              <a:lnSpc>
                <a:spcPct val="114000"/>
              </a:lnSpc>
              <a:spcBef>
                <a:spcPts val="900"/>
              </a:spcBef>
              <a:buFont typeface="Wingdings" panose="05000000000000000000" pitchFamily="2" charset="2"/>
              <a:buChar char="§"/>
            </a:pPr>
            <a:r>
              <a:rPr lang="el-GR" sz="2200" dirty="0" smtClean="0"/>
              <a:t>15%  ίνες τύπου  </a:t>
            </a:r>
            <a:r>
              <a:rPr lang="el-GR" sz="2200" b="1" dirty="0" smtClean="0"/>
              <a:t>ΙΙΒ.</a:t>
            </a:r>
            <a:endParaRPr lang="el-GR" sz="2200" dirty="0" smtClean="0"/>
          </a:p>
          <a:p>
            <a:pPr>
              <a:lnSpc>
                <a:spcPct val="114000"/>
              </a:lnSpc>
              <a:spcBef>
                <a:spcPts val="900"/>
              </a:spcBef>
              <a:buFont typeface="Wingdings" panose="05000000000000000000" pitchFamily="2" charset="2"/>
              <a:buChar char="Ø"/>
            </a:pPr>
            <a:r>
              <a:rPr lang="el-GR" sz="2200" dirty="0" smtClean="0"/>
              <a:t>Με κατάλληλη άσκηση μπορεί να τροποποιηθεί η αναλογία. Σε    αθλητή αντοχής π.χ. οι ίνες Ι και ΙΙΑ  κατέχουν μεγαλύτερο ποσοστό στους μύες του σε σχέση με  το ποσοστό των  ΙΙΒ ινών . </a:t>
            </a:r>
          </a:p>
        </p:txBody>
      </p:sp>
      <p:sp>
        <p:nvSpPr>
          <p:cNvPr id="2" name="Τίτλος 1"/>
          <p:cNvSpPr>
            <a:spLocks noGrp="1"/>
          </p:cNvSpPr>
          <p:nvPr>
            <p:ph type="title"/>
          </p:nvPr>
        </p:nvSpPr>
        <p:spPr/>
        <p:txBody>
          <a:bodyPr/>
          <a:lstStyle/>
          <a:p>
            <a:r>
              <a:rPr lang="el-GR" dirty="0"/>
              <a:t> Τύπος Μυϊκών Ινών</a:t>
            </a:r>
          </a:p>
        </p:txBody>
      </p:sp>
    </p:spTree>
    <p:extLst>
      <p:ext uri="{BB962C8B-B14F-4D97-AF65-F5344CB8AC3E}">
        <p14:creationId xmlns:p14="http://schemas.microsoft.com/office/powerpoint/2010/main" val="24455393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dirty="0" smtClean="0"/>
              <a:t>Αθλητές</a:t>
            </a:r>
            <a:endParaRPr lang="el-GR" dirty="0"/>
          </a:p>
        </p:txBody>
      </p:sp>
      <p:sp>
        <p:nvSpPr>
          <p:cNvPr id="2" name="1 - Θέση περιεχομένου"/>
          <p:cNvSpPr>
            <a:spLocks noGrp="1"/>
          </p:cNvSpPr>
          <p:nvPr>
            <p:ph idx="1"/>
          </p:nvPr>
        </p:nvSpPr>
        <p:spPr/>
        <p:txBody>
          <a:bodyPr>
            <a:noAutofit/>
          </a:bodyPr>
          <a:lstStyle/>
          <a:p>
            <a:pPr>
              <a:spcBef>
                <a:spcPts val="1200"/>
              </a:spcBef>
              <a:buFont typeface="Wingdings" pitchFamily="2" charset="2"/>
              <a:buChar char="Ø"/>
            </a:pPr>
            <a:r>
              <a:rPr lang="el-GR" sz="2200" dirty="0" smtClean="0"/>
              <a:t>Στους αθλητές  τα  ποσοστά του τύπου των μυϊκών  ινών στους μύες εξαρτώνται από το άθλημα</a:t>
            </a:r>
            <a:r>
              <a:rPr lang="en-US" sz="2200" dirty="0" smtClean="0"/>
              <a:t>:</a:t>
            </a:r>
            <a:endParaRPr lang="el-GR" sz="2200" dirty="0" smtClean="0"/>
          </a:p>
          <a:p>
            <a:pPr lvl="1">
              <a:spcBef>
                <a:spcPts val="1200"/>
              </a:spcBef>
              <a:buFont typeface="Wingdings" pitchFamily="2" charset="2"/>
              <a:buChar char="§"/>
            </a:pPr>
            <a:r>
              <a:rPr lang="el-GR" sz="2200" dirty="0" smtClean="0"/>
              <a:t>Αντοχή, </a:t>
            </a:r>
            <a:r>
              <a:rPr lang="el-GR" sz="2200" dirty="0" err="1" smtClean="0"/>
              <a:t>υπομέγιστη</a:t>
            </a:r>
            <a:r>
              <a:rPr lang="el-GR" sz="2200" dirty="0" smtClean="0"/>
              <a:t> προσπάθεια</a:t>
            </a:r>
            <a:r>
              <a:rPr lang="en-US" sz="2200" dirty="0" smtClean="0"/>
              <a:t>:</a:t>
            </a:r>
            <a:r>
              <a:rPr lang="el-GR" sz="2200" dirty="0" smtClean="0"/>
              <a:t> μυϊκό έργο μεγάλης διάρκειας και μικρής έντασης.</a:t>
            </a:r>
          </a:p>
          <a:p>
            <a:pPr indent="17463">
              <a:spcBef>
                <a:spcPts val="1200"/>
              </a:spcBef>
              <a:buNone/>
            </a:pPr>
            <a:r>
              <a:rPr lang="el-GR" sz="2200" b="1" dirty="0" smtClean="0"/>
              <a:t>Ίνες τύπου Ι σε μεγαλύτερο ποσοστό</a:t>
            </a:r>
            <a:r>
              <a:rPr lang="el-GR" sz="2200" dirty="0" smtClean="0"/>
              <a:t> .              </a:t>
            </a:r>
          </a:p>
          <a:p>
            <a:pPr lvl="1">
              <a:spcBef>
                <a:spcPts val="1200"/>
              </a:spcBef>
              <a:buFont typeface="Wingdings" pitchFamily="2" charset="2"/>
              <a:buChar char="§"/>
            </a:pPr>
            <a:r>
              <a:rPr lang="el-GR" sz="2200" dirty="0" smtClean="0"/>
              <a:t>Εκρηκτική και μέγιστη προσπάθεια</a:t>
            </a:r>
            <a:r>
              <a:rPr lang="en-US" sz="2200" dirty="0" smtClean="0"/>
              <a:t>:</a:t>
            </a:r>
            <a:r>
              <a:rPr lang="el-GR" sz="2200" dirty="0"/>
              <a:t> </a:t>
            </a:r>
            <a:r>
              <a:rPr lang="el-GR" sz="2200" dirty="0" smtClean="0"/>
              <a:t>μυϊκό έργο  </a:t>
            </a:r>
            <a:r>
              <a:rPr lang="el-GR" sz="2200" dirty="0" smtClean="0">
                <a:sym typeface="Wingdings" pitchFamily="2" charset="2"/>
              </a:rPr>
              <a:t>μικρής </a:t>
            </a:r>
            <a:r>
              <a:rPr lang="el-GR" sz="2200" dirty="0" smtClean="0"/>
              <a:t>διάρκειας και μεγάλης έντασης.</a:t>
            </a:r>
          </a:p>
          <a:p>
            <a:pPr indent="17463">
              <a:spcBef>
                <a:spcPts val="1200"/>
              </a:spcBef>
              <a:buNone/>
            </a:pPr>
            <a:r>
              <a:rPr lang="el-GR" sz="2200" b="1" dirty="0" smtClean="0"/>
              <a:t>Ίνες τύπου ΙΙ </a:t>
            </a:r>
            <a:r>
              <a:rPr lang="el-GR" sz="2200" dirty="0" smtClean="0"/>
              <a:t> </a:t>
            </a:r>
            <a:r>
              <a:rPr lang="el-GR" sz="2200" b="1" dirty="0" smtClean="0"/>
              <a:t>σε μεγαλύτερο ποσοστό.</a:t>
            </a:r>
            <a:r>
              <a:rPr lang="el-GR" sz="2200" dirty="0" smtClean="0"/>
              <a:t> </a:t>
            </a:r>
          </a:p>
          <a:p>
            <a:pPr>
              <a:spcBef>
                <a:spcPts val="1200"/>
              </a:spcBef>
              <a:buFont typeface="Wingdings" pitchFamily="2" charset="2"/>
              <a:buChar char="Ø"/>
            </a:pPr>
            <a:r>
              <a:rPr lang="el-GR" sz="2200" dirty="0" smtClean="0"/>
              <a:t>Για παράδειγμα, σε αθλητή αντοχής  οι ίνες Ι και ΙΙΑ  κατέχουν μεγαλύτερο ποσοστό στους μύες του σε σχέση με  το ποσοστό των  ΙΙΒ ινών.</a:t>
            </a:r>
            <a:endParaRPr lang="el-GR" sz="22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a:solidFill>
                <a:prstClr val="black"/>
              </a:solidFill>
            </a:endParaRPr>
          </a:p>
        </p:txBody>
      </p:sp>
    </p:spTree>
    <p:extLst>
      <p:ext uri="{BB962C8B-B14F-4D97-AF65-F5344CB8AC3E}">
        <p14:creationId xmlns:p14="http://schemas.microsoft.com/office/powerpoint/2010/main" val="20238347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dirty="0" smtClean="0"/>
              <a:t>Φυσική  Άσκηση </a:t>
            </a:r>
            <a:r>
              <a:rPr lang="el-GR" sz="3200" b="0" dirty="0" smtClean="0"/>
              <a:t>1/3</a:t>
            </a:r>
            <a:endParaRPr lang="el-GR" sz="3200" dirty="0"/>
          </a:p>
        </p:txBody>
      </p:sp>
      <p:sp>
        <p:nvSpPr>
          <p:cNvPr id="2" name="1 - Θέση περιεχομένου"/>
          <p:cNvSpPr>
            <a:spLocks noGrp="1"/>
          </p:cNvSpPr>
          <p:nvPr>
            <p:ph idx="1"/>
          </p:nvPr>
        </p:nvSpPr>
        <p:spPr/>
        <p:txBody>
          <a:bodyPr>
            <a:noAutofit/>
          </a:bodyPr>
          <a:lstStyle/>
          <a:p>
            <a:pPr marL="0" indent="0">
              <a:lnSpc>
                <a:spcPct val="114000"/>
              </a:lnSpc>
              <a:spcBef>
                <a:spcPts val="1200"/>
              </a:spcBef>
              <a:buNone/>
            </a:pPr>
            <a:r>
              <a:rPr lang="el-GR" sz="2400" dirty="0" smtClean="0"/>
              <a:t>Η ενεργητική σύσπαση προκαλεί υψηλό βαθμό ενεργοποίησης της μυϊκής ίνας. </a:t>
            </a:r>
            <a:r>
              <a:rPr lang="el-GR" sz="2400" b="1" dirty="0" smtClean="0"/>
              <a:t>Η φυσική άσκηση</a:t>
            </a:r>
            <a:r>
              <a:rPr lang="en-US" sz="2400" b="1" dirty="0" smtClean="0"/>
              <a:t>:</a:t>
            </a:r>
            <a:endParaRPr lang="el-GR" sz="2400" b="1" dirty="0" smtClean="0"/>
          </a:p>
          <a:p>
            <a:pPr lvl="1">
              <a:lnSpc>
                <a:spcPct val="114000"/>
              </a:lnSpc>
              <a:spcBef>
                <a:spcPts val="1200"/>
              </a:spcBef>
              <a:buFont typeface="Wingdings" pitchFamily="2" charset="2"/>
              <a:buChar char="Ø"/>
            </a:pPr>
            <a:r>
              <a:rPr lang="el-GR" sz="2400" dirty="0" smtClean="0"/>
              <a:t> Οδηγεί σε υπερτροφία των μυϊκών νηματίων και του     </a:t>
            </a:r>
            <a:r>
              <a:rPr lang="el-GR" sz="2400" dirty="0" err="1" smtClean="0"/>
              <a:t>σαρκοπλάσματος</a:t>
            </a:r>
            <a:r>
              <a:rPr lang="el-GR" sz="2400" dirty="0" smtClean="0"/>
              <a:t>, εφόσον οι μύες εργάζονται στα   </a:t>
            </a:r>
            <a:r>
              <a:rPr lang="el-GR" sz="2400" b="1" dirty="0" smtClean="0"/>
              <a:t>φυσιολογικά </a:t>
            </a:r>
            <a:r>
              <a:rPr lang="el-GR" sz="2400" dirty="0" smtClean="0"/>
              <a:t>τους</a:t>
            </a:r>
            <a:r>
              <a:rPr lang="el-GR" sz="2400" b="1" dirty="0" smtClean="0"/>
              <a:t> όρια .</a:t>
            </a:r>
            <a:endParaRPr lang="el-GR" sz="2400" dirty="0" smtClean="0"/>
          </a:p>
          <a:p>
            <a:pPr lvl="1">
              <a:lnSpc>
                <a:spcPct val="114000"/>
              </a:lnSpc>
              <a:spcBef>
                <a:spcPts val="1200"/>
              </a:spcBef>
              <a:buFont typeface="Wingdings" pitchFamily="2" charset="2"/>
              <a:buChar char="Ø"/>
            </a:pPr>
            <a:r>
              <a:rPr lang="el-GR" sz="2400" b="1" dirty="0" smtClean="0"/>
              <a:t> </a:t>
            </a:r>
            <a:r>
              <a:rPr lang="el-GR" sz="2400" dirty="0" smtClean="0"/>
              <a:t>Επιτυγχάνεται το </a:t>
            </a:r>
            <a:r>
              <a:rPr lang="el-GR" sz="2400" b="1" dirty="0" smtClean="0"/>
              <a:t>μέγιστο ερέθισμα </a:t>
            </a:r>
            <a:r>
              <a:rPr lang="el-GR" sz="2400" dirty="0" smtClean="0"/>
              <a:t>για την μυϊκή σύσπαση, με επανειλημμένα ερεθίσματα μικρής έντασης. </a:t>
            </a:r>
          </a:p>
          <a:p>
            <a:pPr lvl="1">
              <a:lnSpc>
                <a:spcPct val="114000"/>
              </a:lnSpc>
              <a:spcBef>
                <a:spcPts val="1200"/>
              </a:spcBef>
              <a:buFont typeface="Wingdings" pitchFamily="2" charset="2"/>
              <a:buChar char="Ø"/>
            </a:pPr>
            <a:r>
              <a:rPr lang="el-GR" sz="2400" dirty="0" smtClean="0"/>
              <a:t>Αυξάνει την γράμμωση των μυϊκών ινών, οδηγώντας σε  αύξηση της μυϊκής γαστέρας και της μυϊκής δύναμης.       </a:t>
            </a:r>
          </a:p>
          <a:p>
            <a:endParaRPr lang="el-GR" sz="24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a:solidFill>
                <a:prstClr val="black"/>
              </a:solidFill>
            </a:endParaRPr>
          </a:p>
        </p:txBody>
      </p:sp>
    </p:spTree>
    <p:extLst>
      <p:ext uri="{BB962C8B-B14F-4D97-AF65-F5344CB8AC3E}">
        <p14:creationId xmlns:p14="http://schemas.microsoft.com/office/powerpoint/2010/main" val="17823895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dirty="0" smtClean="0"/>
              <a:t>Φυσική  Άσκηση </a:t>
            </a:r>
            <a:r>
              <a:rPr lang="el-GR" sz="3200" b="0" dirty="0" smtClean="0"/>
              <a:t>2/3</a:t>
            </a:r>
            <a:endParaRPr lang="el-GR" sz="3200" dirty="0"/>
          </a:p>
        </p:txBody>
      </p:sp>
      <p:sp>
        <p:nvSpPr>
          <p:cNvPr id="2" name="1 - Θέση περιεχομένου"/>
          <p:cNvSpPr>
            <a:spLocks noGrp="1"/>
          </p:cNvSpPr>
          <p:nvPr>
            <p:ph idx="1"/>
          </p:nvPr>
        </p:nvSpPr>
        <p:spPr/>
        <p:txBody>
          <a:bodyPr>
            <a:normAutofit/>
          </a:bodyPr>
          <a:lstStyle/>
          <a:p>
            <a:pPr marL="342900" lvl="1" indent="-342900">
              <a:lnSpc>
                <a:spcPct val="110000"/>
              </a:lnSpc>
              <a:spcBef>
                <a:spcPts val="600"/>
              </a:spcBef>
              <a:buFont typeface="Wingdings" pitchFamily="2" charset="2"/>
              <a:buChar char="Ø"/>
            </a:pPr>
            <a:r>
              <a:rPr lang="el-GR" sz="2400" dirty="0" smtClean="0"/>
              <a:t>Κατά την </a:t>
            </a:r>
            <a:r>
              <a:rPr lang="el-GR" sz="2400" b="1" dirty="0" smtClean="0"/>
              <a:t>ακινητοποίηση</a:t>
            </a:r>
            <a:r>
              <a:rPr lang="en-US" sz="2400" b="1" dirty="0" smtClean="0"/>
              <a:t>:</a:t>
            </a:r>
            <a:endParaRPr lang="el-GR" sz="2400" b="1" dirty="0" smtClean="0"/>
          </a:p>
          <a:p>
            <a:pPr lvl="1">
              <a:lnSpc>
                <a:spcPct val="110000"/>
              </a:lnSpc>
              <a:spcBef>
                <a:spcPts val="600"/>
              </a:spcBef>
              <a:buFont typeface="Wingdings" pitchFamily="2" charset="2"/>
              <a:buChar char="§"/>
            </a:pPr>
            <a:r>
              <a:rPr lang="el-GR" sz="2400" dirty="0" smtClean="0"/>
              <a:t>Ατροφούν καταρχήν οι ίνες </a:t>
            </a:r>
            <a:r>
              <a:rPr lang="el-GR" sz="2400" b="1" dirty="0" smtClean="0"/>
              <a:t>Ι</a:t>
            </a:r>
            <a:r>
              <a:rPr lang="en-US" sz="2400" dirty="0" smtClean="0"/>
              <a:t>.</a:t>
            </a:r>
            <a:endParaRPr lang="el-GR" sz="2400" dirty="0" smtClean="0"/>
          </a:p>
          <a:p>
            <a:pPr lvl="1">
              <a:lnSpc>
                <a:spcPct val="110000"/>
              </a:lnSpc>
              <a:spcBef>
                <a:spcPts val="600"/>
              </a:spcBef>
              <a:buFont typeface="Wingdings" pitchFamily="2" charset="2"/>
              <a:buChar char="§"/>
            </a:pPr>
            <a:r>
              <a:rPr lang="el-GR" sz="2400" dirty="0" smtClean="0"/>
              <a:t>Ελαττώνεται η  </a:t>
            </a:r>
            <a:r>
              <a:rPr lang="el-GR" sz="2400" dirty="0" err="1" smtClean="0"/>
              <a:t>γράμμωσή</a:t>
            </a:r>
            <a:r>
              <a:rPr lang="el-GR" sz="2400" dirty="0" smtClean="0"/>
              <a:t> τους</a:t>
            </a:r>
            <a:r>
              <a:rPr lang="en-US" sz="2400" dirty="0" smtClean="0"/>
              <a:t>.</a:t>
            </a:r>
            <a:endParaRPr lang="el-GR" sz="2400" dirty="0" smtClean="0"/>
          </a:p>
          <a:p>
            <a:pPr lvl="1">
              <a:lnSpc>
                <a:spcPct val="114000"/>
              </a:lnSpc>
              <a:spcBef>
                <a:spcPts val="1200"/>
              </a:spcBef>
              <a:buFont typeface="Wingdings" pitchFamily="2" charset="2"/>
              <a:buChar char="§"/>
            </a:pPr>
            <a:r>
              <a:rPr lang="el-GR" sz="2400" dirty="0" smtClean="0"/>
              <a:t>Ελαττώνεται η ικανότητά τους για οξειδωτική δραστηριότητα. </a:t>
            </a:r>
            <a:endParaRPr lang="el-GR" sz="2400" b="1" dirty="0" smtClean="0"/>
          </a:p>
          <a:p>
            <a:pPr>
              <a:lnSpc>
                <a:spcPct val="114000"/>
              </a:lnSpc>
              <a:spcBef>
                <a:spcPts val="1200"/>
              </a:spcBef>
              <a:buFont typeface="Wingdings" pitchFamily="2" charset="2"/>
              <a:buChar char="Ø"/>
            </a:pPr>
            <a:r>
              <a:rPr lang="el-GR" sz="2400" dirty="0" smtClean="0"/>
              <a:t>Σε αθλητές, μετά από ακινητοποίηση, επηρεάζονται οι ίνες ΙΙ, εάν το άθλημα, με το οποίο ασχολούνται, είναι εκρηκτικό, ή οι ίνες Ι, εάν είναι άθλημα αντοχής.</a:t>
            </a:r>
            <a:endParaRPr lang="el-GR" sz="24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a:solidFill>
                <a:prstClr val="black"/>
              </a:solidFill>
            </a:endParaRPr>
          </a:p>
        </p:txBody>
      </p:sp>
    </p:spTree>
    <p:extLst>
      <p:ext uri="{BB962C8B-B14F-4D97-AF65-F5344CB8AC3E}">
        <p14:creationId xmlns:p14="http://schemas.microsoft.com/office/powerpoint/2010/main" val="2553842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dirty="0"/>
              <a:t>Φυσική  Άσκηση </a:t>
            </a:r>
            <a:r>
              <a:rPr lang="el-GR" sz="3200" b="0" dirty="0" smtClean="0"/>
              <a:t>3/3</a:t>
            </a:r>
            <a:endParaRPr lang="el-GR" dirty="0"/>
          </a:p>
        </p:txBody>
      </p:sp>
      <p:sp>
        <p:nvSpPr>
          <p:cNvPr id="2" name="1 - Θέση περιεχομένου"/>
          <p:cNvSpPr>
            <a:spLocks noGrp="1"/>
          </p:cNvSpPr>
          <p:nvPr>
            <p:ph idx="1"/>
          </p:nvPr>
        </p:nvSpPr>
        <p:spPr>
          <a:xfrm>
            <a:off x="457200" y="1196752"/>
            <a:ext cx="8147248" cy="5040560"/>
          </a:xfrm>
        </p:spPr>
        <p:txBody>
          <a:bodyPr>
            <a:normAutofit/>
          </a:bodyPr>
          <a:lstStyle/>
          <a:p>
            <a:pPr marL="342900" lvl="1" indent="-342900">
              <a:lnSpc>
                <a:spcPct val="110000"/>
              </a:lnSpc>
              <a:spcBef>
                <a:spcPts val="600"/>
              </a:spcBef>
              <a:buFont typeface="Wingdings" panose="05000000000000000000" pitchFamily="2" charset="2"/>
              <a:buChar char="Ø"/>
            </a:pPr>
            <a:r>
              <a:rPr lang="el-GR" sz="2400" b="1" dirty="0" smtClean="0">
                <a:latin typeface="Calibri" pitchFamily="34" charset="0"/>
              </a:rPr>
              <a:t>Σε  </a:t>
            </a:r>
            <a:r>
              <a:rPr lang="el-GR" sz="2400" b="1" dirty="0" err="1" smtClean="0">
                <a:latin typeface="Calibri" pitchFamily="34" charset="0"/>
              </a:rPr>
              <a:t>υπερλειτουργία</a:t>
            </a:r>
            <a:r>
              <a:rPr lang="el-GR" sz="2400" b="1" dirty="0" smtClean="0">
                <a:latin typeface="Calibri" pitchFamily="34" charset="0"/>
              </a:rPr>
              <a:t> ο μυς </a:t>
            </a:r>
            <a:r>
              <a:rPr lang="el-GR" sz="2400" b="1" dirty="0" err="1" smtClean="0">
                <a:latin typeface="Calibri" pitchFamily="34" charset="0"/>
              </a:rPr>
              <a:t>υπερτρέφεται</a:t>
            </a:r>
            <a:r>
              <a:rPr lang="el-GR" sz="2400" b="1" dirty="0" smtClean="0">
                <a:latin typeface="Calibri" pitchFamily="34" charset="0"/>
              </a:rPr>
              <a:t>, ενώ σε  μειωμένη  λειτουργία  ο μυς ατροφεί.</a:t>
            </a:r>
            <a:endParaRPr lang="el-GR" sz="2400" dirty="0" smtClean="0"/>
          </a:p>
          <a:p>
            <a:pPr>
              <a:lnSpc>
                <a:spcPct val="110000"/>
              </a:lnSpc>
              <a:spcBef>
                <a:spcPts val="600"/>
              </a:spcBef>
              <a:buFont typeface="Wingdings" panose="05000000000000000000" pitchFamily="2" charset="2"/>
              <a:buChar char="Ø"/>
            </a:pPr>
            <a:r>
              <a:rPr lang="el-GR" sz="2400" dirty="0" smtClean="0">
                <a:latin typeface="Calibri" pitchFamily="34" charset="0"/>
              </a:rPr>
              <a:t>Η</a:t>
            </a:r>
            <a:r>
              <a:rPr lang="el-GR" sz="2400" b="1" dirty="0" smtClean="0">
                <a:latin typeface="Calibri" pitchFamily="34" charset="0"/>
              </a:rPr>
              <a:t> πρώιμη κινητοποίηση </a:t>
            </a:r>
            <a:r>
              <a:rPr lang="el-GR" sz="2400" dirty="0" smtClean="0">
                <a:latin typeface="Calibri" pitchFamily="34" charset="0"/>
              </a:rPr>
              <a:t>προλαμβάνει την ατροφία.</a:t>
            </a:r>
          </a:p>
          <a:p>
            <a:pPr>
              <a:lnSpc>
                <a:spcPct val="110000"/>
              </a:lnSpc>
              <a:spcBef>
                <a:spcPts val="600"/>
              </a:spcBef>
              <a:buFont typeface="Wingdings" panose="05000000000000000000" pitchFamily="2" charset="2"/>
              <a:buChar char="Ø"/>
            </a:pPr>
            <a:r>
              <a:rPr lang="el-GR" sz="2400" dirty="0" smtClean="0">
                <a:latin typeface="Calibri" pitchFamily="34" charset="0"/>
              </a:rPr>
              <a:t>Η </a:t>
            </a:r>
            <a:r>
              <a:rPr lang="el-GR" sz="2400" b="1" dirty="0" smtClean="0">
                <a:latin typeface="Calibri" pitchFamily="34" charset="0"/>
              </a:rPr>
              <a:t>επαναλαμβανόμενη  ισομετρική άσκηση  </a:t>
            </a:r>
            <a:r>
              <a:rPr lang="el-GR" sz="2400" dirty="0" smtClean="0">
                <a:latin typeface="Calibri" pitchFamily="34" charset="0"/>
              </a:rPr>
              <a:t>είναι επαρκής για την διατήρηση της μεταβολικής ικανότητας των ινών ΙΙ.</a:t>
            </a:r>
          </a:p>
          <a:p>
            <a:pPr>
              <a:lnSpc>
                <a:spcPct val="110000"/>
              </a:lnSpc>
              <a:spcBef>
                <a:spcPts val="600"/>
              </a:spcBef>
              <a:buFont typeface="Wingdings" panose="05000000000000000000" pitchFamily="2" charset="2"/>
              <a:buChar char="Ø"/>
            </a:pPr>
            <a:r>
              <a:rPr lang="el-GR" sz="2400" dirty="0" smtClean="0">
                <a:latin typeface="Calibri" pitchFamily="34" charset="0"/>
              </a:rPr>
              <a:t>Οι ίνες τύπου Ι απαιτούν </a:t>
            </a:r>
            <a:r>
              <a:rPr lang="el-GR" sz="2400" b="1" dirty="0" smtClean="0">
                <a:latin typeface="Calibri" pitchFamily="34" charset="0"/>
              </a:rPr>
              <a:t>συνεχή ερεθισμό </a:t>
            </a:r>
            <a:r>
              <a:rPr lang="el-GR" sz="2400" dirty="0" smtClean="0">
                <a:latin typeface="Calibri" pitchFamily="34" charset="0"/>
              </a:rPr>
              <a:t>για να διατηρήσουν την οξειδωτική ικανότητα των ενζύμων.</a:t>
            </a:r>
          </a:p>
          <a:p>
            <a:pPr marL="342900" lvl="1" indent="-342900">
              <a:lnSpc>
                <a:spcPct val="110000"/>
              </a:lnSpc>
              <a:spcBef>
                <a:spcPts val="600"/>
              </a:spcBef>
              <a:buFont typeface="Wingdings" panose="05000000000000000000" pitchFamily="2" charset="2"/>
              <a:buChar char="Ø"/>
            </a:pPr>
            <a:r>
              <a:rPr lang="el-GR" sz="2400" b="1" dirty="0" smtClean="0"/>
              <a:t>Διάταση του μυός </a:t>
            </a:r>
            <a:r>
              <a:rPr lang="el-GR" sz="2400" dirty="0" smtClean="0"/>
              <a:t>κατά την κίνηση ενεργοποιεί την μυϊκή άτρακτο και οδηγεί σε αύξηση του ερεθισμού των ινών τύπου Ι. </a:t>
            </a:r>
            <a:endParaRPr lang="el-GR" sz="24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a:solidFill>
                <a:prstClr val="black"/>
              </a:solidFill>
            </a:endParaRPr>
          </a:p>
        </p:txBody>
      </p:sp>
    </p:spTree>
    <p:extLst>
      <p:ext uri="{BB962C8B-B14F-4D97-AF65-F5344CB8AC3E}">
        <p14:creationId xmlns:p14="http://schemas.microsoft.com/office/powerpoint/2010/main" val="901893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7544" y="2204864"/>
            <a:ext cx="8229600" cy="1224136"/>
          </a:xfrm>
          <a:ln w="19050">
            <a:solidFill>
              <a:srgbClr val="2A4A70"/>
            </a:solidFill>
          </a:ln>
        </p:spPr>
        <p:txBody>
          <a:bodyPr>
            <a:normAutofit fontScale="90000"/>
          </a:bodyPr>
          <a:lstStyle/>
          <a:p>
            <a:r>
              <a:rPr lang="el-GR" dirty="0" smtClean="0"/>
              <a:t>Δομή και Μοριακή Σύνθεση </a:t>
            </a:r>
            <a:br>
              <a:rPr lang="el-GR" dirty="0" smtClean="0"/>
            </a:br>
            <a:r>
              <a:rPr lang="el-GR" dirty="0" smtClean="0"/>
              <a:t>της Μυϊκής Ίνας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40010821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l-GR" dirty="0" smtClean="0"/>
              <a:t>Διάταση</a:t>
            </a:r>
          </a:p>
        </p:txBody>
      </p:sp>
      <p:sp>
        <p:nvSpPr>
          <p:cNvPr id="38915" name="Rectangle 3"/>
          <p:cNvSpPr>
            <a:spLocks noGrp="1" noChangeArrowheads="1"/>
          </p:cNvSpPr>
          <p:nvPr>
            <p:ph idx="1"/>
          </p:nvPr>
        </p:nvSpPr>
        <p:spPr/>
        <p:txBody>
          <a:bodyPr>
            <a:normAutofit/>
          </a:bodyPr>
          <a:lstStyle/>
          <a:p>
            <a:pPr>
              <a:lnSpc>
                <a:spcPct val="110000"/>
              </a:lnSpc>
              <a:spcBef>
                <a:spcPts val="600"/>
              </a:spcBef>
              <a:buFont typeface="Wingdings" pitchFamily="2" charset="2"/>
              <a:buChar char="Ø"/>
            </a:pPr>
            <a:r>
              <a:rPr lang="el-GR" sz="2400" dirty="0" smtClean="0"/>
              <a:t>Η </a:t>
            </a:r>
            <a:r>
              <a:rPr lang="el-GR" sz="2400" dirty="0" err="1" smtClean="0"/>
              <a:t>μυοτενόντια</a:t>
            </a:r>
            <a:r>
              <a:rPr lang="el-GR" sz="2400" dirty="0" smtClean="0"/>
              <a:t> μονάδα αποθηκεύει  ενέργεια στις </a:t>
            </a:r>
            <a:r>
              <a:rPr lang="el-GR" sz="2400" b="1" dirty="0" err="1" smtClean="0"/>
              <a:t>ινοελαστικές</a:t>
            </a:r>
            <a:r>
              <a:rPr lang="el-GR" sz="2400" b="1" dirty="0" smtClean="0"/>
              <a:t> κατασκευές</a:t>
            </a:r>
            <a:r>
              <a:rPr lang="el-GR" sz="2400" dirty="0" smtClean="0"/>
              <a:t> και τους </a:t>
            </a:r>
            <a:r>
              <a:rPr lang="el-GR" sz="2400" b="1" dirty="0" smtClean="0"/>
              <a:t>συσταλτούς παράγοντες.</a:t>
            </a:r>
          </a:p>
          <a:p>
            <a:pPr>
              <a:lnSpc>
                <a:spcPct val="110000"/>
              </a:lnSpc>
              <a:spcBef>
                <a:spcPts val="600"/>
              </a:spcBef>
              <a:buFont typeface="Wingdings" pitchFamily="2" charset="2"/>
              <a:buChar char="Ø"/>
            </a:pPr>
            <a:r>
              <a:rPr lang="el-GR" sz="2400" dirty="0" smtClean="0"/>
              <a:t> Η διάταση του </a:t>
            </a:r>
            <a:r>
              <a:rPr lang="el-GR" sz="2400" dirty="0" err="1" smtClean="0"/>
              <a:t>μυοτενόντιου</a:t>
            </a:r>
            <a:r>
              <a:rPr lang="el-GR" sz="2400" dirty="0" smtClean="0"/>
              <a:t> μηχανισμού</a:t>
            </a:r>
            <a:r>
              <a:rPr lang="en-US" sz="2400" dirty="0" smtClean="0"/>
              <a:t>:</a:t>
            </a:r>
            <a:endParaRPr lang="el-GR" sz="2400" dirty="0" smtClean="0"/>
          </a:p>
          <a:p>
            <a:pPr lvl="1">
              <a:spcBef>
                <a:spcPts val="1200"/>
              </a:spcBef>
              <a:buFont typeface="Wingdings" pitchFamily="2" charset="2"/>
              <a:buChar char="§"/>
            </a:pPr>
            <a:r>
              <a:rPr lang="el-GR" sz="2400" dirty="0" smtClean="0"/>
              <a:t>Αυξάνει την μυϊκή ελαστικότητα</a:t>
            </a:r>
            <a:r>
              <a:rPr lang="en-US" sz="2400" dirty="0" smtClean="0"/>
              <a:t>.</a:t>
            </a:r>
            <a:endParaRPr lang="el-GR" sz="2400" dirty="0" smtClean="0"/>
          </a:p>
          <a:p>
            <a:pPr lvl="1">
              <a:spcBef>
                <a:spcPts val="1200"/>
              </a:spcBef>
              <a:buFont typeface="Wingdings" pitchFamily="2" charset="2"/>
              <a:buChar char="§"/>
            </a:pPr>
            <a:r>
              <a:rPr lang="el-GR" sz="2400" dirty="0" smtClean="0"/>
              <a:t>Διατηρεί και βοηθά την κινητικότητα της άρθρωσης</a:t>
            </a:r>
            <a:r>
              <a:rPr lang="en-US" sz="2400" dirty="0" smtClean="0"/>
              <a:t>.</a:t>
            </a:r>
            <a:endParaRPr lang="el-GR" sz="2400" dirty="0" smtClean="0"/>
          </a:p>
          <a:p>
            <a:pPr lvl="1">
              <a:spcBef>
                <a:spcPts val="1200"/>
              </a:spcBef>
              <a:buFont typeface="Wingdings" pitchFamily="2" charset="2"/>
              <a:buChar char="§"/>
            </a:pPr>
            <a:r>
              <a:rPr lang="el-GR" sz="2400" dirty="0" smtClean="0"/>
              <a:t>Αυξάνει την ελαστικότητα και το μήκος της </a:t>
            </a:r>
            <a:r>
              <a:rPr lang="el-GR" sz="2400" dirty="0" err="1" smtClean="0"/>
              <a:t>μυοτενόντιας</a:t>
            </a:r>
            <a:r>
              <a:rPr lang="el-GR" sz="2400" dirty="0" smtClean="0"/>
              <a:t> μονάδας.</a:t>
            </a:r>
          </a:p>
          <a:p>
            <a:pPr lvl="1">
              <a:lnSpc>
                <a:spcPct val="110000"/>
              </a:lnSpc>
              <a:spcBef>
                <a:spcPts val="600"/>
              </a:spcBef>
              <a:buFont typeface="Wingdings" pitchFamily="2" charset="2"/>
              <a:buChar char="§"/>
            </a:pPr>
            <a:r>
              <a:rPr lang="el-GR" sz="2400" dirty="0" smtClean="0"/>
              <a:t>Προκαλεί ενεργοποίηση των ιδιοδεκτικών υποδοχέων. </a:t>
            </a:r>
          </a:p>
        </p:txBody>
      </p:sp>
      <p:sp>
        <p:nvSpPr>
          <p:cNvPr id="2" name="Θέση αριθμού διαφάνειας 1"/>
          <p:cNvSpPr>
            <a:spLocks noGrp="1"/>
          </p:cNvSpPr>
          <p:nvPr>
            <p:ph type="sldNum" sz="quarter" idx="12"/>
          </p:nvPr>
        </p:nvSpPr>
        <p:spPr/>
        <p:txBody>
          <a:bodyPr/>
          <a:lstStyle/>
          <a:p>
            <a:pPr>
              <a:defRPr/>
            </a:pPr>
            <a:fld id="{4F7E6E24-82A3-4C6E-BE90-2EAE10B38894}" type="slidenum">
              <a:rPr lang="el-GR" smtClean="0">
                <a:solidFill>
                  <a:prstClr val="black"/>
                </a:solidFill>
              </a:rPr>
              <a:pPr>
                <a:defRPr/>
              </a:pPr>
              <a:t>79</a:t>
            </a:fld>
            <a:endParaRPr lang="el-GR">
              <a:solidFill>
                <a:prstClr val="black"/>
              </a:solidFill>
            </a:endParaRPr>
          </a:p>
        </p:txBody>
      </p:sp>
    </p:spTree>
    <p:extLst>
      <p:ext uri="{BB962C8B-B14F-4D97-AF65-F5344CB8AC3E}">
        <p14:creationId xmlns:p14="http://schemas.microsoft.com/office/powerpoint/2010/main" val="20134322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116632"/>
            <a:ext cx="8229600" cy="1080120"/>
          </a:xfrm>
        </p:spPr>
        <p:txBody>
          <a:bodyPr>
            <a:normAutofit fontScale="90000"/>
          </a:bodyPr>
          <a:lstStyle/>
          <a:p>
            <a:r>
              <a:rPr lang="el-GR" sz="4400" dirty="0">
                <a:latin typeface="Calibri" pitchFamily="34" charset="0"/>
              </a:rPr>
              <a:t>Ιδιοδεκτικοί </a:t>
            </a:r>
            <a:r>
              <a:rPr lang="el-GR" sz="4400" dirty="0" smtClean="0">
                <a:latin typeface="Calibri" pitchFamily="34" charset="0"/>
              </a:rPr>
              <a:t>Υποδοχείς</a:t>
            </a:r>
            <a:r>
              <a:rPr lang="el-GR" sz="4000" dirty="0" smtClean="0">
                <a:latin typeface="Calibri" pitchFamily="34" charset="0"/>
              </a:rPr>
              <a:t/>
            </a:r>
            <a:br>
              <a:rPr lang="el-GR" sz="4000" dirty="0" smtClean="0">
                <a:latin typeface="Calibri" pitchFamily="34" charset="0"/>
              </a:rPr>
            </a:br>
            <a:r>
              <a:rPr lang="el-GR" sz="3600" b="0" dirty="0" err="1" smtClean="0">
                <a:latin typeface="+mn-lt"/>
              </a:rPr>
              <a:t>Νευρομυϊκός</a:t>
            </a:r>
            <a:r>
              <a:rPr lang="el-GR" sz="3600" b="0" dirty="0">
                <a:latin typeface="+mn-lt"/>
              </a:rPr>
              <a:t> </a:t>
            </a:r>
            <a:r>
              <a:rPr lang="el-GR" sz="3600" b="0" dirty="0" smtClean="0">
                <a:latin typeface="+mn-lt"/>
              </a:rPr>
              <a:t>Έλεγχος</a:t>
            </a:r>
            <a:endParaRPr lang="el-GR" sz="3600" b="0" dirty="0">
              <a:latin typeface="+mn-lt"/>
            </a:endParaRPr>
          </a:p>
        </p:txBody>
      </p:sp>
      <p:sp>
        <p:nvSpPr>
          <p:cNvPr id="15364" name="Rectangle 4"/>
          <p:cNvSpPr>
            <a:spLocks noChangeArrowheads="1"/>
          </p:cNvSpPr>
          <p:nvPr/>
        </p:nvSpPr>
        <p:spPr bwMode="auto">
          <a:xfrm>
            <a:off x="457200" y="5029200"/>
            <a:ext cx="2808288" cy="1296988"/>
          </a:xfrm>
          <a:prstGeom prst="rect">
            <a:avLst/>
          </a:prstGeom>
          <a:noFill/>
          <a:ln w="9525">
            <a:noFill/>
            <a:miter lim="800000"/>
            <a:headEnd/>
            <a:tailEnd/>
          </a:ln>
          <a:effectLst/>
        </p:spPr>
        <p:txBody>
          <a:bodyPr anchor="ctr"/>
          <a:lstStyle/>
          <a:p>
            <a:pPr algn="ctr"/>
            <a:endParaRPr lang="el-GR" sz="3600">
              <a:solidFill>
                <a:srgbClr val="1F497D"/>
              </a:solidFill>
              <a:latin typeface="Calibri" pitchFamily="34" charset="0"/>
            </a:endParaRPr>
          </a:p>
        </p:txBody>
      </p:sp>
      <p:pic>
        <p:nvPicPr>
          <p:cNvPr id="1026" name="Picture 2" descr="File:Gray93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79" y="2060848"/>
            <a:ext cx="8237643" cy="28243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2220931" y="5157192"/>
            <a:ext cx="4702137"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4"/>
              </a:rPr>
              <a:t>Gray938</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err="1" smtClean="0">
                <a:latin typeface="+mn-lt"/>
                <a:hlinkClick r:id="rId5" tooltip="User:Pngbot"/>
              </a:rPr>
              <a:t>Pngbot</a:t>
            </a:r>
            <a:r>
              <a:rPr lang="el-GR" sz="1200" dirty="0" smtClean="0">
                <a:solidFill>
                  <a:prstClr val="black"/>
                </a:solidFill>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31103605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
            </a:r>
            <a:br>
              <a:rPr lang="el-GR" dirty="0" smtClean="0"/>
            </a:br>
            <a:r>
              <a:rPr lang="el-GR" sz="4400" dirty="0" smtClean="0"/>
              <a:t>Ιδιοδεκτικοί  Υποδοχείς</a:t>
            </a:r>
            <a:r>
              <a:rPr lang="el-GR" sz="4400" b="0" dirty="0" smtClean="0"/>
              <a:t> </a:t>
            </a:r>
            <a:r>
              <a:rPr lang="el-GR" sz="3600" b="0" dirty="0" smtClean="0"/>
              <a:t>1/2</a:t>
            </a:r>
            <a:r>
              <a:rPr lang="el-GR" sz="4400" dirty="0" smtClean="0"/>
              <a:t/>
            </a:r>
            <a:br>
              <a:rPr lang="el-GR" sz="4400"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pPr>
              <a:lnSpc>
                <a:spcPct val="110000"/>
              </a:lnSpc>
              <a:spcBef>
                <a:spcPts val="1200"/>
              </a:spcBef>
              <a:buFont typeface="Wingdings" pitchFamily="2" charset="2"/>
              <a:buChar char="Ø"/>
            </a:pPr>
            <a:r>
              <a:rPr lang="el-GR" sz="2200" dirty="0" smtClean="0"/>
              <a:t>Πρόκειται για</a:t>
            </a:r>
            <a:r>
              <a:rPr lang="en-US" sz="2200" dirty="0" smtClean="0"/>
              <a:t> </a:t>
            </a:r>
            <a:r>
              <a:rPr lang="el-GR" sz="2200" dirty="0" smtClean="0"/>
              <a:t>απολήξεις νεύρου σε μύες, τένοντες, αρθρώσεις.</a:t>
            </a:r>
          </a:p>
          <a:p>
            <a:pPr>
              <a:lnSpc>
                <a:spcPct val="110000"/>
              </a:lnSpc>
              <a:spcBef>
                <a:spcPts val="1200"/>
              </a:spcBef>
              <a:buFont typeface="Wingdings" pitchFamily="2" charset="2"/>
              <a:buChar char="Ø"/>
            </a:pPr>
            <a:r>
              <a:rPr lang="el-GR" sz="2200" dirty="0" smtClean="0"/>
              <a:t>Οι ιδιοδεκτικοί υποδοχείς (Μυϊκή Άτρακτος</a:t>
            </a:r>
            <a:r>
              <a:rPr lang="en-US" sz="2200" dirty="0" smtClean="0"/>
              <a:t>,</a:t>
            </a:r>
            <a:r>
              <a:rPr lang="el-GR" sz="2200" dirty="0" smtClean="0"/>
              <a:t> Σωμάτια </a:t>
            </a:r>
            <a:r>
              <a:rPr lang="en-US" sz="2200" dirty="0" smtClean="0"/>
              <a:t>Golgi,</a:t>
            </a:r>
            <a:r>
              <a:rPr lang="el-GR" sz="2200" dirty="0" smtClean="0"/>
              <a:t> </a:t>
            </a:r>
            <a:r>
              <a:rPr lang="en-US" sz="2200" dirty="0" smtClean="0"/>
              <a:t> </a:t>
            </a:r>
            <a:r>
              <a:rPr lang="el-GR" sz="2200" dirty="0" smtClean="0"/>
              <a:t/>
            </a:r>
            <a:br>
              <a:rPr lang="el-GR" sz="2200" dirty="0" smtClean="0"/>
            </a:br>
            <a:r>
              <a:rPr lang="el-GR" sz="2200" dirty="0" smtClean="0"/>
              <a:t>Σωμάτια</a:t>
            </a:r>
            <a:r>
              <a:rPr lang="en-US" sz="2200" dirty="0" smtClean="0"/>
              <a:t> </a:t>
            </a:r>
            <a:r>
              <a:rPr lang="en-US" sz="2200" dirty="0" err="1" smtClean="0"/>
              <a:t>Pacinian</a:t>
            </a:r>
            <a:r>
              <a:rPr lang="el-GR" sz="2200" dirty="0" smtClean="0"/>
              <a:t>, Απολήξεις </a:t>
            </a:r>
            <a:r>
              <a:rPr lang="el-GR" sz="2200" dirty="0" err="1" smtClean="0"/>
              <a:t>Ruffini</a:t>
            </a:r>
            <a:r>
              <a:rPr lang="el-GR" sz="2200" dirty="0" smtClean="0"/>
              <a:t>) λειτουργούν ως αισθητικοί υποδοχείς. </a:t>
            </a:r>
          </a:p>
          <a:p>
            <a:pPr lvl="1">
              <a:lnSpc>
                <a:spcPct val="110000"/>
              </a:lnSpc>
              <a:spcBef>
                <a:spcPts val="1200"/>
              </a:spcBef>
              <a:buFont typeface="Wingdings" pitchFamily="2" charset="2"/>
              <a:buChar char="§"/>
            </a:pPr>
            <a:r>
              <a:rPr lang="el-GR" sz="2200" dirty="0" smtClean="0"/>
              <a:t>Πληροφορούν το κεντρικό νευρικό σύστημα για την κατάσταση των αρθρώσεων</a:t>
            </a:r>
            <a:r>
              <a:rPr lang="en-US" sz="2200" dirty="0" smtClean="0"/>
              <a:t>,</a:t>
            </a:r>
            <a:r>
              <a:rPr lang="el-GR" sz="2200" dirty="0" smtClean="0"/>
              <a:t> για το μήκος και την τάση των μυών,  για την παραμόρφωση και τις προσαρμογές των δομών γύρω και μέσα στην άρθρωση. </a:t>
            </a:r>
          </a:p>
          <a:p>
            <a:pPr lvl="1">
              <a:lnSpc>
                <a:spcPct val="110000"/>
              </a:lnSpc>
              <a:spcBef>
                <a:spcPts val="1200"/>
              </a:spcBef>
              <a:buFont typeface="Wingdings" pitchFamily="2" charset="2"/>
              <a:buChar char="§"/>
            </a:pPr>
            <a:r>
              <a:rPr lang="el-GR" sz="2200" dirty="0" smtClean="0"/>
              <a:t>Απαντούν στην αλλαγή της θέσης και στην κίνηση. </a:t>
            </a:r>
          </a:p>
          <a:p>
            <a:pPr lvl="1">
              <a:lnSpc>
                <a:spcPct val="110000"/>
              </a:lnSpc>
              <a:spcBef>
                <a:spcPts val="1200"/>
              </a:spcBef>
              <a:buFont typeface="Wingdings" pitchFamily="2" charset="2"/>
              <a:buChar char="§"/>
            </a:pPr>
            <a:r>
              <a:rPr lang="el-GR" sz="2200" dirty="0" smtClean="0"/>
              <a:t>Αποτελεί ερέθισμα η διάταση του ιστού στον οποίο ευρίσκονται.</a:t>
            </a:r>
            <a:endParaRPr lang="el-GR" sz="2200" dirty="0"/>
          </a:p>
        </p:txBody>
      </p:sp>
      <p:sp>
        <p:nvSpPr>
          <p:cNvPr id="4" name="3 - Θέση αριθμού διαφάνειας"/>
          <p:cNvSpPr>
            <a:spLocks noGrp="1"/>
          </p:cNvSpPr>
          <p:nvPr>
            <p:ph type="sldNum" sz="quarter" idx="12"/>
          </p:nvPr>
        </p:nvSpPr>
        <p:spPr/>
        <p:txBody>
          <a:bodyPr/>
          <a:lstStyle/>
          <a:p>
            <a:fld id="{457C7601-041C-40B7-996B-2745C14EE3D7}" type="slidenum">
              <a:rPr lang="el-GR" smtClean="0">
                <a:solidFill>
                  <a:prstClr val="black"/>
                </a:solidFill>
              </a:rPr>
              <a:pPr/>
              <a:t>81</a:t>
            </a:fld>
            <a:endParaRPr lang="el-GR">
              <a:solidFill>
                <a:prstClr val="black"/>
              </a:solidFill>
            </a:endParaRPr>
          </a:p>
        </p:txBody>
      </p:sp>
    </p:spTree>
    <p:extLst>
      <p:ext uri="{BB962C8B-B14F-4D97-AF65-F5344CB8AC3E}">
        <p14:creationId xmlns:p14="http://schemas.microsoft.com/office/powerpoint/2010/main" val="33423404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7544" y="116632"/>
            <a:ext cx="8229600" cy="1080120"/>
          </a:xfrm>
        </p:spPr>
        <p:txBody>
          <a:bodyPr>
            <a:normAutofit fontScale="90000"/>
          </a:bodyPr>
          <a:lstStyle/>
          <a:p>
            <a:r>
              <a:rPr lang="el-GR" sz="4400" dirty="0" smtClean="0"/>
              <a:t>Ιδιοδεκτικοί </a:t>
            </a:r>
            <a:r>
              <a:rPr lang="el-GR" sz="4400" dirty="0" err="1" smtClean="0"/>
              <a:t>Υποδοχεις</a:t>
            </a:r>
            <a:r>
              <a:rPr lang="el-GR" sz="4400" dirty="0" smtClean="0"/>
              <a:t> </a:t>
            </a:r>
            <a:br>
              <a:rPr lang="el-GR" sz="4400" dirty="0" smtClean="0"/>
            </a:br>
            <a:r>
              <a:rPr lang="el-GR" sz="3600" b="0" dirty="0" smtClean="0"/>
              <a:t>μυϊκή άτρακτος</a:t>
            </a:r>
          </a:p>
        </p:txBody>
      </p:sp>
      <p:pic>
        <p:nvPicPr>
          <p:cNvPr id="1030" name="Picture 6" descr="http://www.neurobiography.info/images/teaching/muscle_spind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907" y="1916832"/>
            <a:ext cx="6188187" cy="396044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2286000" y="6021288"/>
            <a:ext cx="4572000" cy="276999"/>
          </a:xfrm>
          <a:prstGeom prst="rect">
            <a:avLst/>
          </a:prstGeom>
        </p:spPr>
        <p:txBody>
          <a:bodyPr>
            <a:spAutoFit/>
          </a:bodyPr>
          <a:lstStyle/>
          <a:p>
            <a:pPr algn="ctr"/>
            <a:r>
              <a:rPr lang="en-US" sz="1200" dirty="0" smtClean="0">
                <a:solidFill>
                  <a:prstClr val="black"/>
                </a:solidFill>
                <a:latin typeface="Calibri"/>
                <a:hlinkClick r:id="rId4"/>
              </a:rPr>
              <a:t>neurobiography.info</a:t>
            </a:r>
            <a:endParaRPr lang="el-GR" sz="1200" dirty="0">
              <a:solidFill>
                <a:prstClr val="black"/>
              </a:solidFill>
              <a:latin typeface="Calibri"/>
            </a:endParaRPr>
          </a:p>
        </p:txBody>
      </p:sp>
    </p:spTree>
    <p:extLst>
      <p:ext uri="{BB962C8B-B14F-4D97-AF65-F5344CB8AC3E}">
        <p14:creationId xmlns:p14="http://schemas.microsoft.com/office/powerpoint/2010/main" val="15267414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7544" y="116632"/>
            <a:ext cx="8229600" cy="1080120"/>
          </a:xfrm>
        </p:spPr>
        <p:txBody>
          <a:bodyPr>
            <a:normAutofit fontScale="90000"/>
          </a:bodyPr>
          <a:lstStyle/>
          <a:p>
            <a:r>
              <a:rPr lang="el-GR" sz="4400" dirty="0" smtClean="0"/>
              <a:t/>
            </a:r>
            <a:br>
              <a:rPr lang="el-GR" sz="4400" dirty="0" smtClean="0"/>
            </a:br>
            <a:r>
              <a:rPr lang="el-GR" sz="4400" dirty="0" smtClean="0"/>
              <a:t>Ιδιοδεκτικοί </a:t>
            </a:r>
            <a:r>
              <a:rPr lang="el-GR" sz="4400" dirty="0" err="1" smtClean="0"/>
              <a:t>Υποδοχεις</a:t>
            </a:r>
            <a:r>
              <a:rPr lang="el-GR" sz="4400" dirty="0" smtClean="0"/>
              <a:t> </a:t>
            </a:r>
            <a:br>
              <a:rPr lang="el-GR" sz="4400" dirty="0" smtClean="0"/>
            </a:br>
            <a:r>
              <a:rPr lang="el-GR" sz="3600" b="0" dirty="0" smtClean="0"/>
              <a:t>σωμάτια </a:t>
            </a:r>
            <a:r>
              <a:rPr lang="en-US" sz="3600" b="0" dirty="0" smtClean="0"/>
              <a:t>Golgi</a:t>
            </a:r>
            <a:r>
              <a:rPr lang="el-GR" sz="3600" b="0" dirty="0" smtClean="0">
                <a:latin typeface="Calibri" pitchFamily="34" charset="0"/>
              </a:rPr>
              <a:t> </a:t>
            </a:r>
            <a:r>
              <a:rPr lang="el-GR" sz="3600" b="0" dirty="0" smtClean="0"/>
              <a:t/>
            </a:r>
            <a:br>
              <a:rPr lang="el-GR" sz="3600" b="0" dirty="0" smtClean="0"/>
            </a:br>
            <a:endParaRPr lang="el-GR" sz="3600" b="0" dirty="0" smtClean="0"/>
          </a:p>
        </p:txBody>
      </p:sp>
      <p:pic>
        <p:nvPicPr>
          <p:cNvPr id="1032" name="Picture 8" descr="http://www.neurobiography.info/images/teaching/golgi_tendon_orga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484784"/>
            <a:ext cx="3600450" cy="4905376"/>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2502049" y="6525344"/>
            <a:ext cx="4572000" cy="276999"/>
          </a:xfrm>
          <a:prstGeom prst="rect">
            <a:avLst/>
          </a:prstGeom>
        </p:spPr>
        <p:txBody>
          <a:bodyPr>
            <a:spAutoFit/>
          </a:bodyPr>
          <a:lstStyle/>
          <a:p>
            <a:pPr algn="ctr"/>
            <a:r>
              <a:rPr lang="en-US" sz="1200" dirty="0" smtClean="0">
                <a:solidFill>
                  <a:prstClr val="black"/>
                </a:solidFill>
                <a:latin typeface="Calibri"/>
                <a:hlinkClick r:id="rId4"/>
              </a:rPr>
              <a:t>neurobiography.info</a:t>
            </a:r>
            <a:endParaRPr lang="el-GR" sz="1200" dirty="0">
              <a:solidFill>
                <a:prstClr val="black"/>
              </a:solidFill>
              <a:latin typeface="Calibri"/>
            </a:endParaRPr>
          </a:p>
        </p:txBody>
      </p:sp>
    </p:spTree>
    <p:extLst>
      <p:ext uri="{BB962C8B-B14F-4D97-AF65-F5344CB8AC3E}">
        <p14:creationId xmlns:p14="http://schemas.microsoft.com/office/powerpoint/2010/main" val="7330008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Ιδιοδεκτικοί  Υποδοχείς </a:t>
            </a:r>
            <a:r>
              <a:rPr lang="el-GR" sz="3200" b="0" dirty="0" smtClean="0"/>
              <a:t>2/2</a:t>
            </a:r>
            <a:endParaRPr lang="el-GR" sz="3200" b="0" dirty="0"/>
          </a:p>
        </p:txBody>
      </p:sp>
      <p:sp>
        <p:nvSpPr>
          <p:cNvPr id="3" name="2 - Θέση περιεχομένου"/>
          <p:cNvSpPr>
            <a:spLocks noGrp="1"/>
          </p:cNvSpPr>
          <p:nvPr>
            <p:ph idx="1"/>
          </p:nvPr>
        </p:nvSpPr>
        <p:spPr>
          <a:xfrm>
            <a:off x="457200" y="1196752"/>
            <a:ext cx="8291264" cy="5400600"/>
          </a:xfrm>
        </p:spPr>
        <p:txBody>
          <a:bodyPr>
            <a:normAutofit/>
          </a:bodyPr>
          <a:lstStyle/>
          <a:p>
            <a:pPr>
              <a:spcBef>
                <a:spcPts val="1200"/>
              </a:spcBef>
              <a:buFont typeface="Wingdings" pitchFamily="2" charset="2"/>
              <a:buChar char="Ø"/>
            </a:pPr>
            <a:r>
              <a:rPr lang="el-GR" sz="2300" b="1" dirty="0" smtClean="0"/>
              <a:t>Η μυϊκή άτρακτος </a:t>
            </a:r>
            <a:r>
              <a:rPr lang="el-GR" sz="2300" dirty="0" smtClean="0"/>
              <a:t>ανιχνεύει την διαφορά του μήκους και της τάσης του μυός. </a:t>
            </a:r>
          </a:p>
          <a:p>
            <a:pPr>
              <a:spcBef>
                <a:spcPts val="1200"/>
              </a:spcBef>
              <a:buFont typeface="Wingdings" pitchFamily="2" charset="2"/>
              <a:buChar char="Ø"/>
            </a:pPr>
            <a:r>
              <a:rPr lang="el-GR" sz="2300" b="1" dirty="0" smtClean="0"/>
              <a:t>Η μυϊκή  άτρακτος  </a:t>
            </a:r>
            <a:r>
              <a:rPr lang="el-GR" sz="2300" dirty="0" smtClean="0"/>
              <a:t>απαντά με αντανακλαστικό τρόπο στην «εκρηκτική» διάταση του μυός, προκαλώντας  ισχυρότερη σύσπαση, ώστε να την αποτρέψει. Η αργή διάτασή της όμως  δεν ενεργοποιεί την δυναμική της απάντηση.  </a:t>
            </a:r>
          </a:p>
          <a:p>
            <a:pPr>
              <a:spcBef>
                <a:spcPts val="1200"/>
              </a:spcBef>
              <a:buFont typeface="Wingdings" pitchFamily="2" charset="2"/>
              <a:buChar char="Ø"/>
            </a:pPr>
            <a:r>
              <a:rPr lang="el-GR" sz="2300" b="1" dirty="0" smtClean="0"/>
              <a:t>Τα σωμάτια </a:t>
            </a:r>
            <a:r>
              <a:rPr lang="en-US" sz="2300" b="1" dirty="0" smtClean="0"/>
              <a:t>Golgi</a:t>
            </a:r>
            <a:r>
              <a:rPr lang="el-GR" sz="2300" b="1" dirty="0" smtClean="0"/>
              <a:t> </a:t>
            </a:r>
            <a:r>
              <a:rPr lang="el-GR" sz="2300" dirty="0" smtClean="0"/>
              <a:t>προσαρμόζονται αργά στην δύναμη, που αναπτύσσεται στην </a:t>
            </a:r>
            <a:r>
              <a:rPr lang="el-GR" sz="2300" dirty="0" err="1" smtClean="0"/>
              <a:t>μυοτενόντια</a:t>
            </a:r>
            <a:r>
              <a:rPr lang="el-GR" sz="2300" dirty="0" smtClean="0"/>
              <a:t> μονάδα.</a:t>
            </a:r>
          </a:p>
          <a:p>
            <a:pPr>
              <a:spcBef>
                <a:spcPts val="1200"/>
              </a:spcBef>
              <a:buFont typeface="Wingdings" pitchFamily="2" charset="2"/>
              <a:buChar char="Ø"/>
            </a:pPr>
            <a:r>
              <a:rPr lang="el-GR" sz="2300" b="1" dirty="0" smtClean="0"/>
              <a:t>Τα σωμάτια </a:t>
            </a:r>
            <a:r>
              <a:rPr lang="en-US" sz="2300" b="1" dirty="0" smtClean="0"/>
              <a:t>Golgi</a:t>
            </a:r>
            <a:r>
              <a:rPr lang="el-GR" sz="2300" b="1" dirty="0" smtClean="0"/>
              <a:t> </a:t>
            </a:r>
            <a:r>
              <a:rPr lang="el-GR" sz="2300" dirty="0" smtClean="0"/>
              <a:t>ενεργοποιούνται, όταν ασκείται  δύναμη  στον τένοντα του μυός  είτε με ισομετρική άσκηση, είτε με παθητική διάταση, και χαλαρώνει  η μυϊκή δομή, ώστε μπορεί  να διαταθεί. </a:t>
            </a:r>
          </a:p>
        </p:txBody>
      </p:sp>
      <p:sp>
        <p:nvSpPr>
          <p:cNvPr id="4" name="3 - Θέση αριθμού διαφάνειας"/>
          <p:cNvSpPr>
            <a:spLocks noGrp="1"/>
          </p:cNvSpPr>
          <p:nvPr>
            <p:ph type="sldNum" sz="quarter" idx="12"/>
          </p:nvPr>
        </p:nvSpPr>
        <p:spPr/>
        <p:txBody>
          <a:bodyPr/>
          <a:lstStyle/>
          <a:p>
            <a:fld id="{457C7601-041C-40B7-996B-2745C14EE3D7}" type="slidenum">
              <a:rPr lang="el-GR" smtClean="0">
                <a:solidFill>
                  <a:prstClr val="black"/>
                </a:solidFill>
              </a:rPr>
              <a:pPr/>
              <a:t>84</a:t>
            </a:fld>
            <a:endParaRPr lang="el-GR">
              <a:solidFill>
                <a:prstClr val="black"/>
              </a:solidFill>
            </a:endParaRPr>
          </a:p>
        </p:txBody>
      </p:sp>
    </p:spTree>
    <p:extLst>
      <p:ext uri="{BB962C8B-B14F-4D97-AF65-F5344CB8AC3E}">
        <p14:creationId xmlns:p14="http://schemas.microsoft.com/office/powerpoint/2010/main" val="28542732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File:Proprioception signals.svg">
            <a:hlinkClick r:id="rId3"/>
          </p:cNvPr>
          <p:cNvPicPr>
            <a:picLocks noChangeAspect="1" noChangeArrowheads="1"/>
          </p:cNvPicPr>
          <p:nvPr/>
        </p:nvPicPr>
        <p:blipFill>
          <a:blip r:embed="rId4" cstate="print"/>
          <a:srcRect/>
          <a:stretch>
            <a:fillRect/>
          </a:stretch>
        </p:blipFill>
        <p:spPr bwMode="auto">
          <a:xfrm>
            <a:off x="572470" y="1268760"/>
            <a:ext cx="7999060" cy="5184576"/>
          </a:xfrm>
          <a:prstGeom prst="rect">
            <a:avLst/>
          </a:prstGeom>
          <a:noFill/>
        </p:spPr>
      </p:pic>
      <p:sp>
        <p:nvSpPr>
          <p:cNvPr id="7" name="Ορθογώνιο 6"/>
          <p:cNvSpPr/>
          <p:nvPr/>
        </p:nvSpPr>
        <p:spPr>
          <a:xfrm>
            <a:off x="1535055" y="6525344"/>
            <a:ext cx="6731544"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5"/>
              </a:rPr>
              <a:t>Proprioception </a:t>
            </a:r>
            <a:r>
              <a:rPr lang="en-US" sz="1200" dirty="0" smtClean="0">
                <a:solidFill>
                  <a:prstClr val="black"/>
                </a:solidFill>
                <a:latin typeface="Calibri"/>
                <a:hlinkClick r:id="rId5"/>
              </a:rPr>
              <a:t>signals</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err="1">
                <a:solidFill>
                  <a:prstClr val="black"/>
                </a:solidFill>
                <a:latin typeface="Calibri"/>
                <a:hlinkClick r:id="rId6" tooltip="User:Thomas.haslwanter (page does not exist)"/>
              </a:rPr>
              <a:t>Thomas.haslwanter</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7"/>
              </a:rPr>
              <a:t>CC BY-SA 3.0</a:t>
            </a:r>
            <a:endParaRPr lang="en-US" sz="1200" dirty="0">
              <a:solidFill>
                <a:prstClr val="black"/>
              </a:solidFill>
              <a:latin typeface="Calibri"/>
            </a:endParaRPr>
          </a:p>
        </p:txBody>
      </p:sp>
      <p:sp>
        <p:nvSpPr>
          <p:cNvPr id="4" name="Τίτλος 3"/>
          <p:cNvSpPr>
            <a:spLocks noGrp="1"/>
          </p:cNvSpPr>
          <p:nvPr>
            <p:ph type="title"/>
          </p:nvPr>
        </p:nvSpPr>
        <p:spPr>
          <a:xfrm>
            <a:off x="467544" y="116632"/>
            <a:ext cx="8229600" cy="1080120"/>
          </a:xfrm>
        </p:spPr>
        <p:txBody>
          <a:bodyPr>
            <a:noAutofit/>
          </a:bodyPr>
          <a:lstStyle/>
          <a:p>
            <a:r>
              <a:rPr lang="el-GR" dirty="0"/>
              <a:t> Ιδιοδεκτικοί Υποδοχείς</a:t>
            </a:r>
            <a:br>
              <a:rPr lang="el-GR" dirty="0"/>
            </a:br>
            <a:r>
              <a:rPr lang="el-GR" sz="3200" b="0" dirty="0"/>
              <a:t>Σχηματική  Αποτύπωση Ενεργοποίησης</a:t>
            </a:r>
          </a:p>
        </p:txBody>
      </p:sp>
    </p:spTree>
    <p:extLst>
      <p:ext uri="{BB962C8B-B14F-4D97-AF65-F5344CB8AC3E}">
        <p14:creationId xmlns:p14="http://schemas.microsoft.com/office/powerpoint/2010/main" val="35240423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dirty="0" smtClean="0"/>
              <a:t>Συμπερασματικά</a:t>
            </a:r>
            <a:endParaRPr lang="el-GR" dirty="0"/>
          </a:p>
        </p:txBody>
      </p:sp>
      <p:sp>
        <p:nvSpPr>
          <p:cNvPr id="2" name="1 - Θέση περιεχομένου"/>
          <p:cNvSpPr>
            <a:spLocks noGrp="1"/>
          </p:cNvSpPr>
          <p:nvPr>
            <p:ph idx="1"/>
          </p:nvPr>
        </p:nvSpPr>
        <p:spPr/>
        <p:txBody>
          <a:bodyPr>
            <a:normAutofit/>
          </a:bodyPr>
          <a:lstStyle/>
          <a:p>
            <a:pPr>
              <a:spcBef>
                <a:spcPts val="1800"/>
              </a:spcBef>
              <a:buFont typeface="Wingdings" pitchFamily="2" charset="2"/>
              <a:buChar char="Ø"/>
            </a:pPr>
            <a:r>
              <a:rPr lang="el-GR" sz="2400" b="1" dirty="0" smtClean="0"/>
              <a:t>Η ενεργητική σύσπαση προκαλεί υψηλό βαθμό ενεργοποίησης της μυϊκής ίνας.</a:t>
            </a:r>
          </a:p>
          <a:p>
            <a:pPr>
              <a:spcBef>
                <a:spcPts val="1800"/>
              </a:spcBef>
              <a:buFont typeface="Wingdings" pitchFamily="2" charset="2"/>
              <a:buChar char="Ø"/>
            </a:pPr>
            <a:r>
              <a:rPr lang="el-GR" sz="2400" b="1" dirty="0" smtClean="0"/>
              <a:t>Με επανειλημμένα ερεθίσματα μικρής έντασης, επιτυγχάνεται το μέγιστο ερέθισμα για την μυϊκή σύσπαση.</a:t>
            </a:r>
          </a:p>
          <a:p>
            <a:pPr>
              <a:spcBef>
                <a:spcPts val="1800"/>
              </a:spcBef>
              <a:buFont typeface="Wingdings" pitchFamily="2" charset="2"/>
              <a:buChar char="Ø"/>
            </a:pPr>
            <a:r>
              <a:rPr lang="el-GR" sz="2400" b="1" dirty="0" smtClean="0"/>
              <a:t>Οι μύες εργάζονται στα φυσιολογικά τους όρια. </a:t>
            </a:r>
          </a:p>
          <a:p>
            <a:pPr>
              <a:spcBef>
                <a:spcPts val="1800"/>
              </a:spcBef>
              <a:buFont typeface="Wingdings" pitchFamily="2" charset="2"/>
              <a:buChar char="Ø"/>
            </a:pPr>
            <a:r>
              <a:rPr lang="el-GR" sz="2400" b="1" dirty="0" smtClean="0"/>
              <a:t>Εφόσον κατακτηθούν τα παραπάνω δύο σημεία, η άσκηση  οδηγεί σε υπερτροφία  των μυϊκών νηματίων και του </a:t>
            </a:r>
            <a:r>
              <a:rPr lang="el-GR" sz="2400" b="1" dirty="0" err="1" smtClean="0"/>
              <a:t>σαρκοπλάσματος</a:t>
            </a:r>
            <a:r>
              <a:rPr lang="el-GR" sz="2400" b="1" dirty="0" smtClean="0"/>
              <a:t>.</a:t>
            </a:r>
          </a:p>
          <a:p>
            <a:pPr>
              <a:spcBef>
                <a:spcPts val="1800"/>
              </a:spcBef>
              <a:buFont typeface="Wingdings" pitchFamily="2" charset="2"/>
              <a:buChar char="Ø"/>
            </a:pPr>
            <a:r>
              <a:rPr lang="el-GR" sz="2400" b="1" dirty="0" smtClean="0"/>
              <a:t>Εάν συμβεί κάματος, η αιτία  είναι μεταβολική.</a:t>
            </a:r>
            <a:endParaRPr lang="el-GR" sz="2400" b="1"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a:solidFill>
                <a:prstClr val="black"/>
              </a:solidFill>
            </a:endParaRPr>
          </a:p>
        </p:txBody>
      </p:sp>
    </p:spTree>
    <p:extLst>
      <p:ext uri="{BB962C8B-B14F-4D97-AF65-F5344CB8AC3E}">
        <p14:creationId xmlns:p14="http://schemas.microsoft.com/office/powerpoint/2010/main" val="20075170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11" name="Ομάδα 10"/>
          <p:cNvGrpSpPr/>
          <p:nvPr/>
        </p:nvGrpSpPr>
        <p:grpSpPr>
          <a:xfrm>
            <a:off x="1767633" y="5931169"/>
            <a:ext cx="5828703" cy="768532"/>
            <a:chOff x="1767633" y="5931169"/>
            <a:chExt cx="5828703" cy="768532"/>
          </a:xfrm>
        </p:grpSpPr>
        <p:pic>
          <p:nvPicPr>
            <p:cNvPr id="13"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4"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947452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60915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Μυϊκή ίνα </a:t>
            </a:r>
            <a:r>
              <a:rPr lang="en-US" dirty="0" smtClean="0"/>
              <a:t>- </a:t>
            </a:r>
            <a:r>
              <a:rPr lang="el-GR" dirty="0" smtClean="0"/>
              <a:t>Μυϊκό ινίδιο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pic>
        <p:nvPicPr>
          <p:cNvPr id="7" name="Picture 2" descr="File:Skeletal muscl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91681" y="1700808"/>
            <a:ext cx="5760639" cy="41476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3346182" y="5949280"/>
            <a:ext cx="245163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Skeletal </a:t>
            </a:r>
            <a:r>
              <a:rPr lang="en-US" sz="1200" dirty="0" smtClean="0">
                <a:solidFill>
                  <a:prstClr val="black">
                    <a:lumMod val="75000"/>
                    <a:lumOff val="25000"/>
                  </a:prstClr>
                </a:solidFill>
                <a:latin typeface="Calibri"/>
                <a:hlinkClick r:id="rId3"/>
              </a:rPr>
              <a:t>muscle</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tooltip="User:Deglr6328"/>
              </a:rPr>
              <a:t>Deglr6328</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CC BY-SA </a:t>
            </a:r>
            <a:r>
              <a:rPr lang="en-US" sz="1200" dirty="0" smtClean="0">
                <a:solidFill>
                  <a:prstClr val="black">
                    <a:lumMod val="75000"/>
                    <a:lumOff val="25000"/>
                  </a:prstClr>
                </a:solidFill>
                <a:latin typeface="Calibri"/>
                <a:hlinkClick r:id="rId5"/>
              </a:rPr>
              <a:t>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77239847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Δωροθέα Μακρυγιάννη 2014. Δωροθέα Μακρυγιάννη. «Βιολογική μηχανική – Εργονομία (Θ). Ενότητα </a:t>
            </a:r>
            <a:r>
              <a:rPr lang="en-US" sz="2000" dirty="0" smtClean="0"/>
              <a:t>3:</a:t>
            </a:r>
            <a:r>
              <a:rPr lang="el-GR" sz="2000" smtClean="0"/>
              <a:t> </a:t>
            </a:r>
            <a:r>
              <a:rPr lang="el-GR" sz="2000"/>
              <a:t>Μυϊκός </a:t>
            </a:r>
            <a:r>
              <a:rPr lang="el-GR" sz="2000" smtClean="0"/>
              <a:t>ιστός</a:t>
            </a:r>
            <a:r>
              <a:rPr lang="el-GR" sz="200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6145977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2040008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9538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76238618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805902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Βιολογική Μηχανική">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PLATE">
  <a:themeElements>
    <a:clrScheme name="Προσαρμοσμένο 1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exo-opistho_simeiomata">
  <a:themeElements>
    <a:clrScheme name="Προσαρμοσμένο 24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exo-opistho_simeiomata">
  <a:themeElements>
    <a:clrScheme name="Προσαρμοσμένο 1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Βιολογική Μηχανική</Template>
  <TotalTime>78</TotalTime>
  <Words>4369</Words>
  <Application>Microsoft Office PowerPoint</Application>
  <PresentationFormat>Προβολή στην οθόνη (4:3)</PresentationFormat>
  <Paragraphs>522</Paragraphs>
  <Slides>94</Slides>
  <Notes>28</Notes>
  <HiddenSlides>0</HiddenSlides>
  <MMClips>0</MMClips>
  <ScaleCrop>false</ScaleCrop>
  <HeadingPairs>
    <vt:vector size="4" baseType="variant">
      <vt:variant>
        <vt:lpstr>Θέμα</vt:lpstr>
      </vt:variant>
      <vt:variant>
        <vt:i4>7</vt:i4>
      </vt:variant>
      <vt:variant>
        <vt:lpstr>Τίτλοι διαφανειών</vt:lpstr>
      </vt:variant>
      <vt:variant>
        <vt:i4>94</vt:i4>
      </vt:variant>
    </vt:vector>
  </HeadingPairs>
  <TitlesOfParts>
    <vt:vector size="101" baseType="lpstr">
      <vt:lpstr>template Βιολογική Μηχανική</vt:lpstr>
      <vt:lpstr>TEMPLATE</vt:lpstr>
      <vt:lpstr>Προσαρμοσμένη σχεδίαση</vt:lpstr>
      <vt:lpstr>1_TEMPLATE</vt:lpstr>
      <vt:lpstr>2_exo-opistho_simeiomata</vt:lpstr>
      <vt:lpstr>OC_template_updated</vt:lpstr>
      <vt:lpstr>1_exo-opistho_simeiomata</vt:lpstr>
      <vt:lpstr>Βιολογική Μηχανική   Εργονομία (Θ)</vt:lpstr>
      <vt:lpstr>Μυϊκός Ιστός Κατασκευή και Λειτουργία</vt:lpstr>
      <vt:lpstr>Μυϊκός Ιστός είδη</vt:lpstr>
      <vt:lpstr> Μυϊκός Ιστός  χαρακτηριστικά, ιδιότητες</vt:lpstr>
      <vt:lpstr>Σκελετικός Μυϊκός Ιστός  </vt:lpstr>
      <vt:lpstr>Σκελετικός Μυϊκός Ιστός σχήμα </vt:lpstr>
      <vt:lpstr>Μυϊκός ιστός </vt:lpstr>
      <vt:lpstr>Δομή και Μοριακή Σύνθεση  της Μυϊκής Ίνας</vt:lpstr>
      <vt:lpstr>Μυϊκή ίνα - Μυϊκό ινίδιο</vt:lpstr>
      <vt:lpstr>Μυϊκή Ίνα</vt:lpstr>
      <vt:lpstr> Μυϊκό Ινίδιο Δομή  </vt:lpstr>
      <vt:lpstr> Μυϊκό Ινίδιο  Δομή, εγκάρσια γράμμωση</vt:lpstr>
      <vt:lpstr>Σαρκόπλασμα</vt:lpstr>
      <vt:lpstr>Σαρκοπλασματικό Δίκτυο</vt:lpstr>
      <vt:lpstr>Σαρκείλημμα</vt:lpstr>
      <vt:lpstr>Μυϊκό Ινίδιο μοριακή δομή 1/2</vt:lpstr>
      <vt:lpstr>Μυϊκό Ινίδιο  σχηματική απεικόνιση της δομής</vt:lpstr>
      <vt:lpstr>  Σαρκομέριο πρωτεΐνες  </vt:lpstr>
      <vt:lpstr>Σαρκομέριο Δομή</vt:lpstr>
      <vt:lpstr>Μυϊκό Ινίδιο μοριακή δομή 2/2</vt:lpstr>
      <vt:lpstr>Σαρκομέριο  σχηματική απόδοση</vt:lpstr>
      <vt:lpstr>Μυοσίνη </vt:lpstr>
      <vt:lpstr>Ακτίνη- Μυοσίνη</vt:lpstr>
      <vt:lpstr>Ακτίνη</vt:lpstr>
      <vt:lpstr>Ακτίνη - Μυοσίνη Γέφυρες Επικοινωνίας</vt:lpstr>
      <vt:lpstr>Τροπομυοσίνη και Τροπονίνη </vt:lpstr>
      <vt:lpstr>Τροπονίνη και Τροπομυοσίνη</vt:lpstr>
      <vt:lpstr>Μοριακή Βάση   της Μυϊκής Σύσπασης</vt:lpstr>
      <vt:lpstr>Σαρκομέριο  σχηματική απεικόνιση</vt:lpstr>
      <vt:lpstr>Μυϊκή σύσπαση</vt:lpstr>
      <vt:lpstr> Σαρκομέριο χαλάρωση-σύσπαση </vt:lpstr>
      <vt:lpstr>Μυϊκή Σύσπαση  βράχυνση σαρκομερίου </vt:lpstr>
      <vt:lpstr>Μυϊκή Σύσπαση κίνηση ινιδίων</vt:lpstr>
      <vt:lpstr>Δραστηριότητα  Ακτίνης σχηματική απεικόνιση</vt:lpstr>
      <vt:lpstr>Νευρική Διέγερση  της Μυϊκής Ίνας </vt:lpstr>
      <vt:lpstr> Νευρομυϊκή  Διέγερση ορισμοί  </vt:lpstr>
      <vt:lpstr>Διέγερση  της Μυϊκής Ίνας  σχηματική απεικόνιση</vt:lpstr>
      <vt:lpstr> Νευρομυϊκή Διέγερση</vt:lpstr>
      <vt:lpstr>Μυϊκή Σύσπαση  σχήμα</vt:lpstr>
      <vt:lpstr>Μυϊκή Σύσπαση  Τροπονίνη-Τροπομυοσίνη 1/2</vt:lpstr>
      <vt:lpstr>Μυϊκή Σύσπαση  Τροπονίνη-Τροπομυοσίνη 2/2</vt:lpstr>
      <vt:lpstr>Σύσπαση Σχηματική Απεικόνιση</vt:lpstr>
      <vt:lpstr>  Μυϊκή Σύσπαση  ενέργεια</vt:lpstr>
      <vt:lpstr>Μυϊκή Σύσπαση  η πλήρης διαδικασία</vt:lpstr>
      <vt:lpstr> Μυϊκή Σύσπαση  μήκος – τάση </vt:lpstr>
      <vt:lpstr>Μυϊκή  Χαλάρωση </vt:lpstr>
      <vt:lpstr> Χαλάρωση Σχηματική Απεικόνιση  </vt:lpstr>
      <vt:lpstr>Μυϊκή  Χαλάρωση  ενέργεια</vt:lpstr>
      <vt:lpstr>Τελική Κινητική Πλάκα</vt:lpstr>
      <vt:lpstr>Κινητική Μονάδα 1/2</vt:lpstr>
      <vt:lpstr>Κινητική Μονάδα 2/2</vt:lpstr>
      <vt:lpstr>Μυϊκή Σύσπαση  δύναμη</vt:lpstr>
      <vt:lpstr>Μυϊκή Σύσπαση  συχνότητα</vt:lpstr>
      <vt:lpstr>Σκελετικός  μυϊκός ιστός </vt:lpstr>
      <vt:lpstr>Τένοντες</vt:lpstr>
      <vt:lpstr>Μη Συσταλτές Δομές</vt:lpstr>
      <vt:lpstr>Μυϊκά περιβλήματα</vt:lpstr>
      <vt:lpstr>Οι Ελαστικές Δομές του Μυός</vt:lpstr>
      <vt:lpstr>Σχηματική απεικόνιση των τάσεων του μυός σε σειρά και παράλληλα</vt:lpstr>
      <vt:lpstr>Ισομετρική  Συστολή</vt:lpstr>
      <vt:lpstr> Πλειομετρική και Ισομετρική Συστολή</vt:lpstr>
      <vt:lpstr>Μύες  μήκος – τάση</vt:lpstr>
      <vt:lpstr>Μύες   θερμοκρασία</vt:lpstr>
      <vt:lpstr>Θερμοκρασία Μηχανισμός Αύξησης</vt:lpstr>
      <vt:lpstr>Μυοτενόντια Μονάδα,  Λειτουργία </vt:lpstr>
      <vt:lpstr> Μυϊκή  Ίνα  Διαφοροποίηση</vt:lpstr>
      <vt:lpstr>Άσκηση - Σύσπαση</vt:lpstr>
      <vt:lpstr>Μυϊκός Κάματος 1/2</vt:lpstr>
      <vt:lpstr>Μυϊκός Κάματος 2/2</vt:lpstr>
      <vt:lpstr>Μυϊκή  Ίνα τύπος Ι</vt:lpstr>
      <vt:lpstr>Μεταβολικά  Χαρακτηριστικά  Ίνες Τύπου Ι </vt:lpstr>
      <vt:lpstr>Μυϊκή  Ίνα τύπος ΙΙ</vt:lpstr>
      <vt:lpstr>Μεταβολικά Χαρακτηριστικά  Ίνες Τύπου  ΙΙ Α</vt:lpstr>
      <vt:lpstr>Μεταβολικά Χαρακτηριστικά Ίνες Τύπου  ΙΙ Β </vt:lpstr>
      <vt:lpstr> Τύπος Μυϊκών Ινών</vt:lpstr>
      <vt:lpstr>Αθλητές</vt:lpstr>
      <vt:lpstr>Φυσική  Άσκηση 1/3</vt:lpstr>
      <vt:lpstr>Φυσική  Άσκηση 2/3</vt:lpstr>
      <vt:lpstr>Φυσική  Άσκηση 3/3</vt:lpstr>
      <vt:lpstr>Διάταση</vt:lpstr>
      <vt:lpstr>Ιδιοδεκτικοί Υποδοχείς Νευρομυϊκός Έλεγχος</vt:lpstr>
      <vt:lpstr>  Ιδιοδεκτικοί  Υποδοχείς 1/2  </vt:lpstr>
      <vt:lpstr>Ιδιοδεκτικοί Υποδοχεις  μυϊκή άτρακτος</vt:lpstr>
      <vt:lpstr> Ιδιοδεκτικοί Υποδοχεις  σωμάτια Golgi  </vt:lpstr>
      <vt:lpstr>Ιδιοδεκτικοί  Υποδοχείς 2/2</vt:lpstr>
      <vt:lpstr> Ιδιοδεκτικοί Υποδοχείς Σχηματική  Αποτύπωση Ενεργοποίησης</vt:lpstr>
      <vt:lpstr>Συμπερασματικά</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Βιολογική Μηχανική   Εργονομία (Θ)</dc:title>
  <dc:creator>opencourses@teiath.gr</dc:creator>
  <cp:lastModifiedBy>fkaram2</cp:lastModifiedBy>
  <cp:revision>16</cp:revision>
  <dcterms:created xsi:type="dcterms:W3CDTF">2015-03-10T13:27:10Z</dcterms:created>
  <dcterms:modified xsi:type="dcterms:W3CDTF">2015-08-26T06:45:44Z</dcterms:modified>
</cp:coreProperties>
</file>