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69" r:id="rId4"/>
    <p:sldId id="270" r:id="rId5"/>
    <p:sldId id="271" r:id="rId6"/>
    <p:sldId id="272" r:id="rId7"/>
    <p:sldId id="283" r:id="rId8"/>
    <p:sldId id="28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57" r:id="rId18"/>
    <p:sldId id="262" r:id="rId19"/>
    <p:sldId id="264" r:id="rId20"/>
    <p:sldId id="284" r:id="rId21"/>
    <p:sldId id="285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341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02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028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642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63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340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048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630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79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DrM!KEY#mediaviewer/File:ERCP_dilatation.png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Hehkuviini" TargetMode="External"/><Relationship Id="rId5" Type="http://schemas.openxmlformats.org/officeDocument/2006/relationships/hyperlink" Target="http://commons.wikimedia.org/wiki/File:ERCP_Roentgen.jpg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commons.wikimedia.org/wiki/User:DrM!KEY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SC.jpg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Hehkuviini" TargetMode="External"/><Relationship Id="rId5" Type="http://schemas.openxmlformats.org/officeDocument/2006/relationships/hyperlink" Target="http://commons.wikimedia.org/wiki/File:ERCP_stone.jpg" TargetMode="External"/><Relationship Id="rId10" Type="http://schemas.openxmlformats.org/officeDocument/2006/relationships/hyperlink" Target="http://creativecommons.org/licenses/by/2.0/deed.en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://commons.wikimedia.org/wiki/User:Szczepan19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pod.org/2011/05/26/choledocholithiasis-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acopo_Werther" TargetMode="External"/><Relationship Id="rId4" Type="http://schemas.openxmlformats.org/officeDocument/2006/relationships/hyperlink" Target="http://commons.wikimedia.org/wiki/File:Ampulla_endo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creativecommons.org/licenses/by/2.5/deed.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Jacopo_Werther" TargetMode="External"/><Relationship Id="rId5" Type="http://schemas.openxmlformats.org/officeDocument/2006/relationships/hyperlink" Target="http://commons.wikimedia.org/wiki/User:Hehkuviini" TargetMode="External"/><Relationship Id="rId4" Type="http://schemas.openxmlformats.org/officeDocument/2006/relationships/hyperlink" Target="http://commons.wikimedia.org/wiki/File:Pigment_stone_extraction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Cholangitis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de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commons.wikimedia.org/wiki/User:Jacopo_Werth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Hellerhoff?uselang=de" TargetMode="External"/><Relationship Id="rId5" Type="http://schemas.openxmlformats.org/officeDocument/2006/relationships/hyperlink" Target="http://commons.wikimedia.org/wiki/File:MRCP_Choledocholithiasis.jpg?uselang=de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://commons.wikimedia.org/wiki/File:MRCP_Pankreas_divisum.jpg?uselang=d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iliary_system_multilingual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march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4.0/deed.en" TargetMode="External"/><Relationship Id="rId5" Type="http://schemas.openxmlformats.org/officeDocument/2006/relationships/hyperlink" Target="http://commons.wikimedia.org/wiki/User:F%C3%A6" TargetMode="External"/><Relationship Id="rId4" Type="http://schemas.openxmlformats.org/officeDocument/2006/relationships/hyperlink" Target="http://commons.wikimedia.org/wiki/File:Detailed_diagram_of_an_endoscopic_retrograde_cholangio_pancreatography_(ERCP)_CRUK_001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Ειδικές Ιατρικές Εφαρμογές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Ενδοσκοπική παλίνδρομος χολαγγειο - </a:t>
            </a:r>
            <a:r>
              <a:rPr lang="el-GR" sz="2600" dirty="0" smtClean="0"/>
              <a:t>παγκρεατογραφία </a:t>
            </a:r>
            <a:r>
              <a:rPr lang="el-GR" sz="2600" dirty="0"/>
              <a:t>(E.R.C.P</a:t>
            </a:r>
            <a:r>
              <a:rPr lang="el-GR" sz="2600" dirty="0" smtClean="0"/>
              <a:t>.)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Χειρουργός Θώρακος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Ακτινολογική απεικόνιση τοποθέτησης ενδοσκοπίου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3074" name="Picture 2" descr="File:ERCP Roent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8299"/>
            <a:ext cx="3431307" cy="3404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ERCP dila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6" y="1593339"/>
            <a:ext cx="3313348" cy="3734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851049" y="5502423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ERCP Roentgen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Hehkuviini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6526" y="5507933"/>
            <a:ext cx="3709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Fluoroscopic image showing dilatation of the pancreatic duct during ERCP investigation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.”,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9"/>
              </a:rPr>
              <a:t>DrM!KEY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5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Ενδοσκοπική χολαγγειογραφία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4098" name="Picture 2" descr="File:P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6" y="1556792"/>
            <a:ext cx="3694220" cy="36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File:ERCP st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4102" name="Picture 6" descr="File:ERCP st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510239" cy="36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8547" y="525824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ERCP stone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Hehkuviini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148064" y="525824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PSC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9"/>
              </a:rPr>
              <a:t>Szczepan1990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10"/>
              </a:rPr>
              <a:t>CC BY 2.0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2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Χοληδοχολιθίαση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5122" name="Picture 2" descr="http://www.radpod.org/wp-content/uploads/2011/05/choledocholithiasis-00011-e1306390309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1271518"/>
            <a:ext cx="2978183" cy="42407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184173" y="5668371"/>
            <a:ext cx="873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chemeClr val="bg1"/>
                </a:solidFill>
                <a:latin typeface="+mn-lt"/>
                <a:hlinkClick r:id="rId4"/>
              </a:rPr>
              <a:t>radpod.org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Ενδοσκοπική εικόνα </a:t>
            </a:r>
            <a:r>
              <a:rPr lang="el-GR" dirty="0"/>
              <a:t>φ</a:t>
            </a:r>
            <a:r>
              <a:rPr lang="el-GR" dirty="0" smtClean="0"/>
              <a:t>ύματος </a:t>
            </a:r>
            <a:r>
              <a:rPr lang="en-US" dirty="0" smtClean="0"/>
              <a:t>Vater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146" name="Picture 2" descr="File:Ampulla e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76" y="1384371"/>
            <a:ext cx="3554735" cy="3926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3106179" y="5541845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Ampulla endo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Jacopo Werther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9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Ενσφηνωμένος λίθος στο φύμα του </a:t>
            </a:r>
            <a:r>
              <a:rPr lang="en-US" dirty="0" smtClean="0"/>
              <a:t>Vater (</a:t>
            </a:r>
            <a:r>
              <a:rPr lang="el-GR" dirty="0" smtClean="0"/>
              <a:t>Αφαίρεση)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7170" name="Picture 2" descr="File:Pigment stone extra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467869" cy="3675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3101578" y="55172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Pigment stone extraction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Hehkuviini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 2.5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2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Χολαγγειίτιδα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8194" name="Picture 2" descr="File:Cholang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31" y="1412776"/>
            <a:ext cx="3674426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2805318" y="5373216"/>
            <a:ext cx="3554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Cholangitis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File Upload Bot (Magnus Manske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)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2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Μαγνητική χολάγγειοπαγκρεατόδωδεκαδακτυλογραφία </a:t>
            </a:r>
            <a:r>
              <a:rPr lang="en-US" dirty="0" smtClean="0"/>
              <a:t>(MRCP)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9218" name="Picture 2" descr="File:MRCP Choledocholithia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5"/>
            <a:ext cx="3480319" cy="32171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le:MRCP Pankreas divis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5"/>
            <a:ext cx="3447710" cy="321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5357" y="5422590"/>
            <a:ext cx="2204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Χολήδοχολιθίαση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503" y="5405637"/>
            <a:ext cx="3114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Διαχωρισμός παγκρέατος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1578" y="585347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MRCP Choledocholithiasis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Hellerhoff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7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7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484560" y="585347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9"/>
              </a:rPr>
              <a:t>MRCP Pankreas divisum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Hellerhoff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7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7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8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Θαλασσινός 2014. Νικόλαος Θαλασσινός. </a:t>
            </a:r>
            <a:r>
              <a:rPr lang="el-GR" sz="2000" dirty="0"/>
              <a:t>«Ειδικές Ιατρικές Εφαρμογές. </a:t>
            </a:r>
            <a:r>
              <a:rPr lang="el-GR" sz="2000" dirty="0" smtClean="0"/>
              <a:t>Ενότητα </a:t>
            </a:r>
            <a:r>
              <a:rPr lang="en-US" sz="2000" dirty="0"/>
              <a:t>3</a:t>
            </a:r>
            <a:r>
              <a:rPr lang="en-US" sz="2000" dirty="0" smtClean="0"/>
              <a:t>:</a:t>
            </a:r>
            <a:r>
              <a:rPr lang="el-GR" sz="2000" dirty="0" smtClean="0"/>
              <a:t> Ενδοσκοπική παλίνδρομος χολαγγείο - παγκρεατογραφία (E.R.C.P.)».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ocp.teiath.gr</a:t>
            </a:r>
            <a:r>
              <a:rPr lang="el-GR" sz="2000" dirty="0" smtClean="0">
                <a:solidFill>
                  <a:prstClr val="black"/>
                </a:solidFill>
              </a:rPr>
              <a:t>. 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Ενδοσκοπική παλίνδρομος χολαγγειο</a:t>
            </a:r>
            <a:r>
              <a:rPr lang="en-US" altLang="el-GR" sz="3600" b="1" dirty="0" smtClean="0"/>
              <a:t> </a:t>
            </a:r>
            <a:r>
              <a:rPr lang="el-GR" altLang="el-GR" sz="3600" b="1" dirty="0" smtClean="0"/>
              <a:t>-</a:t>
            </a:r>
            <a:r>
              <a:rPr lang="en-US" altLang="el-GR" sz="3600" b="1" dirty="0" smtClean="0"/>
              <a:t> </a:t>
            </a:r>
            <a:r>
              <a:rPr lang="el-GR" altLang="el-GR" sz="3600" b="1" dirty="0" smtClean="0"/>
              <a:t> παγκρεατογραφ</a:t>
            </a:r>
            <a:r>
              <a:rPr lang="el-GR" altLang="el-GR" sz="3600" dirty="0" smtClean="0"/>
              <a:t>ί</a:t>
            </a:r>
            <a:r>
              <a:rPr lang="el-GR" altLang="el-GR" sz="3600" b="1" dirty="0" smtClean="0"/>
              <a:t>α</a:t>
            </a:r>
            <a:r>
              <a:rPr lang="en-US" altLang="el-GR" sz="3600" b="1" dirty="0" smtClean="0"/>
              <a:t> </a:t>
            </a:r>
            <a:r>
              <a:rPr lang="el-GR" altLang="el-GR" sz="3600" b="1" dirty="0" smtClean="0"/>
              <a:t>(</a:t>
            </a:r>
            <a:r>
              <a:rPr lang="en-US" altLang="el-GR" sz="3600" b="1" dirty="0" smtClean="0"/>
              <a:t>E</a:t>
            </a:r>
            <a:r>
              <a:rPr lang="el-GR" altLang="el-GR" sz="3600" b="1" dirty="0" smtClean="0"/>
              <a:t>.</a:t>
            </a:r>
            <a:r>
              <a:rPr lang="en-US" altLang="el-GR" sz="3600" b="1" dirty="0" smtClean="0"/>
              <a:t>R</a:t>
            </a:r>
            <a:r>
              <a:rPr lang="el-GR" altLang="el-GR" sz="3600" b="1" dirty="0" smtClean="0"/>
              <a:t>.</a:t>
            </a:r>
            <a:r>
              <a:rPr lang="en-US" altLang="el-GR" sz="3600" b="1" dirty="0" smtClean="0"/>
              <a:t>C</a:t>
            </a:r>
            <a:r>
              <a:rPr lang="el-GR" altLang="el-GR" sz="3600" b="1" dirty="0" smtClean="0"/>
              <a:t>.</a:t>
            </a:r>
            <a:r>
              <a:rPr lang="en-US" altLang="el-GR" sz="3600" b="1" dirty="0" smtClean="0"/>
              <a:t>P</a:t>
            </a:r>
            <a:r>
              <a:rPr lang="el-GR" altLang="el-GR" sz="3600" b="1" dirty="0" smtClean="0"/>
              <a:t>.)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Είναι ο καθετηριασμός του φύματος του </a:t>
            </a:r>
            <a:r>
              <a:rPr lang="en-US" altLang="el-GR" dirty="0" smtClean="0"/>
              <a:t>VATER </a:t>
            </a:r>
            <a:r>
              <a:rPr lang="el-GR" altLang="el-GR" dirty="0" smtClean="0"/>
              <a:t>με έγχυση σκιαγραφικής ουσίας για απεικόνιση του χολοπαγκρεατικού δικτύου.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Προβλέπεται ότι το μεγαλύτερο μέρος της εφαρμογής αυτής να αντικατασταθεί από την μαγνητική χολάγγειοπαγκρεατογραφία (</a:t>
            </a:r>
            <a:r>
              <a:rPr lang="en-US" altLang="el-GR" dirty="0" smtClean="0"/>
              <a:t>M</a:t>
            </a:r>
            <a:r>
              <a:rPr lang="el-GR" altLang="el-GR" dirty="0" smtClean="0"/>
              <a:t>.</a:t>
            </a:r>
            <a:r>
              <a:rPr lang="en-US" altLang="el-GR" dirty="0" smtClean="0"/>
              <a:t>R</a:t>
            </a:r>
            <a:r>
              <a:rPr lang="el-GR" altLang="el-GR" dirty="0" smtClean="0"/>
              <a:t>.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r>
              <a:rPr lang="en-US" altLang="el-GR" dirty="0" smtClean="0"/>
              <a:t>P</a:t>
            </a:r>
            <a:r>
              <a:rPr lang="el-GR" altLang="el-GR" dirty="0" smtClean="0"/>
              <a:t>.)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54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0227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6654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861048"/>
            <a:ext cx="9036496" cy="29969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creativecommons.org/licenses/by-nc-sa/4.0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67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Ενδείξεις - Εφαρμογές της Ε.</a:t>
            </a:r>
            <a:r>
              <a:rPr lang="en-US" altLang="el-GR" b="1" dirty="0" smtClean="0"/>
              <a:t>R</a:t>
            </a:r>
            <a:r>
              <a:rPr lang="el-GR" altLang="el-GR" b="1" dirty="0" smtClean="0"/>
              <a:t>.</a:t>
            </a:r>
            <a:r>
              <a:rPr lang="en-US" altLang="el-GR" b="1" dirty="0" smtClean="0"/>
              <a:t>C</a:t>
            </a:r>
            <a:r>
              <a:rPr lang="el-GR" altLang="el-GR" b="1" dirty="0" smtClean="0"/>
              <a:t>.</a:t>
            </a:r>
            <a:r>
              <a:rPr lang="en-US" altLang="el-GR" b="1" dirty="0" smtClean="0"/>
              <a:t>P</a:t>
            </a:r>
            <a:r>
              <a:rPr lang="el-GR" altLang="el-GR" b="1" dirty="0" smtClean="0"/>
              <a:t>. </a:t>
            </a:r>
            <a:r>
              <a:rPr lang="el-GR" altLang="el-GR" sz="3300" b="0" dirty="0" smtClean="0"/>
              <a:t>1/2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Ενδοσκοπική σφιγκτηροτομή.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Ενδοσκοπική αφαίρεση χολολίθων.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Ενδοσκοπική λιθοτριψία.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Χοληδοχολιθίαση.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Χολόρροια</a:t>
            </a:r>
            <a:r>
              <a:rPr lang="en-US" altLang="el-GR" dirty="0" smtClean="0"/>
              <a:t> </a:t>
            </a:r>
            <a:r>
              <a:rPr lang="el-GR" altLang="el-GR" dirty="0" smtClean="0"/>
              <a:t>-</a:t>
            </a:r>
            <a:r>
              <a:rPr lang="en-US" altLang="el-GR" dirty="0" smtClean="0"/>
              <a:t> </a:t>
            </a:r>
            <a:r>
              <a:rPr lang="el-GR" altLang="el-GR" dirty="0" smtClean="0"/>
              <a:t>χοληφόρα συρίγγια.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Καλοήθεις στενώσεις των χοληφόρων.</a:t>
            </a:r>
          </a:p>
          <a:p>
            <a:pPr eaLnBrk="1" hangingPunct="1"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69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white"/>
                </a:solidFill>
              </a:rPr>
              <a:t>Ενδείξεις - Εφαρμογές της Ε.</a:t>
            </a:r>
            <a:r>
              <a:rPr lang="en-US" altLang="el-GR" dirty="0">
                <a:solidFill>
                  <a:prstClr val="white"/>
                </a:solidFill>
              </a:rPr>
              <a:t>R</a:t>
            </a:r>
            <a:r>
              <a:rPr lang="el-GR" altLang="el-GR" dirty="0">
                <a:solidFill>
                  <a:prstClr val="white"/>
                </a:solidFill>
              </a:rPr>
              <a:t>.</a:t>
            </a:r>
            <a:r>
              <a:rPr lang="en-US" altLang="el-GR" dirty="0">
                <a:solidFill>
                  <a:prstClr val="white"/>
                </a:solidFill>
              </a:rPr>
              <a:t>C</a:t>
            </a:r>
            <a:r>
              <a:rPr lang="el-GR" altLang="el-GR" dirty="0">
                <a:solidFill>
                  <a:prstClr val="white"/>
                </a:solidFill>
              </a:rPr>
              <a:t>.</a:t>
            </a:r>
            <a:r>
              <a:rPr lang="en-US" altLang="el-GR" dirty="0">
                <a:solidFill>
                  <a:prstClr val="white"/>
                </a:solidFill>
              </a:rPr>
              <a:t>P</a:t>
            </a:r>
            <a:r>
              <a:rPr lang="el-GR" altLang="el-GR" dirty="0">
                <a:solidFill>
                  <a:prstClr val="white"/>
                </a:solidFill>
              </a:rPr>
              <a:t>. </a:t>
            </a:r>
            <a:r>
              <a:rPr lang="el-GR" altLang="el-GR" sz="3300" b="0" dirty="0" smtClean="0">
                <a:solidFill>
                  <a:prstClr val="white"/>
                </a:solidFill>
              </a:rPr>
              <a:t>2/2</a:t>
            </a:r>
            <a:endParaRPr lang="el-GR" altLang="el-GR" b="1" dirty="0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6"/>
            </a:pPr>
            <a:r>
              <a:rPr lang="el-GR" altLang="el-GR" dirty="0" smtClean="0"/>
              <a:t>Οξεία χολαγγειίτιδα.</a:t>
            </a:r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l-GR" altLang="el-GR" dirty="0" smtClean="0"/>
              <a:t>Κακοήθης αποφρακτικός ίκτερος.</a:t>
            </a:r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l-GR" altLang="el-GR" dirty="0" smtClean="0"/>
              <a:t>Οξεία παγκρεατίτιδα (λιθιασικής αιτιολογίας).</a:t>
            </a:r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l-GR" altLang="el-GR" dirty="0" smtClean="0"/>
              <a:t>Χρόνια παγκρεατίτιδα.</a:t>
            </a:r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l-GR" altLang="el-GR" dirty="0" smtClean="0"/>
              <a:t>Νεοπλάσματα του παγκρέατος.</a:t>
            </a:r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l-GR" altLang="el-GR" dirty="0" smtClean="0"/>
              <a:t>Τοποθέτηση ενδοπροθέσεων.</a:t>
            </a:r>
          </a:p>
          <a:p>
            <a:pPr eaLnBrk="1" hangingPunct="1"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06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Επιπλοκές της Ε.</a:t>
            </a:r>
            <a:r>
              <a:rPr lang="en-US" altLang="el-GR" b="1" dirty="0" smtClean="0"/>
              <a:t>R</a:t>
            </a:r>
            <a:r>
              <a:rPr lang="el-GR" altLang="el-GR" b="1" dirty="0" smtClean="0"/>
              <a:t>.</a:t>
            </a:r>
            <a:r>
              <a:rPr lang="en-US" altLang="el-GR" b="1" dirty="0" smtClean="0"/>
              <a:t>C</a:t>
            </a:r>
            <a:r>
              <a:rPr lang="el-GR" altLang="el-GR" b="1" dirty="0" smtClean="0"/>
              <a:t>.</a:t>
            </a:r>
            <a:r>
              <a:rPr lang="en-US" altLang="el-GR" b="1" dirty="0" smtClean="0"/>
              <a:t>P</a:t>
            </a:r>
            <a:r>
              <a:rPr lang="el-GR" altLang="el-GR" b="1" dirty="0" smtClean="0"/>
              <a:t>. </a:t>
            </a:r>
            <a:r>
              <a:rPr lang="el-GR" altLang="el-GR" sz="3200" b="0" dirty="0" smtClean="0"/>
              <a:t>1/2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Α.ΠΡΩΙΜΕΣ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Επιπλοκές από τα φάρμακα.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Καρδιοαναπνευστικές επιπλοκές.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Αιμορραγία.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Παγκρεατίτιδα.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Διάτρηση.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Χολαγγειίτιδα.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Παγκρεατική σήψη.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Υποδόριο εμφύσημα-Πνευμοθώρακας.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4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Επιπλοκές της Ε.</a:t>
            </a:r>
            <a:r>
              <a:rPr lang="en-US" altLang="el-GR" dirty="0">
                <a:solidFill>
                  <a:prstClr val="white"/>
                </a:solidFill>
              </a:rPr>
              <a:t>R</a:t>
            </a:r>
            <a:r>
              <a:rPr lang="el-GR" altLang="el-GR" dirty="0">
                <a:solidFill>
                  <a:prstClr val="white"/>
                </a:solidFill>
              </a:rPr>
              <a:t>.</a:t>
            </a:r>
            <a:r>
              <a:rPr lang="en-US" altLang="el-GR" dirty="0">
                <a:solidFill>
                  <a:prstClr val="white"/>
                </a:solidFill>
              </a:rPr>
              <a:t>C</a:t>
            </a:r>
            <a:r>
              <a:rPr lang="el-GR" altLang="el-GR" dirty="0">
                <a:solidFill>
                  <a:prstClr val="white"/>
                </a:solidFill>
              </a:rPr>
              <a:t>.</a:t>
            </a:r>
            <a:r>
              <a:rPr lang="en-US" altLang="el-GR" dirty="0">
                <a:solidFill>
                  <a:prstClr val="white"/>
                </a:solidFill>
              </a:rPr>
              <a:t>P</a:t>
            </a:r>
            <a:r>
              <a:rPr lang="el-GR" altLang="el-GR" dirty="0">
                <a:solidFill>
                  <a:prstClr val="white"/>
                </a:solidFill>
              </a:rPr>
              <a:t>.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2/2</a:t>
            </a:r>
            <a:endParaRPr lang="el-GR" altLang="el-GR" b="1" dirty="0" smtClean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Β.ΑΠΩΤΕΡΕΣ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Χοληδοχολιθίαση.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Χολοκυστίτιδα.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Εντεροχολική παλινδρόμηση.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Χρόνια μικροβιοχολία.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Στένωση.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Χολαγγειίτιδα.</a:t>
            </a:r>
          </a:p>
          <a:p>
            <a:pPr eaLnBrk="1" hangingPunct="1"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71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Ανατομική παγκρέατος και εξωηπατικών χοληφόρων </a:t>
            </a:r>
            <a:r>
              <a:rPr lang="el-GR" sz="3300" b="0" dirty="0"/>
              <a:t>1</a:t>
            </a:r>
            <a:r>
              <a:rPr lang="el-GR" sz="3300" b="0" dirty="0" smtClean="0"/>
              <a:t>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5" name="Picture 2" descr="File:Biliary system multilingual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1" y="1483684"/>
            <a:ext cx="5254958" cy="4609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</p:pic>
      <p:sp>
        <p:nvSpPr>
          <p:cNvPr id="6" name="Rectangle 7"/>
          <p:cNvSpPr/>
          <p:nvPr/>
        </p:nvSpPr>
        <p:spPr>
          <a:xfrm>
            <a:off x="3126172" y="620985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Biliary system multilingual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Jmarchn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Ανατομική παγκρέατος και εξωηπατικών </a:t>
            </a:r>
            <a:r>
              <a:rPr lang="el-GR" dirty="0" smtClean="0"/>
              <a:t>χοληφόρων </a:t>
            </a:r>
            <a:r>
              <a:rPr lang="el-GR" sz="3300" b="0" dirty="0"/>
              <a:t>2</a:t>
            </a:r>
            <a:r>
              <a:rPr lang="el-GR" sz="3300" b="0" dirty="0" smtClean="0"/>
              <a:t>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3682752" cy="518457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Χοληφόροι πόροι (χπ)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Ενδοηπατικοί χπ.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Δεξιός και αριστερός ηπατικός πόρος.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Κοινός ηπατικός πόρος.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 </a:t>
            </a:r>
            <a:r>
              <a:rPr lang="el-GR" dirty="0" smtClean="0"/>
              <a:t>Κυστικός πόρος.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 </a:t>
            </a:r>
            <a:r>
              <a:rPr lang="el-GR" dirty="0" smtClean="0"/>
              <a:t>Κοινός χοληδόχος πόρος.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Φύμα του </a:t>
            </a:r>
            <a:r>
              <a:rPr lang="en-US" dirty="0" smtClean="0"/>
              <a:t>Vater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 </a:t>
            </a:r>
            <a:r>
              <a:rPr lang="el-GR" dirty="0" smtClean="0"/>
              <a:t>Μεγάλη δωδεκαδακτυλική θηλή.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Χοληδόχος κύστη.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-11</a:t>
            </a:r>
            <a:r>
              <a:rPr lang="en-US" dirty="0"/>
              <a:t>. </a:t>
            </a:r>
            <a:r>
              <a:rPr lang="el-GR" dirty="0" smtClean="0"/>
              <a:t>Λοβοί του ήπατος: δεξιός και αριστερός.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860032" y="1340768"/>
            <a:ext cx="397497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»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n-US" sz="2000" dirty="0" smtClean="0"/>
              <a:t> </a:t>
            </a:r>
            <a:r>
              <a:rPr lang="el-GR" sz="2000" dirty="0" smtClean="0"/>
              <a:t>Σπλήνας.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n-US" sz="2000" dirty="0" smtClean="0"/>
              <a:t> </a:t>
            </a:r>
            <a:r>
              <a:rPr lang="el-GR" sz="2000" dirty="0" smtClean="0"/>
              <a:t>Οισοφάγος.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n-US" sz="2000" dirty="0" smtClean="0"/>
              <a:t> </a:t>
            </a:r>
            <a:r>
              <a:rPr lang="el-GR" sz="2000" dirty="0" smtClean="0"/>
              <a:t>Στόμαχος.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l-GR" sz="2000" dirty="0" smtClean="0"/>
              <a:t>Δωδεκαδάκτυλο.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l-GR" sz="2000" dirty="0" smtClean="0"/>
              <a:t>Νήστιδα.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l-GR" sz="2000" dirty="0" smtClean="0"/>
              <a:t>Πάγκρεας </a:t>
            </a:r>
            <a:r>
              <a:rPr lang="en-US" sz="2000" dirty="0" smtClean="0"/>
              <a:t>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l-GR" sz="2000" dirty="0" smtClean="0"/>
              <a:t>Επικουρικός παγκρεατικός πόρος.</a:t>
            </a:r>
            <a:endParaRPr lang="en-US" sz="20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l-GR" sz="2000" dirty="0" smtClean="0"/>
              <a:t>Παγκρεατικός </a:t>
            </a:r>
            <a:r>
              <a:rPr lang="el-GR" sz="2000" dirty="0"/>
              <a:t>πόρος.</a:t>
            </a:r>
            <a:endParaRPr lang="en-US" sz="20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12"/>
            </a:pPr>
            <a:r>
              <a:rPr lang="en-US" sz="2000" dirty="0" smtClean="0"/>
              <a:t>-21: </a:t>
            </a:r>
            <a:r>
              <a:rPr lang="el-GR" sz="2000" dirty="0" smtClean="0"/>
              <a:t>Νεφροί: δεξιός και αριστερός.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85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Σχηματική εκτέλεση </a:t>
            </a:r>
            <a:r>
              <a:rPr lang="en-US" dirty="0" smtClean="0"/>
              <a:t>ERCP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2050" name="Picture 2" descr="File:Detailed diagram of an endoscopic retrograde cholangio pancreatography (ERCP) CRUK 00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81" y="1484784"/>
            <a:ext cx="5328839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5" name="Rectangle 7"/>
          <p:cNvSpPr/>
          <p:nvPr/>
        </p:nvSpPr>
        <p:spPr>
          <a:xfrm>
            <a:off x="2087724" y="614369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Detailed diagram of an endoscopic retrograde cholangio pancreatography (ERCP) CRUK 001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Fæ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a8cd10dc7eb740c35962ef54b8d5fd8149e9e9"/>
</p:tagLst>
</file>

<file path=ppt/theme/theme1.xml><?xml version="1.0" encoding="utf-8"?>
<a:theme xmlns:a="http://schemas.openxmlformats.org/drawingml/2006/main" name="template new">
  <a:themeElements>
    <a:clrScheme name="Προσαρμοσμένο 1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178</TotalTime>
  <Words>1036</Words>
  <Application>Microsoft Office PowerPoint</Application>
  <PresentationFormat>Προβολή στην οθόνη (4:3)</PresentationFormat>
  <Paragraphs>170</Paragraphs>
  <Slides>23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template new</vt:lpstr>
      <vt:lpstr>Ειδικές Ιατρικές Εφαρμογές</vt:lpstr>
      <vt:lpstr>Ενδοσκοπική παλίνδρομος χολαγγειο -  παγκρεατογραφία (E.R.C.P.)</vt:lpstr>
      <vt:lpstr>Ενδείξεις - Εφαρμογές της Ε.R.C.P. 1/2</vt:lpstr>
      <vt:lpstr>Ενδείξεις - Εφαρμογές της Ε.R.C.P. 2/2</vt:lpstr>
      <vt:lpstr>Επιπλοκές της Ε.R.C.P. 1/2</vt:lpstr>
      <vt:lpstr>Επιπλοκές της Ε.R.C.P. 2/2</vt:lpstr>
      <vt:lpstr>Ανατομική παγκρέατος και εξωηπατικών χοληφόρων 1/2</vt:lpstr>
      <vt:lpstr>Ανατομική παγκρέατος και εξωηπατικών χοληφόρων 2/2</vt:lpstr>
      <vt:lpstr>Σχηματική εκτέλεση ERCP</vt:lpstr>
      <vt:lpstr>Ακτινολογική απεικόνιση τοποθέτησης ενδοσκοπίου</vt:lpstr>
      <vt:lpstr>Ενδοσκοπική χολαγγειογραφία</vt:lpstr>
      <vt:lpstr>Χοληδοχολιθίαση</vt:lpstr>
      <vt:lpstr>Ενδοσκοπική εικόνα φύματος Vater</vt:lpstr>
      <vt:lpstr>Ενσφηνωμένος λίθος στο φύμα του Vater (Αφαίρεση)</vt:lpstr>
      <vt:lpstr>Χολαγγειίτιδα </vt:lpstr>
      <vt:lpstr>Μαγνητική χολάγγειοπαγκρεατόδωδεκαδακτυλογραφία (MRCP)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39</cp:revision>
  <dcterms:created xsi:type="dcterms:W3CDTF">2014-09-01T11:41:00Z</dcterms:created>
  <dcterms:modified xsi:type="dcterms:W3CDTF">2015-02-25T11:49:10Z</dcterms:modified>
</cp:coreProperties>
</file>