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2" r:id="rId6"/>
    <p:sldId id="293" r:id="rId7"/>
    <p:sldId id="302" r:id="rId8"/>
    <p:sldId id="304" r:id="rId9"/>
    <p:sldId id="306" r:id="rId10"/>
    <p:sldId id="305" r:id="rId11"/>
    <p:sldId id="257" r:id="rId12"/>
    <p:sldId id="267" r:id="rId13"/>
    <p:sldId id="269" r:id="rId14"/>
    <p:sldId id="276" r:id="rId15"/>
    <p:sldId id="277" r:id="rId16"/>
    <p:sldId id="271" r:id="rId17"/>
    <p:sldId id="274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228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11</a:t>
            </a:r>
            <a:r>
              <a:rPr lang="el-GR" sz="2600" dirty="0" smtClean="0"/>
              <a:t>:</a:t>
            </a:r>
            <a:r>
              <a:rPr lang="el-GR" sz="2600" b="1" dirty="0" smtClean="0"/>
              <a:t> </a:t>
            </a:r>
            <a:r>
              <a:rPr lang="el-GR" sz="2600" dirty="0" smtClean="0"/>
              <a:t>Ελαστικότητα</a:t>
            </a:r>
            <a:r>
              <a:rPr lang="el-GR" sz="2600" dirty="0"/>
              <a:t> </a:t>
            </a:r>
            <a:r>
              <a:rPr lang="el-GR" sz="2600" dirty="0" smtClean="0"/>
              <a:t>-</a:t>
            </a:r>
            <a:r>
              <a:rPr lang="el-GR" sz="2600" dirty="0" smtClean="0"/>
              <a:t> </a:t>
            </a:r>
            <a:r>
              <a:rPr lang="el-GR" sz="2600" dirty="0" smtClean="0"/>
              <a:t>Προγράμματα </a:t>
            </a:r>
            <a:r>
              <a:rPr lang="el-GR" sz="2600" dirty="0" smtClean="0"/>
              <a:t>αποκατάστασης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l-GR" sz="2000" dirty="0" smtClean="0"/>
              <a:t>11</a:t>
            </a:r>
            <a:r>
              <a:rPr lang="en-US" sz="2000" dirty="0" smtClean="0"/>
              <a:t>:</a:t>
            </a:r>
            <a:r>
              <a:rPr lang="el-GR" sz="2000" dirty="0"/>
              <a:t> Ελαστικότητα - Προγράμματα αποκατάστασης».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Διάρκεια της άσκησης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41912"/>
          </a:xfrm>
        </p:spPr>
        <p:txBody>
          <a:bodyPr/>
          <a:lstStyle/>
          <a:p>
            <a:r>
              <a:rPr lang="el-GR" dirty="0" smtClean="0"/>
              <a:t>Η διάρκεια και η ένταση </a:t>
            </a:r>
            <a:r>
              <a:rPr lang="el-GR" dirty="0" smtClean="0"/>
              <a:t>της </a:t>
            </a:r>
            <a:r>
              <a:rPr lang="el-GR" dirty="0" smtClean="0"/>
              <a:t>άσκησης είναι σχετικές:</a:t>
            </a:r>
            <a:endParaRPr lang="en-US" dirty="0" smtClean="0"/>
          </a:p>
          <a:p>
            <a:pPr lvl="1"/>
            <a:r>
              <a:rPr lang="el-GR" dirty="0" smtClean="0"/>
              <a:t>Μεγαλύτερο </a:t>
            </a:r>
            <a:r>
              <a:rPr lang="el-GR" dirty="0" smtClean="0"/>
              <a:t>διάλειμμα </a:t>
            </a:r>
            <a:r>
              <a:rPr lang="el-GR" dirty="0" smtClean="0"/>
              <a:t>κατά την άσκηση παραπέμπει σε αερόβια </a:t>
            </a:r>
            <a:r>
              <a:rPr lang="el-GR" dirty="0" smtClean="0"/>
              <a:t>διαδικασία.</a:t>
            </a:r>
            <a:endParaRPr lang="el-GR" dirty="0" smtClean="0"/>
          </a:p>
          <a:p>
            <a:pPr lvl="1"/>
            <a:r>
              <a:rPr lang="el-GR" dirty="0" smtClean="0"/>
              <a:t>Μικρότερο διάλειμμα κατά την άσκηση παραπέμπει σε αναερόβια </a:t>
            </a:r>
            <a:r>
              <a:rPr lang="el-GR" dirty="0" smtClean="0"/>
              <a:t>διαδικασία.</a:t>
            </a:r>
            <a:endParaRPr lang="el-GR" dirty="0" smtClean="0"/>
          </a:p>
          <a:p>
            <a:r>
              <a:rPr lang="el-GR" dirty="0" smtClean="0"/>
              <a:t>Όταν η ενεργητική κίνηση έχει αναερόβιο χαρακτήρα </a:t>
            </a:r>
            <a:r>
              <a:rPr lang="el-GR" dirty="0" smtClean="0"/>
              <a:t>απαιτείται ικανός</a:t>
            </a:r>
            <a:r>
              <a:rPr lang="en-US" dirty="0" smtClean="0"/>
              <a:t> </a:t>
            </a:r>
            <a:r>
              <a:rPr lang="el-GR" dirty="0" smtClean="0"/>
              <a:t>χρόνος για αποκατάσταση – χαλάρωση. </a:t>
            </a:r>
            <a:endParaRPr lang="en-US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Ένταση της άσκησης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Η ένταση της άσκησης είναι δυνατό να καθοριστεί:</a:t>
            </a:r>
          </a:p>
          <a:p>
            <a:pPr lvl="1"/>
            <a:r>
              <a:rPr lang="el-GR" dirty="0" smtClean="0"/>
              <a:t>με </a:t>
            </a:r>
            <a:r>
              <a:rPr lang="el-GR" dirty="0" smtClean="0"/>
              <a:t>απόλυτο </a:t>
            </a:r>
            <a:r>
              <a:rPr lang="el-GR" dirty="0" smtClean="0"/>
              <a:t>βάρος </a:t>
            </a:r>
            <a:r>
              <a:rPr lang="el-GR" dirty="0" smtClean="0"/>
              <a:t>ή</a:t>
            </a:r>
          </a:p>
          <a:p>
            <a:pPr lvl="1"/>
            <a:r>
              <a:rPr lang="el-GR" dirty="0" smtClean="0"/>
              <a:t>σε σχέση με την φυσική κατάσταση του </a:t>
            </a:r>
            <a:r>
              <a:rPr lang="el-GR" dirty="0" smtClean="0"/>
              <a:t>ατόμου.</a:t>
            </a:r>
            <a:endParaRPr lang="el-GR" dirty="0" smtClean="0"/>
          </a:p>
          <a:p>
            <a:pPr eaLnBrk="1" hangingPunct="1"/>
            <a:r>
              <a:rPr lang="el-GR" dirty="0" smtClean="0"/>
              <a:t>Είναι </a:t>
            </a:r>
            <a:r>
              <a:rPr lang="el-GR" dirty="0" smtClean="0"/>
              <a:t>πρακτικό και αποτελεσματικό </a:t>
            </a:r>
            <a:r>
              <a:rPr lang="el-GR" dirty="0" smtClean="0"/>
              <a:t>να </a:t>
            </a:r>
            <a:r>
              <a:rPr lang="el-GR" dirty="0" smtClean="0"/>
              <a:t>οργανωθεί η ένταση της άσκησης </a:t>
            </a:r>
            <a:r>
              <a:rPr lang="el-GR" dirty="0" smtClean="0"/>
              <a:t>με </a:t>
            </a:r>
            <a:r>
              <a:rPr lang="el-GR" dirty="0" smtClean="0"/>
              <a:t>βάση το ποσοστό της καρδιακής </a:t>
            </a:r>
            <a:r>
              <a:rPr lang="el-GR" dirty="0" smtClean="0"/>
              <a:t>συχνότητας.</a:t>
            </a:r>
            <a:endParaRPr lang="el-GR" dirty="0" smtClean="0"/>
          </a:p>
          <a:p>
            <a:pPr eaLnBrk="1" hangingPunct="1"/>
            <a:r>
              <a:rPr lang="el-GR" dirty="0" smtClean="0"/>
              <a:t>70%-90% της καρδιακής συχνότητας είναι επιθυμητό επειδή προκαλεί αεροβικές αλλαγές στην φυσική κατάσταση του ατόμου.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Πρόγραμμα </a:t>
            </a:r>
            <a:r>
              <a:rPr lang="el-GR" sz="3600" dirty="0" smtClean="0"/>
              <a:t>Εκγύμνασης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πρόγραμμα εκγύμνασης </a:t>
            </a:r>
            <a:r>
              <a:rPr lang="el-GR" dirty="0" smtClean="0"/>
              <a:t>οργανώνεται </a:t>
            </a:r>
            <a:r>
              <a:rPr lang="el-GR" dirty="0" smtClean="0"/>
              <a:t>με βάση:</a:t>
            </a:r>
          </a:p>
          <a:p>
            <a:pPr lvl="1"/>
            <a:r>
              <a:rPr lang="el-GR" dirty="0" smtClean="0"/>
              <a:t>Συγκεκριμένους </a:t>
            </a:r>
            <a:r>
              <a:rPr lang="el-GR" dirty="0" smtClean="0"/>
              <a:t>στόχους</a:t>
            </a:r>
            <a:endParaRPr lang="el-GR" dirty="0" smtClean="0"/>
          </a:p>
          <a:p>
            <a:pPr lvl="1"/>
            <a:r>
              <a:rPr lang="el-GR" dirty="0" smtClean="0"/>
              <a:t>Καθορισμένο αντικείμενο ενδιαφέροντος</a:t>
            </a:r>
          </a:p>
          <a:p>
            <a:pPr lvl="1"/>
            <a:r>
              <a:rPr lang="el-GR" dirty="0" smtClean="0"/>
              <a:t>Εκτίμηση της φυσιολογικής κατάστασης </a:t>
            </a:r>
          </a:p>
          <a:p>
            <a:pPr lvl="1"/>
            <a:r>
              <a:rPr lang="el-GR" dirty="0" smtClean="0"/>
              <a:t>Εκτίμηση της άσκησης </a:t>
            </a:r>
          </a:p>
          <a:p>
            <a:pPr lvl="1"/>
            <a:r>
              <a:rPr lang="el-GR" dirty="0" smtClean="0"/>
              <a:t>Σχεδιασμό </a:t>
            </a:r>
            <a:r>
              <a:rPr lang="el-GR" dirty="0" smtClean="0"/>
              <a:t>του </a:t>
            </a:r>
            <a:r>
              <a:rPr lang="el-GR" dirty="0" smtClean="0"/>
              <a:t>προγράμματος</a:t>
            </a:r>
          </a:p>
          <a:p>
            <a:pPr lvl="1"/>
            <a:r>
              <a:rPr lang="el-GR" dirty="0" smtClean="0"/>
              <a:t>Κατάλληλη καθοδήγηση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Αρχές Προγράμματος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Η οργάνωση προγράμματος ενεργητικής </a:t>
            </a:r>
            <a:r>
              <a:rPr lang="el-GR" dirty="0" smtClean="0"/>
              <a:t>κίνησης </a:t>
            </a:r>
            <a:r>
              <a:rPr lang="el-GR" dirty="0" smtClean="0"/>
              <a:t>βασίζεται </a:t>
            </a:r>
            <a:r>
              <a:rPr lang="el-GR" dirty="0" smtClean="0"/>
              <a:t>στις αρχές </a:t>
            </a:r>
            <a:r>
              <a:rPr lang="el-GR" dirty="0" smtClean="0"/>
              <a:t>που χαρακτηρίζουν την άσκηση:</a:t>
            </a:r>
          </a:p>
          <a:p>
            <a:pPr lvl="1">
              <a:lnSpc>
                <a:spcPct val="110000"/>
              </a:lnSpc>
            </a:pPr>
            <a:r>
              <a:rPr lang="el-GR" dirty="0" err="1" smtClean="0"/>
              <a:t>Υπερ</a:t>
            </a:r>
            <a:r>
              <a:rPr lang="el-GR" dirty="0" smtClean="0"/>
              <a:t>-φόρτιση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Εξειδίκευση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Εξατομίκευση και 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err="1" smtClean="0"/>
              <a:t>Ανατρεψιμότητα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Τα αποτελέσματα  της άσκησης είναι θετικά όταν </a:t>
            </a:r>
            <a:r>
              <a:rPr lang="el-GR" dirty="0" smtClean="0"/>
              <a:t>το πρόγραμμα </a:t>
            </a:r>
            <a:r>
              <a:rPr lang="el-GR" dirty="0" smtClean="0"/>
              <a:t>είναι </a:t>
            </a:r>
            <a:r>
              <a:rPr lang="el-GR" dirty="0" smtClean="0"/>
              <a:t>απόλυτα προσαρμοσμένο </a:t>
            </a:r>
            <a:r>
              <a:rPr lang="el-GR" dirty="0" smtClean="0"/>
              <a:t>στις </a:t>
            </a:r>
            <a:r>
              <a:rPr lang="el-GR" dirty="0" smtClean="0"/>
              <a:t>ανάγκες του ατόμου, ασθενή.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Αρχές Προγράμματος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σωστά </a:t>
            </a:r>
            <a:r>
              <a:rPr lang="el-GR" dirty="0" smtClean="0"/>
              <a:t>οργανωμένο και </a:t>
            </a:r>
            <a:r>
              <a:rPr lang="el-GR" dirty="0" smtClean="0"/>
              <a:t>ευέλικτο πρόγραμμα ενεργητικής κίνησης:  </a:t>
            </a:r>
          </a:p>
          <a:p>
            <a:pPr lvl="1"/>
            <a:r>
              <a:rPr lang="el-GR" dirty="0" smtClean="0"/>
              <a:t>Δεν είναι απαραίτητα πολύπλοκο και </a:t>
            </a:r>
            <a:r>
              <a:rPr lang="el-GR" dirty="0" smtClean="0"/>
              <a:t>χρονοβόρο.</a:t>
            </a:r>
            <a:endParaRPr lang="el-GR" dirty="0" smtClean="0"/>
          </a:p>
          <a:p>
            <a:pPr lvl="1"/>
            <a:r>
              <a:rPr lang="el-GR" dirty="0" smtClean="0"/>
              <a:t>Απαιτεί από τον ειδικό και ασκούμενο γνώση   του αναμενόμενου αποτελέσματος αλλά και του τομέα στόχευσης  μέσω της </a:t>
            </a:r>
            <a:r>
              <a:rPr lang="el-GR" dirty="0" smtClean="0"/>
              <a:t>άσκησης.</a:t>
            </a:r>
            <a:endParaRPr lang="el-GR" dirty="0" smtClean="0"/>
          </a:p>
          <a:p>
            <a:pPr lvl="1"/>
            <a:r>
              <a:rPr lang="el-GR" dirty="0" smtClean="0"/>
              <a:t>Απαιτείται γνώση του «πως» και του «γιατί»  της κίνησης και της άσκησης.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Παράδειγμα Εφαρμογής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Ελάττωση του σωματικού βάρους </a:t>
            </a:r>
            <a:r>
              <a:rPr lang="el-GR" dirty="0" smtClean="0"/>
              <a:t>που </a:t>
            </a:r>
            <a:r>
              <a:rPr lang="el-GR" dirty="0" smtClean="0"/>
              <a:t>συνοδεύεται από απώλεια λιπώδους ιστού είναι αποτέλεσμα ασκήσεων μέσης </a:t>
            </a:r>
            <a:r>
              <a:rPr lang="el-GR" dirty="0" smtClean="0"/>
              <a:t>αντοχής.</a:t>
            </a:r>
            <a:endParaRPr lang="el-GR" dirty="0" smtClean="0"/>
          </a:p>
          <a:p>
            <a:r>
              <a:rPr lang="el-GR" dirty="0" smtClean="0"/>
              <a:t>Η αύξηση σωματικού βάρους  με ισχνούς ιστούς  είναι αποτέλεσμα  ασκήσεων ενδυνάμωσης. </a:t>
            </a:r>
          </a:p>
          <a:p>
            <a:r>
              <a:rPr lang="el-GR" altLang="el-GR" dirty="0" smtClean="0"/>
              <a:t>Η οργάνωση ενός προγράμματος ενεργητικής </a:t>
            </a:r>
            <a:r>
              <a:rPr lang="el-GR" altLang="el-GR" dirty="0" smtClean="0"/>
              <a:t>θεραπευτικής άσκησης</a:t>
            </a:r>
            <a:r>
              <a:rPr lang="el-GR" altLang="el-GR" sz="2800" dirty="0" smtClean="0"/>
              <a:t> </a:t>
            </a:r>
            <a:r>
              <a:rPr lang="el-GR" altLang="el-GR" dirty="0" smtClean="0"/>
              <a:t>απαιτεί </a:t>
            </a:r>
            <a:r>
              <a:rPr lang="el-GR" altLang="el-GR" dirty="0" smtClean="0"/>
              <a:t>την ενσωμάτωση </a:t>
            </a:r>
            <a:r>
              <a:rPr lang="el-GR" altLang="el-GR" dirty="0" smtClean="0"/>
              <a:t>όλων </a:t>
            </a:r>
            <a:r>
              <a:rPr lang="el-GR" altLang="el-GR" dirty="0" smtClean="0"/>
              <a:t>των παραγόντων </a:t>
            </a:r>
            <a:r>
              <a:rPr lang="el-GR" altLang="el-GR" dirty="0" smtClean="0"/>
              <a:t> </a:t>
            </a:r>
            <a:r>
              <a:rPr lang="el-GR" altLang="el-GR" dirty="0" smtClean="0"/>
              <a:t>που συνδυάζονται στην φυσιολογική </a:t>
            </a:r>
            <a:r>
              <a:rPr lang="el-GR" altLang="el-GR" dirty="0" smtClean="0"/>
              <a:t>ενεργητική κίνηση.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139</TotalTime>
  <Words>876</Words>
  <Application>Microsoft Office PowerPoint</Application>
  <PresentationFormat>Προβολή στην οθόνη (4:3)</PresentationFormat>
  <Paragraphs>104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Διάρκεια της άσκησης </vt:lpstr>
      <vt:lpstr>Ένταση της άσκησης</vt:lpstr>
      <vt:lpstr>Πρόγραμμα Εκγύμνασης</vt:lpstr>
      <vt:lpstr>Αρχές Προγράμματος 1/2</vt:lpstr>
      <vt:lpstr>Αρχές Προγράμματος 2/2</vt:lpstr>
      <vt:lpstr>Παράδειγμα Εφαρμογής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16</cp:revision>
  <dcterms:created xsi:type="dcterms:W3CDTF">2015-08-03T08:18:23Z</dcterms:created>
  <dcterms:modified xsi:type="dcterms:W3CDTF">2015-08-06T10:32:03Z</dcterms:modified>
</cp:coreProperties>
</file>