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67"/>
  </p:notesMasterIdLst>
  <p:handoutMasterIdLst>
    <p:handoutMasterId r:id="rId68"/>
  </p:handoutMasterIdLst>
  <p:sldIdLst>
    <p:sldId id="256" r:id="rId4"/>
    <p:sldId id="269" r:id="rId5"/>
    <p:sldId id="270" r:id="rId6"/>
    <p:sldId id="271" r:id="rId7"/>
    <p:sldId id="272" r:id="rId8"/>
    <p:sldId id="273" r:id="rId9"/>
    <p:sldId id="274"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257" r:id="rId60"/>
    <p:sldId id="262" r:id="rId61"/>
    <p:sldId id="264" r:id="rId62"/>
    <p:sldId id="325" r:id="rId63"/>
    <p:sldId id="326" r:id="rId64"/>
    <p:sldId id="266" r:id="rId65"/>
    <p:sldId id="261" r:id="rId66"/>
  </p:sldIdLst>
  <p:sldSz cx="9144000" cy="6858000" type="screen4x3"/>
  <p:notesSz cx="7104063" cy="10234613"/>
  <p:custDataLst>
    <p:tags r:id="rId6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373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63FDA675-5ADA-4E6A-AF08-9255E08A7001}" type="slidenum">
              <a:rPr lang="el-GR" altLang="el-GR">
                <a:solidFill>
                  <a:prstClr val="black"/>
                </a:solidFill>
              </a:rPr>
              <a:pPr eaLnBrk="1" hangingPunct="1"/>
              <a:t>15</a:t>
            </a:fld>
            <a:endParaRPr lang="el-GR" altLang="el-G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475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02EC0A93-F5D0-4A3E-A175-9F7F93A92AC4}" type="slidenum">
              <a:rPr lang="el-GR" altLang="el-GR">
                <a:solidFill>
                  <a:prstClr val="black"/>
                </a:solidFill>
              </a:rPr>
              <a:pPr eaLnBrk="1" hangingPunct="1"/>
              <a:t>17</a:t>
            </a:fld>
            <a:endParaRPr lang="el-GR" altLang="el-G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578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D9A9E454-D165-4317-B29A-8E96F89A57F8}" type="slidenum">
              <a:rPr lang="el-GR" altLang="el-GR">
                <a:solidFill>
                  <a:prstClr val="black"/>
                </a:solidFill>
              </a:rPr>
              <a:pPr eaLnBrk="1" hangingPunct="1"/>
              <a:t>26</a:t>
            </a:fld>
            <a:endParaRPr lang="el-GR" altLang="el-GR"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680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8A3ADD84-5331-4AA4-9CD0-207D75BFC62C}" type="slidenum">
              <a:rPr lang="el-GR" altLang="el-GR">
                <a:solidFill>
                  <a:prstClr val="black"/>
                </a:solidFill>
              </a:rPr>
              <a:pPr eaLnBrk="1" hangingPunct="1"/>
              <a:t>34</a:t>
            </a:fld>
            <a:endParaRPr lang="el-GR" altLang="el-G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Clr>
                <a:srgbClr val="000000"/>
              </a:buClr>
              <a:buFont typeface="Wingdings" pitchFamily="2" charset="2"/>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l-GR" altLang="el-GR" dirty="0" smtClean="0"/>
          </a:p>
        </p:txBody>
      </p:sp>
      <p:sp>
        <p:nvSpPr>
          <p:cNvPr id="7782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A0E21A0F-F26B-4244-8D2E-782FBFC8A4A9}" type="slidenum">
              <a:rPr lang="el-GR" altLang="el-GR">
                <a:solidFill>
                  <a:prstClr val="black"/>
                </a:solidFill>
              </a:rPr>
              <a:pPr eaLnBrk="1" hangingPunct="1"/>
              <a:t>51</a:t>
            </a:fld>
            <a:endParaRPr lang="el-GR" altLang="el-GR"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885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FFB7A0BE-2168-46EC-A008-38B6CDAC7C2B}" type="slidenum">
              <a:rPr lang="el-GR" altLang="el-GR">
                <a:solidFill>
                  <a:prstClr val="black"/>
                </a:solidFill>
              </a:rPr>
              <a:pPr eaLnBrk="1" hangingPunct="1"/>
              <a:t>53</a:t>
            </a:fld>
            <a:endParaRPr lang="el-GR" altLang="el-GR"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98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53413B3F-CF05-4CED-B332-27FB63E83E2C}" type="slidenum">
              <a:rPr lang="el-GR" altLang="el-GR">
                <a:solidFill>
                  <a:prstClr val="black"/>
                </a:solidFill>
              </a:rPr>
              <a:pPr eaLnBrk="1" hangingPunct="1"/>
              <a:t>55</a:t>
            </a:fld>
            <a:endParaRPr lang="el-GR" altLang="el-GR"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451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0F2EFB76-2971-4529-A7BC-9CE419CF1015}" type="slidenum">
              <a:rPr lang="el-GR" altLang="el-GR">
                <a:solidFill>
                  <a:prstClr val="black"/>
                </a:solidFill>
              </a:rPr>
              <a:pPr eaLnBrk="1" hangingPunct="1"/>
              <a:t>2</a:t>
            </a:fld>
            <a:endParaRPr lang="el-GR" altLang="el-GR"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554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EB80A869-5E8F-4B49-BC95-D95F92C95BED}" type="slidenum">
              <a:rPr lang="el-GR" altLang="el-GR">
                <a:solidFill>
                  <a:prstClr val="black"/>
                </a:solidFill>
              </a:rPr>
              <a:pPr eaLnBrk="1" hangingPunct="1"/>
              <a:t>3</a:t>
            </a:fld>
            <a:endParaRPr lang="el-GR" altLang="el-G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656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B5AA0EF0-42A4-483B-8659-3341F4517C24}" type="slidenum">
              <a:rPr lang="el-GR" altLang="el-GR">
                <a:solidFill>
                  <a:prstClr val="black"/>
                </a:solidFill>
              </a:rPr>
              <a:pPr eaLnBrk="1" hangingPunct="1"/>
              <a:t>4</a:t>
            </a:fld>
            <a:endParaRPr lang="el-GR" altLang="el-G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861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177C9F05-A134-4CA1-8DAA-C0CB93D6E163}" type="slidenum">
              <a:rPr lang="el-GR" altLang="el-GR">
                <a:solidFill>
                  <a:prstClr val="black"/>
                </a:solidFill>
              </a:rPr>
              <a:pPr eaLnBrk="1" hangingPunct="1"/>
              <a:t>8</a:t>
            </a:fld>
            <a:endParaRPr lang="el-GR" altLang="el-G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6963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0A18AC0D-7ABF-45F8-A9C4-661A757551D4}" type="slidenum">
              <a:rPr lang="el-GR" altLang="el-GR">
                <a:solidFill>
                  <a:prstClr val="black"/>
                </a:solidFill>
              </a:rPr>
              <a:pPr eaLnBrk="1" hangingPunct="1"/>
              <a:t>9</a:t>
            </a:fld>
            <a:endParaRPr lang="el-GR" altLang="el-G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l-GR" altLang="el-GR" dirty="0" smtClean="0"/>
          </a:p>
        </p:txBody>
      </p:sp>
      <p:sp>
        <p:nvSpPr>
          <p:cNvPr id="7066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D08987DA-0503-44A6-A858-F760985B512A}" type="slidenum">
              <a:rPr lang="el-GR" altLang="el-GR">
                <a:solidFill>
                  <a:prstClr val="black"/>
                </a:solidFill>
              </a:rPr>
              <a:pPr eaLnBrk="1" hangingPunct="1"/>
              <a:t>11</a:t>
            </a:fld>
            <a:endParaRPr lang="el-GR" altLang="el-G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168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4B384B84-735F-4ED2-B7D9-1BF70E9D9EE5}" type="slidenum">
              <a:rPr lang="el-GR" altLang="el-GR">
                <a:solidFill>
                  <a:prstClr val="black"/>
                </a:solidFill>
              </a:rPr>
              <a:pPr eaLnBrk="1" hangingPunct="1"/>
              <a:t>12</a:t>
            </a:fld>
            <a:endParaRPr lang="el-GR" altLang="el-G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72708"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pPr eaLnBrk="1" hangingPunct="1"/>
            <a:fld id="{9E20501D-A58D-4DF4-9C19-78D026B68C5B}" type="slidenum">
              <a:rPr lang="el-GR" altLang="el-GR">
                <a:solidFill>
                  <a:prstClr val="black"/>
                </a:solidFill>
              </a:rPr>
              <a:pPr eaLnBrk="1" hangingPunct="1"/>
              <a:t>13</a:t>
            </a:fld>
            <a:endParaRPr lang="el-GR" altLang="el-G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1E79389-A3D7-4F39-9319-1DE48F01C919}"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600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lnSpc>
                <a:spcPct val="112000"/>
              </a:lnSpc>
              <a:spcBef>
                <a:spcPts val="1200"/>
              </a:spcBef>
              <a:buClr>
                <a:srgbClr val="004A82"/>
              </a:buClr>
              <a:buFont typeface="Wingdings" panose="05000000000000000000" pitchFamily="2" charset="2"/>
              <a:buChar char="Ø"/>
              <a:defRPr sz="2400"/>
            </a:lvl1pPr>
            <a:lvl2pPr marL="800100" indent="-342900">
              <a:lnSpc>
                <a:spcPct val="112000"/>
              </a:lnSpc>
              <a:spcBef>
                <a:spcPts val="1200"/>
              </a:spcBef>
              <a:buClr>
                <a:srgbClr val="004A82"/>
              </a:buClr>
              <a:buFont typeface="Courier New" panose="02070309020205020404" pitchFamily="49" charset="0"/>
              <a:buChar char="o"/>
              <a:defRPr sz="2200"/>
            </a:lvl2pPr>
            <a:lvl3pPr>
              <a:lnSpc>
                <a:spcPct val="112000"/>
              </a:lnSpc>
              <a:spcBef>
                <a:spcPts val="1200"/>
              </a:spcBef>
              <a:buClr>
                <a:srgbClr val="004A82"/>
              </a:buClr>
              <a:defRPr sz="2000"/>
            </a:lvl3pPr>
            <a:lvl4pPr>
              <a:lnSpc>
                <a:spcPct val="112000"/>
              </a:lnSpc>
              <a:spcBef>
                <a:spcPts val="1200"/>
              </a:spcBef>
              <a:buClr>
                <a:srgbClr val="004A82"/>
              </a:buClr>
              <a:defRPr/>
            </a:lvl4pPr>
            <a:lvl5pPr>
              <a:lnSpc>
                <a:spcPct val="112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9BC90F-D97C-4C0C-AEA6-4F8D6C1D3ED2}"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7763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1CE0BF-2142-40A9-B4F6-0DD051500722}"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6049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A252B-6ECA-482E-849D-4C561785649C}"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73179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2419CDE-969A-4E70-AF2C-0F1A72DD86F0}"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988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466B156-3022-4CC3-8325-3E003AC43B2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49072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2017C7-5AEA-468A-9B30-F86A9A8509E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4745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44254F-548F-40F1-9626-649CCD6D5597}"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41442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DC9BAB-CE70-4811-BFE3-36BF162D0770}"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280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83A6B0-159D-42D8-B319-F8AE8EC683E5}"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65489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85A1F57-B313-42D4-975F-B9784FE9FFB1}" type="datetimeFigureOut">
              <a:rPr lang="el-GR">
                <a:solidFill>
                  <a:prstClr val="black">
                    <a:tint val="75000"/>
                  </a:prstClr>
                </a:solidFill>
              </a:rPr>
              <a:pPr>
                <a:defRPr/>
              </a:pPr>
              <a:t>23/3/2015</a:t>
            </a:fld>
            <a:endParaRPr lang="el-GR" dirty="0">
              <a:solidFill>
                <a:prstClr val="black">
                  <a:tint val="75000"/>
                </a:prstClr>
              </a:solidFill>
            </a:endParaRPr>
          </a:p>
        </p:txBody>
      </p:sp>
      <p:sp>
        <p:nvSpPr>
          <p:cNvPr id="3" name="Footer Placeholder 21"/>
          <p:cNvSpPr>
            <a:spLocks noGrp="1"/>
          </p:cNvSpPr>
          <p:nvPr>
            <p:ph type="ftr" sz="quarter" idx="11"/>
          </p:nvPr>
        </p:nvSpPr>
        <p:spPr/>
        <p:txBody>
          <a:bodyPr/>
          <a:lstStyle>
            <a:lvl1pPr>
              <a:defRPr/>
            </a:lvl1pPr>
          </a:lstStyle>
          <a:p>
            <a:pPr>
              <a:defRPr/>
            </a:pPr>
            <a:endParaRPr lang="el-GR" dirty="0">
              <a:solidFill>
                <a:prstClr val="black">
                  <a:tint val="75000"/>
                </a:prstClr>
              </a:solidFill>
            </a:endParaRPr>
          </a:p>
        </p:txBody>
      </p:sp>
      <p:sp>
        <p:nvSpPr>
          <p:cNvPr id="4" name="Slide Number Placeholder 17"/>
          <p:cNvSpPr>
            <a:spLocks noGrp="1"/>
          </p:cNvSpPr>
          <p:nvPr>
            <p:ph type="sldNum" sz="quarter" idx="12"/>
          </p:nvPr>
        </p:nvSpPr>
        <p:spPr/>
        <p:txBody>
          <a:bodyPr/>
          <a:lstStyle>
            <a:lvl1pPr>
              <a:defRPr/>
            </a:lvl1pPr>
          </a:lstStyle>
          <a:p>
            <a:pPr>
              <a:defRPr/>
            </a:pPr>
            <a:fld id="{9A6FE72E-DAC6-4D67-99C9-60D24D89BF18}"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22638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80358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55656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26938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576291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20973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30814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01938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2091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026484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39159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cs typeface="+mn-cs"/>
              </a:defRPr>
            </a:lvl1pPr>
          </a:lstStyle>
          <a:p>
            <a:pPr>
              <a:defRPr/>
            </a:pPr>
            <a:fld id="{73135758-0045-4B7C-A120-A0DA2E9025F0}"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029241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64756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EM_Spectrum_Properties_edit.svg"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Wavelength" TargetMode="External"/><Relationship Id="rId7" Type="http://schemas.openxmlformats.org/officeDocument/2006/relationships/hyperlink" Target="http://en.wikipedia.org/wiki/Ultraviolet_germicidal_irradiatio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en.wikipedia.org/wiki/Black_light" TargetMode="External"/><Relationship Id="rId5" Type="http://schemas.openxmlformats.org/officeDocument/2006/relationships/hyperlink" Target="http://en.wikipedia.org/wiki/Electronvolt" TargetMode="External"/><Relationship Id="rId4" Type="http://schemas.openxmlformats.org/officeDocument/2006/relationships/hyperlink" Target="http://en.wikipedia.org/wiki/Nanomet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Wavelength"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en.wikipedia.org/wiki/Electronvolt" TargetMode="External"/><Relationship Id="rId4" Type="http://schemas.openxmlformats.org/officeDocument/2006/relationships/hyperlink" Target="http://en.wikipedia.org/wiki/Nanomet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Wavelength"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en.wikipedia.org/wiki/Extreme_Ultraviolet" TargetMode="External"/><Relationship Id="rId5" Type="http://schemas.openxmlformats.org/officeDocument/2006/relationships/hyperlink" Target="http://en.wikipedia.org/wiki/Electronvolt" TargetMode="External"/><Relationship Id="rId4" Type="http://schemas.openxmlformats.org/officeDocument/2006/relationships/hyperlink" Target="http://en.wikipedia.org/wiki/Nanometr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Wavelength_indeterminacy.JPG" TargetMode="External"/><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hyperlink" Target="http://creativecommons.org/licenses/by-sa/3.0/deed.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imple.wikipedia.org/wiki/File:TheElectromagneticSpectrum.jpg" TargetMode="External"/><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hyperlink" Target="http://creativecommons.org/licenses/by/2.5/deed.e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File:Beer_lambert1.png" TargetMode="External"/><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Lookang" TargetMode="External"/><Relationship Id="rId4" Type="http://schemas.openxmlformats.org/officeDocument/2006/relationships/hyperlink" Target="http://commons.wikimedia.org/wiki/File:Electromagneticwave3Dfromside.gi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andrewlopez2010.blogspot.gr/2010/05/excited-electrons-and-spectra.html" TargetMode="External"/><Relationship Id="rId4" Type="http://schemas.openxmlformats.org/officeDocument/2006/relationships/image" Target="../media/image2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ommons.wikimedia.org/w/index.php?title=User:FJGAR_(BIS)&amp;action=edit&amp;redlink=1" TargetMode="External"/><Relationship Id="rId5" Type="http://schemas.openxmlformats.org/officeDocument/2006/relationships/hyperlink" Target="http://commons.wikimedia.org/wiki/File:Onde_electromagnetique.svg" TargetMode="Externa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commons.wikimedia.org/wiki/User:LucasVB" TargetMode="External"/><Relationship Id="rId4" Type="http://schemas.openxmlformats.org/officeDocument/2006/relationships/hyperlink" Target="http://commons.wikimedia.org/wiki/File:Sine_waves_different_frequencies.sv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YassineMrabet" TargetMode="External"/><Relationship Id="rId4" Type="http://schemas.openxmlformats.org/officeDocument/2006/relationships/hyperlink" Target="http://commons.wikimedia.org/wiki/File:Spetrophotometer-en.sv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YassineMrabet" TargetMode="External"/><Relationship Id="rId4" Type="http://schemas.openxmlformats.org/officeDocument/2006/relationships/hyperlink" Target="http://commons.wikimedia.org/wiki/File:Spetrophotometer-en.sv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mfu.ac.th/center/stic/index.php/component/k2/item/140-uv-visible-spectrophotometer.html" TargetMode="Externa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hyperlink" Target="http://commons.wikimedia.org/wiki/User:Sobarwiki" TargetMode="External"/><Relationship Id="rId4" Type="http://schemas.openxmlformats.org/officeDocument/2006/relationships/hyperlink" Target="http://commons.wikimedia.org/wiki/File:Schematic_of_UV-_visible_spectrophotometer.pn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dt-ed.org/EducationResources/CommunityCollege/RadiationSafety/theory/nature.htm"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EM_spectrumrevised.png" TargetMode="External"/><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Keok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File_Upload_Bot_(Magnus_Manske)" TargetMode="External"/><Relationship Id="rId4" Type="http://schemas.openxmlformats.org/officeDocument/2006/relationships/hyperlink" Target="http://commons.wikimedia.org/wiki/File:EM_Spectrum_Properties_edit_frequency.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Σύγχρονες μέθοδοι ενόργανης ανάλυσης</a:t>
            </a:r>
            <a:endParaRPr lang="el-GR" sz="3600" b="1" dirty="0">
              <a:solidFill>
                <a:schemeClr val="tx1"/>
              </a:solidFill>
              <a:latin typeface="+mn-lt"/>
            </a:endParaRPr>
          </a:p>
        </p:txBody>
      </p:sp>
      <p:sp>
        <p:nvSpPr>
          <p:cNvPr id="3" name="Υπότιτλος 2"/>
          <p:cNvSpPr>
            <a:spLocks noGrp="1"/>
          </p:cNvSpPr>
          <p:nvPr>
            <p:ph type="subTitle" idx="1"/>
          </p:nvPr>
        </p:nvSpPr>
        <p:spPr>
          <a:xfrm>
            <a:off x="0" y="2780928"/>
            <a:ext cx="9144000" cy="2376264"/>
          </a:xfrm>
        </p:spPr>
        <p:txBody>
          <a:bodyPr>
            <a:normAutofit/>
          </a:bodyPr>
          <a:lstStyle/>
          <a:p>
            <a:pPr>
              <a:spcBef>
                <a:spcPts val="0"/>
              </a:spcBef>
              <a:spcAft>
                <a:spcPts val="3600"/>
              </a:spcAft>
            </a:pPr>
            <a:r>
              <a:rPr lang="el-GR" sz="2600" b="1" dirty="0" smtClean="0"/>
              <a:t>Ενότητα </a:t>
            </a:r>
            <a:r>
              <a:rPr lang="el-GR" sz="2600" b="1" dirty="0"/>
              <a:t>1</a:t>
            </a:r>
            <a:r>
              <a:rPr lang="el-GR" sz="2600" dirty="0" smtClean="0"/>
              <a:t>:</a:t>
            </a:r>
            <a:r>
              <a:rPr lang="en-US" sz="2600" dirty="0" smtClean="0"/>
              <a:t> </a:t>
            </a:r>
            <a:r>
              <a:rPr lang="el-GR" sz="2600" dirty="0"/>
              <a:t>Εισαγωγή στις Φασματοφωτομετρικές </a:t>
            </a:r>
            <a:r>
              <a:rPr lang="el-GR" sz="2600" dirty="0" smtClean="0"/>
              <a:t>τεχνικές</a:t>
            </a:r>
            <a:endParaRPr lang="en-US" sz="2600" dirty="0" smtClean="0"/>
          </a:p>
          <a:p>
            <a:pPr>
              <a:spcBef>
                <a:spcPts val="0"/>
              </a:spcBef>
            </a:pPr>
            <a:r>
              <a:rPr lang="el-GR" sz="2200" dirty="0" smtClean="0"/>
              <a:t>Βασίλειος Ντουρτόγλου, Αρχοντούλα Χατζηλαζάρου, Ευθαλία Ντουρτόγλου</a:t>
            </a:r>
            <a:endParaRPr lang="el-GR" sz="2200" dirty="0"/>
          </a:p>
          <a:p>
            <a:pPr>
              <a:lnSpc>
                <a:spcPct val="120000"/>
              </a:lnSpc>
              <a:spcBef>
                <a:spcPts val="600"/>
              </a:spcBef>
            </a:pPr>
            <a:r>
              <a:rPr lang="el-GR" sz="2200" dirty="0" smtClean="0"/>
              <a:t>Τμήμα </a:t>
            </a:r>
            <a:r>
              <a:rPr lang="el-GR" sz="2200" dirty="0"/>
              <a:t>Οινολογίας και Τεχνολογίας Ποτών</a:t>
            </a:r>
          </a:p>
          <a:p>
            <a:pPr>
              <a:spcBef>
                <a:spcPts val="0"/>
              </a:spcBef>
              <a:spcAft>
                <a:spcPts val="1800"/>
              </a:spcAft>
            </a:pP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altLang="el-GR" dirty="0"/>
              <a:t>Ζώνες του ηλεκτρομαγνητικού φάσματος </a:t>
            </a:r>
            <a:r>
              <a:rPr lang="el-GR" altLang="el-GR" sz="3000" b="0" dirty="0"/>
              <a:t>(Ενέργεια-</a:t>
            </a:r>
            <a:r>
              <a:rPr lang="el-GR" altLang="el-GR" sz="3000" b="0" dirty="0"/>
              <a:t>συχνότητ</a:t>
            </a:r>
            <a:r>
              <a:rPr lang="el-GR" altLang="el-GR" sz="3000" b="0" dirty="0"/>
              <a:t>α) </a:t>
            </a:r>
            <a:r>
              <a:rPr lang="el-GR" altLang="el-GR" sz="3000" b="0" dirty="0" smtClean="0"/>
              <a:t>2/2</a:t>
            </a:r>
            <a:endParaRPr lang="el-GR" altLang="el-GR" sz="3200" b="0" dirty="0" smtClean="0"/>
          </a:p>
        </p:txBody>
      </p:sp>
      <p:sp>
        <p:nvSpPr>
          <p:cNvPr id="1335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1F182E-8DB4-43A5-BE8E-45074218BFC1}" type="slidenum">
              <a:rPr lang="el-GR" altLang="el-GR">
                <a:solidFill>
                  <a:prstClr val="black"/>
                </a:solidFill>
              </a:rPr>
              <a:pPr eaLnBrk="1" hangingPunct="1"/>
              <a:t>9</a:t>
            </a:fld>
            <a:endParaRPr lang="el-GR" altLang="el-GR" dirty="0">
              <a:solidFill>
                <a:prstClr val="black"/>
              </a:solidFill>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47775"/>
            <a:ext cx="6553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Πίνακας 2"/>
          <p:cNvGraphicFramePr>
            <a:graphicFrameLocks noGrp="1"/>
          </p:cNvGraphicFramePr>
          <p:nvPr/>
        </p:nvGraphicFramePr>
        <p:xfrm>
          <a:off x="995363" y="1849438"/>
          <a:ext cx="7153276" cy="4876800"/>
        </p:xfrm>
        <a:graphic>
          <a:graphicData uri="http://schemas.openxmlformats.org/drawingml/2006/table">
            <a:tbl>
              <a:tblPr firstRow="1" bandRow="1">
                <a:tableStyleId>{5940675A-B579-460E-94D1-54222C63F5DA}</a:tableStyleId>
              </a:tblPr>
              <a:tblGrid>
                <a:gridCol w="3576638"/>
                <a:gridCol w="3576638"/>
              </a:tblGrid>
              <a:tr h="370840">
                <a:tc gridSpan="2">
                  <a:txBody>
                    <a:bodyPr/>
                    <a:lstStyle/>
                    <a:p>
                      <a:pPr algn="ctr"/>
                      <a:r>
                        <a:rPr lang="el-GR" sz="2000" b="1" dirty="0" smtClean="0"/>
                        <a:t>Ζώνες</a:t>
                      </a:r>
                      <a:r>
                        <a:rPr lang="el-GR" sz="2000" b="1" baseline="0" dirty="0" smtClean="0"/>
                        <a:t> του ηλεκτρομαγνητικού φάσματος</a:t>
                      </a:r>
                      <a:endParaRPr lang="el-GR" sz="2000" b="1" dirty="0"/>
                    </a:p>
                  </a:txBody>
                  <a:tcPr marL="91450" marR="91450"/>
                </a:tc>
                <a:tc hMerge="1">
                  <a:txBody>
                    <a:bodyPr/>
                    <a:lstStyle/>
                    <a:p>
                      <a:endParaRPr lang="el-GR" dirty="0"/>
                    </a:p>
                  </a:txBody>
                  <a:tcPr/>
                </a:tc>
              </a:tr>
              <a:tr h="370840">
                <a:tc>
                  <a:txBody>
                    <a:bodyPr/>
                    <a:lstStyle/>
                    <a:p>
                      <a:pPr algn="ctr"/>
                      <a:r>
                        <a:rPr lang="el-GR" sz="2000" b="1" dirty="0" smtClean="0"/>
                        <a:t>Περιοχή του φάσματος</a:t>
                      </a:r>
                      <a:endParaRPr lang="el-GR" sz="2000" b="1" dirty="0"/>
                    </a:p>
                  </a:txBody>
                  <a:tcPr marL="91450" marR="91450"/>
                </a:tc>
                <a:tc>
                  <a:txBody>
                    <a:bodyPr/>
                    <a:lstStyle/>
                    <a:p>
                      <a:pPr algn="ctr"/>
                      <a:r>
                        <a:rPr lang="el-GR" sz="2000" b="1" dirty="0" smtClean="0"/>
                        <a:t>Περιοχή μηκών κύματος</a:t>
                      </a:r>
                      <a:endParaRPr lang="el-GR" sz="2000" b="1" dirty="0"/>
                    </a:p>
                  </a:txBody>
                  <a:tcPr marL="91450" marR="91450"/>
                </a:tc>
              </a:tr>
              <a:tr h="370840">
                <a:tc>
                  <a:txBody>
                    <a:bodyPr/>
                    <a:lstStyle/>
                    <a:p>
                      <a:r>
                        <a:rPr lang="el-GR" sz="2000" dirty="0" smtClean="0"/>
                        <a:t>Ραδιοκύματα</a:t>
                      </a:r>
                      <a:endParaRPr lang="el-GR" sz="2000" dirty="0"/>
                    </a:p>
                  </a:txBody>
                  <a:tcPr marL="91450" marR="914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0 –</a:t>
                      </a:r>
                      <a:r>
                        <a:rPr lang="el-GR" sz="2000" dirty="0" smtClean="0">
                          <a:latin typeface="+mn-lt"/>
                          <a:cs typeface="Arial" pitchFamily="34" charset="0"/>
                        </a:rPr>
                        <a:t> 3</a:t>
                      </a:r>
                      <a:r>
                        <a:rPr lang="en-US" sz="2000" dirty="0" smtClean="0">
                          <a:latin typeface="+mn-lt"/>
                          <a:cs typeface="Arial" pitchFamily="34" charset="0"/>
                        </a:rPr>
                        <a:t>x10</a:t>
                      </a:r>
                      <a:r>
                        <a:rPr lang="en-US" sz="2000" baseline="30000" dirty="0" smtClean="0">
                          <a:latin typeface="+mn-lt"/>
                          <a:cs typeface="Arial" pitchFamily="34" charset="0"/>
                        </a:rPr>
                        <a:t>8 </a:t>
                      </a:r>
                      <a:r>
                        <a:rPr lang="en-US" sz="2000" dirty="0" smtClean="0">
                          <a:latin typeface="+mn-lt"/>
                          <a:cs typeface="Arial" pitchFamily="34" charset="0"/>
                        </a:rPr>
                        <a:t>nm</a:t>
                      </a:r>
                      <a:endParaRPr lang="el-GR" sz="2000" dirty="0" smtClean="0">
                        <a:latin typeface="+mn-lt"/>
                        <a:cs typeface="Arial" pitchFamily="34" charset="0"/>
                      </a:endParaRPr>
                    </a:p>
                  </a:txBody>
                  <a:tcPr marL="91450" marR="91450"/>
                </a:tc>
              </a:tr>
              <a:tr h="370840">
                <a:tc>
                  <a:txBody>
                    <a:bodyPr/>
                    <a:lstStyle/>
                    <a:p>
                      <a:r>
                        <a:rPr lang="el-GR" sz="2000" dirty="0" smtClean="0"/>
                        <a:t>Μικροκύματα</a:t>
                      </a:r>
                      <a:r>
                        <a:rPr lang="el-GR" sz="2000" baseline="0" dirty="0" smtClean="0"/>
                        <a:t> </a:t>
                      </a:r>
                      <a:endParaRPr lang="el-GR" sz="2000" dirty="0" smtClean="0"/>
                    </a:p>
                  </a:txBody>
                  <a:tcPr marL="91450" marR="914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3</a:t>
                      </a:r>
                      <a:r>
                        <a:rPr lang="en-US" sz="2000" dirty="0" smtClean="0">
                          <a:latin typeface="+mn-lt"/>
                          <a:cs typeface="Arial" pitchFamily="34" charset="0"/>
                        </a:rPr>
                        <a:t>x10</a:t>
                      </a:r>
                      <a:r>
                        <a:rPr lang="en-US" sz="2000" baseline="30000" dirty="0" smtClean="0">
                          <a:latin typeface="+mn-lt"/>
                          <a:cs typeface="Arial" pitchFamily="34" charset="0"/>
                        </a:rPr>
                        <a:t>8 </a:t>
                      </a:r>
                      <a:r>
                        <a:rPr lang="en-US" sz="2000" dirty="0" smtClean="0">
                          <a:latin typeface="+mn-lt"/>
                          <a:cs typeface="Arial" pitchFamily="34" charset="0"/>
                        </a:rPr>
                        <a:t>nm - </a:t>
                      </a:r>
                      <a:r>
                        <a:rPr lang="el-GR" sz="2000" dirty="0" smtClean="0">
                          <a:latin typeface="+mn-lt"/>
                          <a:cs typeface="Arial" pitchFamily="34" charset="0"/>
                        </a:rPr>
                        <a:t>3</a:t>
                      </a:r>
                      <a:r>
                        <a:rPr lang="en-US" sz="2000" dirty="0" smtClean="0">
                          <a:latin typeface="+mn-lt"/>
                          <a:cs typeface="Arial" pitchFamily="34" charset="0"/>
                        </a:rPr>
                        <a:t>x10</a:t>
                      </a:r>
                      <a:r>
                        <a:rPr lang="en-US" sz="2000" baseline="30000" dirty="0" smtClean="0">
                          <a:latin typeface="+mn-lt"/>
                          <a:cs typeface="Arial" pitchFamily="34" charset="0"/>
                        </a:rPr>
                        <a:t>5 </a:t>
                      </a:r>
                      <a:r>
                        <a:rPr lang="en-US" sz="2000" dirty="0" smtClean="0">
                          <a:latin typeface="+mn-lt"/>
                          <a:cs typeface="Arial" pitchFamily="34" charset="0"/>
                        </a:rPr>
                        <a:t>nm</a:t>
                      </a:r>
                      <a:endParaRPr lang="el-GR" sz="2000" dirty="0" smtClean="0">
                        <a:latin typeface="+mn-lt"/>
                        <a:cs typeface="Arial" pitchFamily="34" charset="0"/>
                      </a:endParaRPr>
                    </a:p>
                  </a:txBody>
                  <a:tcPr marL="91450" marR="91450"/>
                </a:tc>
              </a:tr>
              <a:tr h="370840">
                <a:tc>
                  <a:txBody>
                    <a:bodyPr/>
                    <a:lstStyle/>
                    <a:p>
                      <a:r>
                        <a:rPr lang="el-GR" sz="2000" dirty="0" smtClean="0"/>
                        <a:t>Υπέρυθρη</a:t>
                      </a:r>
                      <a:r>
                        <a:rPr lang="el-GR" sz="2000" baseline="0" dirty="0" smtClean="0"/>
                        <a:t> ακτινοβολία</a:t>
                      </a:r>
                    </a:p>
                  </a:txBody>
                  <a:tcPr marL="91450" marR="91450"/>
                </a:tc>
                <a:tc>
                  <a:txBody>
                    <a:bodyPr/>
                    <a:lstStyle/>
                    <a:p>
                      <a:pPr algn="ctr"/>
                      <a:r>
                        <a:rPr lang="el-GR" sz="2000" dirty="0" smtClean="0">
                          <a:latin typeface="+mn-lt"/>
                          <a:cs typeface="Arial" pitchFamily="34" charset="0"/>
                        </a:rPr>
                        <a:t>3</a:t>
                      </a:r>
                      <a:r>
                        <a:rPr lang="en-US" sz="2000" dirty="0" smtClean="0">
                          <a:latin typeface="+mn-lt"/>
                          <a:cs typeface="Arial" pitchFamily="34" charset="0"/>
                        </a:rPr>
                        <a:t>x10</a:t>
                      </a:r>
                      <a:r>
                        <a:rPr lang="en-US" sz="2000" baseline="30000" dirty="0" smtClean="0">
                          <a:latin typeface="+mn-lt"/>
                          <a:cs typeface="Arial" pitchFamily="34" charset="0"/>
                        </a:rPr>
                        <a:t>5 </a:t>
                      </a:r>
                      <a:r>
                        <a:rPr lang="en-US" sz="2000" dirty="0" smtClean="0">
                          <a:latin typeface="+mn-lt"/>
                          <a:cs typeface="Arial" pitchFamily="34" charset="0"/>
                        </a:rPr>
                        <a:t>nm - 8x10</a:t>
                      </a:r>
                      <a:r>
                        <a:rPr lang="en-US" sz="2000" baseline="30000" dirty="0" smtClean="0">
                          <a:latin typeface="+mn-lt"/>
                          <a:cs typeface="Arial" pitchFamily="34" charset="0"/>
                        </a:rPr>
                        <a:t>2 </a:t>
                      </a:r>
                      <a:r>
                        <a:rPr lang="en-US" sz="2000" dirty="0" smtClean="0">
                          <a:latin typeface="+mn-lt"/>
                          <a:cs typeface="Arial" pitchFamily="34" charset="0"/>
                        </a:rPr>
                        <a:t>nm</a:t>
                      </a:r>
                    </a:p>
                    <a:p>
                      <a:pPr algn="ctr"/>
                      <a:r>
                        <a:rPr lang="en-US" sz="2000" dirty="0" smtClean="0">
                          <a:latin typeface="+mn-lt"/>
                          <a:cs typeface="Arial" pitchFamily="34" charset="0"/>
                        </a:rPr>
                        <a:t>1x10</a:t>
                      </a:r>
                      <a:r>
                        <a:rPr lang="en-US" sz="2000" baseline="30000" dirty="0" smtClean="0">
                          <a:latin typeface="+mn-lt"/>
                          <a:cs typeface="Arial" pitchFamily="34" charset="0"/>
                        </a:rPr>
                        <a:t>6 </a:t>
                      </a:r>
                      <a:r>
                        <a:rPr lang="en-US" sz="2000" dirty="0" smtClean="0">
                          <a:latin typeface="+mn-lt"/>
                          <a:cs typeface="Arial" pitchFamily="34" charset="0"/>
                        </a:rPr>
                        <a:t>nm </a:t>
                      </a:r>
                      <a:r>
                        <a:rPr lang="el-GR" sz="2000" dirty="0" smtClean="0">
                          <a:latin typeface="+mn-lt"/>
                          <a:cs typeface="Arial" pitchFamily="34" charset="0"/>
                        </a:rPr>
                        <a:t>έως</a:t>
                      </a:r>
                      <a:r>
                        <a:rPr lang="en-US" sz="2000" dirty="0" smtClean="0">
                          <a:latin typeface="+mn-lt"/>
                          <a:cs typeface="Arial" pitchFamily="34" charset="0"/>
                        </a:rPr>
                        <a:t> </a:t>
                      </a:r>
                      <a:r>
                        <a:rPr lang="el-GR" sz="2000" dirty="0" smtClean="0">
                          <a:latin typeface="+mn-lt"/>
                          <a:cs typeface="Arial" pitchFamily="34" charset="0"/>
                        </a:rPr>
                        <a:t>760</a:t>
                      </a:r>
                      <a:r>
                        <a:rPr lang="en-US" sz="2000" baseline="30000" dirty="0" smtClean="0">
                          <a:latin typeface="+mn-lt"/>
                          <a:cs typeface="Arial" pitchFamily="34" charset="0"/>
                        </a:rPr>
                        <a:t> </a:t>
                      </a:r>
                      <a:r>
                        <a:rPr lang="en-US" sz="2000" dirty="0" smtClean="0">
                          <a:latin typeface="+mn-lt"/>
                          <a:cs typeface="Arial" pitchFamily="34" charset="0"/>
                        </a:rPr>
                        <a:t>nm</a:t>
                      </a:r>
                      <a:endParaRPr lang="el-GR" sz="2000" dirty="0" smtClean="0">
                        <a:latin typeface="+mn-lt"/>
                        <a:cs typeface="Arial" pitchFamily="34" charset="0"/>
                      </a:endParaRPr>
                    </a:p>
                  </a:txBody>
                  <a:tcPr marL="91450" marR="9145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Ορατή ακτινοβολία</a:t>
                      </a:r>
                    </a:p>
                  </a:txBody>
                  <a:tcPr marL="91450" marR="914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760 </a:t>
                      </a:r>
                      <a:r>
                        <a:rPr lang="en-US" sz="2000" dirty="0" smtClean="0">
                          <a:latin typeface="+mn-lt"/>
                          <a:cs typeface="Arial" pitchFamily="34" charset="0"/>
                        </a:rPr>
                        <a:t>nm – 380 nm</a:t>
                      </a:r>
                      <a:endParaRPr lang="el-GR" sz="2000" dirty="0" smtClean="0">
                        <a:latin typeface="+mn-lt"/>
                        <a:cs typeface="Arial" pitchFamily="34" charset="0"/>
                      </a:endParaRPr>
                    </a:p>
                  </a:txBody>
                  <a:tcPr marL="91450" marR="91450"/>
                </a:tc>
              </a:tr>
              <a:tr h="370840">
                <a:tc>
                  <a:txBody>
                    <a:bodyPr/>
                    <a:lstStyle/>
                    <a:p>
                      <a:r>
                        <a:rPr lang="el-GR" sz="2000" dirty="0" smtClean="0">
                          <a:latin typeface="+mn-lt"/>
                          <a:cs typeface="Arial" pitchFamily="34" charset="0"/>
                        </a:rPr>
                        <a:t>Υπεριώδης ακτινοβολία</a:t>
                      </a:r>
                      <a:endParaRPr lang="el-GR" sz="2000" dirty="0">
                        <a:latin typeface="+mn-lt"/>
                        <a:cs typeface="Arial" pitchFamily="34" charset="0"/>
                      </a:endParaRPr>
                    </a:p>
                  </a:txBody>
                  <a:tcPr marL="91450" marR="914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380 nm – 40 nm</a:t>
                      </a:r>
                      <a:endParaRPr lang="el-GR" sz="2000" dirty="0" smtClean="0">
                        <a:latin typeface="+mn-lt"/>
                        <a:cs typeface="Arial" pitchFamily="34" charset="0"/>
                      </a:endParaRPr>
                    </a:p>
                  </a:txBody>
                  <a:tcPr marL="91450" marR="9145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Ακτίνες Χ</a:t>
                      </a:r>
                      <a:endParaRPr lang="en-US" sz="2000" dirty="0" smtClean="0">
                        <a:latin typeface="+mn-lt"/>
                        <a:cs typeface="Arial" pitchFamily="34" charset="0"/>
                      </a:endParaRPr>
                    </a:p>
                  </a:txBody>
                  <a:tcPr marL="91450" marR="91450"/>
                </a:tc>
                <a:tc>
                  <a:txBody>
                    <a:bodyPr/>
                    <a:lstStyle/>
                    <a:p>
                      <a:pPr algn="ctr"/>
                      <a:r>
                        <a:rPr lang="en-US" sz="2000" dirty="0" smtClean="0">
                          <a:latin typeface="+mn-lt"/>
                          <a:cs typeface="Arial" pitchFamily="34" charset="0"/>
                        </a:rPr>
                        <a:t>40nm-0,005nm, </a:t>
                      </a:r>
                    </a:p>
                    <a:p>
                      <a:pPr algn="ctr"/>
                      <a:r>
                        <a:rPr lang="en-US" sz="2000" dirty="0" smtClean="0">
                          <a:latin typeface="+mn-lt"/>
                          <a:cs typeface="Arial" pitchFamily="34" charset="0"/>
                        </a:rPr>
                        <a:t>10nm-0,1nm &amp;</a:t>
                      </a:r>
                    </a:p>
                    <a:p>
                      <a:pPr algn="ctr"/>
                      <a:r>
                        <a:rPr lang="en-US" sz="2000" dirty="0" smtClean="0">
                          <a:latin typeface="+mn-lt"/>
                          <a:cs typeface="Arial" pitchFamily="34" charset="0"/>
                        </a:rPr>
                        <a:t> 0,1nm – 0,01nm</a:t>
                      </a:r>
                      <a:endParaRPr lang="el-GR" sz="2000" dirty="0" smtClean="0">
                        <a:latin typeface="+mn-lt"/>
                        <a:cs typeface="Arial" pitchFamily="34" charset="0"/>
                      </a:endParaRPr>
                    </a:p>
                  </a:txBody>
                  <a:tcPr marL="91450" marR="9145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latin typeface="+mn-lt"/>
                        </a:rPr>
                        <a:t>Ακτίνες γ</a:t>
                      </a:r>
                    </a:p>
                  </a:txBody>
                  <a:tcPr marL="91450" marR="914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0,1nm – 0,01 10</a:t>
                      </a:r>
                      <a:r>
                        <a:rPr lang="en-US" sz="2000" baseline="30000" dirty="0" smtClean="0">
                          <a:latin typeface="+mn-lt"/>
                          <a:cs typeface="Arial" pitchFamily="34" charset="0"/>
                        </a:rPr>
                        <a:t>-3</a:t>
                      </a:r>
                      <a:r>
                        <a:rPr lang="en-US" sz="2000" dirty="0" smtClean="0">
                          <a:latin typeface="+mn-lt"/>
                          <a:cs typeface="Arial" pitchFamily="34" charset="0"/>
                        </a:rPr>
                        <a:t>nm</a:t>
                      </a:r>
                      <a:endParaRPr lang="el-GR" sz="2000" dirty="0" smtClean="0">
                        <a:latin typeface="+mn-lt"/>
                        <a:cs typeface="Arial" pitchFamily="34" charset="0"/>
                      </a:endParaRPr>
                    </a:p>
                  </a:txBody>
                  <a:tcPr marL="91450" marR="91450"/>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b="0" i="0" u="none" strike="noStrike" kern="1200" cap="none" spc="0" normalizeH="0" baseline="0" noProof="0" dirty="0" smtClean="0">
                          <a:ln>
                            <a:noFill/>
                          </a:ln>
                          <a:solidFill>
                            <a:prstClr val="black"/>
                          </a:solidFill>
                          <a:effectLst/>
                          <a:uLnTx/>
                          <a:uFillTx/>
                          <a:latin typeface="+mn-lt"/>
                          <a:ea typeface="+mn-ea"/>
                          <a:cs typeface="+mn-cs"/>
                        </a:rPr>
                        <a:t>Κοσμικές ακτίνες</a:t>
                      </a:r>
                    </a:p>
                  </a:txBody>
                  <a:tcPr marL="91450" marR="9145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0,01 10</a:t>
                      </a:r>
                      <a:r>
                        <a:rPr lang="en-US" sz="2000" baseline="30000" dirty="0" smtClean="0">
                          <a:latin typeface="+mn-lt"/>
                          <a:cs typeface="Arial" pitchFamily="34" charset="0"/>
                        </a:rPr>
                        <a:t>-3</a:t>
                      </a:r>
                      <a:r>
                        <a:rPr lang="en-US" sz="2000" dirty="0" smtClean="0">
                          <a:latin typeface="+mn-lt"/>
                          <a:cs typeface="Arial" pitchFamily="34" charset="0"/>
                        </a:rPr>
                        <a:t>nm</a:t>
                      </a:r>
                      <a:endParaRPr lang="el-GR" sz="2000" dirty="0" smtClean="0">
                        <a:latin typeface="+mn-lt"/>
                        <a:cs typeface="Arial" pitchFamily="34" charset="0"/>
                      </a:endParaRPr>
                    </a:p>
                  </a:txBody>
                  <a:tcPr marL="91450" marR="91450"/>
                </a:tc>
              </a:tr>
            </a:tbl>
          </a:graphicData>
        </a:graphic>
      </p:graphicFrame>
    </p:spTree>
    <p:extLst>
      <p:ext uri="{BB962C8B-B14F-4D97-AF65-F5344CB8AC3E}">
        <p14:creationId xmlns:p14="http://schemas.microsoft.com/office/powerpoint/2010/main" val="547553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5/33</a:t>
            </a:r>
            <a:endParaRPr lang="el-GR" sz="3600" dirty="0"/>
          </a:p>
        </p:txBody>
      </p:sp>
      <p:pic>
        <p:nvPicPr>
          <p:cNvPr id="14339"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082" y="1412776"/>
            <a:ext cx="7533837" cy="4464496"/>
          </a:xfrm>
          <a:ln>
            <a:solidFill>
              <a:schemeClr val="tx1"/>
            </a:solidFill>
          </a:ln>
        </p:spPr>
      </p:pic>
      <p:sp>
        <p:nvSpPr>
          <p:cNvPr id="1434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E93FBF-66C1-44BC-88C8-B37EA023D282}" type="slidenum">
              <a:rPr lang="el-GR" altLang="el-GR">
                <a:solidFill>
                  <a:prstClr val="black"/>
                </a:solidFill>
              </a:rPr>
              <a:pPr eaLnBrk="1" hangingPunct="1"/>
              <a:t>10</a:t>
            </a:fld>
            <a:endParaRPr lang="el-GR" altLang="el-GR" dirty="0">
              <a:solidFill>
                <a:prstClr val="black"/>
              </a:solidFill>
            </a:endParaRPr>
          </a:p>
        </p:txBody>
      </p:sp>
      <p:sp>
        <p:nvSpPr>
          <p:cNvPr id="6" name="Rectangle 10"/>
          <p:cNvSpPr/>
          <p:nvPr/>
        </p:nvSpPr>
        <p:spPr>
          <a:xfrm>
            <a:off x="3131840" y="5994087"/>
            <a:ext cx="2879725" cy="461963"/>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3"/>
              </a:rPr>
              <a:t>EM Spectrum Properties edit</a:t>
            </a:r>
            <a:r>
              <a:rPr lang="en-US" sz="1200" dirty="0">
                <a:solidFill>
                  <a:prstClr val="black">
                    <a:lumMod val="75000"/>
                    <a:lumOff val="25000"/>
                  </a:prstClr>
                </a:solidFill>
                <a:latin typeface="Calibri"/>
                <a:cs typeface="Arial" charset="0"/>
              </a:rPr>
              <a:t>”,  </a:t>
            </a:r>
            <a:r>
              <a:rPr lang="el-GR" sz="1200" dirty="0">
                <a:solidFill>
                  <a:prstClr val="black">
                    <a:lumMod val="75000"/>
                    <a:lumOff val="25000"/>
                  </a:prstClr>
                </a:solidFill>
                <a:latin typeface="Calibri"/>
                <a:cs typeface="Arial" charset="0"/>
              </a:rPr>
              <a:t>από</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rPr>
              <a:t>Nl74</a:t>
            </a:r>
            <a:r>
              <a:rPr lang="el-GR" sz="1200" dirty="0">
                <a:solidFill>
                  <a:prstClr val="black"/>
                </a:solidFill>
                <a:latin typeface="Calibri"/>
                <a:cs typeface="Arial" charset="0"/>
              </a:rPr>
              <a:t> </a:t>
            </a:r>
            <a:r>
              <a:rPr lang="el-GR" sz="1200" dirty="0">
                <a:solidFill>
                  <a:prstClr val="black">
                    <a:lumMod val="75000"/>
                    <a:lumOff val="25000"/>
                  </a:prstClr>
                </a:solidFill>
                <a:latin typeface="Calibri"/>
                <a:cs typeface="Arial" charset="0"/>
              </a:rPr>
              <a:t>διαθέσιμη με άδεια</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hlinkClick r:id="rId4"/>
              </a:rPr>
              <a:t>CC BY-SA 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107501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2"/>
          <p:cNvSpPr>
            <a:spLocks noGrp="1"/>
          </p:cNvSpPr>
          <p:nvPr>
            <p:ph type="title"/>
          </p:nvPr>
        </p:nvSpPr>
        <p:spPr/>
        <p:txBody>
          <a:bodyPr/>
          <a:lstStyle/>
          <a:p>
            <a:r>
              <a:rPr lang="el-GR" altLang="el-GR" dirty="0"/>
              <a:t>Ηλεκτρομαγνητική ακτινοβολία</a:t>
            </a:r>
            <a:r>
              <a:rPr lang="en-US" altLang="el-GR" dirty="0"/>
              <a:t> </a:t>
            </a:r>
            <a:r>
              <a:rPr lang="en-US" altLang="el-GR" sz="3000" b="0" dirty="0" smtClean="0"/>
              <a:t>6/33</a:t>
            </a:r>
            <a:endParaRPr lang="el-GR" altLang="el-GR" sz="3200" dirty="0" smtClean="0"/>
          </a:p>
        </p:txBody>
      </p:sp>
      <p:sp>
        <p:nvSpPr>
          <p:cNvPr id="15401"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22C693-92C7-42A9-92E8-3B769B543B5F}" type="slidenum">
              <a:rPr lang="el-GR" altLang="el-GR">
                <a:solidFill>
                  <a:prstClr val="black"/>
                </a:solidFill>
              </a:rPr>
              <a:pPr eaLnBrk="1" hangingPunct="1"/>
              <a:t>11</a:t>
            </a:fld>
            <a:endParaRPr lang="el-GR" altLang="el-GR" dirty="0">
              <a:solidFill>
                <a:prstClr val="black"/>
              </a:solidFill>
            </a:endParaRPr>
          </a:p>
        </p:txBody>
      </p:sp>
      <p:graphicFrame>
        <p:nvGraphicFramePr>
          <p:cNvPr id="2" name="Πίνακας 1"/>
          <p:cNvGraphicFramePr>
            <a:graphicFrameLocks noGrp="1"/>
          </p:cNvGraphicFramePr>
          <p:nvPr>
            <p:extLst>
              <p:ext uri="{D42A27DB-BD31-4B8C-83A1-F6EECF244321}">
                <p14:modId xmlns:p14="http://schemas.microsoft.com/office/powerpoint/2010/main" val="769464233"/>
              </p:ext>
            </p:extLst>
          </p:nvPr>
        </p:nvGraphicFramePr>
        <p:xfrm>
          <a:off x="179512" y="1268760"/>
          <a:ext cx="8856663" cy="5041900"/>
        </p:xfrm>
        <a:graphic>
          <a:graphicData uri="http://schemas.openxmlformats.org/drawingml/2006/table">
            <a:tbl>
              <a:tblPr firstRow="1"/>
              <a:tblGrid>
                <a:gridCol w="1296581"/>
                <a:gridCol w="1334999"/>
                <a:gridCol w="1822051"/>
                <a:gridCol w="1869295"/>
                <a:gridCol w="2533737"/>
              </a:tblGrid>
              <a:tr h="641379">
                <a:tc>
                  <a:txBody>
                    <a:bodyPr/>
                    <a:lstStyle/>
                    <a:p>
                      <a:pPr algn="ctr"/>
                      <a:r>
                        <a:rPr lang="en-US" sz="1800" b="1" dirty="0"/>
                        <a:t>Name</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Abbreviation</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hlinkClick r:id="rId3" tooltip="Wavelength"/>
                        </a:rPr>
                        <a:t>Wavelength</a:t>
                      </a:r>
                      <a:r>
                        <a:rPr lang="en-US" sz="1800" b="1" dirty="0"/>
                        <a:t> range</a:t>
                      </a:r>
                      <a:br>
                        <a:rPr lang="en-US" sz="1800" b="1" dirty="0"/>
                      </a:br>
                      <a:r>
                        <a:rPr lang="en-US" sz="1800" b="1" dirty="0">
                          <a:effectLst/>
                        </a:rPr>
                        <a:t>(in </a:t>
                      </a:r>
                      <a:r>
                        <a:rPr lang="en-US" sz="1800" b="1" dirty="0">
                          <a:effectLst/>
                          <a:hlinkClick r:id="rId4" tooltip="Nanometre"/>
                        </a:rPr>
                        <a:t>nanometres</a:t>
                      </a:r>
                      <a:r>
                        <a:rPr lang="en-US" sz="1800" b="1" dirty="0">
                          <a:effectLst/>
                        </a:rPr>
                        <a:t>)</a:t>
                      </a:r>
                      <a:endParaRPr lang="en-US" sz="1800" b="1" dirty="0"/>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Energy per photon</a:t>
                      </a:r>
                      <a:br>
                        <a:rPr lang="en-US" sz="1800" b="1" dirty="0"/>
                      </a:br>
                      <a:r>
                        <a:rPr lang="en-US" sz="1800" b="1" dirty="0">
                          <a:effectLst/>
                        </a:rPr>
                        <a:t>(in </a:t>
                      </a:r>
                      <a:r>
                        <a:rPr lang="en-US" sz="1800" b="1" dirty="0">
                          <a:effectLst/>
                          <a:hlinkClick r:id="rId5" tooltip="Electronvolt"/>
                        </a:rPr>
                        <a:t>electronvolts</a:t>
                      </a:r>
                      <a:r>
                        <a:rPr lang="en-US" sz="1800" b="1" dirty="0">
                          <a:effectLst/>
                        </a:rPr>
                        <a:t>)</a:t>
                      </a:r>
                      <a:endParaRPr lang="en-US" sz="1800" b="1" dirty="0"/>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t>Notes / alternative names</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904">
                <a:tc>
                  <a:txBody>
                    <a:bodyPr/>
                    <a:lstStyle/>
                    <a:p>
                      <a:r>
                        <a:rPr lang="en-US" sz="1800" dirty="0"/>
                        <a:t>Ultraviolet</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UV</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400 – 100 nm</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3.10 – 12.4 eV</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sz="1800" dirty="0"/>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000">
                <a:tc>
                  <a:txBody>
                    <a:bodyPr/>
                    <a:lstStyle/>
                    <a:p>
                      <a:r>
                        <a:rPr lang="en-US" sz="1800" dirty="0"/>
                        <a:t>Ultraviolet A</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UVA</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400 – 315 nm</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3.10 – 3.94 eV</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baseline="0" dirty="0" smtClean="0"/>
                        <a:t>(</a:t>
                      </a:r>
                      <a:r>
                        <a:rPr lang="en-US" sz="1800" dirty="0" smtClean="0"/>
                        <a:t>long </a:t>
                      </a:r>
                      <a:r>
                        <a:rPr lang="en-US" sz="1800" dirty="0"/>
                        <a:t>wave, </a:t>
                      </a:r>
                      <a:r>
                        <a:rPr lang="en-US" sz="1800" dirty="0">
                          <a:hlinkClick r:id="rId6" tooltip="Black light"/>
                        </a:rPr>
                        <a:t>black </a:t>
                      </a:r>
                      <a:r>
                        <a:rPr lang="en-US" sz="1800" dirty="0" smtClean="0">
                          <a:hlinkClick r:id="rId6" tooltip="Black light"/>
                        </a:rPr>
                        <a:t>light</a:t>
                      </a:r>
                      <a:r>
                        <a:rPr lang="el-GR" sz="1800" dirty="0" smtClean="0"/>
                        <a:t>)</a:t>
                      </a:r>
                      <a:endParaRPr lang="en-US" sz="1800" dirty="0"/>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904">
                <a:tc>
                  <a:txBody>
                    <a:bodyPr/>
                    <a:lstStyle/>
                    <a:p>
                      <a:r>
                        <a:rPr lang="en-US" sz="1800" dirty="0"/>
                        <a:t>Ultraviolet B</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UVB</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315 – 280 nm</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3.94 – 4.43 eV</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t>(</a:t>
                      </a:r>
                      <a:r>
                        <a:rPr lang="en-US" sz="1800" dirty="0" smtClean="0"/>
                        <a:t>medium wave</a:t>
                      </a:r>
                      <a:r>
                        <a:rPr lang="el-GR" sz="1800" dirty="0" smtClean="0"/>
                        <a:t>)</a:t>
                      </a:r>
                      <a:endParaRPr lang="en-US" sz="1800" dirty="0"/>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4713">
                <a:tc>
                  <a:txBody>
                    <a:bodyPr/>
                    <a:lstStyle/>
                    <a:p>
                      <a:r>
                        <a:rPr lang="en-US" sz="1800" dirty="0"/>
                        <a:t>Ultraviolet C</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UVC</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280 – 100 nm</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4.43 – 12.4 eV</a:t>
                      </a:r>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l-GR" sz="1800" dirty="0" smtClean="0"/>
                        <a:t>(</a:t>
                      </a:r>
                      <a:r>
                        <a:rPr lang="en-US" sz="1800" dirty="0" smtClean="0"/>
                        <a:t>short </a:t>
                      </a:r>
                      <a:r>
                        <a:rPr lang="en-US" sz="1800" dirty="0"/>
                        <a:t>wave, </a:t>
                      </a:r>
                      <a:r>
                        <a:rPr lang="en-US" sz="1800" dirty="0" smtClean="0">
                          <a:hlinkClick r:id="rId7" tooltip="Ultraviolet germicidal irradiation"/>
                        </a:rPr>
                        <a:t>germicidal</a:t>
                      </a:r>
                      <a:r>
                        <a:rPr lang="el-GR" sz="1800" dirty="0" smtClean="0"/>
                        <a:t> ).</a:t>
                      </a:r>
                      <a:r>
                        <a:rPr lang="el-GR" sz="1800" baseline="0" dirty="0" smtClean="0"/>
                        <a:t> </a:t>
                      </a:r>
                      <a:r>
                        <a:rPr lang="el-GR" sz="1800" dirty="0" smtClean="0"/>
                        <a:t>Εξαιρετικά επικίνδυνο. Μεταξύ άλλων έχει χρησιμοποιηθεί και στο εργαστήριο για την προξένηση κληρονομικών αλλαγών στους οργανισμούς (μεταλλάξεις), καθώς και για την αποστείρωση επιφανειών</a:t>
                      </a:r>
                      <a:r>
                        <a:rPr lang="en-GB" sz="1800" i="1" dirty="0" smtClean="0"/>
                        <a:t> </a:t>
                      </a:r>
                      <a:endParaRPr lang="el-GR" sz="1800" i="1" dirty="0" smtClean="0"/>
                    </a:p>
                    <a:p>
                      <a:endParaRPr lang="en-US" sz="1800" dirty="0"/>
                    </a:p>
                  </a:txBody>
                  <a:tcPr marL="43540" marR="43540" marT="21773" marB="217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538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2"/>
          <p:cNvSpPr>
            <a:spLocks noGrp="1"/>
          </p:cNvSpPr>
          <p:nvPr>
            <p:ph type="title"/>
          </p:nvPr>
        </p:nvSpPr>
        <p:spPr/>
        <p:txBody>
          <a:bodyPr/>
          <a:lstStyle/>
          <a:p>
            <a:r>
              <a:rPr lang="el-GR" altLang="el-GR" dirty="0"/>
              <a:t>Ηλεκτρομαγνητική ακτινοβολία</a:t>
            </a:r>
            <a:r>
              <a:rPr lang="en-US" altLang="el-GR" dirty="0"/>
              <a:t> </a:t>
            </a:r>
            <a:r>
              <a:rPr lang="en-US" altLang="el-GR" sz="3000" b="0" dirty="0" smtClean="0"/>
              <a:t>7/33</a:t>
            </a:r>
            <a:endParaRPr lang="el-GR" altLang="el-GR" sz="3200" dirty="0" smtClean="0"/>
          </a:p>
        </p:txBody>
      </p:sp>
      <p:sp>
        <p:nvSpPr>
          <p:cNvPr id="16425"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477A5C7-E9E6-4E45-AE9D-925A7904EBC4}" type="slidenum">
              <a:rPr lang="el-GR" altLang="el-GR">
                <a:solidFill>
                  <a:prstClr val="black"/>
                </a:solidFill>
              </a:rPr>
              <a:pPr eaLnBrk="1" hangingPunct="1"/>
              <a:t>12</a:t>
            </a:fld>
            <a:endParaRPr lang="el-GR" altLang="el-GR" dirty="0">
              <a:solidFill>
                <a:prstClr val="black"/>
              </a:solidFill>
            </a:endParaRPr>
          </a:p>
        </p:txBody>
      </p:sp>
      <p:graphicFrame>
        <p:nvGraphicFramePr>
          <p:cNvPr id="2" name="Πίνακας 1"/>
          <p:cNvGraphicFramePr>
            <a:graphicFrameLocks noGrp="1"/>
          </p:cNvGraphicFramePr>
          <p:nvPr>
            <p:extLst>
              <p:ext uri="{D42A27DB-BD31-4B8C-83A1-F6EECF244321}">
                <p14:modId xmlns:p14="http://schemas.microsoft.com/office/powerpoint/2010/main" val="1082764908"/>
              </p:ext>
            </p:extLst>
          </p:nvPr>
        </p:nvGraphicFramePr>
        <p:xfrm>
          <a:off x="144463" y="1341438"/>
          <a:ext cx="8855074" cy="4259315"/>
        </p:xfrm>
        <a:graphic>
          <a:graphicData uri="http://schemas.openxmlformats.org/drawingml/2006/table">
            <a:tbl>
              <a:tblPr firstRow="1"/>
              <a:tblGrid>
                <a:gridCol w="2016141"/>
                <a:gridCol w="1334926"/>
                <a:gridCol w="1839775"/>
                <a:gridCol w="1872132"/>
                <a:gridCol w="1792100"/>
              </a:tblGrid>
              <a:tr h="866445">
                <a:tc>
                  <a:txBody>
                    <a:bodyPr/>
                    <a:lstStyle/>
                    <a:p>
                      <a:pPr algn="ctr"/>
                      <a:r>
                        <a:rPr lang="en-US" sz="1800" b="1" dirty="0">
                          <a:latin typeface="+mn-lt"/>
                        </a:rPr>
                        <a:t>Name</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mn-lt"/>
                        </a:rPr>
                        <a:t>Abbreviation</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mn-lt"/>
                          <a:hlinkClick r:id="rId3" tooltip="Wavelength"/>
                        </a:rPr>
                        <a:t>Wavelength</a:t>
                      </a:r>
                      <a:r>
                        <a:rPr lang="en-US" sz="1800" b="1" dirty="0">
                          <a:latin typeface="+mn-lt"/>
                        </a:rPr>
                        <a:t> range</a:t>
                      </a:r>
                      <a:br>
                        <a:rPr lang="en-US" sz="1800" b="1" dirty="0">
                          <a:latin typeface="+mn-lt"/>
                        </a:rPr>
                      </a:br>
                      <a:r>
                        <a:rPr lang="en-US" sz="1800" b="1" dirty="0">
                          <a:effectLst/>
                          <a:latin typeface="+mn-lt"/>
                        </a:rPr>
                        <a:t>(in </a:t>
                      </a:r>
                      <a:r>
                        <a:rPr lang="en-US" sz="1800" b="1" dirty="0">
                          <a:effectLst/>
                          <a:latin typeface="+mn-lt"/>
                          <a:hlinkClick r:id="rId4" tooltip="Nanometre"/>
                        </a:rPr>
                        <a:t>nanometres</a:t>
                      </a:r>
                      <a:r>
                        <a:rPr lang="en-US" sz="1800" b="1" dirty="0">
                          <a:effectLst/>
                          <a:latin typeface="+mn-lt"/>
                        </a:rPr>
                        <a:t>)</a:t>
                      </a:r>
                      <a:endParaRPr lang="en-US" sz="1800" b="1"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mn-lt"/>
                        </a:rPr>
                        <a:t>Energy per photon</a:t>
                      </a:r>
                      <a:br>
                        <a:rPr lang="en-US" sz="1800" b="1" dirty="0">
                          <a:latin typeface="+mn-lt"/>
                        </a:rPr>
                      </a:br>
                      <a:r>
                        <a:rPr lang="en-US" sz="1800" b="1" dirty="0">
                          <a:effectLst/>
                          <a:latin typeface="+mn-lt"/>
                        </a:rPr>
                        <a:t>(in </a:t>
                      </a:r>
                      <a:r>
                        <a:rPr lang="en-US" sz="1800" b="1" dirty="0">
                          <a:effectLst/>
                          <a:latin typeface="+mn-lt"/>
                          <a:hlinkClick r:id="rId5" tooltip="Electronvolt"/>
                        </a:rPr>
                        <a:t>electronvolts</a:t>
                      </a:r>
                      <a:r>
                        <a:rPr lang="en-US" sz="1800" b="1" dirty="0">
                          <a:effectLst/>
                          <a:latin typeface="+mn-lt"/>
                        </a:rPr>
                        <a:t>)</a:t>
                      </a:r>
                      <a:endParaRPr lang="en-US" sz="1800" b="1"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a:latin typeface="+mn-lt"/>
                        </a:rPr>
                        <a:t>Notes / alternative names</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7443">
                <a:tc>
                  <a:txBody>
                    <a:bodyPr/>
                    <a:lstStyle/>
                    <a:p>
                      <a:r>
                        <a:rPr lang="en-US" sz="1800" dirty="0">
                          <a:latin typeface="+mn-lt"/>
                        </a:rPr>
                        <a:t>Near </a:t>
                      </a:r>
                      <a:r>
                        <a:rPr lang="en-US" sz="1800" dirty="0" smtClean="0">
                          <a:latin typeface="+mn-lt"/>
                        </a:rPr>
                        <a:t>Ultraviolet</a:t>
                      </a:r>
                      <a:endParaRPr lang="el-GR" sz="1800" dirty="0" smtClean="0">
                        <a:latin typeface="+mn-lt"/>
                      </a:endParaRPr>
                    </a:p>
                    <a:p>
                      <a:r>
                        <a:rPr lang="el-GR" sz="1800" dirty="0" smtClean="0">
                          <a:latin typeface="+mn-lt"/>
                        </a:rPr>
                        <a:t>Μακρό</a:t>
                      </a:r>
                      <a:r>
                        <a:rPr lang="el-GR" sz="1800" baseline="0" dirty="0" smtClean="0">
                          <a:latin typeface="+mn-lt"/>
                        </a:rPr>
                        <a:t>  ή εγγύς υπεριώδες </a:t>
                      </a:r>
                      <a:endParaRPr lang="en-US" sz="1800"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NUV</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400 – 300 nm</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3.10 – 4.13 eV</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visible to birds, insects and fish</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9769">
                <a:tc>
                  <a:txBody>
                    <a:bodyPr/>
                    <a:lstStyle/>
                    <a:p>
                      <a:r>
                        <a:rPr lang="en-US" sz="1800" dirty="0">
                          <a:latin typeface="+mn-lt"/>
                        </a:rPr>
                        <a:t>Middle </a:t>
                      </a:r>
                      <a:r>
                        <a:rPr lang="en-US" sz="1800" dirty="0" smtClean="0">
                          <a:latin typeface="+mn-lt"/>
                        </a:rPr>
                        <a:t>Ultraviolet</a:t>
                      </a:r>
                      <a:endParaRPr lang="el-GR" sz="1800" dirty="0" smtClean="0">
                        <a:latin typeface="+mn-lt"/>
                      </a:endParaRPr>
                    </a:p>
                    <a:p>
                      <a:r>
                        <a:rPr lang="el-GR" sz="1800" dirty="0" smtClean="0">
                          <a:latin typeface="+mn-lt"/>
                        </a:rPr>
                        <a:t>Μέσο υπεριώδες </a:t>
                      </a:r>
                      <a:endParaRPr lang="en-US" sz="1800"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MUV</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300 – 200 nm</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4.13 – 6.20 eV</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sz="1800"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34">
                <a:tc>
                  <a:txBody>
                    <a:bodyPr/>
                    <a:lstStyle/>
                    <a:p>
                      <a:r>
                        <a:rPr lang="en-US" sz="1800" dirty="0">
                          <a:latin typeface="+mn-lt"/>
                        </a:rPr>
                        <a:t>Far </a:t>
                      </a:r>
                      <a:r>
                        <a:rPr lang="en-US" sz="1800" dirty="0" smtClean="0">
                          <a:latin typeface="+mn-lt"/>
                        </a:rPr>
                        <a:t>Ultraviolet</a:t>
                      </a:r>
                      <a:endParaRPr lang="el-GR" sz="1800" dirty="0" smtClean="0">
                        <a:latin typeface="+mn-lt"/>
                      </a:endParaRPr>
                    </a:p>
                    <a:p>
                      <a:r>
                        <a:rPr lang="el-GR" sz="1800" dirty="0" smtClean="0">
                          <a:latin typeface="+mn-lt"/>
                        </a:rPr>
                        <a:t>Μακρινό υπεριώδες</a:t>
                      </a:r>
                      <a:endParaRPr lang="en-US" sz="1800"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FUV</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200 – 122 nm</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6.20 – 10.16 eV</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1800" dirty="0" smtClean="0">
                          <a:latin typeface="+mn-lt"/>
                        </a:rPr>
                        <a:t>Απορροφάται από το οξυγόνο (150-200nm)</a:t>
                      </a:r>
                      <a:endParaRPr lang="el-GR" sz="1800"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471">
                <a:tc>
                  <a:txBody>
                    <a:bodyPr/>
                    <a:lstStyle/>
                    <a:p>
                      <a:r>
                        <a:rPr lang="en-US" sz="1800" dirty="0">
                          <a:latin typeface="+mn-lt"/>
                        </a:rPr>
                        <a:t>Hydrogen </a:t>
                      </a:r>
                      <a:r>
                        <a:rPr lang="en-US" sz="1800" dirty="0" smtClean="0">
                          <a:latin typeface="+mn-lt"/>
                        </a:rPr>
                        <a:t>Lyman</a:t>
                      </a:r>
                      <a:r>
                        <a:rPr lang="el-GR" sz="1800" dirty="0" smtClean="0">
                          <a:latin typeface="+mn-lt"/>
                        </a:rPr>
                        <a:t> </a:t>
                      </a:r>
                      <a:r>
                        <a:rPr lang="en-US" sz="1800" dirty="0" smtClean="0">
                          <a:latin typeface="+mn-lt"/>
                        </a:rPr>
                        <a:t>–</a:t>
                      </a:r>
                      <a:r>
                        <a:rPr lang="el-GR" sz="1800" dirty="0" smtClean="0">
                          <a:latin typeface="+mn-lt"/>
                        </a:rPr>
                        <a:t> </a:t>
                      </a:r>
                      <a:r>
                        <a:rPr lang="en-US" sz="1800" dirty="0" smtClean="0">
                          <a:latin typeface="+mn-lt"/>
                        </a:rPr>
                        <a:t>alpha</a:t>
                      </a:r>
                      <a:endParaRPr lang="en-US" sz="1800"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H Lyman-</a:t>
                      </a:r>
                      <a:r>
                        <a:rPr lang="el-GR" sz="1800" dirty="0">
                          <a:latin typeface="+mn-lt"/>
                        </a:rPr>
                        <a:t>α</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122 – 121 nm</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mn-lt"/>
                        </a:rPr>
                        <a:t>10.16– 10.25 eV</a:t>
                      </a: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sz="1800" dirty="0">
                        <a:latin typeface="+mn-lt"/>
                      </a:endParaRPr>
                    </a:p>
                  </a:txBody>
                  <a:tcPr marL="43537" marR="43537" marT="21769" marB="217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9028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2"/>
          <p:cNvSpPr>
            <a:spLocks noGrp="1"/>
          </p:cNvSpPr>
          <p:nvPr>
            <p:ph type="title"/>
          </p:nvPr>
        </p:nvSpPr>
        <p:spPr/>
        <p:txBody>
          <a:bodyPr/>
          <a:lstStyle/>
          <a:p>
            <a:r>
              <a:rPr lang="el-GR" altLang="el-GR" dirty="0"/>
              <a:t>Ηλεκτρομαγνητική ακτινοβολία</a:t>
            </a:r>
            <a:r>
              <a:rPr lang="en-US" altLang="el-GR" dirty="0"/>
              <a:t> </a:t>
            </a:r>
            <a:r>
              <a:rPr lang="en-US" altLang="el-GR" sz="3000" b="0" dirty="0" smtClean="0"/>
              <a:t>8/33</a:t>
            </a:r>
            <a:endParaRPr lang="el-GR" altLang="el-GR" sz="3200" dirty="0" smtClean="0"/>
          </a:p>
        </p:txBody>
      </p:sp>
      <p:sp>
        <p:nvSpPr>
          <p:cNvPr id="17437"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7F91F-0A09-47EA-9087-4AC69ED721B3}" type="slidenum">
              <a:rPr lang="el-GR" altLang="el-GR">
                <a:solidFill>
                  <a:prstClr val="black"/>
                </a:solidFill>
              </a:rPr>
              <a:pPr eaLnBrk="1" hangingPunct="1"/>
              <a:t>13</a:t>
            </a:fld>
            <a:endParaRPr lang="el-GR" altLang="el-GR" dirty="0">
              <a:solidFill>
                <a:prstClr val="black"/>
              </a:solidFill>
            </a:endParaRPr>
          </a:p>
        </p:txBody>
      </p:sp>
      <p:graphicFrame>
        <p:nvGraphicFramePr>
          <p:cNvPr id="2" name="Πίνακας 1"/>
          <p:cNvGraphicFramePr>
            <a:graphicFrameLocks noGrp="1"/>
          </p:cNvGraphicFramePr>
          <p:nvPr>
            <p:extLst>
              <p:ext uri="{D42A27DB-BD31-4B8C-83A1-F6EECF244321}">
                <p14:modId xmlns:p14="http://schemas.microsoft.com/office/powerpoint/2010/main" val="2558011140"/>
              </p:ext>
            </p:extLst>
          </p:nvPr>
        </p:nvGraphicFramePr>
        <p:xfrm>
          <a:off x="107504" y="1557338"/>
          <a:ext cx="8856663" cy="4093008"/>
        </p:xfrm>
        <a:graphic>
          <a:graphicData uri="http://schemas.openxmlformats.org/drawingml/2006/table">
            <a:tbl>
              <a:tblPr firstRow="1"/>
              <a:tblGrid>
                <a:gridCol w="1708409"/>
                <a:gridCol w="1453294"/>
                <a:gridCol w="1971547"/>
                <a:gridCol w="2015004"/>
                <a:gridCol w="1708409"/>
              </a:tblGrid>
              <a:tr h="957836">
                <a:tc>
                  <a:txBody>
                    <a:bodyPr/>
                    <a:lstStyle/>
                    <a:p>
                      <a:pPr algn="ctr"/>
                      <a:r>
                        <a:rPr lang="en-US" sz="2000" b="1" dirty="0">
                          <a:latin typeface="+mn-lt"/>
                        </a:rPr>
                        <a:t>Name</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rPr>
                        <a:t>Abbreviation</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hlinkClick r:id="rId3" tooltip="Wavelength"/>
                        </a:rPr>
                        <a:t>Wavelength</a:t>
                      </a:r>
                      <a:r>
                        <a:rPr lang="en-US" sz="2000" b="1" dirty="0">
                          <a:latin typeface="+mn-lt"/>
                        </a:rPr>
                        <a:t> range</a:t>
                      </a:r>
                      <a:br>
                        <a:rPr lang="en-US" sz="2000" b="1" dirty="0">
                          <a:latin typeface="+mn-lt"/>
                        </a:rPr>
                      </a:br>
                      <a:r>
                        <a:rPr lang="en-US" sz="2000" b="1" dirty="0">
                          <a:effectLst/>
                          <a:latin typeface="+mn-lt"/>
                        </a:rPr>
                        <a:t>(in </a:t>
                      </a:r>
                      <a:r>
                        <a:rPr lang="en-US" sz="2000" b="1" dirty="0">
                          <a:effectLst/>
                          <a:latin typeface="+mn-lt"/>
                          <a:hlinkClick r:id="rId4" tooltip="Nanometre"/>
                        </a:rPr>
                        <a:t>nanometres</a:t>
                      </a:r>
                      <a:r>
                        <a:rPr lang="en-US" sz="2000" b="1" dirty="0">
                          <a:effectLst/>
                          <a:latin typeface="+mn-lt"/>
                        </a:rPr>
                        <a:t>)</a:t>
                      </a:r>
                      <a:endParaRPr lang="en-US" sz="2000" b="1" dirty="0">
                        <a:latin typeface="+mn-lt"/>
                      </a:endParaRP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rPr>
                        <a:t>Energy per photon</a:t>
                      </a:r>
                      <a:br>
                        <a:rPr lang="en-US" sz="2000" b="1" dirty="0">
                          <a:latin typeface="+mn-lt"/>
                        </a:rPr>
                      </a:br>
                      <a:r>
                        <a:rPr lang="en-US" sz="2000" b="1" dirty="0">
                          <a:effectLst/>
                          <a:latin typeface="+mn-lt"/>
                        </a:rPr>
                        <a:t>(in </a:t>
                      </a:r>
                      <a:r>
                        <a:rPr lang="en-US" sz="2000" b="1" dirty="0">
                          <a:effectLst/>
                          <a:latin typeface="+mn-lt"/>
                          <a:hlinkClick r:id="rId5" tooltip="Electronvolt"/>
                        </a:rPr>
                        <a:t>electronvolts</a:t>
                      </a:r>
                      <a:r>
                        <a:rPr lang="en-US" sz="2000" b="1" dirty="0">
                          <a:effectLst/>
                          <a:latin typeface="+mn-lt"/>
                        </a:rPr>
                        <a:t>)</a:t>
                      </a:r>
                      <a:endParaRPr lang="en-US" sz="2000" b="1" dirty="0">
                        <a:latin typeface="+mn-lt"/>
                      </a:endParaRP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latin typeface="+mn-lt"/>
                        </a:rPr>
                        <a:t>Notes / alternative names</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2136">
                <a:tc>
                  <a:txBody>
                    <a:bodyPr/>
                    <a:lstStyle/>
                    <a:p>
                      <a:r>
                        <a:rPr lang="en-US" sz="2000" dirty="0">
                          <a:latin typeface="+mn-lt"/>
                          <a:hlinkClick r:id="rId6" tooltip="Extreme Ultraviolet"/>
                        </a:rPr>
                        <a:t>Extreme </a:t>
                      </a:r>
                      <a:r>
                        <a:rPr lang="en-US" sz="2000" dirty="0" smtClean="0">
                          <a:latin typeface="+mn-lt"/>
                          <a:hlinkClick r:id="rId6" tooltip="Extreme Ultraviolet"/>
                        </a:rPr>
                        <a:t>Ultraviolet</a:t>
                      </a:r>
                      <a:endParaRPr lang="el-GR" sz="2000" dirty="0" smtClean="0">
                        <a:latin typeface="+mn-lt"/>
                      </a:endParaRPr>
                    </a:p>
                    <a:p>
                      <a:r>
                        <a:rPr lang="el-GR" sz="2000" dirty="0" smtClean="0">
                          <a:latin typeface="+mn-lt"/>
                        </a:rPr>
                        <a:t>Υπεριώδες μικρού μήκους κύματος</a:t>
                      </a:r>
                    </a:p>
                    <a:p>
                      <a:endParaRPr lang="en-US" sz="2000" dirty="0">
                        <a:latin typeface="+mn-lt"/>
                      </a:endParaRP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EUV</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121 – 10 nm</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10.25 – 124 eV</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l-GR" sz="2000" dirty="0">
                        <a:latin typeface="+mn-lt"/>
                      </a:endParaRP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62603">
                <a:tc>
                  <a:txBody>
                    <a:bodyPr/>
                    <a:lstStyle/>
                    <a:p>
                      <a:r>
                        <a:rPr lang="en-US" sz="2000" dirty="0">
                          <a:latin typeface="+mn-lt"/>
                        </a:rPr>
                        <a:t>Vacuum </a:t>
                      </a:r>
                      <a:r>
                        <a:rPr lang="en-US" sz="2000" dirty="0" smtClean="0">
                          <a:latin typeface="+mn-lt"/>
                        </a:rPr>
                        <a:t>Ultraviolet</a:t>
                      </a:r>
                      <a:endParaRPr lang="el-GR" sz="2000" dirty="0" smtClean="0">
                        <a:latin typeface="+mn-lt"/>
                      </a:endParaRPr>
                    </a:p>
                    <a:p>
                      <a:r>
                        <a:rPr lang="el-GR" sz="2000" dirty="0" smtClean="0">
                          <a:latin typeface="+mn-lt"/>
                        </a:rPr>
                        <a:t>Υπεριώδες κενού</a:t>
                      </a:r>
                      <a:endParaRPr lang="en-US" sz="2000" dirty="0">
                        <a:latin typeface="+mn-lt"/>
                      </a:endParaRP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VUV</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200 – 10 nm</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6.20 – 124 eV</a:t>
                      </a:r>
                    </a:p>
                  </a:txBody>
                  <a:tcPr marL="43537" marR="43537" marT="21768" marB="2176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sz="2000" dirty="0" smtClean="0">
                          <a:latin typeface="+mn-lt"/>
                        </a:rPr>
                        <a:t>Απορροφάται έντονα από την ατμόσφαιρα</a:t>
                      </a:r>
                      <a:endParaRPr lang="el-GR" sz="2000" dirty="0">
                        <a:latin typeface="+mn-lt"/>
                      </a:endParaRPr>
                    </a:p>
                  </a:txBody>
                  <a:tcPr marL="43537" marR="43537" marT="21768" marB="21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0575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9/33</a:t>
            </a:r>
            <a:endParaRPr lang="el-GR" sz="3600" dirty="0"/>
          </a:p>
        </p:txBody>
      </p:sp>
      <p:sp>
        <p:nvSpPr>
          <p:cNvPr id="184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954E3B-1E3C-4397-9B02-5A98CEE50DFD}" type="slidenum">
              <a:rPr lang="el-GR" altLang="el-GR">
                <a:solidFill>
                  <a:prstClr val="black"/>
                </a:solidFill>
              </a:rPr>
              <a:pPr eaLnBrk="1" hangingPunct="1"/>
              <a:t>14</a:t>
            </a:fld>
            <a:endParaRPr lang="el-GR" altLang="el-GR" dirty="0">
              <a:solidFill>
                <a:prstClr val="black"/>
              </a:solidFill>
            </a:endParaRPr>
          </a:p>
        </p:txBody>
      </p:sp>
      <p:pic>
        <p:nvPicPr>
          <p:cNvPr id="18436" name="Εικόνα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208088"/>
            <a:ext cx="676275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868401" y="6030471"/>
            <a:ext cx="5832648" cy="276999"/>
          </a:xfrm>
          <a:prstGeom prst="rect">
            <a:avLst/>
          </a:prstGeom>
        </p:spPr>
        <p:txBody>
          <a:bodyPr wrap="square">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3"/>
              </a:rPr>
              <a:t>Wavelength indeterminacy</a:t>
            </a:r>
            <a:r>
              <a:rPr lang="en-US" sz="1200" dirty="0">
                <a:solidFill>
                  <a:prstClr val="black">
                    <a:lumMod val="75000"/>
                    <a:lumOff val="25000"/>
                  </a:prstClr>
                </a:solidFill>
                <a:latin typeface="Calibri"/>
                <a:cs typeface="Arial" charset="0"/>
              </a:rPr>
              <a:t>”,  </a:t>
            </a:r>
            <a:r>
              <a:rPr lang="el-GR" sz="1200" dirty="0">
                <a:solidFill>
                  <a:prstClr val="black">
                    <a:lumMod val="75000"/>
                    <a:lumOff val="25000"/>
                  </a:prstClr>
                </a:solidFill>
                <a:latin typeface="Calibri"/>
                <a:cs typeface="Arial" charset="0"/>
              </a:rPr>
              <a:t>από</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rPr>
              <a:t>Brews ohare</a:t>
            </a:r>
            <a:r>
              <a:rPr lang="el-GR" sz="1200" dirty="0">
                <a:solidFill>
                  <a:prstClr val="black"/>
                </a:solidFill>
                <a:latin typeface="Calibri"/>
                <a:cs typeface="Arial" charset="0"/>
              </a:rPr>
              <a:t> </a:t>
            </a:r>
            <a:r>
              <a:rPr lang="el-GR" sz="1200" dirty="0">
                <a:solidFill>
                  <a:prstClr val="black">
                    <a:lumMod val="75000"/>
                    <a:lumOff val="25000"/>
                  </a:prstClr>
                </a:solidFill>
                <a:latin typeface="Calibri"/>
                <a:cs typeface="Arial" charset="0"/>
              </a:rPr>
              <a:t>διαθέσιμη με άδεια</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hlinkClick r:id="rId4"/>
              </a:rPr>
              <a:t>CC BY-SA 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2733204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10/33</a:t>
            </a:r>
            <a:endParaRPr lang="el-GR" sz="3600" dirty="0"/>
          </a:p>
        </p:txBody>
      </p:sp>
      <p:sp>
        <p:nvSpPr>
          <p:cNvPr id="1945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B88146-4E3B-4586-8155-B6DBCC95DA75}" type="slidenum">
              <a:rPr lang="el-GR" altLang="el-GR">
                <a:solidFill>
                  <a:prstClr val="black"/>
                </a:solidFill>
              </a:rPr>
              <a:pPr eaLnBrk="1" hangingPunct="1"/>
              <a:t>15</a:t>
            </a:fld>
            <a:endParaRPr lang="el-GR" altLang="el-GR" dirty="0">
              <a:solidFill>
                <a:prstClr val="black"/>
              </a:solidFill>
            </a:endParaRPr>
          </a:p>
        </p:txBody>
      </p:sp>
      <p:grpSp>
        <p:nvGrpSpPr>
          <p:cNvPr id="19460" name="Ομάδα 46"/>
          <p:cNvGrpSpPr>
            <a:grpSpLocks/>
          </p:cNvGrpSpPr>
          <p:nvPr/>
        </p:nvGrpSpPr>
        <p:grpSpPr bwMode="auto">
          <a:xfrm>
            <a:off x="963613" y="1196975"/>
            <a:ext cx="7239001" cy="2881311"/>
            <a:chOff x="789277" y="1340768"/>
            <a:chExt cx="7239351" cy="2881068"/>
          </a:xfrm>
        </p:grpSpPr>
        <p:cxnSp>
          <p:nvCxnSpPr>
            <p:cNvPr id="9" name="Ευθεία γραμμή σύνδεσης 8"/>
            <p:cNvCxnSpPr/>
            <p:nvPr/>
          </p:nvCxnSpPr>
          <p:spPr>
            <a:xfrm>
              <a:off x="1259200" y="1701100"/>
              <a:ext cx="0" cy="25207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259200" y="3212272"/>
              <a:ext cx="6769428"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a:off x="1548139" y="2012224"/>
              <a:ext cx="0" cy="407952"/>
            </a:xfrm>
            <a:prstGeom prst="line">
              <a:avLst/>
            </a:prstGeom>
            <a:ln w="25400">
              <a:solidFill>
                <a:srgbClr val="0E561F"/>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1619579" y="2205882"/>
              <a:ext cx="3529184" cy="0"/>
            </a:xfrm>
            <a:prstGeom prst="line">
              <a:avLst/>
            </a:prstGeom>
            <a:ln w="25400">
              <a:solidFill>
                <a:srgbClr val="0E561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5239254" y="2015399"/>
              <a:ext cx="0" cy="333347"/>
            </a:xfrm>
            <a:prstGeom prst="line">
              <a:avLst/>
            </a:prstGeom>
            <a:ln w="25400">
              <a:solidFill>
                <a:srgbClr val="0E561F"/>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V="1">
              <a:off x="5239254" y="2348745"/>
              <a:ext cx="0" cy="865113"/>
            </a:xfrm>
            <a:prstGeom prst="line">
              <a:avLst/>
            </a:prstGeom>
            <a:ln w="25400">
              <a:solidFill>
                <a:srgbClr val="82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H="1" flipV="1">
              <a:off x="3397665" y="3213859"/>
              <a:ext cx="0" cy="1007977"/>
            </a:xfrm>
            <a:prstGeom prst="line">
              <a:avLst/>
            </a:prstGeom>
            <a:ln w="25400">
              <a:solidFill>
                <a:srgbClr val="82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H="1">
              <a:off x="1771987" y="1701100"/>
              <a:ext cx="3159278" cy="0"/>
            </a:xfrm>
            <a:prstGeom prst="line">
              <a:avLst/>
            </a:prstGeom>
            <a:ln w="25400">
              <a:solidFill>
                <a:srgbClr val="9E9A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flipV="1">
              <a:off x="1055990" y="2277313"/>
              <a:ext cx="0" cy="1944523"/>
            </a:xfrm>
            <a:prstGeom prst="line">
              <a:avLst/>
            </a:prstGeom>
            <a:ln w="25400">
              <a:solidFill>
                <a:srgbClr val="004A8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213506" y="1340768"/>
              <a:ext cx="323866" cy="430176"/>
            </a:xfrm>
            <a:prstGeom prst="rect">
              <a:avLst/>
            </a:prstGeom>
            <a:noFill/>
          </p:spPr>
          <p:txBody>
            <a:bodyPr>
              <a:spAutoFit/>
            </a:bodyPr>
            <a:lstStyle/>
            <a:p>
              <a:pPr>
                <a:defRPr/>
              </a:pPr>
              <a:r>
                <a:rPr lang="en-US" sz="2200" b="1" dirty="0">
                  <a:solidFill>
                    <a:srgbClr val="9E9A00"/>
                  </a:solidFill>
                  <a:latin typeface="Calibri"/>
                  <a:cs typeface="Arial" charset="0"/>
                </a:rPr>
                <a:t>C</a:t>
              </a:r>
              <a:endParaRPr lang="el-GR" sz="2200" b="1" dirty="0">
                <a:solidFill>
                  <a:srgbClr val="9E9A00"/>
                </a:solidFill>
                <a:latin typeface="Calibri"/>
                <a:cs typeface="Arial" charset="0"/>
              </a:endParaRPr>
            </a:p>
          </p:txBody>
        </p:sp>
        <p:sp>
          <p:nvSpPr>
            <p:cNvPr id="43" name="TextBox 42"/>
            <p:cNvSpPr txBox="1"/>
            <p:nvPr/>
          </p:nvSpPr>
          <p:spPr>
            <a:xfrm>
              <a:off x="3062687" y="3502759"/>
              <a:ext cx="323866" cy="430176"/>
            </a:xfrm>
            <a:prstGeom prst="rect">
              <a:avLst/>
            </a:prstGeom>
            <a:noFill/>
          </p:spPr>
          <p:txBody>
            <a:bodyPr>
              <a:spAutoFit/>
            </a:bodyPr>
            <a:lstStyle/>
            <a:p>
              <a:pPr>
                <a:defRPr/>
              </a:pPr>
              <a:r>
                <a:rPr lang="en-US" sz="2200" b="1" dirty="0">
                  <a:solidFill>
                    <a:srgbClr val="820000"/>
                  </a:solidFill>
                  <a:latin typeface="Calibri"/>
                  <a:cs typeface="Arial" charset="0"/>
                </a:rPr>
                <a:t>A</a:t>
              </a:r>
              <a:endParaRPr lang="el-GR" sz="2200" b="1" dirty="0">
                <a:solidFill>
                  <a:srgbClr val="820000"/>
                </a:solidFill>
                <a:latin typeface="Calibri"/>
                <a:cs typeface="Arial" charset="0"/>
              </a:endParaRPr>
            </a:p>
          </p:txBody>
        </p:sp>
        <p:sp>
          <p:nvSpPr>
            <p:cNvPr id="44" name="TextBox 43"/>
            <p:cNvSpPr txBox="1"/>
            <p:nvPr/>
          </p:nvSpPr>
          <p:spPr>
            <a:xfrm>
              <a:off x="4931265" y="2529705"/>
              <a:ext cx="325454" cy="431763"/>
            </a:xfrm>
            <a:prstGeom prst="rect">
              <a:avLst/>
            </a:prstGeom>
            <a:noFill/>
          </p:spPr>
          <p:txBody>
            <a:bodyPr>
              <a:spAutoFit/>
            </a:bodyPr>
            <a:lstStyle/>
            <a:p>
              <a:pPr>
                <a:defRPr/>
              </a:pPr>
              <a:r>
                <a:rPr lang="en-US" sz="2200" b="1" dirty="0">
                  <a:solidFill>
                    <a:srgbClr val="820000"/>
                  </a:solidFill>
                  <a:latin typeface="Calibri"/>
                  <a:cs typeface="Arial" charset="0"/>
                </a:rPr>
                <a:t>A</a:t>
              </a:r>
              <a:endParaRPr lang="el-GR" sz="2200" b="1" dirty="0">
                <a:solidFill>
                  <a:srgbClr val="820000"/>
                </a:solidFill>
                <a:latin typeface="Calibri"/>
                <a:cs typeface="Arial" charset="0"/>
              </a:endParaRPr>
            </a:p>
          </p:txBody>
        </p:sp>
        <p:sp>
          <p:nvSpPr>
            <p:cNvPr id="45" name="TextBox 44"/>
            <p:cNvSpPr txBox="1"/>
            <p:nvPr/>
          </p:nvSpPr>
          <p:spPr>
            <a:xfrm>
              <a:off x="3235732" y="1845550"/>
              <a:ext cx="323866" cy="431763"/>
            </a:xfrm>
            <a:prstGeom prst="rect">
              <a:avLst/>
            </a:prstGeom>
            <a:noFill/>
          </p:spPr>
          <p:txBody>
            <a:bodyPr>
              <a:spAutoFit/>
            </a:bodyPr>
            <a:lstStyle/>
            <a:p>
              <a:pPr>
                <a:defRPr/>
              </a:pPr>
              <a:r>
                <a:rPr lang="el-GR" sz="2200" b="1" dirty="0">
                  <a:solidFill>
                    <a:srgbClr val="0E561F"/>
                  </a:solidFill>
                  <a:latin typeface="Calibri"/>
                  <a:cs typeface="Arial" charset="0"/>
                </a:rPr>
                <a:t>λ</a:t>
              </a:r>
            </a:p>
          </p:txBody>
        </p:sp>
        <p:sp>
          <p:nvSpPr>
            <p:cNvPr id="46" name="TextBox 45"/>
            <p:cNvSpPr txBox="1"/>
            <p:nvPr/>
          </p:nvSpPr>
          <p:spPr>
            <a:xfrm>
              <a:off x="789277" y="3002740"/>
              <a:ext cx="323866" cy="431763"/>
            </a:xfrm>
            <a:prstGeom prst="rect">
              <a:avLst/>
            </a:prstGeom>
            <a:noFill/>
          </p:spPr>
          <p:txBody>
            <a:bodyPr>
              <a:spAutoFit/>
            </a:bodyPr>
            <a:lstStyle/>
            <a:p>
              <a:pPr>
                <a:defRPr/>
              </a:pPr>
              <a:r>
                <a:rPr lang="en-US" sz="2200" b="1" dirty="0">
                  <a:solidFill>
                    <a:srgbClr val="004A82"/>
                  </a:solidFill>
                  <a:latin typeface="Calibri"/>
                  <a:cs typeface="Arial" charset="0"/>
                </a:rPr>
                <a:t>v</a:t>
              </a:r>
              <a:endParaRPr lang="el-GR" sz="2200" b="1" dirty="0">
                <a:solidFill>
                  <a:srgbClr val="004A82"/>
                </a:solidFill>
                <a:latin typeface="Calibri"/>
                <a:cs typeface="Arial" charset="0"/>
              </a:endParaRPr>
            </a:p>
          </p:txBody>
        </p:sp>
      </p:grpSp>
      <p:sp>
        <p:nvSpPr>
          <p:cNvPr id="48" name="TextBox 47"/>
          <p:cNvSpPr txBox="1"/>
          <p:nvPr/>
        </p:nvSpPr>
        <p:spPr>
          <a:xfrm>
            <a:off x="683319" y="4222750"/>
            <a:ext cx="8785225" cy="2509838"/>
          </a:xfrm>
          <a:prstGeom prst="rect">
            <a:avLst/>
          </a:prstGeom>
          <a:noFill/>
        </p:spPr>
        <p:txBody>
          <a:bodyPr>
            <a:spAutoFit/>
          </a:bodyPr>
          <a:lstStyle/>
          <a:p>
            <a:pPr>
              <a:defRPr/>
            </a:pPr>
            <a:r>
              <a:rPr lang="en-US" sz="2200" dirty="0">
                <a:solidFill>
                  <a:prstClr val="black"/>
                </a:solidFill>
                <a:latin typeface="Calibri"/>
                <a:cs typeface="Arial" charset="0"/>
              </a:rPr>
              <a:t>Properties of waves:</a:t>
            </a:r>
          </a:p>
          <a:p>
            <a:pPr>
              <a:spcBef>
                <a:spcPts val="600"/>
              </a:spcBef>
              <a:defRPr/>
            </a:pPr>
            <a:r>
              <a:rPr lang="el-GR" sz="2200" b="1" dirty="0">
                <a:solidFill>
                  <a:srgbClr val="0E561F"/>
                </a:solidFill>
                <a:latin typeface="Calibri"/>
                <a:cs typeface="Arial" charset="0"/>
              </a:rPr>
              <a:t>λ</a:t>
            </a:r>
            <a:r>
              <a:rPr lang="el-GR" sz="2200" dirty="0">
                <a:solidFill>
                  <a:prstClr val="black"/>
                </a:solidFill>
                <a:latin typeface="Calibri"/>
                <a:cs typeface="Arial" charset="0"/>
              </a:rPr>
              <a:t> </a:t>
            </a:r>
            <a:r>
              <a:rPr lang="en-US" sz="2200" dirty="0">
                <a:solidFill>
                  <a:prstClr val="black"/>
                </a:solidFill>
                <a:latin typeface="Calibri"/>
                <a:cs typeface="Arial" charset="0"/>
              </a:rPr>
              <a:t>Wave length – distance from crest to crest,</a:t>
            </a:r>
          </a:p>
          <a:p>
            <a:pPr>
              <a:spcBef>
                <a:spcPts val="600"/>
              </a:spcBef>
              <a:defRPr/>
            </a:pPr>
            <a:r>
              <a:rPr lang="en-US" sz="2200" b="1" dirty="0">
                <a:solidFill>
                  <a:srgbClr val="9E9A00"/>
                </a:solidFill>
                <a:latin typeface="Calibri"/>
                <a:cs typeface="Arial" charset="0"/>
              </a:rPr>
              <a:t>C</a:t>
            </a:r>
            <a:r>
              <a:rPr lang="en-US" sz="2200" dirty="0">
                <a:solidFill>
                  <a:prstClr val="black"/>
                </a:solidFill>
                <a:latin typeface="Calibri"/>
                <a:cs typeface="Arial" charset="0"/>
              </a:rPr>
              <a:t> Speed of light, 300,000 km/sec – rate of motion of crests or troughts,</a:t>
            </a:r>
          </a:p>
          <a:p>
            <a:pPr>
              <a:spcBef>
                <a:spcPts val="600"/>
              </a:spcBef>
              <a:defRPr/>
            </a:pPr>
            <a:r>
              <a:rPr lang="en-US" sz="2200" b="1" dirty="0">
                <a:solidFill>
                  <a:prstClr val="black"/>
                </a:solidFill>
                <a:latin typeface="Calibri"/>
                <a:cs typeface="Arial" charset="0"/>
              </a:rPr>
              <a:t>T</a:t>
            </a:r>
            <a:r>
              <a:rPr lang="en-US" sz="2200" dirty="0">
                <a:solidFill>
                  <a:prstClr val="black"/>
                </a:solidFill>
                <a:latin typeface="Calibri"/>
                <a:cs typeface="Arial" charset="0"/>
              </a:rPr>
              <a:t> Period – Time between passage of successive crests,</a:t>
            </a:r>
          </a:p>
          <a:p>
            <a:pPr>
              <a:spcBef>
                <a:spcPts val="600"/>
              </a:spcBef>
              <a:defRPr/>
            </a:pPr>
            <a:r>
              <a:rPr lang="en-US" sz="2200" b="1" dirty="0">
                <a:solidFill>
                  <a:srgbClr val="004A82"/>
                </a:solidFill>
                <a:latin typeface="Calibri"/>
                <a:cs typeface="Arial" charset="0"/>
              </a:rPr>
              <a:t>v</a:t>
            </a:r>
            <a:r>
              <a:rPr lang="en-US" sz="2200" dirty="0">
                <a:solidFill>
                  <a:prstClr val="black"/>
                </a:solidFill>
                <a:latin typeface="Calibri"/>
                <a:cs typeface="Arial" charset="0"/>
              </a:rPr>
              <a:t> frequency – Number of crest passages per unit time,</a:t>
            </a:r>
          </a:p>
          <a:p>
            <a:pPr>
              <a:spcBef>
                <a:spcPts val="600"/>
              </a:spcBef>
              <a:defRPr/>
            </a:pPr>
            <a:r>
              <a:rPr lang="en-US" sz="2200" b="1" dirty="0">
                <a:solidFill>
                  <a:srgbClr val="820000"/>
                </a:solidFill>
                <a:latin typeface="Calibri"/>
                <a:cs typeface="Arial" charset="0"/>
              </a:rPr>
              <a:t>A</a:t>
            </a:r>
            <a:r>
              <a:rPr lang="en-US" sz="2200" dirty="0">
                <a:solidFill>
                  <a:prstClr val="black"/>
                </a:solidFill>
                <a:latin typeface="Calibri"/>
                <a:cs typeface="Arial" charset="0"/>
              </a:rPr>
              <a:t> Amplitude – Distance from level of crest to level of trough.</a:t>
            </a:r>
            <a:endParaRPr lang="el-GR" sz="2200" dirty="0">
              <a:solidFill>
                <a:prstClr val="black"/>
              </a:solidFill>
              <a:latin typeface="Calibri"/>
              <a:cs typeface="Arial" charset="0"/>
            </a:endParaRPr>
          </a:p>
        </p:txBody>
      </p:sp>
      <p:sp>
        <p:nvSpPr>
          <p:cNvPr id="4" name="Ελεύθερη σχεδίαση 3"/>
          <p:cNvSpPr/>
          <p:nvPr/>
        </p:nvSpPr>
        <p:spPr>
          <a:xfrm>
            <a:off x="1429305" y="2063198"/>
            <a:ext cx="6809173" cy="2041716"/>
          </a:xfrm>
          <a:custGeom>
            <a:avLst/>
            <a:gdLst>
              <a:gd name="connsiteX0" fmla="*/ 0 w 6809173"/>
              <a:gd name="connsiteY0" fmla="*/ 102953 h 2041716"/>
              <a:gd name="connsiteX1" fmla="*/ 168676 w 6809173"/>
              <a:gd name="connsiteY1" fmla="*/ 5299 h 2041716"/>
              <a:gd name="connsiteX2" fmla="*/ 470516 w 6809173"/>
              <a:gd name="connsiteY2" fmla="*/ 40810 h 2041716"/>
              <a:gd name="connsiteX3" fmla="*/ 745724 w 6809173"/>
              <a:gd name="connsiteY3" fmla="*/ 182852 h 2041716"/>
              <a:gd name="connsiteX4" fmla="*/ 1003177 w 6809173"/>
              <a:gd name="connsiteY4" fmla="*/ 493571 h 2041716"/>
              <a:gd name="connsiteX5" fmla="*/ 1296140 w 6809173"/>
              <a:gd name="connsiteY5" fmla="*/ 1265928 h 2041716"/>
              <a:gd name="connsiteX6" fmla="*/ 1704512 w 6809173"/>
              <a:gd name="connsiteY6" fmla="*/ 1842977 h 2041716"/>
              <a:gd name="connsiteX7" fmla="*/ 2201662 w 6809173"/>
              <a:gd name="connsiteY7" fmla="*/ 2038285 h 2041716"/>
              <a:gd name="connsiteX8" fmla="*/ 2743200 w 6809173"/>
              <a:gd name="connsiteY8" fmla="*/ 1745322 h 2041716"/>
              <a:gd name="connsiteX9" fmla="*/ 3169328 w 6809173"/>
              <a:gd name="connsiteY9" fmla="*/ 697757 h 2041716"/>
              <a:gd name="connsiteX10" fmla="*/ 3639845 w 6809173"/>
              <a:gd name="connsiteY10" fmla="*/ 111831 h 2041716"/>
              <a:gd name="connsiteX11" fmla="*/ 4154749 w 6809173"/>
              <a:gd name="connsiteY11" fmla="*/ 23054 h 2041716"/>
              <a:gd name="connsiteX12" fmla="*/ 4660777 w 6809173"/>
              <a:gd name="connsiteY12" fmla="*/ 395917 h 2041716"/>
              <a:gd name="connsiteX13" fmla="*/ 5007006 w 6809173"/>
              <a:gd name="connsiteY13" fmla="*/ 1301439 h 2041716"/>
              <a:gd name="connsiteX14" fmla="*/ 5530788 w 6809173"/>
              <a:gd name="connsiteY14" fmla="*/ 1931753 h 2041716"/>
              <a:gd name="connsiteX15" fmla="*/ 6107837 w 6809173"/>
              <a:gd name="connsiteY15" fmla="*/ 2011652 h 2041716"/>
              <a:gd name="connsiteX16" fmla="*/ 6533965 w 6809173"/>
              <a:gd name="connsiteY16" fmla="*/ 1603280 h 2041716"/>
              <a:gd name="connsiteX17" fmla="*/ 6809173 w 6809173"/>
              <a:gd name="connsiteY17" fmla="*/ 1017353 h 204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09173" h="2041716">
                <a:moveTo>
                  <a:pt x="0" y="102953"/>
                </a:moveTo>
                <a:cubicBezTo>
                  <a:pt x="45128" y="59304"/>
                  <a:pt x="90257" y="15656"/>
                  <a:pt x="168676" y="5299"/>
                </a:cubicBezTo>
                <a:cubicBezTo>
                  <a:pt x="247095" y="-5058"/>
                  <a:pt x="374341" y="11218"/>
                  <a:pt x="470516" y="40810"/>
                </a:cubicBezTo>
                <a:cubicBezTo>
                  <a:pt x="566691" y="70402"/>
                  <a:pt x="656947" y="107392"/>
                  <a:pt x="745724" y="182852"/>
                </a:cubicBezTo>
                <a:cubicBezTo>
                  <a:pt x="834501" y="258312"/>
                  <a:pt x="911441" y="313058"/>
                  <a:pt x="1003177" y="493571"/>
                </a:cubicBezTo>
                <a:cubicBezTo>
                  <a:pt x="1094913" y="674084"/>
                  <a:pt x="1179251" y="1041027"/>
                  <a:pt x="1296140" y="1265928"/>
                </a:cubicBezTo>
                <a:cubicBezTo>
                  <a:pt x="1413029" y="1490829"/>
                  <a:pt x="1553592" y="1714251"/>
                  <a:pt x="1704512" y="1842977"/>
                </a:cubicBezTo>
                <a:cubicBezTo>
                  <a:pt x="1855432" y="1971703"/>
                  <a:pt x="2028547" y="2054561"/>
                  <a:pt x="2201662" y="2038285"/>
                </a:cubicBezTo>
                <a:cubicBezTo>
                  <a:pt x="2374777" y="2022009"/>
                  <a:pt x="2581922" y="1968743"/>
                  <a:pt x="2743200" y="1745322"/>
                </a:cubicBezTo>
                <a:cubicBezTo>
                  <a:pt x="2904478" y="1521901"/>
                  <a:pt x="3019887" y="970006"/>
                  <a:pt x="3169328" y="697757"/>
                </a:cubicBezTo>
                <a:cubicBezTo>
                  <a:pt x="3318769" y="425509"/>
                  <a:pt x="3475608" y="224281"/>
                  <a:pt x="3639845" y="111831"/>
                </a:cubicBezTo>
                <a:cubicBezTo>
                  <a:pt x="3804082" y="-619"/>
                  <a:pt x="3984594" y="-24294"/>
                  <a:pt x="4154749" y="23054"/>
                </a:cubicBezTo>
                <a:cubicBezTo>
                  <a:pt x="4324904" y="70402"/>
                  <a:pt x="4518734" y="182853"/>
                  <a:pt x="4660777" y="395917"/>
                </a:cubicBezTo>
                <a:cubicBezTo>
                  <a:pt x="4802820" y="608981"/>
                  <a:pt x="4862004" y="1045466"/>
                  <a:pt x="5007006" y="1301439"/>
                </a:cubicBezTo>
                <a:cubicBezTo>
                  <a:pt x="5152008" y="1557412"/>
                  <a:pt x="5347316" y="1813384"/>
                  <a:pt x="5530788" y="1931753"/>
                </a:cubicBezTo>
                <a:cubicBezTo>
                  <a:pt x="5714260" y="2050122"/>
                  <a:pt x="5940641" y="2066398"/>
                  <a:pt x="6107837" y="2011652"/>
                </a:cubicBezTo>
                <a:cubicBezTo>
                  <a:pt x="6275033" y="1956906"/>
                  <a:pt x="6417076" y="1768997"/>
                  <a:pt x="6533965" y="1603280"/>
                </a:cubicBezTo>
                <a:cubicBezTo>
                  <a:pt x="6650854" y="1437564"/>
                  <a:pt x="6730013" y="1227458"/>
                  <a:pt x="6809173" y="1017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309009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11/33</a:t>
            </a:r>
            <a:endParaRPr lang="el-GR" sz="3600" dirty="0"/>
          </a:p>
        </p:txBody>
      </p:sp>
      <p:sp>
        <p:nvSpPr>
          <p:cNvPr id="204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94DEAA-8280-4E0F-B8C8-E9E5C7FD2AF7}" type="slidenum">
              <a:rPr lang="el-GR" altLang="el-GR">
                <a:solidFill>
                  <a:prstClr val="black"/>
                </a:solidFill>
              </a:rPr>
              <a:pPr eaLnBrk="1" hangingPunct="1"/>
              <a:t>16</a:t>
            </a:fld>
            <a:endParaRPr lang="el-GR" altLang="el-GR" dirty="0">
              <a:solidFill>
                <a:prstClr val="black"/>
              </a:solidFill>
            </a:endParaRPr>
          </a:p>
        </p:txBody>
      </p:sp>
      <p:sp>
        <p:nvSpPr>
          <p:cNvPr id="20484" name="TextBox 69"/>
          <p:cNvSpPr txBox="1">
            <a:spLocks noChangeArrowheads="1"/>
          </p:cNvSpPr>
          <p:nvPr/>
        </p:nvSpPr>
        <p:spPr bwMode="auto">
          <a:xfrm>
            <a:off x="8358124" y="4686300"/>
            <a:ext cx="8319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200" b="1" dirty="0" smtClean="0">
                <a:solidFill>
                  <a:srgbClr val="0E561F"/>
                </a:solidFill>
                <a:latin typeface="Cambria Math" pitchFamily="18" charset="0"/>
                <a:ea typeface="Cambria Math" pitchFamily="18" charset="0"/>
                <a:cs typeface="Cambria Math" pitchFamily="18" charset="0"/>
              </a:rPr>
              <a:t>λ(</a:t>
            </a:r>
            <a:r>
              <a:rPr lang="en-US" altLang="el-GR" sz="2200" b="1" dirty="0" smtClean="0">
                <a:solidFill>
                  <a:srgbClr val="0E561F"/>
                </a:solidFill>
                <a:latin typeface="Cambria Math" pitchFamily="18" charset="0"/>
                <a:ea typeface="Cambria Math" pitchFamily="18" charset="0"/>
                <a:cs typeface="Cambria Math" pitchFamily="18" charset="0"/>
              </a:rPr>
              <a:t>m)</a:t>
            </a:r>
            <a:endParaRPr lang="el-GR" altLang="el-GR" sz="2200" b="1" dirty="0" smtClean="0">
              <a:solidFill>
                <a:srgbClr val="0E561F"/>
              </a:solidFill>
              <a:latin typeface="Cambria Math" pitchFamily="18" charset="0"/>
              <a:ea typeface="Cambria Math" pitchFamily="18" charset="0"/>
              <a:cs typeface="Cambria Math" pitchFamily="18" charset="0"/>
            </a:endParaRPr>
          </a:p>
        </p:txBody>
      </p:sp>
      <p:grpSp>
        <p:nvGrpSpPr>
          <p:cNvPr id="20485" name="Ομάδα 84"/>
          <p:cNvGrpSpPr>
            <a:grpSpLocks/>
          </p:cNvGrpSpPr>
          <p:nvPr/>
        </p:nvGrpSpPr>
        <p:grpSpPr bwMode="auto">
          <a:xfrm>
            <a:off x="611560" y="2133600"/>
            <a:ext cx="8469313" cy="2984500"/>
            <a:chOff x="490590" y="2132856"/>
            <a:chExt cx="8469694" cy="2984896"/>
          </a:xfrm>
        </p:grpSpPr>
        <p:cxnSp>
          <p:nvCxnSpPr>
            <p:cNvPr id="6" name="Ευθεία γραμμή σύνδεσης 5"/>
            <p:cNvCxnSpPr/>
            <p:nvPr/>
          </p:nvCxnSpPr>
          <p:spPr>
            <a:xfrm flipH="1">
              <a:off x="684274" y="4149249"/>
              <a:ext cx="698372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flipV="1">
              <a:off x="2665563" y="2780642"/>
              <a:ext cx="0" cy="15210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V="1">
              <a:off x="3780038" y="2780642"/>
              <a:ext cx="0" cy="13686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4683367" y="2780642"/>
              <a:ext cx="0" cy="15210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V="1">
              <a:off x="5291406" y="2780642"/>
              <a:ext cx="0" cy="13686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V="1">
              <a:off x="5507316" y="2780642"/>
              <a:ext cx="0" cy="13686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V="1">
              <a:off x="5867695" y="2780642"/>
              <a:ext cx="0" cy="13686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V="1">
              <a:off x="6588452" y="2780642"/>
              <a:ext cx="0" cy="13686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V="1">
              <a:off x="7668001" y="3933320"/>
              <a:ext cx="0" cy="3683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V="1">
              <a:off x="7380650" y="3965074"/>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7164740" y="3965074"/>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7155215" y="3953961"/>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6875802" y="3953961"/>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flipV="1">
              <a:off x="6659893" y="3969838"/>
              <a:ext cx="0" cy="33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flipV="1">
              <a:off x="6386830" y="3965074"/>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6156633" y="3950785"/>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V="1">
              <a:off x="5913734" y="3969838"/>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flipV="1">
              <a:off x="5435875" y="3971425"/>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flipV="1">
              <a:off x="5148525" y="3949197"/>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flipV="1">
              <a:off x="4932615" y="3965074"/>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flipV="1">
              <a:off x="4427767" y="3953961"/>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flipV="1">
              <a:off x="4175344" y="3965074"/>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V="1">
              <a:off x="3924507" y="3949197"/>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5651785" y="3971425"/>
              <a:ext cx="0" cy="3334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flipV="1">
              <a:off x="3691134" y="3965074"/>
              <a:ext cx="0" cy="3318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Ευθεία γραμμή σύνδεσης 44"/>
            <p:cNvCxnSpPr/>
            <p:nvPr/>
          </p:nvCxnSpPr>
          <p:spPr>
            <a:xfrm flipV="1">
              <a:off x="3419660" y="3971425"/>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Ευθεία γραμμή σύνδεσης 45"/>
            <p:cNvCxnSpPr/>
            <p:nvPr/>
          </p:nvCxnSpPr>
          <p:spPr>
            <a:xfrm flipV="1">
              <a:off x="3203750" y="3965074"/>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Ευθεία γραμμή σύνδεσης 46"/>
            <p:cNvCxnSpPr/>
            <p:nvPr/>
          </p:nvCxnSpPr>
          <p:spPr>
            <a:xfrm flipV="1">
              <a:off x="2916399" y="3949197"/>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Ευθεία γραμμή σύνδεσης 47"/>
            <p:cNvCxnSpPr/>
            <p:nvPr/>
          </p:nvCxnSpPr>
          <p:spPr>
            <a:xfrm flipV="1">
              <a:off x="2411551" y="3953961"/>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p:nvPr/>
          </p:nvCxnSpPr>
          <p:spPr>
            <a:xfrm flipV="1">
              <a:off x="2195642" y="3953961"/>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p:nvPr/>
          </p:nvCxnSpPr>
          <p:spPr>
            <a:xfrm flipV="1">
              <a:off x="1908292" y="3953961"/>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flipV="1">
              <a:off x="1439958" y="3953961"/>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Ευθεία γραμμή σύνδεσης 51"/>
            <p:cNvCxnSpPr/>
            <p:nvPr/>
          </p:nvCxnSpPr>
          <p:spPr>
            <a:xfrm flipV="1">
              <a:off x="1187534" y="3977776"/>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Ευθεία γραμμή σύνδεσης 53"/>
            <p:cNvCxnSpPr/>
            <p:nvPr/>
          </p:nvCxnSpPr>
          <p:spPr>
            <a:xfrm flipV="1">
              <a:off x="958924" y="3957136"/>
              <a:ext cx="0" cy="184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p:cNvCxnSpPr/>
            <p:nvPr/>
          </p:nvCxnSpPr>
          <p:spPr>
            <a:xfrm flipV="1">
              <a:off x="1692382" y="3938083"/>
              <a:ext cx="0" cy="33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Ευθεία γραμμή σύνδεσης 55"/>
            <p:cNvCxnSpPr/>
            <p:nvPr/>
          </p:nvCxnSpPr>
          <p:spPr>
            <a:xfrm flipV="1">
              <a:off x="690624" y="3949197"/>
              <a:ext cx="0" cy="3318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a:spLocks noRot="1" noChangeAspect="1" noMove="1" noResize="1" noEditPoints="1" noAdjustHandles="1" noChangeArrowheads="1" noChangeShapeType="1" noTextEdit="1"/>
            </p:cNvSpPr>
            <p:nvPr/>
          </p:nvSpPr>
          <p:spPr>
            <a:xfrm>
              <a:off x="539552" y="4311897"/>
              <a:ext cx="648072" cy="434734"/>
            </a:xfrm>
            <a:prstGeom prst="rect">
              <a:avLst/>
            </a:prstGeom>
            <a:blipFill rotWithShape="1">
              <a:blip r:embed="rId2" cstate="print"/>
              <a:stretch>
                <a:fillRect/>
              </a:stretch>
            </a:blipFill>
          </p:spPr>
          <p:txBody>
            <a:bodyPr/>
            <a:lstStyle/>
            <a:p>
              <a:pPr>
                <a:defRPr/>
              </a:pPr>
              <a:r>
                <a:rPr lang="el-GR" dirty="0">
                  <a:noFill/>
                  <a:cs typeface="Arial" charset="0"/>
                </a:rPr>
                <a:t> </a:t>
              </a:r>
            </a:p>
          </p:txBody>
        </p:sp>
        <p:sp>
          <p:nvSpPr>
            <p:cNvPr id="58" name="TextBox 57"/>
            <p:cNvSpPr txBox="1">
              <a:spLocks noRot="1" noChangeAspect="1" noMove="1" noResize="1" noEditPoints="1" noAdjustHandles="1" noChangeArrowheads="1" noChangeShapeType="1" noTextEdit="1"/>
            </p:cNvSpPr>
            <p:nvPr/>
          </p:nvSpPr>
          <p:spPr>
            <a:xfrm>
              <a:off x="1367644" y="4307252"/>
              <a:ext cx="648072" cy="434734"/>
            </a:xfrm>
            <a:prstGeom prst="rect">
              <a:avLst/>
            </a:prstGeom>
            <a:blipFill rotWithShape="1">
              <a:blip r:embed="rId3" cstate="print"/>
              <a:stretch>
                <a:fillRect/>
              </a:stretch>
            </a:blipFill>
          </p:spPr>
          <p:txBody>
            <a:bodyPr/>
            <a:lstStyle/>
            <a:p>
              <a:pPr>
                <a:defRPr/>
              </a:pPr>
              <a:r>
                <a:rPr lang="el-GR" dirty="0">
                  <a:noFill/>
                  <a:cs typeface="Arial" charset="0"/>
                </a:rPr>
                <a:t> </a:t>
              </a:r>
            </a:p>
          </p:txBody>
        </p:sp>
        <p:sp>
          <p:nvSpPr>
            <p:cNvPr id="59" name="TextBox 58"/>
            <p:cNvSpPr txBox="1">
              <a:spLocks noRot="1" noChangeAspect="1" noMove="1" noResize="1" noEditPoints="1" noAdjustHandles="1" noChangeArrowheads="1" noChangeShapeType="1" noTextEdit="1"/>
            </p:cNvSpPr>
            <p:nvPr/>
          </p:nvSpPr>
          <p:spPr>
            <a:xfrm>
              <a:off x="2340737" y="4311897"/>
              <a:ext cx="648072" cy="434734"/>
            </a:xfrm>
            <a:prstGeom prst="rect">
              <a:avLst/>
            </a:prstGeom>
            <a:blipFill rotWithShape="1">
              <a:blip r:embed="rId4" cstate="print"/>
              <a:stretch>
                <a:fillRect/>
              </a:stretch>
            </a:blipFill>
          </p:spPr>
          <p:txBody>
            <a:bodyPr/>
            <a:lstStyle/>
            <a:p>
              <a:pPr>
                <a:defRPr/>
              </a:pPr>
              <a:r>
                <a:rPr lang="el-GR" dirty="0">
                  <a:noFill/>
                  <a:cs typeface="Arial" charset="0"/>
                </a:rPr>
                <a:t> </a:t>
              </a:r>
            </a:p>
          </p:txBody>
        </p:sp>
        <p:sp>
          <p:nvSpPr>
            <p:cNvPr id="60" name="TextBox 59"/>
            <p:cNvSpPr txBox="1">
              <a:spLocks noRot="1" noChangeAspect="1" noMove="1" noResize="1" noEditPoints="1" noAdjustHandles="1" noChangeArrowheads="1" noChangeShapeType="1" noTextEdit="1"/>
            </p:cNvSpPr>
            <p:nvPr/>
          </p:nvSpPr>
          <p:spPr>
            <a:xfrm>
              <a:off x="3367060" y="4296889"/>
              <a:ext cx="648072" cy="434734"/>
            </a:xfrm>
            <a:prstGeom prst="rect">
              <a:avLst/>
            </a:prstGeom>
            <a:blipFill rotWithShape="1">
              <a:blip r:embed="rId5" cstate="print"/>
              <a:stretch>
                <a:fillRect r="-8411"/>
              </a:stretch>
            </a:blipFill>
          </p:spPr>
          <p:txBody>
            <a:bodyPr/>
            <a:lstStyle/>
            <a:p>
              <a:pPr>
                <a:defRPr/>
              </a:pPr>
              <a:r>
                <a:rPr lang="el-GR" dirty="0">
                  <a:noFill/>
                  <a:cs typeface="Arial" charset="0"/>
                </a:rPr>
                <a:t> </a:t>
              </a:r>
            </a:p>
          </p:txBody>
        </p:sp>
        <p:sp>
          <p:nvSpPr>
            <p:cNvPr id="61" name="TextBox 60"/>
            <p:cNvSpPr txBox="1">
              <a:spLocks noRot="1" noChangeAspect="1" noMove="1" noResize="1" noEditPoints="1" noAdjustHandles="1" noChangeArrowheads="1" noChangeShapeType="1" noTextEdit="1"/>
            </p:cNvSpPr>
            <p:nvPr/>
          </p:nvSpPr>
          <p:spPr>
            <a:xfrm>
              <a:off x="4316837" y="4323410"/>
              <a:ext cx="648072" cy="434734"/>
            </a:xfrm>
            <a:prstGeom prst="rect">
              <a:avLst/>
            </a:prstGeom>
            <a:blipFill rotWithShape="1">
              <a:blip r:embed="rId6" cstate="print"/>
              <a:stretch>
                <a:fillRect r="-8411"/>
              </a:stretch>
            </a:blipFill>
          </p:spPr>
          <p:txBody>
            <a:bodyPr/>
            <a:lstStyle/>
            <a:p>
              <a:pPr>
                <a:defRPr/>
              </a:pPr>
              <a:r>
                <a:rPr lang="el-GR" dirty="0">
                  <a:noFill/>
                  <a:cs typeface="Arial" charset="0"/>
                </a:rPr>
                <a:t> </a:t>
              </a:r>
            </a:p>
          </p:txBody>
        </p:sp>
        <p:sp>
          <p:nvSpPr>
            <p:cNvPr id="62" name="TextBox 61"/>
            <p:cNvSpPr txBox="1">
              <a:spLocks noRot="1" noChangeAspect="1" noMove="1" noResize="1" noEditPoints="1" noAdjustHandles="1" noChangeArrowheads="1" noChangeShapeType="1" noTextEdit="1"/>
            </p:cNvSpPr>
            <p:nvPr/>
          </p:nvSpPr>
          <p:spPr>
            <a:xfrm>
              <a:off x="5392777" y="4323410"/>
              <a:ext cx="648072" cy="434734"/>
            </a:xfrm>
            <a:prstGeom prst="rect">
              <a:avLst/>
            </a:prstGeom>
            <a:blipFill rotWithShape="1">
              <a:blip r:embed="rId7" cstate="print"/>
              <a:stretch>
                <a:fillRect l="-943" r="-8491"/>
              </a:stretch>
            </a:blipFill>
          </p:spPr>
          <p:txBody>
            <a:bodyPr/>
            <a:lstStyle/>
            <a:p>
              <a:pPr>
                <a:defRPr/>
              </a:pPr>
              <a:r>
                <a:rPr lang="el-GR" dirty="0">
                  <a:noFill/>
                  <a:cs typeface="Arial" charset="0"/>
                </a:rPr>
                <a:t> </a:t>
              </a:r>
            </a:p>
          </p:txBody>
        </p:sp>
        <p:sp>
          <p:nvSpPr>
            <p:cNvPr id="63" name="TextBox 62"/>
            <p:cNvSpPr txBox="1">
              <a:spLocks noRot="1" noChangeAspect="1" noMove="1" noResize="1" noEditPoints="1" noAdjustHandles="1" noChangeArrowheads="1" noChangeShapeType="1" noTextEdit="1"/>
            </p:cNvSpPr>
            <p:nvPr/>
          </p:nvSpPr>
          <p:spPr>
            <a:xfrm>
              <a:off x="6336196" y="4323410"/>
              <a:ext cx="648072" cy="434734"/>
            </a:xfrm>
            <a:prstGeom prst="rect">
              <a:avLst/>
            </a:prstGeom>
            <a:blipFill rotWithShape="1">
              <a:blip r:embed="rId8" cstate="print"/>
              <a:stretch>
                <a:fillRect l="-943" r="-8491"/>
              </a:stretch>
            </a:blipFill>
          </p:spPr>
          <p:txBody>
            <a:bodyPr/>
            <a:lstStyle/>
            <a:p>
              <a:pPr>
                <a:defRPr/>
              </a:pPr>
              <a:r>
                <a:rPr lang="el-GR" dirty="0">
                  <a:noFill/>
                  <a:cs typeface="Arial" charset="0"/>
                </a:rPr>
                <a:t> </a:t>
              </a:r>
            </a:p>
          </p:txBody>
        </p:sp>
        <p:sp>
          <p:nvSpPr>
            <p:cNvPr id="64" name="TextBox 63"/>
            <p:cNvSpPr txBox="1">
              <a:spLocks noRot="1" noChangeAspect="1" noMove="1" noResize="1" noEditPoints="1" noAdjustHandles="1" noChangeArrowheads="1" noChangeShapeType="1" noTextEdit="1"/>
            </p:cNvSpPr>
            <p:nvPr/>
          </p:nvSpPr>
          <p:spPr>
            <a:xfrm>
              <a:off x="7308304" y="4317831"/>
              <a:ext cx="648072" cy="434734"/>
            </a:xfrm>
            <a:prstGeom prst="rect">
              <a:avLst/>
            </a:prstGeom>
            <a:blipFill rotWithShape="1">
              <a:blip r:embed="rId9" cstate="print"/>
              <a:stretch>
                <a:fillRect l="-943" r="-7547"/>
              </a:stretch>
            </a:blipFill>
          </p:spPr>
          <p:txBody>
            <a:bodyPr/>
            <a:lstStyle/>
            <a:p>
              <a:pPr>
                <a:defRPr/>
              </a:pPr>
              <a:r>
                <a:rPr lang="el-GR" dirty="0">
                  <a:noFill/>
                  <a:cs typeface="Arial" charset="0"/>
                </a:rPr>
                <a:t> </a:t>
              </a:r>
            </a:p>
          </p:txBody>
        </p:sp>
        <p:sp>
          <p:nvSpPr>
            <p:cNvPr id="65" name="TextBox 64"/>
            <p:cNvSpPr txBox="1">
              <a:spLocks noRot="1" noChangeAspect="1" noMove="1" noResize="1" noEditPoints="1" noAdjustHandles="1" noChangeArrowheads="1" noChangeShapeType="1" noTextEdit="1"/>
            </p:cNvSpPr>
            <p:nvPr/>
          </p:nvSpPr>
          <p:spPr>
            <a:xfrm>
              <a:off x="7925060" y="4257134"/>
              <a:ext cx="1035224" cy="474489"/>
            </a:xfrm>
            <a:prstGeom prst="rect">
              <a:avLst/>
            </a:prstGeom>
            <a:blipFill rotWithShape="1">
              <a:blip r:embed="rId10" cstate="print"/>
              <a:stretch>
                <a:fillRect/>
              </a:stretch>
            </a:blipFill>
          </p:spPr>
          <p:txBody>
            <a:bodyPr/>
            <a:lstStyle/>
            <a:p>
              <a:pPr>
                <a:defRPr/>
              </a:pPr>
              <a:r>
                <a:rPr lang="el-GR" dirty="0">
                  <a:noFill/>
                  <a:cs typeface="Arial" charset="0"/>
                </a:rPr>
                <a:t> </a:t>
              </a:r>
            </a:p>
          </p:txBody>
        </p:sp>
        <p:sp>
          <p:nvSpPr>
            <p:cNvPr id="66" name="TextBox 65"/>
            <p:cNvSpPr txBox="1">
              <a:spLocks noRot="1" noChangeAspect="1" noMove="1" noResize="1" noEditPoints="1" noAdjustHandles="1" noChangeArrowheads="1" noChangeShapeType="1" noTextEdit="1"/>
            </p:cNvSpPr>
            <p:nvPr/>
          </p:nvSpPr>
          <p:spPr>
            <a:xfrm>
              <a:off x="4040985" y="4683018"/>
              <a:ext cx="1199776" cy="434734"/>
            </a:xfrm>
            <a:prstGeom prst="rect">
              <a:avLst/>
            </a:prstGeom>
            <a:blipFill rotWithShape="1">
              <a:blip r:embed="rId11" cstate="print"/>
              <a:stretch>
                <a:fillRect r="-1523"/>
              </a:stretch>
            </a:blipFill>
          </p:spPr>
          <p:txBody>
            <a:bodyPr/>
            <a:lstStyle/>
            <a:p>
              <a:pPr>
                <a:defRPr/>
              </a:pPr>
              <a:r>
                <a:rPr lang="el-GR" dirty="0">
                  <a:noFill/>
                  <a:cs typeface="Arial" charset="0"/>
                </a:rPr>
                <a:t> </a:t>
              </a:r>
            </a:p>
          </p:txBody>
        </p:sp>
        <p:sp>
          <p:nvSpPr>
            <p:cNvPr id="67" name="TextBox 66"/>
            <p:cNvSpPr txBox="1">
              <a:spLocks noRot="1" noChangeAspect="1" noMove="1" noResize="1" noEditPoints="1" noAdjustHandles="1" noChangeArrowheads="1" noChangeShapeType="1" noTextEdit="1"/>
            </p:cNvSpPr>
            <p:nvPr/>
          </p:nvSpPr>
          <p:spPr>
            <a:xfrm>
              <a:off x="5136420" y="4683018"/>
              <a:ext cx="1199776" cy="434734"/>
            </a:xfrm>
            <a:prstGeom prst="rect">
              <a:avLst/>
            </a:prstGeom>
            <a:blipFill rotWithShape="1">
              <a:blip r:embed="rId12" cstate="print"/>
              <a:stretch>
                <a:fillRect l="-508" r="-1015"/>
              </a:stretch>
            </a:blipFill>
          </p:spPr>
          <p:txBody>
            <a:bodyPr/>
            <a:lstStyle/>
            <a:p>
              <a:pPr>
                <a:defRPr/>
              </a:pPr>
              <a:r>
                <a:rPr lang="el-GR" dirty="0">
                  <a:noFill/>
                  <a:cs typeface="Arial" charset="0"/>
                </a:rPr>
                <a:t> </a:t>
              </a:r>
            </a:p>
          </p:txBody>
        </p:sp>
        <p:sp>
          <p:nvSpPr>
            <p:cNvPr id="68" name="TextBox 67"/>
            <p:cNvSpPr txBox="1">
              <a:spLocks noRot="1" noChangeAspect="1" noMove="1" noResize="1" noEditPoints="1" noAdjustHandles="1" noChangeArrowheads="1" noChangeShapeType="1" noTextEdit="1"/>
            </p:cNvSpPr>
            <p:nvPr/>
          </p:nvSpPr>
          <p:spPr>
            <a:xfrm>
              <a:off x="6108528" y="4683018"/>
              <a:ext cx="1199776" cy="434734"/>
            </a:xfrm>
            <a:prstGeom prst="rect">
              <a:avLst/>
            </a:prstGeom>
            <a:blipFill rotWithShape="1">
              <a:blip r:embed="rId13" cstate="print"/>
              <a:stretch>
                <a:fillRect r="-1523"/>
              </a:stretch>
            </a:blipFill>
          </p:spPr>
          <p:txBody>
            <a:bodyPr/>
            <a:lstStyle/>
            <a:p>
              <a:pPr>
                <a:defRPr/>
              </a:pPr>
              <a:r>
                <a:rPr lang="el-GR" dirty="0">
                  <a:noFill/>
                  <a:cs typeface="Arial" charset="0"/>
                </a:rPr>
                <a:t> </a:t>
              </a:r>
            </a:p>
          </p:txBody>
        </p:sp>
        <p:sp>
          <p:nvSpPr>
            <p:cNvPr id="69" name="TextBox 68"/>
            <p:cNvSpPr txBox="1">
              <a:spLocks noRot="1" noChangeAspect="1" noMove="1" noResize="1" noEditPoints="1" noAdjustHandles="1" noChangeArrowheads="1" noChangeShapeType="1" noTextEdit="1"/>
            </p:cNvSpPr>
            <p:nvPr/>
          </p:nvSpPr>
          <p:spPr>
            <a:xfrm>
              <a:off x="7198735" y="4683018"/>
              <a:ext cx="1199776" cy="434734"/>
            </a:xfrm>
            <a:prstGeom prst="rect">
              <a:avLst/>
            </a:prstGeom>
            <a:blipFill rotWithShape="1">
              <a:blip r:embed="rId14" cstate="print"/>
              <a:stretch>
                <a:fillRect r="-11675"/>
              </a:stretch>
            </a:blipFill>
          </p:spPr>
          <p:txBody>
            <a:bodyPr/>
            <a:lstStyle/>
            <a:p>
              <a:pPr>
                <a:defRPr/>
              </a:pPr>
              <a:r>
                <a:rPr lang="el-GR" dirty="0">
                  <a:noFill/>
                  <a:cs typeface="Arial" charset="0"/>
                </a:rPr>
                <a:t> </a:t>
              </a:r>
            </a:p>
          </p:txBody>
        </p:sp>
        <p:sp>
          <p:nvSpPr>
            <p:cNvPr id="20535" name="TextBox 70"/>
            <p:cNvSpPr txBox="1">
              <a:spLocks noChangeArrowheads="1"/>
            </p:cNvSpPr>
            <p:nvPr/>
          </p:nvSpPr>
          <p:spPr bwMode="auto">
            <a:xfrm>
              <a:off x="490590" y="4686864"/>
              <a:ext cx="8770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200" dirty="0" smtClean="0">
                  <a:solidFill>
                    <a:prstClr val="black"/>
                  </a:solidFill>
                  <a:latin typeface="Cambria Math" pitchFamily="18" charset="0"/>
                  <a:ea typeface="Cambria Math" pitchFamily="18" charset="0"/>
                  <a:cs typeface="Cambria Math" pitchFamily="18" charset="0"/>
                </a:rPr>
                <a:t>3000</a:t>
              </a:r>
            </a:p>
          </p:txBody>
        </p:sp>
        <p:sp>
          <p:nvSpPr>
            <p:cNvPr id="20536" name="TextBox 71"/>
            <p:cNvSpPr txBox="1">
              <a:spLocks noChangeArrowheads="1"/>
            </p:cNvSpPr>
            <p:nvPr/>
          </p:nvSpPr>
          <p:spPr bwMode="auto">
            <a:xfrm>
              <a:off x="1490941" y="4682066"/>
              <a:ext cx="5400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200" dirty="0" smtClean="0">
                  <a:solidFill>
                    <a:prstClr val="black"/>
                  </a:solidFill>
                  <a:latin typeface="Cambria Math" pitchFamily="18" charset="0"/>
                  <a:ea typeface="Cambria Math" pitchFamily="18" charset="0"/>
                  <a:cs typeface="Cambria Math" pitchFamily="18" charset="0"/>
                </a:rPr>
                <a:t>30</a:t>
              </a:r>
            </a:p>
          </p:txBody>
        </p:sp>
        <p:sp>
          <p:nvSpPr>
            <p:cNvPr id="20537" name="TextBox 72"/>
            <p:cNvSpPr txBox="1">
              <a:spLocks noChangeArrowheads="1"/>
            </p:cNvSpPr>
            <p:nvPr/>
          </p:nvSpPr>
          <p:spPr bwMode="auto">
            <a:xfrm>
              <a:off x="2442718" y="4682065"/>
              <a:ext cx="5400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200" dirty="0" smtClean="0">
                  <a:solidFill>
                    <a:prstClr val="black"/>
                  </a:solidFill>
                  <a:latin typeface="Cambria Math" pitchFamily="18" charset="0"/>
                  <a:ea typeface="Cambria Math" pitchFamily="18" charset="0"/>
                  <a:cs typeface="Cambria Math" pitchFamily="18" charset="0"/>
                </a:rPr>
                <a:t>.3</a:t>
              </a:r>
            </a:p>
          </p:txBody>
        </p:sp>
        <p:sp>
          <p:nvSpPr>
            <p:cNvPr id="20538" name="TextBox 73"/>
            <p:cNvSpPr txBox="1">
              <a:spLocks noChangeArrowheads="1"/>
            </p:cNvSpPr>
            <p:nvPr/>
          </p:nvSpPr>
          <p:spPr bwMode="auto">
            <a:xfrm>
              <a:off x="3292679" y="4653136"/>
              <a:ext cx="7968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200" dirty="0" smtClean="0">
                  <a:solidFill>
                    <a:prstClr val="black"/>
                  </a:solidFill>
                  <a:latin typeface="Cambria Math" pitchFamily="18" charset="0"/>
                  <a:ea typeface="Cambria Math" pitchFamily="18" charset="0"/>
                  <a:cs typeface="Cambria Math" pitchFamily="18" charset="0"/>
                </a:rPr>
                <a:t>.οο3</a:t>
              </a:r>
            </a:p>
          </p:txBody>
        </p:sp>
        <p:sp>
          <p:nvSpPr>
            <p:cNvPr id="75" name="TextBox 74"/>
            <p:cNvSpPr txBox="1"/>
            <p:nvPr/>
          </p:nvSpPr>
          <p:spPr>
            <a:xfrm>
              <a:off x="920822" y="3115649"/>
              <a:ext cx="1754266" cy="430269"/>
            </a:xfrm>
            <a:prstGeom prst="rect">
              <a:avLst/>
            </a:prstGeom>
            <a:noFill/>
          </p:spPr>
          <p:txBody>
            <a:bodyPr>
              <a:spAutoFit/>
            </a:bodyPr>
            <a:lstStyle/>
            <a:p>
              <a:pPr>
                <a:defRPr/>
              </a:pPr>
              <a:r>
                <a:rPr lang="en-US" sz="2200" dirty="0">
                  <a:solidFill>
                    <a:prstClr val="black"/>
                  </a:solidFill>
                  <a:latin typeface="Calibri"/>
                  <a:cs typeface="Arial" charset="0"/>
                </a:rPr>
                <a:t>Radiowaves</a:t>
              </a:r>
              <a:endParaRPr lang="el-GR" sz="2200" dirty="0">
                <a:solidFill>
                  <a:prstClr val="black"/>
                </a:solidFill>
                <a:latin typeface="Calibri"/>
                <a:cs typeface="Arial" charset="0"/>
              </a:endParaRPr>
            </a:p>
          </p:txBody>
        </p:sp>
        <p:sp>
          <p:nvSpPr>
            <p:cNvPr id="76" name="TextBox 75"/>
            <p:cNvSpPr txBox="1"/>
            <p:nvPr/>
          </p:nvSpPr>
          <p:spPr>
            <a:xfrm>
              <a:off x="2567133" y="3171219"/>
              <a:ext cx="1273232" cy="354060"/>
            </a:xfrm>
            <a:prstGeom prst="rect">
              <a:avLst/>
            </a:prstGeom>
            <a:noFill/>
          </p:spPr>
          <p:txBody>
            <a:bodyPr>
              <a:spAutoFit/>
            </a:bodyPr>
            <a:lstStyle/>
            <a:p>
              <a:pPr>
                <a:defRPr/>
              </a:pPr>
              <a:r>
                <a:rPr lang="en-US" sz="1700" dirty="0">
                  <a:solidFill>
                    <a:prstClr val="black"/>
                  </a:solidFill>
                  <a:latin typeface="Calibri"/>
                  <a:cs typeface="Arial" charset="0"/>
                </a:rPr>
                <a:t>Microwaves</a:t>
              </a:r>
              <a:endParaRPr lang="el-GR" sz="1700" dirty="0">
                <a:solidFill>
                  <a:prstClr val="black"/>
                </a:solidFill>
                <a:latin typeface="Calibri"/>
                <a:cs typeface="Arial" charset="0"/>
              </a:endParaRPr>
            </a:p>
          </p:txBody>
        </p:sp>
        <p:sp>
          <p:nvSpPr>
            <p:cNvPr id="77" name="TextBox 76"/>
            <p:cNvSpPr txBox="1"/>
            <p:nvPr/>
          </p:nvSpPr>
          <p:spPr>
            <a:xfrm>
              <a:off x="3759400" y="3107710"/>
              <a:ext cx="974769" cy="616032"/>
            </a:xfrm>
            <a:prstGeom prst="rect">
              <a:avLst/>
            </a:prstGeom>
            <a:noFill/>
          </p:spPr>
          <p:txBody>
            <a:bodyPr>
              <a:spAutoFit/>
            </a:bodyPr>
            <a:lstStyle/>
            <a:p>
              <a:pPr>
                <a:defRPr/>
              </a:pPr>
              <a:r>
                <a:rPr lang="en-US" sz="1700" dirty="0">
                  <a:solidFill>
                    <a:prstClr val="black"/>
                  </a:solidFill>
                  <a:latin typeface="Calibri"/>
                  <a:cs typeface="Arial" charset="0"/>
                </a:rPr>
                <a:t>Far Infrared</a:t>
              </a:r>
              <a:endParaRPr lang="el-GR" sz="1700" dirty="0">
                <a:solidFill>
                  <a:prstClr val="black"/>
                </a:solidFill>
                <a:latin typeface="Calibri"/>
                <a:cs typeface="Arial" charset="0"/>
              </a:endParaRPr>
            </a:p>
          </p:txBody>
        </p:sp>
        <p:sp>
          <p:nvSpPr>
            <p:cNvPr id="78" name="TextBox 77"/>
            <p:cNvSpPr txBox="1"/>
            <p:nvPr/>
          </p:nvSpPr>
          <p:spPr>
            <a:xfrm rot="16200000">
              <a:off x="4526157" y="3023588"/>
              <a:ext cx="931986" cy="614391"/>
            </a:xfrm>
            <a:prstGeom prst="rect">
              <a:avLst/>
            </a:prstGeom>
            <a:noFill/>
          </p:spPr>
          <p:txBody>
            <a:bodyPr>
              <a:spAutoFit/>
            </a:bodyPr>
            <a:lstStyle/>
            <a:p>
              <a:pPr>
                <a:defRPr/>
              </a:pPr>
              <a:r>
                <a:rPr lang="en-US" sz="1700" dirty="0">
                  <a:solidFill>
                    <a:prstClr val="black"/>
                  </a:solidFill>
                  <a:latin typeface="Calibri"/>
                  <a:cs typeface="Arial" charset="0"/>
                </a:rPr>
                <a:t>Near Infrared</a:t>
              </a:r>
              <a:endParaRPr lang="el-GR" sz="1700" dirty="0">
                <a:solidFill>
                  <a:prstClr val="black"/>
                </a:solidFill>
                <a:latin typeface="Calibri"/>
                <a:cs typeface="Arial" charset="0"/>
              </a:endParaRPr>
            </a:p>
          </p:txBody>
        </p:sp>
        <p:sp>
          <p:nvSpPr>
            <p:cNvPr id="79" name="TextBox 78"/>
            <p:cNvSpPr txBox="1"/>
            <p:nvPr/>
          </p:nvSpPr>
          <p:spPr>
            <a:xfrm rot="16200000">
              <a:off x="4951626" y="3147418"/>
              <a:ext cx="931986" cy="354029"/>
            </a:xfrm>
            <a:prstGeom prst="rect">
              <a:avLst/>
            </a:prstGeom>
            <a:noFill/>
          </p:spPr>
          <p:txBody>
            <a:bodyPr>
              <a:spAutoFit/>
            </a:bodyPr>
            <a:lstStyle/>
            <a:p>
              <a:pPr>
                <a:defRPr/>
              </a:pPr>
              <a:r>
                <a:rPr lang="en-US" sz="1700" dirty="0">
                  <a:solidFill>
                    <a:prstClr val="black"/>
                  </a:solidFill>
                  <a:latin typeface="Calibri"/>
                  <a:cs typeface="Arial" charset="0"/>
                </a:rPr>
                <a:t>Visible</a:t>
              </a:r>
              <a:endParaRPr lang="el-GR" sz="1700" dirty="0">
                <a:solidFill>
                  <a:prstClr val="black"/>
                </a:solidFill>
                <a:latin typeface="Calibri"/>
                <a:cs typeface="Arial" charset="0"/>
              </a:endParaRPr>
            </a:p>
          </p:txBody>
        </p:sp>
        <p:sp>
          <p:nvSpPr>
            <p:cNvPr id="80" name="TextBox 79"/>
            <p:cNvSpPr txBox="1"/>
            <p:nvPr/>
          </p:nvSpPr>
          <p:spPr>
            <a:xfrm rot="16200000">
              <a:off x="4967477" y="3058507"/>
              <a:ext cx="1468633" cy="354028"/>
            </a:xfrm>
            <a:prstGeom prst="rect">
              <a:avLst/>
            </a:prstGeom>
            <a:noFill/>
          </p:spPr>
          <p:txBody>
            <a:bodyPr>
              <a:spAutoFit/>
            </a:bodyPr>
            <a:lstStyle/>
            <a:p>
              <a:pPr>
                <a:defRPr/>
              </a:pPr>
              <a:r>
                <a:rPr lang="en-US" sz="1700" dirty="0">
                  <a:solidFill>
                    <a:prstClr val="black"/>
                  </a:solidFill>
                  <a:latin typeface="Calibri"/>
                  <a:cs typeface="Arial" charset="0"/>
                </a:rPr>
                <a:t>Ultra - Violet</a:t>
              </a:r>
              <a:endParaRPr lang="el-GR" sz="1700" dirty="0">
                <a:solidFill>
                  <a:prstClr val="black"/>
                </a:solidFill>
                <a:latin typeface="Calibri"/>
                <a:cs typeface="Arial" charset="0"/>
              </a:endParaRPr>
            </a:p>
          </p:txBody>
        </p:sp>
        <p:sp>
          <p:nvSpPr>
            <p:cNvPr id="81" name="TextBox 80"/>
            <p:cNvSpPr txBox="1"/>
            <p:nvPr/>
          </p:nvSpPr>
          <p:spPr>
            <a:xfrm>
              <a:off x="5812129" y="2961641"/>
              <a:ext cx="847763" cy="784329"/>
            </a:xfrm>
            <a:prstGeom prst="rect">
              <a:avLst/>
            </a:prstGeom>
            <a:noFill/>
          </p:spPr>
          <p:txBody>
            <a:bodyPr>
              <a:spAutoFit/>
            </a:bodyPr>
            <a:lstStyle/>
            <a:p>
              <a:pPr>
                <a:defRPr/>
              </a:pPr>
              <a:r>
                <a:rPr lang="en-US" sz="1500" dirty="0">
                  <a:solidFill>
                    <a:prstClr val="black"/>
                  </a:solidFill>
                  <a:latin typeface="Calibri"/>
                  <a:cs typeface="Arial" charset="0"/>
                </a:rPr>
                <a:t>Vacuum Ultra - Violet</a:t>
              </a:r>
              <a:endParaRPr lang="el-GR" sz="1500" dirty="0">
                <a:solidFill>
                  <a:prstClr val="black"/>
                </a:solidFill>
                <a:latin typeface="Calibri"/>
                <a:cs typeface="Arial" charset="0"/>
              </a:endParaRPr>
            </a:p>
          </p:txBody>
        </p:sp>
        <p:sp>
          <p:nvSpPr>
            <p:cNvPr id="82" name="TextBox 81"/>
            <p:cNvSpPr txBox="1"/>
            <p:nvPr/>
          </p:nvSpPr>
          <p:spPr>
            <a:xfrm>
              <a:off x="6659893" y="3023562"/>
              <a:ext cx="1576459" cy="614444"/>
            </a:xfrm>
            <a:prstGeom prst="rect">
              <a:avLst/>
            </a:prstGeom>
            <a:noFill/>
          </p:spPr>
          <p:txBody>
            <a:bodyPr>
              <a:spAutoFit/>
            </a:bodyPr>
            <a:lstStyle/>
            <a:p>
              <a:pPr>
                <a:defRPr/>
              </a:pPr>
              <a:r>
                <a:rPr lang="en-US" sz="1700" dirty="0">
                  <a:solidFill>
                    <a:prstClr val="black"/>
                  </a:solidFill>
                  <a:latin typeface="Calibri"/>
                  <a:cs typeface="Arial" charset="0"/>
                </a:rPr>
                <a:t>X- rays,</a:t>
              </a:r>
            </a:p>
            <a:p>
              <a:pPr>
                <a:defRPr/>
              </a:pPr>
              <a:r>
                <a:rPr lang="en-US" sz="1700" dirty="0">
                  <a:solidFill>
                    <a:prstClr val="black"/>
                  </a:solidFill>
                  <a:latin typeface="Calibri"/>
                  <a:cs typeface="Arial" charset="0"/>
                </a:rPr>
                <a:t>gamma - rays</a:t>
              </a:r>
              <a:endParaRPr lang="el-GR" sz="1700" dirty="0">
                <a:solidFill>
                  <a:prstClr val="black"/>
                </a:solidFill>
                <a:latin typeface="Calibri"/>
                <a:cs typeface="Arial" charset="0"/>
              </a:endParaRPr>
            </a:p>
          </p:txBody>
        </p:sp>
        <p:sp>
          <p:nvSpPr>
            <p:cNvPr id="83" name="TextBox 82"/>
            <p:cNvSpPr txBox="1"/>
            <p:nvPr/>
          </p:nvSpPr>
          <p:spPr>
            <a:xfrm>
              <a:off x="2567133" y="2132856"/>
              <a:ext cx="4273742" cy="523945"/>
            </a:xfrm>
            <a:prstGeom prst="rect">
              <a:avLst/>
            </a:prstGeom>
            <a:noFill/>
          </p:spPr>
          <p:txBody>
            <a:bodyPr>
              <a:spAutoFit/>
            </a:bodyPr>
            <a:lstStyle/>
            <a:p>
              <a:pPr>
                <a:defRPr/>
              </a:pPr>
              <a:r>
                <a:rPr lang="en-US" sz="2800" b="1" dirty="0">
                  <a:solidFill>
                    <a:prstClr val="black"/>
                  </a:solidFill>
                  <a:latin typeface="Calibri"/>
                  <a:cs typeface="Arial" charset="0"/>
                </a:rPr>
                <a:t>Electromagnetic Spectrum</a:t>
              </a:r>
              <a:endParaRPr lang="el-GR" sz="2800" b="1" dirty="0">
                <a:solidFill>
                  <a:prstClr val="black"/>
                </a:solidFill>
                <a:latin typeface="Calibri"/>
                <a:cs typeface="Arial" charset="0"/>
              </a:endParaRPr>
            </a:p>
          </p:txBody>
        </p:sp>
      </p:grpSp>
    </p:spTree>
    <p:extLst>
      <p:ext uri="{BB962C8B-B14F-4D97-AF65-F5344CB8AC3E}">
        <p14:creationId xmlns:p14="http://schemas.microsoft.com/office/powerpoint/2010/main" val="276656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12/33</a:t>
            </a:r>
            <a:endParaRPr lang="el-GR" sz="3600" dirty="0"/>
          </a:p>
        </p:txBody>
      </p:sp>
      <p:sp>
        <p:nvSpPr>
          <p:cNvPr id="215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F9628D-957C-46D5-B133-FB0DCBEF714A}" type="slidenum">
              <a:rPr lang="el-GR" altLang="el-GR">
                <a:solidFill>
                  <a:prstClr val="black"/>
                </a:solidFill>
              </a:rPr>
              <a:pPr eaLnBrk="1" hangingPunct="1"/>
              <a:t>17</a:t>
            </a:fld>
            <a:endParaRPr lang="el-GR" altLang="el-GR" dirty="0">
              <a:solidFill>
                <a:prstClr val="black"/>
              </a:solidFill>
            </a:endParaRPr>
          </a:p>
        </p:txBody>
      </p:sp>
      <p:grpSp>
        <p:nvGrpSpPr>
          <p:cNvPr id="21508" name="Ομάδα 79"/>
          <p:cNvGrpSpPr>
            <a:grpSpLocks/>
          </p:cNvGrpSpPr>
          <p:nvPr/>
        </p:nvGrpSpPr>
        <p:grpSpPr bwMode="auto">
          <a:xfrm>
            <a:off x="136525" y="1344613"/>
            <a:ext cx="8766175" cy="4822825"/>
            <a:chOff x="135787" y="1344985"/>
            <a:chExt cx="8766936" cy="4821922"/>
          </a:xfrm>
        </p:grpSpPr>
        <p:cxnSp>
          <p:nvCxnSpPr>
            <p:cNvPr id="8" name="Ευθεία γραμμή σύνδεσης 7"/>
            <p:cNvCxnSpPr/>
            <p:nvPr/>
          </p:nvCxnSpPr>
          <p:spPr>
            <a:xfrm>
              <a:off x="1809157" y="1556082"/>
              <a:ext cx="0" cy="38172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flipH="1">
              <a:off x="1763116" y="5292358"/>
              <a:ext cx="676968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8532804" y="5228870"/>
              <a:ext cx="0" cy="1444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a:off x="7205539" y="5228870"/>
              <a:ext cx="0" cy="1444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4500204" y="5220934"/>
              <a:ext cx="0" cy="1428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H="1">
              <a:off x="1740889" y="1544973"/>
              <a:ext cx="136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H="1">
              <a:off x="1740889" y="1973517"/>
              <a:ext cx="136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1731364" y="2348097"/>
              <a:ext cx="136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1729775" y="2781403"/>
              <a:ext cx="136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1740889" y="3213122"/>
              <a:ext cx="136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1731364" y="3644841"/>
              <a:ext cx="1365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H="1">
              <a:off x="1745652" y="4076560"/>
              <a:ext cx="134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flipH="1">
              <a:off x="1766292" y="4436856"/>
              <a:ext cx="13494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H="1">
              <a:off x="1758353" y="4868575"/>
              <a:ext cx="134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Έλλειψη 28"/>
            <p:cNvSpPr/>
            <p:nvPr/>
          </p:nvSpPr>
          <p:spPr>
            <a:xfrm>
              <a:off x="6756237" y="5220934"/>
              <a:ext cx="46042" cy="444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0" name="Έλλειψη 29"/>
            <p:cNvSpPr/>
            <p:nvPr/>
          </p:nvSpPr>
          <p:spPr>
            <a:xfrm>
              <a:off x="6372028" y="5246329"/>
              <a:ext cx="46042"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1" name="Έλλειψη 30"/>
            <p:cNvSpPr/>
            <p:nvPr/>
          </p:nvSpPr>
          <p:spPr>
            <a:xfrm>
              <a:off x="5795716" y="5239981"/>
              <a:ext cx="46041"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2" name="Έλλειψη 31"/>
            <p:cNvSpPr/>
            <p:nvPr/>
          </p:nvSpPr>
          <p:spPr>
            <a:xfrm>
              <a:off x="5363879" y="5236806"/>
              <a:ext cx="46041" cy="444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3" name="Έλλειψη 32"/>
            <p:cNvSpPr/>
            <p:nvPr/>
          </p:nvSpPr>
          <p:spPr>
            <a:xfrm>
              <a:off x="5147960" y="5220934"/>
              <a:ext cx="46041" cy="444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4" name="Έλλειψη 33"/>
            <p:cNvSpPr/>
            <p:nvPr/>
          </p:nvSpPr>
          <p:spPr>
            <a:xfrm>
              <a:off x="5003485" y="5173318"/>
              <a:ext cx="46042"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5" name="Έλλειψη 34"/>
            <p:cNvSpPr/>
            <p:nvPr/>
          </p:nvSpPr>
          <p:spPr>
            <a:xfrm>
              <a:off x="4860597" y="5013010"/>
              <a:ext cx="44454" cy="460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6" name="Έλλειψη 35"/>
            <p:cNvSpPr/>
            <p:nvPr/>
          </p:nvSpPr>
          <p:spPr>
            <a:xfrm>
              <a:off x="4716123" y="4725727"/>
              <a:ext cx="46041" cy="444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7" name="Έλλειψη 36"/>
            <p:cNvSpPr/>
            <p:nvPr/>
          </p:nvSpPr>
          <p:spPr>
            <a:xfrm>
              <a:off x="4476389" y="3860701"/>
              <a:ext cx="46042" cy="460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8" name="Έλλειψη 37"/>
            <p:cNvSpPr/>
            <p:nvPr/>
          </p:nvSpPr>
          <p:spPr>
            <a:xfrm>
              <a:off x="4379543" y="3259152"/>
              <a:ext cx="44454"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39" name="Έλλειψη 38"/>
            <p:cNvSpPr/>
            <p:nvPr/>
          </p:nvSpPr>
          <p:spPr>
            <a:xfrm>
              <a:off x="4284285" y="2757595"/>
              <a:ext cx="46041"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40" name="Έλλειψη 39"/>
            <p:cNvSpPr/>
            <p:nvPr/>
          </p:nvSpPr>
          <p:spPr>
            <a:xfrm>
              <a:off x="4257295" y="2492532"/>
              <a:ext cx="46042" cy="460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41" name="Έλλειψη 40"/>
            <p:cNvSpPr/>
            <p:nvPr/>
          </p:nvSpPr>
          <p:spPr>
            <a:xfrm>
              <a:off x="4214429" y="2251277"/>
              <a:ext cx="46041" cy="444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42" name="Έλλειψη 41"/>
            <p:cNvSpPr/>
            <p:nvPr/>
          </p:nvSpPr>
          <p:spPr>
            <a:xfrm>
              <a:off x="4168387" y="1973517"/>
              <a:ext cx="46042"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43" name="Έλλειψη 42"/>
            <p:cNvSpPr/>
            <p:nvPr/>
          </p:nvSpPr>
          <p:spPr>
            <a:xfrm>
              <a:off x="4146160" y="1844953"/>
              <a:ext cx="44454" cy="460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44" name="Έλλειψη 43"/>
            <p:cNvSpPr/>
            <p:nvPr/>
          </p:nvSpPr>
          <p:spPr>
            <a:xfrm>
              <a:off x="3995335" y="1790988"/>
              <a:ext cx="46041" cy="460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45" name="Έλλειψη 44"/>
            <p:cNvSpPr/>
            <p:nvPr/>
          </p:nvSpPr>
          <p:spPr>
            <a:xfrm>
              <a:off x="3995335" y="1890983"/>
              <a:ext cx="46041"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49" name="Έλλειψη 48"/>
            <p:cNvSpPr/>
            <p:nvPr/>
          </p:nvSpPr>
          <p:spPr>
            <a:xfrm>
              <a:off x="3950881" y="1975104"/>
              <a:ext cx="46041" cy="444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1" name="Έλλειψη 50"/>
            <p:cNvSpPr/>
            <p:nvPr/>
          </p:nvSpPr>
          <p:spPr>
            <a:xfrm>
              <a:off x="3946118" y="2171917"/>
              <a:ext cx="46042" cy="460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2" name="Έλλειψη 51"/>
            <p:cNvSpPr/>
            <p:nvPr/>
          </p:nvSpPr>
          <p:spPr>
            <a:xfrm>
              <a:off x="3895313" y="2446504"/>
              <a:ext cx="46042"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3" name="Έλλειψη 52"/>
            <p:cNvSpPr/>
            <p:nvPr/>
          </p:nvSpPr>
          <p:spPr>
            <a:xfrm>
              <a:off x="3850859" y="2786165"/>
              <a:ext cx="44454"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4" name="Έλλειψη 53"/>
            <p:cNvSpPr/>
            <p:nvPr/>
          </p:nvSpPr>
          <p:spPr>
            <a:xfrm>
              <a:off x="3804818" y="3206773"/>
              <a:ext cx="46041" cy="460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5" name="Έλλειψη 54"/>
            <p:cNvSpPr/>
            <p:nvPr/>
          </p:nvSpPr>
          <p:spPr>
            <a:xfrm>
              <a:off x="3754014" y="3644841"/>
              <a:ext cx="46041" cy="4602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6" name="Έλλειψη 55"/>
            <p:cNvSpPr/>
            <p:nvPr/>
          </p:nvSpPr>
          <p:spPr>
            <a:xfrm>
              <a:off x="3650817" y="4490821"/>
              <a:ext cx="46042"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7" name="Έλλειψη 56"/>
            <p:cNvSpPr/>
            <p:nvPr/>
          </p:nvSpPr>
          <p:spPr>
            <a:xfrm>
              <a:off x="3492053" y="5059039"/>
              <a:ext cx="46042"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8" name="Έλλειψη 57"/>
            <p:cNvSpPr/>
            <p:nvPr/>
          </p:nvSpPr>
          <p:spPr>
            <a:xfrm>
              <a:off x="3374568" y="5228870"/>
              <a:ext cx="46042" cy="444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59" name="Έλλειψη 58"/>
            <p:cNvSpPr/>
            <p:nvPr/>
          </p:nvSpPr>
          <p:spPr>
            <a:xfrm>
              <a:off x="3131660" y="5246329"/>
              <a:ext cx="46041" cy="460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60" name="Έλλειψη 59"/>
            <p:cNvSpPr/>
            <p:nvPr/>
          </p:nvSpPr>
          <p:spPr>
            <a:xfrm>
              <a:off x="2699823" y="5224109"/>
              <a:ext cx="46041" cy="444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61" name="Ελεύθερη σχεδίαση 60"/>
            <p:cNvSpPr/>
            <p:nvPr/>
          </p:nvSpPr>
          <p:spPr>
            <a:xfrm>
              <a:off x="3087206" y="1775116"/>
              <a:ext cx="2641829" cy="3509306"/>
            </a:xfrm>
            <a:custGeom>
              <a:avLst/>
              <a:gdLst>
                <a:gd name="connsiteX0" fmla="*/ 0 w 2642532"/>
                <a:gd name="connsiteY0" fmla="*/ 3485182 h 3510349"/>
                <a:gd name="connsiteX1" fmla="*/ 218113 w 2642532"/>
                <a:gd name="connsiteY1" fmla="*/ 3501960 h 3510349"/>
                <a:gd name="connsiteX2" fmla="*/ 385893 w 2642532"/>
                <a:gd name="connsiteY2" fmla="*/ 3384514 h 3510349"/>
                <a:gd name="connsiteX3" fmla="*/ 520117 w 2642532"/>
                <a:gd name="connsiteY3" fmla="*/ 3057344 h 3510349"/>
                <a:gd name="connsiteX4" fmla="*/ 612396 w 2642532"/>
                <a:gd name="connsiteY4" fmla="*/ 2579171 h 3510349"/>
                <a:gd name="connsiteX5" fmla="*/ 687897 w 2642532"/>
                <a:gd name="connsiteY5" fmla="*/ 2025498 h 3510349"/>
                <a:gd name="connsiteX6" fmla="*/ 729842 w 2642532"/>
                <a:gd name="connsiteY6" fmla="*/ 1631215 h 3510349"/>
                <a:gd name="connsiteX7" fmla="*/ 780176 w 2642532"/>
                <a:gd name="connsiteY7" fmla="*/ 1111098 h 3510349"/>
                <a:gd name="connsiteX8" fmla="*/ 813732 w 2642532"/>
                <a:gd name="connsiteY8" fmla="*/ 741982 h 3510349"/>
                <a:gd name="connsiteX9" fmla="*/ 897622 w 2642532"/>
                <a:gd name="connsiteY9" fmla="*/ 280588 h 3510349"/>
                <a:gd name="connsiteX10" fmla="*/ 897622 w 2642532"/>
                <a:gd name="connsiteY10" fmla="*/ 121197 h 3510349"/>
                <a:gd name="connsiteX11" fmla="*/ 964734 w 2642532"/>
                <a:gd name="connsiteY11" fmla="*/ 37307 h 3510349"/>
                <a:gd name="connsiteX12" fmla="*/ 989901 w 2642532"/>
                <a:gd name="connsiteY12" fmla="*/ 3751 h 3510349"/>
                <a:gd name="connsiteX13" fmla="*/ 1048623 w 2642532"/>
                <a:gd name="connsiteY13" fmla="*/ 12140 h 3510349"/>
                <a:gd name="connsiteX14" fmla="*/ 1090568 w 2642532"/>
                <a:gd name="connsiteY14" fmla="*/ 104419 h 3510349"/>
                <a:gd name="connsiteX15" fmla="*/ 1090568 w 2642532"/>
                <a:gd name="connsiteY15" fmla="*/ 221865 h 3510349"/>
                <a:gd name="connsiteX16" fmla="*/ 1140902 w 2642532"/>
                <a:gd name="connsiteY16" fmla="*/ 406423 h 3510349"/>
                <a:gd name="connsiteX17" fmla="*/ 1191236 w 2642532"/>
                <a:gd name="connsiteY17" fmla="*/ 741982 h 3510349"/>
                <a:gd name="connsiteX18" fmla="*/ 1224792 w 2642532"/>
                <a:gd name="connsiteY18" fmla="*/ 1018819 h 3510349"/>
                <a:gd name="connsiteX19" fmla="*/ 1283515 w 2642532"/>
                <a:gd name="connsiteY19" fmla="*/ 1387935 h 3510349"/>
                <a:gd name="connsiteX20" fmla="*/ 1317071 w 2642532"/>
                <a:gd name="connsiteY20" fmla="*/ 1589270 h 3510349"/>
                <a:gd name="connsiteX21" fmla="*/ 1350627 w 2642532"/>
                <a:gd name="connsiteY21" fmla="*/ 1765439 h 3510349"/>
                <a:gd name="connsiteX22" fmla="*/ 1384183 w 2642532"/>
                <a:gd name="connsiteY22" fmla="*/ 2050665 h 3510349"/>
                <a:gd name="connsiteX23" fmla="*/ 1476462 w 2642532"/>
                <a:gd name="connsiteY23" fmla="*/ 2352668 h 3510349"/>
                <a:gd name="connsiteX24" fmla="*/ 1551963 w 2642532"/>
                <a:gd name="connsiteY24" fmla="*/ 2663061 h 3510349"/>
                <a:gd name="connsiteX25" fmla="*/ 1619075 w 2642532"/>
                <a:gd name="connsiteY25" fmla="*/ 2939898 h 3510349"/>
                <a:gd name="connsiteX26" fmla="*/ 1744910 w 2642532"/>
                <a:gd name="connsiteY26" fmla="*/ 3208346 h 3510349"/>
                <a:gd name="connsiteX27" fmla="*/ 1879134 w 2642532"/>
                <a:gd name="connsiteY27" fmla="*/ 3376125 h 3510349"/>
                <a:gd name="connsiteX28" fmla="*/ 2122414 w 2642532"/>
                <a:gd name="connsiteY28" fmla="*/ 3476793 h 3510349"/>
                <a:gd name="connsiteX29" fmla="*/ 2357306 w 2642532"/>
                <a:gd name="connsiteY29" fmla="*/ 3501960 h 3510349"/>
                <a:gd name="connsiteX30" fmla="*/ 2642532 w 2642532"/>
                <a:gd name="connsiteY30" fmla="*/ 3510349 h 3510349"/>
                <a:gd name="connsiteX31" fmla="*/ 2642532 w 2642532"/>
                <a:gd name="connsiteY31" fmla="*/ 3510349 h 351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42532" h="3510349">
                  <a:moveTo>
                    <a:pt x="0" y="3485182"/>
                  </a:moveTo>
                  <a:cubicBezTo>
                    <a:pt x="76899" y="3501960"/>
                    <a:pt x="153798" y="3518738"/>
                    <a:pt x="218113" y="3501960"/>
                  </a:cubicBezTo>
                  <a:cubicBezTo>
                    <a:pt x="282429" y="3485182"/>
                    <a:pt x="335559" y="3458617"/>
                    <a:pt x="385893" y="3384514"/>
                  </a:cubicBezTo>
                  <a:cubicBezTo>
                    <a:pt x="436227" y="3310411"/>
                    <a:pt x="482367" y="3191568"/>
                    <a:pt x="520117" y="3057344"/>
                  </a:cubicBezTo>
                  <a:cubicBezTo>
                    <a:pt x="557868" y="2923120"/>
                    <a:pt x="584433" y="2751145"/>
                    <a:pt x="612396" y="2579171"/>
                  </a:cubicBezTo>
                  <a:cubicBezTo>
                    <a:pt x="640359" y="2407197"/>
                    <a:pt x="668323" y="2183491"/>
                    <a:pt x="687897" y="2025498"/>
                  </a:cubicBezTo>
                  <a:cubicBezTo>
                    <a:pt x="707471" y="1867505"/>
                    <a:pt x="714462" y="1783615"/>
                    <a:pt x="729842" y="1631215"/>
                  </a:cubicBezTo>
                  <a:cubicBezTo>
                    <a:pt x="745222" y="1478815"/>
                    <a:pt x="766194" y="1259303"/>
                    <a:pt x="780176" y="1111098"/>
                  </a:cubicBezTo>
                  <a:cubicBezTo>
                    <a:pt x="794158" y="962893"/>
                    <a:pt x="794158" y="880400"/>
                    <a:pt x="813732" y="741982"/>
                  </a:cubicBezTo>
                  <a:cubicBezTo>
                    <a:pt x="833306" y="603564"/>
                    <a:pt x="883640" y="384052"/>
                    <a:pt x="897622" y="280588"/>
                  </a:cubicBezTo>
                  <a:cubicBezTo>
                    <a:pt x="911604" y="177124"/>
                    <a:pt x="886437" y="161744"/>
                    <a:pt x="897622" y="121197"/>
                  </a:cubicBezTo>
                  <a:cubicBezTo>
                    <a:pt x="908807" y="80650"/>
                    <a:pt x="949354" y="56881"/>
                    <a:pt x="964734" y="37307"/>
                  </a:cubicBezTo>
                  <a:cubicBezTo>
                    <a:pt x="980114" y="17733"/>
                    <a:pt x="975920" y="7945"/>
                    <a:pt x="989901" y="3751"/>
                  </a:cubicBezTo>
                  <a:cubicBezTo>
                    <a:pt x="1003882" y="-443"/>
                    <a:pt x="1031845" y="-4638"/>
                    <a:pt x="1048623" y="12140"/>
                  </a:cubicBezTo>
                  <a:cubicBezTo>
                    <a:pt x="1065401" y="28918"/>
                    <a:pt x="1083577" y="69465"/>
                    <a:pt x="1090568" y="104419"/>
                  </a:cubicBezTo>
                  <a:cubicBezTo>
                    <a:pt x="1097559" y="139373"/>
                    <a:pt x="1082179" y="171531"/>
                    <a:pt x="1090568" y="221865"/>
                  </a:cubicBezTo>
                  <a:cubicBezTo>
                    <a:pt x="1098957" y="272199"/>
                    <a:pt x="1124124" y="319737"/>
                    <a:pt x="1140902" y="406423"/>
                  </a:cubicBezTo>
                  <a:cubicBezTo>
                    <a:pt x="1157680" y="493109"/>
                    <a:pt x="1177254" y="639916"/>
                    <a:pt x="1191236" y="741982"/>
                  </a:cubicBezTo>
                  <a:cubicBezTo>
                    <a:pt x="1205218" y="844048"/>
                    <a:pt x="1209412" y="911160"/>
                    <a:pt x="1224792" y="1018819"/>
                  </a:cubicBezTo>
                  <a:cubicBezTo>
                    <a:pt x="1240172" y="1126478"/>
                    <a:pt x="1268135" y="1292860"/>
                    <a:pt x="1283515" y="1387935"/>
                  </a:cubicBezTo>
                  <a:cubicBezTo>
                    <a:pt x="1298895" y="1483010"/>
                    <a:pt x="1305886" y="1526353"/>
                    <a:pt x="1317071" y="1589270"/>
                  </a:cubicBezTo>
                  <a:cubicBezTo>
                    <a:pt x="1328256" y="1652187"/>
                    <a:pt x="1339442" y="1688540"/>
                    <a:pt x="1350627" y="1765439"/>
                  </a:cubicBezTo>
                  <a:cubicBezTo>
                    <a:pt x="1361812" y="1842338"/>
                    <a:pt x="1363210" y="1952793"/>
                    <a:pt x="1384183" y="2050665"/>
                  </a:cubicBezTo>
                  <a:cubicBezTo>
                    <a:pt x="1405156" y="2148537"/>
                    <a:pt x="1448499" y="2250602"/>
                    <a:pt x="1476462" y="2352668"/>
                  </a:cubicBezTo>
                  <a:cubicBezTo>
                    <a:pt x="1504425" y="2454734"/>
                    <a:pt x="1551963" y="2663061"/>
                    <a:pt x="1551963" y="2663061"/>
                  </a:cubicBezTo>
                  <a:cubicBezTo>
                    <a:pt x="1575732" y="2760933"/>
                    <a:pt x="1586917" y="2849017"/>
                    <a:pt x="1619075" y="2939898"/>
                  </a:cubicBezTo>
                  <a:cubicBezTo>
                    <a:pt x="1651233" y="3030779"/>
                    <a:pt x="1701567" y="3135641"/>
                    <a:pt x="1744910" y="3208346"/>
                  </a:cubicBezTo>
                  <a:cubicBezTo>
                    <a:pt x="1788253" y="3281050"/>
                    <a:pt x="1816217" y="3331384"/>
                    <a:pt x="1879134" y="3376125"/>
                  </a:cubicBezTo>
                  <a:cubicBezTo>
                    <a:pt x="1942051" y="3420866"/>
                    <a:pt x="2042719" y="3455821"/>
                    <a:pt x="2122414" y="3476793"/>
                  </a:cubicBezTo>
                  <a:cubicBezTo>
                    <a:pt x="2202109" y="3497765"/>
                    <a:pt x="2270620" y="3496367"/>
                    <a:pt x="2357306" y="3501960"/>
                  </a:cubicBezTo>
                  <a:cubicBezTo>
                    <a:pt x="2443992" y="3507553"/>
                    <a:pt x="2642532" y="3510349"/>
                    <a:pt x="2642532" y="3510349"/>
                  </a:cubicBezTo>
                  <a:lnTo>
                    <a:pt x="2642532" y="3510349"/>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62" name="TextBox 61"/>
            <p:cNvSpPr txBox="1"/>
            <p:nvPr/>
          </p:nvSpPr>
          <p:spPr>
            <a:xfrm>
              <a:off x="581914" y="1344985"/>
              <a:ext cx="1262172" cy="399975"/>
            </a:xfrm>
            <a:prstGeom prst="rect">
              <a:avLst/>
            </a:prstGeom>
            <a:noFill/>
          </p:spPr>
          <p:txBody>
            <a:bodyPr>
              <a:spAutoFit/>
            </a:bodyPr>
            <a:lstStyle/>
            <a:p>
              <a:pPr>
                <a:defRPr/>
              </a:pPr>
              <a:r>
                <a:rPr lang="en-US" sz="2000" dirty="0">
                  <a:solidFill>
                    <a:prstClr val="black"/>
                  </a:solidFill>
                  <a:latin typeface="Calibri"/>
                  <a:cs typeface="Arial" charset="0"/>
                </a:rPr>
                <a:t>90000000</a:t>
              </a:r>
              <a:endParaRPr lang="el-GR" sz="2000" dirty="0">
                <a:solidFill>
                  <a:prstClr val="black"/>
                </a:solidFill>
                <a:latin typeface="Calibri"/>
                <a:cs typeface="Arial" charset="0"/>
              </a:endParaRPr>
            </a:p>
          </p:txBody>
        </p:sp>
        <p:sp>
          <p:nvSpPr>
            <p:cNvPr id="63" name="TextBox 62"/>
            <p:cNvSpPr txBox="1"/>
            <p:nvPr/>
          </p:nvSpPr>
          <p:spPr>
            <a:xfrm>
              <a:off x="523171" y="1768768"/>
              <a:ext cx="1262173" cy="399975"/>
            </a:xfrm>
            <a:prstGeom prst="rect">
              <a:avLst/>
            </a:prstGeom>
            <a:noFill/>
          </p:spPr>
          <p:txBody>
            <a:bodyPr>
              <a:spAutoFit/>
            </a:bodyPr>
            <a:lstStyle/>
            <a:p>
              <a:pPr>
                <a:defRPr/>
              </a:pPr>
              <a:r>
                <a:rPr lang="en-US" sz="2000" dirty="0">
                  <a:solidFill>
                    <a:prstClr val="black"/>
                  </a:solidFill>
                  <a:latin typeface="Calibri"/>
                  <a:cs typeface="Arial" charset="0"/>
                </a:rPr>
                <a:t>80000000</a:t>
              </a:r>
              <a:endParaRPr lang="el-GR" sz="2000" dirty="0">
                <a:solidFill>
                  <a:prstClr val="black"/>
                </a:solidFill>
                <a:latin typeface="Calibri"/>
                <a:cs typeface="Arial" charset="0"/>
              </a:endParaRPr>
            </a:p>
          </p:txBody>
        </p:sp>
        <p:sp>
          <p:nvSpPr>
            <p:cNvPr id="64" name="TextBox 63"/>
            <p:cNvSpPr txBox="1"/>
            <p:nvPr/>
          </p:nvSpPr>
          <p:spPr>
            <a:xfrm>
              <a:off x="535872" y="2103668"/>
              <a:ext cx="1262173" cy="399975"/>
            </a:xfrm>
            <a:prstGeom prst="rect">
              <a:avLst/>
            </a:prstGeom>
            <a:noFill/>
          </p:spPr>
          <p:txBody>
            <a:bodyPr>
              <a:spAutoFit/>
            </a:bodyPr>
            <a:lstStyle/>
            <a:p>
              <a:pPr>
                <a:defRPr/>
              </a:pPr>
              <a:r>
                <a:rPr lang="en-US" sz="2000" dirty="0">
                  <a:solidFill>
                    <a:prstClr val="black"/>
                  </a:solidFill>
                  <a:latin typeface="Calibri"/>
                  <a:cs typeface="Arial" charset="0"/>
                </a:rPr>
                <a:t>70000000</a:t>
              </a:r>
              <a:endParaRPr lang="el-GR" sz="2000" dirty="0">
                <a:solidFill>
                  <a:prstClr val="black"/>
                </a:solidFill>
                <a:latin typeface="Calibri"/>
                <a:cs typeface="Arial" charset="0"/>
              </a:endParaRPr>
            </a:p>
          </p:txBody>
        </p:sp>
        <p:sp>
          <p:nvSpPr>
            <p:cNvPr id="65" name="TextBox 64"/>
            <p:cNvSpPr txBox="1"/>
            <p:nvPr/>
          </p:nvSpPr>
          <p:spPr>
            <a:xfrm>
              <a:off x="589851" y="2581415"/>
              <a:ext cx="1263760" cy="399975"/>
            </a:xfrm>
            <a:prstGeom prst="rect">
              <a:avLst/>
            </a:prstGeom>
            <a:noFill/>
          </p:spPr>
          <p:txBody>
            <a:bodyPr>
              <a:spAutoFit/>
            </a:bodyPr>
            <a:lstStyle/>
            <a:p>
              <a:pPr>
                <a:defRPr/>
              </a:pPr>
              <a:r>
                <a:rPr lang="en-US" sz="2000" dirty="0">
                  <a:solidFill>
                    <a:prstClr val="black"/>
                  </a:solidFill>
                  <a:latin typeface="Calibri"/>
                  <a:cs typeface="Arial" charset="0"/>
                </a:rPr>
                <a:t>60000000</a:t>
              </a:r>
              <a:endParaRPr lang="el-GR" sz="2000" dirty="0">
                <a:solidFill>
                  <a:prstClr val="black"/>
                </a:solidFill>
                <a:latin typeface="Calibri"/>
                <a:cs typeface="Arial" charset="0"/>
              </a:endParaRPr>
            </a:p>
          </p:txBody>
        </p:sp>
        <p:sp>
          <p:nvSpPr>
            <p:cNvPr id="66" name="TextBox 65"/>
            <p:cNvSpPr txBox="1"/>
            <p:nvPr/>
          </p:nvSpPr>
          <p:spPr>
            <a:xfrm>
              <a:off x="581914" y="3006786"/>
              <a:ext cx="1262172" cy="399975"/>
            </a:xfrm>
            <a:prstGeom prst="rect">
              <a:avLst/>
            </a:prstGeom>
            <a:noFill/>
          </p:spPr>
          <p:txBody>
            <a:bodyPr>
              <a:spAutoFit/>
            </a:bodyPr>
            <a:lstStyle/>
            <a:p>
              <a:pPr>
                <a:defRPr/>
              </a:pPr>
              <a:r>
                <a:rPr lang="en-US" sz="2000" dirty="0">
                  <a:solidFill>
                    <a:prstClr val="black"/>
                  </a:solidFill>
                  <a:latin typeface="Calibri"/>
                  <a:cs typeface="Arial" charset="0"/>
                </a:rPr>
                <a:t>50000000</a:t>
              </a:r>
              <a:endParaRPr lang="el-GR" sz="2000" dirty="0">
                <a:solidFill>
                  <a:prstClr val="black"/>
                </a:solidFill>
                <a:latin typeface="Calibri"/>
                <a:cs typeface="Arial" charset="0"/>
              </a:endParaRPr>
            </a:p>
          </p:txBody>
        </p:sp>
        <p:sp>
          <p:nvSpPr>
            <p:cNvPr id="67" name="TextBox 66"/>
            <p:cNvSpPr txBox="1"/>
            <p:nvPr/>
          </p:nvSpPr>
          <p:spPr>
            <a:xfrm>
              <a:off x="624779" y="3444854"/>
              <a:ext cx="1262173" cy="399975"/>
            </a:xfrm>
            <a:prstGeom prst="rect">
              <a:avLst/>
            </a:prstGeom>
            <a:noFill/>
          </p:spPr>
          <p:txBody>
            <a:bodyPr>
              <a:spAutoFit/>
            </a:bodyPr>
            <a:lstStyle/>
            <a:p>
              <a:pPr>
                <a:defRPr/>
              </a:pPr>
              <a:r>
                <a:rPr lang="en-US" sz="2000" dirty="0">
                  <a:solidFill>
                    <a:prstClr val="black"/>
                  </a:solidFill>
                  <a:latin typeface="Calibri"/>
                  <a:cs typeface="Arial" charset="0"/>
                </a:rPr>
                <a:t>40000000</a:t>
              </a:r>
              <a:endParaRPr lang="el-GR" sz="2000" dirty="0">
                <a:solidFill>
                  <a:prstClr val="black"/>
                </a:solidFill>
                <a:latin typeface="Calibri"/>
                <a:cs typeface="Arial" charset="0"/>
              </a:endParaRPr>
            </a:p>
          </p:txBody>
        </p:sp>
        <p:sp>
          <p:nvSpPr>
            <p:cNvPr id="68" name="TextBox 67"/>
            <p:cNvSpPr txBox="1"/>
            <p:nvPr/>
          </p:nvSpPr>
          <p:spPr>
            <a:xfrm>
              <a:off x="631130" y="3868637"/>
              <a:ext cx="1263760" cy="399975"/>
            </a:xfrm>
            <a:prstGeom prst="rect">
              <a:avLst/>
            </a:prstGeom>
            <a:noFill/>
          </p:spPr>
          <p:txBody>
            <a:bodyPr>
              <a:spAutoFit/>
            </a:bodyPr>
            <a:lstStyle/>
            <a:p>
              <a:pPr>
                <a:defRPr/>
              </a:pPr>
              <a:r>
                <a:rPr lang="en-US" sz="2000" dirty="0">
                  <a:solidFill>
                    <a:prstClr val="black"/>
                  </a:solidFill>
                  <a:latin typeface="Calibri"/>
                  <a:cs typeface="Arial" charset="0"/>
                </a:rPr>
                <a:t>30000000</a:t>
              </a:r>
              <a:endParaRPr lang="el-GR" sz="2000" dirty="0">
                <a:solidFill>
                  <a:prstClr val="black"/>
                </a:solidFill>
                <a:latin typeface="Calibri"/>
                <a:cs typeface="Arial" charset="0"/>
              </a:endParaRPr>
            </a:p>
          </p:txBody>
        </p:sp>
        <p:sp>
          <p:nvSpPr>
            <p:cNvPr id="69" name="TextBox 68"/>
            <p:cNvSpPr txBox="1"/>
            <p:nvPr/>
          </p:nvSpPr>
          <p:spPr>
            <a:xfrm>
              <a:off x="631130" y="4236868"/>
              <a:ext cx="1262173" cy="399975"/>
            </a:xfrm>
            <a:prstGeom prst="rect">
              <a:avLst/>
            </a:prstGeom>
            <a:noFill/>
          </p:spPr>
          <p:txBody>
            <a:bodyPr>
              <a:spAutoFit/>
            </a:bodyPr>
            <a:lstStyle/>
            <a:p>
              <a:pPr>
                <a:defRPr/>
              </a:pPr>
              <a:r>
                <a:rPr lang="en-US" sz="2000" dirty="0">
                  <a:solidFill>
                    <a:prstClr val="black"/>
                  </a:solidFill>
                  <a:latin typeface="Calibri"/>
                  <a:cs typeface="Arial" charset="0"/>
                </a:rPr>
                <a:t>20000000</a:t>
              </a:r>
              <a:endParaRPr lang="el-GR" sz="2000" dirty="0">
                <a:solidFill>
                  <a:prstClr val="black"/>
                </a:solidFill>
                <a:latin typeface="Calibri"/>
                <a:cs typeface="Arial" charset="0"/>
              </a:endParaRPr>
            </a:p>
          </p:txBody>
        </p:sp>
        <p:sp>
          <p:nvSpPr>
            <p:cNvPr id="70" name="TextBox 69"/>
            <p:cNvSpPr txBox="1"/>
            <p:nvPr/>
          </p:nvSpPr>
          <p:spPr>
            <a:xfrm>
              <a:off x="546986" y="4659064"/>
              <a:ext cx="1262172" cy="399975"/>
            </a:xfrm>
            <a:prstGeom prst="rect">
              <a:avLst/>
            </a:prstGeom>
            <a:noFill/>
          </p:spPr>
          <p:txBody>
            <a:bodyPr>
              <a:spAutoFit/>
            </a:bodyPr>
            <a:lstStyle/>
            <a:p>
              <a:pPr>
                <a:defRPr/>
              </a:pPr>
              <a:r>
                <a:rPr lang="en-US" sz="2000" dirty="0">
                  <a:solidFill>
                    <a:prstClr val="black"/>
                  </a:solidFill>
                  <a:latin typeface="Calibri"/>
                  <a:cs typeface="Arial" charset="0"/>
                </a:rPr>
                <a:t>10000000</a:t>
              </a:r>
              <a:endParaRPr lang="el-GR" sz="2000" dirty="0">
                <a:solidFill>
                  <a:prstClr val="black"/>
                </a:solidFill>
                <a:latin typeface="Calibri"/>
                <a:cs typeface="Arial" charset="0"/>
              </a:endParaRPr>
            </a:p>
          </p:txBody>
        </p:sp>
        <p:sp>
          <p:nvSpPr>
            <p:cNvPr id="71" name="TextBox 70"/>
            <p:cNvSpPr txBox="1"/>
            <p:nvPr/>
          </p:nvSpPr>
          <p:spPr>
            <a:xfrm>
              <a:off x="1409073" y="5084435"/>
              <a:ext cx="388972" cy="399975"/>
            </a:xfrm>
            <a:prstGeom prst="rect">
              <a:avLst/>
            </a:prstGeom>
            <a:noFill/>
          </p:spPr>
          <p:txBody>
            <a:bodyPr>
              <a:spAutoFit/>
            </a:bodyPr>
            <a:lstStyle/>
            <a:p>
              <a:pPr>
                <a:defRPr/>
              </a:pPr>
              <a:r>
                <a:rPr lang="en-US" sz="2000" dirty="0">
                  <a:solidFill>
                    <a:prstClr val="black"/>
                  </a:solidFill>
                  <a:latin typeface="Calibri"/>
                  <a:cs typeface="Arial" charset="0"/>
                </a:rPr>
                <a:t>0</a:t>
              </a:r>
              <a:endParaRPr lang="el-GR" sz="2000" dirty="0">
                <a:solidFill>
                  <a:prstClr val="black"/>
                </a:solidFill>
                <a:latin typeface="Calibri"/>
                <a:cs typeface="Arial" charset="0"/>
              </a:endParaRPr>
            </a:p>
          </p:txBody>
        </p:sp>
        <p:sp>
          <p:nvSpPr>
            <p:cNvPr id="72" name="TextBox 71"/>
            <p:cNvSpPr txBox="1"/>
            <p:nvPr/>
          </p:nvSpPr>
          <p:spPr>
            <a:xfrm>
              <a:off x="1504331" y="5378067"/>
              <a:ext cx="644581" cy="401563"/>
            </a:xfrm>
            <a:prstGeom prst="rect">
              <a:avLst/>
            </a:prstGeom>
            <a:noFill/>
          </p:spPr>
          <p:txBody>
            <a:bodyPr>
              <a:spAutoFit/>
            </a:bodyPr>
            <a:lstStyle/>
            <a:p>
              <a:pPr>
                <a:defRPr/>
              </a:pPr>
              <a:r>
                <a:rPr lang="en-US" sz="2000" dirty="0">
                  <a:solidFill>
                    <a:prstClr val="black"/>
                  </a:solidFill>
                  <a:latin typeface="Calibri"/>
                  <a:cs typeface="Arial" charset="0"/>
                </a:rPr>
                <a:t>0.01</a:t>
              </a:r>
              <a:endParaRPr lang="el-GR" sz="2000" dirty="0">
                <a:solidFill>
                  <a:prstClr val="black"/>
                </a:solidFill>
                <a:latin typeface="Calibri"/>
                <a:cs typeface="Arial" charset="0"/>
              </a:endParaRPr>
            </a:p>
          </p:txBody>
        </p:sp>
        <p:sp>
          <p:nvSpPr>
            <p:cNvPr id="73" name="TextBox 72"/>
            <p:cNvSpPr txBox="1"/>
            <p:nvPr/>
          </p:nvSpPr>
          <p:spPr>
            <a:xfrm>
              <a:off x="2858586" y="5373306"/>
              <a:ext cx="593777" cy="399975"/>
            </a:xfrm>
            <a:prstGeom prst="rect">
              <a:avLst/>
            </a:prstGeom>
            <a:noFill/>
          </p:spPr>
          <p:txBody>
            <a:bodyPr>
              <a:spAutoFit/>
            </a:bodyPr>
            <a:lstStyle/>
            <a:p>
              <a:pPr>
                <a:defRPr/>
              </a:pPr>
              <a:r>
                <a:rPr lang="en-US" sz="2000" dirty="0">
                  <a:solidFill>
                    <a:prstClr val="black"/>
                  </a:solidFill>
                  <a:latin typeface="Calibri"/>
                  <a:cs typeface="Arial" charset="0"/>
                </a:rPr>
                <a:t>0. 1</a:t>
              </a:r>
              <a:endParaRPr lang="el-GR" sz="2000" dirty="0">
                <a:solidFill>
                  <a:prstClr val="black"/>
                </a:solidFill>
                <a:latin typeface="Calibri"/>
                <a:cs typeface="Arial" charset="0"/>
              </a:endParaRPr>
            </a:p>
          </p:txBody>
        </p:sp>
        <p:sp>
          <p:nvSpPr>
            <p:cNvPr id="74" name="TextBox 73"/>
            <p:cNvSpPr txBox="1"/>
            <p:nvPr/>
          </p:nvSpPr>
          <p:spPr>
            <a:xfrm>
              <a:off x="4311274" y="5386003"/>
              <a:ext cx="331817" cy="399975"/>
            </a:xfrm>
            <a:prstGeom prst="rect">
              <a:avLst/>
            </a:prstGeom>
            <a:noFill/>
          </p:spPr>
          <p:txBody>
            <a:bodyPr>
              <a:spAutoFit/>
            </a:bodyPr>
            <a:lstStyle/>
            <a:p>
              <a:pPr>
                <a:defRPr/>
              </a:pPr>
              <a:r>
                <a:rPr lang="en-US" sz="2000" dirty="0">
                  <a:solidFill>
                    <a:prstClr val="black"/>
                  </a:solidFill>
                  <a:latin typeface="Calibri"/>
                  <a:cs typeface="Arial" charset="0"/>
                </a:rPr>
                <a:t>1</a:t>
              </a:r>
              <a:endParaRPr lang="el-GR" sz="2000" dirty="0">
                <a:solidFill>
                  <a:prstClr val="black"/>
                </a:solidFill>
                <a:latin typeface="Calibri"/>
                <a:cs typeface="Arial" charset="0"/>
              </a:endParaRPr>
            </a:p>
          </p:txBody>
        </p:sp>
        <p:sp>
          <p:nvSpPr>
            <p:cNvPr id="75" name="TextBox 74"/>
            <p:cNvSpPr txBox="1"/>
            <p:nvPr/>
          </p:nvSpPr>
          <p:spPr>
            <a:xfrm>
              <a:off x="5630602" y="5363782"/>
              <a:ext cx="454064" cy="399975"/>
            </a:xfrm>
            <a:prstGeom prst="rect">
              <a:avLst/>
            </a:prstGeom>
            <a:noFill/>
          </p:spPr>
          <p:txBody>
            <a:bodyPr>
              <a:spAutoFit/>
            </a:bodyPr>
            <a:lstStyle/>
            <a:p>
              <a:pPr>
                <a:defRPr/>
              </a:pPr>
              <a:r>
                <a:rPr lang="en-US" sz="2000" dirty="0">
                  <a:solidFill>
                    <a:prstClr val="black"/>
                  </a:solidFill>
                  <a:latin typeface="Calibri"/>
                  <a:cs typeface="Arial" charset="0"/>
                </a:rPr>
                <a:t>10</a:t>
              </a:r>
              <a:endParaRPr lang="el-GR" sz="2000" dirty="0">
                <a:solidFill>
                  <a:prstClr val="black"/>
                </a:solidFill>
                <a:latin typeface="Calibri"/>
                <a:cs typeface="Arial" charset="0"/>
              </a:endParaRPr>
            </a:p>
          </p:txBody>
        </p:sp>
        <p:sp>
          <p:nvSpPr>
            <p:cNvPr id="76" name="TextBox 75"/>
            <p:cNvSpPr txBox="1"/>
            <p:nvPr/>
          </p:nvSpPr>
          <p:spPr>
            <a:xfrm>
              <a:off x="6897537" y="5359020"/>
              <a:ext cx="617591" cy="399975"/>
            </a:xfrm>
            <a:prstGeom prst="rect">
              <a:avLst/>
            </a:prstGeom>
            <a:noFill/>
          </p:spPr>
          <p:txBody>
            <a:bodyPr>
              <a:spAutoFit/>
            </a:bodyPr>
            <a:lstStyle/>
            <a:p>
              <a:pPr>
                <a:defRPr/>
              </a:pPr>
              <a:r>
                <a:rPr lang="en-US" sz="2000" dirty="0">
                  <a:solidFill>
                    <a:prstClr val="black"/>
                  </a:solidFill>
                  <a:latin typeface="Calibri"/>
                  <a:cs typeface="Arial" charset="0"/>
                </a:rPr>
                <a:t>100</a:t>
              </a:r>
              <a:endParaRPr lang="el-GR" sz="2000" dirty="0">
                <a:solidFill>
                  <a:prstClr val="black"/>
                </a:solidFill>
                <a:latin typeface="Calibri"/>
                <a:cs typeface="Arial" charset="0"/>
              </a:endParaRPr>
            </a:p>
          </p:txBody>
        </p:sp>
        <p:sp>
          <p:nvSpPr>
            <p:cNvPr id="77" name="TextBox 76"/>
            <p:cNvSpPr txBox="1"/>
            <p:nvPr/>
          </p:nvSpPr>
          <p:spPr>
            <a:xfrm>
              <a:off x="8162884" y="5365369"/>
              <a:ext cx="739839" cy="399975"/>
            </a:xfrm>
            <a:prstGeom prst="rect">
              <a:avLst/>
            </a:prstGeom>
            <a:noFill/>
          </p:spPr>
          <p:txBody>
            <a:bodyPr>
              <a:spAutoFit/>
            </a:bodyPr>
            <a:lstStyle/>
            <a:p>
              <a:pPr>
                <a:defRPr/>
              </a:pPr>
              <a:r>
                <a:rPr lang="en-US" sz="2000" dirty="0">
                  <a:solidFill>
                    <a:prstClr val="black"/>
                  </a:solidFill>
                  <a:latin typeface="Calibri"/>
                  <a:cs typeface="Arial" charset="0"/>
                </a:rPr>
                <a:t>1000</a:t>
              </a:r>
              <a:endParaRPr lang="el-GR" sz="2000" dirty="0">
                <a:solidFill>
                  <a:prstClr val="black"/>
                </a:solidFill>
                <a:latin typeface="Calibri"/>
                <a:cs typeface="Arial" charset="0"/>
              </a:endParaRPr>
            </a:p>
          </p:txBody>
        </p:sp>
        <p:sp>
          <p:nvSpPr>
            <p:cNvPr id="78" name="TextBox 77"/>
            <p:cNvSpPr txBox="1"/>
            <p:nvPr/>
          </p:nvSpPr>
          <p:spPr>
            <a:xfrm>
              <a:off x="3804818" y="5766932"/>
              <a:ext cx="2089331" cy="399975"/>
            </a:xfrm>
            <a:prstGeom prst="rect">
              <a:avLst/>
            </a:prstGeom>
            <a:noFill/>
          </p:spPr>
          <p:txBody>
            <a:bodyPr>
              <a:spAutoFit/>
            </a:bodyPr>
            <a:lstStyle/>
            <a:p>
              <a:pPr>
                <a:defRPr/>
              </a:pPr>
              <a:r>
                <a:rPr lang="en-US" sz="2000" b="1" dirty="0">
                  <a:solidFill>
                    <a:prstClr val="black"/>
                  </a:solidFill>
                  <a:latin typeface="Calibri"/>
                  <a:cs typeface="Arial" charset="0"/>
                </a:rPr>
                <a:t>Wavelength (</a:t>
              </a:r>
              <a:r>
                <a:rPr lang="el-GR" sz="2000" b="1" dirty="0">
                  <a:solidFill>
                    <a:prstClr val="black"/>
                  </a:solidFill>
                  <a:latin typeface="Calibri"/>
                  <a:cs typeface="Arial" charset="0"/>
                </a:rPr>
                <a:t>μ</a:t>
              </a:r>
              <a:r>
                <a:rPr lang="en-US" sz="2000" b="1" dirty="0">
                  <a:solidFill>
                    <a:prstClr val="black"/>
                  </a:solidFill>
                  <a:latin typeface="Calibri"/>
                  <a:cs typeface="Arial" charset="0"/>
                </a:rPr>
                <a:t>m)</a:t>
              </a:r>
              <a:endParaRPr lang="el-GR" sz="2000" b="1" dirty="0">
                <a:solidFill>
                  <a:prstClr val="black"/>
                </a:solidFill>
                <a:latin typeface="Calibri"/>
                <a:cs typeface="Arial" charset="0"/>
              </a:endParaRPr>
            </a:p>
          </p:txBody>
        </p:sp>
        <p:sp>
          <p:nvSpPr>
            <p:cNvPr id="79" name="TextBox 78"/>
            <p:cNvSpPr txBox="1"/>
            <p:nvPr/>
          </p:nvSpPr>
          <p:spPr>
            <a:xfrm rot="16200000">
              <a:off x="-709344" y="3245605"/>
              <a:ext cx="2090347" cy="400085"/>
            </a:xfrm>
            <a:prstGeom prst="rect">
              <a:avLst/>
            </a:prstGeom>
            <a:noFill/>
          </p:spPr>
          <p:txBody>
            <a:bodyPr>
              <a:spAutoFit/>
            </a:bodyPr>
            <a:lstStyle/>
            <a:p>
              <a:pPr>
                <a:defRPr/>
              </a:pPr>
              <a:r>
                <a:rPr lang="en-US" sz="2000" b="1" dirty="0">
                  <a:solidFill>
                    <a:prstClr val="black"/>
                  </a:solidFill>
                  <a:latin typeface="Calibri"/>
                  <a:cs typeface="Arial" charset="0"/>
                </a:rPr>
                <a:t>Intensity (W m-2)</a:t>
              </a:r>
              <a:endParaRPr lang="el-GR" sz="2000" b="1" dirty="0">
                <a:solidFill>
                  <a:prstClr val="black"/>
                </a:solidFill>
                <a:latin typeface="Calibri"/>
                <a:cs typeface="Arial" charset="0"/>
              </a:endParaRPr>
            </a:p>
          </p:txBody>
        </p:sp>
      </p:grpSp>
    </p:spTree>
    <p:extLst>
      <p:ext uri="{BB962C8B-B14F-4D97-AF65-F5344CB8AC3E}">
        <p14:creationId xmlns:p14="http://schemas.microsoft.com/office/powerpoint/2010/main" val="2919326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13/33</a:t>
            </a:r>
            <a:endParaRPr lang="el-GR" sz="3600" dirty="0"/>
          </a:p>
        </p:txBody>
      </p:sp>
      <p:sp>
        <p:nvSpPr>
          <p:cNvPr id="22531" name="Θέση περιεχομένου 2"/>
          <p:cNvSpPr>
            <a:spLocks noGrp="1"/>
          </p:cNvSpPr>
          <p:nvPr>
            <p:ph idx="1"/>
          </p:nvPr>
        </p:nvSpPr>
        <p:spPr/>
        <p:txBody>
          <a:bodyPr/>
          <a:lstStyle/>
          <a:p>
            <a:pPr marL="0" indent="0">
              <a:buNone/>
            </a:pPr>
            <a:r>
              <a:rPr lang="el-GR" altLang="el-GR" sz="2200" dirty="0" smtClean="0"/>
              <a:t>Οι απορροφήσεις ηλεκτρομαγνητικής ακτινοβολίας στην περιοχή υπεριώδους (Ultra Violet, UV)  και ορατού (Visible, VIS)  τμήματος του φάσματος είναι αποτέλεσμα των ενεργειακών μεταβολών στην ηλεκτρονική δομή των μορίων.</a:t>
            </a:r>
          </a:p>
          <a:p>
            <a:pPr marL="0" indent="0">
              <a:buNone/>
            </a:pPr>
            <a:r>
              <a:rPr lang="el-GR" altLang="el-GR" sz="2200" dirty="0" smtClean="0"/>
              <a:t>Στο είδος αυτό φασματοσκοπίας τα εξωτερικά ηλεκτρόνια</a:t>
            </a:r>
            <a:r>
              <a:rPr lang="en-US" altLang="el-GR" sz="2200" dirty="0" smtClean="0"/>
              <a:t> </a:t>
            </a:r>
            <a:r>
              <a:rPr lang="el-GR" altLang="el-GR" sz="2200" dirty="0" smtClean="0"/>
              <a:t>είναι εκείνα, που με την ανύψωση ή πτώση από τη μια τροχιά σε μια άλλη, προκαλούν απορρόφηση ενέργειας σε διακεκριμένες,  κβαντωμένες  ποσότητες.  Οι αλλαγές της ηλεκτρομαγνητικής ενέργειας του μορίου μιας χημικής ένωσης προκαλούν μεταβολές της διπολικής ροπής του, και ακριβώς αυτή η μεταβολή είναι υπεύθυνη για την αλληλεπίδραση του χημικού μορίου και της ηλεκτρομαγνητικής ακτινοβολίας.</a:t>
            </a:r>
          </a:p>
        </p:txBody>
      </p:sp>
      <p:sp>
        <p:nvSpPr>
          <p:cNvPr id="2253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EB861D-023E-49A5-9025-72F7E26A41EB}" type="slidenum">
              <a:rPr lang="el-GR" altLang="el-GR">
                <a:solidFill>
                  <a:prstClr val="black"/>
                </a:solidFill>
              </a:rPr>
              <a:pPr eaLnBrk="1" hangingPunct="1"/>
              <a:t>18</a:t>
            </a:fld>
            <a:endParaRPr lang="el-GR" altLang="el-GR" dirty="0">
              <a:solidFill>
                <a:prstClr val="black"/>
              </a:solidFill>
            </a:endParaRPr>
          </a:p>
        </p:txBody>
      </p:sp>
    </p:spTree>
    <p:extLst>
      <p:ext uri="{BB962C8B-B14F-4D97-AF65-F5344CB8AC3E}">
        <p14:creationId xmlns:p14="http://schemas.microsoft.com/office/powerpoint/2010/main" val="242401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Θέση περιεχομένου 2"/>
          <p:cNvSpPr>
            <a:spLocks noGrp="1"/>
          </p:cNvSpPr>
          <p:nvPr>
            <p:ph idx="1"/>
          </p:nvPr>
        </p:nvSpPr>
        <p:spPr>
          <a:xfrm>
            <a:off x="457200" y="1412776"/>
            <a:ext cx="8229600" cy="4824512"/>
          </a:xfrm>
        </p:spPr>
        <p:txBody>
          <a:bodyPr/>
          <a:lstStyle/>
          <a:p>
            <a:pPr>
              <a:lnSpc>
                <a:spcPct val="130000"/>
              </a:lnSpc>
            </a:pPr>
            <a:r>
              <a:rPr lang="el-GR" altLang="el-GR" dirty="0" smtClean="0"/>
              <a:t>Μέτρηση της έντασης της ηλεκτρομαγνητικής ακτινοβολίας (με μεταλλάκτες φωτοηλεκτρικούς ή άλλους κατάλληλους) μετά την αλληλεπίδραση της με την ύλη ονομάζεται φασματοφωτομετρία</a:t>
            </a:r>
            <a:r>
              <a:rPr lang="en-US" altLang="el-GR" dirty="0" smtClean="0"/>
              <a:t>.</a:t>
            </a:r>
            <a:endParaRPr lang="el-GR" altLang="el-GR" dirty="0" smtClean="0"/>
          </a:p>
        </p:txBody>
      </p:sp>
      <p:sp>
        <p:nvSpPr>
          <p:cNvPr id="410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23AF74-E9C7-4EF9-976E-0401D88A5150}" type="slidenum">
              <a:rPr lang="el-GR" altLang="el-GR">
                <a:solidFill>
                  <a:prstClr val="black"/>
                </a:solidFill>
              </a:rPr>
              <a:pPr eaLnBrk="1" hangingPunct="1"/>
              <a:t>1</a:t>
            </a:fld>
            <a:endParaRPr lang="el-GR" altLang="el-GR" dirty="0">
              <a:solidFill>
                <a:prstClr val="black"/>
              </a:solidFill>
            </a:endParaRPr>
          </a:p>
        </p:txBody>
      </p:sp>
      <p:sp>
        <p:nvSpPr>
          <p:cNvPr id="3" name="Τίτλος 2"/>
          <p:cNvSpPr>
            <a:spLocks noGrp="1"/>
          </p:cNvSpPr>
          <p:nvPr>
            <p:ph type="title"/>
          </p:nvPr>
        </p:nvSpPr>
        <p:spPr/>
        <p:txBody>
          <a:bodyPr/>
          <a:lstStyle/>
          <a:p>
            <a:r>
              <a:rPr lang="el-GR" dirty="0"/>
              <a:t>Εισαγωγή στις φασματοφωτομετρικές τεχνικές ανάλυσης</a:t>
            </a:r>
          </a:p>
        </p:txBody>
      </p:sp>
    </p:spTree>
    <p:extLst>
      <p:ext uri="{BB962C8B-B14F-4D97-AF65-F5344CB8AC3E}">
        <p14:creationId xmlns:p14="http://schemas.microsoft.com/office/powerpoint/2010/main" val="1624588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14/33</a:t>
            </a:r>
            <a:endParaRPr lang="el-GR" sz="3600" dirty="0"/>
          </a:p>
        </p:txBody>
      </p:sp>
      <p:sp>
        <p:nvSpPr>
          <p:cNvPr id="3" name="Θέση περιεχομένου 2"/>
          <p:cNvSpPr>
            <a:spLocks noGrp="1"/>
          </p:cNvSpPr>
          <p:nvPr>
            <p:ph idx="1"/>
          </p:nvPr>
        </p:nvSpPr>
        <p:spPr/>
        <p:txBody>
          <a:bodyPr rtlCol="0">
            <a:normAutofit/>
          </a:bodyPr>
          <a:lstStyle/>
          <a:p>
            <a:pPr marL="9360" indent="0" fontAlgn="auto">
              <a:spcBef>
                <a:spcPts val="697"/>
              </a:spcBef>
              <a:spcAft>
                <a:spcPts val="0"/>
              </a:spcAft>
              <a:buFont typeface="Wingdings" panose="05000000000000000000" pitchFamily="2" charset="2"/>
              <a:buNone/>
              <a:defRPr/>
            </a:pPr>
            <a:r>
              <a:rPr lang="el-GR" sz="2200" dirty="0">
                <a:solidFill>
                  <a:srgbClr val="000000"/>
                </a:solidFill>
                <a:ea typeface="SimSun" pitchFamily="2"/>
                <a:cs typeface="SimSun" pitchFamily="2"/>
              </a:rPr>
              <a:t>Η θεμελιώδης ή σταθερή</a:t>
            </a:r>
            <a:r>
              <a:rPr lang="en-US" sz="2200" dirty="0">
                <a:solidFill>
                  <a:srgbClr val="000000"/>
                </a:solidFill>
                <a:ea typeface="SimSun" pitchFamily="2"/>
                <a:cs typeface="SimSun" pitchFamily="2"/>
              </a:rPr>
              <a:t> </a:t>
            </a:r>
            <a:r>
              <a:rPr lang="el-GR" sz="2200" dirty="0">
                <a:solidFill>
                  <a:srgbClr val="000000"/>
                </a:solidFill>
                <a:ea typeface="SimSun" pitchFamily="2"/>
                <a:cs typeface="SimSun" pitchFamily="2"/>
              </a:rPr>
              <a:t>ενεργειακή κατάσταση (ground state)  μπορεί να προβλεφθεί με</a:t>
            </a:r>
            <a:r>
              <a:rPr lang="en-US" sz="2200" dirty="0">
                <a:solidFill>
                  <a:srgbClr val="000000"/>
                </a:solidFill>
                <a:ea typeface="SimSun" pitchFamily="2"/>
                <a:cs typeface="SimSun" pitchFamily="2"/>
              </a:rPr>
              <a:t> </a:t>
            </a:r>
            <a:r>
              <a:rPr lang="el-GR" sz="2200" dirty="0">
                <a:solidFill>
                  <a:srgbClr val="000000"/>
                </a:solidFill>
                <a:ea typeface="SimSun" pitchFamily="2"/>
                <a:cs typeface="SimSun" pitchFamily="2"/>
              </a:rPr>
              <a:t>υπολογισμούς. </a:t>
            </a:r>
            <a:r>
              <a:rPr lang="el-GR" sz="2200" dirty="0" smtClean="0">
                <a:solidFill>
                  <a:srgbClr val="000000"/>
                </a:solidFill>
                <a:ea typeface="SimSun" pitchFamily="2"/>
                <a:cs typeface="SimSun" pitchFamily="2"/>
              </a:rPr>
              <a:t>Οι </a:t>
            </a:r>
            <a:r>
              <a:rPr lang="el-GR" sz="2200" dirty="0">
                <a:solidFill>
                  <a:srgbClr val="000000"/>
                </a:solidFill>
                <a:ea typeface="SimSun" pitchFamily="2"/>
                <a:cs typeface="SimSun" pitchFamily="2"/>
              </a:rPr>
              <a:t>μεταβάσεις των ηλεκτρονίων από τη θεμελιώδη σε</a:t>
            </a:r>
            <a:r>
              <a:rPr lang="en-US" sz="2200" dirty="0">
                <a:solidFill>
                  <a:srgbClr val="000000"/>
                </a:solidFill>
                <a:ea typeface="SimSun" pitchFamily="2"/>
                <a:cs typeface="SimSun" pitchFamily="2"/>
              </a:rPr>
              <a:t> </a:t>
            </a:r>
            <a:r>
              <a:rPr lang="el-GR" sz="2200" dirty="0">
                <a:solidFill>
                  <a:srgbClr val="000000"/>
                </a:solidFill>
                <a:ea typeface="SimSun" pitchFamily="2"/>
                <a:cs typeface="SimSun" pitchFamily="2"/>
              </a:rPr>
              <a:t>ανώτερες ενεργειακά καταστάσεις (ή διεγερμένες καταστάσεις, excited states) είναι υπεύθυνες για την απορρόφηση ηλεκτρομαγνητικής ακτινοβολίας στην</a:t>
            </a:r>
            <a:r>
              <a:rPr lang="en-US" sz="2200" dirty="0">
                <a:solidFill>
                  <a:srgbClr val="000000"/>
                </a:solidFill>
                <a:ea typeface="SimSun" pitchFamily="2"/>
                <a:cs typeface="SimSun" pitchFamily="2"/>
              </a:rPr>
              <a:t> </a:t>
            </a:r>
            <a:r>
              <a:rPr lang="el-GR" sz="2200" dirty="0">
                <a:solidFill>
                  <a:srgbClr val="000000"/>
                </a:solidFill>
                <a:ea typeface="SimSun" pitchFamily="2"/>
                <a:cs typeface="SimSun" pitchFamily="2"/>
              </a:rPr>
              <a:t>περιοχή UV-VIS  του φάσματος,  λόγω αλλαγής της διπολικής ροπής του</a:t>
            </a:r>
            <a:r>
              <a:rPr lang="en-US" sz="2200" dirty="0">
                <a:solidFill>
                  <a:srgbClr val="000000"/>
                </a:solidFill>
                <a:ea typeface="SimSun" pitchFamily="2"/>
                <a:cs typeface="SimSun" pitchFamily="2"/>
              </a:rPr>
              <a:t> </a:t>
            </a:r>
            <a:r>
              <a:rPr lang="el-GR" sz="2200" dirty="0">
                <a:solidFill>
                  <a:srgbClr val="000000"/>
                </a:solidFill>
                <a:ea typeface="SimSun" pitchFamily="2"/>
                <a:cs typeface="SimSun" pitchFamily="2"/>
              </a:rPr>
              <a:t>μορίου.</a:t>
            </a:r>
          </a:p>
          <a:p>
            <a:pPr marL="9360" indent="0" fontAlgn="auto">
              <a:spcBef>
                <a:spcPts val="697"/>
              </a:spcBef>
              <a:spcAft>
                <a:spcPts val="0"/>
              </a:spcAft>
              <a:buFont typeface="Wingdings" panose="05000000000000000000" pitchFamily="2" charset="2"/>
              <a:buNone/>
              <a:defRPr/>
            </a:pPr>
            <a:r>
              <a:rPr lang="el-GR" sz="2200" dirty="0" smtClean="0">
                <a:solidFill>
                  <a:srgbClr val="000000"/>
                </a:solidFill>
                <a:ea typeface="SimSun" pitchFamily="2"/>
                <a:cs typeface="SimSun" pitchFamily="2"/>
              </a:rPr>
              <a:t>Στις </a:t>
            </a:r>
            <a:r>
              <a:rPr lang="el-GR" sz="2200" dirty="0">
                <a:solidFill>
                  <a:srgbClr val="000000"/>
                </a:solidFill>
                <a:ea typeface="SimSun" pitchFamily="2"/>
                <a:cs typeface="SimSun" pitchFamily="2"/>
              </a:rPr>
              <a:t>φασματοσκοπικές μεθόδους UV-VIS  οι θέσεις των ταινιών</a:t>
            </a:r>
            <a:r>
              <a:rPr lang="en-US" sz="2200" dirty="0">
                <a:solidFill>
                  <a:srgbClr val="000000"/>
                </a:solidFill>
                <a:ea typeface="SimSun" pitchFamily="2"/>
                <a:cs typeface="SimSun" pitchFamily="2"/>
              </a:rPr>
              <a:t> </a:t>
            </a:r>
            <a:r>
              <a:rPr lang="el-GR" sz="2200" dirty="0">
                <a:solidFill>
                  <a:srgbClr val="000000"/>
                </a:solidFill>
                <a:ea typeface="SimSun" pitchFamily="2"/>
                <a:cs typeface="SimSun" pitchFamily="2"/>
              </a:rPr>
              <a:t>απορρόφησης δίνονται ως μήκος κύματος (wavelength)  στο σημείο της</a:t>
            </a:r>
            <a:r>
              <a:rPr lang="en-US" sz="2200" dirty="0">
                <a:solidFill>
                  <a:srgbClr val="000000"/>
                </a:solidFill>
                <a:ea typeface="SimSun" pitchFamily="2"/>
                <a:cs typeface="SimSun" pitchFamily="2"/>
              </a:rPr>
              <a:t> </a:t>
            </a:r>
            <a:r>
              <a:rPr lang="el-GR" sz="2200" dirty="0">
                <a:solidFill>
                  <a:srgbClr val="000000"/>
                </a:solidFill>
                <a:ea typeface="SimSun" pitchFamily="2"/>
                <a:cs typeface="SimSun" pitchFamily="2"/>
              </a:rPr>
              <a:t>μέγιστης απορρόφησης,  λmax,  σε μονάδες Angstrom (1Å = 10</a:t>
            </a:r>
            <a:r>
              <a:rPr lang="el-GR" sz="2200" baseline="33000" dirty="0">
                <a:solidFill>
                  <a:srgbClr val="000000"/>
                </a:solidFill>
                <a:ea typeface="SimSun" pitchFamily="2"/>
                <a:cs typeface="SimSun" pitchFamily="2"/>
              </a:rPr>
              <a:t>-10</a:t>
            </a:r>
            <a:r>
              <a:rPr lang="el-GR" sz="2200" dirty="0">
                <a:solidFill>
                  <a:srgbClr val="000000"/>
                </a:solidFill>
                <a:ea typeface="SimSun" pitchFamily="2"/>
                <a:cs typeface="SimSun" pitchFamily="2"/>
              </a:rPr>
              <a:t>m )  ή </a:t>
            </a:r>
            <a:r>
              <a:rPr lang="el-GR" sz="2200" dirty="0" smtClean="0">
                <a:solidFill>
                  <a:srgbClr val="000000"/>
                </a:solidFill>
                <a:ea typeface="SimSun" pitchFamily="2"/>
                <a:cs typeface="SimSun" pitchFamily="2"/>
              </a:rPr>
              <a:t>σε</a:t>
            </a:r>
            <a:r>
              <a:rPr lang="en-US" sz="2200" dirty="0" smtClean="0">
                <a:solidFill>
                  <a:srgbClr val="000000"/>
                </a:solidFill>
                <a:ea typeface="SimSun" pitchFamily="2"/>
                <a:cs typeface="SimSun" pitchFamily="2"/>
              </a:rPr>
              <a:t> </a:t>
            </a:r>
            <a:r>
              <a:rPr lang="el-GR" sz="2200" dirty="0">
                <a:solidFill>
                  <a:srgbClr val="000000"/>
                </a:solidFill>
                <a:ea typeface="SimSun" pitchFamily="2"/>
                <a:cs typeface="SimSun" pitchFamily="2"/>
              </a:rPr>
              <a:t>νανόμετρα (1nm = 10</a:t>
            </a:r>
            <a:r>
              <a:rPr lang="el-GR" sz="2200" baseline="33000" dirty="0">
                <a:solidFill>
                  <a:srgbClr val="000000"/>
                </a:solidFill>
                <a:ea typeface="SimSun" pitchFamily="2"/>
                <a:cs typeface="SimSun" pitchFamily="2"/>
              </a:rPr>
              <a:t>-9</a:t>
            </a:r>
            <a:r>
              <a:rPr lang="el-GR" sz="2200" dirty="0">
                <a:solidFill>
                  <a:srgbClr val="000000"/>
                </a:solidFill>
                <a:ea typeface="SimSun" pitchFamily="2"/>
                <a:cs typeface="SimSun" pitchFamily="2"/>
              </a:rPr>
              <a:t>m), που είναι η πιο συνηθισμένη μονάδα</a:t>
            </a:r>
            <a:r>
              <a:rPr lang="el-GR" sz="2200" dirty="0" smtClean="0">
                <a:solidFill>
                  <a:srgbClr val="000000"/>
                </a:solidFill>
                <a:ea typeface="SimSun" pitchFamily="2"/>
                <a:cs typeface="SimSun" pitchFamily="2"/>
              </a:rPr>
              <a:t>.</a:t>
            </a:r>
          </a:p>
        </p:txBody>
      </p:sp>
      <p:sp>
        <p:nvSpPr>
          <p:cNvPr id="2355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1B23CC-B88D-4A48-8412-25EF03CB7AB3}" type="slidenum">
              <a:rPr lang="el-GR" altLang="el-GR">
                <a:solidFill>
                  <a:prstClr val="black"/>
                </a:solidFill>
              </a:rPr>
              <a:pPr eaLnBrk="1" hangingPunct="1"/>
              <a:t>19</a:t>
            </a:fld>
            <a:endParaRPr lang="el-GR" altLang="el-GR" dirty="0">
              <a:solidFill>
                <a:prstClr val="black"/>
              </a:solidFill>
            </a:endParaRPr>
          </a:p>
        </p:txBody>
      </p:sp>
    </p:spTree>
    <p:extLst>
      <p:ext uri="{BB962C8B-B14F-4D97-AF65-F5344CB8AC3E}">
        <p14:creationId xmlns:p14="http://schemas.microsoft.com/office/powerpoint/2010/main" val="144298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15/33</a:t>
            </a:r>
            <a:endParaRPr lang="el-GR" sz="3600" dirty="0"/>
          </a:p>
        </p:txBody>
      </p:sp>
      <p:sp>
        <p:nvSpPr>
          <p:cNvPr id="3" name="Θέση περιεχομένου 2"/>
          <p:cNvSpPr>
            <a:spLocks noGrp="1"/>
          </p:cNvSpPr>
          <p:nvPr>
            <p:ph idx="1"/>
          </p:nvPr>
        </p:nvSpPr>
        <p:spPr/>
        <p:txBody>
          <a:bodyPr rtlCol="0">
            <a:normAutofit/>
          </a:bodyPr>
          <a:lstStyle/>
          <a:p>
            <a:pPr marL="9360" indent="0" fontAlgn="auto">
              <a:spcBef>
                <a:spcPts val="697"/>
              </a:spcBef>
              <a:spcAft>
                <a:spcPts val="0"/>
              </a:spcAft>
              <a:buFont typeface="Wingdings" panose="05000000000000000000" pitchFamily="2" charset="2"/>
              <a:buNone/>
              <a:defRPr/>
            </a:pPr>
            <a:r>
              <a:rPr lang="el-GR" dirty="0">
                <a:solidFill>
                  <a:srgbClr val="000000"/>
                </a:solidFill>
                <a:ea typeface="SimSun" pitchFamily="2"/>
                <a:cs typeface="SimSun" pitchFamily="2"/>
              </a:rPr>
              <a:t>Για πρακτικούς λόγους το φάσμα χωρίζεται σε 3</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περιοχές:</a:t>
            </a:r>
          </a:p>
          <a:p>
            <a:pPr marL="457200" indent="-457200" fontAlgn="auto">
              <a:spcBef>
                <a:spcPts val="697"/>
              </a:spcBef>
              <a:spcAft>
                <a:spcPts val="0"/>
              </a:spcAft>
              <a:buSzPct val="100000"/>
              <a:buFont typeface="+mj-lt"/>
              <a:buAutoNum type="arabicPeriod"/>
              <a:defRPr/>
            </a:pPr>
            <a:r>
              <a:rPr lang="el-GR" dirty="0" smtClean="0">
                <a:solidFill>
                  <a:srgbClr val="000000"/>
                </a:solidFill>
                <a:ea typeface="SimSun" pitchFamily="2"/>
                <a:cs typeface="SimSun" pitchFamily="2"/>
              </a:rPr>
              <a:t>την </a:t>
            </a:r>
            <a:r>
              <a:rPr lang="el-GR" dirty="0">
                <a:solidFill>
                  <a:srgbClr val="000000"/>
                </a:solidFill>
                <a:ea typeface="SimSun" pitchFamily="2"/>
                <a:cs typeface="SimSun" pitchFamily="2"/>
              </a:rPr>
              <a:t>ορατή περιοχή (VIS)  μεταξύ μηκών κύματος 400-750 nm (ή 4000-7500Å ή  25000-13300 </a:t>
            </a:r>
            <a:r>
              <a:rPr lang="el-GR" dirty="0" smtClean="0">
                <a:solidFill>
                  <a:srgbClr val="000000"/>
                </a:solidFill>
                <a:ea typeface="SimSun" pitchFamily="2"/>
                <a:cs typeface="SimSun" pitchFamily="2"/>
              </a:rPr>
              <a:t>cm</a:t>
            </a:r>
            <a:r>
              <a:rPr lang="el-GR" baseline="30000" dirty="0" smtClean="0">
                <a:solidFill>
                  <a:srgbClr val="000000"/>
                </a:solidFill>
                <a:ea typeface="SimSun" pitchFamily="2"/>
                <a:cs typeface="SimSun" pitchFamily="2"/>
              </a:rPr>
              <a:t>-1</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κυματαριθμούς</a:t>
            </a:r>
            <a:r>
              <a:rPr lang="el-GR" dirty="0">
                <a:solidFill>
                  <a:srgbClr val="000000"/>
                </a:solidFill>
                <a:ea typeface="SimSun" pitchFamily="2"/>
                <a:cs typeface="SimSun" pitchFamily="2"/>
              </a:rPr>
              <a:t>).</a:t>
            </a:r>
          </a:p>
          <a:p>
            <a:pPr marL="457200" indent="-457200" fontAlgn="auto">
              <a:spcBef>
                <a:spcPts val="697"/>
              </a:spcBef>
              <a:spcAft>
                <a:spcPts val="0"/>
              </a:spcAft>
              <a:buSzPct val="100000"/>
              <a:buFont typeface="+mj-lt"/>
              <a:buAutoNum type="arabicPeriod"/>
              <a:defRPr/>
            </a:pPr>
            <a:r>
              <a:rPr lang="el-GR" dirty="0" smtClean="0">
                <a:solidFill>
                  <a:srgbClr val="000000"/>
                </a:solidFill>
                <a:ea typeface="SimSun" pitchFamily="2"/>
                <a:cs typeface="SimSun" pitchFamily="2"/>
              </a:rPr>
              <a:t>την </a:t>
            </a:r>
            <a:r>
              <a:rPr lang="el-GR" dirty="0">
                <a:solidFill>
                  <a:srgbClr val="000000"/>
                </a:solidFill>
                <a:ea typeface="SimSun" pitchFamily="2"/>
                <a:cs typeface="SimSun" pitchFamily="2"/>
              </a:rPr>
              <a:t>κυρίως υπεριώδη περιοχή (near UV)  μεταξύ 200-400 nm (ή 2000-4000Å ή 50000-25000 cm</a:t>
            </a:r>
            <a:r>
              <a:rPr lang="el-GR" baseline="30000" dirty="0">
                <a:solidFill>
                  <a:srgbClr val="000000"/>
                </a:solidFill>
                <a:ea typeface="SimSun" pitchFamily="2"/>
                <a:cs typeface="SimSun" pitchFamily="2"/>
              </a:rPr>
              <a:t>-1</a:t>
            </a:r>
            <a:r>
              <a:rPr lang="el-GR" dirty="0">
                <a:solidFill>
                  <a:srgbClr val="000000"/>
                </a:solidFill>
                <a:ea typeface="SimSun" pitchFamily="2"/>
                <a:cs typeface="SimSun" pitchFamily="2"/>
              </a:rPr>
              <a:t>).</a:t>
            </a:r>
          </a:p>
          <a:p>
            <a:pPr marL="457200" indent="-457200" fontAlgn="auto">
              <a:spcBef>
                <a:spcPts val="697"/>
              </a:spcBef>
              <a:spcAft>
                <a:spcPts val="0"/>
              </a:spcAft>
              <a:buSzPct val="100000"/>
              <a:buFont typeface="+mj-lt"/>
              <a:buAutoNum type="arabicPeriod"/>
              <a:defRPr/>
            </a:pPr>
            <a:r>
              <a:rPr lang="el-GR" dirty="0" smtClean="0">
                <a:solidFill>
                  <a:srgbClr val="000000"/>
                </a:solidFill>
                <a:ea typeface="SimSun" pitchFamily="2"/>
                <a:cs typeface="SimSun" pitchFamily="2"/>
              </a:rPr>
              <a:t>την </a:t>
            </a:r>
            <a:r>
              <a:rPr lang="el-GR" dirty="0">
                <a:solidFill>
                  <a:srgbClr val="000000"/>
                </a:solidFill>
                <a:ea typeface="SimSun" pitchFamily="2"/>
                <a:cs typeface="SimSun" pitchFamily="2"/>
              </a:rPr>
              <a:t>άπω υπεριώδη περιοχή (far UV) κάτω των 200 nm ( ή 2000Å ή άνω</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των 50000 cm</a:t>
            </a:r>
            <a:r>
              <a:rPr lang="el-GR" baseline="30000" dirty="0">
                <a:solidFill>
                  <a:srgbClr val="000000"/>
                </a:solidFill>
                <a:ea typeface="SimSun" pitchFamily="2"/>
                <a:cs typeface="SimSun" pitchFamily="2"/>
              </a:rPr>
              <a:t>-1</a:t>
            </a:r>
            <a:r>
              <a:rPr lang="el-GR" dirty="0" smtClean="0">
                <a:solidFill>
                  <a:srgbClr val="000000"/>
                </a:solidFill>
                <a:ea typeface="SimSun" pitchFamily="2"/>
                <a:cs typeface="SimSun" pitchFamily="2"/>
              </a:rPr>
              <a:t>).</a:t>
            </a:r>
            <a:endParaRPr lang="el-GR" dirty="0">
              <a:solidFill>
                <a:srgbClr val="000000"/>
              </a:solidFill>
              <a:ea typeface="SimSun" pitchFamily="2"/>
              <a:cs typeface="SimSun" pitchFamily="2"/>
            </a:endParaRPr>
          </a:p>
        </p:txBody>
      </p:sp>
      <p:sp>
        <p:nvSpPr>
          <p:cNvPr id="2458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97E217-DA24-4027-B2A8-1AABAA0A398D}" type="slidenum">
              <a:rPr lang="el-GR" altLang="el-GR">
                <a:solidFill>
                  <a:prstClr val="black"/>
                </a:solidFill>
              </a:rPr>
              <a:pPr eaLnBrk="1" hangingPunct="1"/>
              <a:t>20</a:t>
            </a:fld>
            <a:endParaRPr lang="el-GR" altLang="el-GR" dirty="0">
              <a:solidFill>
                <a:prstClr val="black"/>
              </a:solidFill>
            </a:endParaRPr>
          </a:p>
        </p:txBody>
      </p:sp>
    </p:spTree>
    <p:extLst>
      <p:ext uri="{BB962C8B-B14F-4D97-AF65-F5344CB8AC3E}">
        <p14:creationId xmlns:p14="http://schemas.microsoft.com/office/powerpoint/2010/main" val="347763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16/33</a:t>
            </a:r>
            <a:endParaRPr lang="el-GR" sz="3600" dirty="0"/>
          </a:p>
        </p:txBody>
      </p:sp>
      <p:sp>
        <p:nvSpPr>
          <p:cNvPr id="2560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DB1DF7-66C8-4B6B-B62F-75C14AD7C387}" type="slidenum">
              <a:rPr lang="el-GR" altLang="el-GR">
                <a:solidFill>
                  <a:prstClr val="black"/>
                </a:solidFill>
              </a:rPr>
              <a:pPr eaLnBrk="1" hangingPunct="1"/>
              <a:t>21</a:t>
            </a:fld>
            <a:endParaRPr lang="el-GR" altLang="el-GR" dirty="0">
              <a:solidFill>
                <a:prstClr val="black"/>
              </a:solidFill>
            </a:endParaRPr>
          </a:p>
        </p:txBody>
      </p:sp>
      <p:sp>
        <p:nvSpPr>
          <p:cNvPr id="4" name="Θέση περιεχομένου 3"/>
          <p:cNvSpPr>
            <a:spLocks noGrp="1"/>
          </p:cNvSpPr>
          <p:nvPr>
            <p:ph idx="1"/>
          </p:nvPr>
        </p:nvSpPr>
        <p:spPr/>
        <p:txBody>
          <a:bodyPr/>
          <a:lstStyle/>
          <a:p>
            <a:pPr marL="0" indent="0">
              <a:buNone/>
            </a:pPr>
            <a:r>
              <a:rPr lang="el-GR" dirty="0"/>
              <a:t>Σ</a:t>
            </a:r>
            <a:r>
              <a:rPr lang="el-GR" dirty="0" smtClean="0"/>
              <a:t>την </a:t>
            </a:r>
            <a:r>
              <a:rPr lang="el-GR" dirty="0"/>
              <a:t>περίπτωση του φωτονίου οι δύο βασικές εξισώσεις για την ενέργεια του (που ισχύουν) είναι: </a:t>
            </a:r>
            <a:r>
              <a:rPr lang="en-US" b="1" dirty="0"/>
              <a:t>E</a:t>
            </a:r>
            <a:r>
              <a:rPr lang="el-GR" b="1" dirty="0"/>
              <a:t>=</a:t>
            </a:r>
            <a:r>
              <a:rPr lang="en-US" b="1" dirty="0"/>
              <a:t>hv </a:t>
            </a:r>
            <a:r>
              <a:rPr lang="el-GR" dirty="0"/>
              <a:t>και </a:t>
            </a:r>
            <a:r>
              <a:rPr lang="el-GR" b="1" dirty="0"/>
              <a:t>Ε= </a:t>
            </a:r>
            <a:r>
              <a:rPr lang="en-US" b="1" dirty="0" smtClean="0"/>
              <a:t>mc</a:t>
            </a:r>
            <a:r>
              <a:rPr lang="el-GR" b="1" baseline="30000" dirty="0" smtClean="0"/>
              <a:t>2</a:t>
            </a:r>
            <a:r>
              <a:rPr lang="el-GR" b="1" dirty="0"/>
              <a:t>, </a:t>
            </a:r>
            <a:r>
              <a:rPr lang="el-GR" dirty="0"/>
              <a:t>όπου </a:t>
            </a:r>
            <a:r>
              <a:rPr lang="en-US" b="1" dirty="0"/>
              <a:t>c </a:t>
            </a:r>
            <a:r>
              <a:rPr lang="el-GR" dirty="0"/>
              <a:t>είναι η ταχύτητα του φωτός. Όταν συνδυασθούν οι δύο εξισώσεις τότε γίνεται: </a:t>
            </a:r>
            <a:r>
              <a:rPr lang="en-US" b="1" dirty="0"/>
              <a:t>hv </a:t>
            </a:r>
            <a:r>
              <a:rPr lang="el-GR" b="1" dirty="0"/>
              <a:t>= </a:t>
            </a:r>
            <a:r>
              <a:rPr lang="en-US" b="1" dirty="0" smtClean="0"/>
              <a:t>mc</a:t>
            </a:r>
            <a:r>
              <a:rPr lang="el-GR" baseline="30000" dirty="0" smtClean="0"/>
              <a:t>2</a:t>
            </a:r>
            <a:r>
              <a:rPr lang="el-GR" b="1" dirty="0" smtClean="0"/>
              <a:t> </a:t>
            </a:r>
            <a:r>
              <a:rPr lang="el-GR" dirty="0"/>
              <a:t>και αν αντικατασταθούν </a:t>
            </a:r>
            <a:r>
              <a:rPr lang="el-GR" dirty="0" smtClean="0"/>
              <a:t>λ=</a:t>
            </a:r>
            <a:r>
              <a:rPr lang="en-US" dirty="0" smtClean="0"/>
              <a:t>c</a:t>
            </a:r>
            <a:r>
              <a:rPr lang="el-GR" dirty="0" smtClean="0"/>
              <a:t>/ν</a:t>
            </a:r>
            <a:r>
              <a:rPr lang="el-GR" dirty="0"/>
              <a:t>, όπου </a:t>
            </a:r>
            <a:r>
              <a:rPr lang="el-GR" b="1" dirty="0"/>
              <a:t>λ </a:t>
            </a:r>
            <a:r>
              <a:rPr lang="el-GR" dirty="0"/>
              <a:t>είναι το μήκος κύματος και </a:t>
            </a:r>
            <a:r>
              <a:rPr lang="el-GR" b="1" dirty="0"/>
              <a:t>ν </a:t>
            </a:r>
            <a:r>
              <a:rPr lang="el-GR" dirty="0"/>
              <a:t>είναι η συχνότητα, τότε η εξίσωση γίνεται </a:t>
            </a:r>
            <a:r>
              <a:rPr lang="el-GR" dirty="0" smtClean="0"/>
              <a:t>λ=</a:t>
            </a:r>
            <a:r>
              <a:rPr lang="en-US" dirty="0"/>
              <a:t>h</a:t>
            </a:r>
            <a:r>
              <a:rPr lang="el-GR" dirty="0"/>
              <a:t>/</a:t>
            </a:r>
            <a:r>
              <a:rPr lang="en-US" dirty="0"/>
              <a:t>mc</a:t>
            </a:r>
            <a:r>
              <a:rPr lang="el-GR" dirty="0"/>
              <a:t>=</a:t>
            </a:r>
            <a:r>
              <a:rPr lang="en-US" dirty="0"/>
              <a:t>h</a:t>
            </a:r>
            <a:r>
              <a:rPr lang="el-GR" dirty="0"/>
              <a:t>/</a:t>
            </a:r>
            <a:r>
              <a:rPr lang="en-US" dirty="0"/>
              <a:t>p</a:t>
            </a:r>
            <a:r>
              <a:rPr lang="el-GR" dirty="0"/>
              <a:t>, όπου </a:t>
            </a:r>
            <a:r>
              <a:rPr lang="en-US" dirty="0"/>
              <a:t>p</a:t>
            </a:r>
            <a:r>
              <a:rPr lang="el-GR" dirty="0"/>
              <a:t>=</a:t>
            </a:r>
            <a:r>
              <a:rPr lang="en-US" dirty="0"/>
              <a:t>mc </a:t>
            </a:r>
            <a:r>
              <a:rPr lang="el-GR" dirty="0"/>
              <a:t>είναι η ορμή του φωτονίου. Ο </a:t>
            </a:r>
            <a:r>
              <a:rPr lang="en-US" dirty="0"/>
              <a:t>de Broglie </a:t>
            </a:r>
            <a:r>
              <a:rPr lang="el-GR" dirty="0"/>
              <a:t>πρότεινε μία παρόμοια εξίσωση για το μήκος κύματος του ηλεκτρονικού κύματος:</a:t>
            </a:r>
          </a:p>
          <a:p>
            <a:pPr marL="0" indent="0" algn="ctr">
              <a:buNone/>
            </a:pPr>
            <a:r>
              <a:rPr lang="el-GR" b="1" dirty="0"/>
              <a:t>λ</a:t>
            </a:r>
            <a:r>
              <a:rPr lang="en-US" b="1" dirty="0" smtClean="0"/>
              <a:t>=h/mu=h/p</a:t>
            </a:r>
            <a:endParaRPr lang="el-GR" b="1" dirty="0"/>
          </a:p>
        </p:txBody>
      </p:sp>
    </p:spTree>
    <p:extLst>
      <p:ext uri="{BB962C8B-B14F-4D97-AF65-F5344CB8AC3E}">
        <p14:creationId xmlns:p14="http://schemas.microsoft.com/office/powerpoint/2010/main" val="4085813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17/33</a:t>
            </a:r>
            <a:endParaRPr lang="el-GR" sz="3600" dirty="0"/>
          </a:p>
        </p:txBody>
      </p:sp>
      <p:pic>
        <p:nvPicPr>
          <p:cNvPr id="26627"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780928"/>
            <a:ext cx="8229600" cy="1259738"/>
          </a:xfrm>
          <a:ln>
            <a:solidFill>
              <a:schemeClr val="tx1"/>
            </a:solidFill>
            <a:miter lim="800000"/>
            <a:headEnd/>
            <a:tailEnd/>
          </a:ln>
        </p:spPr>
      </p:pic>
      <p:sp>
        <p:nvSpPr>
          <p:cNvPr id="2662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24C2AC-933F-4CB6-9709-BD37741BDC40}" type="slidenum">
              <a:rPr lang="el-GR" altLang="el-GR">
                <a:solidFill>
                  <a:prstClr val="black"/>
                </a:solidFill>
              </a:rPr>
              <a:pPr eaLnBrk="1" hangingPunct="1"/>
              <a:t>22</a:t>
            </a:fld>
            <a:endParaRPr lang="el-GR" altLang="el-GR" dirty="0">
              <a:solidFill>
                <a:prstClr val="black"/>
              </a:solidFill>
            </a:endParaRPr>
          </a:p>
        </p:txBody>
      </p:sp>
      <p:sp>
        <p:nvSpPr>
          <p:cNvPr id="6" name="Rectangle 10"/>
          <p:cNvSpPr/>
          <p:nvPr/>
        </p:nvSpPr>
        <p:spPr>
          <a:xfrm>
            <a:off x="2972882" y="4422303"/>
            <a:ext cx="3024485" cy="461665"/>
          </a:xfrm>
          <a:prstGeom prst="rect">
            <a:avLst/>
          </a:prstGeom>
        </p:spPr>
        <p:txBody>
          <a:bodyPr wrap="square">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3"/>
              </a:rPr>
              <a:t>TheElectromagneticSpectrum</a:t>
            </a:r>
            <a:r>
              <a:rPr lang="en-US" sz="1200" dirty="0">
                <a:solidFill>
                  <a:prstClr val="black">
                    <a:lumMod val="75000"/>
                    <a:lumOff val="25000"/>
                  </a:prstClr>
                </a:solidFill>
                <a:latin typeface="Calibri"/>
                <a:cs typeface="Arial" charset="0"/>
              </a:rPr>
              <a:t>”,  </a:t>
            </a:r>
            <a:r>
              <a:rPr lang="el-GR" sz="1200" dirty="0">
                <a:solidFill>
                  <a:prstClr val="black">
                    <a:lumMod val="75000"/>
                    <a:lumOff val="25000"/>
                  </a:prstClr>
                </a:solidFill>
                <a:latin typeface="Calibri"/>
                <a:cs typeface="Arial" charset="0"/>
              </a:rPr>
              <a:t>από</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rPr>
              <a:t>KristianMolhave</a:t>
            </a:r>
            <a:r>
              <a:rPr lang="el-GR" sz="1200" dirty="0">
                <a:solidFill>
                  <a:prstClr val="black"/>
                </a:solidFill>
                <a:latin typeface="Calibri"/>
                <a:cs typeface="Arial" charset="0"/>
              </a:rPr>
              <a:t> </a:t>
            </a:r>
            <a:r>
              <a:rPr lang="el-GR" sz="1200" dirty="0">
                <a:solidFill>
                  <a:prstClr val="black">
                    <a:lumMod val="75000"/>
                    <a:lumOff val="25000"/>
                  </a:prstClr>
                </a:solidFill>
                <a:latin typeface="Calibri"/>
                <a:cs typeface="Arial" charset="0"/>
              </a:rPr>
              <a:t>διαθέσιμη με άδεια</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hlinkClick r:id="rId4"/>
              </a:rPr>
              <a:t>CC BY 2.5</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100628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18/33</a:t>
            </a:r>
            <a:endParaRPr lang="el-GR" sz="3600" dirty="0"/>
          </a:p>
        </p:txBody>
      </p:sp>
      <p:sp>
        <p:nvSpPr>
          <p:cNvPr id="3" name="Θέση περιεχομένου 2"/>
          <p:cNvSpPr>
            <a:spLocks noGrp="1"/>
          </p:cNvSpPr>
          <p:nvPr>
            <p:ph idx="1"/>
          </p:nvPr>
        </p:nvSpPr>
        <p:spPr>
          <a:xfrm>
            <a:off x="323528" y="1268760"/>
            <a:ext cx="8686800" cy="5040313"/>
          </a:xfrm>
        </p:spPr>
        <p:txBody>
          <a:bodyPr rtlCol="0">
            <a:normAutofit/>
          </a:bodyPr>
          <a:lstStyle/>
          <a:p>
            <a:pPr marL="0" indent="0" fontAlgn="auto">
              <a:spcAft>
                <a:spcPts val="0"/>
              </a:spcAft>
              <a:buFont typeface="Wingdings" panose="05000000000000000000" pitchFamily="2" charset="2"/>
              <a:buNone/>
              <a:defRPr/>
            </a:pPr>
            <a:r>
              <a:rPr lang="el-GR" dirty="0"/>
              <a:t>Στη </a:t>
            </a:r>
            <a:r>
              <a:rPr lang="el-GR" dirty="0" smtClean="0"/>
              <a:t>φασματοφωτομετρία</a:t>
            </a:r>
            <a:endParaRPr lang="el-GR" dirty="0"/>
          </a:p>
          <a:p>
            <a:pPr marL="0" indent="0" fontAlgn="auto">
              <a:spcAft>
                <a:spcPts val="0"/>
              </a:spcAft>
              <a:buFont typeface="Wingdings" panose="05000000000000000000" pitchFamily="2" charset="2"/>
              <a:buNone/>
              <a:defRPr/>
            </a:pPr>
            <a:r>
              <a:rPr lang="el-GR" b="1" dirty="0"/>
              <a:t>Απορρόφηση (Absorbance) </a:t>
            </a:r>
            <a:r>
              <a:rPr lang="el-GR" b="1" dirty="0" smtClean="0"/>
              <a:t>= -</a:t>
            </a:r>
            <a:r>
              <a:rPr lang="en-US" b="1" dirty="0" smtClean="0"/>
              <a:t>log</a:t>
            </a:r>
            <a:r>
              <a:rPr lang="el-GR" b="1" dirty="0" smtClean="0"/>
              <a:t>(διαπερατότητας</a:t>
            </a:r>
            <a:r>
              <a:rPr lang="el-GR" b="1" dirty="0"/>
              <a:t>) (Transmitance</a:t>
            </a:r>
            <a:r>
              <a:rPr lang="el-GR" b="1" dirty="0" smtClean="0"/>
              <a:t>)</a:t>
            </a:r>
            <a:endParaRPr lang="el-GR" b="1" dirty="0"/>
          </a:p>
          <a:p>
            <a:pPr marL="0" indent="0" fontAlgn="auto">
              <a:spcAft>
                <a:spcPts val="0"/>
              </a:spcAft>
              <a:buFont typeface="Wingdings" panose="05000000000000000000" pitchFamily="2" charset="2"/>
              <a:buNone/>
              <a:defRPr/>
            </a:pPr>
            <a:r>
              <a:rPr lang="el-GR" dirty="0"/>
              <a:t>Όπου διαπερατότητα (Transmitance) </a:t>
            </a:r>
            <a:r>
              <a:rPr lang="el-GR" dirty="0" smtClean="0"/>
              <a:t>= ένταση </a:t>
            </a:r>
            <a:r>
              <a:rPr lang="el-GR" dirty="0"/>
              <a:t>εξερχόμενου / ένταση προσπίπτοντος </a:t>
            </a:r>
            <a:r>
              <a:rPr lang="el-GR" dirty="0" smtClean="0"/>
              <a:t>φωτός.</a:t>
            </a:r>
            <a:endParaRPr lang="el-GR" dirty="0"/>
          </a:p>
          <a:p>
            <a:pPr fontAlgn="auto">
              <a:spcAft>
                <a:spcPts val="0"/>
              </a:spcAft>
              <a:defRPr/>
            </a:pPr>
            <a:endParaRPr lang="el-GR" dirty="0"/>
          </a:p>
        </p:txBody>
      </p:sp>
      <p:sp>
        <p:nvSpPr>
          <p:cNvPr id="2765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A5A567-6AA0-44ED-8FBE-8E39759505B2}" type="slidenum">
              <a:rPr lang="el-GR" altLang="el-GR">
                <a:solidFill>
                  <a:prstClr val="black"/>
                </a:solidFill>
              </a:rPr>
              <a:pPr eaLnBrk="1" hangingPunct="1"/>
              <a:t>23</a:t>
            </a:fld>
            <a:endParaRPr lang="el-GR" altLang="el-GR" dirty="0">
              <a:solidFill>
                <a:prstClr val="black"/>
              </a:solidFill>
            </a:endParaRPr>
          </a:p>
        </p:txBody>
      </p:sp>
    </p:spTree>
    <p:extLst>
      <p:ext uri="{BB962C8B-B14F-4D97-AF65-F5344CB8AC3E}">
        <p14:creationId xmlns:p14="http://schemas.microsoft.com/office/powerpoint/2010/main" val="2886082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19/33</a:t>
            </a:r>
            <a:endParaRPr lang="el-GR" sz="3600" dirty="0"/>
          </a:p>
        </p:txBody>
      </p:sp>
      <p:sp>
        <p:nvSpPr>
          <p:cNvPr id="3" name="Θέση περιεχομένου 2"/>
          <p:cNvSpPr>
            <a:spLocks noGrp="1"/>
          </p:cNvSpPr>
          <p:nvPr>
            <p:ph idx="1"/>
          </p:nvPr>
        </p:nvSpPr>
        <p:spPr/>
        <p:txBody>
          <a:bodyPr rtlCol="0">
            <a:normAutofit/>
          </a:bodyPr>
          <a:lstStyle/>
          <a:p>
            <a:pPr fontAlgn="auto">
              <a:spcAft>
                <a:spcPts val="0"/>
              </a:spcAft>
              <a:defRPr/>
            </a:pPr>
            <a:r>
              <a:rPr lang="el-GR" b="1" dirty="0"/>
              <a:t>Φάσμα απορρόφησης: </a:t>
            </a:r>
            <a:r>
              <a:rPr lang="el-GR" dirty="0"/>
              <a:t>Η απεικόνιση της απορρόφησης ή της διαπερατότητας της ακτινοβολίας σε συνάρτηση με το μήκος </a:t>
            </a:r>
            <a:r>
              <a:rPr lang="el-GR" dirty="0" smtClean="0"/>
              <a:t>κύματος.</a:t>
            </a:r>
            <a:endParaRPr lang="el-GR" dirty="0"/>
          </a:p>
          <a:p>
            <a:pPr fontAlgn="auto">
              <a:spcAft>
                <a:spcPts val="0"/>
              </a:spcAft>
              <a:defRPr/>
            </a:pPr>
            <a:endParaRPr lang="el-GR" dirty="0"/>
          </a:p>
        </p:txBody>
      </p:sp>
      <p:sp>
        <p:nvSpPr>
          <p:cNvPr id="2867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08FF46-4F03-488F-8250-A936555F308E}" type="slidenum">
              <a:rPr lang="el-GR" altLang="el-GR">
                <a:solidFill>
                  <a:prstClr val="black"/>
                </a:solidFill>
              </a:rPr>
              <a:pPr eaLnBrk="1" hangingPunct="1"/>
              <a:t>24</a:t>
            </a:fld>
            <a:endParaRPr lang="el-GR" altLang="el-GR" dirty="0">
              <a:solidFill>
                <a:prstClr val="black"/>
              </a:solidFill>
            </a:endParaRPr>
          </a:p>
        </p:txBody>
      </p:sp>
      <p:grpSp>
        <p:nvGrpSpPr>
          <p:cNvPr id="28677" name="Ομάδα 34"/>
          <p:cNvGrpSpPr>
            <a:grpSpLocks/>
          </p:cNvGrpSpPr>
          <p:nvPr/>
        </p:nvGrpSpPr>
        <p:grpSpPr bwMode="auto">
          <a:xfrm>
            <a:off x="2354263" y="2782888"/>
            <a:ext cx="4824412" cy="2908300"/>
            <a:chOff x="1907704" y="2924945"/>
            <a:chExt cx="4824536" cy="2907186"/>
          </a:xfrm>
        </p:grpSpPr>
        <p:sp>
          <p:nvSpPr>
            <p:cNvPr id="7" name="Ελεύθερη σχεδίαση 6"/>
            <p:cNvSpPr/>
            <p:nvPr/>
          </p:nvSpPr>
          <p:spPr>
            <a:xfrm>
              <a:off x="2801489" y="4059572"/>
              <a:ext cx="3833912" cy="1226668"/>
            </a:xfrm>
            <a:custGeom>
              <a:avLst/>
              <a:gdLst>
                <a:gd name="connsiteX0" fmla="*/ 0 w 3833769"/>
                <a:gd name="connsiteY0" fmla="*/ 1115909 h 1225375"/>
                <a:gd name="connsiteX1" fmla="*/ 151002 w 3833769"/>
                <a:gd name="connsiteY1" fmla="*/ 813906 h 1225375"/>
                <a:gd name="connsiteX2" fmla="*/ 293615 w 3833769"/>
                <a:gd name="connsiteY2" fmla="*/ 528680 h 1225375"/>
                <a:gd name="connsiteX3" fmla="*/ 536895 w 3833769"/>
                <a:gd name="connsiteY3" fmla="*/ 167953 h 1225375"/>
                <a:gd name="connsiteX4" fmla="*/ 771787 w 3833769"/>
                <a:gd name="connsiteY4" fmla="*/ 8563 h 1225375"/>
                <a:gd name="connsiteX5" fmla="*/ 947956 w 3833769"/>
                <a:gd name="connsiteY5" fmla="*/ 50508 h 1225375"/>
                <a:gd name="connsiteX6" fmla="*/ 1182848 w 3833769"/>
                <a:gd name="connsiteY6" fmla="*/ 293788 h 1225375"/>
                <a:gd name="connsiteX7" fmla="*/ 1434517 w 3833769"/>
                <a:gd name="connsiteY7" fmla="*/ 696460 h 1225375"/>
                <a:gd name="connsiteX8" fmla="*/ 1702965 w 3833769"/>
                <a:gd name="connsiteY8" fmla="*/ 1057186 h 1225375"/>
                <a:gd name="connsiteX9" fmla="*/ 1803633 w 3833769"/>
                <a:gd name="connsiteY9" fmla="*/ 1157854 h 1225375"/>
                <a:gd name="connsiteX10" fmla="*/ 1921079 w 3833769"/>
                <a:gd name="connsiteY10" fmla="*/ 1099131 h 1225375"/>
                <a:gd name="connsiteX11" fmla="*/ 2013358 w 3833769"/>
                <a:gd name="connsiteY11" fmla="*/ 847462 h 1225375"/>
                <a:gd name="connsiteX12" fmla="*/ 2114026 w 3833769"/>
                <a:gd name="connsiteY12" fmla="*/ 478346 h 1225375"/>
                <a:gd name="connsiteX13" fmla="*/ 2206305 w 3833769"/>
                <a:gd name="connsiteY13" fmla="*/ 428012 h 1225375"/>
                <a:gd name="connsiteX14" fmla="*/ 2407640 w 3833769"/>
                <a:gd name="connsiteY14" fmla="*/ 587403 h 1225375"/>
                <a:gd name="connsiteX15" fmla="*/ 2642532 w 3833769"/>
                <a:gd name="connsiteY15" fmla="*/ 847462 h 1225375"/>
                <a:gd name="connsiteX16" fmla="*/ 2885813 w 3833769"/>
                <a:gd name="connsiteY16" fmla="*/ 1124298 h 1225375"/>
                <a:gd name="connsiteX17" fmla="*/ 3120705 w 3833769"/>
                <a:gd name="connsiteY17" fmla="*/ 1208188 h 1225375"/>
                <a:gd name="connsiteX18" fmla="*/ 3498209 w 3833769"/>
                <a:gd name="connsiteY18" fmla="*/ 1224966 h 1225375"/>
                <a:gd name="connsiteX19" fmla="*/ 3758268 w 3833769"/>
                <a:gd name="connsiteY19" fmla="*/ 1199799 h 1225375"/>
                <a:gd name="connsiteX20" fmla="*/ 3833769 w 3833769"/>
                <a:gd name="connsiteY20" fmla="*/ 1174632 h 12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33769" h="1225375">
                  <a:moveTo>
                    <a:pt x="0" y="1115909"/>
                  </a:moveTo>
                  <a:lnTo>
                    <a:pt x="151002" y="813906"/>
                  </a:lnTo>
                  <a:cubicBezTo>
                    <a:pt x="199938" y="716034"/>
                    <a:pt x="229300" y="636339"/>
                    <a:pt x="293615" y="528680"/>
                  </a:cubicBezTo>
                  <a:cubicBezTo>
                    <a:pt x="357931" y="421021"/>
                    <a:pt x="457200" y="254639"/>
                    <a:pt x="536895" y="167953"/>
                  </a:cubicBezTo>
                  <a:cubicBezTo>
                    <a:pt x="616590" y="81267"/>
                    <a:pt x="703277" y="28137"/>
                    <a:pt x="771787" y="8563"/>
                  </a:cubicBezTo>
                  <a:cubicBezTo>
                    <a:pt x="840297" y="-11011"/>
                    <a:pt x="879446" y="2970"/>
                    <a:pt x="947956" y="50508"/>
                  </a:cubicBezTo>
                  <a:cubicBezTo>
                    <a:pt x="1016466" y="98045"/>
                    <a:pt x="1101755" y="186129"/>
                    <a:pt x="1182848" y="293788"/>
                  </a:cubicBezTo>
                  <a:cubicBezTo>
                    <a:pt x="1263941" y="401447"/>
                    <a:pt x="1347831" y="569227"/>
                    <a:pt x="1434517" y="696460"/>
                  </a:cubicBezTo>
                  <a:cubicBezTo>
                    <a:pt x="1521203" y="823693"/>
                    <a:pt x="1641446" y="980287"/>
                    <a:pt x="1702965" y="1057186"/>
                  </a:cubicBezTo>
                  <a:cubicBezTo>
                    <a:pt x="1764484" y="1134085"/>
                    <a:pt x="1767281" y="1150863"/>
                    <a:pt x="1803633" y="1157854"/>
                  </a:cubicBezTo>
                  <a:cubicBezTo>
                    <a:pt x="1839985" y="1164845"/>
                    <a:pt x="1886125" y="1150863"/>
                    <a:pt x="1921079" y="1099131"/>
                  </a:cubicBezTo>
                  <a:cubicBezTo>
                    <a:pt x="1956033" y="1047399"/>
                    <a:pt x="1981200" y="950926"/>
                    <a:pt x="2013358" y="847462"/>
                  </a:cubicBezTo>
                  <a:cubicBezTo>
                    <a:pt x="2045516" y="743998"/>
                    <a:pt x="2081868" y="548254"/>
                    <a:pt x="2114026" y="478346"/>
                  </a:cubicBezTo>
                  <a:cubicBezTo>
                    <a:pt x="2146184" y="408438"/>
                    <a:pt x="2157369" y="409836"/>
                    <a:pt x="2206305" y="428012"/>
                  </a:cubicBezTo>
                  <a:cubicBezTo>
                    <a:pt x="2255241" y="446188"/>
                    <a:pt x="2334936" y="517495"/>
                    <a:pt x="2407640" y="587403"/>
                  </a:cubicBezTo>
                  <a:cubicBezTo>
                    <a:pt x="2480344" y="657311"/>
                    <a:pt x="2562837" y="757980"/>
                    <a:pt x="2642532" y="847462"/>
                  </a:cubicBezTo>
                  <a:cubicBezTo>
                    <a:pt x="2722227" y="936944"/>
                    <a:pt x="2806118" y="1064177"/>
                    <a:pt x="2885813" y="1124298"/>
                  </a:cubicBezTo>
                  <a:cubicBezTo>
                    <a:pt x="2965508" y="1184419"/>
                    <a:pt x="3018639" y="1191410"/>
                    <a:pt x="3120705" y="1208188"/>
                  </a:cubicBezTo>
                  <a:cubicBezTo>
                    <a:pt x="3222771" y="1224966"/>
                    <a:pt x="3391949" y="1226364"/>
                    <a:pt x="3498209" y="1224966"/>
                  </a:cubicBezTo>
                  <a:cubicBezTo>
                    <a:pt x="3604469" y="1223568"/>
                    <a:pt x="3702341" y="1208188"/>
                    <a:pt x="3758268" y="1199799"/>
                  </a:cubicBezTo>
                  <a:cubicBezTo>
                    <a:pt x="3814195" y="1191410"/>
                    <a:pt x="3823982" y="1183021"/>
                    <a:pt x="3833769" y="11746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cxnSp>
          <p:nvCxnSpPr>
            <p:cNvPr id="9" name="Ευθύγραμμο βέλος σύνδεσης 8"/>
            <p:cNvCxnSpPr/>
            <p:nvPr/>
          </p:nvCxnSpPr>
          <p:spPr>
            <a:xfrm flipH="1">
              <a:off x="3707975" y="4437253"/>
              <a:ext cx="503250" cy="8489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a:endCxn id="7" idx="4"/>
            </p:cNvCxnSpPr>
            <p:nvPr/>
          </p:nvCxnSpPr>
          <p:spPr>
            <a:xfrm>
              <a:off x="2801489" y="4069094"/>
              <a:ext cx="771545"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3573034" y="4069094"/>
              <a:ext cx="0" cy="137583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2801489" y="5324326"/>
              <a:ext cx="3930751"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flipV="1">
              <a:off x="2801489" y="2924945"/>
              <a:ext cx="0" cy="239938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139786" y="4037356"/>
              <a:ext cx="863622" cy="399897"/>
            </a:xfrm>
            <a:prstGeom prst="rect">
              <a:avLst/>
            </a:prstGeom>
            <a:noFill/>
          </p:spPr>
          <p:txBody>
            <a:bodyPr>
              <a:spAutoFit/>
            </a:bodyPr>
            <a:lstStyle/>
            <a:p>
              <a:pPr>
                <a:defRPr/>
              </a:pPr>
              <a:r>
                <a:rPr lang="el-GR" sz="2000" b="1" dirty="0">
                  <a:solidFill>
                    <a:prstClr val="black"/>
                  </a:solidFill>
                  <a:latin typeface="Calibri"/>
                  <a:cs typeface="Arial" charset="0"/>
                </a:rPr>
                <a:t>λ</a:t>
              </a:r>
              <a:r>
                <a:rPr lang="en-US" sz="2000" b="1" dirty="0">
                  <a:solidFill>
                    <a:prstClr val="black"/>
                  </a:solidFill>
                  <a:latin typeface="Calibri"/>
                  <a:cs typeface="Arial" charset="0"/>
                </a:rPr>
                <a:t>max</a:t>
              </a:r>
              <a:endParaRPr lang="el-GR" sz="2000" b="1" dirty="0">
                <a:solidFill>
                  <a:prstClr val="black"/>
                </a:solidFill>
                <a:latin typeface="Calibri"/>
                <a:cs typeface="Arial" charset="0"/>
              </a:endParaRPr>
            </a:p>
          </p:txBody>
        </p:sp>
        <p:sp>
          <p:nvSpPr>
            <p:cNvPr id="33" name="TextBox 32"/>
            <p:cNvSpPr txBox="1"/>
            <p:nvPr/>
          </p:nvSpPr>
          <p:spPr>
            <a:xfrm>
              <a:off x="3172974" y="5432234"/>
              <a:ext cx="2798835" cy="399897"/>
            </a:xfrm>
            <a:prstGeom prst="rect">
              <a:avLst/>
            </a:prstGeom>
            <a:noFill/>
          </p:spPr>
          <p:txBody>
            <a:bodyPr>
              <a:spAutoFit/>
            </a:bodyPr>
            <a:lstStyle/>
            <a:p>
              <a:pPr>
                <a:defRPr/>
              </a:pPr>
              <a:r>
                <a:rPr lang="el-GR" sz="2000" b="1" dirty="0">
                  <a:solidFill>
                    <a:prstClr val="black"/>
                  </a:solidFill>
                  <a:latin typeface="Calibri"/>
                  <a:cs typeface="Arial" charset="0"/>
                </a:rPr>
                <a:t>Μήκος κύματος (λ, </a:t>
              </a:r>
              <a:r>
                <a:rPr lang="en-US" sz="2000" b="1" dirty="0">
                  <a:solidFill>
                    <a:prstClr val="black"/>
                  </a:solidFill>
                  <a:latin typeface="Calibri"/>
                  <a:cs typeface="Arial" charset="0"/>
                </a:rPr>
                <a:t>nm)</a:t>
              </a:r>
              <a:endParaRPr lang="el-GR" sz="2000" b="1" dirty="0">
                <a:solidFill>
                  <a:prstClr val="black"/>
                </a:solidFill>
                <a:latin typeface="Calibri"/>
                <a:cs typeface="Arial" charset="0"/>
              </a:endParaRPr>
            </a:p>
          </p:txBody>
        </p:sp>
        <p:sp>
          <p:nvSpPr>
            <p:cNvPr id="34" name="TextBox 33"/>
            <p:cNvSpPr txBox="1"/>
            <p:nvPr/>
          </p:nvSpPr>
          <p:spPr>
            <a:xfrm rot="16200000">
              <a:off x="1094503" y="3907943"/>
              <a:ext cx="2026461" cy="400060"/>
            </a:xfrm>
            <a:prstGeom prst="rect">
              <a:avLst/>
            </a:prstGeom>
            <a:noFill/>
          </p:spPr>
          <p:txBody>
            <a:bodyPr>
              <a:spAutoFit/>
            </a:bodyPr>
            <a:lstStyle/>
            <a:p>
              <a:pPr>
                <a:defRPr/>
              </a:pPr>
              <a:r>
                <a:rPr lang="el-GR" sz="2000" b="1" dirty="0">
                  <a:solidFill>
                    <a:prstClr val="black"/>
                  </a:solidFill>
                  <a:latin typeface="Calibri"/>
                  <a:cs typeface="Arial" charset="0"/>
                </a:rPr>
                <a:t>Απορρόφηση (Α)</a:t>
              </a:r>
            </a:p>
          </p:txBody>
        </p:sp>
      </p:grpSp>
    </p:spTree>
    <p:extLst>
      <p:ext uri="{BB962C8B-B14F-4D97-AF65-F5344CB8AC3E}">
        <p14:creationId xmlns:p14="http://schemas.microsoft.com/office/powerpoint/2010/main" val="4097813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r>
              <a:rPr lang="el-GR" altLang="el-GR" dirty="0" smtClean="0"/>
              <a:t>Διαπερατότητα</a:t>
            </a:r>
          </a:p>
        </p:txBody>
      </p:sp>
      <p:sp>
        <p:nvSpPr>
          <p:cNvPr id="3" name="Θέση περιεχομένου 2"/>
          <p:cNvSpPr>
            <a:spLocks noGrp="1"/>
          </p:cNvSpPr>
          <p:nvPr>
            <p:ph idx="1"/>
          </p:nvPr>
        </p:nvSpPr>
        <p:spPr/>
        <p:txBody>
          <a:bodyPr>
            <a:normAutofit/>
          </a:bodyPr>
          <a:lstStyle/>
          <a:p>
            <a:pPr>
              <a:lnSpc>
                <a:spcPct val="150000"/>
              </a:lnSpc>
              <a:spcBef>
                <a:spcPct val="0"/>
              </a:spcBef>
              <a:buFont typeface="Wingdings" panose="05000000000000000000" pitchFamily="2" charset="2"/>
              <a:buChar char="§"/>
            </a:pPr>
            <a:r>
              <a:rPr lang="en-US" altLang="el-GR" b="1" dirty="0" smtClean="0">
                <a:ea typeface="Arial" charset="0"/>
                <a:cs typeface="Tahoma" pitchFamily="34" charset="0"/>
              </a:rPr>
              <a:t>T =  I / Io</a:t>
            </a:r>
            <a:r>
              <a:rPr lang="el-GR" altLang="el-GR" b="1" dirty="0" smtClean="0">
                <a:ea typeface="Arial" charset="0"/>
                <a:cs typeface="Tahoma" pitchFamily="34" charset="0"/>
              </a:rPr>
              <a:t>.    </a:t>
            </a:r>
            <a:r>
              <a:rPr lang="el-GR" altLang="el-GR" dirty="0" smtClean="0">
                <a:ea typeface="Arial" charset="0"/>
                <a:cs typeface="Tahoma" pitchFamily="34" charset="0"/>
              </a:rPr>
              <a:t>Άρα</a:t>
            </a:r>
            <a:r>
              <a:rPr lang="el-GR" altLang="el-GR" b="1" dirty="0" smtClean="0">
                <a:ea typeface="Arial" charset="0"/>
                <a:cs typeface="Tahoma" pitchFamily="34" charset="0"/>
              </a:rPr>
              <a:t>      Α = - </a:t>
            </a:r>
            <a:r>
              <a:rPr lang="en-US" altLang="el-GR" b="1" dirty="0" smtClean="0">
                <a:ea typeface="Arial" charset="0"/>
                <a:cs typeface="Tahoma" pitchFamily="34" charset="0"/>
              </a:rPr>
              <a:t>log T</a:t>
            </a:r>
          </a:p>
          <a:p>
            <a:pPr>
              <a:lnSpc>
                <a:spcPct val="150000"/>
              </a:lnSpc>
              <a:spcBef>
                <a:spcPct val="0"/>
              </a:spcBef>
              <a:buFont typeface="Wingdings" panose="05000000000000000000" pitchFamily="2" charset="2"/>
              <a:buChar char="§"/>
            </a:pPr>
            <a:r>
              <a:rPr lang="el-GR" altLang="el-GR" b="1" dirty="0" smtClean="0">
                <a:ea typeface="Arial" charset="0"/>
                <a:cs typeface="Tahoma" pitchFamily="34" charset="0"/>
              </a:rPr>
              <a:t> Εκφράζεται σε % (Τ=0%, Α=∞ και Τ=100%, Α=0)</a:t>
            </a:r>
          </a:p>
          <a:p>
            <a:pPr algn="ctr">
              <a:spcBef>
                <a:spcPts val="4800"/>
              </a:spcBef>
              <a:buFont typeface="Wingdings" panose="05000000000000000000" pitchFamily="2" charset="2"/>
              <a:buNone/>
            </a:pPr>
            <a:r>
              <a:rPr lang="el-GR" altLang="el-GR" b="1" dirty="0" smtClean="0">
                <a:solidFill>
                  <a:srgbClr val="004A82"/>
                </a:solidFill>
                <a:ea typeface="Arial" charset="0"/>
                <a:cs typeface="Tahoma" pitchFamily="34" charset="0"/>
              </a:rPr>
              <a:t>Προϋποθέσεις ισχύος του νόμου </a:t>
            </a:r>
            <a:r>
              <a:rPr lang="en-US" altLang="el-GR" b="1" dirty="0" smtClean="0">
                <a:solidFill>
                  <a:srgbClr val="004A82"/>
                </a:solidFill>
                <a:ea typeface="Arial" charset="0"/>
                <a:cs typeface="Tahoma" pitchFamily="34" charset="0"/>
              </a:rPr>
              <a:t>Lambert-Beer</a:t>
            </a:r>
          </a:p>
          <a:p>
            <a:r>
              <a:rPr lang="el-GR" altLang="el-GR" dirty="0" smtClean="0">
                <a:ea typeface="Arial" charset="0"/>
                <a:cs typeface="Tahoma" pitchFamily="34" charset="0"/>
              </a:rPr>
              <a:t>Τα διαλύματα δεν είναι πυκνά (0,1 &lt; Α &lt; 1)</a:t>
            </a:r>
            <a:r>
              <a:rPr lang="en-US" altLang="el-GR" dirty="0" smtClean="0">
                <a:ea typeface="Arial" charset="0"/>
                <a:cs typeface="Tahoma" pitchFamily="34" charset="0"/>
              </a:rPr>
              <a:t>,</a:t>
            </a:r>
            <a:endParaRPr lang="el-GR" altLang="el-GR" dirty="0" smtClean="0">
              <a:ea typeface="Arial" charset="0"/>
              <a:cs typeface="Tahoma" pitchFamily="34" charset="0"/>
            </a:endParaRPr>
          </a:p>
          <a:p>
            <a:r>
              <a:rPr lang="el-GR" altLang="el-GR" dirty="0" smtClean="0">
                <a:ea typeface="Arial" charset="0"/>
                <a:cs typeface="Tahoma" pitchFamily="34" charset="0"/>
              </a:rPr>
              <a:t>Η ακτινοβολία είναι μονοχρωματική</a:t>
            </a:r>
            <a:r>
              <a:rPr lang="en-US" altLang="el-GR" dirty="0" smtClean="0">
                <a:ea typeface="Arial" charset="0"/>
                <a:cs typeface="Tahoma" pitchFamily="34" charset="0"/>
              </a:rPr>
              <a:t>,</a:t>
            </a:r>
            <a:endParaRPr lang="el-GR" altLang="el-GR" dirty="0" smtClean="0">
              <a:ea typeface="Arial" charset="0"/>
              <a:cs typeface="Tahoma" pitchFamily="34" charset="0"/>
            </a:endParaRPr>
          </a:p>
          <a:p>
            <a:r>
              <a:rPr lang="el-GR" altLang="el-GR" dirty="0" smtClean="0">
                <a:ea typeface="Arial" charset="0"/>
                <a:cs typeface="Tahoma" pitchFamily="34" charset="0"/>
              </a:rPr>
              <a:t>Η κυψελίδα έχει ομοιόμορφη διατομή</a:t>
            </a:r>
            <a:r>
              <a:rPr lang="en-US" altLang="el-GR" dirty="0" smtClean="0">
                <a:ea typeface="Arial" charset="0"/>
                <a:cs typeface="Tahoma" pitchFamily="34" charset="0"/>
              </a:rPr>
              <a:t>,</a:t>
            </a:r>
            <a:endParaRPr lang="el-GR" altLang="el-GR" dirty="0" smtClean="0">
              <a:ea typeface="Arial" charset="0"/>
              <a:cs typeface="Tahoma" pitchFamily="34" charset="0"/>
            </a:endParaRPr>
          </a:p>
          <a:p>
            <a:r>
              <a:rPr lang="el-GR" altLang="el-GR" dirty="0" smtClean="0">
                <a:ea typeface="Arial" charset="0"/>
                <a:cs typeface="Tahoma" pitchFamily="34" charset="0"/>
              </a:rPr>
              <a:t>Τα μόρια δεν αντιδρούν μεταξύ τους</a:t>
            </a:r>
            <a:r>
              <a:rPr lang="en-US" altLang="el-GR" dirty="0" smtClean="0">
                <a:ea typeface="Arial" charset="0"/>
                <a:cs typeface="Tahoma" pitchFamily="34" charset="0"/>
              </a:rPr>
              <a:t>,</a:t>
            </a:r>
            <a:endParaRPr lang="el-GR" altLang="el-GR" dirty="0" smtClean="0">
              <a:ea typeface="Arial" charset="0"/>
              <a:cs typeface="Tahoma" pitchFamily="34" charset="0"/>
            </a:endParaRPr>
          </a:p>
          <a:p>
            <a:r>
              <a:rPr lang="el-GR" altLang="el-GR" dirty="0" smtClean="0">
                <a:ea typeface="Arial" charset="0"/>
                <a:cs typeface="Tahoma" pitchFamily="34" charset="0"/>
              </a:rPr>
              <a:t>Η μέτρηση γίνεται στο λmax (μέγιστη ευαισθησία)</a:t>
            </a:r>
            <a:r>
              <a:rPr lang="en-US" altLang="el-GR" dirty="0" smtClean="0">
                <a:ea typeface="Arial" charset="0"/>
                <a:cs typeface="Tahoma" pitchFamily="34" charset="0"/>
              </a:rPr>
              <a:t>.</a:t>
            </a:r>
            <a:endParaRPr lang="el-GR" altLang="el-GR" dirty="0" smtClean="0">
              <a:ea typeface="Arial" charset="0"/>
              <a:cs typeface="Tahoma" pitchFamily="34" charset="0"/>
            </a:endParaRPr>
          </a:p>
        </p:txBody>
      </p:sp>
      <p:sp>
        <p:nvSpPr>
          <p:cNvPr id="2970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BD66D8-538E-4B49-8B81-D4C5D944C599}" type="slidenum">
              <a:rPr lang="el-GR" altLang="el-GR">
                <a:solidFill>
                  <a:prstClr val="black"/>
                </a:solidFill>
              </a:rPr>
              <a:pPr eaLnBrk="1" hangingPunct="1"/>
              <a:t>25</a:t>
            </a:fld>
            <a:endParaRPr lang="el-GR" altLang="el-GR" dirty="0">
              <a:solidFill>
                <a:prstClr val="black"/>
              </a:solidFill>
            </a:endParaRPr>
          </a:p>
        </p:txBody>
      </p:sp>
    </p:spTree>
    <p:extLst>
      <p:ext uri="{BB962C8B-B14F-4D97-AF65-F5344CB8AC3E}">
        <p14:creationId xmlns:p14="http://schemas.microsoft.com/office/powerpoint/2010/main" val="3526847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r>
              <a:rPr lang="el-GR" altLang="el-GR" dirty="0">
                <a:ea typeface="Arial" pitchFamily="34" charset="0"/>
                <a:cs typeface="Tahoma" pitchFamily="34" charset="0"/>
              </a:rPr>
              <a:t>Νόμος </a:t>
            </a:r>
            <a:r>
              <a:rPr lang="en-US" altLang="el-GR" dirty="0" smtClean="0">
                <a:ea typeface="Arial" pitchFamily="34" charset="0"/>
                <a:cs typeface="Tahoma" pitchFamily="34" charset="0"/>
              </a:rPr>
              <a:t>Lambert-Beer</a:t>
            </a:r>
            <a:r>
              <a:rPr lang="el-GR" altLang="el-GR" dirty="0" smtClean="0">
                <a:ea typeface="Arial" pitchFamily="34" charset="0"/>
                <a:cs typeface="Tahoma" pitchFamily="34" charset="0"/>
              </a:rPr>
              <a:t> </a:t>
            </a:r>
            <a:r>
              <a:rPr lang="el-GR" altLang="el-GR" sz="3200" b="0" dirty="0" smtClean="0"/>
              <a:t>(1 από 7)</a:t>
            </a:r>
          </a:p>
        </p:txBody>
      </p:sp>
      <p:sp>
        <p:nvSpPr>
          <p:cNvPr id="3" name="Θέση περιεχομένου 2"/>
          <p:cNvSpPr>
            <a:spLocks noGrp="1"/>
          </p:cNvSpPr>
          <p:nvPr>
            <p:ph idx="1"/>
          </p:nvPr>
        </p:nvSpPr>
        <p:spPr/>
        <p:txBody>
          <a:bodyPr rtlCol="0">
            <a:normAutofit lnSpcReduction="10000"/>
          </a:bodyPr>
          <a:lstStyle/>
          <a:p>
            <a:pPr fontAlgn="auto">
              <a:spcAft>
                <a:spcPts val="0"/>
              </a:spcAft>
              <a:defRPr/>
            </a:pPr>
            <a:r>
              <a:rPr lang="el-GR" b="1" dirty="0">
                <a:solidFill>
                  <a:prstClr val="black"/>
                </a:solidFill>
              </a:rPr>
              <a:t>Νόμος Lambert</a:t>
            </a:r>
          </a:p>
          <a:p>
            <a:pPr marL="355600" indent="0" fontAlgn="auto">
              <a:spcAft>
                <a:spcPts val="0"/>
              </a:spcAft>
              <a:buFont typeface="Wingdings" panose="05000000000000000000" pitchFamily="2" charset="2"/>
              <a:buNone/>
              <a:defRPr/>
            </a:pPr>
            <a:r>
              <a:rPr lang="el-GR" dirty="0">
                <a:solidFill>
                  <a:prstClr val="black"/>
                </a:solidFill>
              </a:rPr>
              <a:t>Ο νόμος του Lambert συνδέει την ένταση Ιο της μονοχρωματικής ακτινοβολίας που προσπίπτει σε μια στοιβάδα ουσίας πάχους d με την ένταση I της εξερχόμενης από την στοιβάδα ακτινοβολίας</a:t>
            </a:r>
            <a:r>
              <a:rPr lang="el-GR" dirty="0" smtClean="0">
                <a:solidFill>
                  <a:prstClr val="black"/>
                </a:solidFill>
              </a:rPr>
              <a:t>.</a:t>
            </a:r>
            <a:endParaRPr lang="el-GR" dirty="0" smtClean="0"/>
          </a:p>
          <a:p>
            <a:pPr marL="355600" indent="0" fontAlgn="auto">
              <a:spcAft>
                <a:spcPts val="0"/>
              </a:spcAft>
              <a:buFont typeface="Wingdings" panose="05000000000000000000" pitchFamily="2" charset="2"/>
              <a:buNone/>
              <a:defRPr/>
            </a:pPr>
            <a:r>
              <a:rPr lang="el-GR" dirty="0" smtClean="0"/>
              <a:t>Η</a:t>
            </a:r>
            <a:r>
              <a:rPr lang="el-GR" dirty="0"/>
              <a:t>  σχέση  αυτή  (γνωστή  και  ως  νόμος  </a:t>
            </a:r>
            <a:r>
              <a:rPr lang="el-GR" dirty="0" smtClean="0"/>
              <a:t>Beer‐Lambert</a:t>
            </a:r>
            <a:r>
              <a:rPr lang="el-GR" dirty="0" smtClean="0"/>
              <a:t>) αποτελεί την</a:t>
            </a:r>
            <a:r>
              <a:rPr lang="el-GR" dirty="0"/>
              <a:t>   </a:t>
            </a:r>
            <a:r>
              <a:rPr lang="el-GR" dirty="0" smtClean="0"/>
              <a:t>αρχή της </a:t>
            </a:r>
            <a:r>
              <a:rPr lang="el-GR" dirty="0">
                <a:ea typeface="Arial" pitchFamily="2"/>
                <a:cs typeface="Tahoma" pitchFamily="2"/>
              </a:rPr>
              <a:t>φασματοφωτομετρίας: </a:t>
            </a:r>
            <a:endParaRPr lang="el-GR" dirty="0" smtClean="0">
              <a:ea typeface="Arial" pitchFamily="2"/>
              <a:cs typeface="Tahoma" pitchFamily="2"/>
            </a:endParaRPr>
          </a:p>
          <a:p>
            <a:pPr marL="355600" indent="0" fontAlgn="auto">
              <a:spcAft>
                <a:spcPts val="0"/>
              </a:spcAft>
              <a:buFont typeface="Wingdings" panose="05000000000000000000" pitchFamily="2" charset="2"/>
              <a:buNone/>
              <a:defRPr/>
            </a:pPr>
            <a:r>
              <a:rPr lang="el-GR" dirty="0"/>
              <a:t>Η  οπτική  πυκνότητα (απορρόφηση)  για  </a:t>
            </a:r>
            <a:r>
              <a:rPr lang="el-GR" dirty="0" smtClean="0"/>
              <a:t>σταθερό </a:t>
            </a:r>
            <a:r>
              <a:rPr lang="el-GR" dirty="0"/>
              <a:t>πάχος </a:t>
            </a:r>
            <a:r>
              <a:rPr lang="el-GR" dirty="0" smtClean="0"/>
              <a:t>στοιβάδας και ορισμένο μήκος κύματος φωτός είναι γραμμική συνάρτηση της συγκέντρωσης του διαλύματος της ουσίας που απορροφά.</a:t>
            </a:r>
          </a:p>
        </p:txBody>
      </p:sp>
      <p:sp>
        <p:nvSpPr>
          <p:cNvPr id="3072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1FF2FA-6B09-4CBC-8BB5-BFA43D0FE7C2}" type="slidenum">
              <a:rPr lang="el-GR" altLang="el-GR">
                <a:solidFill>
                  <a:prstClr val="black"/>
                </a:solidFill>
              </a:rPr>
              <a:pPr eaLnBrk="1" hangingPunct="1"/>
              <a:t>26</a:t>
            </a:fld>
            <a:endParaRPr lang="el-GR" altLang="el-GR" dirty="0">
              <a:solidFill>
                <a:prstClr val="black"/>
              </a:solidFill>
            </a:endParaRPr>
          </a:p>
        </p:txBody>
      </p:sp>
    </p:spTree>
    <p:extLst>
      <p:ext uri="{BB962C8B-B14F-4D97-AF65-F5344CB8AC3E}">
        <p14:creationId xmlns:p14="http://schemas.microsoft.com/office/powerpoint/2010/main" val="2017821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r>
              <a:rPr lang="el-GR" altLang="el-GR" dirty="0">
                <a:ea typeface="Arial" pitchFamily="34" charset="0"/>
                <a:cs typeface="Tahoma" pitchFamily="34" charset="0"/>
              </a:rPr>
              <a:t>Νόμος </a:t>
            </a:r>
            <a:r>
              <a:rPr lang="en-US" altLang="el-GR" dirty="0" smtClean="0">
                <a:ea typeface="Arial" pitchFamily="34" charset="0"/>
                <a:cs typeface="Tahoma" pitchFamily="34" charset="0"/>
              </a:rPr>
              <a:t>Lambert-Beer </a:t>
            </a:r>
            <a:r>
              <a:rPr lang="el-GR" altLang="el-GR" sz="3200" b="0" dirty="0" smtClean="0"/>
              <a:t>(</a:t>
            </a:r>
            <a:r>
              <a:rPr lang="el-GR" altLang="el-GR" sz="3200" b="0" dirty="0" smtClean="0"/>
              <a:t>2 από 7)</a:t>
            </a:r>
            <a:endParaRPr lang="el-GR" altLang="el-GR" dirty="0" smtClean="0"/>
          </a:p>
        </p:txBody>
      </p:sp>
      <p:sp>
        <p:nvSpPr>
          <p:cNvPr id="3" name="Θέση περιεχομένου 2"/>
          <p:cNvSpPr>
            <a:spLocks noGrp="1"/>
          </p:cNvSpPr>
          <p:nvPr>
            <p:ph idx="1"/>
          </p:nvPr>
        </p:nvSpPr>
        <p:spPr/>
        <p:txBody>
          <a:bodyPr rtlCol="0">
            <a:normAutofit fontScale="92500" lnSpcReduction="20000"/>
          </a:bodyPr>
          <a:lstStyle/>
          <a:p>
            <a:pPr marL="0" indent="0" fontAlgn="auto">
              <a:spcAft>
                <a:spcPts val="0"/>
              </a:spcAft>
              <a:buFont typeface="Wingdings" panose="05000000000000000000" pitchFamily="2" charset="2"/>
              <a:buNone/>
              <a:defRPr/>
            </a:pPr>
            <a:r>
              <a:rPr lang="el-GR" dirty="0"/>
              <a:t>A = Απορρόφηση</a:t>
            </a:r>
          </a:p>
          <a:p>
            <a:pPr marL="0" indent="0" fontAlgn="auto">
              <a:spcAft>
                <a:spcPts val="0"/>
              </a:spcAft>
              <a:buFont typeface="Wingdings" panose="05000000000000000000" pitchFamily="2" charset="2"/>
              <a:buNone/>
              <a:defRPr/>
            </a:pPr>
            <a:r>
              <a:rPr lang="el-GR" dirty="0" smtClean="0"/>
              <a:t>α </a:t>
            </a:r>
            <a:r>
              <a:rPr lang="el-GR" dirty="0"/>
              <a:t>= Συντελεστής απορρόφησης είναι μια σταθερά που εξαρτάται από την φύση της ουσίας που απορροφά την ακτινοβολία και από το μήκος κύματος της ακτινοβολίας</a:t>
            </a:r>
          </a:p>
          <a:p>
            <a:pPr marL="0" indent="0" fontAlgn="auto">
              <a:spcAft>
                <a:spcPts val="0"/>
              </a:spcAft>
              <a:buFont typeface="Wingdings" panose="05000000000000000000" pitchFamily="2" charset="2"/>
              <a:buNone/>
              <a:defRPr/>
            </a:pPr>
            <a:r>
              <a:rPr lang="el-GR" dirty="0"/>
              <a:t> c = συγκέντρωση</a:t>
            </a:r>
          </a:p>
          <a:p>
            <a:pPr marL="0" indent="0" fontAlgn="auto">
              <a:spcAft>
                <a:spcPts val="0"/>
              </a:spcAft>
              <a:buFont typeface="Wingdings" panose="05000000000000000000" pitchFamily="2" charset="2"/>
              <a:buNone/>
              <a:defRPr/>
            </a:pPr>
            <a:r>
              <a:rPr lang="el-GR" dirty="0"/>
              <a:t> b = Μήκος διαδροµής</a:t>
            </a:r>
          </a:p>
          <a:p>
            <a:pPr marL="0" indent="0" fontAlgn="auto">
              <a:spcAft>
                <a:spcPts val="0"/>
              </a:spcAft>
              <a:buFont typeface="Wingdings" panose="05000000000000000000" pitchFamily="2" charset="2"/>
              <a:buNone/>
              <a:defRPr/>
            </a:pPr>
            <a:r>
              <a:rPr lang="el-GR" dirty="0"/>
              <a:t> </a:t>
            </a:r>
            <a:r>
              <a:rPr lang="el-GR" dirty="0" smtClean="0"/>
              <a:t>ε </a:t>
            </a:r>
            <a:r>
              <a:rPr lang="el-GR" dirty="0"/>
              <a:t>= Μοριακός συντελεστής απορρόφησης, Μ</a:t>
            </a:r>
            <a:r>
              <a:rPr lang="el-GR" baseline="30000" dirty="0"/>
              <a:t>-1</a:t>
            </a:r>
            <a:r>
              <a:rPr lang="el-GR" dirty="0"/>
              <a:t> cm</a:t>
            </a:r>
            <a:r>
              <a:rPr lang="el-GR" baseline="30000" dirty="0"/>
              <a:t>-1</a:t>
            </a:r>
          </a:p>
          <a:p>
            <a:pPr marL="0" indent="0" fontAlgn="auto">
              <a:spcAft>
                <a:spcPts val="0"/>
              </a:spcAft>
              <a:buFont typeface="Wingdings" panose="05000000000000000000" pitchFamily="2" charset="2"/>
              <a:buNone/>
              <a:defRPr/>
            </a:pPr>
            <a:r>
              <a:rPr lang="el-GR" dirty="0"/>
              <a:t> </a:t>
            </a:r>
            <a:r>
              <a:rPr lang="el-GR" dirty="0" smtClean="0"/>
              <a:t>c </a:t>
            </a:r>
            <a:r>
              <a:rPr lang="el-GR" dirty="0"/>
              <a:t>= Μοριακότητα </a:t>
            </a:r>
            <a:r>
              <a:rPr lang="el-GR" dirty="0" smtClean="0"/>
              <a:t> Μείγµα </a:t>
            </a:r>
            <a:r>
              <a:rPr lang="el-GR" dirty="0"/>
              <a:t>Αναλυτών</a:t>
            </a:r>
          </a:p>
          <a:p>
            <a:pPr marL="0" indent="0" fontAlgn="auto">
              <a:spcAft>
                <a:spcPts val="0"/>
              </a:spcAft>
              <a:buFont typeface="Wingdings" panose="05000000000000000000" pitchFamily="2" charset="2"/>
              <a:buNone/>
              <a:defRPr/>
            </a:pPr>
            <a:r>
              <a:rPr lang="el-GR" dirty="0"/>
              <a:t> </a:t>
            </a:r>
            <a:r>
              <a:rPr lang="el-GR" dirty="0" smtClean="0"/>
              <a:t>Αποµάκρυνση </a:t>
            </a:r>
            <a:r>
              <a:rPr lang="el-GR" dirty="0"/>
              <a:t>παρεµποδίσεων όπως:</a:t>
            </a:r>
          </a:p>
          <a:p>
            <a:pPr marL="0" indent="0" fontAlgn="auto">
              <a:spcAft>
                <a:spcPts val="0"/>
              </a:spcAft>
              <a:buFont typeface="Wingdings" panose="05000000000000000000" pitchFamily="2" charset="2"/>
              <a:buNone/>
              <a:defRPr/>
            </a:pPr>
            <a:r>
              <a:rPr lang="el-GR" dirty="0"/>
              <a:t>Ανάκλαση, περίθλαση, απορρόφηση διαλύτη, κ.ά.</a:t>
            </a:r>
          </a:p>
          <a:p>
            <a:pPr marL="0" indent="0" fontAlgn="auto">
              <a:spcAft>
                <a:spcPts val="0"/>
              </a:spcAft>
              <a:buFont typeface="Wingdings" panose="05000000000000000000" pitchFamily="2" charset="2"/>
              <a:buNone/>
              <a:defRPr/>
            </a:pPr>
            <a:r>
              <a:rPr lang="el-GR" dirty="0"/>
              <a:t>Μπορεί να γίνει είτε ξεχωριστά, είτε ταυτόχρονα.</a:t>
            </a:r>
          </a:p>
          <a:p>
            <a:pPr fontAlgn="auto">
              <a:spcAft>
                <a:spcPts val="0"/>
              </a:spcAft>
              <a:defRPr/>
            </a:pPr>
            <a:endParaRPr lang="el-GR" dirty="0"/>
          </a:p>
        </p:txBody>
      </p:sp>
      <p:sp>
        <p:nvSpPr>
          <p:cNvPr id="3174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D05650-1AE1-4364-A9C3-8884953FA61C}" type="slidenum">
              <a:rPr lang="el-GR" altLang="el-GR">
                <a:solidFill>
                  <a:prstClr val="black"/>
                </a:solidFill>
              </a:rPr>
              <a:pPr eaLnBrk="1" hangingPunct="1"/>
              <a:t>27</a:t>
            </a:fld>
            <a:endParaRPr lang="el-GR" altLang="el-GR" dirty="0">
              <a:solidFill>
                <a:prstClr val="black"/>
              </a:solidFill>
            </a:endParaRPr>
          </a:p>
        </p:txBody>
      </p:sp>
    </p:spTree>
    <p:extLst>
      <p:ext uri="{BB962C8B-B14F-4D97-AF65-F5344CB8AC3E}">
        <p14:creationId xmlns:p14="http://schemas.microsoft.com/office/powerpoint/2010/main" val="1741287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r>
              <a:rPr lang="el-GR" altLang="el-GR" dirty="0">
                <a:ea typeface="Arial" pitchFamily="34" charset="0"/>
                <a:cs typeface="Tahoma" pitchFamily="34" charset="0"/>
              </a:rPr>
              <a:t>Νόμος </a:t>
            </a:r>
            <a:r>
              <a:rPr lang="en-US" altLang="el-GR" dirty="0" smtClean="0">
                <a:ea typeface="Arial" pitchFamily="34" charset="0"/>
                <a:cs typeface="Tahoma" pitchFamily="34" charset="0"/>
              </a:rPr>
              <a:t>Lambert-Beer</a:t>
            </a:r>
            <a:r>
              <a:rPr lang="el-GR" altLang="el-GR" dirty="0" smtClean="0">
                <a:ea typeface="Arial" pitchFamily="34" charset="0"/>
                <a:cs typeface="Tahoma" pitchFamily="34" charset="0"/>
              </a:rPr>
              <a:t> </a:t>
            </a:r>
            <a:r>
              <a:rPr lang="el-GR" altLang="el-GR" sz="3200" b="0" dirty="0" smtClean="0"/>
              <a:t>(3 από 7)</a:t>
            </a:r>
            <a:endParaRPr lang="el-GR" altLang="el-GR" dirty="0" smtClean="0"/>
          </a:p>
        </p:txBody>
      </p:sp>
      <p:sp>
        <p:nvSpPr>
          <p:cNvPr id="3" name="Θέση περιεχομένου 2"/>
          <p:cNvSpPr>
            <a:spLocks noGrp="1"/>
          </p:cNvSpPr>
          <p:nvPr>
            <p:ph idx="1"/>
          </p:nvPr>
        </p:nvSpPr>
        <p:spPr/>
        <p:txBody>
          <a:bodyPr rtlCol="0">
            <a:normAutofit/>
          </a:bodyPr>
          <a:lstStyle/>
          <a:p>
            <a:pPr marL="0" indent="0" fontAlgn="auto">
              <a:spcAft>
                <a:spcPts val="0"/>
              </a:spcAft>
              <a:buFont typeface="Wingdings" panose="05000000000000000000" pitchFamily="2" charset="2"/>
              <a:buNone/>
              <a:defRPr/>
            </a:pPr>
            <a:r>
              <a:rPr lang="el-GR" dirty="0"/>
              <a:t>Το  αντίθετο  του  δεκαδικού  λογάριθμου  ή  ο  </a:t>
            </a:r>
            <a:r>
              <a:rPr lang="el-GR" dirty="0" smtClean="0"/>
              <a:t>δεκαδικός λογάριθμος</a:t>
            </a:r>
            <a:r>
              <a:rPr lang="el-GR" dirty="0"/>
              <a:t>  του  αντίστροφου  της διαπερατότητας λέγεται οπτική πυκνότητα D (optical density) ή απορρόφηση Α (absorbance):</a:t>
            </a:r>
          </a:p>
          <a:p>
            <a:pPr fontAlgn="auto">
              <a:spcAft>
                <a:spcPts val="0"/>
              </a:spcAft>
              <a:defRPr/>
            </a:pPr>
            <a:endParaRPr lang="el-GR" dirty="0"/>
          </a:p>
        </p:txBody>
      </p:sp>
      <p:sp>
        <p:nvSpPr>
          <p:cNvPr id="3277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1DA42D-1C25-4E2B-9F55-BB68CE221657}" type="slidenum">
              <a:rPr lang="el-GR" altLang="el-GR">
                <a:solidFill>
                  <a:prstClr val="black"/>
                </a:solidFill>
              </a:rPr>
              <a:pPr eaLnBrk="1" hangingPunct="1"/>
              <a:t>28</a:t>
            </a:fld>
            <a:endParaRPr lang="el-GR" altLang="el-GR" dirty="0">
              <a:solidFill>
                <a:prstClr val="black"/>
              </a:solidFill>
            </a:endParaRPr>
          </a:p>
        </p:txBody>
      </p:sp>
      <p:pic>
        <p:nvPicPr>
          <p:cNvPr id="3277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565400"/>
            <a:ext cx="39243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p:nvPr/>
        </p:nvSpPr>
        <p:spPr>
          <a:xfrm>
            <a:off x="2136775" y="4437063"/>
            <a:ext cx="4681538" cy="27781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3"/>
              </a:rPr>
              <a:t>Beer lambert1</a:t>
            </a:r>
            <a:r>
              <a:rPr lang="en-US" sz="1200" dirty="0">
                <a:solidFill>
                  <a:prstClr val="black">
                    <a:lumMod val="75000"/>
                    <a:lumOff val="25000"/>
                  </a:prstClr>
                </a:solidFill>
                <a:latin typeface="Calibri"/>
                <a:cs typeface="Arial" charset="0"/>
              </a:rPr>
              <a:t>”,  </a:t>
            </a:r>
            <a:r>
              <a:rPr lang="el-GR" sz="1200" dirty="0">
                <a:solidFill>
                  <a:prstClr val="black">
                    <a:lumMod val="75000"/>
                    <a:lumOff val="25000"/>
                  </a:prstClr>
                </a:solidFill>
                <a:latin typeface="Calibri"/>
                <a:cs typeface="Arial" charset="0"/>
              </a:rPr>
              <a:t>από</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rPr>
              <a:t>Dreamtheater</a:t>
            </a:r>
            <a:r>
              <a:rPr lang="el-GR" sz="1200" dirty="0">
                <a:solidFill>
                  <a:prstClr val="black"/>
                </a:solidFill>
                <a:latin typeface="Calibri"/>
                <a:cs typeface="Arial" charset="0"/>
              </a:rPr>
              <a:t> </a:t>
            </a:r>
            <a:r>
              <a:rPr lang="el-GR" sz="1200" dirty="0">
                <a:solidFill>
                  <a:prstClr val="black">
                    <a:lumMod val="75000"/>
                    <a:lumOff val="25000"/>
                  </a:prstClr>
                </a:solidFill>
                <a:latin typeface="Calibri"/>
                <a:cs typeface="Arial" charset="0"/>
              </a:rPr>
              <a:t>διαθέσιμο ως κοινό κτήμα</a:t>
            </a:r>
            <a:endParaRPr lang="en-US" sz="1200" dirty="0">
              <a:solidFill>
                <a:prstClr val="black"/>
              </a:solidFill>
              <a:latin typeface="Calibri"/>
              <a:cs typeface="Arial" charset="0"/>
            </a:endParaRPr>
          </a:p>
        </p:txBody>
      </p:sp>
      <p:sp>
        <p:nvSpPr>
          <p:cNvPr id="8" name="Ορθογώνιο 7"/>
          <p:cNvSpPr/>
          <p:nvPr/>
        </p:nvSpPr>
        <p:spPr>
          <a:xfrm>
            <a:off x="193675" y="5013325"/>
            <a:ext cx="8567738" cy="1200150"/>
          </a:xfrm>
          <a:prstGeom prst="rect">
            <a:avLst/>
          </a:prstGeom>
        </p:spPr>
        <p:txBody>
          <a:bodyPr>
            <a:spAutoFit/>
          </a:bodyPr>
          <a:lstStyle/>
          <a:p>
            <a:pPr>
              <a:defRPr/>
            </a:pPr>
            <a:r>
              <a:rPr lang="el-GR" sz="2400" dirty="0">
                <a:solidFill>
                  <a:prstClr val="black"/>
                </a:solidFill>
                <a:latin typeface="Calibri"/>
                <a:cs typeface="Arial" charset="0"/>
              </a:rPr>
              <a:t>Η  μέτρηση  της  απορρόφησης  του  φωτός  και  η  καταγραφή ενός φάσματος  απορρόφησης στην περιοχή υπεριώδους ‐ορατού ‐ υπερύθρου γίνεται με φασματοφωτόμετρα</a:t>
            </a:r>
          </a:p>
        </p:txBody>
      </p:sp>
    </p:spTree>
    <p:extLst>
      <p:ext uri="{BB962C8B-B14F-4D97-AF65-F5344CB8AC3E}">
        <p14:creationId xmlns:p14="http://schemas.microsoft.com/office/powerpoint/2010/main" val="282962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dirty="0" smtClean="0"/>
              <a:t>Ηλεκτρομαγνητική ακτινοβολία</a:t>
            </a:r>
            <a:r>
              <a:rPr lang="en-US" altLang="el-GR" dirty="0" smtClean="0"/>
              <a:t> </a:t>
            </a:r>
            <a:r>
              <a:rPr lang="en-US" altLang="el-GR" sz="3000" b="0" dirty="0" smtClean="0"/>
              <a:t>1/33</a:t>
            </a:r>
            <a:endParaRPr lang="el-GR" altLang="el-GR" sz="3000" b="0" dirty="0" smtClean="0"/>
          </a:p>
        </p:txBody>
      </p:sp>
      <p:sp>
        <p:nvSpPr>
          <p:cNvPr id="5123" name="Θέση περιεχομένου 2"/>
          <p:cNvSpPr>
            <a:spLocks noGrp="1"/>
          </p:cNvSpPr>
          <p:nvPr>
            <p:ph idx="1"/>
          </p:nvPr>
        </p:nvSpPr>
        <p:spPr>
          <a:xfrm>
            <a:off x="457200" y="1196975"/>
            <a:ext cx="4114800" cy="5040313"/>
          </a:xfrm>
        </p:spPr>
        <p:txBody>
          <a:bodyPr/>
          <a:lstStyle/>
          <a:p>
            <a:pPr marL="323850">
              <a:spcBef>
                <a:spcPts val="2400"/>
              </a:spcBef>
            </a:pPr>
            <a:r>
              <a:rPr lang="el-GR" altLang="el-GR" dirty="0" smtClean="0"/>
              <a:t>Ένα φωτόνιο με υψηλή ενέργεια έχει υψηλή συχνότητα, δηλαδή μικρό μήκος κύματος.</a:t>
            </a:r>
          </a:p>
          <a:p>
            <a:pPr marL="323850">
              <a:spcBef>
                <a:spcPts val="2400"/>
              </a:spcBef>
            </a:pPr>
            <a:r>
              <a:rPr lang="el-GR" altLang="el-GR" dirty="0" smtClean="0"/>
              <a:t>Κύμα – σωματίδιο – φωτόνιο.</a:t>
            </a:r>
          </a:p>
          <a:p>
            <a:pPr marL="323850">
              <a:spcBef>
                <a:spcPts val="2400"/>
              </a:spcBef>
            </a:pPr>
            <a:r>
              <a:rPr lang="el-GR" altLang="el-GR" dirty="0" smtClean="0"/>
              <a:t>Κυματικές παράμετροι.</a:t>
            </a:r>
          </a:p>
        </p:txBody>
      </p:sp>
      <p:sp>
        <p:nvSpPr>
          <p:cNvPr id="512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818E61-931E-49A5-BC53-5750D3A64D9C}" type="slidenum">
              <a:rPr lang="el-GR" altLang="el-GR">
                <a:solidFill>
                  <a:prstClr val="black"/>
                </a:solidFill>
              </a:rPr>
              <a:pPr eaLnBrk="1" hangingPunct="1"/>
              <a:t>2</a:t>
            </a:fld>
            <a:endParaRPr lang="el-GR" altLang="el-GR" dirty="0">
              <a:solidFill>
                <a:prstClr val="black"/>
              </a:solidFill>
            </a:endParaRPr>
          </a:p>
        </p:txBody>
      </p:sp>
      <p:pic>
        <p:nvPicPr>
          <p:cNvPr id="5125" name="Picture 2" descr="File:Electromagneticwave3Dfromsid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5025" y="1340768"/>
            <a:ext cx="4203700" cy="417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225833" y="5646720"/>
            <a:ext cx="304208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4"/>
              </a:rPr>
              <a:t>Electromagneticwave3Dfromside</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Lookang"/>
              </a:rPr>
              <a:t>Lookang</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3607197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latin typeface="+mn-lt"/>
                <a:ea typeface="Arial" pitchFamily="34" charset="0"/>
                <a:cs typeface="Tahoma" pitchFamily="34" charset="0"/>
              </a:rPr>
              <a:t>Νόμος </a:t>
            </a:r>
            <a:r>
              <a:rPr lang="en-US" altLang="el-GR" dirty="0" smtClean="0">
                <a:latin typeface="+mn-lt"/>
                <a:ea typeface="Arial" pitchFamily="34" charset="0"/>
                <a:cs typeface="Tahoma" pitchFamily="34" charset="0"/>
              </a:rPr>
              <a:t>Lambert-Beer</a:t>
            </a:r>
            <a:r>
              <a:rPr lang="el-GR" altLang="el-GR" dirty="0" smtClean="0">
                <a:latin typeface="+mn-lt"/>
                <a:ea typeface="Arial" pitchFamily="34" charset="0"/>
                <a:cs typeface="Tahoma" pitchFamily="34" charset="0"/>
              </a:rPr>
              <a:t> </a:t>
            </a:r>
            <a:r>
              <a:rPr lang="el-GR" altLang="el-GR" sz="3200" b="0" dirty="0" smtClean="0">
                <a:latin typeface="+mn-lt"/>
                <a:ea typeface="Arial" pitchFamily="34" charset="0"/>
                <a:cs typeface="Tahoma" pitchFamily="34" charset="0"/>
              </a:rPr>
              <a:t>(</a:t>
            </a:r>
            <a:r>
              <a:rPr lang="en-US" altLang="el-GR" sz="3200" b="0" dirty="0" smtClean="0">
                <a:latin typeface="+mn-lt"/>
                <a:ea typeface="Arial" pitchFamily="34" charset="0"/>
                <a:cs typeface="Tahoma" pitchFamily="34" charset="0"/>
              </a:rPr>
              <a:t>4</a:t>
            </a:r>
            <a:r>
              <a:rPr lang="el-GR" altLang="el-GR" sz="3200" b="0" dirty="0" smtClean="0">
                <a:latin typeface="+mn-lt"/>
                <a:ea typeface="Arial" pitchFamily="34" charset="0"/>
                <a:cs typeface="Tahoma" pitchFamily="34" charset="0"/>
              </a:rPr>
              <a:t> από 7 )</a:t>
            </a:r>
            <a:endParaRPr lang="el-GR" sz="3200" b="0" dirty="0">
              <a:latin typeface="+mn-lt"/>
            </a:endParaRPr>
          </a:p>
        </p:txBody>
      </p:sp>
      <p:sp>
        <p:nvSpPr>
          <p:cNvPr id="3" name="Θέση περιεχομένου 2"/>
          <p:cNvSpPr>
            <a:spLocks noGrp="1"/>
          </p:cNvSpPr>
          <p:nvPr>
            <p:ph idx="1"/>
          </p:nvPr>
        </p:nvSpPr>
        <p:spPr/>
        <p:txBody>
          <a:bodyPr rtlCol="0">
            <a:noAutofit/>
          </a:bodyPr>
          <a:lstStyle/>
          <a:p>
            <a:pPr marL="0" indent="0" fontAlgn="auto">
              <a:lnSpc>
                <a:spcPct val="200000"/>
              </a:lnSpc>
              <a:spcAft>
                <a:spcPts val="0"/>
              </a:spcAft>
              <a:buFont typeface="Wingdings" panose="05000000000000000000" pitchFamily="2" charset="2"/>
              <a:buNone/>
              <a:defRPr/>
            </a:pPr>
            <a:r>
              <a:rPr lang="el-GR" altLang="el-GR" b="1" dirty="0">
                <a:ea typeface="Arial" pitchFamily="34" charset="0"/>
                <a:cs typeface="Tahoma" pitchFamily="34" charset="0"/>
              </a:rPr>
              <a:t>Νόμος </a:t>
            </a:r>
            <a:r>
              <a:rPr lang="en-US" altLang="el-GR" b="1" dirty="0">
                <a:ea typeface="Arial" pitchFamily="34" charset="0"/>
                <a:cs typeface="Tahoma" pitchFamily="34" charset="0"/>
              </a:rPr>
              <a:t>Lambert-Beer:     log Io / I  =  </a:t>
            </a:r>
            <a:r>
              <a:rPr lang="el-GR" altLang="el-GR" b="1" dirty="0">
                <a:ea typeface="Arial" pitchFamily="34" charset="0"/>
                <a:cs typeface="Tahoma" pitchFamily="34" charset="0"/>
              </a:rPr>
              <a:t>ε</a:t>
            </a:r>
            <a:r>
              <a:rPr lang="en-US" altLang="el-GR" b="1" dirty="0">
                <a:ea typeface="Arial" pitchFamily="34" charset="0"/>
                <a:cs typeface="Tahoma" pitchFamily="34" charset="0"/>
              </a:rPr>
              <a:t> ∙</a:t>
            </a:r>
            <a:r>
              <a:rPr lang="en-US" altLang="el-GR" sz="2000" b="1" dirty="0">
                <a:ea typeface="Arial" pitchFamily="34" charset="0"/>
                <a:cs typeface="Tahoma" pitchFamily="34" charset="0"/>
              </a:rPr>
              <a:t> C </a:t>
            </a:r>
            <a:r>
              <a:rPr lang="en-US" altLang="el-GR" b="1" dirty="0">
                <a:ea typeface="Arial" pitchFamily="34" charset="0"/>
                <a:cs typeface="Tahoma" pitchFamily="34" charset="0"/>
              </a:rPr>
              <a:t>∙ l</a:t>
            </a:r>
          </a:p>
          <a:p>
            <a:pPr fontAlgn="auto">
              <a:lnSpc>
                <a:spcPct val="200000"/>
              </a:lnSpc>
              <a:spcAft>
                <a:spcPts val="0"/>
              </a:spcAft>
              <a:buSzPct val="100000"/>
              <a:defRPr/>
            </a:pPr>
            <a:r>
              <a:rPr lang="en-US" altLang="el-GR" dirty="0">
                <a:ea typeface="Arial" pitchFamily="34" charset="0"/>
                <a:cs typeface="Tahoma" pitchFamily="34" charset="0"/>
              </a:rPr>
              <a:t> </a:t>
            </a:r>
            <a:r>
              <a:rPr lang="en-US" altLang="el-GR" b="1" dirty="0">
                <a:ea typeface="Arial" pitchFamily="34" charset="0"/>
                <a:cs typeface="Tahoma" pitchFamily="34" charset="0"/>
              </a:rPr>
              <a:t>log Io / I  </a:t>
            </a:r>
            <a:r>
              <a:rPr lang="en-US" altLang="el-GR" dirty="0">
                <a:ea typeface="Arial" pitchFamily="34" charset="0"/>
                <a:cs typeface="Tahoma" pitchFamily="34" charset="0"/>
              </a:rPr>
              <a:t>=   </a:t>
            </a:r>
            <a:r>
              <a:rPr lang="en-US" altLang="el-GR" b="1" dirty="0">
                <a:ea typeface="Arial" pitchFamily="34" charset="0"/>
                <a:cs typeface="Tahoma" pitchFamily="34" charset="0"/>
              </a:rPr>
              <a:t>A   </a:t>
            </a:r>
            <a:r>
              <a:rPr lang="el-GR" altLang="el-GR" b="1" dirty="0">
                <a:ea typeface="Arial" pitchFamily="34" charset="0"/>
                <a:cs typeface="Tahoma" pitchFamily="34" charset="0"/>
              </a:rPr>
              <a:t>ή</a:t>
            </a:r>
            <a:r>
              <a:rPr lang="en-US" altLang="el-GR" b="1" dirty="0">
                <a:ea typeface="Arial" pitchFamily="34" charset="0"/>
                <a:cs typeface="Tahoma" pitchFamily="34" charset="0"/>
              </a:rPr>
              <a:t>   OD</a:t>
            </a:r>
            <a:r>
              <a:rPr lang="el-GR" altLang="el-GR" b="1" dirty="0">
                <a:ea typeface="Arial" pitchFamily="34" charset="0"/>
                <a:cs typeface="Tahoma" pitchFamily="34" charset="0"/>
              </a:rPr>
              <a:t>   ή</a:t>
            </a:r>
            <a:r>
              <a:rPr lang="en-US" altLang="el-GR" b="1" dirty="0">
                <a:ea typeface="Arial" pitchFamily="34" charset="0"/>
                <a:cs typeface="Tahoma" pitchFamily="34" charset="0"/>
              </a:rPr>
              <a:t> </a:t>
            </a:r>
            <a:r>
              <a:rPr lang="el-GR" altLang="el-GR" b="1" dirty="0">
                <a:ea typeface="Arial" pitchFamily="34" charset="0"/>
                <a:cs typeface="Tahoma" pitchFamily="34" charset="0"/>
              </a:rPr>
              <a:t>   Ε</a:t>
            </a:r>
            <a:r>
              <a:rPr lang="en-US" altLang="el-GR" b="1" dirty="0">
                <a:ea typeface="Arial" pitchFamily="34" charset="0"/>
                <a:cs typeface="Tahoma" pitchFamily="34" charset="0"/>
              </a:rPr>
              <a:t>        </a:t>
            </a:r>
            <a:r>
              <a:rPr lang="en-US" altLang="el-GR" dirty="0">
                <a:ea typeface="Arial" pitchFamily="34" charset="0"/>
                <a:cs typeface="Tahoma" pitchFamily="34" charset="0"/>
              </a:rPr>
              <a:t>A =  k ∙ </a:t>
            </a:r>
            <a:r>
              <a:rPr lang="en-US" altLang="el-GR" sz="2000" dirty="0">
                <a:ea typeface="Arial" pitchFamily="34" charset="0"/>
                <a:cs typeface="Tahoma" pitchFamily="34" charset="0"/>
              </a:rPr>
              <a:t>C</a:t>
            </a:r>
            <a:r>
              <a:rPr lang="en-US" altLang="el-GR" dirty="0">
                <a:ea typeface="Arial" pitchFamily="34" charset="0"/>
                <a:cs typeface="Tahoma" pitchFamily="34" charset="0"/>
              </a:rPr>
              <a:t> ∙ l</a:t>
            </a:r>
          </a:p>
          <a:p>
            <a:pPr fontAlgn="auto">
              <a:spcAft>
                <a:spcPts val="0"/>
              </a:spcAft>
              <a:buSzPct val="100000"/>
              <a:defRPr/>
            </a:pPr>
            <a:r>
              <a:rPr lang="en-US" altLang="el-GR" dirty="0">
                <a:ea typeface="Arial" pitchFamily="34" charset="0"/>
                <a:cs typeface="Tahoma" pitchFamily="34" charset="0"/>
              </a:rPr>
              <a:t> </a:t>
            </a:r>
            <a:r>
              <a:rPr lang="el-GR" altLang="el-GR" b="1" dirty="0">
                <a:ea typeface="Arial" pitchFamily="34" charset="0"/>
                <a:cs typeface="Tahoma" pitchFamily="34" charset="0"/>
              </a:rPr>
              <a:t>ε</a:t>
            </a:r>
            <a:r>
              <a:rPr lang="en-US" altLang="el-GR" dirty="0">
                <a:ea typeface="Arial" pitchFamily="34" charset="0"/>
                <a:cs typeface="Tahoma" pitchFamily="34" charset="0"/>
              </a:rPr>
              <a:t>  :  </a:t>
            </a:r>
            <a:r>
              <a:rPr lang="el-GR" altLang="el-GR" b="1" dirty="0">
                <a:ea typeface="Arial" pitchFamily="34" charset="0"/>
                <a:cs typeface="Tahoma" pitchFamily="34" charset="0"/>
              </a:rPr>
              <a:t>συντελεστής μοριακής απορροφητικότητας</a:t>
            </a:r>
            <a:r>
              <a:rPr lang="en-US" altLang="el-GR" b="1" dirty="0">
                <a:ea typeface="Arial" pitchFamily="34" charset="0"/>
                <a:cs typeface="Tahoma" pitchFamily="34" charset="0"/>
              </a:rPr>
              <a:t> </a:t>
            </a:r>
            <a:r>
              <a:rPr lang="el-GR" altLang="el-GR" dirty="0">
                <a:ea typeface="Arial" pitchFamily="34" charset="0"/>
                <a:cs typeface="Tahoma" pitchFamily="34" charset="0"/>
              </a:rPr>
              <a:t>αν </a:t>
            </a:r>
            <a:r>
              <a:rPr lang="en-US" altLang="el-GR" dirty="0">
                <a:ea typeface="Arial" pitchFamily="34" charset="0"/>
                <a:cs typeface="Tahoma" pitchFamily="34" charset="0"/>
              </a:rPr>
              <a:t>l = 1cm </a:t>
            </a:r>
            <a:r>
              <a:rPr lang="el-GR" altLang="el-GR" dirty="0">
                <a:ea typeface="Arial" pitchFamily="34" charset="0"/>
                <a:cs typeface="Tahoma" pitchFamily="34" charset="0"/>
              </a:rPr>
              <a:t>και </a:t>
            </a:r>
            <a:r>
              <a:rPr lang="en-US" altLang="el-GR" sz="2000" dirty="0">
                <a:ea typeface="Arial" pitchFamily="34" charset="0"/>
                <a:cs typeface="Tahoma" pitchFamily="34" charset="0"/>
              </a:rPr>
              <a:t>C</a:t>
            </a:r>
            <a:r>
              <a:rPr lang="en-US" altLang="el-GR" dirty="0">
                <a:ea typeface="Arial" pitchFamily="34" charset="0"/>
                <a:cs typeface="Tahoma" pitchFamily="34" charset="0"/>
              </a:rPr>
              <a:t> = 1M</a:t>
            </a:r>
            <a:r>
              <a:rPr lang="el-GR" altLang="el-GR" dirty="0">
                <a:ea typeface="Arial" pitchFamily="34" charset="0"/>
                <a:cs typeface="Tahoma" pitchFamily="34" charset="0"/>
              </a:rPr>
              <a:t> και λ</a:t>
            </a:r>
            <a:r>
              <a:rPr lang="en-US" altLang="el-GR" dirty="0">
                <a:ea typeface="Arial" pitchFamily="34" charset="0"/>
                <a:cs typeface="Tahoma" pitchFamily="34" charset="0"/>
              </a:rPr>
              <a:t>=</a:t>
            </a:r>
            <a:r>
              <a:rPr lang="el-GR" altLang="el-GR" dirty="0">
                <a:ea typeface="Arial" pitchFamily="34" charset="0"/>
                <a:cs typeface="Tahoma" pitchFamily="34" charset="0"/>
              </a:rPr>
              <a:t>λ</a:t>
            </a:r>
            <a:r>
              <a:rPr lang="en-US" altLang="el-GR" dirty="0" smtClean="0">
                <a:ea typeface="Arial" pitchFamily="34" charset="0"/>
                <a:cs typeface="Tahoma" pitchFamily="34" charset="0"/>
              </a:rPr>
              <a:t>max</a:t>
            </a:r>
            <a:r>
              <a:rPr lang="el-GR" altLang="el-GR" dirty="0" smtClean="0">
                <a:ea typeface="Arial" pitchFamily="34" charset="0"/>
                <a:cs typeface="Tahoma" pitchFamily="34" charset="0"/>
              </a:rPr>
              <a:t>.</a:t>
            </a:r>
            <a:endParaRPr lang="el-GR" altLang="el-GR" dirty="0">
              <a:ea typeface="Arial" pitchFamily="34" charset="0"/>
              <a:cs typeface="Tahoma" pitchFamily="34" charset="0"/>
            </a:endParaRPr>
          </a:p>
          <a:p>
            <a:pPr marL="544513" lvl="2" indent="-342900" fontAlgn="auto">
              <a:lnSpc>
                <a:spcPct val="150000"/>
              </a:lnSpc>
              <a:spcAft>
                <a:spcPts val="0"/>
              </a:spcAft>
              <a:buSzPct val="100000"/>
              <a:buFont typeface="Courier New" panose="02070309020205020404" pitchFamily="49" charset="0"/>
              <a:buChar char="o"/>
              <a:defRPr/>
            </a:pPr>
            <a:r>
              <a:rPr lang="el-GR" altLang="el-GR" sz="2400" b="1" dirty="0">
                <a:solidFill>
                  <a:srgbClr val="004A82"/>
                </a:solidFill>
              </a:rPr>
              <a:t>ε ή Α</a:t>
            </a:r>
            <a:r>
              <a:rPr lang="el-GR" altLang="el-GR" sz="2400" b="1" baseline="-25000" dirty="0">
                <a:solidFill>
                  <a:srgbClr val="004A82"/>
                </a:solidFill>
              </a:rPr>
              <a:t>Μ</a:t>
            </a:r>
            <a:r>
              <a:rPr lang="el-GR" altLang="el-GR" sz="2400" b="1" dirty="0">
                <a:solidFill>
                  <a:srgbClr val="004A82"/>
                </a:solidFill>
              </a:rPr>
              <a:t> ή Ε</a:t>
            </a:r>
            <a:r>
              <a:rPr lang="el-GR" altLang="el-GR" sz="2400" b="1" baseline="-25000" dirty="0">
                <a:solidFill>
                  <a:srgbClr val="004A82"/>
                </a:solidFill>
              </a:rPr>
              <a:t>Μ</a:t>
            </a:r>
            <a:r>
              <a:rPr lang="el-GR" altLang="el-GR" sz="2400" b="1" dirty="0">
                <a:solidFill>
                  <a:srgbClr val="004A82"/>
                </a:solidFill>
              </a:rPr>
              <a:t> /  ε</a:t>
            </a:r>
            <a:r>
              <a:rPr lang="en-US" altLang="el-GR" sz="2400" b="1" baseline="-25000" dirty="0">
                <a:solidFill>
                  <a:srgbClr val="004A82"/>
                </a:solidFill>
              </a:rPr>
              <a:t>mM </a:t>
            </a:r>
            <a:r>
              <a:rPr lang="el-GR" altLang="el-GR" sz="2400" b="1" baseline="-25000" dirty="0">
                <a:solidFill>
                  <a:srgbClr val="004A82"/>
                </a:solidFill>
              </a:rPr>
              <a:t> </a:t>
            </a:r>
            <a:r>
              <a:rPr lang="el-GR" altLang="el-GR" sz="2400" b="1" dirty="0">
                <a:solidFill>
                  <a:srgbClr val="004A82"/>
                </a:solidFill>
              </a:rPr>
              <a:t>/   </a:t>
            </a:r>
            <a:r>
              <a:rPr lang="en-US" altLang="el-GR" sz="2400" b="1" dirty="0">
                <a:solidFill>
                  <a:srgbClr val="004A82"/>
                </a:solidFill>
              </a:rPr>
              <a:t>E</a:t>
            </a:r>
            <a:r>
              <a:rPr lang="en-US" altLang="el-GR" sz="2400" b="1" baseline="-25000" dirty="0">
                <a:solidFill>
                  <a:srgbClr val="004A82"/>
                </a:solidFill>
              </a:rPr>
              <a:t>1% </a:t>
            </a:r>
            <a:r>
              <a:rPr lang="en-US" altLang="el-GR" sz="2400" b="1" dirty="0">
                <a:solidFill>
                  <a:srgbClr val="004A82"/>
                </a:solidFill>
              </a:rPr>
              <a:t> </a:t>
            </a:r>
            <a:r>
              <a:rPr lang="el-GR" altLang="el-GR" sz="2400" b="1" dirty="0">
                <a:solidFill>
                  <a:srgbClr val="004A82"/>
                </a:solidFill>
              </a:rPr>
              <a:t>ή Α</a:t>
            </a:r>
            <a:r>
              <a:rPr lang="el-GR" altLang="el-GR" sz="2400" b="1" baseline="-25000" dirty="0">
                <a:solidFill>
                  <a:srgbClr val="004A82"/>
                </a:solidFill>
              </a:rPr>
              <a:t>1%</a:t>
            </a:r>
          </a:p>
          <a:p>
            <a:pPr marL="544513" lvl="2" indent="-342900" fontAlgn="auto">
              <a:lnSpc>
                <a:spcPct val="150000"/>
              </a:lnSpc>
              <a:spcAft>
                <a:spcPts val="0"/>
              </a:spcAft>
              <a:buSzPct val="100000"/>
              <a:buFont typeface="Courier New" panose="02070309020205020404" pitchFamily="49" charset="0"/>
              <a:buChar char="o"/>
              <a:defRPr/>
            </a:pPr>
            <a:r>
              <a:rPr lang="el-GR" altLang="el-GR" sz="2400" dirty="0">
                <a:solidFill>
                  <a:srgbClr val="000000"/>
                </a:solidFill>
              </a:rPr>
              <a:t>Μονάδες : Μ</a:t>
            </a:r>
            <a:r>
              <a:rPr lang="el-GR" altLang="el-GR" sz="2400" baseline="30000" dirty="0">
                <a:solidFill>
                  <a:srgbClr val="000000"/>
                </a:solidFill>
              </a:rPr>
              <a:t>-1</a:t>
            </a:r>
            <a:r>
              <a:rPr lang="en-US" altLang="el-GR" sz="2400" dirty="0">
                <a:solidFill>
                  <a:srgbClr val="000000"/>
                </a:solidFill>
              </a:rPr>
              <a:t>cm</a:t>
            </a:r>
            <a:r>
              <a:rPr lang="en-US" altLang="el-GR" sz="2400" baseline="30000" dirty="0">
                <a:solidFill>
                  <a:srgbClr val="000000"/>
                </a:solidFill>
              </a:rPr>
              <a:t>-1</a:t>
            </a:r>
          </a:p>
          <a:p>
            <a:pPr marL="544513" lvl="2" indent="-342900" fontAlgn="auto">
              <a:lnSpc>
                <a:spcPct val="150000"/>
              </a:lnSpc>
              <a:spcAft>
                <a:spcPts val="0"/>
              </a:spcAft>
              <a:buSzPct val="100000"/>
              <a:buFont typeface="Courier New" panose="02070309020205020404" pitchFamily="49" charset="0"/>
              <a:buChar char="o"/>
              <a:defRPr/>
            </a:pPr>
            <a:r>
              <a:rPr lang="el-GR" altLang="el-GR" sz="2400" dirty="0">
                <a:solidFill>
                  <a:srgbClr val="000000"/>
                </a:solidFill>
              </a:rPr>
              <a:t>Εξαρτάται από φύση ένωσης, μήκος κύματος, διαλύτη, </a:t>
            </a:r>
            <a:r>
              <a:rPr lang="en-US" altLang="el-GR" sz="2400" dirty="0" smtClean="0">
                <a:solidFill>
                  <a:srgbClr val="000000"/>
                </a:solidFill>
              </a:rPr>
              <a:t>pH</a:t>
            </a:r>
            <a:r>
              <a:rPr lang="el-GR" altLang="el-GR" sz="2400" dirty="0" smtClean="0">
                <a:solidFill>
                  <a:srgbClr val="000000"/>
                </a:solidFill>
              </a:rPr>
              <a:t>.</a:t>
            </a:r>
            <a:endParaRPr lang="en-US" altLang="el-GR" sz="2400" dirty="0">
              <a:solidFill>
                <a:srgbClr val="000000"/>
              </a:solidFill>
            </a:endParaRPr>
          </a:p>
        </p:txBody>
      </p:sp>
      <p:sp>
        <p:nvSpPr>
          <p:cNvPr id="3379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ECFD38-DF38-4FB9-A307-1BBF99F96072}" type="slidenum">
              <a:rPr lang="el-GR" altLang="el-GR">
                <a:solidFill>
                  <a:prstClr val="black"/>
                </a:solidFill>
              </a:rPr>
              <a:pPr eaLnBrk="1" hangingPunct="1"/>
              <a:t>29</a:t>
            </a:fld>
            <a:endParaRPr lang="el-GR" altLang="el-GR" dirty="0">
              <a:solidFill>
                <a:prstClr val="black"/>
              </a:solidFill>
            </a:endParaRPr>
          </a:p>
        </p:txBody>
      </p:sp>
    </p:spTree>
    <p:extLst>
      <p:ext uri="{BB962C8B-B14F-4D97-AF65-F5344CB8AC3E}">
        <p14:creationId xmlns:p14="http://schemas.microsoft.com/office/powerpoint/2010/main" val="3525803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r>
              <a:rPr lang="el-GR" altLang="el-GR" dirty="0" smtClean="0">
                <a:ea typeface="Arial" charset="0"/>
                <a:cs typeface="Tahoma" pitchFamily="34" charset="0"/>
              </a:rPr>
              <a:t>Νόμος </a:t>
            </a:r>
            <a:r>
              <a:rPr lang="en-US" altLang="el-GR" dirty="0" smtClean="0">
                <a:ea typeface="Arial" charset="0"/>
                <a:cs typeface="Tahoma" pitchFamily="34" charset="0"/>
              </a:rPr>
              <a:t>Lambert-Beer</a:t>
            </a:r>
            <a:r>
              <a:rPr lang="el-GR" altLang="el-GR" dirty="0" smtClean="0">
                <a:ea typeface="Arial" charset="0"/>
                <a:cs typeface="Tahoma" pitchFamily="34" charset="0"/>
              </a:rPr>
              <a:t> </a:t>
            </a:r>
            <a:r>
              <a:rPr lang="el-GR" altLang="el-GR" sz="3200" b="0" dirty="0" smtClean="0">
                <a:ea typeface="Arial" charset="0"/>
                <a:cs typeface="Tahoma" pitchFamily="34" charset="0"/>
              </a:rPr>
              <a:t>(</a:t>
            </a:r>
            <a:r>
              <a:rPr lang="en-US" altLang="el-GR" sz="3200" b="0" dirty="0" smtClean="0">
                <a:ea typeface="Arial" charset="0"/>
                <a:cs typeface="Tahoma" pitchFamily="34" charset="0"/>
              </a:rPr>
              <a:t>5</a:t>
            </a:r>
            <a:r>
              <a:rPr lang="el-GR" altLang="el-GR" sz="3200" b="0" dirty="0" smtClean="0">
                <a:ea typeface="Arial" charset="0"/>
                <a:cs typeface="Tahoma" pitchFamily="34" charset="0"/>
              </a:rPr>
              <a:t> από 7)</a:t>
            </a:r>
            <a:endParaRPr lang="el-GR" altLang="el-GR" dirty="0" smtClean="0"/>
          </a:p>
        </p:txBody>
      </p:sp>
      <p:sp>
        <p:nvSpPr>
          <p:cNvPr id="3" name="Θέση περιεχομένου 2"/>
          <p:cNvSpPr>
            <a:spLocks noGrp="1"/>
          </p:cNvSpPr>
          <p:nvPr>
            <p:ph idx="1"/>
          </p:nvPr>
        </p:nvSpPr>
        <p:spPr>
          <a:ln w="15875">
            <a:solidFill>
              <a:srgbClr val="820000"/>
            </a:solidFill>
          </a:ln>
        </p:spPr>
        <p:txBody>
          <a:bodyPr rtlCol="0">
            <a:normAutofit/>
          </a:bodyPr>
          <a:lstStyle/>
          <a:p>
            <a:pPr marL="0" indent="0" algn="ctr" fontAlgn="auto">
              <a:spcAft>
                <a:spcPts val="0"/>
              </a:spcAft>
              <a:buFont typeface="Wingdings" panose="05000000000000000000" pitchFamily="2" charset="2"/>
              <a:buNone/>
              <a:defRPr/>
            </a:pPr>
            <a:r>
              <a:rPr lang="el-GR" b="1" dirty="0">
                <a:ea typeface="Arial" pitchFamily="2"/>
                <a:cs typeface="Tahoma" pitchFamily="2"/>
              </a:rPr>
              <a:t>Νόμος </a:t>
            </a:r>
            <a:r>
              <a:rPr lang="en-US" b="1" dirty="0">
                <a:ea typeface="Arial" pitchFamily="2"/>
                <a:cs typeface="Tahoma" pitchFamily="2"/>
              </a:rPr>
              <a:t>Lambert – Beer :     </a:t>
            </a:r>
            <a:r>
              <a:rPr lang="el-GR" b="1" dirty="0">
                <a:ea typeface="Arial" pitchFamily="2"/>
                <a:cs typeface="Tahoma" pitchFamily="2"/>
              </a:rPr>
              <a:t>Α  </a:t>
            </a:r>
            <a:r>
              <a:rPr lang="en-US" b="1" dirty="0">
                <a:ea typeface="Arial" pitchFamily="2"/>
                <a:cs typeface="Tahoma" pitchFamily="2"/>
              </a:rPr>
              <a:t>=  </a:t>
            </a:r>
            <a:r>
              <a:rPr lang="el-GR" b="1" dirty="0">
                <a:ea typeface="Arial" pitchFamily="2"/>
                <a:cs typeface="Tahoma" pitchFamily="2"/>
              </a:rPr>
              <a:t>ε</a:t>
            </a:r>
            <a:r>
              <a:rPr lang="en-US" b="1" dirty="0">
                <a:ea typeface="Arial" pitchFamily="2"/>
                <a:cs typeface="Tahoma" pitchFamily="2"/>
              </a:rPr>
              <a:t> ∙ </a:t>
            </a:r>
            <a:r>
              <a:rPr lang="en-US" sz="2000" b="1" dirty="0">
                <a:ea typeface="Arial" pitchFamily="2"/>
                <a:cs typeface="Tahoma" pitchFamily="2"/>
              </a:rPr>
              <a:t>C</a:t>
            </a:r>
            <a:r>
              <a:rPr lang="en-US" b="1" dirty="0">
                <a:ea typeface="Arial" pitchFamily="2"/>
                <a:cs typeface="Tahoma" pitchFamily="2"/>
              </a:rPr>
              <a:t> ∙ l</a:t>
            </a:r>
          </a:p>
          <a:p>
            <a:pPr fontAlgn="auto">
              <a:spcAft>
                <a:spcPts val="0"/>
              </a:spcAft>
              <a:defRPr/>
            </a:pPr>
            <a:endParaRPr lang="el-GR" dirty="0"/>
          </a:p>
        </p:txBody>
      </p:sp>
      <p:sp>
        <p:nvSpPr>
          <p:cNvPr id="3482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566E1A6-BB5E-4087-BF4F-2227076738D4}" type="slidenum">
              <a:rPr lang="el-GR" altLang="el-GR">
                <a:solidFill>
                  <a:prstClr val="black"/>
                </a:solidFill>
              </a:rPr>
              <a:pPr eaLnBrk="1" hangingPunct="1"/>
              <a:t>30</a:t>
            </a:fld>
            <a:endParaRPr lang="el-GR" altLang="el-GR" dirty="0">
              <a:solidFill>
                <a:prstClr val="black"/>
              </a:solidFill>
            </a:endParaRPr>
          </a:p>
        </p:txBody>
      </p:sp>
      <p:grpSp>
        <p:nvGrpSpPr>
          <p:cNvPr id="34821" name="Ομάδα 13"/>
          <p:cNvGrpSpPr>
            <a:grpSpLocks/>
          </p:cNvGrpSpPr>
          <p:nvPr/>
        </p:nvGrpSpPr>
        <p:grpSpPr bwMode="auto">
          <a:xfrm>
            <a:off x="1160463" y="2011363"/>
            <a:ext cx="6507162" cy="4572000"/>
            <a:chOff x="1160592" y="2012023"/>
            <a:chExt cx="6507752" cy="4740009"/>
          </a:xfrm>
        </p:grpSpPr>
        <p:cxnSp>
          <p:nvCxnSpPr>
            <p:cNvPr id="34822" name="Ευθύγραμμο βέλος σύνδεσης 11"/>
            <p:cNvCxnSpPr>
              <a:cxnSpLocks noChangeShapeType="1"/>
            </p:cNvCxnSpPr>
            <p:nvPr/>
          </p:nvCxnSpPr>
          <p:spPr bwMode="auto">
            <a:xfrm flipV="1">
              <a:off x="1655763" y="2012023"/>
              <a:ext cx="0" cy="3962400"/>
            </a:xfrm>
            <a:prstGeom prst="bentConnector3">
              <a:avLst>
                <a:gd name="adj1" fmla="val 50000"/>
              </a:avLst>
            </a:prstGeom>
            <a:noFill/>
            <a:ln w="0">
              <a:solidFill>
                <a:srgbClr val="000000"/>
              </a:solidFill>
              <a:miter lim="800000"/>
              <a:headEnd/>
              <a:tailEnd/>
            </a:ln>
            <a:extLst>
              <a:ext uri="{909E8E84-426E-40DD-AFC4-6F175D3DCCD1}">
                <a14:hiddenFill xmlns:a14="http://schemas.microsoft.com/office/drawing/2010/main">
                  <a:noFill/>
                </a14:hiddenFill>
              </a:ext>
            </a:extLst>
          </p:spPr>
        </p:cxnSp>
        <p:cxnSp>
          <p:nvCxnSpPr>
            <p:cNvPr id="34823" name="Ευθύγραμμο βέλος σύνδεσης 13"/>
            <p:cNvCxnSpPr>
              <a:cxnSpLocks noChangeShapeType="1"/>
            </p:cNvCxnSpPr>
            <p:nvPr/>
          </p:nvCxnSpPr>
          <p:spPr bwMode="auto">
            <a:xfrm>
              <a:off x="1655763" y="5974423"/>
              <a:ext cx="5903913" cy="0"/>
            </a:xfrm>
            <a:prstGeom prst="bentConnector3">
              <a:avLst>
                <a:gd name="adj1" fmla="val 50000"/>
              </a:avLst>
            </a:prstGeom>
            <a:noFill/>
            <a:ln w="0">
              <a:solidFill>
                <a:srgbClr val="000000"/>
              </a:solidFill>
              <a:miter lim="800000"/>
              <a:headEnd/>
              <a:tailEnd/>
            </a:ln>
            <a:extLst>
              <a:ext uri="{909E8E84-426E-40DD-AFC4-6F175D3DCCD1}">
                <a14:hiddenFill xmlns:a14="http://schemas.microsoft.com/office/drawing/2010/main">
                  <a:noFill/>
                </a14:hiddenFill>
              </a:ext>
            </a:extLst>
          </p:spPr>
        </p:cxnSp>
        <p:sp>
          <p:nvSpPr>
            <p:cNvPr id="7" name="Ευθεία γραμμή σύνδεσης 15"/>
            <p:cNvSpPr/>
            <p:nvPr/>
          </p:nvSpPr>
          <p:spPr>
            <a:xfrm flipV="1">
              <a:off x="1655937" y="2805316"/>
              <a:ext cx="4753406" cy="3169881"/>
            </a:xfrm>
            <a:prstGeom prst="line">
              <a:avLst/>
            </a:prstGeom>
            <a:noFill/>
            <a:ln w="15875">
              <a:solidFill>
                <a:srgbClr val="004A82"/>
              </a:solidFill>
              <a:prstDash val="solid"/>
              <a:miter/>
            </a:ln>
          </p:spPr>
          <p:txBody>
            <a:bodyPr lIns="90000" tIns="46800" rIns="90000" bIns="46800" compatLnSpc="0"/>
            <a:lstStyle/>
            <a:p>
              <a:pPr fontAlgn="auto" hangingPunct="0">
                <a:spcBef>
                  <a:spcPts val="0"/>
                </a:spcBef>
                <a:spcAft>
                  <a:spcPts val="0"/>
                </a:spcAft>
                <a:defRPr/>
              </a:pPr>
              <a:endParaRPr lang="el-GR" sz="2400" dirty="0">
                <a:solidFill>
                  <a:prstClr val="black"/>
                </a:solidFill>
                <a:latin typeface="Times New Roman" pitchFamily="18"/>
                <a:ea typeface="Arial" pitchFamily="2"/>
                <a:cs typeface="Tahoma" pitchFamily="2"/>
              </a:endParaRPr>
            </a:p>
          </p:txBody>
        </p:sp>
        <p:sp>
          <p:nvSpPr>
            <p:cNvPr id="8" name="TextBox 16"/>
            <p:cNvSpPr/>
            <p:nvPr/>
          </p:nvSpPr>
          <p:spPr>
            <a:xfrm>
              <a:off x="5833028" y="3195379"/>
              <a:ext cx="1081186" cy="45425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fontAlgn="auto">
                <a:spcBef>
                  <a:spcPts val="0"/>
                </a:spcBef>
                <a:spcAft>
                  <a:spcPts val="0"/>
                </a:spcAft>
                <a:defRPr/>
              </a:pPr>
              <a:r>
                <a:rPr lang="en-US" sz="2200" dirty="0">
                  <a:solidFill>
                    <a:prstClr val="black"/>
                  </a:solidFill>
                  <a:latin typeface="Calibri"/>
                  <a:ea typeface="Arial" pitchFamily="2"/>
                  <a:cs typeface="Tahoma" pitchFamily="2"/>
                </a:rPr>
                <a:t>y = ax</a:t>
              </a:r>
            </a:p>
          </p:txBody>
        </p:sp>
        <p:sp>
          <p:nvSpPr>
            <p:cNvPr id="9" name="TextBox 17"/>
            <p:cNvSpPr/>
            <p:nvPr/>
          </p:nvSpPr>
          <p:spPr>
            <a:xfrm>
              <a:off x="3456325" y="6011406"/>
              <a:ext cx="2376702" cy="4394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fontAlgn="auto">
                <a:spcBef>
                  <a:spcPts val="0"/>
                </a:spcBef>
                <a:spcAft>
                  <a:spcPts val="0"/>
                </a:spcAft>
                <a:defRPr/>
              </a:pPr>
              <a:r>
                <a:rPr lang="el-GR" sz="2200" dirty="0">
                  <a:solidFill>
                    <a:prstClr val="black"/>
                  </a:solidFill>
                  <a:latin typeface="Calibri"/>
                  <a:ea typeface="Arial" pitchFamily="2"/>
                  <a:cs typeface="Tahoma" pitchFamily="2"/>
                </a:rPr>
                <a:t>Συγκέντρωση (</a:t>
              </a:r>
              <a:r>
                <a:rPr lang="en-US" sz="2200" dirty="0">
                  <a:solidFill>
                    <a:prstClr val="black"/>
                  </a:solidFill>
                  <a:latin typeface="Calibri"/>
                  <a:ea typeface="Arial" pitchFamily="2"/>
                  <a:cs typeface="Tahoma" pitchFamily="2"/>
                </a:rPr>
                <a:t>C</a:t>
              </a:r>
              <a:r>
                <a:rPr lang="el-GR" sz="2200" dirty="0">
                  <a:solidFill>
                    <a:prstClr val="black"/>
                  </a:solidFill>
                  <a:latin typeface="Calibri"/>
                  <a:ea typeface="Arial" pitchFamily="2"/>
                  <a:cs typeface="Tahoma" pitchFamily="2"/>
                </a:rPr>
                <a:t>)</a:t>
              </a:r>
            </a:p>
          </p:txBody>
        </p:sp>
        <p:sp>
          <p:nvSpPr>
            <p:cNvPr id="10" name="TextBox 18"/>
            <p:cNvSpPr/>
            <p:nvPr/>
          </p:nvSpPr>
          <p:spPr>
            <a:xfrm rot="16200000">
              <a:off x="244060" y="3753119"/>
              <a:ext cx="2271254" cy="4381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fontAlgn="auto">
                <a:spcBef>
                  <a:spcPts val="0"/>
                </a:spcBef>
                <a:spcAft>
                  <a:spcPts val="0"/>
                </a:spcAft>
                <a:defRPr/>
              </a:pPr>
              <a:r>
                <a:rPr lang="el-GR" sz="2200" dirty="0">
                  <a:solidFill>
                    <a:prstClr val="black"/>
                  </a:solidFill>
                  <a:latin typeface="Calibri"/>
                  <a:ea typeface="Arial" pitchFamily="2"/>
                  <a:cs typeface="Tahoma" pitchFamily="2"/>
                </a:rPr>
                <a:t>Απορρόφηση (Α)</a:t>
              </a:r>
            </a:p>
          </p:txBody>
        </p:sp>
        <p:sp>
          <p:nvSpPr>
            <p:cNvPr id="11" name="Τόξο 1"/>
            <p:cNvSpPr/>
            <p:nvPr/>
          </p:nvSpPr>
          <p:spPr>
            <a:xfrm>
              <a:off x="2424357" y="5239508"/>
              <a:ext cx="647759" cy="1512524"/>
            </a:xfrm>
            <a:custGeom>
              <a:avLst/>
              <a:gdLst>
                <a:gd name="f0" fmla="val 21600000"/>
                <a:gd name="f1" fmla="val 10800000"/>
                <a:gd name="f2" fmla="val 5400000"/>
                <a:gd name="f3" fmla="val 180"/>
                <a:gd name="f4" fmla="val w"/>
                <a:gd name="f5" fmla="val h"/>
                <a:gd name="f6" fmla="val 0"/>
                <a:gd name="f7" fmla="*/ 5419351 1 1725033"/>
                <a:gd name="f8" fmla="val 323851"/>
                <a:gd name="f9" fmla="min 0 647700"/>
                <a:gd name="f10" fmla="min 0 1512888"/>
                <a:gd name="f11" fmla="max 0 647700"/>
                <a:gd name="f12" fmla="max 0 1512888"/>
                <a:gd name="f13" fmla="val 323850"/>
                <a:gd name="f14" fmla="val 756444"/>
                <a:gd name="f15" fmla="+- 0 0 0"/>
                <a:gd name="f16" fmla="*/ f4 1 647700"/>
                <a:gd name="f17" fmla="*/ f5 1 1512888"/>
                <a:gd name="f18" fmla="+- f11 0 f9"/>
                <a:gd name="f19" fmla="+- f12 0 f10"/>
                <a:gd name="f20" fmla="*/ f15 f1 1"/>
                <a:gd name="f21" fmla="*/ 323851 f16 1"/>
                <a:gd name="f22" fmla="*/ 647700 f16 1"/>
                <a:gd name="f23" fmla="*/ 756444 f17 1"/>
                <a:gd name="f24" fmla="*/ 0 f17 1"/>
                <a:gd name="f25" fmla="*/ f18 1 2"/>
                <a:gd name="f26" fmla="*/ f19 1 2"/>
                <a:gd name="f27" fmla="*/ f20 1 f3"/>
                <a:gd name="f28" fmla="*/ 323850 f16 1"/>
                <a:gd name="f29" fmla="+- f9 f25 0"/>
                <a:gd name="f30" fmla="+- f10 f26 0"/>
                <a:gd name="f31" fmla="*/ f25 f26 1"/>
                <a:gd name="f32" fmla="+- f27 0 f2"/>
                <a:gd name="f33" fmla="+- 323851 0 f29"/>
                <a:gd name="f34" fmla="+- 0 0 f30"/>
                <a:gd name="f35" fmla="+- 647700 0 f29"/>
                <a:gd name="f36" fmla="+- 756445 0 f30"/>
                <a:gd name="f37" fmla="at2 f33 f34"/>
                <a:gd name="f38" fmla="at2 f35 f36"/>
                <a:gd name="f39" fmla="+- f37 f2 0"/>
                <a:gd name="f40" fmla="+- f38 f2 0"/>
                <a:gd name="f41" fmla="*/ f39 f7 1"/>
                <a:gd name="f42" fmla="*/ f40 f7 1"/>
                <a:gd name="f43" fmla="*/ f41 1 f1"/>
                <a:gd name="f44" fmla="*/ f42 1 f1"/>
                <a:gd name="f45" fmla="+- 0 0 f43"/>
                <a:gd name="f46" fmla="+- 0 0 f44"/>
                <a:gd name="f47" fmla="+- 0 0 f45"/>
                <a:gd name="f48" fmla="+- 0 0 f46"/>
                <a:gd name="f49" fmla="*/ f47 f1 1"/>
                <a:gd name="f50" fmla="*/ f48 f1 1"/>
                <a:gd name="f51" fmla="*/ f49 1 f7"/>
                <a:gd name="f52" fmla="*/ f50 1 f7"/>
                <a:gd name="f53" fmla="+- f51 0 f2"/>
                <a:gd name="f54" fmla="+- f52 0 f2"/>
                <a:gd name="f55" fmla="cos 1 f53"/>
                <a:gd name="f56" fmla="sin 1 f53"/>
                <a:gd name="f57" fmla="+- f54 0 f53"/>
                <a:gd name="f58" fmla="+- 0 0 f55"/>
                <a:gd name="f59" fmla="+- 0 0 f56"/>
                <a:gd name="f60" fmla="+- f57 f0 0"/>
                <a:gd name="f61" fmla="*/ f26 f58 1"/>
                <a:gd name="f62" fmla="*/ f25 f59 1"/>
                <a:gd name="f63" fmla="?: f57 f57 f60"/>
                <a:gd name="f64" fmla="*/ f61 f61 1"/>
                <a:gd name="f65" fmla="*/ f62 f62 1"/>
                <a:gd name="f66" fmla="+- f64 f65 0"/>
                <a:gd name="f67" fmla="sqrt f66"/>
                <a:gd name="f68" fmla="*/ f31 1 f67"/>
                <a:gd name="f69" fmla="*/ f58 f68 1"/>
                <a:gd name="f70" fmla="*/ f59 f68 1"/>
                <a:gd name="f71" fmla="+- f29 0 f69"/>
                <a:gd name="f72" fmla="+- f30 0 f70"/>
              </a:gdLst>
              <a:ahLst/>
              <a:cxnLst>
                <a:cxn ang="3cd4">
                  <a:pos x="hc" y="t"/>
                </a:cxn>
                <a:cxn ang="0">
                  <a:pos x="r" y="vc"/>
                </a:cxn>
                <a:cxn ang="cd4">
                  <a:pos x="hc" y="b"/>
                </a:cxn>
                <a:cxn ang="cd2">
                  <a:pos x="l" y="vc"/>
                </a:cxn>
                <a:cxn ang="f32">
                  <a:pos x="f21" y="f24"/>
                </a:cxn>
                <a:cxn ang="f32">
                  <a:pos x="f28" y="f23"/>
                </a:cxn>
                <a:cxn ang="f32">
                  <a:pos x="f22" y="f23"/>
                </a:cxn>
              </a:cxnLst>
              <a:rect l="f21" t="f24" r="f22" b="f23"/>
              <a:pathLst>
                <a:path w="647700" h="1512888" stroke="0">
                  <a:moveTo>
                    <a:pt x="f8" y="f6"/>
                  </a:moveTo>
                  <a:lnTo>
                    <a:pt x="f71" y="f72"/>
                  </a:lnTo>
                  <a:arcTo wR="f25" hR="f26" stAng="f53" swAng="f63"/>
                  <a:lnTo>
                    <a:pt x="f13" y="f14"/>
                  </a:lnTo>
                  <a:close/>
                </a:path>
                <a:path w="647700" h="1512888" fill="none">
                  <a:moveTo>
                    <a:pt x="f8" y="f6"/>
                  </a:moveTo>
                  <a:lnTo>
                    <a:pt x="f71" y="f72"/>
                  </a:lnTo>
                  <a:arcTo wR="f25" hR="f26" stAng="f53" swAng="f63"/>
                </a:path>
              </a:pathLst>
            </a:custGeom>
            <a:noFill/>
            <a:ln w="15875">
              <a:solidFill>
                <a:srgbClr val="004A82"/>
              </a:solidFill>
              <a:prstDash val="solid"/>
              <a:round/>
            </a:ln>
          </p:spPr>
          <p:txBody>
            <a:bodyPr lIns="90000" tIns="46800" rIns="90000" bIns="46800" anchor="ctr" compatLnSpc="0"/>
            <a:lstStyle/>
            <a:p>
              <a:pPr fontAlgn="auto" hangingPunct="0">
                <a:spcBef>
                  <a:spcPts val="0"/>
                </a:spcBef>
                <a:spcAft>
                  <a:spcPts val="0"/>
                </a:spcAft>
                <a:defRPr/>
              </a:pPr>
              <a:endParaRPr lang="el-GR" sz="2400" dirty="0">
                <a:solidFill>
                  <a:prstClr val="black"/>
                </a:solidFill>
                <a:latin typeface="Times New Roman" pitchFamily="18"/>
                <a:ea typeface="Arial" pitchFamily="2"/>
                <a:cs typeface="Tahoma" pitchFamily="2"/>
              </a:endParaRPr>
            </a:p>
          </p:txBody>
        </p:sp>
        <p:sp>
          <p:nvSpPr>
            <p:cNvPr id="12" name="TextBox 2"/>
            <p:cNvSpPr/>
            <p:nvPr/>
          </p:nvSpPr>
          <p:spPr>
            <a:xfrm>
              <a:off x="4859802" y="5099612"/>
              <a:ext cx="2808542" cy="4871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9360">
              <a:solidFill>
                <a:srgbClr val="FF0000"/>
              </a:solidFill>
              <a:prstDash val="solid"/>
              <a:miter/>
            </a:ln>
          </p:spPr>
          <p:txBody>
            <a:bodyPr lIns="90000" tIns="46800" rIns="90000" bIns="46800" compatLnSpc="0">
              <a:spAutoFit/>
            </a:bodyPr>
            <a:lstStyle/>
            <a:p>
              <a:pPr algn="ctr" fontAlgn="auto">
                <a:spcBef>
                  <a:spcPts val="0"/>
                </a:spcBef>
                <a:spcAft>
                  <a:spcPts val="0"/>
                </a:spcAft>
                <a:defRPr/>
              </a:pPr>
              <a:r>
                <a:rPr lang="el-GR" sz="2400" dirty="0">
                  <a:solidFill>
                    <a:prstClr val="black"/>
                  </a:solidFill>
                  <a:latin typeface="Calibri"/>
                  <a:ea typeface="Arial" pitchFamily="2"/>
                  <a:cs typeface="Tahoma" pitchFamily="2"/>
                </a:rPr>
                <a:t>εφω = </a:t>
              </a:r>
              <a:r>
                <a:rPr lang="en-US" sz="2400" dirty="0">
                  <a:solidFill>
                    <a:prstClr val="black"/>
                  </a:solidFill>
                  <a:latin typeface="Calibri"/>
                  <a:ea typeface="Arial" pitchFamily="2"/>
                  <a:cs typeface="Tahoma" pitchFamily="2"/>
                </a:rPr>
                <a:t>k</a:t>
              </a:r>
              <a:r>
                <a:rPr lang="el-GR" sz="2400" dirty="0">
                  <a:solidFill>
                    <a:prstClr val="black"/>
                  </a:solidFill>
                  <a:latin typeface="Calibri"/>
                  <a:ea typeface="Arial" pitchFamily="2"/>
                  <a:cs typeface="Tahoma" pitchFamily="2"/>
                </a:rPr>
                <a:t> = Α / </a:t>
              </a:r>
              <a:r>
                <a:rPr lang="en-US" sz="2000" dirty="0">
                  <a:solidFill>
                    <a:prstClr val="black"/>
                  </a:solidFill>
                  <a:latin typeface="Calibri"/>
                  <a:ea typeface="Arial" pitchFamily="2"/>
                  <a:cs typeface="Tahoma" pitchFamily="2"/>
                </a:rPr>
                <a:t>C</a:t>
              </a:r>
              <a:endParaRPr lang="en-US" sz="2400" dirty="0">
                <a:solidFill>
                  <a:prstClr val="black"/>
                </a:solidFill>
                <a:latin typeface="Calibri"/>
                <a:ea typeface="Arial" pitchFamily="2"/>
                <a:cs typeface="Tahoma" pitchFamily="2"/>
              </a:endParaRPr>
            </a:p>
          </p:txBody>
        </p:sp>
        <p:sp>
          <p:nvSpPr>
            <p:cNvPr id="13" name="TextBox 3"/>
            <p:cNvSpPr/>
            <p:nvPr/>
          </p:nvSpPr>
          <p:spPr>
            <a:xfrm>
              <a:off x="2340211" y="5469925"/>
              <a:ext cx="539799" cy="4871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90000" tIns="46800" rIns="90000" bIns="46800" compatLnSpc="0">
              <a:spAutoFit/>
            </a:bodyPr>
            <a:lstStyle/>
            <a:p>
              <a:pPr fontAlgn="auto">
                <a:spcBef>
                  <a:spcPts val="0"/>
                </a:spcBef>
                <a:spcAft>
                  <a:spcPts val="0"/>
                </a:spcAft>
                <a:defRPr/>
              </a:pPr>
              <a:r>
                <a:rPr lang="el-GR" sz="2400" dirty="0">
                  <a:solidFill>
                    <a:prstClr val="black"/>
                  </a:solidFill>
                  <a:latin typeface="Calibri"/>
                  <a:ea typeface="Arial" pitchFamily="2"/>
                  <a:cs typeface="Tahoma" pitchFamily="2"/>
                </a:rPr>
                <a:t>ω</a:t>
              </a:r>
            </a:p>
          </p:txBody>
        </p:sp>
      </p:grpSp>
    </p:spTree>
    <p:extLst>
      <p:ext uri="{BB962C8B-B14F-4D97-AF65-F5344CB8AC3E}">
        <p14:creationId xmlns:p14="http://schemas.microsoft.com/office/powerpoint/2010/main" val="4044325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r>
              <a:rPr lang="el-GR" altLang="el-GR" dirty="0" smtClean="0">
                <a:ea typeface="Arial" charset="0"/>
                <a:cs typeface="Tahoma" pitchFamily="34" charset="0"/>
              </a:rPr>
              <a:t>Νόμος </a:t>
            </a:r>
            <a:r>
              <a:rPr lang="en-US" altLang="el-GR" dirty="0" smtClean="0">
                <a:ea typeface="Arial" charset="0"/>
                <a:cs typeface="Tahoma" pitchFamily="34" charset="0"/>
              </a:rPr>
              <a:t>Lambert-Beer</a:t>
            </a:r>
            <a:r>
              <a:rPr lang="el-GR" altLang="el-GR" dirty="0" smtClean="0">
                <a:ea typeface="Arial" charset="0"/>
                <a:cs typeface="Tahoma" pitchFamily="34" charset="0"/>
              </a:rPr>
              <a:t> </a:t>
            </a:r>
            <a:r>
              <a:rPr lang="el-GR" altLang="el-GR" sz="3200" b="0" dirty="0" smtClean="0">
                <a:ea typeface="Arial" charset="0"/>
                <a:cs typeface="Tahoma" pitchFamily="34" charset="0"/>
              </a:rPr>
              <a:t>(</a:t>
            </a:r>
            <a:r>
              <a:rPr lang="en-US" altLang="el-GR" sz="3200" b="0" dirty="0" smtClean="0">
                <a:ea typeface="Arial" charset="0"/>
                <a:cs typeface="Tahoma" pitchFamily="34" charset="0"/>
              </a:rPr>
              <a:t>6</a:t>
            </a:r>
            <a:r>
              <a:rPr lang="el-GR" altLang="el-GR" sz="3200" b="0" dirty="0" smtClean="0">
                <a:ea typeface="Arial" charset="0"/>
                <a:cs typeface="Tahoma" pitchFamily="34" charset="0"/>
              </a:rPr>
              <a:t> από 7)</a:t>
            </a:r>
            <a:endParaRPr lang="el-GR" altLang="el-GR" sz="3600" b="0" dirty="0" smtClean="0"/>
          </a:p>
        </p:txBody>
      </p:sp>
      <p:sp>
        <p:nvSpPr>
          <p:cNvPr id="3" name="Θέση περιεχομένου 2"/>
          <p:cNvSpPr>
            <a:spLocks noGrp="1"/>
          </p:cNvSpPr>
          <p:nvPr>
            <p:ph idx="1"/>
          </p:nvPr>
        </p:nvSpPr>
        <p:spPr/>
        <p:txBody>
          <a:bodyPr rtlCol="0">
            <a:normAutofit/>
          </a:bodyPr>
          <a:lstStyle/>
          <a:p>
            <a:pPr marL="0" indent="0" fontAlgn="auto">
              <a:spcAft>
                <a:spcPts val="0"/>
              </a:spcAft>
              <a:buFont typeface="Wingdings" panose="05000000000000000000" pitchFamily="2" charset="2"/>
              <a:buNone/>
              <a:defRPr/>
            </a:pPr>
            <a:r>
              <a:rPr lang="el-GR" dirty="0"/>
              <a:t>Ο νόμος του Beer προϋποθέτει </a:t>
            </a:r>
            <a:r>
              <a:rPr lang="el-GR" dirty="0" smtClean="0"/>
              <a:t>ότι</a:t>
            </a:r>
            <a:r>
              <a:rPr lang="en-US" dirty="0" smtClean="0"/>
              <a:t>:</a:t>
            </a:r>
          </a:p>
          <a:p>
            <a:pPr marL="457200" indent="-457200" fontAlgn="auto">
              <a:spcAft>
                <a:spcPts val="0"/>
              </a:spcAft>
              <a:buFont typeface="+mj-lt"/>
              <a:buAutoNum type="arabicPeriod"/>
              <a:defRPr/>
            </a:pPr>
            <a:r>
              <a:rPr lang="el-GR" dirty="0" smtClean="0">
                <a:ea typeface="Arial" pitchFamily="2"/>
                <a:cs typeface="Tahoma" pitchFamily="2"/>
              </a:rPr>
              <a:t>Ο </a:t>
            </a:r>
            <a:r>
              <a:rPr lang="el-GR" dirty="0">
                <a:ea typeface="Arial" pitchFamily="2"/>
                <a:cs typeface="Tahoma" pitchFamily="2"/>
              </a:rPr>
              <a:t>μόνος μηχανισμός αλληλεπίδρασης της ηλεκτρομαγνητικής ακτινοβολίας και της διαλυμένης ουσίας είναι η </a:t>
            </a:r>
            <a:r>
              <a:rPr lang="el-GR" dirty="0" smtClean="0">
                <a:ea typeface="Arial" pitchFamily="2"/>
                <a:cs typeface="Tahoma" pitchFamily="2"/>
              </a:rPr>
              <a:t>απορρόφηση.</a:t>
            </a:r>
            <a:endParaRPr lang="el-GR" dirty="0">
              <a:ea typeface="Arial" pitchFamily="2"/>
              <a:cs typeface="Tahoma" pitchFamily="2"/>
            </a:endParaRPr>
          </a:p>
          <a:p>
            <a:pPr marL="457200" indent="-457200" fontAlgn="auto">
              <a:spcAft>
                <a:spcPts val="0"/>
              </a:spcAft>
              <a:buFont typeface="+mj-lt"/>
              <a:buAutoNum type="arabicPeriod"/>
              <a:defRPr/>
            </a:pPr>
            <a:r>
              <a:rPr lang="el-GR" dirty="0" smtClean="0">
                <a:ea typeface="Arial" pitchFamily="2"/>
                <a:cs typeface="Tahoma" pitchFamily="2"/>
              </a:rPr>
              <a:t>Η </a:t>
            </a:r>
            <a:r>
              <a:rPr lang="el-GR" dirty="0">
                <a:ea typeface="Arial" pitchFamily="2"/>
                <a:cs typeface="Tahoma" pitchFamily="2"/>
              </a:rPr>
              <a:t>προσπίπτουσα ακτινοβολία είναι </a:t>
            </a:r>
            <a:r>
              <a:rPr lang="el-GR" dirty="0" smtClean="0">
                <a:ea typeface="Arial" pitchFamily="2"/>
                <a:cs typeface="Tahoma" pitchFamily="2"/>
              </a:rPr>
              <a:t>μονοχρωματική.</a:t>
            </a:r>
            <a:endParaRPr lang="el-GR" dirty="0">
              <a:ea typeface="Arial" pitchFamily="2"/>
              <a:cs typeface="Tahoma" pitchFamily="2"/>
            </a:endParaRPr>
          </a:p>
          <a:p>
            <a:pPr marL="457200" indent="-457200" fontAlgn="auto">
              <a:spcAft>
                <a:spcPts val="0"/>
              </a:spcAft>
              <a:buFont typeface="+mj-lt"/>
              <a:buAutoNum type="arabicPeriod"/>
              <a:defRPr/>
            </a:pPr>
            <a:r>
              <a:rPr lang="el-GR" dirty="0" smtClean="0">
                <a:ea typeface="Arial" pitchFamily="2"/>
                <a:cs typeface="Tahoma" pitchFamily="2"/>
              </a:rPr>
              <a:t>Η απορρόφηση γίνεται σε ένα όγκο διαλύματος ομοιόμορφης διατομής και</a:t>
            </a:r>
          </a:p>
          <a:p>
            <a:pPr marL="457200" indent="-457200" fontAlgn="auto">
              <a:spcAft>
                <a:spcPts val="0"/>
              </a:spcAft>
              <a:buFont typeface="+mj-lt"/>
              <a:buAutoNum type="arabicPeriod"/>
              <a:defRPr/>
            </a:pPr>
            <a:r>
              <a:rPr lang="el-GR" dirty="0" smtClean="0">
                <a:ea typeface="Arial" pitchFamily="2"/>
                <a:cs typeface="Tahoma" pitchFamily="2"/>
              </a:rPr>
              <a:t>Ότι </a:t>
            </a:r>
            <a:r>
              <a:rPr lang="el-GR" dirty="0">
                <a:ea typeface="Arial" pitchFamily="2"/>
                <a:cs typeface="Tahoma" pitchFamily="2"/>
              </a:rPr>
              <a:t>τα σωματίδια που απορροφούν δρουν ανεξάρτητα το ένα από το άλλο και άσχετα προς τον αριθμό και το είδος τους</a:t>
            </a:r>
            <a:r>
              <a:rPr lang="el-GR" dirty="0" smtClean="0">
                <a:ea typeface="Arial" pitchFamily="2"/>
                <a:cs typeface="Tahoma" pitchFamily="2"/>
              </a:rPr>
              <a:t>.</a:t>
            </a:r>
          </a:p>
          <a:p>
            <a:pPr marL="0" indent="0" fontAlgn="auto">
              <a:spcAft>
                <a:spcPts val="0"/>
              </a:spcAft>
              <a:buFont typeface="Wingdings" panose="05000000000000000000" pitchFamily="2" charset="2"/>
              <a:buNone/>
              <a:defRPr/>
            </a:pPr>
            <a:endParaRPr lang="el-GR" dirty="0" smtClean="0"/>
          </a:p>
          <a:p>
            <a:pPr fontAlgn="auto">
              <a:spcAft>
                <a:spcPts val="0"/>
              </a:spcAft>
              <a:defRPr/>
            </a:pPr>
            <a:endParaRPr lang="el-GR" dirty="0"/>
          </a:p>
        </p:txBody>
      </p:sp>
      <p:sp>
        <p:nvSpPr>
          <p:cNvPr id="3584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8420A9-8A93-4596-AB93-81070564B18C}" type="slidenum">
              <a:rPr lang="el-GR" altLang="el-GR">
                <a:solidFill>
                  <a:prstClr val="black"/>
                </a:solidFill>
              </a:rPr>
              <a:pPr eaLnBrk="1" hangingPunct="1"/>
              <a:t>31</a:t>
            </a:fld>
            <a:endParaRPr lang="el-GR" altLang="el-GR" dirty="0">
              <a:solidFill>
                <a:prstClr val="black"/>
              </a:solidFill>
            </a:endParaRPr>
          </a:p>
        </p:txBody>
      </p:sp>
    </p:spTree>
    <p:extLst>
      <p:ext uri="{BB962C8B-B14F-4D97-AF65-F5344CB8AC3E}">
        <p14:creationId xmlns:p14="http://schemas.microsoft.com/office/powerpoint/2010/main" val="585451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r>
              <a:rPr lang="el-GR" altLang="el-GR" dirty="0" smtClean="0">
                <a:ea typeface="Arial" charset="0"/>
                <a:cs typeface="Tahoma" pitchFamily="34" charset="0"/>
              </a:rPr>
              <a:t>Νόμος </a:t>
            </a:r>
            <a:r>
              <a:rPr lang="en-US" altLang="el-GR" dirty="0" smtClean="0">
                <a:ea typeface="Arial" charset="0"/>
                <a:cs typeface="Tahoma" pitchFamily="34" charset="0"/>
              </a:rPr>
              <a:t>Lambert-Beer</a:t>
            </a:r>
            <a:r>
              <a:rPr lang="el-GR" altLang="el-GR" dirty="0" smtClean="0">
                <a:ea typeface="Arial" charset="0"/>
                <a:cs typeface="Tahoma" pitchFamily="34" charset="0"/>
              </a:rPr>
              <a:t> </a:t>
            </a:r>
            <a:r>
              <a:rPr lang="el-GR" altLang="el-GR" sz="3200" b="0" dirty="0" smtClean="0">
                <a:ea typeface="Arial" charset="0"/>
                <a:cs typeface="Tahoma" pitchFamily="34" charset="0"/>
              </a:rPr>
              <a:t>(</a:t>
            </a:r>
            <a:r>
              <a:rPr lang="en-US" altLang="el-GR" sz="3200" b="0" dirty="0" smtClean="0">
                <a:ea typeface="Arial" charset="0"/>
                <a:cs typeface="Tahoma" pitchFamily="34" charset="0"/>
              </a:rPr>
              <a:t>7</a:t>
            </a:r>
            <a:r>
              <a:rPr lang="el-GR" altLang="el-GR" sz="3200" b="0" dirty="0" smtClean="0">
                <a:ea typeface="Arial" charset="0"/>
                <a:cs typeface="Tahoma" pitchFamily="34" charset="0"/>
              </a:rPr>
              <a:t> από 7)</a:t>
            </a:r>
            <a:endParaRPr lang="el-GR" altLang="el-GR" dirty="0" smtClean="0"/>
          </a:p>
        </p:txBody>
      </p:sp>
      <p:sp>
        <p:nvSpPr>
          <p:cNvPr id="36867" name="Θέση περιεχομένου 2"/>
          <p:cNvSpPr>
            <a:spLocks noGrp="1"/>
          </p:cNvSpPr>
          <p:nvPr>
            <p:ph idx="1"/>
          </p:nvPr>
        </p:nvSpPr>
        <p:spPr/>
        <p:txBody>
          <a:bodyPr/>
          <a:lstStyle/>
          <a:p>
            <a:r>
              <a:rPr lang="el-GR" altLang="el-GR" dirty="0" smtClean="0">
                <a:ea typeface="Arial" charset="0"/>
                <a:cs typeface="Tahoma" pitchFamily="34" charset="0"/>
              </a:rPr>
              <a:t>Ο νόμος του </a:t>
            </a:r>
            <a:r>
              <a:rPr lang="el-GR" altLang="el-GR" dirty="0" smtClean="0">
                <a:ea typeface="Arial" charset="0"/>
                <a:cs typeface="Tahoma" pitchFamily="34" charset="0"/>
              </a:rPr>
              <a:t>Beer</a:t>
            </a:r>
            <a:r>
              <a:rPr lang="el-GR" altLang="el-GR" dirty="0" smtClean="0">
                <a:ea typeface="Arial" charset="0"/>
                <a:cs typeface="Tahoma" pitchFamily="34" charset="0"/>
              </a:rPr>
              <a:t> δεν ισχύει για πυκνά διαλύματα (c &gt; 0,01M), διότι σε αυτά οι αποστάσεις μεταξύ των σωματιδίων που απορροφούν γίνονται τόσο μικρές ώστε καθένα από αυτά να επηρεάζει την κατανομή φορτίου στα γειτονικά σωματίδια και συνεπώς και την ικανότητα τους να απορροφούν ακτινοβολία ορισμένου μήκους κύματος. Σε πυκνά διαλύματα δεν παραμένει σταθερή η μοριακή απορροφητικότητα ε. Στην πράξη το είδος αυτό της απόκλισης από τον νόμο του Beer σπανίως δημιουργεί πρόβλημα, γιατί συνήθως μετριέται η απορρόφηση αραιών διαλυμάτων.</a:t>
            </a:r>
            <a:endParaRPr lang="el-GR" altLang="el-GR" dirty="0" smtClean="0"/>
          </a:p>
        </p:txBody>
      </p:sp>
      <p:sp>
        <p:nvSpPr>
          <p:cNvPr id="368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2E1D3C-D31D-4810-A245-CE5E7B21CE1F}" type="slidenum">
              <a:rPr lang="el-GR" altLang="el-GR">
                <a:solidFill>
                  <a:prstClr val="black"/>
                </a:solidFill>
              </a:rPr>
              <a:pPr eaLnBrk="1" hangingPunct="1"/>
              <a:t>32</a:t>
            </a:fld>
            <a:endParaRPr lang="el-GR" altLang="el-GR" dirty="0">
              <a:solidFill>
                <a:prstClr val="black"/>
              </a:solidFill>
            </a:endParaRPr>
          </a:p>
        </p:txBody>
      </p:sp>
    </p:spTree>
    <p:extLst>
      <p:ext uri="{BB962C8B-B14F-4D97-AF65-F5344CB8AC3E}">
        <p14:creationId xmlns:p14="http://schemas.microsoft.com/office/powerpoint/2010/main" val="1993847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20/33</a:t>
            </a:r>
            <a:endParaRPr lang="el-GR" sz="3600" dirty="0"/>
          </a:p>
        </p:txBody>
      </p:sp>
      <p:sp>
        <p:nvSpPr>
          <p:cNvPr id="3" name="Θέση περιεχομένου 2"/>
          <p:cNvSpPr>
            <a:spLocks noGrp="1"/>
          </p:cNvSpPr>
          <p:nvPr>
            <p:ph idx="1"/>
          </p:nvPr>
        </p:nvSpPr>
        <p:spPr/>
        <p:txBody>
          <a:bodyPr rtlCol="0">
            <a:normAutofit/>
          </a:bodyPr>
          <a:lstStyle/>
          <a:p>
            <a:pPr marL="9360" indent="0" fontAlgn="auto">
              <a:spcBef>
                <a:spcPts val="697"/>
              </a:spcBef>
              <a:spcAft>
                <a:spcPts val="0"/>
              </a:spcAft>
              <a:buFont typeface="Wingdings" panose="05000000000000000000" pitchFamily="2" charset="2"/>
              <a:buNone/>
              <a:defRPr/>
            </a:pPr>
            <a:r>
              <a:rPr lang="el-GR" dirty="0">
                <a:solidFill>
                  <a:srgbClr val="000000"/>
                </a:solidFill>
                <a:ea typeface="SimSun" pitchFamily="2"/>
                <a:cs typeface="SimSun" pitchFamily="2"/>
              </a:rPr>
              <a:t>Η ένταση των ηλεκτρονικών απορροφήσεων δίνεται</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από την κλασική</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εξίσωση των Beer-Lambert-Bouguer:</a:t>
            </a:r>
          </a:p>
          <a:p>
            <a:pPr marL="9360" indent="0" algn="ctr" fontAlgn="auto">
              <a:spcBef>
                <a:spcPts val="697"/>
              </a:spcBef>
              <a:spcAft>
                <a:spcPts val="0"/>
              </a:spcAft>
              <a:buFont typeface="Wingdings" panose="05000000000000000000" pitchFamily="2" charset="2"/>
              <a:buNone/>
              <a:defRPr/>
            </a:pPr>
            <a:r>
              <a:rPr lang="en-US" b="1" dirty="0">
                <a:solidFill>
                  <a:srgbClr val="000000"/>
                </a:solidFill>
                <a:ea typeface="SimSun" pitchFamily="2"/>
                <a:cs typeface="SimSun" pitchFamily="2"/>
              </a:rPr>
              <a:t>l</a:t>
            </a:r>
            <a:r>
              <a:rPr lang="el-GR" b="1" dirty="0">
                <a:solidFill>
                  <a:srgbClr val="000000"/>
                </a:solidFill>
                <a:ea typeface="SimSun" pitchFamily="2"/>
                <a:cs typeface="SimSun" pitchFamily="2"/>
              </a:rPr>
              <a:t>og</a:t>
            </a:r>
            <a:r>
              <a:rPr lang="en-US" b="1" dirty="0">
                <a:solidFill>
                  <a:srgbClr val="000000"/>
                </a:solidFill>
                <a:ea typeface="SimSun" pitchFamily="2"/>
                <a:cs typeface="SimSun" pitchFamily="2"/>
              </a:rPr>
              <a:t>  I</a:t>
            </a:r>
            <a:r>
              <a:rPr lang="el-GR" b="1" baseline="-25000" dirty="0">
                <a:solidFill>
                  <a:srgbClr val="000000"/>
                </a:solidFill>
                <a:ea typeface="SimSun" pitchFamily="2"/>
                <a:cs typeface="SimSun" pitchFamily="2"/>
              </a:rPr>
              <a:t>ο</a:t>
            </a:r>
            <a:r>
              <a:rPr lang="en-US" b="1" dirty="0">
                <a:solidFill>
                  <a:srgbClr val="000000"/>
                </a:solidFill>
                <a:ea typeface="SimSun" pitchFamily="2"/>
                <a:cs typeface="SimSun" pitchFamily="2"/>
              </a:rPr>
              <a:t> / I</a:t>
            </a:r>
            <a:r>
              <a:rPr lang="el-GR" b="1" dirty="0">
                <a:solidFill>
                  <a:srgbClr val="000000"/>
                </a:solidFill>
                <a:ea typeface="SimSun" pitchFamily="2"/>
                <a:cs typeface="SimSun" pitchFamily="2"/>
              </a:rPr>
              <a:t> = ε</a:t>
            </a:r>
            <a:r>
              <a:rPr lang="en-US" b="1" dirty="0">
                <a:solidFill>
                  <a:srgbClr val="000000"/>
                </a:solidFill>
                <a:ea typeface="SimSun" pitchFamily="2"/>
                <a:cs typeface="SimSun" pitchFamily="2"/>
              </a:rPr>
              <a:t> c l</a:t>
            </a:r>
          </a:p>
          <a:p>
            <a:pPr marL="9360" indent="0" fontAlgn="auto">
              <a:spcBef>
                <a:spcPts val="697"/>
              </a:spcBef>
              <a:spcAft>
                <a:spcPts val="0"/>
              </a:spcAft>
              <a:buFont typeface="Wingdings" panose="05000000000000000000" pitchFamily="2" charset="2"/>
              <a:buNone/>
              <a:defRPr/>
            </a:pPr>
            <a:r>
              <a:rPr lang="el-GR" dirty="0">
                <a:solidFill>
                  <a:srgbClr val="000000"/>
                </a:solidFill>
                <a:ea typeface="SimSun" pitchFamily="2"/>
                <a:cs typeface="SimSun" pitchFamily="2"/>
              </a:rPr>
              <a:t>όπου c είναι η συγκέντρωση της ουσίας στο διάλυμα,  l είναι το πάχος της</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κυψελίδας στην οποία</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τοποθετούμε το δείγμα,  Ι</a:t>
            </a:r>
            <a:r>
              <a:rPr lang="el-GR" baseline="-25000" dirty="0">
                <a:solidFill>
                  <a:srgbClr val="000000"/>
                </a:solidFill>
                <a:ea typeface="SimSun" pitchFamily="2"/>
                <a:cs typeface="SimSun" pitchFamily="2"/>
              </a:rPr>
              <a:t>ο </a:t>
            </a:r>
            <a:r>
              <a:rPr lang="el-GR" dirty="0">
                <a:solidFill>
                  <a:srgbClr val="000000"/>
                </a:solidFill>
                <a:ea typeface="SimSun" pitchFamily="2"/>
                <a:cs typeface="SimSun" pitchFamily="2"/>
              </a:rPr>
              <a:t>είναι η ένταση του</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προσπίπτοντος φωτός που διαπερνά το δείγμα (ένα μέρος της </a:t>
            </a:r>
            <a:r>
              <a:rPr lang="el-GR" dirty="0" smtClean="0">
                <a:solidFill>
                  <a:srgbClr val="000000"/>
                </a:solidFill>
                <a:ea typeface="SimSun" pitchFamily="2"/>
                <a:cs typeface="SimSun" pitchFamily="2"/>
              </a:rPr>
              <a:t>ακτινοβολίας</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απορροφάται</a:t>
            </a:r>
            <a:r>
              <a:rPr lang="el-GR" dirty="0">
                <a:solidFill>
                  <a:srgbClr val="000000"/>
                </a:solidFill>
                <a:ea typeface="SimSun" pitchFamily="2"/>
                <a:cs typeface="SimSun" pitchFamily="2"/>
              </a:rPr>
              <a:t>), ε  είναι ο συντελεστής απόσβεσης (extinction coefficient) </a:t>
            </a:r>
            <a:r>
              <a:rPr lang="el-GR" dirty="0" smtClean="0">
                <a:solidFill>
                  <a:srgbClr val="000000"/>
                </a:solidFill>
                <a:ea typeface="SimSun" pitchFamily="2"/>
                <a:cs typeface="SimSun" pitchFamily="2"/>
              </a:rPr>
              <a:t>που</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κυμαίνεται </a:t>
            </a:r>
            <a:r>
              <a:rPr lang="el-GR" dirty="0">
                <a:solidFill>
                  <a:srgbClr val="000000"/>
                </a:solidFill>
                <a:ea typeface="SimSun" pitchFamily="2"/>
                <a:cs typeface="SimSun" pitchFamily="2"/>
              </a:rPr>
              <a:t>από  </a:t>
            </a:r>
            <a:r>
              <a:rPr lang="el-GR" dirty="0" smtClean="0">
                <a:solidFill>
                  <a:srgbClr val="000000"/>
                </a:solidFill>
                <a:ea typeface="SimSun" pitchFamily="2"/>
                <a:cs typeface="SimSun" pitchFamily="2"/>
              </a:rPr>
              <a:t>5·10</a:t>
            </a:r>
            <a:r>
              <a:rPr lang="el-GR" baseline="30000" dirty="0" smtClean="0">
                <a:solidFill>
                  <a:srgbClr val="000000"/>
                </a:solidFill>
                <a:ea typeface="SimSun" pitchFamily="2"/>
                <a:cs typeface="SimSun" pitchFamily="2"/>
              </a:rPr>
              <a:t>5</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για </a:t>
            </a:r>
            <a:r>
              <a:rPr lang="el-GR" dirty="0">
                <a:solidFill>
                  <a:srgbClr val="000000"/>
                </a:solidFill>
                <a:ea typeface="SimSun" pitchFamily="2"/>
                <a:cs typeface="SimSun" pitchFamily="2"/>
              </a:rPr>
              <a:t>ισχυρές ταινίες απορρόφησης μέχρι 1  για τις </a:t>
            </a:r>
            <a:r>
              <a:rPr lang="el-GR" dirty="0" smtClean="0">
                <a:solidFill>
                  <a:srgbClr val="000000"/>
                </a:solidFill>
                <a:ea typeface="SimSun" pitchFamily="2"/>
                <a:cs typeface="SimSun" pitchFamily="2"/>
              </a:rPr>
              <a:t>πιο</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ασθενείς</a:t>
            </a:r>
            <a:r>
              <a:rPr lang="el-GR" dirty="0">
                <a:solidFill>
                  <a:srgbClr val="000000"/>
                </a:solidFill>
                <a:ea typeface="SimSun" pitchFamily="2"/>
                <a:cs typeface="SimSun" pitchFamily="2"/>
              </a:rPr>
              <a:t>.</a:t>
            </a:r>
          </a:p>
          <a:p>
            <a:pPr fontAlgn="auto">
              <a:spcAft>
                <a:spcPts val="0"/>
              </a:spcAft>
              <a:defRPr/>
            </a:pPr>
            <a:endParaRPr lang="el-GR" dirty="0"/>
          </a:p>
        </p:txBody>
      </p:sp>
      <p:sp>
        <p:nvSpPr>
          <p:cNvPr id="3789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2F90D3-4F71-4559-802C-29CB67AA87DB}" type="slidenum">
              <a:rPr lang="el-GR" altLang="el-GR">
                <a:solidFill>
                  <a:prstClr val="black"/>
                </a:solidFill>
              </a:rPr>
              <a:pPr eaLnBrk="1" hangingPunct="1"/>
              <a:t>33</a:t>
            </a:fld>
            <a:endParaRPr lang="el-GR" altLang="el-GR" dirty="0">
              <a:solidFill>
                <a:prstClr val="black"/>
              </a:solidFill>
            </a:endParaRPr>
          </a:p>
        </p:txBody>
      </p:sp>
    </p:spTree>
    <p:extLst>
      <p:ext uri="{BB962C8B-B14F-4D97-AF65-F5344CB8AC3E}">
        <p14:creationId xmlns:p14="http://schemas.microsoft.com/office/powerpoint/2010/main" val="3629791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smtClean="0"/>
              <a:t>Μετακίνηση ηλεκτρονίων σθένους </a:t>
            </a:r>
            <a:r>
              <a:rPr lang="el-GR" sz="3600" b="0" dirty="0" smtClean="0"/>
              <a:t>(1 από 2)</a:t>
            </a:r>
            <a:endParaRPr lang="el-GR" sz="3600" b="0" dirty="0"/>
          </a:p>
        </p:txBody>
      </p:sp>
      <p:sp>
        <p:nvSpPr>
          <p:cNvPr id="3" name="Θέση περιεχομένου 2"/>
          <p:cNvSpPr>
            <a:spLocks noGrp="1"/>
          </p:cNvSpPr>
          <p:nvPr>
            <p:ph idx="1"/>
          </p:nvPr>
        </p:nvSpPr>
        <p:spPr/>
        <p:txBody>
          <a:bodyPr rtlCol="0">
            <a:normAutofit/>
          </a:bodyPr>
          <a:lstStyle/>
          <a:p>
            <a:pPr marL="0" indent="0" fontAlgn="auto">
              <a:spcAft>
                <a:spcPts val="0"/>
              </a:spcAft>
              <a:buFont typeface="Wingdings" panose="05000000000000000000" pitchFamily="2" charset="2"/>
              <a:buNone/>
              <a:defRPr/>
            </a:pPr>
            <a:r>
              <a:rPr lang="el-GR" b="1" dirty="0"/>
              <a:t>Ορατό‐υπεριώδες</a:t>
            </a:r>
            <a:r>
              <a:rPr lang="el-GR" b="1" dirty="0"/>
              <a:t> (</a:t>
            </a:r>
            <a:r>
              <a:rPr lang="en-US" b="1" dirty="0"/>
              <a:t>visible‐UV</a:t>
            </a:r>
            <a:r>
              <a:rPr lang="en-US" b="1" dirty="0" smtClean="0"/>
              <a:t>)</a:t>
            </a:r>
            <a:endParaRPr lang="el-GR" b="1" dirty="0" smtClean="0"/>
          </a:p>
          <a:p>
            <a:pPr marL="0" indent="0" fontAlgn="auto">
              <a:spcAft>
                <a:spcPts val="0"/>
              </a:spcAft>
              <a:buFont typeface="Wingdings" panose="05000000000000000000" pitchFamily="2" charset="2"/>
              <a:buNone/>
              <a:defRPr/>
            </a:pPr>
            <a:endParaRPr lang="en-US" dirty="0"/>
          </a:p>
          <a:p>
            <a:pPr fontAlgn="auto">
              <a:spcAft>
                <a:spcPts val="0"/>
              </a:spcAft>
              <a:defRPr/>
            </a:pPr>
            <a:endParaRPr lang="el-GR" dirty="0"/>
          </a:p>
        </p:txBody>
      </p:sp>
      <p:sp>
        <p:nvSpPr>
          <p:cNvPr id="3891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4F42E8-1700-4646-9518-926ACEF18B71}" type="slidenum">
              <a:rPr lang="el-GR" altLang="el-GR">
                <a:solidFill>
                  <a:prstClr val="black"/>
                </a:solidFill>
              </a:rPr>
              <a:pPr eaLnBrk="1" hangingPunct="1"/>
              <a:t>34</a:t>
            </a:fld>
            <a:endParaRPr lang="el-GR" altLang="el-GR" dirty="0">
              <a:solidFill>
                <a:prstClr val="black"/>
              </a:solidFill>
            </a:endParaRPr>
          </a:p>
        </p:txBody>
      </p:sp>
      <p:pic>
        <p:nvPicPr>
          <p:cNvPr id="389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89138"/>
            <a:ext cx="2087562"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250825" y="3968750"/>
            <a:ext cx="4605338" cy="2308225"/>
          </a:xfrm>
          <a:prstGeom prst="rect">
            <a:avLst/>
          </a:prstGeom>
        </p:spPr>
        <p:txBody>
          <a:bodyPr wrap="none">
            <a:spAutoFit/>
          </a:bodyPr>
          <a:lstStyle/>
          <a:p>
            <a:pPr>
              <a:spcBef>
                <a:spcPts val="1200"/>
              </a:spcBef>
              <a:defRPr/>
            </a:pPr>
            <a:r>
              <a:rPr lang="el-GR" sz="2400" dirty="0">
                <a:solidFill>
                  <a:prstClr val="black"/>
                </a:solidFill>
                <a:latin typeface="Calibri"/>
                <a:cs typeface="Arial" charset="0"/>
              </a:rPr>
              <a:t>10</a:t>
            </a:r>
            <a:r>
              <a:rPr lang="el-GR" sz="2400" baseline="30000" dirty="0">
                <a:solidFill>
                  <a:prstClr val="black"/>
                </a:solidFill>
                <a:latin typeface="Calibri"/>
                <a:cs typeface="Arial" charset="0"/>
              </a:rPr>
              <a:t>4</a:t>
            </a:r>
            <a:r>
              <a:rPr lang="el-GR" sz="2400" dirty="0">
                <a:solidFill>
                  <a:prstClr val="black"/>
                </a:solidFill>
                <a:latin typeface="Calibri"/>
                <a:cs typeface="Arial" charset="0"/>
              </a:rPr>
              <a:t>- 10</a:t>
            </a:r>
            <a:r>
              <a:rPr lang="el-GR" sz="2400" baseline="30000" dirty="0">
                <a:solidFill>
                  <a:prstClr val="black"/>
                </a:solidFill>
                <a:latin typeface="Calibri"/>
                <a:cs typeface="Arial" charset="0"/>
              </a:rPr>
              <a:t>6</a:t>
            </a:r>
            <a:r>
              <a:rPr lang="el-GR" sz="2400" dirty="0">
                <a:solidFill>
                  <a:prstClr val="black"/>
                </a:solidFill>
                <a:latin typeface="Calibri"/>
                <a:cs typeface="Arial" charset="0"/>
              </a:rPr>
              <a:t> Αριθμός κύματος (</a:t>
            </a:r>
            <a:r>
              <a:rPr lang="el-GR" sz="2400" dirty="0">
                <a:solidFill>
                  <a:prstClr val="black"/>
                </a:solidFill>
                <a:latin typeface="Calibri"/>
                <a:cs typeface="Arial" charset="0"/>
              </a:rPr>
              <a:t>cm</a:t>
            </a:r>
            <a:r>
              <a:rPr lang="el-GR" sz="2400" baseline="30000" dirty="0">
                <a:solidFill>
                  <a:prstClr val="black"/>
                </a:solidFill>
                <a:latin typeface="Calibri"/>
                <a:cs typeface="Arial" charset="0"/>
              </a:rPr>
              <a:t>‐1</a:t>
            </a:r>
            <a:r>
              <a:rPr lang="el-GR" sz="2400" dirty="0">
                <a:solidFill>
                  <a:prstClr val="black"/>
                </a:solidFill>
                <a:latin typeface="Calibri"/>
                <a:cs typeface="Arial" charset="0"/>
              </a:rPr>
              <a:t>)</a:t>
            </a:r>
          </a:p>
          <a:p>
            <a:pPr>
              <a:spcBef>
                <a:spcPts val="1200"/>
              </a:spcBef>
              <a:defRPr/>
            </a:pPr>
            <a:r>
              <a:rPr lang="el-GR" sz="2400" dirty="0">
                <a:solidFill>
                  <a:prstClr val="black"/>
                </a:solidFill>
                <a:latin typeface="Calibri"/>
                <a:cs typeface="Arial" charset="0"/>
              </a:rPr>
              <a:t>1 μ - 100 Å Μήκος κύματος</a:t>
            </a:r>
          </a:p>
          <a:p>
            <a:pPr>
              <a:spcBef>
                <a:spcPts val="1200"/>
              </a:spcBef>
              <a:defRPr/>
            </a:pPr>
            <a:r>
              <a:rPr lang="el-GR" sz="2400" dirty="0">
                <a:solidFill>
                  <a:prstClr val="black"/>
                </a:solidFill>
                <a:latin typeface="Calibri"/>
                <a:cs typeface="Arial" charset="0"/>
              </a:rPr>
              <a:t>3∙10</a:t>
            </a:r>
            <a:r>
              <a:rPr lang="el-GR" sz="2400" baseline="30000" dirty="0">
                <a:solidFill>
                  <a:prstClr val="black"/>
                </a:solidFill>
                <a:latin typeface="Calibri"/>
                <a:cs typeface="Arial" charset="0"/>
              </a:rPr>
              <a:t>14</a:t>
            </a:r>
            <a:r>
              <a:rPr lang="el-GR" sz="2400" dirty="0">
                <a:solidFill>
                  <a:prstClr val="black"/>
                </a:solidFill>
                <a:latin typeface="Calibri"/>
                <a:cs typeface="Arial" charset="0"/>
              </a:rPr>
              <a:t> 3∙10</a:t>
            </a:r>
            <a:r>
              <a:rPr lang="el-GR" sz="2400" baseline="30000" dirty="0">
                <a:solidFill>
                  <a:prstClr val="black"/>
                </a:solidFill>
                <a:latin typeface="Calibri"/>
                <a:cs typeface="Arial" charset="0"/>
              </a:rPr>
              <a:t>16</a:t>
            </a:r>
            <a:r>
              <a:rPr lang="el-GR" sz="2400" dirty="0">
                <a:solidFill>
                  <a:prstClr val="black"/>
                </a:solidFill>
                <a:latin typeface="Calibri"/>
                <a:cs typeface="Arial" charset="0"/>
              </a:rPr>
              <a:t> Συχνότητα (</a:t>
            </a:r>
            <a:r>
              <a:rPr lang="el-GR" sz="2400" dirty="0">
                <a:solidFill>
                  <a:prstClr val="black"/>
                </a:solidFill>
                <a:latin typeface="Calibri"/>
                <a:cs typeface="Arial" charset="0"/>
              </a:rPr>
              <a:t>c∙s</a:t>
            </a:r>
            <a:r>
              <a:rPr lang="el-GR" sz="2400" baseline="30000" dirty="0">
                <a:solidFill>
                  <a:prstClr val="black"/>
                </a:solidFill>
                <a:latin typeface="Calibri"/>
                <a:cs typeface="Arial" charset="0"/>
              </a:rPr>
              <a:t>‐1</a:t>
            </a:r>
            <a:r>
              <a:rPr lang="el-GR" sz="2400" dirty="0">
                <a:solidFill>
                  <a:prstClr val="black"/>
                </a:solidFill>
                <a:latin typeface="Calibri"/>
                <a:cs typeface="Arial" charset="0"/>
              </a:rPr>
              <a:t> ή Hz)</a:t>
            </a:r>
          </a:p>
          <a:p>
            <a:pPr>
              <a:spcBef>
                <a:spcPts val="1200"/>
              </a:spcBef>
              <a:defRPr/>
            </a:pPr>
            <a:r>
              <a:rPr lang="el-GR" sz="2400" dirty="0">
                <a:solidFill>
                  <a:prstClr val="black"/>
                </a:solidFill>
                <a:latin typeface="Calibri"/>
                <a:cs typeface="Arial" charset="0"/>
              </a:rPr>
              <a:t>3∙10</a:t>
            </a:r>
            <a:r>
              <a:rPr lang="el-GR" sz="2400" baseline="30000" dirty="0">
                <a:solidFill>
                  <a:prstClr val="black"/>
                </a:solidFill>
                <a:latin typeface="Calibri"/>
                <a:cs typeface="Arial" charset="0"/>
              </a:rPr>
              <a:t>4</a:t>
            </a:r>
            <a:r>
              <a:rPr lang="el-GR" sz="2400" dirty="0">
                <a:solidFill>
                  <a:prstClr val="black"/>
                </a:solidFill>
                <a:latin typeface="Calibri"/>
                <a:cs typeface="Arial" charset="0"/>
              </a:rPr>
              <a:t> - 3∙10</a:t>
            </a:r>
            <a:r>
              <a:rPr lang="el-GR" sz="2400" baseline="30000" dirty="0">
                <a:solidFill>
                  <a:prstClr val="black"/>
                </a:solidFill>
                <a:latin typeface="Calibri"/>
                <a:cs typeface="Arial" charset="0"/>
              </a:rPr>
              <a:t>6</a:t>
            </a:r>
            <a:r>
              <a:rPr lang="el-GR" sz="2400" dirty="0">
                <a:solidFill>
                  <a:prstClr val="black"/>
                </a:solidFill>
                <a:latin typeface="Calibri"/>
                <a:cs typeface="Arial" charset="0"/>
              </a:rPr>
              <a:t> Ενέργεια (</a:t>
            </a:r>
            <a:r>
              <a:rPr lang="el-GR" sz="2400" dirty="0">
                <a:solidFill>
                  <a:prstClr val="black"/>
                </a:solidFill>
                <a:latin typeface="Calibri"/>
                <a:cs typeface="Arial" charset="0"/>
              </a:rPr>
              <a:t>cal∙mol</a:t>
            </a:r>
            <a:r>
              <a:rPr lang="el-GR" sz="2400" baseline="30000" dirty="0">
                <a:solidFill>
                  <a:prstClr val="black"/>
                </a:solidFill>
                <a:latin typeface="Calibri"/>
                <a:cs typeface="Arial" charset="0"/>
              </a:rPr>
              <a:t>‐1</a:t>
            </a:r>
            <a:r>
              <a:rPr lang="el-GR" sz="2400" dirty="0">
                <a:solidFill>
                  <a:prstClr val="black"/>
                </a:solidFill>
                <a:latin typeface="Calibri"/>
                <a:cs typeface="Arial" charset="0"/>
              </a:rPr>
              <a:t>)</a:t>
            </a:r>
          </a:p>
          <a:p>
            <a:pPr>
              <a:defRPr/>
            </a:pPr>
            <a:endParaRPr lang="el-GR" dirty="0">
              <a:solidFill>
                <a:prstClr val="black"/>
              </a:solidFill>
              <a:cs typeface="Arial" charset="0"/>
            </a:endParaRPr>
          </a:p>
        </p:txBody>
      </p:sp>
      <p:pic>
        <p:nvPicPr>
          <p:cNvPr id="38919" name="Picture 2" descr="http://chemtech.org/cn/cn212/images/7-excit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1557338"/>
            <a:ext cx="43338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Ορθογώνιο 6"/>
          <p:cNvSpPr>
            <a:spLocks noChangeArrowheads="1"/>
          </p:cNvSpPr>
          <p:nvPr/>
        </p:nvSpPr>
        <p:spPr bwMode="auto">
          <a:xfrm>
            <a:off x="5407025" y="5330677"/>
            <a:ext cx="3175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l-GR" sz="1200" dirty="0" smtClean="0">
                <a:solidFill>
                  <a:prstClr val="black"/>
                </a:solidFill>
                <a:latin typeface="+mn-lt"/>
                <a:cs typeface="Arial" charset="0"/>
                <a:hlinkClick r:id="rId5"/>
              </a:rPr>
              <a:t>andrewlopez2010.blogspot.gr</a:t>
            </a:r>
            <a:endParaRPr lang="el-GR" altLang="el-GR" sz="1200" dirty="0" smtClean="0">
              <a:solidFill>
                <a:prstClr val="black"/>
              </a:solidFill>
              <a:latin typeface="+mn-lt"/>
              <a:cs typeface="Arial" charset="0"/>
            </a:endParaRPr>
          </a:p>
        </p:txBody>
      </p:sp>
    </p:spTree>
    <p:extLst>
      <p:ext uri="{BB962C8B-B14F-4D97-AF65-F5344CB8AC3E}">
        <p14:creationId xmlns:p14="http://schemas.microsoft.com/office/powerpoint/2010/main" val="2382368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Μετακίνηση ηλεκτρονίων σθένους </a:t>
            </a:r>
            <a:r>
              <a:rPr lang="el-GR" sz="3600" b="0" dirty="0" smtClean="0"/>
              <a:t>(2 </a:t>
            </a:r>
            <a:r>
              <a:rPr lang="el-GR" sz="3600" b="0" dirty="0"/>
              <a:t>από 2)</a:t>
            </a:r>
            <a:endParaRPr lang="el-GR" dirty="0"/>
          </a:p>
        </p:txBody>
      </p:sp>
      <p:sp>
        <p:nvSpPr>
          <p:cNvPr id="39939" name="Θέση περιεχομένου 2"/>
          <p:cNvSpPr>
            <a:spLocks noGrp="1"/>
          </p:cNvSpPr>
          <p:nvPr>
            <p:ph idx="1"/>
          </p:nvPr>
        </p:nvSpPr>
        <p:spPr/>
        <p:txBody>
          <a:bodyPr/>
          <a:lstStyle/>
          <a:p>
            <a:pPr marL="0" indent="0">
              <a:buFont typeface="Wingdings" panose="05000000000000000000" pitchFamily="2" charset="2"/>
              <a:buNone/>
            </a:pPr>
            <a:r>
              <a:rPr lang="el-GR" altLang="el-GR" sz="2200" dirty="0" smtClean="0"/>
              <a:t>Οι ενεργειακές αυτές μεταβολές γίνονται με την μορφή ηλεκτρομαγνητικής ακτινοβολίας με χαρακτηριστικό μήκος κύματος ή συχνότητα ανάλογα με το είδος της ηλεκτρονικής μετάπτωσης ή μοριακής κίνησης. Η Φασματοσκοπία σκοπεύει στον προσδιορισμό της συχνότητας ή του μήκους κύματος της απορροφούμενης ή εκπεμπόμενης κάθε φορά ακτινοβολίας καθώς και στον καθορισμό των ποσοτικών σχέσεων και των νόμων που διέπουν αυτές τις μεταβολές.</a:t>
            </a:r>
          </a:p>
          <a:p>
            <a:pPr marL="0" indent="0">
              <a:buFont typeface="Wingdings" panose="05000000000000000000" pitchFamily="2" charset="2"/>
              <a:buNone/>
            </a:pPr>
            <a:r>
              <a:rPr lang="el-GR" altLang="el-GR" sz="2200" dirty="0" smtClean="0"/>
              <a:t>Η απορροφούμενη ή εκπεμπόμενη ακτινοβολία εξαρτάται από το είδος της μεταβολής, από την ηλεκτρονική διαμόρφωση των ατόμων ή μορίων, από την φύση των δεσμών ανάμεσα στα άτομα κ.ά.</a:t>
            </a:r>
          </a:p>
        </p:txBody>
      </p:sp>
      <p:sp>
        <p:nvSpPr>
          <p:cNvPr id="3994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595A46-452B-4DF5-AD4B-68EBD26C5553}" type="slidenum">
              <a:rPr lang="el-GR" altLang="el-GR">
                <a:solidFill>
                  <a:prstClr val="black"/>
                </a:solidFill>
              </a:rPr>
              <a:pPr eaLnBrk="1" hangingPunct="1"/>
              <a:t>35</a:t>
            </a:fld>
            <a:endParaRPr lang="el-GR" altLang="el-GR" dirty="0">
              <a:solidFill>
                <a:prstClr val="black"/>
              </a:solidFill>
            </a:endParaRPr>
          </a:p>
        </p:txBody>
      </p:sp>
    </p:spTree>
    <p:extLst>
      <p:ext uri="{BB962C8B-B14F-4D97-AF65-F5344CB8AC3E}">
        <p14:creationId xmlns:p14="http://schemas.microsoft.com/office/powerpoint/2010/main" val="4607265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21/33</a:t>
            </a:r>
            <a:endParaRPr lang="el-GR" sz="3600" dirty="0"/>
          </a:p>
        </p:txBody>
      </p:sp>
      <p:sp>
        <p:nvSpPr>
          <p:cNvPr id="3" name="Θέση περιεχομένου 2"/>
          <p:cNvSpPr>
            <a:spLocks noGrp="1"/>
          </p:cNvSpPr>
          <p:nvPr>
            <p:ph idx="1"/>
          </p:nvPr>
        </p:nvSpPr>
        <p:spPr/>
        <p:txBody>
          <a:bodyPr rtlCol="0">
            <a:normAutofit/>
          </a:bodyPr>
          <a:lstStyle/>
          <a:p>
            <a:pPr marL="271440" indent="-262080" fontAlgn="auto">
              <a:spcBef>
                <a:spcPts val="697"/>
              </a:spcBef>
              <a:spcAft>
                <a:spcPts val="0"/>
              </a:spcAft>
              <a:defRPr/>
            </a:pPr>
            <a:r>
              <a:rPr lang="el-GR" dirty="0">
                <a:solidFill>
                  <a:srgbClr val="000000"/>
                </a:solidFill>
                <a:ea typeface="SimSun" pitchFamily="2"/>
                <a:cs typeface="SimSun" pitchFamily="2"/>
              </a:rPr>
              <a:t>Η ποσότητα ενέργειας που απαιτείται για τη διέγερση των</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ηλεκτρονίων ανταποκρίνεται στην εμφάνιση απορροφήσεων στην περιοχή</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UV και VIS. Έτσι η μετάβαση σ </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σ* (από ένα δεσμικό σ- ηλεκτρόνιο </a:t>
            </a:r>
            <a:r>
              <a:rPr lang="el-GR" dirty="0" smtClean="0">
                <a:solidFill>
                  <a:srgbClr val="000000"/>
                </a:solidFill>
                <a:ea typeface="SimSun" pitchFamily="2"/>
                <a:cs typeface="SimSun" pitchFamily="2"/>
              </a:rPr>
              <a:t>σε</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ένα </a:t>
            </a:r>
            <a:r>
              <a:rPr lang="el-GR" dirty="0">
                <a:solidFill>
                  <a:srgbClr val="000000"/>
                </a:solidFill>
                <a:ea typeface="SimSun" pitchFamily="2"/>
                <a:cs typeface="SimSun" pitchFamily="2"/>
              </a:rPr>
              <a:t>μη δεσμικό σ- ηλεκτρόνιο) απαιτεί ενέργεια της οποίας το μήκος κύματος</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πέφτει στην άπω υπεριώδη περιοχή,  οι μεταβάσεις π </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π*  και</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n </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n* εμφανίζονται στη διαχωριστική γραμμή της άπω UV και κυρίως</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UV και η μετάβαση n</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 </a:t>
            </a:r>
            <a:r>
              <a:rPr lang="el-GR" dirty="0">
                <a:solidFill>
                  <a:srgbClr val="000000"/>
                </a:solidFill>
                <a:ea typeface="SimSun" pitchFamily="2"/>
                <a:cs typeface="SimSun" pitchFamily="2"/>
              </a:rPr>
              <a:t>π* στην υπεριώδη και ορατή περιοχή.</a:t>
            </a:r>
          </a:p>
          <a:p>
            <a:pPr marL="271440" indent="-262080" fontAlgn="auto">
              <a:spcBef>
                <a:spcPts val="697"/>
              </a:spcBef>
              <a:spcAft>
                <a:spcPts val="0"/>
              </a:spcAft>
              <a:defRPr/>
            </a:pPr>
            <a:endParaRPr lang="el-GR" dirty="0">
              <a:solidFill>
                <a:srgbClr val="000000"/>
              </a:solidFill>
              <a:ea typeface="SimSun" pitchFamily="2"/>
              <a:cs typeface="SimSun" pitchFamily="2"/>
            </a:endParaRPr>
          </a:p>
          <a:p>
            <a:pPr fontAlgn="auto">
              <a:spcAft>
                <a:spcPts val="0"/>
              </a:spcAft>
              <a:defRPr/>
            </a:pPr>
            <a:endParaRPr lang="el-GR" dirty="0"/>
          </a:p>
        </p:txBody>
      </p:sp>
      <p:sp>
        <p:nvSpPr>
          <p:cNvPr id="4096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079DA4-AE19-41A1-B283-9BA19F74F43C}" type="slidenum">
              <a:rPr lang="el-GR" altLang="el-GR">
                <a:solidFill>
                  <a:prstClr val="black"/>
                </a:solidFill>
              </a:rPr>
              <a:pPr eaLnBrk="1" hangingPunct="1"/>
              <a:t>36</a:t>
            </a:fld>
            <a:endParaRPr lang="el-GR" altLang="el-GR" dirty="0">
              <a:solidFill>
                <a:prstClr val="black"/>
              </a:solidFill>
            </a:endParaRPr>
          </a:p>
        </p:txBody>
      </p:sp>
    </p:spTree>
    <p:extLst>
      <p:ext uri="{BB962C8B-B14F-4D97-AF65-F5344CB8AC3E}">
        <p14:creationId xmlns:p14="http://schemas.microsoft.com/office/powerpoint/2010/main" val="1121599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22/33</a:t>
            </a:r>
            <a:endParaRPr lang="el-GR" sz="3600" dirty="0"/>
          </a:p>
        </p:txBody>
      </p:sp>
      <p:sp>
        <p:nvSpPr>
          <p:cNvPr id="3" name="Θέση περιεχομένου 2"/>
          <p:cNvSpPr>
            <a:spLocks noGrp="1"/>
          </p:cNvSpPr>
          <p:nvPr>
            <p:ph idx="1"/>
          </p:nvPr>
        </p:nvSpPr>
        <p:spPr/>
        <p:txBody>
          <a:bodyPr rtlCol="0">
            <a:normAutofit/>
          </a:bodyPr>
          <a:lstStyle/>
          <a:p>
            <a:pPr marL="9360" indent="0" fontAlgn="auto">
              <a:spcBef>
                <a:spcPts val="697"/>
              </a:spcBef>
              <a:spcAft>
                <a:spcPts val="0"/>
              </a:spcAft>
              <a:buFont typeface="Wingdings" panose="05000000000000000000" pitchFamily="2" charset="2"/>
              <a:buNone/>
              <a:defRPr/>
            </a:pPr>
            <a:r>
              <a:rPr lang="el-GR" dirty="0">
                <a:solidFill>
                  <a:srgbClr val="000000"/>
                </a:solidFill>
                <a:ea typeface="SimSun" pitchFamily="2"/>
                <a:cs typeface="SimSun" pitchFamily="2"/>
              </a:rPr>
              <a:t>Όπως φαίνεται</a:t>
            </a:r>
            <a:r>
              <a:rPr lang="el-GR" dirty="0" smtClean="0">
                <a:solidFill>
                  <a:srgbClr val="000000"/>
                </a:solidFill>
                <a:ea typeface="SimSun" pitchFamily="2"/>
                <a:cs typeface="SimSun" pitchFamily="2"/>
              </a:rPr>
              <a:t>, </a:t>
            </a:r>
            <a:r>
              <a:rPr lang="el-GR" dirty="0">
                <a:solidFill>
                  <a:srgbClr val="000000"/>
                </a:solidFill>
                <a:ea typeface="SimSun" pitchFamily="2"/>
                <a:cs typeface="SimSun" pitchFamily="2"/>
              </a:rPr>
              <a:t>οι πιο ενδιαφέρουσες απορροφήσεις είναι για τις</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rPr>
              <a:t>μεταβάσεις n</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σ*,  </a:t>
            </a:r>
            <a:r>
              <a:rPr lang="el-GR" dirty="0" smtClean="0">
                <a:solidFill>
                  <a:srgbClr val="000000"/>
                </a:solidFill>
                <a:ea typeface="SimSun" pitchFamily="2"/>
                <a:cs typeface="SimSun" pitchFamily="2"/>
              </a:rPr>
              <a:t>π</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π*  και  n </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π*.  Οι κορεσμένοι</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υδρογονάνθρακες,  που έχουν μόνο σ</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σ</a:t>
            </a:r>
            <a:r>
              <a:rPr lang="el-GR" dirty="0">
                <a:solidFill>
                  <a:srgbClr val="000000"/>
                </a:solidFill>
                <a:ea typeface="SimSun" pitchFamily="2"/>
                <a:cs typeface="SimSun" pitchFamily="2"/>
              </a:rPr>
              <a:t>*  μεταβάσεις, δίνουν</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απορροφήσεις στην άπω UV,  που είναι μικρής πρακτικής σημασίας </a:t>
            </a:r>
            <a:r>
              <a:rPr lang="el-GR" dirty="0" smtClean="0">
                <a:solidFill>
                  <a:srgbClr val="000000"/>
                </a:solidFill>
                <a:ea typeface="SimSun" pitchFamily="2"/>
                <a:cs typeface="SimSun" pitchFamily="2"/>
              </a:rPr>
              <a:t>από</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αναλυτικής </a:t>
            </a:r>
            <a:r>
              <a:rPr lang="el-GR" dirty="0">
                <a:solidFill>
                  <a:srgbClr val="000000"/>
                </a:solidFill>
                <a:ea typeface="SimSun" pitchFamily="2"/>
                <a:cs typeface="SimSun" pitchFamily="2"/>
              </a:rPr>
              <a:t>πλευράς, όπως το CH</a:t>
            </a:r>
            <a:r>
              <a:rPr lang="el-GR" baseline="-25000" dirty="0">
                <a:solidFill>
                  <a:srgbClr val="000000"/>
                </a:solidFill>
                <a:ea typeface="SimSun" pitchFamily="2"/>
                <a:cs typeface="SimSun" pitchFamily="2"/>
              </a:rPr>
              <a:t>4</a:t>
            </a:r>
            <a:r>
              <a:rPr lang="el-GR" dirty="0">
                <a:solidFill>
                  <a:srgbClr val="000000"/>
                </a:solidFill>
                <a:ea typeface="SimSun" pitchFamily="2"/>
                <a:cs typeface="SimSun" pitchFamily="2"/>
              </a:rPr>
              <a:t>  και το CH</a:t>
            </a:r>
            <a:r>
              <a:rPr lang="el-GR" baseline="-25000" dirty="0">
                <a:solidFill>
                  <a:srgbClr val="000000"/>
                </a:solidFill>
                <a:ea typeface="SimSun" pitchFamily="2"/>
                <a:cs typeface="SimSun" pitchFamily="2"/>
              </a:rPr>
              <a:t>3</a:t>
            </a:r>
            <a:r>
              <a:rPr lang="el-GR" dirty="0">
                <a:solidFill>
                  <a:srgbClr val="000000"/>
                </a:solidFill>
                <a:ea typeface="SimSun" pitchFamily="2"/>
                <a:cs typeface="SimSun" pitchFamily="2"/>
              </a:rPr>
              <a:t>CH</a:t>
            </a:r>
            <a:r>
              <a:rPr lang="el-GR" baseline="-25000" dirty="0">
                <a:solidFill>
                  <a:srgbClr val="000000"/>
                </a:solidFill>
                <a:ea typeface="SimSun" pitchFamily="2"/>
                <a:cs typeface="SimSun" pitchFamily="2"/>
              </a:rPr>
              <a:t>3 </a:t>
            </a:r>
            <a:r>
              <a:rPr lang="el-GR" dirty="0">
                <a:solidFill>
                  <a:srgbClr val="000000"/>
                </a:solidFill>
                <a:ea typeface="SimSun" pitchFamily="2"/>
                <a:cs typeface="SimSun" pitchFamily="2"/>
              </a:rPr>
              <a:t>που απορροφούν στα </a:t>
            </a:r>
            <a:r>
              <a:rPr lang="el-GR" dirty="0" smtClean="0">
                <a:solidFill>
                  <a:srgbClr val="000000"/>
                </a:solidFill>
                <a:ea typeface="SimSun" pitchFamily="2"/>
                <a:cs typeface="SimSun" pitchFamily="2"/>
              </a:rPr>
              <a:t>122</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και </a:t>
            </a:r>
            <a:r>
              <a:rPr lang="el-GR" dirty="0">
                <a:solidFill>
                  <a:srgbClr val="000000"/>
                </a:solidFill>
                <a:ea typeface="SimSun" pitchFamily="2"/>
                <a:cs typeface="SimSun" pitchFamily="2"/>
              </a:rPr>
              <a:t>135 nm αντίστοιχα.</a:t>
            </a:r>
          </a:p>
          <a:p>
            <a:pPr fontAlgn="auto">
              <a:spcAft>
                <a:spcPts val="0"/>
              </a:spcAft>
              <a:defRPr/>
            </a:pPr>
            <a:endParaRPr lang="el-GR" dirty="0"/>
          </a:p>
        </p:txBody>
      </p:sp>
      <p:sp>
        <p:nvSpPr>
          <p:cNvPr id="4198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438470-12CA-4765-B34E-CE5BD4B0DA70}" type="slidenum">
              <a:rPr lang="el-GR" altLang="el-GR">
                <a:solidFill>
                  <a:prstClr val="black"/>
                </a:solidFill>
              </a:rPr>
              <a:pPr eaLnBrk="1" hangingPunct="1"/>
              <a:t>37</a:t>
            </a:fld>
            <a:endParaRPr lang="el-GR" altLang="el-GR" dirty="0">
              <a:solidFill>
                <a:prstClr val="black"/>
              </a:solidFill>
            </a:endParaRPr>
          </a:p>
        </p:txBody>
      </p:sp>
    </p:spTree>
    <p:extLst>
      <p:ext uri="{BB962C8B-B14F-4D97-AF65-F5344CB8AC3E}">
        <p14:creationId xmlns:p14="http://schemas.microsoft.com/office/powerpoint/2010/main" val="3221313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23/33</a:t>
            </a:r>
            <a:endParaRPr lang="el-GR" sz="3600" dirty="0"/>
          </a:p>
        </p:txBody>
      </p:sp>
      <p:sp>
        <p:nvSpPr>
          <p:cNvPr id="3" name="Θέση περιεχομένου 2"/>
          <p:cNvSpPr>
            <a:spLocks noGrp="1"/>
          </p:cNvSpPr>
          <p:nvPr>
            <p:ph idx="1"/>
          </p:nvPr>
        </p:nvSpPr>
        <p:spPr/>
        <p:txBody>
          <a:bodyPr rtlCol="0">
            <a:normAutofit/>
          </a:bodyPr>
          <a:lstStyle/>
          <a:p>
            <a:pPr marL="9360" indent="0" fontAlgn="auto">
              <a:spcBef>
                <a:spcPts val="697"/>
              </a:spcBef>
              <a:spcAft>
                <a:spcPts val="0"/>
              </a:spcAft>
              <a:buFont typeface="Wingdings" panose="05000000000000000000" pitchFamily="2" charset="2"/>
              <a:buNone/>
              <a:defRPr/>
            </a:pPr>
            <a:r>
              <a:rPr lang="el-GR" dirty="0">
                <a:solidFill>
                  <a:srgbClr val="000000"/>
                </a:solidFill>
                <a:ea typeface="SimSun" pitchFamily="2"/>
                <a:cs typeface="SimSun" pitchFamily="2"/>
              </a:rPr>
              <a:t>Η εισαγωγή ομάδας που περιέχει μη δεσμικά</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ηλεκτρόνια,  όπως για</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παράδειγμα η ομάδα ΝΗ</a:t>
            </a:r>
            <a:r>
              <a:rPr lang="el-GR" baseline="-25000" dirty="0">
                <a:solidFill>
                  <a:srgbClr val="000000"/>
                </a:solidFill>
                <a:ea typeface="SimSun" pitchFamily="2"/>
                <a:cs typeface="SimSun" pitchFamily="2"/>
              </a:rPr>
              <a:t>2</a:t>
            </a:r>
            <a:r>
              <a:rPr lang="el-GR" dirty="0">
                <a:solidFill>
                  <a:srgbClr val="000000"/>
                </a:solidFill>
                <a:ea typeface="SimSun" pitchFamily="2"/>
                <a:cs typeface="SimSun" pitchFamily="2"/>
              </a:rPr>
              <a:t>,  επιτρέπει επιπλέον τη μετάβαση n </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σ* </a:t>
            </a:r>
            <a:r>
              <a:rPr lang="el-GR" dirty="0" smtClean="0">
                <a:solidFill>
                  <a:srgbClr val="000000"/>
                </a:solidFill>
                <a:ea typeface="SimSun" pitchFamily="2"/>
                <a:cs typeface="SimSun" pitchFamily="2"/>
              </a:rPr>
              <a:t>και</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ως </a:t>
            </a:r>
            <a:r>
              <a:rPr lang="el-GR" dirty="0">
                <a:solidFill>
                  <a:srgbClr val="000000"/>
                </a:solidFill>
                <a:ea typeface="SimSun" pitchFamily="2"/>
                <a:cs typeface="SimSun" pitchFamily="2"/>
              </a:rPr>
              <a:t>αποτέλεσμα τείνει να αυξήσει το μήκος κύματος της μετάβασης</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σ </a:t>
            </a:r>
            <a:r>
              <a:rPr lang="en-US" dirty="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σ*. Έτσι, στην ένωση CH</a:t>
            </a:r>
            <a:r>
              <a:rPr lang="el-GR" baseline="-25000" dirty="0">
                <a:solidFill>
                  <a:srgbClr val="000000"/>
                </a:solidFill>
                <a:ea typeface="SimSun" pitchFamily="2"/>
                <a:cs typeface="SimSun" pitchFamily="2"/>
              </a:rPr>
              <a:t>3</a:t>
            </a:r>
            <a:r>
              <a:rPr lang="el-GR" dirty="0">
                <a:solidFill>
                  <a:srgbClr val="000000"/>
                </a:solidFill>
                <a:ea typeface="SimSun" pitchFamily="2"/>
                <a:cs typeface="SimSun" pitchFamily="2"/>
              </a:rPr>
              <a:t>ΝΗ</a:t>
            </a:r>
            <a:r>
              <a:rPr lang="el-GR" baseline="-25000" dirty="0">
                <a:solidFill>
                  <a:srgbClr val="000000"/>
                </a:solidFill>
                <a:ea typeface="SimSun" pitchFamily="2"/>
                <a:cs typeface="SimSun" pitchFamily="2"/>
              </a:rPr>
              <a:t>2</a:t>
            </a:r>
            <a:r>
              <a:rPr lang="el-GR" dirty="0">
                <a:solidFill>
                  <a:srgbClr val="000000"/>
                </a:solidFill>
                <a:ea typeface="SimSun" pitchFamily="2"/>
                <a:cs typeface="SimSun" pitchFamily="2"/>
              </a:rPr>
              <a:t> </a:t>
            </a:r>
            <a:r>
              <a:rPr lang="el-GR" dirty="0" smtClean="0">
                <a:solidFill>
                  <a:srgbClr val="000000"/>
                </a:solidFill>
                <a:ea typeface="SimSun" pitchFamily="2"/>
                <a:cs typeface="SimSun" pitchFamily="2"/>
              </a:rPr>
              <a:t>η</a:t>
            </a:r>
            <a:r>
              <a:rPr lang="en-US" dirty="0" smtClean="0">
                <a:solidFill>
                  <a:srgbClr val="000000"/>
                </a:solidFill>
                <a:ea typeface="SimSun" pitchFamily="2"/>
                <a:cs typeface="SimSun" pitchFamily="2"/>
              </a:rPr>
              <a:t> </a:t>
            </a:r>
            <a:endParaRPr lang="el-GR" dirty="0" smtClean="0">
              <a:solidFill>
                <a:srgbClr val="000000"/>
              </a:solidFill>
              <a:ea typeface="SimSun" pitchFamily="2"/>
              <a:cs typeface="SimSun" pitchFamily="2"/>
            </a:endParaRPr>
          </a:p>
          <a:p>
            <a:pPr marL="9360" indent="0" fontAlgn="auto">
              <a:spcBef>
                <a:spcPts val="697"/>
              </a:spcBef>
              <a:spcAft>
                <a:spcPts val="0"/>
              </a:spcAft>
              <a:buFont typeface="Wingdings" panose="05000000000000000000" pitchFamily="2" charset="2"/>
              <a:buNone/>
              <a:defRPr/>
            </a:pPr>
            <a:r>
              <a:rPr lang="el-GR" dirty="0" smtClean="0">
                <a:solidFill>
                  <a:srgbClr val="000000"/>
                </a:solidFill>
                <a:ea typeface="SimSun" pitchFamily="2"/>
                <a:cs typeface="SimSun" pitchFamily="2"/>
              </a:rPr>
              <a:t>σ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σ* μετάβαση εμφανίζεται</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στα 170 nm  και η  </a:t>
            </a:r>
            <a:r>
              <a:rPr lang="el-GR" dirty="0" smtClean="0">
                <a:solidFill>
                  <a:srgbClr val="000000"/>
                </a:solidFill>
                <a:ea typeface="SimSun" pitchFamily="2"/>
                <a:cs typeface="SimSun" pitchFamily="2"/>
              </a:rPr>
              <a:t>n </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sym typeface="Wingdings" panose="05000000000000000000" pitchFamily="2" charset="2"/>
              </a:rPr>
              <a:t></a:t>
            </a:r>
            <a:r>
              <a:rPr lang="en-US" dirty="0" smtClean="0">
                <a:solidFill>
                  <a:srgbClr val="000000"/>
                </a:solidFill>
                <a:ea typeface="SimSun" pitchFamily="2"/>
                <a:cs typeface="SimSun" pitchFamily="2"/>
              </a:rPr>
              <a:t>  </a:t>
            </a:r>
            <a:r>
              <a:rPr lang="el-GR" dirty="0">
                <a:solidFill>
                  <a:srgbClr val="000000"/>
                </a:solidFill>
                <a:ea typeface="SimSun" pitchFamily="2"/>
                <a:cs typeface="SimSun" pitchFamily="2"/>
              </a:rPr>
              <a:t>σ*  στα 213 nm.  Για αυτό το λόγο οι </a:t>
            </a:r>
            <a:r>
              <a:rPr lang="el-GR" dirty="0" smtClean="0">
                <a:solidFill>
                  <a:srgbClr val="000000"/>
                </a:solidFill>
                <a:ea typeface="SimSun" pitchFamily="2"/>
                <a:cs typeface="SimSun" pitchFamily="2"/>
              </a:rPr>
              <a:t>ακόρεστες</a:t>
            </a:r>
            <a:r>
              <a:rPr lang="en-US"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οργανικές </a:t>
            </a:r>
            <a:r>
              <a:rPr lang="el-GR" dirty="0">
                <a:solidFill>
                  <a:srgbClr val="000000"/>
                </a:solidFill>
                <a:ea typeface="SimSun" pitchFamily="2"/>
                <a:cs typeface="SimSun" pitchFamily="2"/>
              </a:rPr>
              <a:t>ενώσεις δίνουν τα πιο ποικίλα και ενδιαφέροντα UV-VIS φάσματα,</a:t>
            </a:r>
          </a:p>
          <a:p>
            <a:pPr marL="9360" indent="0" fontAlgn="auto">
              <a:spcBef>
                <a:spcPts val="697"/>
              </a:spcBef>
              <a:spcAft>
                <a:spcPts val="0"/>
              </a:spcAft>
              <a:buFont typeface="Wingdings" panose="05000000000000000000" pitchFamily="2" charset="2"/>
              <a:buNone/>
              <a:defRPr/>
            </a:pPr>
            <a:r>
              <a:rPr lang="el-GR" dirty="0">
                <a:solidFill>
                  <a:srgbClr val="000000"/>
                </a:solidFill>
                <a:ea typeface="SimSun" pitchFamily="2"/>
                <a:cs typeface="SimSun" pitchFamily="2"/>
              </a:rPr>
              <a:t>Το φαινόμενο αυτό θα παρουσιασθεί παρακάτω με την έννοια της</a:t>
            </a:r>
            <a:r>
              <a:rPr lang="en-US" dirty="0">
                <a:solidFill>
                  <a:srgbClr val="000000"/>
                </a:solidFill>
                <a:ea typeface="SimSun" pitchFamily="2"/>
                <a:cs typeface="SimSun" pitchFamily="2"/>
              </a:rPr>
              <a:t> </a:t>
            </a:r>
            <a:r>
              <a:rPr lang="el-GR" dirty="0">
                <a:solidFill>
                  <a:srgbClr val="000000"/>
                </a:solidFill>
                <a:ea typeface="SimSun" pitchFamily="2"/>
                <a:cs typeface="SimSun" pitchFamily="2"/>
              </a:rPr>
              <a:t>χρωμοφόρου </a:t>
            </a:r>
            <a:r>
              <a:rPr lang="el-GR" dirty="0" smtClean="0">
                <a:solidFill>
                  <a:srgbClr val="000000"/>
                </a:solidFill>
                <a:ea typeface="SimSun" pitchFamily="2"/>
                <a:cs typeface="SimSun" pitchFamily="2"/>
              </a:rPr>
              <a:t>ομάδας.</a:t>
            </a:r>
            <a:endParaRPr lang="el-GR" dirty="0">
              <a:solidFill>
                <a:srgbClr val="000000"/>
              </a:solidFill>
              <a:ea typeface="SimSun" pitchFamily="2"/>
              <a:cs typeface="SimSun" pitchFamily="2"/>
            </a:endParaRPr>
          </a:p>
          <a:p>
            <a:pPr fontAlgn="auto">
              <a:spcAft>
                <a:spcPts val="0"/>
              </a:spcAft>
              <a:defRPr/>
            </a:pPr>
            <a:endParaRPr lang="el-GR" dirty="0"/>
          </a:p>
        </p:txBody>
      </p:sp>
      <p:sp>
        <p:nvSpPr>
          <p:cNvPr id="4301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05C0CE-BE58-45AC-B2F0-86BDC506D51C}" type="slidenum">
              <a:rPr lang="el-GR" altLang="el-GR">
                <a:solidFill>
                  <a:prstClr val="black"/>
                </a:solidFill>
              </a:rPr>
              <a:pPr eaLnBrk="1" hangingPunct="1"/>
              <a:t>38</a:t>
            </a:fld>
            <a:endParaRPr lang="el-GR" altLang="el-GR" dirty="0">
              <a:solidFill>
                <a:prstClr val="black"/>
              </a:solidFill>
            </a:endParaRPr>
          </a:p>
        </p:txBody>
      </p:sp>
    </p:spTree>
    <p:extLst>
      <p:ext uri="{BB962C8B-B14F-4D97-AF65-F5344CB8AC3E}">
        <p14:creationId xmlns:p14="http://schemas.microsoft.com/office/powerpoint/2010/main" val="2943745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dirty="0" smtClean="0"/>
              <a:t>Μήκος κύματος (λ) </a:t>
            </a:r>
          </a:p>
        </p:txBody>
      </p:sp>
      <p:sp>
        <p:nvSpPr>
          <p:cNvPr id="3" name="Θέση περιεχομένου 2"/>
          <p:cNvSpPr>
            <a:spLocks noGrp="1"/>
          </p:cNvSpPr>
          <p:nvPr>
            <p:ph idx="1"/>
          </p:nvPr>
        </p:nvSpPr>
        <p:spPr/>
        <p:txBody>
          <a:bodyPr rtlCol="0">
            <a:normAutofit/>
          </a:bodyPr>
          <a:lstStyle/>
          <a:p>
            <a:pPr fontAlgn="auto">
              <a:spcAft>
                <a:spcPts val="0"/>
              </a:spcAft>
              <a:defRPr/>
            </a:pPr>
            <a:r>
              <a:rPr lang="el-GR" dirty="0" smtClean="0"/>
              <a:t>Γραμμική απόσταση μεταξύ δύο  ισοδύναμων σημείων σε ένα κύμα, μονάδες nm, για το ορατό &amp; UV</a:t>
            </a:r>
            <a:r>
              <a:rPr lang="en-US" dirty="0" smtClean="0"/>
              <a:t>.</a:t>
            </a:r>
            <a:endParaRPr lang="el-GR" dirty="0" smtClean="0"/>
          </a:p>
          <a:p>
            <a:pPr marL="0" indent="0" fontAlgn="auto">
              <a:spcAft>
                <a:spcPts val="0"/>
              </a:spcAft>
              <a:buFont typeface="Wingdings" panose="05000000000000000000" pitchFamily="2" charset="2"/>
              <a:buNone/>
              <a:defRPr/>
            </a:pPr>
            <a:endParaRPr lang="el-GR" dirty="0"/>
          </a:p>
        </p:txBody>
      </p:sp>
      <p:sp>
        <p:nvSpPr>
          <p:cNvPr id="614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AAF7BF5-D331-4500-A608-846BF7D9FAD3}" type="slidenum">
              <a:rPr lang="el-GR" altLang="el-GR">
                <a:solidFill>
                  <a:prstClr val="black"/>
                </a:solidFill>
              </a:rPr>
              <a:pPr eaLnBrk="1" hangingPunct="1"/>
              <a:t>3</a:t>
            </a:fld>
            <a:endParaRPr lang="el-GR" altLang="el-GR" dirty="0">
              <a:solidFill>
                <a:prstClr val="black"/>
              </a:solidFill>
            </a:endParaRPr>
          </a:p>
        </p:txBody>
      </p:sp>
      <p:pic>
        <p:nvPicPr>
          <p:cNvPr id="6149" name="Picture 2" descr="File:Onde electromagnetique.sv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5288" y="2747963"/>
            <a:ext cx="81803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p:nvPr/>
        </p:nvSpPr>
        <p:spPr>
          <a:xfrm>
            <a:off x="2964439" y="4771271"/>
            <a:ext cx="304208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5"/>
              </a:rPr>
              <a:t>Onde </a:t>
            </a:r>
            <a:r>
              <a:rPr lang="en-US" sz="1200" dirty="0" smtClean="0">
                <a:latin typeface="+mn-lt"/>
                <a:hlinkClick r:id="rId5"/>
              </a:rPr>
              <a:t>electromagnetique</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6" tooltip="User:FJGAR (BIS) (page does not exist)"/>
              </a:rPr>
              <a:t>FJGAR (BIS)</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7"/>
              </a:rPr>
              <a:t>CC BY-SA 3.0</a:t>
            </a:r>
            <a:endParaRPr lang="en-US" sz="1200" dirty="0">
              <a:solidFill>
                <a:prstClr val="black"/>
              </a:solidFill>
              <a:latin typeface="+mn-lt"/>
            </a:endParaRPr>
          </a:p>
        </p:txBody>
      </p:sp>
    </p:spTree>
    <p:extLst>
      <p:ext uri="{BB962C8B-B14F-4D97-AF65-F5344CB8AC3E}">
        <p14:creationId xmlns:p14="http://schemas.microsoft.com/office/powerpoint/2010/main" val="3268407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24/33</a:t>
            </a:r>
            <a:endParaRPr lang="el-GR" sz="3600" dirty="0"/>
          </a:p>
        </p:txBody>
      </p:sp>
      <p:sp>
        <p:nvSpPr>
          <p:cNvPr id="44035" name="Θέση περιεχομένου 2"/>
          <p:cNvSpPr>
            <a:spLocks noGrp="1"/>
          </p:cNvSpPr>
          <p:nvPr>
            <p:ph idx="1"/>
          </p:nvPr>
        </p:nvSpPr>
        <p:spPr/>
        <p:txBody>
          <a:bodyPr/>
          <a:lstStyle/>
          <a:p>
            <a:pPr marL="7938" indent="0">
              <a:buFont typeface="Wingdings" panose="05000000000000000000" pitchFamily="2" charset="2"/>
              <a:buNone/>
            </a:pPr>
            <a:r>
              <a:rPr lang="el-GR" altLang="el-GR" sz="2200" dirty="0" smtClean="0">
                <a:solidFill>
                  <a:srgbClr val="000000"/>
                </a:solidFill>
                <a:ea typeface="SimSun" pitchFamily="2" charset="-122"/>
              </a:rPr>
              <a:t>Εάν μελετήσουμε απομονωμένους διπλούς ή τριπλούς</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δεσμούς σε ένα</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οργανικό μόριο, θα δούμε ότι ο πιο σημαντικός παράγοντας για τη θέση της</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απορρόφησης είναι η φύση των ατόμων στους δεσμούς. Έτσι για παράδειγμα,  οι π </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sym typeface="Wingdings" pitchFamily="2" charset="2"/>
              </a:rPr>
              <a:t></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π* μεταβάσεις εμφανίζονται στην άπω UV περιοχή χωρίς μεγάλες</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διακυμάνσεις.  Για τους δεσμούς C=C,  ―C≡C―, C=O και</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C=N    οι απορροφήσεις εμφανίζονται στα 170, </a:t>
            </a:r>
            <a:r>
              <a:rPr lang="el-GR" altLang="el-GR" sz="2200" dirty="0" smtClean="0">
                <a:solidFill>
                  <a:srgbClr val="000000"/>
                </a:solidFill>
                <a:ea typeface="SimSun" pitchFamily="2" charset="-122"/>
              </a:rPr>
              <a:t>166  </a:t>
            </a:r>
            <a:r>
              <a:rPr lang="el-GR" altLang="el-GR" sz="2200" dirty="0" smtClean="0">
                <a:solidFill>
                  <a:srgbClr val="000000"/>
                </a:solidFill>
                <a:ea typeface="SimSun" pitchFamily="2" charset="-122"/>
              </a:rPr>
              <a:t>και 190 nm  αντίστοιχα),  ενώ οι μεταβάσεις n</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sym typeface="Wingdings" pitchFamily="2" charset="2"/>
              </a:rPr>
              <a:t></a:t>
            </a:r>
            <a:r>
              <a:rPr lang="el-GR" altLang="el-GR" sz="2200" dirty="0" smtClean="0">
                <a:solidFill>
                  <a:srgbClr val="000000"/>
                </a:solidFill>
                <a:ea typeface="SimSun" pitchFamily="2" charset="-122"/>
              </a:rPr>
              <a:t> </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π* ποικίλουν</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σημαντικά σε μήκος</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κύματος. Για τους δεσμούς</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C= O,  C=N,  ―Ν=Ν― και C=S</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ποικίλουν σημαντικά σε μήκος κύματος. Για τους δεσμούς C=O ,  C=N ,  ―Ν=Ν― και C= S εμφανίζονται στα 280, 300, 350 και 500 nm αντίστοιχα</a:t>
            </a:r>
            <a:r>
              <a:rPr lang="en-US" altLang="el-GR" sz="2200" dirty="0" smtClean="0">
                <a:solidFill>
                  <a:srgbClr val="000000"/>
                </a:solidFill>
                <a:ea typeface="SimSun" pitchFamily="2" charset="-122"/>
              </a:rPr>
              <a:t>.</a:t>
            </a:r>
            <a:endParaRPr lang="el-GR" altLang="el-GR" sz="2200" dirty="0" smtClean="0">
              <a:solidFill>
                <a:srgbClr val="000000"/>
              </a:solidFill>
              <a:ea typeface="SimSun" pitchFamily="2" charset="-122"/>
            </a:endParaRPr>
          </a:p>
        </p:txBody>
      </p:sp>
      <p:sp>
        <p:nvSpPr>
          <p:cNvPr id="4403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986A2A-B023-4F75-B413-B1B1F050D9D3}" type="slidenum">
              <a:rPr lang="el-GR" altLang="el-GR">
                <a:solidFill>
                  <a:prstClr val="black"/>
                </a:solidFill>
              </a:rPr>
              <a:pPr eaLnBrk="1" hangingPunct="1"/>
              <a:t>39</a:t>
            </a:fld>
            <a:endParaRPr lang="el-GR" altLang="el-GR" dirty="0">
              <a:solidFill>
                <a:prstClr val="black"/>
              </a:solidFill>
            </a:endParaRPr>
          </a:p>
        </p:txBody>
      </p:sp>
    </p:spTree>
    <p:extLst>
      <p:ext uri="{BB962C8B-B14F-4D97-AF65-F5344CB8AC3E}">
        <p14:creationId xmlns:p14="http://schemas.microsoft.com/office/powerpoint/2010/main" val="3624490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25/33</a:t>
            </a:r>
            <a:endParaRPr lang="el-GR" sz="3600" dirty="0"/>
          </a:p>
        </p:txBody>
      </p:sp>
      <p:sp>
        <p:nvSpPr>
          <p:cNvPr id="45059" name="Θέση περιεχομένου 2"/>
          <p:cNvSpPr>
            <a:spLocks noGrp="1"/>
          </p:cNvSpPr>
          <p:nvPr>
            <p:ph idx="1"/>
          </p:nvPr>
        </p:nvSpPr>
        <p:spPr/>
        <p:txBody>
          <a:bodyPr/>
          <a:lstStyle/>
          <a:p>
            <a:pPr marL="7938" indent="0">
              <a:spcBef>
                <a:spcPts val="700"/>
              </a:spcBef>
              <a:buFont typeface="Wingdings" panose="05000000000000000000" pitchFamily="2" charset="2"/>
              <a:buNone/>
            </a:pPr>
            <a:r>
              <a:rPr lang="en-US" altLang="el-GR" dirty="0" smtClean="0">
                <a:solidFill>
                  <a:srgbClr val="000000"/>
                </a:solidFill>
                <a:ea typeface="SimSun" pitchFamily="2" charset="-122"/>
              </a:rPr>
              <a:t> </a:t>
            </a:r>
            <a:r>
              <a:rPr lang="el-GR" altLang="el-GR" dirty="0" smtClean="0">
                <a:solidFill>
                  <a:srgbClr val="000000"/>
                </a:solidFill>
                <a:ea typeface="SimSun" pitchFamily="2" charset="-122"/>
              </a:rPr>
              <a:t>Η διαφορά στην απορρόφηση είναι αποτέλεσμα του γεγονότος ότι τα </a:t>
            </a:r>
            <a:r>
              <a:rPr lang="en-US" altLang="el-GR" dirty="0" smtClean="0">
                <a:solidFill>
                  <a:srgbClr val="000000"/>
                </a:solidFill>
                <a:ea typeface="SimSun" pitchFamily="2" charset="-122"/>
              </a:rPr>
              <a:t>n</a:t>
            </a:r>
            <a:r>
              <a:rPr lang="el-GR" altLang="el-GR" dirty="0" smtClean="0">
                <a:solidFill>
                  <a:srgbClr val="000000"/>
                </a:solidFill>
                <a:ea typeface="SimSun" pitchFamily="2" charset="-122"/>
              </a:rPr>
              <a:t>- ηλεκτρόνια δεν παίρνουν μέρος στους δεσμούς και η ισχύς με την οποία συγκρατούνται από τον πυρήνα είναι καθοριστική και  ανάλογα με το είδος του στοιχείου  (Ο,  Ν ή </a:t>
            </a:r>
            <a:r>
              <a:rPr lang="en-US" altLang="el-GR" dirty="0" smtClean="0">
                <a:solidFill>
                  <a:srgbClr val="000000"/>
                </a:solidFill>
                <a:ea typeface="SimSun" pitchFamily="2" charset="-122"/>
              </a:rPr>
              <a:t>S</a:t>
            </a:r>
            <a:r>
              <a:rPr lang="el-GR" altLang="el-GR" dirty="0" smtClean="0">
                <a:solidFill>
                  <a:srgbClr val="000000"/>
                </a:solidFill>
                <a:ea typeface="SimSun" pitchFamily="2" charset="-122"/>
              </a:rPr>
              <a:t>).  Ωστόσο υπάρχει και μία μικρή μεταβολή της απορρόφησης λόγω επίδρασης του διπλανού ατόμου  (και μερικά του υπολοίπου μορίου με το οποίο είναι ενωμένο) στον διπλό ή τριπλό δεσμό.</a:t>
            </a:r>
          </a:p>
          <a:p>
            <a:pPr marL="7938" indent="0">
              <a:spcBef>
                <a:spcPts val="700"/>
              </a:spcBef>
              <a:buFont typeface="Wingdings" panose="05000000000000000000" pitchFamily="2" charset="2"/>
              <a:buNone/>
            </a:pPr>
            <a:r>
              <a:rPr lang="en-US" altLang="el-GR" dirty="0" smtClean="0">
                <a:solidFill>
                  <a:srgbClr val="000000"/>
                </a:solidFill>
                <a:ea typeface="SimSun" pitchFamily="2" charset="-122"/>
              </a:rPr>
              <a:t> </a:t>
            </a:r>
            <a:r>
              <a:rPr lang="el-GR" altLang="el-GR" dirty="0" smtClean="0">
                <a:solidFill>
                  <a:srgbClr val="000000"/>
                </a:solidFill>
                <a:ea typeface="SimSun" pitchFamily="2" charset="-122"/>
              </a:rPr>
              <a:t>Για παράδειγμα, η ακετόνη (</a:t>
            </a:r>
            <a:r>
              <a:rPr lang="en-US" altLang="el-GR" dirty="0" smtClean="0">
                <a:solidFill>
                  <a:srgbClr val="000000"/>
                </a:solidFill>
                <a:ea typeface="SimSun" pitchFamily="2" charset="-122"/>
              </a:rPr>
              <a:t>CH</a:t>
            </a:r>
            <a:r>
              <a:rPr lang="el-GR" altLang="el-GR" baseline="-25000" dirty="0" smtClean="0">
                <a:solidFill>
                  <a:srgbClr val="000000"/>
                </a:solidFill>
                <a:ea typeface="SimSun" pitchFamily="2" charset="-122"/>
              </a:rPr>
              <a:t>3</a:t>
            </a:r>
            <a:r>
              <a:rPr lang="el-GR" altLang="el-GR" dirty="0" smtClean="0">
                <a:solidFill>
                  <a:srgbClr val="000000"/>
                </a:solidFill>
                <a:ea typeface="SimSun" pitchFamily="2" charset="-122"/>
              </a:rPr>
              <a:t>)</a:t>
            </a:r>
            <a:r>
              <a:rPr lang="el-GR" altLang="el-GR" baseline="-25000" dirty="0" smtClean="0">
                <a:solidFill>
                  <a:srgbClr val="000000"/>
                </a:solidFill>
                <a:ea typeface="SimSun" pitchFamily="2" charset="-122"/>
              </a:rPr>
              <a:t>2</a:t>
            </a:r>
            <a:r>
              <a:rPr lang="en-US" altLang="el-GR" dirty="0" smtClean="0">
                <a:solidFill>
                  <a:srgbClr val="000000"/>
                </a:solidFill>
                <a:ea typeface="SimSun" pitchFamily="2" charset="-122"/>
              </a:rPr>
              <a:t>CO</a:t>
            </a:r>
            <a:r>
              <a:rPr lang="el-GR" altLang="el-GR" dirty="0" smtClean="0">
                <a:solidFill>
                  <a:srgbClr val="000000"/>
                </a:solidFill>
                <a:ea typeface="SimSun" pitchFamily="2" charset="-122"/>
              </a:rPr>
              <a:t>  και η κυκλοεξανόνη  </a:t>
            </a:r>
            <a:r>
              <a:rPr lang="en-US" altLang="el-GR" dirty="0" smtClean="0">
                <a:solidFill>
                  <a:srgbClr val="000000"/>
                </a:solidFill>
                <a:ea typeface="SimSun" pitchFamily="2" charset="-122"/>
              </a:rPr>
              <a:t>C</a:t>
            </a:r>
            <a:r>
              <a:rPr lang="el-GR" altLang="el-GR" baseline="-25000" dirty="0" smtClean="0">
                <a:solidFill>
                  <a:srgbClr val="000000"/>
                </a:solidFill>
                <a:ea typeface="SimSun" pitchFamily="2" charset="-122"/>
              </a:rPr>
              <a:t>5</a:t>
            </a:r>
            <a:r>
              <a:rPr lang="en-US" altLang="el-GR" dirty="0" smtClean="0">
                <a:solidFill>
                  <a:srgbClr val="000000"/>
                </a:solidFill>
                <a:ea typeface="SimSun" pitchFamily="2" charset="-122"/>
              </a:rPr>
              <a:t>H</a:t>
            </a:r>
            <a:r>
              <a:rPr lang="el-GR" altLang="el-GR" baseline="-25000" dirty="0" smtClean="0">
                <a:solidFill>
                  <a:srgbClr val="000000"/>
                </a:solidFill>
                <a:ea typeface="SimSun" pitchFamily="2" charset="-122"/>
              </a:rPr>
              <a:t>10</a:t>
            </a:r>
            <a:r>
              <a:rPr lang="en-US" altLang="el-GR" dirty="0" smtClean="0">
                <a:solidFill>
                  <a:srgbClr val="000000"/>
                </a:solidFill>
                <a:ea typeface="SimSun" pitchFamily="2" charset="-122"/>
              </a:rPr>
              <a:t>CO</a:t>
            </a:r>
            <a:r>
              <a:rPr lang="el-GR" altLang="el-GR" dirty="0" smtClean="0">
                <a:solidFill>
                  <a:srgbClr val="000000"/>
                </a:solidFill>
                <a:ea typeface="SimSun" pitchFamily="2" charset="-122"/>
              </a:rPr>
              <a:t> παρουσιάζουν λ</a:t>
            </a:r>
            <a:r>
              <a:rPr lang="en-US" altLang="el-GR" dirty="0" smtClean="0">
                <a:solidFill>
                  <a:srgbClr val="000000"/>
                </a:solidFill>
                <a:ea typeface="SimSun" pitchFamily="2" charset="-122"/>
              </a:rPr>
              <a:t>max</a:t>
            </a:r>
            <a:r>
              <a:rPr lang="el-GR" altLang="el-GR" dirty="0" smtClean="0">
                <a:solidFill>
                  <a:srgbClr val="000000"/>
                </a:solidFill>
                <a:ea typeface="SimSun" pitchFamily="2" charset="-122"/>
              </a:rPr>
              <a:t> στα 272  και 290 </a:t>
            </a:r>
            <a:r>
              <a:rPr lang="en-US" altLang="el-GR" dirty="0" smtClean="0">
                <a:solidFill>
                  <a:srgbClr val="000000"/>
                </a:solidFill>
                <a:ea typeface="SimSun" pitchFamily="2" charset="-122"/>
              </a:rPr>
              <a:t>nm</a:t>
            </a:r>
            <a:r>
              <a:rPr lang="el-GR" altLang="el-GR" dirty="0" smtClean="0">
                <a:solidFill>
                  <a:srgbClr val="000000"/>
                </a:solidFill>
                <a:ea typeface="SimSun" pitchFamily="2" charset="-122"/>
              </a:rPr>
              <a:t>  αντίστοιχα.</a:t>
            </a:r>
            <a:endParaRPr lang="el-GR" altLang="el-GR" dirty="0" smtClean="0"/>
          </a:p>
        </p:txBody>
      </p:sp>
      <p:sp>
        <p:nvSpPr>
          <p:cNvPr id="4506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189391-6EE0-4C1C-8B77-D040AF1CA2DC}" type="slidenum">
              <a:rPr lang="el-GR" altLang="el-GR">
                <a:solidFill>
                  <a:prstClr val="black"/>
                </a:solidFill>
              </a:rPr>
              <a:pPr eaLnBrk="1" hangingPunct="1"/>
              <a:t>40</a:t>
            </a:fld>
            <a:endParaRPr lang="el-GR" altLang="el-GR" dirty="0">
              <a:solidFill>
                <a:prstClr val="black"/>
              </a:solidFill>
            </a:endParaRPr>
          </a:p>
        </p:txBody>
      </p:sp>
    </p:spTree>
    <p:extLst>
      <p:ext uri="{BB962C8B-B14F-4D97-AF65-F5344CB8AC3E}">
        <p14:creationId xmlns:p14="http://schemas.microsoft.com/office/powerpoint/2010/main" val="1811861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26/33</a:t>
            </a:r>
            <a:endParaRPr lang="el-GR" sz="3600" dirty="0"/>
          </a:p>
        </p:txBody>
      </p:sp>
      <p:sp>
        <p:nvSpPr>
          <p:cNvPr id="3" name="Θέση περιεχομένου 2"/>
          <p:cNvSpPr>
            <a:spLocks noGrp="1"/>
          </p:cNvSpPr>
          <p:nvPr>
            <p:ph idx="1"/>
          </p:nvPr>
        </p:nvSpPr>
        <p:spPr/>
        <p:txBody>
          <a:bodyPr rtlCol="0">
            <a:normAutofit fontScale="92500"/>
          </a:bodyPr>
          <a:lstStyle/>
          <a:p>
            <a:pPr fontAlgn="auto">
              <a:spcAft>
                <a:spcPts val="0"/>
              </a:spcAft>
              <a:defRPr/>
            </a:pPr>
            <a:r>
              <a:rPr lang="el-GR" dirty="0"/>
              <a:t>Επίσης άλλοι υποκαταστάτες, όπως τα αλογόνα, επιδρούν στην εμφάνιση του λmax σε μεγαλύτερο μήκος κύματος. </a:t>
            </a:r>
            <a:r>
              <a:rPr lang="el-GR" dirty="0" smtClean="0"/>
              <a:t>Όλα </a:t>
            </a:r>
            <a:r>
              <a:rPr lang="el-GR" dirty="0"/>
              <a:t>αυτά δείχνουν ότι τα φάσματα UV-VIS μπορούν να δώσουν χρήσιμες πληροφορίες για τη δομή των οργανικών ενώσεων και των διαφόρων υποκαταστατών στο μόριο τους. Επίσης σημαντικές αλλαγές στα φάσματα UV-VIS  προκαλούνται με την παρουσία δύο η περισσοτέρων διπλών δεσμών στα οργανικά μόρια. Εάν οι δεσμοί είναι συζυγείς,  δηλαδή εναλλασσόμενοι με απλούς δεσμούς,  π.χ., C=C-C=C τότε οι μεταβάσεις π  </a:t>
            </a:r>
            <a:r>
              <a:rPr lang="el-GR" dirty="0" smtClean="0">
                <a:sym typeface="Wingdings" panose="05000000000000000000" pitchFamily="2" charset="2"/>
              </a:rPr>
              <a:t></a:t>
            </a:r>
            <a:r>
              <a:rPr lang="el-GR" dirty="0" smtClean="0"/>
              <a:t>   </a:t>
            </a:r>
            <a:r>
              <a:rPr lang="el-GR" dirty="0"/>
              <a:t>π* και n   </a:t>
            </a:r>
            <a:r>
              <a:rPr lang="el-GR" dirty="0" smtClean="0">
                <a:sym typeface="Wingdings" panose="05000000000000000000" pitchFamily="2" charset="2"/>
              </a:rPr>
              <a:t></a:t>
            </a:r>
            <a:r>
              <a:rPr lang="el-GR" dirty="0" smtClean="0"/>
              <a:t>   </a:t>
            </a:r>
            <a:r>
              <a:rPr lang="el-GR" dirty="0"/>
              <a:t>π* ενισχύονται σε μεγάλο βαθμό και οι απορροφήσεις τους παρουσιάζονται σε μεγαλύτερο μήκος κύματος</a:t>
            </a:r>
            <a:r>
              <a:rPr lang="el-GR" dirty="0" smtClean="0"/>
              <a:t>. </a:t>
            </a:r>
            <a:r>
              <a:rPr lang="el-GR" dirty="0"/>
              <a:t>Η διαφορά είναι μεγαλύτερη όσο περισσότεροι συζυγείς δεσμοί υπάρχουν στην οργανική ένωση</a:t>
            </a:r>
            <a:r>
              <a:rPr lang="el-GR" dirty="0" smtClean="0"/>
              <a:t>.</a:t>
            </a:r>
            <a:endParaRPr lang="el-GR" dirty="0"/>
          </a:p>
        </p:txBody>
      </p:sp>
      <p:sp>
        <p:nvSpPr>
          <p:cNvPr id="4608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618F28-CC5C-414A-A5A8-4707EDFCCBB7}" type="slidenum">
              <a:rPr lang="el-GR" altLang="el-GR">
                <a:solidFill>
                  <a:prstClr val="black"/>
                </a:solidFill>
              </a:rPr>
              <a:pPr eaLnBrk="1" hangingPunct="1"/>
              <a:t>41</a:t>
            </a:fld>
            <a:endParaRPr lang="el-GR" altLang="el-GR" dirty="0">
              <a:solidFill>
                <a:prstClr val="black"/>
              </a:solidFill>
            </a:endParaRPr>
          </a:p>
        </p:txBody>
      </p:sp>
    </p:spTree>
    <p:extLst>
      <p:ext uri="{BB962C8B-B14F-4D97-AF65-F5344CB8AC3E}">
        <p14:creationId xmlns:p14="http://schemas.microsoft.com/office/powerpoint/2010/main" val="2262570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27/33</a:t>
            </a:r>
            <a:endParaRPr lang="el-GR" sz="3600" dirty="0"/>
          </a:p>
        </p:txBody>
      </p:sp>
      <p:sp>
        <p:nvSpPr>
          <p:cNvPr id="47107" name="Θέση περιεχομένου 2"/>
          <p:cNvSpPr>
            <a:spLocks noGrp="1"/>
          </p:cNvSpPr>
          <p:nvPr>
            <p:ph idx="1"/>
          </p:nvPr>
        </p:nvSpPr>
        <p:spPr/>
        <p:txBody>
          <a:bodyPr/>
          <a:lstStyle/>
          <a:p>
            <a:r>
              <a:rPr lang="el-GR" altLang="el-GR" sz="2200" dirty="0" smtClean="0">
                <a:solidFill>
                  <a:srgbClr val="000000"/>
                </a:solidFill>
                <a:ea typeface="SimSun" pitchFamily="2" charset="-122"/>
              </a:rPr>
              <a:t>Η ύπαρξη  συζυγιακών διπλών δεσμών σε μια οργανική ένωση έχει ως αποτέλεσμα μία ισχυρή μετάβαση π</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sym typeface="Wingdings" pitchFamily="2" charset="2"/>
              </a:rPr>
              <a:t></a:t>
            </a:r>
            <a:r>
              <a:rPr lang="en-US" altLang="el-GR" sz="2200" dirty="0" smtClean="0">
                <a:solidFill>
                  <a:srgbClr val="000000"/>
                </a:solidFill>
                <a:ea typeface="SimSun" pitchFamily="2" charset="-122"/>
              </a:rPr>
              <a:t> </a:t>
            </a:r>
            <a:r>
              <a:rPr lang="el-GR" altLang="el-GR" sz="2200" dirty="0" smtClean="0">
                <a:solidFill>
                  <a:srgbClr val="000000"/>
                </a:solidFill>
                <a:ea typeface="SimSun" pitchFamily="2" charset="-122"/>
              </a:rPr>
              <a:t> π*,  που μετακινεί την απορρόφηση στην κυρίως </a:t>
            </a:r>
            <a:r>
              <a:rPr lang="en-US" altLang="el-GR" sz="2200" dirty="0" smtClean="0">
                <a:solidFill>
                  <a:srgbClr val="000000"/>
                </a:solidFill>
                <a:ea typeface="SimSun" pitchFamily="2" charset="-122"/>
              </a:rPr>
              <a:t>UV</a:t>
            </a:r>
            <a:r>
              <a:rPr lang="el-GR" altLang="el-GR" sz="2200" dirty="0" smtClean="0">
                <a:solidFill>
                  <a:srgbClr val="000000"/>
                </a:solidFill>
                <a:ea typeface="SimSun" pitchFamily="2" charset="-122"/>
              </a:rPr>
              <a:t>  περιοχή. Για αυτό και η υπεριώδης φασματοσκοπία είναι εξαιρετικά χρήσιμη στη μελέτη τέτοιων συστημάτων. Στην περίπτωση της </a:t>
            </a:r>
            <a:r>
              <a:rPr lang="en-US" altLang="el-GR" sz="2200" dirty="0" smtClean="0">
                <a:solidFill>
                  <a:srgbClr val="000000"/>
                </a:solidFill>
                <a:ea typeface="SimSun" pitchFamily="2" charset="-122"/>
              </a:rPr>
              <a:t>p</a:t>
            </a:r>
            <a:r>
              <a:rPr lang="el-GR" altLang="el-GR" sz="2200" dirty="0" smtClean="0">
                <a:solidFill>
                  <a:srgbClr val="000000"/>
                </a:solidFill>
                <a:ea typeface="SimSun" pitchFamily="2" charset="-122"/>
              </a:rPr>
              <a:t>-βενζοκινόνης η απορρόφηση μετατοπίζεται στη μπλε περιοχή του ορατού φάσματος (435 </a:t>
            </a:r>
            <a:r>
              <a:rPr lang="en-US" altLang="el-GR" sz="2200" dirty="0" smtClean="0">
                <a:solidFill>
                  <a:srgbClr val="000000"/>
                </a:solidFill>
                <a:ea typeface="SimSun" pitchFamily="2" charset="-122"/>
              </a:rPr>
              <a:t>nm</a:t>
            </a:r>
            <a:r>
              <a:rPr lang="el-GR" altLang="el-GR" sz="2200" dirty="0" smtClean="0">
                <a:solidFill>
                  <a:srgbClr val="000000"/>
                </a:solidFill>
                <a:ea typeface="SimSun" pitchFamily="2" charset="-122"/>
              </a:rPr>
              <a:t>) για αυτό και η ένωση είναι κίτρινη (συμπληρωματικό χρώμα) στο φως. Το χρώμα στις οργανικές ενώσεις μεγάλου μοριακού βάρους οφείλεται συνήθως στην ύπαρξη συζυγιακών διπλών δεσμών που απορροφούν στην ορατή περιοχή. Η εφαρμογή των πρακτικών αυτών παρατηρήσεων βοήθησε σημαντικά στην ανάπτυξη της βιομηχανίας</a:t>
            </a:r>
            <a:r>
              <a:rPr lang="en-US" altLang="el-GR" sz="2200" dirty="0" smtClean="0">
                <a:solidFill>
                  <a:srgbClr val="000000"/>
                </a:solidFill>
                <a:ea typeface="SimSun" pitchFamily="2" charset="-122"/>
              </a:rPr>
              <a:t> συνθετικών οργα</a:t>
            </a:r>
            <a:r>
              <a:rPr lang="en-US" altLang="el-GR" sz="2200" dirty="0" smtClean="0">
                <a:solidFill>
                  <a:srgbClr val="000000"/>
                </a:solidFill>
                <a:ea typeface="SimSun" pitchFamily="2" charset="-122"/>
              </a:rPr>
              <a:t>νικών</a:t>
            </a:r>
            <a:r>
              <a:rPr lang="en-US" altLang="el-GR" sz="2200" dirty="0" smtClean="0">
                <a:solidFill>
                  <a:srgbClr val="000000"/>
                </a:solidFill>
                <a:ea typeface="SimSun" pitchFamily="2" charset="-122"/>
              </a:rPr>
              <a:t> χρωμάτων.</a:t>
            </a:r>
          </a:p>
        </p:txBody>
      </p:sp>
      <p:sp>
        <p:nvSpPr>
          <p:cNvPr id="4710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CA5367-DEDE-43AF-ADDF-64A583C0A05B}" type="slidenum">
              <a:rPr lang="el-GR" altLang="el-GR">
                <a:solidFill>
                  <a:prstClr val="black"/>
                </a:solidFill>
              </a:rPr>
              <a:pPr eaLnBrk="1" hangingPunct="1"/>
              <a:t>42</a:t>
            </a:fld>
            <a:endParaRPr lang="el-GR" altLang="el-GR" dirty="0">
              <a:solidFill>
                <a:prstClr val="black"/>
              </a:solidFill>
            </a:endParaRPr>
          </a:p>
        </p:txBody>
      </p:sp>
    </p:spTree>
    <p:extLst>
      <p:ext uri="{BB962C8B-B14F-4D97-AF65-F5344CB8AC3E}">
        <p14:creationId xmlns:p14="http://schemas.microsoft.com/office/powerpoint/2010/main" val="34943426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28/33</a:t>
            </a:r>
            <a:endParaRPr lang="el-GR" dirty="0"/>
          </a:p>
        </p:txBody>
      </p:sp>
      <p:sp>
        <p:nvSpPr>
          <p:cNvPr id="48131" name="Θέση περιεχομένου 2"/>
          <p:cNvSpPr>
            <a:spLocks noGrp="1"/>
          </p:cNvSpPr>
          <p:nvPr>
            <p:ph idx="1"/>
          </p:nvPr>
        </p:nvSpPr>
        <p:spPr/>
        <p:txBody>
          <a:bodyPr/>
          <a:lstStyle/>
          <a:p>
            <a:r>
              <a:rPr lang="el-GR" altLang="el-GR" dirty="0" smtClean="0"/>
              <a:t>Ο πιο συνηθισμένος τρόπος για τη λήψη φασμάτων </a:t>
            </a:r>
            <a:r>
              <a:rPr lang="en-US" altLang="el-GR" dirty="0" smtClean="0"/>
              <a:t>UV-VIS </a:t>
            </a:r>
            <a:r>
              <a:rPr lang="el-GR" altLang="el-GR" dirty="0" smtClean="0"/>
              <a:t>είναι να παρασκευασθεί ένα διάλυμα ουσίας σε κατάλληλο διαλύτη που δεν απορροφά στην ίδια θέση με την ουσία που μελετάται. Η παρουσία όμως του διαλύτη επηρεάζει ελαφρά στη θέση της μέγιστης απορρόφησης.</a:t>
            </a:r>
          </a:p>
        </p:txBody>
      </p:sp>
      <p:sp>
        <p:nvSpPr>
          <p:cNvPr id="4813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FA9984-9580-4597-BB9D-0A693DEBB075}" type="slidenum">
              <a:rPr lang="el-GR" altLang="el-GR">
                <a:solidFill>
                  <a:prstClr val="black"/>
                </a:solidFill>
              </a:rPr>
              <a:pPr eaLnBrk="1" hangingPunct="1"/>
              <a:t>43</a:t>
            </a:fld>
            <a:endParaRPr lang="el-GR" altLang="el-GR" dirty="0">
              <a:solidFill>
                <a:prstClr val="black"/>
              </a:solidFill>
            </a:endParaRPr>
          </a:p>
        </p:txBody>
      </p:sp>
    </p:spTree>
    <p:extLst>
      <p:ext uri="{BB962C8B-B14F-4D97-AF65-F5344CB8AC3E}">
        <p14:creationId xmlns:p14="http://schemas.microsoft.com/office/powerpoint/2010/main" val="34361678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29/33</a:t>
            </a:r>
            <a:endParaRPr lang="el-GR" sz="3600" dirty="0"/>
          </a:p>
        </p:txBody>
      </p:sp>
      <p:sp>
        <p:nvSpPr>
          <p:cNvPr id="49155" name="Θέση περιεχομένου 2"/>
          <p:cNvSpPr>
            <a:spLocks noGrp="1"/>
          </p:cNvSpPr>
          <p:nvPr>
            <p:ph idx="1"/>
          </p:nvPr>
        </p:nvSpPr>
        <p:spPr/>
        <p:txBody>
          <a:bodyPr/>
          <a:lstStyle/>
          <a:p>
            <a:r>
              <a:rPr lang="el-GR" altLang="el-GR" dirty="0" smtClean="0"/>
              <a:t>Βασικό κριτήριο ενός καλού διαλύτη για φάσματα </a:t>
            </a:r>
            <a:r>
              <a:rPr lang="en-US" altLang="el-GR" dirty="0" smtClean="0"/>
              <a:t>UV-VIS </a:t>
            </a:r>
            <a:r>
              <a:rPr lang="el-GR" altLang="el-GR" dirty="0" smtClean="0"/>
              <a:t>είναι να μη απορροφά στην ίδια θέση με τη διαλυμένη ουσία. Συνήθως οι διαλύτες που δεν έχουν συζυγιακούς διπλούς δεσμούς είναι οι πιο κατάλληλοι. Οι πιο κοινοί διαλύτες είναι</a:t>
            </a:r>
            <a:r>
              <a:rPr lang="en-US" altLang="el-GR" dirty="0" smtClean="0"/>
              <a:t>: </a:t>
            </a:r>
            <a:r>
              <a:rPr lang="el-GR" altLang="el-GR" dirty="0" smtClean="0"/>
              <a:t>το νερό, 95% αιθανόλη (</a:t>
            </a:r>
            <a:r>
              <a:rPr lang="en-US" altLang="el-GR" dirty="0" smtClean="0"/>
              <a:t>CH₃CH₂OH) </a:t>
            </a:r>
            <a:r>
              <a:rPr lang="el-GR" altLang="el-GR" dirty="0" smtClean="0"/>
              <a:t>και το κανονικό – εξάνιο (</a:t>
            </a:r>
            <a:r>
              <a:rPr lang="en-US" altLang="el-GR" dirty="0" smtClean="0"/>
              <a:t>CH₃</a:t>
            </a:r>
            <a:r>
              <a:rPr lang="el-GR" altLang="el-GR" dirty="0" smtClean="0"/>
              <a:t>(</a:t>
            </a:r>
            <a:r>
              <a:rPr lang="en-US" altLang="el-GR" dirty="0" smtClean="0"/>
              <a:t>CH₂</a:t>
            </a:r>
            <a:r>
              <a:rPr lang="el-GR" altLang="el-GR" dirty="0" smtClean="0"/>
              <a:t>)₄</a:t>
            </a:r>
            <a:r>
              <a:rPr lang="en-US" altLang="el-GR" dirty="0" smtClean="0"/>
              <a:t> CH₃</a:t>
            </a:r>
            <a:r>
              <a:rPr lang="el-GR" altLang="el-GR" dirty="0" smtClean="0"/>
              <a:t>), που δεν απορροφούν στην περιοχή του υπεριώδους των περισσότερων οργανικών ενώσεων.</a:t>
            </a:r>
          </a:p>
        </p:txBody>
      </p:sp>
      <p:sp>
        <p:nvSpPr>
          <p:cNvPr id="4915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3A5B7D-5E66-4CC6-94F3-0E5F2587DDF3}" type="slidenum">
              <a:rPr lang="el-GR" altLang="el-GR">
                <a:solidFill>
                  <a:prstClr val="black"/>
                </a:solidFill>
              </a:rPr>
              <a:pPr eaLnBrk="1" hangingPunct="1"/>
              <a:t>44</a:t>
            </a:fld>
            <a:endParaRPr lang="el-GR" altLang="el-GR" dirty="0">
              <a:solidFill>
                <a:prstClr val="black"/>
              </a:solidFill>
            </a:endParaRPr>
          </a:p>
        </p:txBody>
      </p:sp>
    </p:spTree>
    <p:extLst>
      <p:ext uri="{BB962C8B-B14F-4D97-AF65-F5344CB8AC3E}">
        <p14:creationId xmlns:p14="http://schemas.microsoft.com/office/powerpoint/2010/main" val="3372404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30/33</a:t>
            </a:r>
            <a:endParaRPr lang="el-GR" sz="3600" dirty="0"/>
          </a:p>
        </p:txBody>
      </p:sp>
      <p:sp>
        <p:nvSpPr>
          <p:cNvPr id="50179" name="Θέση περιεχομένου 2"/>
          <p:cNvSpPr>
            <a:spLocks noGrp="1"/>
          </p:cNvSpPr>
          <p:nvPr>
            <p:ph idx="1"/>
          </p:nvPr>
        </p:nvSpPr>
        <p:spPr/>
        <p:txBody>
          <a:bodyPr/>
          <a:lstStyle/>
          <a:p>
            <a:r>
              <a:rPr lang="el-GR" altLang="el-GR" dirty="0" smtClean="0"/>
              <a:t>Άλλοι διαλύτες που χρησιμοποιούνται συχνά είναι</a:t>
            </a:r>
            <a:r>
              <a:rPr lang="en-US" altLang="el-GR" dirty="0" smtClean="0"/>
              <a:t>: </a:t>
            </a:r>
            <a:r>
              <a:rPr lang="el-GR" altLang="el-GR" dirty="0" smtClean="0"/>
              <a:t>το ακετονιτρίλιο (190 </a:t>
            </a:r>
            <a:r>
              <a:rPr lang="en-US" altLang="el-GR" dirty="0" smtClean="0"/>
              <a:t>nm</a:t>
            </a:r>
            <a:r>
              <a:rPr lang="el-GR" altLang="el-GR" dirty="0" smtClean="0"/>
              <a:t>), το χλωροφόρμιο (240 </a:t>
            </a:r>
            <a:r>
              <a:rPr lang="en-US" altLang="el-GR" dirty="0" smtClean="0"/>
              <a:t>nm), </a:t>
            </a:r>
            <a:r>
              <a:rPr lang="el-GR" altLang="el-GR" dirty="0" smtClean="0"/>
              <a:t>το κυκλοεξάνιο (</a:t>
            </a:r>
            <a:r>
              <a:rPr lang="en-US" altLang="el-GR" dirty="0" smtClean="0"/>
              <a:t>195 nm, </a:t>
            </a:r>
            <a:r>
              <a:rPr lang="el-GR" altLang="el-GR" dirty="0" smtClean="0"/>
              <a:t>κύρια απορρόφηση), </a:t>
            </a:r>
            <a:r>
              <a:rPr lang="en-US" altLang="el-GR" dirty="0" smtClean="0"/>
              <a:t>to 1,4 – </a:t>
            </a:r>
            <a:r>
              <a:rPr lang="el-GR" altLang="el-GR" dirty="0" smtClean="0"/>
              <a:t>διοξάνιο</a:t>
            </a:r>
            <a:r>
              <a:rPr lang="el-GR" altLang="el-GR" dirty="0" smtClean="0"/>
              <a:t> </a:t>
            </a:r>
            <a:r>
              <a:rPr lang="en-US" altLang="el-GR" dirty="0" smtClean="0"/>
              <a:t>O(C</a:t>
            </a:r>
            <a:r>
              <a:rPr lang="en-US" altLang="el-GR" baseline="-25000" dirty="0" smtClean="0"/>
              <a:t>2</a:t>
            </a:r>
            <a:r>
              <a:rPr lang="en-US" altLang="el-GR" dirty="0" smtClean="0"/>
              <a:t>H</a:t>
            </a:r>
            <a:r>
              <a:rPr lang="en-US" altLang="el-GR" baseline="-25000" dirty="0" smtClean="0"/>
              <a:t>4</a:t>
            </a:r>
            <a:r>
              <a:rPr lang="en-US" altLang="el-GR" dirty="0" smtClean="0"/>
              <a:t>)</a:t>
            </a:r>
            <a:r>
              <a:rPr lang="en-US" altLang="el-GR" baseline="-25000" dirty="0" smtClean="0"/>
              <a:t>2</a:t>
            </a:r>
            <a:r>
              <a:rPr lang="en-US" altLang="el-GR" dirty="0" smtClean="0"/>
              <a:t>O</a:t>
            </a:r>
            <a:r>
              <a:rPr lang="el-GR" altLang="el-GR" dirty="0" smtClean="0"/>
              <a:t>  (215 </a:t>
            </a:r>
            <a:r>
              <a:rPr lang="en-US" altLang="el-GR" dirty="0" smtClean="0"/>
              <a:t>nm), </a:t>
            </a:r>
            <a:r>
              <a:rPr lang="el-GR" altLang="el-GR" dirty="0" smtClean="0"/>
              <a:t>η μεθανόλη (205 </a:t>
            </a:r>
            <a:r>
              <a:rPr lang="en-US" altLang="el-GR" dirty="0" smtClean="0"/>
              <a:t>nm), </a:t>
            </a:r>
            <a:r>
              <a:rPr lang="el-GR" altLang="el-GR" dirty="0" smtClean="0"/>
              <a:t>το ισοοκτάνιο (195 </a:t>
            </a:r>
            <a:r>
              <a:rPr lang="en-US" altLang="el-GR" dirty="0" smtClean="0"/>
              <a:t>nm) </a:t>
            </a:r>
            <a:r>
              <a:rPr lang="el-GR" altLang="el-GR" dirty="0" smtClean="0"/>
              <a:t>κλπ.</a:t>
            </a:r>
          </a:p>
          <a:p>
            <a:r>
              <a:rPr lang="el-GR" altLang="el-GR" b="1" dirty="0" smtClean="0"/>
              <a:t>Παράδειγμα το φάσμα της φαινόλης σε αιθανόλη (πολικός διαλύτης) και ισοοκτάνιο.</a:t>
            </a:r>
          </a:p>
        </p:txBody>
      </p:sp>
      <p:sp>
        <p:nvSpPr>
          <p:cNvPr id="5018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9E1793-3106-43D3-97C2-A13CD1C753E3}" type="slidenum">
              <a:rPr lang="el-GR" altLang="el-GR">
                <a:solidFill>
                  <a:prstClr val="black"/>
                </a:solidFill>
              </a:rPr>
              <a:pPr eaLnBrk="1" hangingPunct="1"/>
              <a:t>45</a:t>
            </a:fld>
            <a:endParaRPr lang="el-GR" altLang="el-GR" dirty="0">
              <a:solidFill>
                <a:prstClr val="black"/>
              </a:solidFill>
            </a:endParaRPr>
          </a:p>
        </p:txBody>
      </p:sp>
    </p:spTree>
    <p:extLst>
      <p:ext uri="{BB962C8B-B14F-4D97-AF65-F5344CB8AC3E}">
        <p14:creationId xmlns:p14="http://schemas.microsoft.com/office/powerpoint/2010/main" val="1238685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31/33</a:t>
            </a:r>
            <a:endParaRPr lang="el-GR" sz="3600" dirty="0"/>
          </a:p>
        </p:txBody>
      </p:sp>
      <p:sp>
        <p:nvSpPr>
          <p:cNvPr id="512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B1ADDA-C389-4D42-AC7C-A7CDF2F3298D}" type="slidenum">
              <a:rPr lang="el-GR" altLang="el-GR">
                <a:solidFill>
                  <a:prstClr val="black"/>
                </a:solidFill>
              </a:rPr>
              <a:pPr eaLnBrk="1" hangingPunct="1"/>
              <a:t>46</a:t>
            </a:fld>
            <a:endParaRPr lang="el-GR" altLang="el-GR" dirty="0">
              <a:solidFill>
                <a:prstClr val="black"/>
              </a:solidFill>
            </a:endParaRPr>
          </a:p>
        </p:txBody>
      </p:sp>
      <p:grpSp>
        <p:nvGrpSpPr>
          <p:cNvPr id="51204" name="Ομάδα 67"/>
          <p:cNvGrpSpPr>
            <a:grpSpLocks/>
          </p:cNvGrpSpPr>
          <p:nvPr/>
        </p:nvGrpSpPr>
        <p:grpSpPr bwMode="auto">
          <a:xfrm>
            <a:off x="1136650" y="1268413"/>
            <a:ext cx="6911975" cy="5124450"/>
            <a:chOff x="1136895" y="1168885"/>
            <a:chExt cx="6912028" cy="5124466"/>
          </a:xfrm>
        </p:grpSpPr>
        <p:sp>
          <p:nvSpPr>
            <p:cNvPr id="6" name="Ελεύθερη σχεδίαση 5"/>
            <p:cNvSpPr/>
            <p:nvPr/>
          </p:nvSpPr>
          <p:spPr>
            <a:xfrm>
              <a:off x="2324354" y="1686412"/>
              <a:ext cx="4865725" cy="3667136"/>
            </a:xfrm>
            <a:custGeom>
              <a:avLst/>
              <a:gdLst>
                <a:gd name="connsiteX0" fmla="*/ 0 w 4865615"/>
                <a:gd name="connsiteY0" fmla="*/ 0 h 3667335"/>
                <a:gd name="connsiteX1" fmla="*/ 41945 w 4865615"/>
                <a:gd name="connsiteY1" fmla="*/ 645952 h 3667335"/>
                <a:gd name="connsiteX2" fmla="*/ 75501 w 4865615"/>
                <a:gd name="connsiteY2" fmla="*/ 1216404 h 3667335"/>
                <a:gd name="connsiteX3" fmla="*/ 159391 w 4865615"/>
                <a:gd name="connsiteY3" fmla="*/ 2038525 h 3667335"/>
                <a:gd name="connsiteX4" fmla="*/ 226503 w 4865615"/>
                <a:gd name="connsiteY4" fmla="*/ 2525086 h 3667335"/>
                <a:gd name="connsiteX5" fmla="*/ 276837 w 4865615"/>
                <a:gd name="connsiteY5" fmla="*/ 2726422 h 3667335"/>
                <a:gd name="connsiteX6" fmla="*/ 343949 w 4865615"/>
                <a:gd name="connsiteY6" fmla="*/ 3011648 h 3667335"/>
                <a:gd name="connsiteX7" fmla="*/ 444617 w 4865615"/>
                <a:gd name="connsiteY7" fmla="*/ 3263318 h 3667335"/>
                <a:gd name="connsiteX8" fmla="*/ 612397 w 4865615"/>
                <a:gd name="connsiteY8" fmla="*/ 3456264 h 3667335"/>
                <a:gd name="connsiteX9" fmla="*/ 822122 w 4865615"/>
                <a:gd name="connsiteY9" fmla="*/ 3531765 h 3667335"/>
                <a:gd name="connsiteX10" fmla="*/ 1124125 w 4865615"/>
                <a:gd name="connsiteY10" fmla="*/ 3540154 h 3667335"/>
                <a:gd name="connsiteX11" fmla="*/ 1493241 w 4865615"/>
                <a:gd name="connsiteY11" fmla="*/ 3405930 h 3667335"/>
                <a:gd name="connsiteX12" fmla="*/ 1853967 w 4865615"/>
                <a:gd name="connsiteY12" fmla="*/ 3129094 h 3667335"/>
                <a:gd name="connsiteX13" fmla="*/ 2030136 w 4865615"/>
                <a:gd name="connsiteY13" fmla="*/ 2843868 h 3667335"/>
                <a:gd name="connsiteX14" fmla="*/ 2105637 w 4865615"/>
                <a:gd name="connsiteY14" fmla="*/ 2759978 h 3667335"/>
                <a:gd name="connsiteX15" fmla="*/ 2155971 w 4865615"/>
                <a:gd name="connsiteY15" fmla="*/ 2617365 h 3667335"/>
                <a:gd name="connsiteX16" fmla="*/ 2348918 w 4865615"/>
                <a:gd name="connsiteY16" fmla="*/ 2357307 h 3667335"/>
                <a:gd name="connsiteX17" fmla="*/ 2449586 w 4865615"/>
                <a:gd name="connsiteY17" fmla="*/ 2214694 h 3667335"/>
                <a:gd name="connsiteX18" fmla="*/ 2558643 w 4865615"/>
                <a:gd name="connsiteY18" fmla="*/ 1853967 h 3667335"/>
                <a:gd name="connsiteX19" fmla="*/ 2625755 w 4865615"/>
                <a:gd name="connsiteY19" fmla="*/ 1510019 h 3667335"/>
                <a:gd name="connsiteX20" fmla="*/ 2659311 w 4865615"/>
                <a:gd name="connsiteY20" fmla="*/ 1442907 h 3667335"/>
                <a:gd name="connsiteX21" fmla="*/ 2709644 w 4865615"/>
                <a:gd name="connsiteY21" fmla="*/ 1434518 h 3667335"/>
                <a:gd name="connsiteX22" fmla="*/ 2768367 w 4865615"/>
                <a:gd name="connsiteY22" fmla="*/ 1493241 h 3667335"/>
                <a:gd name="connsiteX23" fmla="*/ 2793534 w 4865615"/>
                <a:gd name="connsiteY23" fmla="*/ 1619075 h 3667335"/>
                <a:gd name="connsiteX24" fmla="*/ 2885813 w 4865615"/>
                <a:gd name="connsiteY24" fmla="*/ 1543574 h 3667335"/>
                <a:gd name="connsiteX25" fmla="*/ 2936147 w 4865615"/>
                <a:gd name="connsiteY25" fmla="*/ 1442907 h 3667335"/>
                <a:gd name="connsiteX26" fmla="*/ 2961314 w 4865615"/>
                <a:gd name="connsiteY26" fmla="*/ 1392573 h 3667335"/>
                <a:gd name="connsiteX27" fmla="*/ 3020037 w 4865615"/>
                <a:gd name="connsiteY27" fmla="*/ 1040235 h 3667335"/>
                <a:gd name="connsiteX28" fmla="*/ 3061982 w 4865615"/>
                <a:gd name="connsiteY28" fmla="*/ 604007 h 3667335"/>
                <a:gd name="connsiteX29" fmla="*/ 3095538 w 4865615"/>
                <a:gd name="connsiteY29" fmla="*/ 343949 h 3667335"/>
                <a:gd name="connsiteX30" fmla="*/ 3154261 w 4865615"/>
                <a:gd name="connsiteY30" fmla="*/ 847288 h 3667335"/>
                <a:gd name="connsiteX31" fmla="*/ 3221373 w 4865615"/>
                <a:gd name="connsiteY31" fmla="*/ 1375795 h 3667335"/>
                <a:gd name="connsiteX32" fmla="*/ 3271707 w 4865615"/>
                <a:gd name="connsiteY32" fmla="*/ 1803633 h 3667335"/>
                <a:gd name="connsiteX33" fmla="*/ 3322041 w 4865615"/>
                <a:gd name="connsiteY33" fmla="*/ 1996580 h 3667335"/>
                <a:gd name="connsiteX34" fmla="*/ 3355597 w 4865615"/>
                <a:gd name="connsiteY34" fmla="*/ 2055303 h 3667335"/>
                <a:gd name="connsiteX35" fmla="*/ 3405931 w 4865615"/>
                <a:gd name="connsiteY35" fmla="*/ 2046914 h 3667335"/>
                <a:gd name="connsiteX36" fmla="*/ 3447876 w 4865615"/>
                <a:gd name="connsiteY36" fmla="*/ 1895912 h 3667335"/>
                <a:gd name="connsiteX37" fmla="*/ 3473043 w 4865615"/>
                <a:gd name="connsiteY37" fmla="*/ 1426129 h 3667335"/>
                <a:gd name="connsiteX38" fmla="*/ 3473043 w 4865615"/>
                <a:gd name="connsiteY38" fmla="*/ 1031846 h 3667335"/>
                <a:gd name="connsiteX39" fmla="*/ 3523377 w 4865615"/>
                <a:gd name="connsiteY39" fmla="*/ 662730 h 3667335"/>
                <a:gd name="connsiteX40" fmla="*/ 3523377 w 4865615"/>
                <a:gd name="connsiteY40" fmla="*/ 620785 h 3667335"/>
                <a:gd name="connsiteX41" fmla="*/ 3565322 w 4865615"/>
                <a:gd name="connsiteY41" fmla="*/ 1258349 h 3667335"/>
                <a:gd name="connsiteX42" fmla="*/ 3590489 w 4865615"/>
                <a:gd name="connsiteY42" fmla="*/ 1610686 h 3667335"/>
                <a:gd name="connsiteX43" fmla="*/ 3607267 w 4865615"/>
                <a:gd name="connsiteY43" fmla="*/ 2130804 h 3667335"/>
                <a:gd name="connsiteX44" fmla="*/ 3674378 w 4865615"/>
                <a:gd name="connsiteY44" fmla="*/ 2608976 h 3667335"/>
                <a:gd name="connsiteX45" fmla="*/ 3724712 w 4865615"/>
                <a:gd name="connsiteY45" fmla="*/ 3011648 h 3667335"/>
                <a:gd name="connsiteX46" fmla="*/ 3749879 w 4865615"/>
                <a:gd name="connsiteY46" fmla="*/ 3221373 h 3667335"/>
                <a:gd name="connsiteX47" fmla="*/ 3850547 w 4865615"/>
                <a:gd name="connsiteY47" fmla="*/ 3464653 h 3667335"/>
                <a:gd name="connsiteX48" fmla="*/ 4026716 w 4865615"/>
                <a:gd name="connsiteY48" fmla="*/ 3590488 h 3667335"/>
                <a:gd name="connsiteX49" fmla="*/ 4211274 w 4865615"/>
                <a:gd name="connsiteY49" fmla="*/ 3665989 h 3667335"/>
                <a:gd name="connsiteX50" fmla="*/ 4395832 w 4865615"/>
                <a:gd name="connsiteY50" fmla="*/ 3640822 h 3667335"/>
                <a:gd name="connsiteX51" fmla="*/ 4865615 w 4865615"/>
                <a:gd name="connsiteY51" fmla="*/ 3665989 h 36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5615" h="3667335">
                  <a:moveTo>
                    <a:pt x="0" y="0"/>
                  </a:moveTo>
                  <a:cubicBezTo>
                    <a:pt x="14681" y="221609"/>
                    <a:pt x="29362" y="443218"/>
                    <a:pt x="41945" y="645952"/>
                  </a:cubicBezTo>
                  <a:cubicBezTo>
                    <a:pt x="54528" y="848686"/>
                    <a:pt x="55927" y="984308"/>
                    <a:pt x="75501" y="1216404"/>
                  </a:cubicBezTo>
                  <a:cubicBezTo>
                    <a:pt x="95075" y="1448500"/>
                    <a:pt x="134224" y="1820411"/>
                    <a:pt x="159391" y="2038525"/>
                  </a:cubicBezTo>
                  <a:cubicBezTo>
                    <a:pt x="184558" y="2256639"/>
                    <a:pt x="206929" y="2410436"/>
                    <a:pt x="226503" y="2525086"/>
                  </a:cubicBezTo>
                  <a:cubicBezTo>
                    <a:pt x="246077" y="2639736"/>
                    <a:pt x="257263" y="2645328"/>
                    <a:pt x="276837" y="2726422"/>
                  </a:cubicBezTo>
                  <a:cubicBezTo>
                    <a:pt x="296411" y="2807516"/>
                    <a:pt x="315986" y="2922165"/>
                    <a:pt x="343949" y="3011648"/>
                  </a:cubicBezTo>
                  <a:cubicBezTo>
                    <a:pt x="371912" y="3101131"/>
                    <a:pt x="399876" y="3189215"/>
                    <a:pt x="444617" y="3263318"/>
                  </a:cubicBezTo>
                  <a:cubicBezTo>
                    <a:pt x="489358" y="3337421"/>
                    <a:pt x="549480" y="3411523"/>
                    <a:pt x="612397" y="3456264"/>
                  </a:cubicBezTo>
                  <a:cubicBezTo>
                    <a:pt x="675314" y="3501005"/>
                    <a:pt x="736834" y="3517783"/>
                    <a:pt x="822122" y="3531765"/>
                  </a:cubicBezTo>
                  <a:cubicBezTo>
                    <a:pt x="907410" y="3545747"/>
                    <a:pt x="1012272" y="3561126"/>
                    <a:pt x="1124125" y="3540154"/>
                  </a:cubicBezTo>
                  <a:cubicBezTo>
                    <a:pt x="1235978" y="3519182"/>
                    <a:pt x="1371601" y="3474440"/>
                    <a:pt x="1493241" y="3405930"/>
                  </a:cubicBezTo>
                  <a:cubicBezTo>
                    <a:pt x="1614881" y="3337420"/>
                    <a:pt x="1764485" y="3222771"/>
                    <a:pt x="1853967" y="3129094"/>
                  </a:cubicBezTo>
                  <a:cubicBezTo>
                    <a:pt x="1943450" y="3035417"/>
                    <a:pt x="1988191" y="2905387"/>
                    <a:pt x="2030136" y="2843868"/>
                  </a:cubicBezTo>
                  <a:cubicBezTo>
                    <a:pt x="2072081" y="2782349"/>
                    <a:pt x="2084665" y="2797728"/>
                    <a:pt x="2105637" y="2759978"/>
                  </a:cubicBezTo>
                  <a:cubicBezTo>
                    <a:pt x="2126609" y="2722228"/>
                    <a:pt x="2115424" y="2684477"/>
                    <a:pt x="2155971" y="2617365"/>
                  </a:cubicBezTo>
                  <a:cubicBezTo>
                    <a:pt x="2196518" y="2550253"/>
                    <a:pt x="2299982" y="2424419"/>
                    <a:pt x="2348918" y="2357307"/>
                  </a:cubicBezTo>
                  <a:cubicBezTo>
                    <a:pt x="2397854" y="2290195"/>
                    <a:pt x="2414632" y="2298584"/>
                    <a:pt x="2449586" y="2214694"/>
                  </a:cubicBezTo>
                  <a:cubicBezTo>
                    <a:pt x="2484540" y="2130804"/>
                    <a:pt x="2529282" y="1971413"/>
                    <a:pt x="2558643" y="1853967"/>
                  </a:cubicBezTo>
                  <a:cubicBezTo>
                    <a:pt x="2588005" y="1736521"/>
                    <a:pt x="2608977" y="1578529"/>
                    <a:pt x="2625755" y="1510019"/>
                  </a:cubicBezTo>
                  <a:cubicBezTo>
                    <a:pt x="2642533" y="1441509"/>
                    <a:pt x="2645330" y="1455490"/>
                    <a:pt x="2659311" y="1442907"/>
                  </a:cubicBezTo>
                  <a:cubicBezTo>
                    <a:pt x="2673292" y="1430324"/>
                    <a:pt x="2691468" y="1426129"/>
                    <a:pt x="2709644" y="1434518"/>
                  </a:cubicBezTo>
                  <a:cubicBezTo>
                    <a:pt x="2727820" y="1442907"/>
                    <a:pt x="2754385" y="1462482"/>
                    <a:pt x="2768367" y="1493241"/>
                  </a:cubicBezTo>
                  <a:cubicBezTo>
                    <a:pt x="2782349" y="1524001"/>
                    <a:pt x="2773960" y="1610686"/>
                    <a:pt x="2793534" y="1619075"/>
                  </a:cubicBezTo>
                  <a:cubicBezTo>
                    <a:pt x="2813108" y="1627464"/>
                    <a:pt x="2862044" y="1572935"/>
                    <a:pt x="2885813" y="1543574"/>
                  </a:cubicBezTo>
                  <a:cubicBezTo>
                    <a:pt x="2909582" y="1514213"/>
                    <a:pt x="2936147" y="1442907"/>
                    <a:pt x="2936147" y="1442907"/>
                  </a:cubicBezTo>
                  <a:cubicBezTo>
                    <a:pt x="2948730" y="1417740"/>
                    <a:pt x="2947332" y="1459685"/>
                    <a:pt x="2961314" y="1392573"/>
                  </a:cubicBezTo>
                  <a:cubicBezTo>
                    <a:pt x="2975296" y="1325461"/>
                    <a:pt x="3003259" y="1171663"/>
                    <a:pt x="3020037" y="1040235"/>
                  </a:cubicBezTo>
                  <a:cubicBezTo>
                    <a:pt x="3036815" y="908807"/>
                    <a:pt x="3049399" y="720055"/>
                    <a:pt x="3061982" y="604007"/>
                  </a:cubicBezTo>
                  <a:cubicBezTo>
                    <a:pt x="3074565" y="487959"/>
                    <a:pt x="3080158" y="303402"/>
                    <a:pt x="3095538" y="343949"/>
                  </a:cubicBezTo>
                  <a:cubicBezTo>
                    <a:pt x="3110918" y="384496"/>
                    <a:pt x="3133289" y="675314"/>
                    <a:pt x="3154261" y="847288"/>
                  </a:cubicBezTo>
                  <a:cubicBezTo>
                    <a:pt x="3175234" y="1019262"/>
                    <a:pt x="3201799" y="1216404"/>
                    <a:pt x="3221373" y="1375795"/>
                  </a:cubicBezTo>
                  <a:cubicBezTo>
                    <a:pt x="3240947" y="1535186"/>
                    <a:pt x="3254929" y="1700169"/>
                    <a:pt x="3271707" y="1803633"/>
                  </a:cubicBezTo>
                  <a:cubicBezTo>
                    <a:pt x="3288485" y="1907097"/>
                    <a:pt x="3308059" y="1954635"/>
                    <a:pt x="3322041" y="1996580"/>
                  </a:cubicBezTo>
                  <a:cubicBezTo>
                    <a:pt x="3336023" y="2038525"/>
                    <a:pt x="3341615" y="2046914"/>
                    <a:pt x="3355597" y="2055303"/>
                  </a:cubicBezTo>
                  <a:cubicBezTo>
                    <a:pt x="3369579" y="2063692"/>
                    <a:pt x="3390551" y="2073479"/>
                    <a:pt x="3405931" y="2046914"/>
                  </a:cubicBezTo>
                  <a:cubicBezTo>
                    <a:pt x="3421311" y="2020349"/>
                    <a:pt x="3436691" y="1999376"/>
                    <a:pt x="3447876" y="1895912"/>
                  </a:cubicBezTo>
                  <a:cubicBezTo>
                    <a:pt x="3459061" y="1792448"/>
                    <a:pt x="3468848" y="1570140"/>
                    <a:pt x="3473043" y="1426129"/>
                  </a:cubicBezTo>
                  <a:cubicBezTo>
                    <a:pt x="3477238" y="1282118"/>
                    <a:pt x="3464654" y="1159079"/>
                    <a:pt x="3473043" y="1031846"/>
                  </a:cubicBezTo>
                  <a:cubicBezTo>
                    <a:pt x="3481432" y="904613"/>
                    <a:pt x="3514988" y="731240"/>
                    <a:pt x="3523377" y="662730"/>
                  </a:cubicBezTo>
                  <a:cubicBezTo>
                    <a:pt x="3531766" y="594220"/>
                    <a:pt x="3516386" y="521515"/>
                    <a:pt x="3523377" y="620785"/>
                  </a:cubicBezTo>
                  <a:cubicBezTo>
                    <a:pt x="3530368" y="720055"/>
                    <a:pt x="3554137" y="1093366"/>
                    <a:pt x="3565322" y="1258349"/>
                  </a:cubicBezTo>
                  <a:cubicBezTo>
                    <a:pt x="3576507" y="1423333"/>
                    <a:pt x="3583498" y="1465277"/>
                    <a:pt x="3590489" y="1610686"/>
                  </a:cubicBezTo>
                  <a:cubicBezTo>
                    <a:pt x="3597480" y="1756095"/>
                    <a:pt x="3593286" y="1964422"/>
                    <a:pt x="3607267" y="2130804"/>
                  </a:cubicBezTo>
                  <a:cubicBezTo>
                    <a:pt x="3621249" y="2297186"/>
                    <a:pt x="3654804" y="2462169"/>
                    <a:pt x="3674378" y="2608976"/>
                  </a:cubicBezTo>
                  <a:cubicBezTo>
                    <a:pt x="3693952" y="2755783"/>
                    <a:pt x="3712129" y="2909582"/>
                    <a:pt x="3724712" y="3011648"/>
                  </a:cubicBezTo>
                  <a:cubicBezTo>
                    <a:pt x="3737295" y="3113714"/>
                    <a:pt x="3728907" y="3145872"/>
                    <a:pt x="3749879" y="3221373"/>
                  </a:cubicBezTo>
                  <a:cubicBezTo>
                    <a:pt x="3770851" y="3296874"/>
                    <a:pt x="3804407" y="3403134"/>
                    <a:pt x="3850547" y="3464653"/>
                  </a:cubicBezTo>
                  <a:cubicBezTo>
                    <a:pt x="3896687" y="3526172"/>
                    <a:pt x="3966595" y="3556932"/>
                    <a:pt x="4026716" y="3590488"/>
                  </a:cubicBezTo>
                  <a:cubicBezTo>
                    <a:pt x="4086837" y="3624044"/>
                    <a:pt x="4149755" y="3657600"/>
                    <a:pt x="4211274" y="3665989"/>
                  </a:cubicBezTo>
                  <a:cubicBezTo>
                    <a:pt x="4272793" y="3674378"/>
                    <a:pt x="4286775" y="3640822"/>
                    <a:pt x="4395832" y="3640822"/>
                  </a:cubicBezTo>
                  <a:cubicBezTo>
                    <a:pt x="4504889" y="3640822"/>
                    <a:pt x="4685252" y="3653405"/>
                    <a:pt x="4865615" y="366598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7" name="Ελεύθερη σχεδίαση 6"/>
            <p:cNvSpPr/>
            <p:nvPr/>
          </p:nvSpPr>
          <p:spPr>
            <a:xfrm>
              <a:off x="2718057" y="1368911"/>
              <a:ext cx="4186270" cy="3949712"/>
            </a:xfrm>
            <a:custGeom>
              <a:avLst/>
              <a:gdLst>
                <a:gd name="connsiteX0" fmla="*/ 0 w 4186106"/>
                <a:gd name="connsiteY0" fmla="*/ 15243 h 3950170"/>
                <a:gd name="connsiteX1" fmla="*/ 16778 w 4186106"/>
                <a:gd name="connsiteY1" fmla="*/ 610862 h 3950170"/>
                <a:gd name="connsiteX2" fmla="*/ 67112 w 4186106"/>
                <a:gd name="connsiteY2" fmla="*/ 1323926 h 3950170"/>
                <a:gd name="connsiteX3" fmla="*/ 125835 w 4186106"/>
                <a:gd name="connsiteY3" fmla="*/ 2062157 h 3950170"/>
                <a:gd name="connsiteX4" fmla="*/ 159391 w 4186106"/>
                <a:gd name="connsiteY4" fmla="*/ 2506774 h 3950170"/>
                <a:gd name="connsiteX5" fmla="*/ 226503 w 4186106"/>
                <a:gd name="connsiteY5" fmla="*/ 2968168 h 3950170"/>
                <a:gd name="connsiteX6" fmla="*/ 251670 w 4186106"/>
                <a:gd name="connsiteY6" fmla="*/ 3211449 h 3950170"/>
                <a:gd name="connsiteX7" fmla="*/ 352338 w 4186106"/>
                <a:gd name="connsiteY7" fmla="*/ 3496675 h 3950170"/>
                <a:gd name="connsiteX8" fmla="*/ 453006 w 4186106"/>
                <a:gd name="connsiteY8" fmla="*/ 3672843 h 3950170"/>
                <a:gd name="connsiteX9" fmla="*/ 528506 w 4186106"/>
                <a:gd name="connsiteY9" fmla="*/ 3706399 h 3950170"/>
                <a:gd name="connsiteX10" fmla="*/ 704675 w 4186106"/>
                <a:gd name="connsiteY10" fmla="*/ 3739955 h 3950170"/>
                <a:gd name="connsiteX11" fmla="*/ 939567 w 4186106"/>
                <a:gd name="connsiteY11" fmla="*/ 3656066 h 3950170"/>
                <a:gd name="connsiteX12" fmla="*/ 1291905 w 4186106"/>
                <a:gd name="connsiteY12" fmla="*/ 3412785 h 3950170"/>
                <a:gd name="connsiteX13" fmla="*/ 1619075 w 4186106"/>
                <a:gd name="connsiteY13" fmla="*/ 2934612 h 3950170"/>
                <a:gd name="connsiteX14" fmla="*/ 1963024 w 4186106"/>
                <a:gd name="connsiteY14" fmla="*/ 2028601 h 3950170"/>
                <a:gd name="connsiteX15" fmla="*/ 2298584 w 4186106"/>
                <a:gd name="connsiteY15" fmla="*/ 1206480 h 3950170"/>
                <a:gd name="connsiteX16" fmla="*/ 2466363 w 4186106"/>
                <a:gd name="connsiteY16" fmla="*/ 745086 h 3950170"/>
                <a:gd name="connsiteX17" fmla="*/ 2600587 w 4186106"/>
                <a:gd name="connsiteY17" fmla="*/ 552139 h 3950170"/>
                <a:gd name="connsiteX18" fmla="*/ 2701255 w 4186106"/>
                <a:gd name="connsiteY18" fmla="*/ 216579 h 3950170"/>
                <a:gd name="connsiteX19" fmla="*/ 2768367 w 4186106"/>
                <a:gd name="connsiteY19" fmla="*/ 99133 h 3950170"/>
                <a:gd name="connsiteX20" fmla="*/ 2827090 w 4186106"/>
                <a:gd name="connsiteY20" fmla="*/ 23632 h 3950170"/>
                <a:gd name="connsiteX21" fmla="*/ 2894202 w 4186106"/>
                <a:gd name="connsiteY21" fmla="*/ 15243 h 3950170"/>
                <a:gd name="connsiteX22" fmla="*/ 2978092 w 4186106"/>
                <a:gd name="connsiteY22" fmla="*/ 216579 h 3950170"/>
                <a:gd name="connsiteX23" fmla="*/ 3045204 w 4186106"/>
                <a:gd name="connsiteY23" fmla="*/ 451471 h 3950170"/>
                <a:gd name="connsiteX24" fmla="*/ 3103927 w 4186106"/>
                <a:gd name="connsiteY24" fmla="*/ 619251 h 3950170"/>
                <a:gd name="connsiteX25" fmla="*/ 3187817 w 4186106"/>
                <a:gd name="connsiteY25" fmla="*/ 703141 h 3950170"/>
                <a:gd name="connsiteX26" fmla="*/ 3280095 w 4186106"/>
                <a:gd name="connsiteY26" fmla="*/ 770253 h 3950170"/>
                <a:gd name="connsiteX27" fmla="*/ 3355596 w 4186106"/>
                <a:gd name="connsiteY27" fmla="*/ 1089034 h 3950170"/>
                <a:gd name="connsiteX28" fmla="*/ 3431097 w 4186106"/>
                <a:gd name="connsiteY28" fmla="*/ 1617541 h 3950170"/>
                <a:gd name="connsiteX29" fmla="*/ 3489820 w 4186106"/>
                <a:gd name="connsiteY29" fmla="*/ 2229937 h 3950170"/>
                <a:gd name="connsiteX30" fmla="*/ 3548543 w 4186106"/>
                <a:gd name="connsiteY30" fmla="*/ 2758443 h 3950170"/>
                <a:gd name="connsiteX31" fmla="*/ 3640822 w 4186106"/>
                <a:gd name="connsiteY31" fmla="*/ 3370840 h 3950170"/>
                <a:gd name="connsiteX32" fmla="*/ 3699545 w 4186106"/>
                <a:gd name="connsiteY32" fmla="*/ 3639288 h 3950170"/>
                <a:gd name="connsiteX33" fmla="*/ 3825380 w 4186106"/>
                <a:gd name="connsiteY33" fmla="*/ 3849012 h 3950170"/>
                <a:gd name="connsiteX34" fmla="*/ 4102217 w 4186106"/>
                <a:gd name="connsiteY34" fmla="*/ 3941291 h 3950170"/>
                <a:gd name="connsiteX35" fmla="*/ 4186106 w 4186106"/>
                <a:gd name="connsiteY35" fmla="*/ 3941291 h 395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186106" h="3950170">
                  <a:moveTo>
                    <a:pt x="0" y="15243"/>
                  </a:moveTo>
                  <a:cubicBezTo>
                    <a:pt x="2796" y="203995"/>
                    <a:pt x="5593" y="392748"/>
                    <a:pt x="16778" y="610862"/>
                  </a:cubicBezTo>
                  <a:cubicBezTo>
                    <a:pt x="27963" y="828976"/>
                    <a:pt x="48936" y="1082044"/>
                    <a:pt x="67112" y="1323926"/>
                  </a:cubicBezTo>
                  <a:cubicBezTo>
                    <a:pt x="85288" y="1565808"/>
                    <a:pt x="110455" y="1865016"/>
                    <a:pt x="125835" y="2062157"/>
                  </a:cubicBezTo>
                  <a:cubicBezTo>
                    <a:pt x="141215" y="2259298"/>
                    <a:pt x="142613" y="2355772"/>
                    <a:pt x="159391" y="2506774"/>
                  </a:cubicBezTo>
                  <a:cubicBezTo>
                    <a:pt x="176169" y="2657776"/>
                    <a:pt x="211123" y="2850722"/>
                    <a:pt x="226503" y="2968168"/>
                  </a:cubicBezTo>
                  <a:cubicBezTo>
                    <a:pt x="241883" y="3085614"/>
                    <a:pt x="230698" y="3123365"/>
                    <a:pt x="251670" y="3211449"/>
                  </a:cubicBezTo>
                  <a:cubicBezTo>
                    <a:pt x="272642" y="3299533"/>
                    <a:pt x="318782" y="3419776"/>
                    <a:pt x="352338" y="3496675"/>
                  </a:cubicBezTo>
                  <a:cubicBezTo>
                    <a:pt x="385894" y="3573574"/>
                    <a:pt x="423645" y="3637889"/>
                    <a:pt x="453006" y="3672843"/>
                  </a:cubicBezTo>
                  <a:cubicBezTo>
                    <a:pt x="482367" y="3707797"/>
                    <a:pt x="486561" y="3695214"/>
                    <a:pt x="528506" y="3706399"/>
                  </a:cubicBezTo>
                  <a:cubicBezTo>
                    <a:pt x="570451" y="3717584"/>
                    <a:pt x="636165" y="3748344"/>
                    <a:pt x="704675" y="3739955"/>
                  </a:cubicBezTo>
                  <a:cubicBezTo>
                    <a:pt x="773185" y="3731566"/>
                    <a:pt x="841695" y="3710594"/>
                    <a:pt x="939567" y="3656066"/>
                  </a:cubicBezTo>
                  <a:cubicBezTo>
                    <a:pt x="1037439" y="3601538"/>
                    <a:pt x="1178654" y="3533027"/>
                    <a:pt x="1291905" y="3412785"/>
                  </a:cubicBezTo>
                  <a:cubicBezTo>
                    <a:pt x="1405156" y="3292543"/>
                    <a:pt x="1507222" y="3165309"/>
                    <a:pt x="1619075" y="2934612"/>
                  </a:cubicBezTo>
                  <a:cubicBezTo>
                    <a:pt x="1730928" y="2703915"/>
                    <a:pt x="1849773" y="2316623"/>
                    <a:pt x="1963024" y="2028601"/>
                  </a:cubicBezTo>
                  <a:cubicBezTo>
                    <a:pt x="2076275" y="1740579"/>
                    <a:pt x="2214694" y="1420399"/>
                    <a:pt x="2298584" y="1206480"/>
                  </a:cubicBezTo>
                  <a:cubicBezTo>
                    <a:pt x="2382474" y="992561"/>
                    <a:pt x="2416029" y="854143"/>
                    <a:pt x="2466363" y="745086"/>
                  </a:cubicBezTo>
                  <a:cubicBezTo>
                    <a:pt x="2516697" y="636029"/>
                    <a:pt x="2561438" y="640224"/>
                    <a:pt x="2600587" y="552139"/>
                  </a:cubicBezTo>
                  <a:cubicBezTo>
                    <a:pt x="2639736" y="464055"/>
                    <a:pt x="2673292" y="292080"/>
                    <a:pt x="2701255" y="216579"/>
                  </a:cubicBezTo>
                  <a:cubicBezTo>
                    <a:pt x="2729218" y="141078"/>
                    <a:pt x="2747395" y="131291"/>
                    <a:pt x="2768367" y="99133"/>
                  </a:cubicBezTo>
                  <a:cubicBezTo>
                    <a:pt x="2789339" y="66975"/>
                    <a:pt x="2806118" y="37614"/>
                    <a:pt x="2827090" y="23632"/>
                  </a:cubicBezTo>
                  <a:cubicBezTo>
                    <a:pt x="2848062" y="9650"/>
                    <a:pt x="2869035" y="-16915"/>
                    <a:pt x="2894202" y="15243"/>
                  </a:cubicBezTo>
                  <a:cubicBezTo>
                    <a:pt x="2919369" y="47401"/>
                    <a:pt x="2952925" y="143874"/>
                    <a:pt x="2978092" y="216579"/>
                  </a:cubicBezTo>
                  <a:cubicBezTo>
                    <a:pt x="3003259" y="289284"/>
                    <a:pt x="3024232" y="384359"/>
                    <a:pt x="3045204" y="451471"/>
                  </a:cubicBezTo>
                  <a:cubicBezTo>
                    <a:pt x="3066176" y="518583"/>
                    <a:pt x="3080158" y="577306"/>
                    <a:pt x="3103927" y="619251"/>
                  </a:cubicBezTo>
                  <a:cubicBezTo>
                    <a:pt x="3127696" y="661196"/>
                    <a:pt x="3158456" y="677974"/>
                    <a:pt x="3187817" y="703141"/>
                  </a:cubicBezTo>
                  <a:cubicBezTo>
                    <a:pt x="3217178" y="728308"/>
                    <a:pt x="3252132" y="705938"/>
                    <a:pt x="3280095" y="770253"/>
                  </a:cubicBezTo>
                  <a:cubicBezTo>
                    <a:pt x="3308058" y="834568"/>
                    <a:pt x="3330429" y="947819"/>
                    <a:pt x="3355596" y="1089034"/>
                  </a:cubicBezTo>
                  <a:cubicBezTo>
                    <a:pt x="3380763" y="1230249"/>
                    <a:pt x="3408726" y="1427391"/>
                    <a:pt x="3431097" y="1617541"/>
                  </a:cubicBezTo>
                  <a:cubicBezTo>
                    <a:pt x="3453468" y="1807691"/>
                    <a:pt x="3470246" y="2039787"/>
                    <a:pt x="3489820" y="2229937"/>
                  </a:cubicBezTo>
                  <a:cubicBezTo>
                    <a:pt x="3509394" y="2420087"/>
                    <a:pt x="3523376" y="2568293"/>
                    <a:pt x="3548543" y="2758443"/>
                  </a:cubicBezTo>
                  <a:cubicBezTo>
                    <a:pt x="3573710" y="2948594"/>
                    <a:pt x="3615655" y="3224033"/>
                    <a:pt x="3640822" y="3370840"/>
                  </a:cubicBezTo>
                  <a:cubicBezTo>
                    <a:pt x="3665989" y="3517647"/>
                    <a:pt x="3668785" y="3559593"/>
                    <a:pt x="3699545" y="3639288"/>
                  </a:cubicBezTo>
                  <a:cubicBezTo>
                    <a:pt x="3730305" y="3718983"/>
                    <a:pt x="3758268" y="3798678"/>
                    <a:pt x="3825380" y="3849012"/>
                  </a:cubicBezTo>
                  <a:cubicBezTo>
                    <a:pt x="3892492" y="3899346"/>
                    <a:pt x="4042096" y="3925911"/>
                    <a:pt x="4102217" y="3941291"/>
                  </a:cubicBezTo>
                  <a:cubicBezTo>
                    <a:pt x="4162338" y="3956671"/>
                    <a:pt x="4174222" y="3948981"/>
                    <a:pt x="4186106" y="3941291"/>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cxnSp>
          <p:nvCxnSpPr>
            <p:cNvPr id="9" name="Ευθεία γραμμή σύνδεσης 8"/>
            <p:cNvCxnSpPr/>
            <p:nvPr/>
          </p:nvCxnSpPr>
          <p:spPr>
            <a:xfrm>
              <a:off x="2176716" y="1268897"/>
              <a:ext cx="0" cy="4248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flipH="1">
              <a:off x="2051302" y="5420223"/>
              <a:ext cx="53292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flipH="1">
              <a:off x="2030665" y="1686412"/>
              <a:ext cx="112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flipH="1">
              <a:off x="2030665" y="2061063"/>
              <a:ext cx="112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H="1">
              <a:off x="2030665" y="2492864"/>
              <a:ext cx="112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p:cNvCxnSpPr/>
            <p:nvPr/>
          </p:nvCxnSpPr>
          <p:spPr>
            <a:xfrm flipH="1">
              <a:off x="2064002" y="2905615"/>
              <a:ext cx="112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Ευθεία γραμμή σύνδεσης 20"/>
            <p:cNvCxnSpPr/>
            <p:nvPr/>
          </p:nvCxnSpPr>
          <p:spPr>
            <a:xfrm flipH="1">
              <a:off x="2051302" y="3285029"/>
              <a:ext cx="1127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p:cNvCxnSpPr/>
            <p:nvPr/>
          </p:nvCxnSpPr>
          <p:spPr>
            <a:xfrm flipH="1">
              <a:off x="2041777" y="4148631"/>
              <a:ext cx="11112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p:cNvCxnSpPr/>
            <p:nvPr/>
          </p:nvCxnSpPr>
          <p:spPr>
            <a:xfrm flipH="1">
              <a:off x="2043365" y="3716830"/>
              <a:ext cx="1127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flipH="1">
              <a:off x="2033840" y="4580433"/>
              <a:ext cx="11112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p:cNvCxnSpPr/>
            <p:nvPr/>
          </p:nvCxnSpPr>
          <p:spPr>
            <a:xfrm flipH="1">
              <a:off x="2041777" y="4940797"/>
              <a:ext cx="11112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V="1">
              <a:off x="2773621" y="5420223"/>
              <a:ext cx="0" cy="157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Ευθεία γραμμή σύνδεσης 28"/>
            <p:cNvCxnSpPr/>
            <p:nvPr/>
          </p:nvCxnSpPr>
          <p:spPr>
            <a:xfrm flipV="1">
              <a:off x="3419738" y="5444035"/>
              <a:ext cx="0" cy="157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flipV="1">
              <a:off x="4067442" y="5420223"/>
              <a:ext cx="0" cy="1571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p:cNvCxnSpPr/>
            <p:nvPr/>
          </p:nvCxnSpPr>
          <p:spPr>
            <a:xfrm flipV="1">
              <a:off x="4716735" y="5428160"/>
              <a:ext cx="0" cy="1555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flipV="1">
              <a:off x="5364440" y="5428160"/>
              <a:ext cx="0" cy="1555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flipV="1">
              <a:off x="5940707" y="5428160"/>
              <a:ext cx="0" cy="1555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V="1">
              <a:off x="6539199" y="5428160"/>
              <a:ext cx="0" cy="1555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Ευθεία γραμμή σύνδεσης 34"/>
            <p:cNvCxnSpPr/>
            <p:nvPr/>
          </p:nvCxnSpPr>
          <p:spPr>
            <a:xfrm flipV="1">
              <a:off x="7178966" y="5417048"/>
              <a:ext cx="0" cy="1555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90911" y="1861037"/>
              <a:ext cx="647705" cy="400051"/>
            </a:xfrm>
            <a:prstGeom prst="rect">
              <a:avLst/>
            </a:prstGeom>
            <a:noFill/>
          </p:spPr>
          <p:txBody>
            <a:bodyPr>
              <a:spAutoFit/>
            </a:bodyPr>
            <a:lstStyle/>
            <a:p>
              <a:pPr>
                <a:defRPr/>
              </a:pPr>
              <a:r>
                <a:rPr lang="el-GR" sz="2000" dirty="0">
                  <a:solidFill>
                    <a:prstClr val="black"/>
                  </a:solidFill>
                  <a:latin typeface="Calibri"/>
                  <a:cs typeface="Arial" charset="0"/>
                </a:rPr>
                <a:t>1.20</a:t>
              </a:r>
            </a:p>
          </p:txBody>
        </p:sp>
        <p:sp>
          <p:nvSpPr>
            <p:cNvPr id="37" name="TextBox 36"/>
            <p:cNvSpPr txBox="1"/>
            <p:nvPr/>
          </p:nvSpPr>
          <p:spPr>
            <a:xfrm>
              <a:off x="1506786" y="2705590"/>
              <a:ext cx="649292" cy="400051"/>
            </a:xfrm>
            <a:prstGeom prst="rect">
              <a:avLst/>
            </a:prstGeom>
            <a:noFill/>
          </p:spPr>
          <p:txBody>
            <a:bodyPr>
              <a:spAutoFit/>
            </a:bodyPr>
            <a:lstStyle/>
            <a:p>
              <a:pPr>
                <a:defRPr/>
              </a:pPr>
              <a:r>
                <a:rPr lang="el-GR" sz="2000" dirty="0">
                  <a:solidFill>
                    <a:prstClr val="black"/>
                  </a:solidFill>
                  <a:latin typeface="Calibri"/>
                  <a:cs typeface="Arial" charset="0"/>
                </a:rPr>
                <a:t>0.90</a:t>
              </a:r>
            </a:p>
          </p:txBody>
        </p:sp>
        <p:sp>
          <p:nvSpPr>
            <p:cNvPr id="38" name="TextBox 37"/>
            <p:cNvSpPr txBox="1"/>
            <p:nvPr/>
          </p:nvSpPr>
          <p:spPr>
            <a:xfrm>
              <a:off x="1536948" y="3516804"/>
              <a:ext cx="647705" cy="400051"/>
            </a:xfrm>
            <a:prstGeom prst="rect">
              <a:avLst/>
            </a:prstGeom>
            <a:noFill/>
          </p:spPr>
          <p:txBody>
            <a:bodyPr>
              <a:spAutoFit/>
            </a:bodyPr>
            <a:lstStyle/>
            <a:p>
              <a:pPr>
                <a:defRPr/>
              </a:pPr>
              <a:r>
                <a:rPr lang="el-GR" sz="2000" dirty="0">
                  <a:solidFill>
                    <a:prstClr val="black"/>
                  </a:solidFill>
                  <a:latin typeface="Calibri"/>
                  <a:cs typeface="Arial" charset="0"/>
                </a:rPr>
                <a:t>0.60</a:t>
              </a:r>
            </a:p>
          </p:txBody>
        </p:sp>
        <p:sp>
          <p:nvSpPr>
            <p:cNvPr id="39" name="TextBox 38"/>
            <p:cNvSpPr txBox="1"/>
            <p:nvPr/>
          </p:nvSpPr>
          <p:spPr>
            <a:xfrm>
              <a:off x="1497261" y="4380407"/>
              <a:ext cx="647705" cy="400051"/>
            </a:xfrm>
            <a:prstGeom prst="rect">
              <a:avLst/>
            </a:prstGeom>
            <a:noFill/>
          </p:spPr>
          <p:txBody>
            <a:bodyPr>
              <a:spAutoFit/>
            </a:bodyPr>
            <a:lstStyle/>
            <a:p>
              <a:pPr>
                <a:defRPr/>
              </a:pPr>
              <a:r>
                <a:rPr lang="el-GR" sz="2000" dirty="0">
                  <a:solidFill>
                    <a:prstClr val="black"/>
                  </a:solidFill>
                  <a:latin typeface="Calibri"/>
                  <a:cs typeface="Arial" charset="0"/>
                </a:rPr>
                <a:t>0.30</a:t>
              </a:r>
            </a:p>
          </p:txBody>
        </p:sp>
        <p:sp>
          <p:nvSpPr>
            <p:cNvPr id="40" name="TextBox 39"/>
            <p:cNvSpPr txBox="1"/>
            <p:nvPr/>
          </p:nvSpPr>
          <p:spPr>
            <a:xfrm>
              <a:off x="1860801" y="5505949"/>
              <a:ext cx="647705" cy="400051"/>
            </a:xfrm>
            <a:prstGeom prst="rect">
              <a:avLst/>
            </a:prstGeom>
            <a:noFill/>
          </p:spPr>
          <p:txBody>
            <a:bodyPr>
              <a:spAutoFit/>
            </a:bodyPr>
            <a:lstStyle/>
            <a:p>
              <a:pPr>
                <a:defRPr/>
              </a:pPr>
              <a:r>
                <a:rPr lang="el-GR" sz="2000" dirty="0">
                  <a:solidFill>
                    <a:prstClr val="black"/>
                  </a:solidFill>
                  <a:latin typeface="Calibri"/>
                  <a:cs typeface="Arial" charset="0"/>
                </a:rPr>
                <a:t>220</a:t>
              </a:r>
            </a:p>
          </p:txBody>
        </p:sp>
        <p:sp>
          <p:nvSpPr>
            <p:cNvPr id="41" name="TextBox 40"/>
            <p:cNvSpPr txBox="1"/>
            <p:nvPr/>
          </p:nvSpPr>
          <p:spPr>
            <a:xfrm>
              <a:off x="3099060" y="5504361"/>
              <a:ext cx="647705" cy="400051"/>
            </a:xfrm>
            <a:prstGeom prst="rect">
              <a:avLst/>
            </a:prstGeom>
            <a:noFill/>
          </p:spPr>
          <p:txBody>
            <a:bodyPr>
              <a:spAutoFit/>
            </a:bodyPr>
            <a:lstStyle/>
            <a:p>
              <a:pPr>
                <a:defRPr/>
              </a:pPr>
              <a:r>
                <a:rPr lang="el-GR" sz="2000" dirty="0">
                  <a:solidFill>
                    <a:prstClr val="black"/>
                  </a:solidFill>
                  <a:latin typeface="Calibri"/>
                  <a:cs typeface="Arial" charset="0"/>
                </a:rPr>
                <a:t>240</a:t>
              </a:r>
            </a:p>
          </p:txBody>
        </p:sp>
        <p:sp>
          <p:nvSpPr>
            <p:cNvPr id="42" name="TextBox 41"/>
            <p:cNvSpPr txBox="1"/>
            <p:nvPr/>
          </p:nvSpPr>
          <p:spPr>
            <a:xfrm>
              <a:off x="4391295" y="5536111"/>
              <a:ext cx="649293" cy="400051"/>
            </a:xfrm>
            <a:prstGeom prst="rect">
              <a:avLst/>
            </a:prstGeom>
            <a:noFill/>
          </p:spPr>
          <p:txBody>
            <a:bodyPr>
              <a:spAutoFit/>
            </a:bodyPr>
            <a:lstStyle/>
            <a:p>
              <a:pPr>
                <a:defRPr/>
              </a:pPr>
              <a:r>
                <a:rPr lang="el-GR" sz="2000" dirty="0">
                  <a:solidFill>
                    <a:prstClr val="black"/>
                  </a:solidFill>
                  <a:latin typeface="Calibri"/>
                  <a:cs typeface="Arial" charset="0"/>
                </a:rPr>
                <a:t>260</a:t>
              </a:r>
            </a:p>
          </p:txBody>
        </p:sp>
        <p:sp>
          <p:nvSpPr>
            <p:cNvPr id="43" name="TextBox 42"/>
            <p:cNvSpPr txBox="1"/>
            <p:nvPr/>
          </p:nvSpPr>
          <p:spPr>
            <a:xfrm>
              <a:off x="5634317" y="5504361"/>
              <a:ext cx="649292" cy="400051"/>
            </a:xfrm>
            <a:prstGeom prst="rect">
              <a:avLst/>
            </a:prstGeom>
            <a:noFill/>
          </p:spPr>
          <p:txBody>
            <a:bodyPr>
              <a:spAutoFit/>
            </a:bodyPr>
            <a:lstStyle/>
            <a:p>
              <a:pPr>
                <a:defRPr/>
              </a:pPr>
              <a:r>
                <a:rPr lang="el-GR" sz="2000" dirty="0">
                  <a:solidFill>
                    <a:prstClr val="black"/>
                  </a:solidFill>
                  <a:latin typeface="Calibri"/>
                  <a:cs typeface="Arial" charset="0"/>
                </a:rPr>
                <a:t>280</a:t>
              </a:r>
            </a:p>
          </p:txBody>
        </p:sp>
        <p:sp>
          <p:nvSpPr>
            <p:cNvPr id="44" name="TextBox 43"/>
            <p:cNvSpPr txBox="1"/>
            <p:nvPr/>
          </p:nvSpPr>
          <p:spPr>
            <a:xfrm>
              <a:off x="6893214" y="5494836"/>
              <a:ext cx="649293" cy="400051"/>
            </a:xfrm>
            <a:prstGeom prst="rect">
              <a:avLst/>
            </a:prstGeom>
            <a:noFill/>
          </p:spPr>
          <p:txBody>
            <a:bodyPr>
              <a:spAutoFit/>
            </a:bodyPr>
            <a:lstStyle/>
            <a:p>
              <a:pPr>
                <a:defRPr/>
              </a:pPr>
              <a:r>
                <a:rPr lang="el-GR" sz="2000" dirty="0">
                  <a:solidFill>
                    <a:prstClr val="black"/>
                  </a:solidFill>
                  <a:latin typeface="Calibri"/>
                  <a:cs typeface="Arial" charset="0"/>
                </a:rPr>
                <a:t>300</a:t>
              </a:r>
            </a:p>
          </p:txBody>
        </p:sp>
        <p:cxnSp>
          <p:nvCxnSpPr>
            <p:cNvPr id="46" name="Ευθύγραμμο βέλος σύνδεσης 45"/>
            <p:cNvCxnSpPr/>
            <p:nvPr/>
          </p:nvCxnSpPr>
          <p:spPr>
            <a:xfrm flipH="1">
              <a:off x="6283609" y="3213591"/>
              <a:ext cx="4492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32876" y="3085003"/>
              <a:ext cx="1316047" cy="400051"/>
            </a:xfrm>
            <a:prstGeom prst="rect">
              <a:avLst/>
            </a:prstGeom>
            <a:noFill/>
          </p:spPr>
          <p:txBody>
            <a:bodyPr>
              <a:spAutoFit/>
            </a:bodyPr>
            <a:lstStyle/>
            <a:p>
              <a:pPr>
                <a:defRPr/>
              </a:pPr>
              <a:r>
                <a:rPr lang="el-GR" sz="2000" dirty="0">
                  <a:solidFill>
                    <a:prstClr val="black"/>
                  </a:solidFill>
                  <a:latin typeface="Calibri"/>
                  <a:cs typeface="Arial" charset="0"/>
                </a:rPr>
                <a:t>Αιθανόλη </a:t>
              </a:r>
            </a:p>
          </p:txBody>
        </p:sp>
        <p:cxnSp>
          <p:nvCxnSpPr>
            <p:cNvPr id="48" name="Ευθύγραμμο βέλος σύνδεσης 47"/>
            <p:cNvCxnSpPr/>
            <p:nvPr/>
          </p:nvCxnSpPr>
          <p:spPr>
            <a:xfrm flipH="1">
              <a:off x="4234132" y="4942384"/>
              <a:ext cx="44926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672285" y="4742358"/>
              <a:ext cx="1317635" cy="400051"/>
            </a:xfrm>
            <a:prstGeom prst="rect">
              <a:avLst/>
            </a:prstGeom>
            <a:noFill/>
          </p:spPr>
          <p:txBody>
            <a:bodyPr>
              <a:spAutoFit/>
            </a:bodyPr>
            <a:lstStyle/>
            <a:p>
              <a:pPr>
                <a:defRPr/>
              </a:pPr>
              <a:r>
                <a:rPr lang="el-GR" sz="2000" dirty="0">
                  <a:solidFill>
                    <a:prstClr val="black"/>
                  </a:solidFill>
                  <a:latin typeface="Calibri"/>
                  <a:cs typeface="Arial" charset="0"/>
                </a:rPr>
                <a:t>Ισοκτάνιο </a:t>
              </a:r>
            </a:p>
          </p:txBody>
        </p:sp>
        <p:sp>
          <p:nvSpPr>
            <p:cNvPr id="51" name="TextBox 50"/>
            <p:cNvSpPr txBox="1"/>
            <p:nvPr/>
          </p:nvSpPr>
          <p:spPr>
            <a:xfrm>
              <a:off x="3708665" y="5893300"/>
              <a:ext cx="2428894" cy="400051"/>
            </a:xfrm>
            <a:prstGeom prst="rect">
              <a:avLst/>
            </a:prstGeom>
            <a:noFill/>
          </p:spPr>
          <p:txBody>
            <a:bodyPr>
              <a:spAutoFit/>
            </a:bodyPr>
            <a:lstStyle/>
            <a:p>
              <a:pPr>
                <a:defRPr/>
              </a:pPr>
              <a:r>
                <a:rPr lang="el-GR" sz="2000" dirty="0">
                  <a:solidFill>
                    <a:prstClr val="black"/>
                  </a:solidFill>
                  <a:latin typeface="Calibri"/>
                  <a:cs typeface="Arial" charset="0"/>
                </a:rPr>
                <a:t>μήκος κύματος (</a:t>
              </a:r>
              <a:r>
                <a:rPr lang="en-US" sz="2000" dirty="0">
                  <a:solidFill>
                    <a:prstClr val="black"/>
                  </a:solidFill>
                  <a:latin typeface="Calibri"/>
                  <a:cs typeface="Arial" charset="0"/>
                </a:rPr>
                <a:t>nm)</a:t>
              </a:r>
              <a:endParaRPr lang="el-GR" sz="2000" dirty="0">
                <a:solidFill>
                  <a:prstClr val="black"/>
                </a:solidFill>
                <a:latin typeface="Calibri"/>
                <a:cs typeface="Arial" charset="0"/>
              </a:endParaRPr>
            </a:p>
          </p:txBody>
        </p:sp>
        <p:sp>
          <p:nvSpPr>
            <p:cNvPr id="52" name="TextBox 51"/>
            <p:cNvSpPr txBox="1"/>
            <p:nvPr/>
          </p:nvSpPr>
          <p:spPr>
            <a:xfrm rot="16200000">
              <a:off x="247893" y="3285028"/>
              <a:ext cx="2178057" cy="400053"/>
            </a:xfrm>
            <a:prstGeom prst="rect">
              <a:avLst/>
            </a:prstGeom>
            <a:noFill/>
          </p:spPr>
          <p:txBody>
            <a:bodyPr>
              <a:spAutoFit/>
            </a:bodyPr>
            <a:lstStyle/>
            <a:p>
              <a:pPr>
                <a:defRPr/>
              </a:pPr>
              <a:r>
                <a:rPr lang="el-GR" sz="2000" dirty="0">
                  <a:solidFill>
                    <a:prstClr val="black"/>
                  </a:solidFill>
                  <a:latin typeface="Calibri"/>
                  <a:cs typeface="Arial" charset="0"/>
                </a:rPr>
                <a:t>Οπτική πυκνότητα</a:t>
              </a:r>
            </a:p>
          </p:txBody>
        </p:sp>
        <p:sp>
          <p:nvSpPr>
            <p:cNvPr id="53" name="Εξάγωνο 52"/>
            <p:cNvSpPr/>
            <p:nvPr/>
          </p:nvSpPr>
          <p:spPr>
            <a:xfrm rot="19700133">
              <a:off x="3610239" y="1792774"/>
              <a:ext cx="684218" cy="622302"/>
            </a:xfrm>
            <a:prstGeom prst="hex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cxnSp>
          <p:nvCxnSpPr>
            <p:cNvPr id="55" name="Ευθεία γραμμή σύνδεσης 54"/>
            <p:cNvCxnSpPr/>
            <p:nvPr/>
          </p:nvCxnSpPr>
          <p:spPr>
            <a:xfrm flipV="1">
              <a:off x="3708665" y="1800712"/>
              <a:ext cx="244477" cy="128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p:cNvCxnSpPr/>
            <p:nvPr/>
          </p:nvCxnSpPr>
          <p:spPr>
            <a:xfrm flipV="1">
              <a:off x="4184918" y="1949937"/>
              <a:ext cx="0" cy="3079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Ευθεία γραμμή σύνδεσης 59"/>
            <p:cNvCxnSpPr/>
            <p:nvPr/>
          </p:nvCxnSpPr>
          <p:spPr>
            <a:xfrm flipH="1" flipV="1">
              <a:off x="3708665" y="2257913"/>
              <a:ext cx="244477" cy="13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Ευθεία γραμμή σύνδεσης 62"/>
            <p:cNvCxnSpPr>
              <a:stCxn id="53" idx="0"/>
            </p:cNvCxnSpPr>
            <p:nvPr/>
          </p:nvCxnSpPr>
          <p:spPr>
            <a:xfrm flipH="1" flipV="1">
              <a:off x="3945205" y="1484798"/>
              <a:ext cx="1587" cy="255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754703" y="1168885"/>
              <a:ext cx="636592" cy="400051"/>
            </a:xfrm>
            <a:prstGeom prst="rect">
              <a:avLst/>
            </a:prstGeom>
            <a:noFill/>
          </p:spPr>
          <p:txBody>
            <a:bodyPr>
              <a:spAutoFit/>
            </a:bodyPr>
            <a:lstStyle/>
            <a:p>
              <a:pPr>
                <a:defRPr/>
              </a:pPr>
              <a:r>
                <a:rPr lang="en-US" sz="2000" dirty="0">
                  <a:solidFill>
                    <a:prstClr val="black"/>
                  </a:solidFill>
                  <a:latin typeface="Calibri"/>
                  <a:cs typeface="Arial" charset="0"/>
                </a:rPr>
                <a:t>OH</a:t>
              </a:r>
              <a:endParaRPr lang="el-GR" sz="2000" dirty="0">
                <a:solidFill>
                  <a:prstClr val="black"/>
                </a:solidFill>
                <a:latin typeface="Calibri"/>
                <a:cs typeface="Arial" charset="0"/>
              </a:endParaRPr>
            </a:p>
          </p:txBody>
        </p:sp>
      </p:grpSp>
    </p:spTree>
    <p:extLst>
      <p:ext uri="{BB962C8B-B14F-4D97-AF65-F5344CB8AC3E}">
        <p14:creationId xmlns:p14="http://schemas.microsoft.com/office/powerpoint/2010/main" val="22260838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32/33</a:t>
            </a:r>
            <a:endParaRPr lang="el-GR" dirty="0"/>
          </a:p>
        </p:txBody>
      </p:sp>
      <p:sp>
        <p:nvSpPr>
          <p:cNvPr id="5" name="4 - Θέση περιεχομένου"/>
          <p:cNvSpPr>
            <a:spLocks noGrp="1" noChangeArrowheads="1"/>
          </p:cNvSpPr>
          <p:nvPr>
            <p:ph idx="1"/>
          </p:nvPr>
        </p:nvSpPr>
        <p:spPr>
          <a:xfrm>
            <a:off x="457200" y="1196975"/>
            <a:ext cx="8229600" cy="1900777"/>
          </a:xfrm>
        </p:spPr>
        <p:txBody>
          <a:bodyPr>
            <a:spAutoFit/>
          </a:bodyPr>
          <a:lstStyle/>
          <a:p>
            <a:r>
              <a:rPr lang="el-GR" altLang="el-GR" b="1" dirty="0" smtClean="0"/>
              <a:t> Χρωμοφόρες ομάδες</a:t>
            </a:r>
          </a:p>
          <a:p>
            <a:pPr marL="444500" indent="0">
              <a:buNone/>
            </a:pPr>
            <a:r>
              <a:rPr lang="el-GR" altLang="el-GR" dirty="0" smtClean="0"/>
              <a:t>Δραστικές ομάδες που απορροφούν εγγύς υπεριώδη ή ορατή ακτινοβολία ενώ το υπόλοιπο μόριο δεν απορροφά και δεν έχει </a:t>
            </a:r>
            <a:r>
              <a:rPr lang="en-US" altLang="el-GR" dirty="0" smtClean="0"/>
              <a:t>n </a:t>
            </a:r>
            <a:r>
              <a:rPr lang="el-GR" altLang="el-GR" dirty="0" smtClean="0"/>
              <a:t>ηλεκτρόνια  π.χ. αλυσίδα υδρογονανθράκων.</a:t>
            </a:r>
          </a:p>
        </p:txBody>
      </p:sp>
      <p:sp>
        <p:nvSpPr>
          <p:cNvPr id="52227"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063E21B-B89E-435B-B585-38DD2008120C}" type="slidenum">
              <a:rPr lang="el-GR" altLang="el-GR">
                <a:solidFill>
                  <a:prstClr val="black"/>
                </a:solidFill>
              </a:rPr>
              <a:pPr eaLnBrk="1" hangingPunct="1"/>
              <a:t>47</a:t>
            </a:fld>
            <a:endParaRPr lang="el-GR" altLang="el-GR" dirty="0">
              <a:solidFill>
                <a:prstClr val="black"/>
              </a:solidFill>
            </a:endParaRPr>
          </a:p>
        </p:txBody>
      </p:sp>
    </p:spTree>
    <p:extLst>
      <p:ext uri="{BB962C8B-B14F-4D97-AF65-F5344CB8AC3E}">
        <p14:creationId xmlns:p14="http://schemas.microsoft.com/office/powerpoint/2010/main" val="756897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r>
              <a:rPr lang="el-GR" altLang="el-GR" dirty="0"/>
              <a:t>Χ</a:t>
            </a:r>
            <a:r>
              <a:rPr lang="el-GR" altLang="el-GR" dirty="0" smtClean="0"/>
              <a:t>ρωμοφόρες </a:t>
            </a:r>
            <a:r>
              <a:rPr lang="el-GR" altLang="el-GR" dirty="0" smtClean="0"/>
              <a:t>ομάδες</a:t>
            </a:r>
          </a:p>
        </p:txBody>
      </p:sp>
      <p:sp>
        <p:nvSpPr>
          <p:cNvPr id="3" name="2 - Θέση περιεχομένου"/>
          <p:cNvSpPr>
            <a:spLocks noGrp="1"/>
          </p:cNvSpPr>
          <p:nvPr>
            <p:ph idx="1"/>
          </p:nvPr>
        </p:nvSpPr>
        <p:spPr/>
        <p:txBody>
          <a:bodyPr rtlCol="0">
            <a:normAutofit/>
          </a:bodyPr>
          <a:lstStyle/>
          <a:p>
            <a:pPr fontAlgn="auto">
              <a:spcAft>
                <a:spcPts val="0"/>
              </a:spcAft>
              <a:defRPr/>
            </a:pPr>
            <a:r>
              <a:rPr lang="el-GR" dirty="0" smtClean="0"/>
              <a:t>Απλές χρωμοφόρες ομάδες με διπλούς και τριπλούς δεσμούς, όπως </a:t>
            </a:r>
          </a:p>
          <a:p>
            <a:pPr fontAlgn="auto">
              <a:spcAft>
                <a:spcPts val="0"/>
              </a:spcAft>
              <a:defRPr/>
            </a:pPr>
            <a:r>
              <a:rPr lang="el-GR" dirty="0" smtClean="0"/>
              <a:t>C= C , ― C≡C ―, ― C≡Ν―, C= O , ― Ν=Ν― </a:t>
            </a:r>
            <a:r>
              <a:rPr lang="el-GR" dirty="0" smtClean="0"/>
              <a:t>κλπ</a:t>
            </a:r>
            <a:r>
              <a:rPr lang="el-GR" dirty="0" smtClean="0"/>
              <a:t>, υπόκεινται σε ενεργειακές μεταβάσεις π</a:t>
            </a:r>
            <a:r>
              <a:rPr lang="el-GR" dirty="0" smtClean="0">
                <a:solidFill>
                  <a:srgbClr val="000000"/>
                </a:solidFill>
                <a:ea typeface="SimSun" pitchFamily="2"/>
                <a:cs typeface="SimSun" pitchFamily="2"/>
                <a:sym typeface="Wingdings" panose="05000000000000000000" pitchFamily="2" charset="2"/>
              </a:rPr>
              <a:t> </a:t>
            </a:r>
            <a:r>
              <a:rPr lang="el-GR" dirty="0" smtClean="0"/>
              <a:t> π* που απορροφούν σε μικρά μήκη κύματος της UV περιοχής.</a:t>
            </a:r>
          </a:p>
          <a:p>
            <a:pPr fontAlgn="auto">
              <a:spcAft>
                <a:spcPts val="0"/>
              </a:spcAft>
              <a:buFont typeface="Wingdings" panose="05000000000000000000" pitchFamily="2" charset="2"/>
              <a:buNone/>
              <a:defRPr/>
            </a:pPr>
            <a:r>
              <a:rPr lang="el-GR" dirty="0" smtClean="0"/>
              <a:t> Άλλες ομάδες, όπως ― ΟΗ, ― ΟR (R=αλκύλιο), ―ΝΗ</a:t>
            </a:r>
            <a:r>
              <a:rPr lang="el-GR" baseline="-25000" dirty="0" smtClean="0"/>
              <a:t>2</a:t>
            </a:r>
            <a:r>
              <a:rPr lang="el-GR" dirty="0" smtClean="0"/>
              <a:t>, --SH </a:t>
            </a:r>
          </a:p>
          <a:p>
            <a:pPr marL="82550" indent="0" fontAlgn="auto">
              <a:spcAft>
                <a:spcPts val="0"/>
              </a:spcAft>
              <a:buFont typeface="Wingdings" panose="05000000000000000000" pitchFamily="2" charset="2"/>
              <a:buNone/>
              <a:defRPr/>
            </a:pPr>
            <a:r>
              <a:rPr lang="el-GR" dirty="0" smtClean="0"/>
              <a:t>και τα αλογόνα, έχουν ελεύθερα ζεύγη ηλεκτρονίων. Τα ηλεκτρόνια αυτά (μη δεσμικά) συγκρατούνται χαλαρά από τους πυρήνες και μπορούν να υποστούν μεταβάσεις σε μεγαλύτερα μήκη κύματος, δηλαδή άνω των 190.</a:t>
            </a:r>
            <a:endParaRPr lang="el-GR" dirty="0"/>
          </a:p>
        </p:txBody>
      </p:sp>
      <p:sp>
        <p:nvSpPr>
          <p:cNvPr id="53252"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44D403-46CD-4123-848C-6205FB6930AC}" type="slidenum">
              <a:rPr lang="el-GR" altLang="el-GR">
                <a:solidFill>
                  <a:prstClr val="black"/>
                </a:solidFill>
              </a:rPr>
              <a:pPr eaLnBrk="1" hangingPunct="1"/>
              <a:t>48</a:t>
            </a:fld>
            <a:endParaRPr lang="el-GR" altLang="el-GR" dirty="0">
              <a:solidFill>
                <a:prstClr val="black"/>
              </a:solidFill>
            </a:endParaRPr>
          </a:p>
        </p:txBody>
      </p:sp>
    </p:spTree>
    <p:extLst>
      <p:ext uri="{BB962C8B-B14F-4D97-AF65-F5344CB8AC3E}">
        <p14:creationId xmlns:p14="http://schemas.microsoft.com/office/powerpoint/2010/main" val="3011227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Τίτλος 1"/>
          <p:cNvSpPr>
            <a:spLocks noGrp="1"/>
          </p:cNvSpPr>
          <p:nvPr>
            <p:ph type="title"/>
          </p:nvPr>
        </p:nvSpPr>
        <p:spPr/>
        <p:txBody>
          <a:bodyPr/>
          <a:lstStyle/>
          <a:p>
            <a:r>
              <a:rPr lang="el-GR" altLang="el-GR" dirty="0" smtClean="0"/>
              <a:t>Συχνότητα (ν)</a:t>
            </a:r>
          </a:p>
        </p:txBody>
      </p:sp>
      <p:sp>
        <p:nvSpPr>
          <p:cNvPr id="3" name="Θέση περιεχομένου 2"/>
          <p:cNvSpPr>
            <a:spLocks noGrp="1"/>
          </p:cNvSpPr>
          <p:nvPr>
            <p:ph idx="1"/>
          </p:nvPr>
        </p:nvSpPr>
        <p:spPr/>
        <p:txBody>
          <a:bodyPr rtlCol="0">
            <a:normAutofit/>
          </a:bodyPr>
          <a:lstStyle/>
          <a:p>
            <a:pPr fontAlgn="auto">
              <a:spcAft>
                <a:spcPts val="0"/>
              </a:spcAft>
              <a:defRPr/>
            </a:pPr>
            <a:r>
              <a:rPr lang="el-GR" b="1" dirty="0" smtClean="0">
                <a:solidFill>
                  <a:srgbClr val="000000"/>
                </a:solidFill>
                <a:ea typeface="SimSun" pitchFamily="2"/>
                <a:cs typeface="SimSun" pitchFamily="2"/>
              </a:rPr>
              <a:t>Συχνότητα </a:t>
            </a:r>
            <a:r>
              <a:rPr lang="el-GR" b="1" dirty="0">
                <a:solidFill>
                  <a:srgbClr val="000000"/>
                </a:solidFill>
                <a:ea typeface="SimSun" pitchFamily="2"/>
                <a:cs typeface="SimSun" pitchFamily="2"/>
              </a:rPr>
              <a:t>(ν</a:t>
            </a:r>
            <a:r>
              <a:rPr lang="el-GR" b="1" dirty="0" smtClean="0">
                <a:solidFill>
                  <a:srgbClr val="000000"/>
                </a:solidFill>
                <a:ea typeface="SimSun" pitchFamily="2"/>
                <a:cs typeface="SimSun" pitchFamily="2"/>
              </a:rPr>
              <a:t>), </a:t>
            </a:r>
            <a:r>
              <a:rPr lang="el-GR" dirty="0" smtClean="0">
                <a:solidFill>
                  <a:srgbClr val="000000"/>
                </a:solidFill>
                <a:ea typeface="SimSun" pitchFamily="2"/>
                <a:cs typeface="SimSun" pitchFamily="2"/>
              </a:rPr>
              <a:t>Αριθμός μηκών κύματος ανά δευτερόλεπτο,</a:t>
            </a:r>
          </a:p>
          <a:p>
            <a:pPr marL="0" indent="0" algn="ctr" fontAlgn="auto">
              <a:spcAft>
                <a:spcPts val="0"/>
              </a:spcAft>
              <a:buFont typeface="Wingdings" panose="05000000000000000000" pitchFamily="2" charset="2"/>
              <a:buNone/>
              <a:defRPr/>
            </a:pPr>
            <a:r>
              <a:rPr lang="el-GR" dirty="0" smtClean="0">
                <a:solidFill>
                  <a:srgbClr val="000000"/>
                </a:solidFill>
                <a:ea typeface="SimSun" pitchFamily="2"/>
                <a:cs typeface="SimSun" pitchFamily="2"/>
              </a:rPr>
              <a:t>Μονάδες </a:t>
            </a:r>
            <a:r>
              <a:rPr lang="en-US" dirty="0" smtClean="0">
                <a:solidFill>
                  <a:srgbClr val="000000"/>
                </a:solidFill>
                <a:ea typeface="SimSun" pitchFamily="2"/>
                <a:cs typeface="SimSun" pitchFamily="2"/>
              </a:rPr>
              <a:t>Hertz</a:t>
            </a:r>
            <a:r>
              <a:rPr lang="el-GR" dirty="0" smtClean="0">
                <a:solidFill>
                  <a:srgbClr val="000000"/>
                </a:solidFill>
                <a:ea typeface="SimSun" pitchFamily="2"/>
                <a:cs typeface="SimSun" pitchFamily="2"/>
              </a:rPr>
              <a:t> 1 </a:t>
            </a:r>
            <a:r>
              <a:rPr lang="en-US" dirty="0">
                <a:solidFill>
                  <a:srgbClr val="000000"/>
                </a:solidFill>
                <a:ea typeface="SimSun" pitchFamily="2"/>
                <a:cs typeface="SimSun" pitchFamily="2"/>
              </a:rPr>
              <a:t>Hz</a:t>
            </a:r>
            <a:r>
              <a:rPr lang="el-GR" dirty="0">
                <a:solidFill>
                  <a:srgbClr val="000000"/>
                </a:solidFill>
                <a:ea typeface="SimSun" pitchFamily="2"/>
                <a:cs typeface="SimSun" pitchFamily="2"/>
              </a:rPr>
              <a:t> = 1 ΚΥΚΛΟΣ / </a:t>
            </a:r>
            <a:r>
              <a:rPr lang="en-US" dirty="0">
                <a:solidFill>
                  <a:srgbClr val="000000"/>
                </a:solidFill>
                <a:ea typeface="SimSun" pitchFamily="2"/>
                <a:cs typeface="SimSun" pitchFamily="2"/>
              </a:rPr>
              <a:t>s</a:t>
            </a:r>
          </a:p>
          <a:p>
            <a:pPr fontAlgn="auto">
              <a:spcAft>
                <a:spcPts val="0"/>
              </a:spcAft>
              <a:defRPr/>
            </a:pPr>
            <a:endParaRPr lang="el-GR" dirty="0" smtClean="0">
              <a:solidFill>
                <a:srgbClr val="000000"/>
              </a:solidFill>
              <a:ea typeface="SimSun" pitchFamily="2"/>
              <a:cs typeface="SimSun" pitchFamily="2"/>
            </a:endParaRPr>
          </a:p>
          <a:p>
            <a:pPr fontAlgn="auto">
              <a:spcAft>
                <a:spcPts val="0"/>
              </a:spcAft>
              <a:defRPr/>
            </a:pPr>
            <a:endParaRPr lang="el-GR" b="1" dirty="0" smtClean="0">
              <a:solidFill>
                <a:srgbClr val="000000"/>
              </a:solidFill>
              <a:ea typeface="SimSun" pitchFamily="2"/>
              <a:cs typeface="SimSun" pitchFamily="2"/>
            </a:endParaRPr>
          </a:p>
          <a:p>
            <a:pPr fontAlgn="auto">
              <a:spcAft>
                <a:spcPts val="0"/>
              </a:spcAft>
              <a:defRPr/>
            </a:pPr>
            <a:endParaRPr lang="el-GR" dirty="0"/>
          </a:p>
        </p:txBody>
      </p:sp>
      <p:sp>
        <p:nvSpPr>
          <p:cNvPr id="717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79786C-64F3-447B-B6E9-B6752B669E19}" type="slidenum">
              <a:rPr lang="el-GR" altLang="el-GR">
                <a:solidFill>
                  <a:prstClr val="black"/>
                </a:solidFill>
              </a:rPr>
              <a:pPr eaLnBrk="1" hangingPunct="1"/>
              <a:t>4</a:t>
            </a:fld>
            <a:endParaRPr lang="el-GR" altLang="el-GR" dirty="0">
              <a:solidFill>
                <a:prstClr val="black"/>
              </a:solidFill>
            </a:endParaRPr>
          </a:p>
        </p:txBody>
      </p:sp>
      <p:pic>
        <p:nvPicPr>
          <p:cNvPr id="7173" name="Picture 2" descr="File:Sine waves different frequencie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924944"/>
            <a:ext cx="76200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89862" y="5739430"/>
            <a:ext cx="5151576"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Sine waves different </a:t>
            </a:r>
            <a:r>
              <a:rPr lang="en-US" sz="1200" dirty="0" smtClean="0">
                <a:latin typeface="+mn-lt"/>
                <a:hlinkClick r:id="rId4"/>
              </a:rPr>
              <a:t>frequencies</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LucasVB"/>
              </a:rPr>
              <a:t>LucasVB</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4030050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33/33</a:t>
            </a:r>
            <a:endParaRPr lang="el-GR" sz="3600" dirty="0"/>
          </a:p>
        </p:txBody>
      </p:sp>
      <p:sp>
        <p:nvSpPr>
          <p:cNvPr id="3" name="Θέση περιεχομένου 2"/>
          <p:cNvSpPr>
            <a:spLocks noGrp="1"/>
          </p:cNvSpPr>
          <p:nvPr>
            <p:ph idx="1"/>
          </p:nvPr>
        </p:nvSpPr>
        <p:spPr/>
        <p:txBody>
          <a:bodyPr rtlCol="0">
            <a:normAutofit fontScale="92500" lnSpcReduction="10000"/>
          </a:bodyPr>
          <a:lstStyle/>
          <a:p>
            <a:pPr marL="0" indent="0" fontAlgn="auto">
              <a:spcAft>
                <a:spcPts val="0"/>
              </a:spcAft>
              <a:buFont typeface="Wingdings" panose="05000000000000000000" pitchFamily="2" charset="2"/>
              <a:buNone/>
              <a:defRPr/>
            </a:pPr>
            <a:r>
              <a:rPr lang="el-GR" dirty="0" smtClean="0"/>
              <a:t>Τέλος, θα πρέπει να αναφερθούν 4 βασικοί όροι που χρησιμοποιούνται στην ορολογία της φασματοσκοπίας </a:t>
            </a:r>
            <a:r>
              <a:rPr lang="en-US" dirty="0" smtClean="0"/>
              <a:t>UV-VIS.</a:t>
            </a:r>
          </a:p>
          <a:p>
            <a:pPr marL="457200" indent="-457200" fontAlgn="auto">
              <a:spcAft>
                <a:spcPts val="0"/>
              </a:spcAft>
              <a:buFont typeface="+mj-lt"/>
              <a:buAutoNum type="arabicPeriod"/>
              <a:defRPr/>
            </a:pPr>
            <a:r>
              <a:rPr lang="el-GR" b="1" dirty="0" smtClean="0"/>
              <a:t>Βαθυχρωμική μετατόπιση ή ερυθρή μετατόπιση </a:t>
            </a:r>
            <a:r>
              <a:rPr lang="el-GR" dirty="0" smtClean="0"/>
              <a:t>(</a:t>
            </a:r>
            <a:r>
              <a:rPr lang="en-US" dirty="0" smtClean="0"/>
              <a:t>bathochromic shift, red shift) </a:t>
            </a:r>
            <a:r>
              <a:rPr lang="el-GR" dirty="0" smtClean="0"/>
              <a:t>όταν υπάρχει μετατόπιση μιας απορρόφησης προς μεγαλύτερα μήκη κύματος (προς το ερυθρό χρώμα του ορατού).</a:t>
            </a:r>
          </a:p>
          <a:p>
            <a:pPr marL="457200" indent="-457200" fontAlgn="auto">
              <a:spcAft>
                <a:spcPts val="0"/>
              </a:spcAft>
              <a:buFont typeface="+mj-lt"/>
              <a:buAutoNum type="arabicPeriod"/>
              <a:defRPr/>
            </a:pPr>
            <a:r>
              <a:rPr lang="el-GR" b="1" dirty="0" smtClean="0"/>
              <a:t>Υποχρωμική μετατόπιση ή μπλε μετατόπιση </a:t>
            </a:r>
            <a:r>
              <a:rPr lang="el-GR" dirty="0" smtClean="0"/>
              <a:t>(</a:t>
            </a:r>
            <a:r>
              <a:rPr lang="en-US" dirty="0" smtClean="0"/>
              <a:t>hypochromic shift, blue shift) </a:t>
            </a:r>
            <a:r>
              <a:rPr lang="el-GR" dirty="0" smtClean="0"/>
              <a:t>όταν μια απορρόφηση μετατοπίζεται προς μικρότερα μήκη κύματος (προς την πλευρά του μπλε χρώματος).</a:t>
            </a:r>
          </a:p>
          <a:p>
            <a:pPr marL="457200" indent="-457200" fontAlgn="auto">
              <a:spcAft>
                <a:spcPts val="0"/>
              </a:spcAft>
              <a:buFont typeface="+mj-lt"/>
              <a:buAutoNum type="arabicPeriod"/>
              <a:defRPr/>
            </a:pPr>
            <a:r>
              <a:rPr lang="el-GR" b="1" dirty="0" smtClean="0"/>
              <a:t>Υπερχρωματικό φαινόμενο </a:t>
            </a:r>
            <a:r>
              <a:rPr lang="el-GR" dirty="0" smtClean="0"/>
              <a:t>(</a:t>
            </a:r>
            <a:r>
              <a:rPr lang="en-US" dirty="0" smtClean="0"/>
              <a:t>hyperchromic effect) </a:t>
            </a:r>
            <a:r>
              <a:rPr lang="el-GR" dirty="0" smtClean="0"/>
              <a:t>όταν προκαλείται αύξηση της έντασης της απορρόφησης.</a:t>
            </a:r>
          </a:p>
          <a:p>
            <a:pPr marL="457200" indent="-457200" fontAlgn="auto">
              <a:spcAft>
                <a:spcPts val="0"/>
              </a:spcAft>
              <a:buFont typeface="+mj-lt"/>
              <a:buAutoNum type="arabicPeriod"/>
              <a:defRPr/>
            </a:pPr>
            <a:r>
              <a:rPr lang="el-GR" b="1" dirty="0" smtClean="0"/>
              <a:t>Υποχρωμικό φαινόμενο </a:t>
            </a:r>
            <a:r>
              <a:rPr lang="el-GR" dirty="0" smtClean="0"/>
              <a:t>(</a:t>
            </a:r>
            <a:r>
              <a:rPr lang="en-US" dirty="0" smtClean="0"/>
              <a:t>hypochromic effect) </a:t>
            </a:r>
            <a:r>
              <a:rPr lang="el-GR" dirty="0" smtClean="0"/>
              <a:t>όταν προκαλείται μείωση της έντασης μιας απορρόφησης.</a:t>
            </a:r>
            <a:r>
              <a:rPr lang="en-US" dirty="0" smtClean="0"/>
              <a:t> </a:t>
            </a:r>
            <a:endParaRPr lang="el-GR" dirty="0"/>
          </a:p>
        </p:txBody>
      </p:sp>
      <p:sp>
        <p:nvSpPr>
          <p:cNvPr id="5427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AD5735-6D36-4DC2-8CE9-97C8E1396B83}" type="slidenum">
              <a:rPr lang="el-GR" altLang="el-GR">
                <a:solidFill>
                  <a:prstClr val="black"/>
                </a:solidFill>
              </a:rPr>
              <a:pPr eaLnBrk="1" hangingPunct="1"/>
              <a:t>49</a:t>
            </a:fld>
            <a:endParaRPr lang="el-GR" altLang="el-GR" dirty="0">
              <a:solidFill>
                <a:prstClr val="black"/>
              </a:solidFill>
            </a:endParaRPr>
          </a:p>
        </p:txBody>
      </p:sp>
    </p:spTree>
    <p:extLst>
      <p:ext uri="{BB962C8B-B14F-4D97-AF65-F5344CB8AC3E}">
        <p14:creationId xmlns:p14="http://schemas.microsoft.com/office/powerpoint/2010/main" val="7916547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extLst>
              <p:ext uri="{D42A27DB-BD31-4B8C-83A1-F6EECF244321}">
                <p14:modId xmlns:p14="http://schemas.microsoft.com/office/powerpoint/2010/main" val="3525926599"/>
              </p:ext>
            </p:extLst>
          </p:nvPr>
        </p:nvGraphicFramePr>
        <p:xfrm>
          <a:off x="611188" y="1412875"/>
          <a:ext cx="8137524" cy="5173663"/>
        </p:xfrm>
        <a:graphic>
          <a:graphicData uri="http://schemas.openxmlformats.org/drawingml/2006/table">
            <a:tbl>
              <a:tblPr firstRow="1">
                <a:tableStyleId>{5940675A-B579-460E-94D1-54222C63F5DA}</a:tableStyleId>
              </a:tblPr>
              <a:tblGrid>
                <a:gridCol w="1886962"/>
                <a:gridCol w="1368047"/>
                <a:gridCol w="1184230"/>
                <a:gridCol w="820245"/>
                <a:gridCol w="969381"/>
                <a:gridCol w="1908659"/>
              </a:tblGrid>
              <a:tr h="717048">
                <a:tc>
                  <a:txBody>
                    <a:bodyPr/>
                    <a:lstStyle/>
                    <a:p>
                      <a:pPr algn="ctr" fontAlgn="ctr"/>
                      <a:r>
                        <a:rPr lang="el-GR" sz="1800" b="1" u="none" strike="noStrike" dirty="0"/>
                        <a:t>Χρωμοφόρος ομάδα</a:t>
                      </a:r>
                      <a:endParaRPr lang="el-GR" sz="1800" b="1" i="0" u="none" strike="noStrike" dirty="0">
                        <a:solidFill>
                          <a:srgbClr val="FFFFFF"/>
                        </a:solidFill>
                        <a:latin typeface="Calibri"/>
                      </a:endParaRPr>
                    </a:p>
                  </a:txBody>
                  <a:tcPr marL="9467" marR="9467" marT="9465" marB="0" anchor="ctr">
                    <a:solidFill>
                      <a:schemeClr val="accent1">
                        <a:lumMod val="20000"/>
                        <a:lumOff val="80000"/>
                      </a:schemeClr>
                    </a:solidFill>
                  </a:tcPr>
                </a:tc>
                <a:tc>
                  <a:txBody>
                    <a:bodyPr/>
                    <a:lstStyle/>
                    <a:p>
                      <a:pPr algn="ctr" fontAlgn="ctr"/>
                      <a:r>
                        <a:rPr lang="el-GR" sz="1800" b="1" u="none" strike="noStrike" dirty="0"/>
                        <a:t>Παράδειγμα</a:t>
                      </a:r>
                      <a:endParaRPr lang="el-GR" sz="1800" b="1" i="0" u="none" strike="noStrike" dirty="0">
                        <a:solidFill>
                          <a:srgbClr val="FFFFFF"/>
                        </a:solidFill>
                        <a:latin typeface="Calibri"/>
                      </a:endParaRPr>
                    </a:p>
                  </a:txBody>
                  <a:tcPr marL="9467" marR="9467" marT="9465" marB="0" anchor="ctr">
                    <a:solidFill>
                      <a:schemeClr val="accent1">
                        <a:lumMod val="20000"/>
                        <a:lumOff val="80000"/>
                      </a:schemeClr>
                    </a:solidFill>
                  </a:tcPr>
                </a:tc>
                <a:tc>
                  <a:txBody>
                    <a:bodyPr/>
                    <a:lstStyle/>
                    <a:p>
                      <a:pPr algn="ctr" fontAlgn="ctr"/>
                      <a:r>
                        <a:rPr lang="el-GR" sz="1800" b="1" u="none" strike="noStrike" dirty="0"/>
                        <a:t>Διαλύτης</a:t>
                      </a:r>
                      <a:endParaRPr lang="el-GR" sz="1800" b="1" i="0" u="none" strike="noStrike" dirty="0">
                        <a:solidFill>
                          <a:srgbClr val="FFFFFF"/>
                        </a:solidFill>
                        <a:latin typeface="Calibri"/>
                      </a:endParaRPr>
                    </a:p>
                  </a:txBody>
                  <a:tcPr marL="9467" marR="9467" marT="9465" marB="0" anchor="ctr">
                    <a:solidFill>
                      <a:schemeClr val="accent1">
                        <a:lumMod val="20000"/>
                        <a:lumOff val="80000"/>
                      </a:schemeClr>
                    </a:solidFill>
                  </a:tcPr>
                </a:tc>
                <a:tc>
                  <a:txBody>
                    <a:bodyPr/>
                    <a:lstStyle/>
                    <a:p>
                      <a:pPr algn="ctr" fontAlgn="ctr"/>
                      <a:r>
                        <a:rPr lang="el-GR" sz="1800" b="1" u="none" strike="noStrike" dirty="0"/>
                        <a:t>λ</a:t>
                      </a:r>
                      <a:r>
                        <a:rPr lang="en-US" sz="1800" b="1" u="none" strike="noStrike" dirty="0"/>
                        <a:t>max nm</a:t>
                      </a:r>
                      <a:endParaRPr lang="en-US" sz="1800" b="1" i="0" u="none" strike="noStrike" dirty="0">
                        <a:solidFill>
                          <a:srgbClr val="FFFFFF"/>
                        </a:solidFill>
                        <a:latin typeface="Calibri"/>
                      </a:endParaRPr>
                    </a:p>
                  </a:txBody>
                  <a:tcPr marL="9467" marR="9467" marT="9465" marB="0" anchor="ctr">
                    <a:solidFill>
                      <a:schemeClr val="accent1">
                        <a:lumMod val="20000"/>
                        <a:lumOff val="80000"/>
                      </a:schemeClr>
                    </a:solidFill>
                  </a:tcPr>
                </a:tc>
                <a:tc>
                  <a:txBody>
                    <a:bodyPr/>
                    <a:lstStyle/>
                    <a:p>
                      <a:pPr algn="ctr" fontAlgn="ctr"/>
                      <a:r>
                        <a:rPr lang="el-GR" sz="1800" b="1" u="none" strike="noStrike" dirty="0"/>
                        <a:t>ε</a:t>
                      </a:r>
                      <a:r>
                        <a:rPr lang="en-US" sz="1800" b="1" u="none" strike="noStrike" dirty="0"/>
                        <a:t>max</a:t>
                      </a:r>
                      <a:endParaRPr lang="en-US" sz="1800" b="1" i="0" u="none" strike="noStrike" dirty="0">
                        <a:solidFill>
                          <a:srgbClr val="FFFFFF"/>
                        </a:solidFill>
                        <a:latin typeface="Calibri"/>
                      </a:endParaRPr>
                    </a:p>
                  </a:txBody>
                  <a:tcPr marL="9467" marR="9467" marT="9465" marB="0" anchor="ctr">
                    <a:solidFill>
                      <a:schemeClr val="accent1">
                        <a:lumMod val="20000"/>
                        <a:lumOff val="80000"/>
                      </a:schemeClr>
                    </a:solidFill>
                  </a:tcPr>
                </a:tc>
                <a:tc>
                  <a:txBody>
                    <a:bodyPr/>
                    <a:lstStyle/>
                    <a:p>
                      <a:pPr algn="ctr" fontAlgn="ctr"/>
                      <a:r>
                        <a:rPr lang="el-GR" sz="1800" b="1" u="none" strike="noStrike" dirty="0"/>
                        <a:t>Ηλεκτρονική μετάπτωση</a:t>
                      </a:r>
                      <a:endParaRPr lang="el-GR" sz="1800" b="1" i="0" u="none" strike="noStrike" dirty="0">
                        <a:solidFill>
                          <a:srgbClr val="FFFFFF"/>
                        </a:solidFill>
                        <a:latin typeface="Calibri"/>
                      </a:endParaRPr>
                    </a:p>
                  </a:txBody>
                  <a:tcPr marL="9467" marR="9467" marT="9465" marB="0" anchor="ctr">
                    <a:solidFill>
                      <a:schemeClr val="accent1">
                        <a:lumMod val="20000"/>
                        <a:lumOff val="80000"/>
                      </a:schemeClr>
                    </a:solidFill>
                  </a:tcPr>
                </a:tc>
              </a:tr>
              <a:tr h="497554">
                <a:tc>
                  <a:txBody>
                    <a:bodyPr/>
                    <a:lstStyle/>
                    <a:p>
                      <a:pPr algn="ctr" fontAlgn="ctr"/>
                      <a:r>
                        <a:rPr lang="el-GR" sz="1800" u="none" strike="noStrike" dirty="0"/>
                        <a:t>Αλκένιο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C</a:t>
                      </a:r>
                      <a:r>
                        <a:rPr lang="en-US" sz="1800" u="none" strike="noStrike" baseline="-25000" dirty="0"/>
                        <a:t>6</a:t>
                      </a:r>
                      <a:r>
                        <a:rPr lang="en-US" sz="1800" u="none" strike="noStrike" dirty="0"/>
                        <a:t>H</a:t>
                      </a:r>
                      <a:r>
                        <a:rPr lang="en-US" sz="1800" u="none" strike="noStrike" baseline="-25000" dirty="0"/>
                        <a:t>13</a:t>
                      </a:r>
                      <a:r>
                        <a:rPr lang="en-US" sz="1800" u="none" strike="noStrike" dirty="0"/>
                        <a:t>CH=CH</a:t>
                      </a:r>
                      <a:r>
                        <a:rPr lang="en-US" sz="1800" u="none" strike="noStrike" baseline="-25000" dirty="0"/>
                        <a:t>2</a:t>
                      </a:r>
                      <a:endParaRPr lang="en-US" sz="1800" b="0" i="0" u="none" strike="noStrike" baseline="-25000"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Επτάνιο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177</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17.000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π→π*</a:t>
                      </a:r>
                      <a:endParaRPr lang="el-GR" sz="1800" b="0" i="0" u="none" strike="noStrike" dirty="0">
                        <a:solidFill>
                          <a:srgbClr val="000000"/>
                        </a:solidFill>
                        <a:latin typeface="Calibri"/>
                      </a:endParaRPr>
                    </a:p>
                  </a:txBody>
                  <a:tcPr marL="9467" marR="9467" marT="9465" marB="0" anchor="ctr"/>
                </a:tc>
              </a:tr>
              <a:tr h="497554">
                <a:tc>
                  <a:txBody>
                    <a:bodyPr/>
                    <a:lstStyle/>
                    <a:p>
                      <a:pPr algn="ctr" fontAlgn="ctr"/>
                      <a:r>
                        <a:rPr lang="el-GR" sz="1800" u="none" strike="noStrike" dirty="0"/>
                        <a:t>Αλκίνιο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C</a:t>
                      </a:r>
                      <a:r>
                        <a:rPr lang="en-US" sz="1800" u="none" strike="noStrike" baseline="-25000" dirty="0"/>
                        <a:t>5</a:t>
                      </a:r>
                      <a:r>
                        <a:rPr lang="en-US" sz="1800" u="none" strike="noStrike" dirty="0"/>
                        <a:t>H</a:t>
                      </a:r>
                      <a:r>
                        <a:rPr lang="en-US" sz="1800" u="none" strike="noStrike" baseline="-25000" dirty="0"/>
                        <a:t>11</a:t>
                      </a:r>
                      <a:r>
                        <a:rPr lang="en-US" sz="1800" u="none" strike="noStrike" dirty="0"/>
                        <a:t>C≡C-CH</a:t>
                      </a:r>
                      <a:r>
                        <a:rPr lang="en-US" sz="1800" u="none" strike="noStrike" baseline="-25000" dirty="0"/>
                        <a:t>3</a:t>
                      </a:r>
                      <a:endParaRPr lang="en-US" sz="1800" b="0" i="0" u="none" strike="noStrike" baseline="-25000"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Επτάνιο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178</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10.000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π→π*</a:t>
                      </a:r>
                      <a:endParaRPr lang="el-GR" sz="1800" b="0" i="0" u="none" strike="noStrike" dirty="0">
                        <a:solidFill>
                          <a:srgbClr val="000000"/>
                        </a:solidFill>
                        <a:latin typeface="Calibri"/>
                      </a:endParaRPr>
                    </a:p>
                  </a:txBody>
                  <a:tcPr marL="9467" marR="9467" marT="9465" marB="0" anchor="ctr"/>
                </a:tc>
              </a:tr>
              <a:tr h="300493">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196</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2.000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a:t>
                      </a:r>
                      <a:endParaRPr lang="el-GR" sz="1800" b="0" i="0" u="none" strike="noStrike" dirty="0">
                        <a:solidFill>
                          <a:srgbClr val="000000"/>
                        </a:solidFill>
                        <a:latin typeface="Calibri"/>
                      </a:endParaRPr>
                    </a:p>
                  </a:txBody>
                  <a:tcPr marL="9467" marR="9467" marT="9465" marB="0" anchor="ctr"/>
                </a:tc>
              </a:tr>
              <a:tr h="300493">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225</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160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a:t>
                      </a:r>
                      <a:endParaRPr lang="el-GR" sz="1800" b="0" i="0" u="none" strike="noStrike" dirty="0">
                        <a:solidFill>
                          <a:srgbClr val="000000"/>
                        </a:solidFill>
                        <a:latin typeface="Calibri"/>
                      </a:endParaRPr>
                    </a:p>
                  </a:txBody>
                  <a:tcPr marL="9467" marR="9467" marT="9465" marB="0" anchor="ctr"/>
                </a:tc>
              </a:tr>
              <a:tr h="300493">
                <a:tc>
                  <a:txBody>
                    <a:bodyPr/>
                    <a:lstStyle/>
                    <a:p>
                      <a:pPr algn="ctr" fontAlgn="ctr"/>
                      <a:r>
                        <a:rPr lang="el-GR" sz="1800" u="none" strike="noStrike" dirty="0"/>
                        <a:t>καρβονύλιο </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O CH</a:t>
                      </a:r>
                      <a:r>
                        <a:rPr lang="en-US" sz="1800" u="none" strike="noStrike" baseline="-25000" dirty="0"/>
                        <a:t>3</a:t>
                      </a:r>
                      <a:r>
                        <a:rPr lang="en-US" sz="1800" u="none" strike="noStrike" dirty="0"/>
                        <a:t>CCH</a:t>
                      </a:r>
                      <a:r>
                        <a:rPr lang="en-US" sz="1800" u="none" strike="noStrike" baseline="-25000" dirty="0"/>
                        <a:t>3</a:t>
                      </a:r>
                      <a:endParaRPr lang="en-US" sz="1800" b="0" i="0" u="none" strike="noStrike" baseline="-25000"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Εξάνιο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186</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1.000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π*</a:t>
                      </a:r>
                      <a:endParaRPr lang="el-GR" sz="1800" b="0" i="0" u="none" strike="noStrike" dirty="0">
                        <a:solidFill>
                          <a:srgbClr val="000000"/>
                        </a:solidFill>
                        <a:latin typeface="Calibri"/>
                      </a:endParaRPr>
                    </a:p>
                  </a:txBody>
                  <a:tcPr marL="9467" marR="9467" marT="9465" marB="0" anchor="ctr"/>
                </a:tc>
              </a:tr>
              <a:tr h="300493">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280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16</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σ*</a:t>
                      </a:r>
                      <a:endParaRPr lang="el-GR" sz="1800" b="0" i="0" u="none" strike="noStrike" dirty="0">
                        <a:solidFill>
                          <a:srgbClr val="000000"/>
                        </a:solidFill>
                        <a:latin typeface="Calibri"/>
                      </a:endParaRPr>
                    </a:p>
                  </a:txBody>
                  <a:tcPr marL="9467" marR="9467" marT="9465" marB="0" anchor="ctr"/>
                </a:tc>
              </a:tr>
              <a:tr h="466380">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O CH</a:t>
                      </a:r>
                      <a:r>
                        <a:rPr lang="en-US" sz="1800" u="none" strike="noStrike" baseline="-25000" dirty="0"/>
                        <a:t>3</a:t>
                      </a:r>
                      <a:r>
                        <a:rPr lang="en-US" sz="1800" u="none" strike="noStrike" dirty="0"/>
                        <a:t>CH</a:t>
                      </a:r>
                      <a:endParaRPr lang="en-US"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Εξάνιο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180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μεγάλο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σ*</a:t>
                      </a:r>
                      <a:endParaRPr lang="el-GR" sz="1800" b="0" i="0" u="none" strike="noStrike" dirty="0">
                        <a:solidFill>
                          <a:srgbClr val="000000"/>
                        </a:solidFill>
                        <a:latin typeface="Calibri"/>
                      </a:endParaRPr>
                    </a:p>
                  </a:txBody>
                  <a:tcPr marL="9467" marR="9467" marT="9465" marB="0" anchor="ctr"/>
                </a:tc>
              </a:tr>
              <a:tr h="300493">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293</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12</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π*</a:t>
                      </a:r>
                      <a:endParaRPr lang="el-GR" sz="1800" b="0" i="0" u="none" strike="noStrike" dirty="0">
                        <a:solidFill>
                          <a:srgbClr val="000000"/>
                        </a:solidFill>
                        <a:latin typeface="Calibri"/>
                      </a:endParaRPr>
                    </a:p>
                  </a:txBody>
                  <a:tcPr marL="9467" marR="9467" marT="9465" marB="0" anchor="ctr"/>
                </a:tc>
              </a:tr>
              <a:tr h="497554">
                <a:tc>
                  <a:txBody>
                    <a:bodyPr/>
                    <a:lstStyle/>
                    <a:p>
                      <a:pPr algn="ctr" fontAlgn="ctr"/>
                      <a:r>
                        <a:rPr lang="el-GR" sz="1800" u="none" strike="noStrike" dirty="0"/>
                        <a:t>Καρβοξύλιο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O CH</a:t>
                      </a:r>
                      <a:r>
                        <a:rPr lang="en-US" sz="1800" u="none" strike="noStrike" baseline="-25000" dirty="0"/>
                        <a:t>3</a:t>
                      </a:r>
                      <a:r>
                        <a:rPr lang="en-US" sz="1800" u="none" strike="noStrike" dirty="0"/>
                        <a:t>COH</a:t>
                      </a:r>
                      <a:endParaRPr lang="en-US"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Αιθανόλη</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204</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41</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π*</a:t>
                      </a:r>
                      <a:endParaRPr lang="el-GR" sz="1800" b="0" i="0" u="none" strike="noStrike" dirty="0">
                        <a:solidFill>
                          <a:srgbClr val="000000"/>
                        </a:solidFill>
                        <a:latin typeface="Calibri"/>
                      </a:endParaRPr>
                    </a:p>
                  </a:txBody>
                  <a:tcPr marL="9467" marR="9467" marT="9465" marB="0" anchor="ctr"/>
                </a:tc>
              </a:tr>
              <a:tr h="497554">
                <a:tc>
                  <a:txBody>
                    <a:bodyPr/>
                    <a:lstStyle/>
                    <a:p>
                      <a:pPr algn="ctr" fontAlgn="ctr"/>
                      <a:r>
                        <a:rPr lang="el-GR" sz="1800" u="none" strike="noStrike" dirty="0"/>
                        <a:t>Αμίδιο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O CH</a:t>
                      </a:r>
                      <a:r>
                        <a:rPr lang="en-US" sz="1800" u="none" strike="noStrike" baseline="-25000" dirty="0"/>
                        <a:t>3</a:t>
                      </a:r>
                      <a:r>
                        <a:rPr lang="en-US" sz="1800" u="none" strike="noStrike" dirty="0"/>
                        <a:t>CNH</a:t>
                      </a:r>
                      <a:r>
                        <a:rPr lang="en-US" sz="1800" u="none" strike="noStrike" baseline="-25000" dirty="0"/>
                        <a:t>2</a:t>
                      </a:r>
                      <a:endParaRPr lang="en-US" sz="1800" b="0" i="0" u="none" strike="noStrike" baseline="-25000" dirty="0">
                        <a:solidFill>
                          <a:srgbClr val="000000"/>
                        </a:solidFill>
                        <a:latin typeface="Calibri"/>
                      </a:endParaRPr>
                    </a:p>
                  </a:txBody>
                  <a:tcPr marL="9467" marR="9467" marT="9465" marB="0" anchor="ctr"/>
                </a:tc>
                <a:tc>
                  <a:txBody>
                    <a:bodyPr/>
                    <a:lstStyle/>
                    <a:p>
                      <a:pPr algn="ctr" fontAlgn="ctr"/>
                      <a:r>
                        <a:rPr lang="el-GR" sz="1800" u="none" strike="noStrike" dirty="0"/>
                        <a:t>Νερό</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214</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60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π*</a:t>
                      </a:r>
                      <a:endParaRPr lang="el-GR" sz="1800" b="0" i="0" u="none" strike="noStrike" dirty="0">
                        <a:solidFill>
                          <a:srgbClr val="000000"/>
                        </a:solidFill>
                        <a:latin typeface="Calibri"/>
                      </a:endParaRPr>
                    </a:p>
                  </a:txBody>
                  <a:tcPr marL="9467" marR="9467" marT="9465" marB="0" anchor="ctr"/>
                </a:tc>
              </a:tr>
              <a:tr h="497554">
                <a:tc>
                  <a:txBody>
                    <a:bodyPr/>
                    <a:lstStyle/>
                    <a:p>
                      <a:pPr algn="ctr" fontAlgn="ctr"/>
                      <a:r>
                        <a:rPr lang="el-GR" sz="1800" u="none" strike="noStrike" dirty="0"/>
                        <a:t>Νιτρο-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CH</a:t>
                      </a:r>
                      <a:r>
                        <a:rPr lang="en-US" sz="1800" u="none" strike="noStrike" baseline="-25000" dirty="0"/>
                        <a:t>3</a:t>
                      </a:r>
                      <a:r>
                        <a:rPr lang="en-US" sz="1800" u="none" strike="noStrike" dirty="0"/>
                        <a:t>NO</a:t>
                      </a:r>
                      <a:r>
                        <a:rPr lang="en-US" sz="1800" u="none" strike="noStrike" baseline="-25000" dirty="0"/>
                        <a:t>2</a:t>
                      </a:r>
                      <a:endParaRPr lang="en-US" sz="1800" b="0" i="0" u="none" strike="noStrike" baseline="-25000" dirty="0">
                        <a:solidFill>
                          <a:srgbClr val="000000"/>
                        </a:solidFill>
                        <a:latin typeface="Calibri"/>
                      </a:endParaRPr>
                    </a:p>
                  </a:txBody>
                  <a:tcPr marL="9467" marR="9467" marT="9465" marB="0" anchor="ctr"/>
                </a:tc>
                <a:tc>
                  <a:txBody>
                    <a:bodyPr/>
                    <a:lstStyle/>
                    <a:p>
                      <a:pPr algn="ctr" fontAlgn="ctr"/>
                      <a:r>
                        <a:rPr lang="el-GR" sz="1800" u="none" strike="noStrike" dirty="0"/>
                        <a:t>ισοοκτάνιο</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280</a:t>
                      </a:r>
                      <a:endParaRPr lang="el-GR" sz="1800" b="0" i="0" u="none" strike="noStrike" dirty="0">
                        <a:solidFill>
                          <a:srgbClr val="000000"/>
                        </a:solidFill>
                        <a:latin typeface="Calibri"/>
                      </a:endParaRPr>
                    </a:p>
                  </a:txBody>
                  <a:tcPr marL="9467" marR="9467" marT="9465" marB="0" anchor="ctr"/>
                </a:tc>
                <a:tc>
                  <a:txBody>
                    <a:bodyPr/>
                    <a:lstStyle/>
                    <a:p>
                      <a:pPr algn="ctr" fontAlgn="ctr"/>
                      <a:r>
                        <a:rPr lang="el-GR" sz="1800" u="none" strike="noStrike" dirty="0"/>
                        <a:t>22</a:t>
                      </a:r>
                      <a:endParaRPr lang="el-GR" sz="1800" b="0" i="0" u="none" strike="noStrike" dirty="0">
                        <a:solidFill>
                          <a:srgbClr val="000000"/>
                        </a:solidFill>
                        <a:latin typeface="Calibri"/>
                      </a:endParaRPr>
                    </a:p>
                  </a:txBody>
                  <a:tcPr marL="9467" marR="9467" marT="9465" marB="0" anchor="ctr"/>
                </a:tc>
                <a:tc>
                  <a:txBody>
                    <a:bodyPr/>
                    <a:lstStyle/>
                    <a:p>
                      <a:pPr algn="ctr" fontAlgn="ctr"/>
                      <a:r>
                        <a:rPr lang="en-US" sz="1800" u="none" strike="noStrike" dirty="0"/>
                        <a:t>n→</a:t>
                      </a:r>
                      <a:r>
                        <a:rPr lang="el-GR" sz="1800" u="none" strike="noStrike" dirty="0"/>
                        <a:t>π*</a:t>
                      </a:r>
                      <a:endParaRPr lang="el-GR" sz="1800" b="0" i="0" u="none" strike="noStrike" dirty="0">
                        <a:solidFill>
                          <a:srgbClr val="000000"/>
                        </a:solidFill>
                        <a:latin typeface="Calibri"/>
                      </a:endParaRPr>
                    </a:p>
                  </a:txBody>
                  <a:tcPr marL="9467" marR="9467" marT="9465" marB="0" anchor="ctr"/>
                </a:tc>
              </a:tr>
            </a:tbl>
          </a:graphicData>
        </a:graphic>
      </p:graphicFrame>
      <p:sp>
        <p:nvSpPr>
          <p:cNvPr id="4" name="Τίτλος 3"/>
          <p:cNvSpPr>
            <a:spLocks noGrp="1"/>
          </p:cNvSpPr>
          <p:nvPr>
            <p:ph type="title"/>
          </p:nvPr>
        </p:nvSpPr>
        <p:spPr>
          <a:xfrm>
            <a:off x="468313" y="115888"/>
            <a:ext cx="8229600" cy="1080864"/>
          </a:xfrm>
        </p:spPr>
        <p:txBody>
          <a:bodyPr/>
          <a:lstStyle/>
          <a:p>
            <a:r>
              <a:rPr lang="el-GR" dirty="0" smtClean="0"/>
              <a:t>Χαρακτηριστικές απορροφήσεις μερικών χρωμοφόρων ομάδων</a:t>
            </a:r>
            <a:endParaRPr lang="el-GR" dirty="0"/>
          </a:p>
        </p:txBody>
      </p:sp>
    </p:spTree>
    <p:extLst>
      <p:ext uri="{BB962C8B-B14F-4D97-AF65-F5344CB8AC3E}">
        <p14:creationId xmlns:p14="http://schemas.microsoft.com/office/powerpoint/2010/main" val="22562301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1"/>
          <p:cNvSpPr>
            <a:spLocks noGrp="1"/>
          </p:cNvSpPr>
          <p:nvPr>
            <p:ph type="title"/>
          </p:nvPr>
        </p:nvSpPr>
        <p:spPr/>
        <p:txBody>
          <a:bodyPr/>
          <a:lstStyle/>
          <a:p>
            <a:r>
              <a:rPr lang="el-GR" altLang="el-GR" dirty="0" smtClean="0">
                <a:ea typeface="Arial" charset="0"/>
                <a:cs typeface="Tahoma" pitchFamily="34" charset="0"/>
              </a:rPr>
              <a:t>Οργανολογία</a:t>
            </a:r>
          </a:p>
        </p:txBody>
      </p:sp>
      <p:sp>
        <p:nvSpPr>
          <p:cNvPr id="56324" name="Θέση περιεχομένου 2"/>
          <p:cNvSpPr>
            <a:spLocks noGrp="1"/>
          </p:cNvSpPr>
          <p:nvPr>
            <p:ph idx="1"/>
          </p:nvPr>
        </p:nvSpPr>
        <p:spPr/>
        <p:txBody>
          <a:bodyPr/>
          <a:lstStyle/>
          <a:p>
            <a:pPr>
              <a:lnSpc>
                <a:spcPct val="100000"/>
              </a:lnSpc>
              <a:tabLst>
                <a:tab pos="569913" algn="l"/>
                <a:tab pos="1484313" algn="l"/>
                <a:tab pos="2398713" algn="l"/>
                <a:tab pos="3313113" algn="l"/>
                <a:tab pos="4227513" algn="l"/>
                <a:tab pos="5141913" algn="l"/>
                <a:tab pos="6056313" algn="l"/>
                <a:tab pos="6970713" algn="l"/>
                <a:tab pos="7885113" algn="l"/>
                <a:tab pos="8799513" algn="l"/>
                <a:tab pos="9713913" algn="l"/>
              </a:tabLst>
            </a:pPr>
            <a:r>
              <a:rPr lang="el-GR" altLang="el-GR" sz="2200" b="1" dirty="0" smtClean="0">
                <a:solidFill>
                  <a:srgbClr val="000000"/>
                </a:solidFill>
                <a:ea typeface="Arial" charset="0"/>
                <a:cs typeface="Tahoma" pitchFamily="34" charset="0"/>
              </a:rPr>
              <a:t>Μονοχρωμάτορας</a:t>
            </a:r>
            <a:r>
              <a:rPr lang="el-GR" altLang="el-GR" sz="2200" dirty="0" smtClean="0">
                <a:solidFill>
                  <a:srgbClr val="000000"/>
                </a:solidFill>
                <a:ea typeface="Arial" charset="0"/>
                <a:cs typeface="Tahoma" pitchFamily="34" charset="0"/>
              </a:rPr>
              <a:t>:</a:t>
            </a:r>
            <a:r>
              <a:rPr lang="en-US" altLang="el-GR" sz="2200" dirty="0" smtClean="0">
                <a:solidFill>
                  <a:srgbClr val="000000"/>
                </a:solidFill>
                <a:ea typeface="Arial" charset="0"/>
                <a:cs typeface="Tahoma" pitchFamily="34" charset="0"/>
              </a:rPr>
              <a:t> </a:t>
            </a:r>
            <a:r>
              <a:rPr lang="el-GR" altLang="el-GR" sz="2200" dirty="0" smtClean="0">
                <a:solidFill>
                  <a:srgbClr val="000000"/>
                </a:solidFill>
                <a:ea typeface="Arial" charset="0"/>
                <a:cs typeface="Tahoma" pitchFamily="34" charset="0"/>
              </a:rPr>
              <a:t>- </a:t>
            </a:r>
            <a:r>
              <a:rPr lang="el-GR" altLang="el-GR" sz="2200" b="1" dirty="0" smtClean="0">
                <a:solidFill>
                  <a:srgbClr val="004A82"/>
                </a:solidFill>
                <a:ea typeface="Arial" charset="0"/>
                <a:cs typeface="Tahoma" pitchFamily="34" charset="0"/>
              </a:rPr>
              <a:t>Φίλτρα:</a:t>
            </a:r>
            <a:r>
              <a:rPr lang="el-GR" altLang="el-GR" sz="2200" dirty="0" smtClean="0">
                <a:solidFill>
                  <a:srgbClr val="004A82"/>
                </a:solidFill>
                <a:ea typeface="Arial" charset="0"/>
                <a:cs typeface="Tahoma" pitchFamily="34" charset="0"/>
              </a:rPr>
              <a:t> </a:t>
            </a:r>
            <a:r>
              <a:rPr lang="el-GR" altLang="el-GR" sz="2200" dirty="0" smtClean="0">
                <a:solidFill>
                  <a:srgbClr val="000000"/>
                </a:solidFill>
                <a:ea typeface="Arial" charset="0"/>
                <a:cs typeface="Tahoma" pitchFamily="34" charset="0"/>
              </a:rPr>
              <a:t>χρωματιστά γυαλιά – απλά φωτόμετρα - </a:t>
            </a:r>
            <a:r>
              <a:rPr lang="el-GR" altLang="el-GR" sz="2200" b="1" dirty="0" smtClean="0">
                <a:solidFill>
                  <a:srgbClr val="004A82"/>
                </a:solidFill>
                <a:ea typeface="Arial" charset="0"/>
                <a:cs typeface="Tahoma" pitchFamily="34" charset="0"/>
              </a:rPr>
              <a:t>Πρίσματα:</a:t>
            </a:r>
            <a:r>
              <a:rPr lang="el-GR" altLang="el-GR" sz="2200" dirty="0" smtClean="0">
                <a:solidFill>
                  <a:srgbClr val="004A82"/>
                </a:solidFill>
                <a:ea typeface="Arial" charset="0"/>
                <a:cs typeface="Tahoma" pitchFamily="34" charset="0"/>
              </a:rPr>
              <a:t> </a:t>
            </a:r>
            <a:r>
              <a:rPr lang="el-GR" altLang="el-GR" sz="2200" dirty="0" smtClean="0">
                <a:solidFill>
                  <a:srgbClr val="000000"/>
                </a:solidFill>
                <a:ea typeface="Arial" charset="0"/>
                <a:cs typeface="Tahoma" pitchFamily="34" charset="0"/>
              </a:rPr>
              <a:t>φως με μικρό μήκος κύματος κάμπτεται περισσότερο από εκείνο με μεγαλύτερο – φασματοφωτόμετρα</a:t>
            </a:r>
            <a:r>
              <a:rPr lang="en-US" altLang="el-GR" sz="2200" dirty="0" smtClean="0">
                <a:solidFill>
                  <a:srgbClr val="000000"/>
                </a:solidFill>
                <a:ea typeface="Arial" charset="0"/>
                <a:cs typeface="Tahoma" pitchFamily="34" charset="0"/>
              </a:rPr>
              <a:t>.</a:t>
            </a:r>
            <a:endParaRPr lang="el-GR" altLang="el-GR" sz="2200" dirty="0" smtClean="0">
              <a:solidFill>
                <a:srgbClr val="000000"/>
              </a:solidFill>
              <a:ea typeface="Arial" charset="0"/>
              <a:cs typeface="Tahoma" pitchFamily="34" charset="0"/>
            </a:endParaRPr>
          </a:p>
          <a:p>
            <a:pPr>
              <a:lnSpc>
                <a:spcPct val="100000"/>
              </a:lnSpc>
              <a:tabLst>
                <a:tab pos="569913" algn="l"/>
                <a:tab pos="1484313" algn="l"/>
                <a:tab pos="2398713" algn="l"/>
                <a:tab pos="3313113" algn="l"/>
                <a:tab pos="4227513" algn="l"/>
                <a:tab pos="5141913" algn="l"/>
                <a:tab pos="6056313" algn="l"/>
                <a:tab pos="6970713" algn="l"/>
                <a:tab pos="7885113" algn="l"/>
                <a:tab pos="8799513" algn="l"/>
                <a:tab pos="9713913" algn="l"/>
              </a:tabLst>
            </a:pPr>
            <a:r>
              <a:rPr lang="el-GR" altLang="el-GR" sz="2200" b="1" dirty="0" smtClean="0">
                <a:solidFill>
                  <a:srgbClr val="000000"/>
                </a:solidFill>
                <a:ea typeface="Arial" charset="0"/>
                <a:cs typeface="Tahoma" pitchFamily="34" charset="0"/>
              </a:rPr>
              <a:t>Κυψελίδες</a:t>
            </a:r>
            <a:r>
              <a:rPr lang="el-GR" altLang="el-GR" sz="2200" dirty="0" smtClean="0">
                <a:solidFill>
                  <a:srgbClr val="000000"/>
                </a:solidFill>
                <a:ea typeface="Arial" charset="0"/>
                <a:cs typeface="Tahoma" pitchFamily="34" charset="0"/>
              </a:rPr>
              <a:t>: Γυάλινες (ορατό), χαλαζία (υπεριώδες)</a:t>
            </a:r>
            <a:r>
              <a:rPr lang="en-US" altLang="el-GR" sz="2200" dirty="0" smtClean="0">
                <a:solidFill>
                  <a:srgbClr val="000000"/>
                </a:solidFill>
                <a:ea typeface="Arial" charset="0"/>
                <a:cs typeface="Tahoma" pitchFamily="34" charset="0"/>
              </a:rPr>
              <a:t>.</a:t>
            </a:r>
            <a:endParaRPr lang="el-GR" altLang="el-GR" sz="2200" dirty="0" smtClean="0">
              <a:solidFill>
                <a:srgbClr val="000000"/>
              </a:solidFill>
              <a:ea typeface="Arial" charset="0"/>
              <a:cs typeface="Tahoma" pitchFamily="34" charset="0"/>
            </a:endParaRPr>
          </a:p>
          <a:p>
            <a:pPr>
              <a:lnSpc>
                <a:spcPct val="100000"/>
              </a:lnSpc>
              <a:tabLst>
                <a:tab pos="569913" algn="l"/>
                <a:tab pos="1484313" algn="l"/>
                <a:tab pos="2398713" algn="l"/>
                <a:tab pos="3313113" algn="l"/>
                <a:tab pos="4227513" algn="l"/>
                <a:tab pos="5141913" algn="l"/>
                <a:tab pos="6056313" algn="l"/>
                <a:tab pos="6970713" algn="l"/>
                <a:tab pos="7885113" algn="l"/>
                <a:tab pos="8799513" algn="l"/>
                <a:tab pos="9713913" algn="l"/>
              </a:tabLst>
            </a:pPr>
            <a:r>
              <a:rPr lang="el-GR" altLang="el-GR" sz="2200" b="1" dirty="0" smtClean="0">
                <a:solidFill>
                  <a:srgbClr val="000000"/>
                </a:solidFill>
                <a:ea typeface="Arial" charset="0"/>
                <a:cs typeface="Tahoma" pitchFamily="34" charset="0"/>
              </a:rPr>
              <a:t>Ανιχνευτής</a:t>
            </a:r>
            <a:r>
              <a:rPr lang="el-GR" altLang="el-GR" sz="2200" dirty="0" smtClean="0">
                <a:solidFill>
                  <a:srgbClr val="000000"/>
                </a:solidFill>
                <a:ea typeface="Arial" charset="0"/>
                <a:cs typeface="Tahoma" pitchFamily="34" charset="0"/>
              </a:rPr>
              <a:t> : φωτοκύτταρο ή φωτοπολλαπλασιαστής</a:t>
            </a:r>
            <a:r>
              <a:rPr lang="en-US" altLang="el-GR" sz="2200" dirty="0" smtClean="0">
                <a:solidFill>
                  <a:srgbClr val="000000"/>
                </a:solidFill>
                <a:ea typeface="Arial" charset="0"/>
                <a:cs typeface="Tahoma" pitchFamily="34" charset="0"/>
              </a:rPr>
              <a:t>.</a:t>
            </a:r>
            <a:endParaRPr lang="el-GR" altLang="el-GR" sz="2200" dirty="0" smtClean="0">
              <a:solidFill>
                <a:srgbClr val="000000"/>
              </a:solidFill>
              <a:ea typeface="Arial" charset="0"/>
              <a:cs typeface="Tahoma" pitchFamily="34" charset="0"/>
            </a:endParaRPr>
          </a:p>
          <a:p>
            <a:pPr>
              <a:lnSpc>
                <a:spcPct val="100000"/>
              </a:lnSpc>
              <a:tabLst>
                <a:tab pos="569913" algn="l"/>
                <a:tab pos="1484313" algn="l"/>
                <a:tab pos="2398713" algn="l"/>
                <a:tab pos="3313113" algn="l"/>
                <a:tab pos="4227513" algn="l"/>
                <a:tab pos="5141913" algn="l"/>
                <a:tab pos="6056313" algn="l"/>
                <a:tab pos="6970713" algn="l"/>
                <a:tab pos="7885113" algn="l"/>
                <a:tab pos="8799513" algn="l"/>
                <a:tab pos="9713913" algn="l"/>
              </a:tabLst>
            </a:pPr>
            <a:r>
              <a:rPr lang="el-GR" altLang="el-GR" sz="2200" b="1" dirty="0" smtClean="0">
                <a:solidFill>
                  <a:srgbClr val="000000"/>
                </a:solidFill>
                <a:ea typeface="Arial" charset="0"/>
                <a:cs typeface="Tahoma" pitchFamily="34" charset="0"/>
              </a:rPr>
              <a:t>Πηγή φωτός</a:t>
            </a:r>
            <a:r>
              <a:rPr lang="el-GR" altLang="el-GR" sz="2200" dirty="0" smtClean="0">
                <a:solidFill>
                  <a:srgbClr val="000000"/>
                </a:solidFill>
                <a:ea typeface="Arial" charset="0"/>
                <a:cs typeface="Tahoma" pitchFamily="34" charset="0"/>
              </a:rPr>
              <a:t>: βολφραμίου (ορατό), </a:t>
            </a:r>
            <a:r>
              <a:rPr lang="en-US" altLang="el-GR" sz="2200" dirty="0" smtClean="0">
                <a:solidFill>
                  <a:srgbClr val="000000"/>
                </a:solidFill>
                <a:ea typeface="Arial" charset="0"/>
                <a:cs typeface="Tahoma" pitchFamily="34" charset="0"/>
              </a:rPr>
              <a:t>Hg </a:t>
            </a:r>
            <a:r>
              <a:rPr lang="el-GR" altLang="el-GR" sz="2200" dirty="0" smtClean="0">
                <a:solidFill>
                  <a:srgbClr val="000000"/>
                </a:solidFill>
                <a:ea typeface="Arial" charset="0"/>
                <a:cs typeface="Tahoma" pitchFamily="34" charset="0"/>
              </a:rPr>
              <a:t>ή</a:t>
            </a:r>
            <a:r>
              <a:rPr lang="en-US" altLang="el-GR" sz="2200" dirty="0" smtClean="0">
                <a:solidFill>
                  <a:srgbClr val="000000"/>
                </a:solidFill>
                <a:ea typeface="Arial" charset="0"/>
                <a:cs typeface="Tahoma" pitchFamily="34" charset="0"/>
              </a:rPr>
              <a:t> H</a:t>
            </a:r>
            <a:r>
              <a:rPr lang="en-US" altLang="el-GR" sz="2200" baseline="-25000" dirty="0" smtClean="0">
                <a:solidFill>
                  <a:srgbClr val="000000"/>
                </a:solidFill>
                <a:ea typeface="Arial" charset="0"/>
                <a:cs typeface="Tahoma" pitchFamily="34" charset="0"/>
              </a:rPr>
              <a:t>2 </a:t>
            </a:r>
            <a:r>
              <a:rPr lang="el-GR" altLang="el-GR" sz="2200" dirty="0" smtClean="0">
                <a:solidFill>
                  <a:srgbClr val="000000"/>
                </a:solidFill>
                <a:ea typeface="Arial" charset="0"/>
                <a:cs typeface="Tahoma" pitchFamily="34" charset="0"/>
              </a:rPr>
              <a:t>(υπεριώδες)</a:t>
            </a:r>
            <a:r>
              <a:rPr lang="en-US" altLang="el-GR" sz="2200" dirty="0" smtClean="0">
                <a:solidFill>
                  <a:srgbClr val="000000"/>
                </a:solidFill>
                <a:ea typeface="Arial" charset="0"/>
                <a:cs typeface="Tahoma" pitchFamily="34" charset="0"/>
              </a:rPr>
              <a:t>.</a:t>
            </a:r>
            <a:endParaRPr lang="el-GR" altLang="el-GR" sz="2200" dirty="0" smtClean="0">
              <a:solidFill>
                <a:srgbClr val="000000"/>
              </a:solidFill>
              <a:ea typeface="Arial" charset="0"/>
              <a:cs typeface="Tahoma" pitchFamily="34" charset="0"/>
            </a:endParaRPr>
          </a:p>
        </p:txBody>
      </p:sp>
      <p:sp>
        <p:nvSpPr>
          <p:cNvPr id="563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75E53-6059-4909-B40B-621EC483765A}" type="slidenum">
              <a:rPr lang="el-GR" altLang="el-GR">
                <a:solidFill>
                  <a:prstClr val="black"/>
                </a:solidFill>
              </a:rPr>
              <a:pPr eaLnBrk="1" hangingPunct="1"/>
              <a:t>51</a:t>
            </a:fld>
            <a:endParaRPr lang="el-GR" altLang="el-GR" dirty="0">
              <a:solidFill>
                <a:prstClr val="black"/>
              </a:solidFill>
            </a:endParaRPr>
          </a:p>
        </p:txBody>
      </p:sp>
      <p:pic>
        <p:nvPicPr>
          <p:cNvPr id="56325" name="Picture 2" descr="File:Spetrophotometer-e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860800"/>
            <a:ext cx="7240588" cy="252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059113" y="4797425"/>
            <a:ext cx="360362" cy="3952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solidFill>
                <a:prstClr val="white"/>
              </a:solidFill>
            </a:endParaRPr>
          </a:p>
        </p:txBody>
      </p:sp>
      <p:sp>
        <p:nvSpPr>
          <p:cNvPr id="8" name="Rectangle 6"/>
          <p:cNvSpPr/>
          <p:nvPr/>
        </p:nvSpPr>
        <p:spPr>
          <a:xfrm>
            <a:off x="2113053" y="6464369"/>
            <a:ext cx="4957582"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4"/>
              </a:rPr>
              <a:t>Spetrophotometer-en</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YassineMrabet"/>
              </a:rPr>
              <a:t>YassineMrabet</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3115661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1"/>
          <p:cNvSpPr>
            <a:spLocks noGrp="1"/>
          </p:cNvSpPr>
          <p:nvPr>
            <p:ph type="title"/>
          </p:nvPr>
        </p:nvSpPr>
        <p:spPr/>
        <p:txBody>
          <a:bodyPr/>
          <a:lstStyle/>
          <a:p>
            <a:r>
              <a:rPr lang="el-GR" altLang="el-GR" dirty="0" smtClean="0"/>
              <a:t>Κριτήρια επιλογής φωτόμετρου</a:t>
            </a:r>
            <a:endParaRPr lang="el-GR" altLang="el-GR" sz="3600" b="0" dirty="0" smtClean="0"/>
          </a:p>
        </p:txBody>
      </p:sp>
      <p:sp>
        <p:nvSpPr>
          <p:cNvPr id="57347" name="Θέση περιεχομένου 2"/>
          <p:cNvSpPr>
            <a:spLocks noGrp="1"/>
          </p:cNvSpPr>
          <p:nvPr>
            <p:ph idx="1"/>
          </p:nvPr>
        </p:nvSpPr>
        <p:spPr/>
        <p:txBody>
          <a:bodyPr/>
          <a:lstStyle/>
          <a:p>
            <a:r>
              <a:rPr lang="el-GR" altLang="el-GR" b="1" dirty="0" smtClean="0"/>
              <a:t>Ερευνητικούς σκοπούς: </a:t>
            </a:r>
            <a:r>
              <a:rPr lang="el-GR" altLang="el-GR" dirty="0" smtClean="0"/>
              <a:t>Συνεχές φάσμα, μεγάλη ακρίβεια, επαναληψιμότητα.</a:t>
            </a:r>
          </a:p>
          <a:p>
            <a:r>
              <a:rPr lang="el-GR" altLang="el-GR" b="1" dirty="0" smtClean="0"/>
              <a:t>Εξετάσεις ρουτίνας: </a:t>
            </a:r>
            <a:r>
              <a:rPr lang="el-GR" altLang="el-GR" dirty="0" smtClean="0"/>
              <a:t>ταχύτητα, επαναληψιμότητα, αυτοματοποίηση με φίλτρα, κυψελίδα θερμοστατούμενη, χρονόμετρο, μνήμη και καταγραφικό.</a:t>
            </a:r>
          </a:p>
          <a:p>
            <a:r>
              <a:rPr lang="el-GR" altLang="el-GR" b="1" dirty="0" smtClean="0"/>
              <a:t>Ευκολία στη χρήση.</a:t>
            </a:r>
          </a:p>
          <a:p>
            <a:r>
              <a:rPr lang="el-GR" altLang="el-GR" b="1" dirty="0" smtClean="0"/>
              <a:t>Όγκος, Σχήμα, Δυνατότητα συντήρησης.</a:t>
            </a:r>
          </a:p>
          <a:p>
            <a:endParaRPr lang="el-GR" altLang="el-GR" dirty="0" smtClean="0"/>
          </a:p>
        </p:txBody>
      </p:sp>
      <p:sp>
        <p:nvSpPr>
          <p:cNvPr id="5734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A46205-C474-45BA-85AB-7FEA28728048}" type="slidenum">
              <a:rPr lang="el-GR" altLang="el-GR">
                <a:solidFill>
                  <a:prstClr val="black"/>
                </a:solidFill>
              </a:rPr>
              <a:pPr eaLnBrk="1" hangingPunct="1"/>
              <a:t>52</a:t>
            </a:fld>
            <a:endParaRPr lang="el-GR" altLang="el-GR" dirty="0">
              <a:solidFill>
                <a:prstClr val="black"/>
              </a:solidFill>
            </a:endParaRPr>
          </a:p>
        </p:txBody>
      </p:sp>
    </p:spTree>
    <p:extLst>
      <p:ext uri="{BB962C8B-B14F-4D97-AF65-F5344CB8AC3E}">
        <p14:creationId xmlns:p14="http://schemas.microsoft.com/office/powerpoint/2010/main" val="17743887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a:spLocks noGrp="1"/>
          </p:cNvSpPr>
          <p:nvPr>
            <p:ph type="title"/>
          </p:nvPr>
        </p:nvSpPr>
        <p:spPr/>
        <p:txBody>
          <a:bodyPr/>
          <a:lstStyle/>
          <a:p>
            <a:r>
              <a:rPr lang="el-GR" altLang="el-GR" dirty="0" smtClean="0"/>
              <a:t>Φασματοφωτομετρία </a:t>
            </a:r>
          </a:p>
        </p:txBody>
      </p:sp>
      <p:sp>
        <p:nvSpPr>
          <p:cNvPr id="58371" name="Θέση περιεχομένου 2"/>
          <p:cNvSpPr>
            <a:spLocks noGrp="1"/>
          </p:cNvSpPr>
          <p:nvPr>
            <p:ph idx="1"/>
          </p:nvPr>
        </p:nvSpPr>
        <p:spPr/>
        <p:txBody>
          <a:bodyPr/>
          <a:lstStyle/>
          <a:p>
            <a:pPr>
              <a:lnSpc>
                <a:spcPct val="150000"/>
              </a:lnSpc>
            </a:pPr>
            <a:r>
              <a:rPr lang="el-GR" altLang="el-GR" b="1" dirty="0" smtClean="0"/>
              <a:t>Φασματοφωτομετρία</a:t>
            </a:r>
            <a:r>
              <a:rPr lang="el-GR" altLang="el-GR" dirty="0" smtClean="0"/>
              <a:t> είναι το τμήμα της φασματοσκοπίας που ασχολείται με τις ποσοτικές σχέσεις που αφορούν στην ένταση της απορροφούμενης (ή εκπεμπόμενης) ακτινοβολίας και με τους νόμους της απορρόφησης του φωτός.</a:t>
            </a:r>
          </a:p>
        </p:txBody>
      </p:sp>
      <p:sp>
        <p:nvSpPr>
          <p:cNvPr id="5837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D814D2-67D8-4C43-B855-0C700ABA7BCE}" type="slidenum">
              <a:rPr lang="el-GR" altLang="el-GR">
                <a:solidFill>
                  <a:prstClr val="black"/>
                </a:solidFill>
              </a:rPr>
              <a:pPr eaLnBrk="1" hangingPunct="1"/>
              <a:t>53</a:t>
            </a:fld>
            <a:endParaRPr lang="el-GR" altLang="el-GR" dirty="0">
              <a:solidFill>
                <a:prstClr val="black"/>
              </a:solidFill>
            </a:endParaRPr>
          </a:p>
        </p:txBody>
      </p:sp>
      <p:pic>
        <p:nvPicPr>
          <p:cNvPr id="58373" name="Picture 2" descr="File:Spetrophotometer-e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454" y="3645024"/>
            <a:ext cx="7240588" cy="252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113053" y="6270924"/>
            <a:ext cx="4957582"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4"/>
              </a:rPr>
              <a:t>Spetrophotometer-en</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YassineMrabet"/>
              </a:rPr>
              <a:t>YassineMrabet</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3997073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1"/>
          <p:cNvSpPr>
            <a:spLocks noGrp="1"/>
          </p:cNvSpPr>
          <p:nvPr>
            <p:ph type="title"/>
          </p:nvPr>
        </p:nvSpPr>
        <p:spPr/>
        <p:txBody>
          <a:bodyPr/>
          <a:lstStyle/>
          <a:p>
            <a:r>
              <a:rPr lang="el-GR" altLang="el-GR" dirty="0" smtClean="0"/>
              <a:t>Φασματοφωτόμετρο απλής δέσμης</a:t>
            </a:r>
          </a:p>
        </p:txBody>
      </p:sp>
      <p:pic>
        <p:nvPicPr>
          <p:cNvPr id="59396"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880" y="1970627"/>
            <a:ext cx="6492240" cy="3493008"/>
          </a:xfrm>
          <a:ln>
            <a:solidFill>
              <a:schemeClr val="tx1"/>
            </a:solidFill>
          </a:ln>
        </p:spPr>
      </p:pic>
      <p:sp>
        <p:nvSpPr>
          <p:cNvPr id="593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2892D4-E654-4D7F-986D-CB9A6E164973}" type="slidenum">
              <a:rPr lang="el-GR" altLang="el-GR">
                <a:solidFill>
                  <a:prstClr val="black"/>
                </a:solidFill>
              </a:rPr>
              <a:pPr eaLnBrk="1" hangingPunct="1"/>
              <a:t>54</a:t>
            </a:fld>
            <a:endParaRPr lang="el-GR" altLang="el-GR" dirty="0">
              <a:solidFill>
                <a:prstClr val="black"/>
              </a:solidFill>
            </a:endParaRPr>
          </a:p>
        </p:txBody>
      </p:sp>
      <p:sp>
        <p:nvSpPr>
          <p:cNvPr id="8" name="Ορθογώνιο 7"/>
          <p:cNvSpPr/>
          <p:nvPr/>
        </p:nvSpPr>
        <p:spPr>
          <a:xfrm>
            <a:off x="4356100" y="5548313"/>
            <a:ext cx="777875" cy="276225"/>
          </a:xfrm>
          <a:prstGeom prst="rect">
            <a:avLst/>
          </a:prstGeom>
        </p:spPr>
        <p:txBody>
          <a:bodyPr wrap="none">
            <a:spAutoFit/>
          </a:bodyPr>
          <a:lstStyle/>
          <a:p>
            <a:pPr>
              <a:defRPr/>
            </a:pPr>
            <a:r>
              <a:rPr lang="en-US" sz="1200" dirty="0">
                <a:solidFill>
                  <a:prstClr val="black"/>
                </a:solidFill>
                <a:latin typeface="Calibri"/>
                <a:cs typeface="Arial" charset="0"/>
                <a:hlinkClick r:id="rId3"/>
              </a:rPr>
              <a:t>mfu.ac.th</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23528019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p:cNvSpPr>
            <a:spLocks noGrp="1"/>
          </p:cNvSpPr>
          <p:nvPr>
            <p:ph type="title"/>
          </p:nvPr>
        </p:nvSpPr>
        <p:spPr/>
        <p:txBody>
          <a:bodyPr/>
          <a:lstStyle/>
          <a:p>
            <a:r>
              <a:rPr lang="el-GR" altLang="el-GR" dirty="0" smtClean="0"/>
              <a:t>Φασματοφωτόμετρο διπλής δέσμης</a:t>
            </a:r>
          </a:p>
        </p:txBody>
      </p:sp>
      <p:sp>
        <p:nvSpPr>
          <p:cNvPr id="604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35FA9B-06FA-40E7-A8C8-7F354578D3CB}" type="slidenum">
              <a:rPr lang="el-GR" altLang="el-GR">
                <a:solidFill>
                  <a:prstClr val="black"/>
                </a:solidFill>
              </a:rPr>
              <a:pPr eaLnBrk="1" hangingPunct="1"/>
              <a:t>55</a:t>
            </a:fld>
            <a:endParaRPr lang="el-GR" altLang="el-GR" dirty="0">
              <a:solidFill>
                <a:prstClr val="black"/>
              </a:solidFill>
            </a:endParaRPr>
          </a:p>
        </p:txBody>
      </p:sp>
      <p:pic>
        <p:nvPicPr>
          <p:cNvPr id="60420" name="Picture 2" descr="File:Schematic of UV- visible spectrophotome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7620000" cy="427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583249" y="5889509"/>
            <a:ext cx="5821927"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Schematic of UV- visible </a:t>
            </a:r>
            <a:r>
              <a:rPr lang="en-US" sz="1200" dirty="0" smtClean="0">
                <a:latin typeface="+mn-lt"/>
                <a:hlinkClick r:id="rId4"/>
              </a:rPr>
              <a:t>spectrophotometer</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Sobarwiki"/>
              </a:rPr>
              <a:t>Sobarwiki</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12269330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Αρχοντούλα Χατζηλαζάρου, Ευθαλία Ντουρτόγλου 2014. </a:t>
            </a:r>
            <a:r>
              <a:rPr lang="el-GR" sz="2000" dirty="0"/>
              <a:t>Βασίλειος Ντουρτόγλου, Αρχοντούλα Χατζηλαζάρου, Ευθαλία </a:t>
            </a:r>
            <a:r>
              <a:rPr lang="el-GR" sz="2000" dirty="0" smtClean="0"/>
              <a:t>Ντουρτόγλου. </a:t>
            </a:r>
            <a:r>
              <a:rPr lang="el-GR" sz="2000" dirty="0"/>
              <a:t>«Σύγχρονες μέθοδοι ενόργανης ανάλυσης. </a:t>
            </a:r>
            <a:r>
              <a:rPr lang="el-GR" sz="2000" dirty="0" smtClean="0"/>
              <a:t>Ενότητα 1</a:t>
            </a:r>
            <a:r>
              <a:rPr lang="en-US" sz="2000" dirty="0" smtClean="0"/>
              <a:t>:</a:t>
            </a:r>
            <a:r>
              <a:rPr lang="el-GR" sz="2000" dirty="0" smtClean="0"/>
              <a:t> </a:t>
            </a:r>
            <a:r>
              <a:rPr lang="el-GR" sz="2000" dirty="0"/>
              <a:t>Εισαγωγή στις Φασματοφωτομετρικές τεχνικές».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970594"/>
            <a:ext cx="5510931" cy="2923946"/>
          </a:xfrm>
        </p:spPr>
      </p:pic>
      <p:sp>
        <p:nvSpPr>
          <p:cNvPr id="819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2CDBCA-2C9E-478D-A92D-63A21C7228A1}" type="slidenum">
              <a:rPr lang="el-GR" altLang="el-GR">
                <a:solidFill>
                  <a:prstClr val="black"/>
                </a:solidFill>
              </a:rPr>
              <a:pPr eaLnBrk="1" hangingPunct="1"/>
              <a:t>5</a:t>
            </a:fld>
            <a:endParaRPr lang="el-GR" altLang="el-GR" dirty="0">
              <a:solidFill>
                <a:prstClr val="black"/>
              </a:solidFill>
            </a:endParaRPr>
          </a:p>
        </p:txBody>
      </p:sp>
      <p:sp>
        <p:nvSpPr>
          <p:cNvPr id="6" name="Ορθογώνιο 5"/>
          <p:cNvSpPr/>
          <p:nvPr/>
        </p:nvSpPr>
        <p:spPr>
          <a:xfrm>
            <a:off x="4140200" y="4865688"/>
            <a:ext cx="842963" cy="277812"/>
          </a:xfrm>
          <a:prstGeom prst="rect">
            <a:avLst/>
          </a:prstGeom>
        </p:spPr>
        <p:txBody>
          <a:bodyPr wrap="none">
            <a:spAutoFit/>
          </a:bodyPr>
          <a:lstStyle/>
          <a:p>
            <a:pPr>
              <a:defRPr/>
            </a:pPr>
            <a:r>
              <a:rPr lang="en-US" sz="1200" dirty="0">
                <a:solidFill>
                  <a:prstClr val="black"/>
                </a:solidFill>
                <a:latin typeface="Calibri"/>
                <a:cs typeface="Arial" charset="0"/>
                <a:hlinkClick r:id="rId3"/>
              </a:rPr>
              <a:t>ndt-ed.org</a:t>
            </a:r>
            <a:endParaRPr lang="el-GR" sz="1200" dirty="0">
              <a:solidFill>
                <a:prstClr val="black"/>
              </a:solidFill>
              <a:latin typeface="Calibri"/>
              <a:cs typeface="Arial" charset="0"/>
            </a:endParaRPr>
          </a:p>
        </p:txBody>
      </p:sp>
      <p:sp>
        <p:nvSpPr>
          <p:cNvPr id="3" name="Τίτλος 2"/>
          <p:cNvSpPr>
            <a:spLocks noGrp="1"/>
          </p:cNvSpPr>
          <p:nvPr>
            <p:ph type="title"/>
          </p:nvPr>
        </p:nvSpPr>
        <p:spPr/>
        <p:txBody>
          <a:bodyPr/>
          <a:lstStyle/>
          <a:p>
            <a:r>
              <a:rPr lang="el-GR" altLang="el-GR" dirty="0"/>
              <a:t>Ηλεκτρομαγνητική ακτινοβολία</a:t>
            </a:r>
            <a:r>
              <a:rPr lang="en-US" altLang="el-GR" dirty="0"/>
              <a:t> </a:t>
            </a:r>
            <a:r>
              <a:rPr lang="en-US" altLang="el-GR" sz="3000" b="0" dirty="0" smtClean="0"/>
              <a:t>2/33</a:t>
            </a:r>
            <a:endParaRPr lang="el-GR" dirty="0"/>
          </a:p>
        </p:txBody>
      </p:sp>
    </p:spTree>
    <p:extLst>
      <p:ext uri="{BB962C8B-B14F-4D97-AF65-F5344CB8AC3E}">
        <p14:creationId xmlns:p14="http://schemas.microsoft.com/office/powerpoint/2010/main" val="9149259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923225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52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3/33</a:t>
            </a:r>
            <a:endParaRPr lang="el-GR" sz="3600" dirty="0"/>
          </a:p>
        </p:txBody>
      </p:sp>
      <p:sp>
        <p:nvSpPr>
          <p:cNvPr id="9219" name="Θέση περιεχομένου 2"/>
          <p:cNvSpPr>
            <a:spLocks noGrp="1"/>
          </p:cNvSpPr>
          <p:nvPr>
            <p:ph idx="1"/>
          </p:nvPr>
        </p:nvSpPr>
        <p:spPr/>
        <p:txBody>
          <a:bodyPr/>
          <a:lstStyle/>
          <a:p>
            <a:r>
              <a:rPr lang="el-GR" altLang="el-GR" dirty="0" smtClean="0">
                <a:solidFill>
                  <a:srgbClr val="000000"/>
                </a:solidFill>
                <a:ea typeface="SimSun" pitchFamily="2" charset="-122"/>
              </a:rPr>
              <a:t>Η μονάδα μέτρησης της ηλεκτρομαγνητικής ακτινοβολίας είναι το μήκος κύματος μετρημένο σε νανόμετρα (1 νανόμετρο = 0.000000001 μέτρα. Η συχνότητα της ακτινοβολίας είναι αντιστρόφως ανάλογη του μήκους κύματος. Έτσι, μεγάλα μήκη κύματος παραπέμπουν σε χαμηλή συχνότητα και το αντίστροφο. Όλα αυτά με δεδομένο ότι η ακτινοβολία "τρέχει" με δεδομένη ταχύτητα, την ταχύτητα του φωτός, που είναι περίπου 300.000 km/s.</a:t>
            </a:r>
          </a:p>
          <a:p>
            <a:endParaRPr lang="el-GR" altLang="el-GR" dirty="0" smtClean="0"/>
          </a:p>
        </p:txBody>
      </p:sp>
      <p:sp>
        <p:nvSpPr>
          <p:cNvPr id="9220"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D7F17D-B542-4B9F-BFAF-11F84FA1653D}" type="slidenum">
              <a:rPr lang="el-GR" altLang="el-GR">
                <a:solidFill>
                  <a:prstClr val="black"/>
                </a:solidFill>
              </a:rPr>
              <a:pPr eaLnBrk="1" hangingPunct="1"/>
              <a:t>6</a:t>
            </a:fld>
            <a:endParaRPr lang="el-GR" altLang="el-GR" dirty="0">
              <a:solidFill>
                <a:prstClr val="black"/>
              </a:solidFill>
            </a:endParaRPr>
          </a:p>
        </p:txBody>
      </p:sp>
    </p:spTree>
    <p:extLst>
      <p:ext uri="{BB962C8B-B14F-4D97-AF65-F5344CB8AC3E}">
        <p14:creationId xmlns:p14="http://schemas.microsoft.com/office/powerpoint/2010/main" val="1665231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fontAlgn="auto">
              <a:spcAft>
                <a:spcPts val="0"/>
              </a:spcAft>
              <a:defRPr/>
            </a:pPr>
            <a:r>
              <a:rPr lang="el-GR" altLang="el-GR" dirty="0"/>
              <a:t>Ηλεκτρομαγνητική ακτινοβολία</a:t>
            </a:r>
            <a:r>
              <a:rPr lang="en-US" altLang="el-GR" dirty="0"/>
              <a:t> </a:t>
            </a:r>
            <a:r>
              <a:rPr lang="en-US" altLang="el-GR" sz="3000" b="0" dirty="0" smtClean="0"/>
              <a:t>4/33</a:t>
            </a:r>
            <a:endParaRPr lang="el-GR" sz="3600" dirty="0"/>
          </a:p>
        </p:txBody>
      </p:sp>
      <p:pic>
        <p:nvPicPr>
          <p:cNvPr id="11267"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15714"/>
            <a:ext cx="8229600" cy="4402835"/>
          </a:xfrm>
        </p:spPr>
      </p:pic>
      <p:sp>
        <p:nvSpPr>
          <p:cNvPr id="1126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0152F0-7686-4E7E-A97B-F8854E09A1A2}" type="slidenum">
              <a:rPr lang="el-GR" altLang="el-GR">
                <a:solidFill>
                  <a:prstClr val="black"/>
                </a:solidFill>
              </a:rPr>
              <a:pPr eaLnBrk="1" hangingPunct="1"/>
              <a:t>7</a:t>
            </a:fld>
            <a:endParaRPr lang="el-GR" altLang="el-GR" dirty="0">
              <a:solidFill>
                <a:prstClr val="black"/>
              </a:solidFill>
            </a:endParaRPr>
          </a:p>
        </p:txBody>
      </p:sp>
      <p:sp>
        <p:nvSpPr>
          <p:cNvPr id="6" name="Rectangle 10"/>
          <p:cNvSpPr/>
          <p:nvPr/>
        </p:nvSpPr>
        <p:spPr>
          <a:xfrm>
            <a:off x="3136085" y="5518273"/>
            <a:ext cx="2879725" cy="46196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3"/>
              </a:rPr>
              <a:t>EM spectrumrevised</a:t>
            </a:r>
            <a:r>
              <a:rPr lang="en-US" sz="1200" dirty="0">
                <a:solidFill>
                  <a:prstClr val="black">
                    <a:lumMod val="75000"/>
                    <a:lumOff val="25000"/>
                  </a:prstClr>
                </a:solidFill>
                <a:latin typeface="Calibri"/>
                <a:cs typeface="Arial" charset="0"/>
              </a:rPr>
              <a:t>”,  </a:t>
            </a:r>
            <a:r>
              <a:rPr lang="el-GR" sz="1200" dirty="0">
                <a:solidFill>
                  <a:prstClr val="black">
                    <a:lumMod val="75000"/>
                    <a:lumOff val="25000"/>
                  </a:prstClr>
                </a:solidFill>
                <a:latin typeface="Calibri"/>
                <a:cs typeface="Arial" charset="0"/>
              </a:rPr>
              <a:t>από</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hlinkClick r:id="rId4"/>
              </a:rPr>
              <a:t>Keoka</a:t>
            </a:r>
            <a:r>
              <a:rPr lang="el-GR" sz="1200" dirty="0">
                <a:solidFill>
                  <a:prstClr val="black"/>
                </a:solidFill>
                <a:latin typeface="Calibri"/>
                <a:cs typeface="Arial" charset="0"/>
              </a:rPr>
              <a:t> </a:t>
            </a:r>
            <a:r>
              <a:rPr lang="el-GR" sz="1200" dirty="0">
                <a:solidFill>
                  <a:prstClr val="black">
                    <a:lumMod val="75000"/>
                    <a:lumOff val="25000"/>
                  </a:prstClr>
                </a:solidFill>
                <a:latin typeface="Calibri"/>
                <a:cs typeface="Arial" charset="0"/>
              </a:rPr>
              <a:t>διαθέσιμη με άδεια</a:t>
            </a:r>
            <a:r>
              <a:rPr lang="en-US" sz="1200" dirty="0">
                <a:solidFill>
                  <a:prstClr val="black">
                    <a:lumMod val="75000"/>
                    <a:lumOff val="25000"/>
                  </a:prstClr>
                </a:solidFill>
                <a:latin typeface="Calibri"/>
                <a:cs typeface="Arial" charset="0"/>
              </a:rPr>
              <a:t>  </a:t>
            </a:r>
            <a:r>
              <a:rPr lang="en-US" sz="1200" dirty="0">
                <a:solidFill>
                  <a:prstClr val="black"/>
                </a:solidFill>
                <a:latin typeface="Calibri"/>
                <a:cs typeface="Arial" charset="0"/>
                <a:hlinkClick r:id="rId5"/>
              </a:rPr>
              <a:t>CC BY-SA 3.0</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3757308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dirty="0" smtClean="0"/>
              <a:t>Ζώνες του ηλεκτρομαγνητικού φάσματος </a:t>
            </a:r>
            <a:r>
              <a:rPr lang="el-GR" altLang="el-GR" sz="3000" b="0" dirty="0" smtClean="0"/>
              <a:t>(Ενέργεια-</a:t>
            </a:r>
            <a:r>
              <a:rPr lang="el-GR" altLang="el-GR" sz="3000" b="0" dirty="0" smtClean="0"/>
              <a:t>συχνότητ</a:t>
            </a:r>
            <a:r>
              <a:rPr lang="el-GR" altLang="el-GR" sz="3000" b="0" dirty="0" smtClean="0"/>
              <a:t>α) 1/2</a:t>
            </a:r>
          </a:p>
        </p:txBody>
      </p:sp>
      <p:sp>
        <p:nvSpPr>
          <p:cNvPr id="12336"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E2ADBF-A79B-439A-82F0-88AD6D1A4352}" type="slidenum">
              <a:rPr lang="el-GR" altLang="el-GR">
                <a:solidFill>
                  <a:prstClr val="black"/>
                </a:solidFill>
              </a:rPr>
              <a:pPr eaLnBrk="1" hangingPunct="1"/>
              <a:t>8</a:t>
            </a:fld>
            <a:endParaRPr lang="el-GR" altLang="el-GR" dirty="0">
              <a:solidFill>
                <a:prstClr val="black"/>
              </a:solidFill>
            </a:endParaRP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41438"/>
            <a:ext cx="6553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Πίνακας 2"/>
          <p:cNvGraphicFramePr>
            <a:graphicFrameLocks noGrp="1"/>
          </p:cNvGraphicFramePr>
          <p:nvPr/>
        </p:nvGraphicFramePr>
        <p:xfrm>
          <a:off x="468313" y="1989138"/>
          <a:ext cx="8207376" cy="4392614"/>
        </p:xfrm>
        <a:graphic>
          <a:graphicData uri="http://schemas.openxmlformats.org/drawingml/2006/table">
            <a:tbl>
              <a:tblPr firstRow="1" bandRow="1">
                <a:tableStyleId>{5940675A-B579-460E-94D1-54222C63F5DA}</a:tableStyleId>
              </a:tblPr>
              <a:tblGrid>
                <a:gridCol w="2735792"/>
                <a:gridCol w="2735792"/>
                <a:gridCol w="2735792"/>
              </a:tblGrid>
              <a:tr h="428599">
                <a:tc gridSpan="3">
                  <a:txBody>
                    <a:bodyPr/>
                    <a:lstStyle/>
                    <a:p>
                      <a:pPr algn="ctr"/>
                      <a:r>
                        <a:rPr lang="el-GR" sz="2000" b="1" dirty="0" smtClean="0"/>
                        <a:t>Ζώνες του ηλεκτρονικού</a:t>
                      </a:r>
                      <a:r>
                        <a:rPr lang="el-GR" sz="2000" b="1" baseline="0" dirty="0" smtClean="0"/>
                        <a:t> φάσματος</a:t>
                      </a:r>
                      <a:endParaRPr lang="el-GR" sz="2000" b="1" dirty="0"/>
                    </a:p>
                  </a:txBody>
                  <a:tcPr marL="91423" marR="91423" marT="45721" marB="45721"/>
                </a:tc>
                <a:tc hMerge="1">
                  <a:txBody>
                    <a:bodyPr/>
                    <a:lstStyle/>
                    <a:p>
                      <a:endParaRPr lang="el-GR" dirty="0"/>
                    </a:p>
                  </a:txBody>
                  <a:tcPr/>
                </a:tc>
                <a:tc hMerge="1">
                  <a:txBody>
                    <a:bodyPr/>
                    <a:lstStyle/>
                    <a:p>
                      <a:endParaRPr lang="el-GR" dirty="0"/>
                    </a:p>
                  </a:txBody>
                  <a:tcPr/>
                </a:tc>
              </a:tr>
              <a:tr h="428599">
                <a:tc>
                  <a:txBody>
                    <a:bodyPr/>
                    <a:lstStyle/>
                    <a:p>
                      <a:pPr algn="ctr"/>
                      <a:r>
                        <a:rPr lang="el-GR" sz="2000" b="1" dirty="0" smtClean="0"/>
                        <a:t>Περιοχή του φάσματος</a:t>
                      </a:r>
                      <a:endParaRPr lang="el-GR" sz="2000" b="1" dirty="0"/>
                    </a:p>
                  </a:txBody>
                  <a:tcPr marL="91423" marR="91423" marT="45721" marB="45721"/>
                </a:tc>
                <a:tc>
                  <a:txBody>
                    <a:bodyPr/>
                    <a:lstStyle/>
                    <a:p>
                      <a:pPr algn="ctr"/>
                      <a:r>
                        <a:rPr lang="el-GR" sz="2000" b="1" dirty="0" smtClean="0"/>
                        <a:t>Περιοχή συχνοτήτων</a:t>
                      </a:r>
                      <a:endParaRPr lang="el-GR" sz="2000" b="1" dirty="0"/>
                    </a:p>
                  </a:txBody>
                  <a:tcPr marL="91423" marR="91423" marT="45721" marB="45721"/>
                </a:tc>
                <a:tc>
                  <a:txBody>
                    <a:bodyPr/>
                    <a:lstStyle/>
                    <a:p>
                      <a:pPr algn="ctr"/>
                      <a:r>
                        <a:rPr lang="el-GR" sz="2000" b="1" dirty="0" smtClean="0"/>
                        <a:t> Ενέργεια φωτονίων</a:t>
                      </a:r>
                      <a:endParaRPr lang="el-GR" sz="2000" b="1" dirty="0"/>
                    </a:p>
                  </a:txBody>
                  <a:tcPr marL="91423" marR="91423" marT="45721" marB="45721"/>
                </a:tc>
              </a:tr>
              <a:tr h="428599">
                <a:tc>
                  <a:txBody>
                    <a:bodyPr/>
                    <a:lstStyle/>
                    <a:p>
                      <a:r>
                        <a:rPr lang="el-GR" sz="2000" dirty="0" smtClean="0"/>
                        <a:t>Ραδιοκύματα</a:t>
                      </a:r>
                      <a:endParaRPr lang="el-GR" sz="2000" dirty="0"/>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0 – 300</a:t>
                      </a:r>
                      <a:r>
                        <a:rPr lang="en-US" sz="2000" dirty="0" smtClean="0">
                          <a:latin typeface="+mn-lt"/>
                          <a:cs typeface="Arial" pitchFamily="34" charset="0"/>
                        </a:rPr>
                        <a:t> MHz</a:t>
                      </a:r>
                      <a:endParaRPr lang="el-GR" sz="2000" dirty="0" smtClean="0">
                        <a:latin typeface="+mn-lt"/>
                        <a:cs typeface="Arial" pitchFamily="34" charset="0"/>
                      </a:endParaRP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0 – 10</a:t>
                      </a:r>
                      <a:r>
                        <a:rPr lang="en-US" sz="2000" baseline="30000" dirty="0" smtClean="0">
                          <a:latin typeface="+mn-lt"/>
                          <a:cs typeface="Arial" pitchFamily="34" charset="0"/>
                        </a:rPr>
                        <a:t>-5 </a:t>
                      </a:r>
                      <a:r>
                        <a:rPr lang="en-US" sz="2000" dirty="0" smtClean="0">
                          <a:latin typeface="+mn-lt"/>
                          <a:cs typeface="Arial" pitchFamily="34" charset="0"/>
                        </a:rPr>
                        <a:t>eV</a:t>
                      </a:r>
                      <a:endParaRPr lang="el-GR" sz="2000" dirty="0" smtClean="0">
                        <a:latin typeface="+mn-lt"/>
                        <a:cs typeface="Arial" pitchFamily="34" charset="0"/>
                      </a:endParaRPr>
                    </a:p>
                  </a:txBody>
                  <a:tcPr marL="91423" marR="91423" marT="45721" marB="45721"/>
                </a:tc>
              </a:tr>
              <a:tr h="535223">
                <a:tc>
                  <a:txBody>
                    <a:bodyPr/>
                    <a:lstStyle/>
                    <a:p>
                      <a:r>
                        <a:rPr lang="el-GR" sz="2000" dirty="0" smtClean="0"/>
                        <a:t>Μικροκύματα</a:t>
                      </a:r>
                      <a:r>
                        <a:rPr lang="el-GR" sz="2000" baseline="0" dirty="0" smtClean="0"/>
                        <a:t> </a:t>
                      </a:r>
                      <a:endParaRPr lang="el-GR" sz="2000" dirty="0" smtClean="0"/>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300</a:t>
                      </a:r>
                      <a:r>
                        <a:rPr lang="en-US" sz="2000" dirty="0" smtClean="0">
                          <a:latin typeface="+mn-lt"/>
                          <a:cs typeface="Arial" pitchFamily="34" charset="0"/>
                        </a:rPr>
                        <a:t> MHz – 300G Hz</a:t>
                      </a:r>
                      <a:endParaRPr lang="el-GR" sz="2000" dirty="0" smtClean="0">
                        <a:latin typeface="+mn-lt"/>
                        <a:cs typeface="Arial" pitchFamily="34" charset="0"/>
                      </a:endParaRP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10</a:t>
                      </a:r>
                      <a:r>
                        <a:rPr lang="en-US" sz="2000" baseline="30000" dirty="0" smtClean="0">
                          <a:latin typeface="+mn-lt"/>
                          <a:cs typeface="Arial" pitchFamily="34" charset="0"/>
                        </a:rPr>
                        <a:t>-5</a:t>
                      </a:r>
                      <a:r>
                        <a:rPr lang="en-US" sz="2000" dirty="0" smtClean="0">
                          <a:latin typeface="+mn-lt"/>
                          <a:cs typeface="Arial" pitchFamily="34" charset="0"/>
                        </a:rPr>
                        <a:t> - 10</a:t>
                      </a:r>
                      <a:r>
                        <a:rPr lang="en-US" sz="2000" baseline="30000" dirty="0" smtClean="0">
                          <a:latin typeface="+mn-lt"/>
                          <a:cs typeface="Arial" pitchFamily="34" charset="0"/>
                        </a:rPr>
                        <a:t>-3 </a:t>
                      </a:r>
                      <a:r>
                        <a:rPr lang="en-US" sz="2000" dirty="0" smtClean="0">
                          <a:latin typeface="+mn-lt"/>
                          <a:cs typeface="Arial" pitchFamily="34" charset="0"/>
                        </a:rPr>
                        <a:t>eV</a:t>
                      </a:r>
                      <a:endParaRPr lang="el-GR" sz="2000" dirty="0" smtClean="0">
                        <a:latin typeface="+mn-lt"/>
                        <a:cs typeface="Arial" pitchFamily="34" charset="0"/>
                      </a:endParaRPr>
                    </a:p>
                  </a:txBody>
                  <a:tcPr marL="91423" marR="91423" marT="45721" marB="45721"/>
                </a:tc>
              </a:tr>
              <a:tr h="428599">
                <a:tc>
                  <a:txBody>
                    <a:bodyPr/>
                    <a:lstStyle/>
                    <a:p>
                      <a:r>
                        <a:rPr lang="el-GR" sz="2000" dirty="0" smtClean="0"/>
                        <a:t>Υπέρυθρη</a:t>
                      </a:r>
                      <a:r>
                        <a:rPr lang="el-GR" sz="2000" baseline="0" dirty="0" smtClean="0"/>
                        <a:t> ακτινοβολία</a:t>
                      </a: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300</a:t>
                      </a:r>
                      <a:r>
                        <a:rPr lang="en-US" sz="2000" dirty="0" smtClean="0">
                          <a:latin typeface="+mn-lt"/>
                          <a:cs typeface="Arial" pitchFamily="34" charset="0"/>
                        </a:rPr>
                        <a:t> GHz – 400 THz</a:t>
                      </a:r>
                      <a:r>
                        <a:rPr lang="el-GR" sz="2000" dirty="0" smtClean="0">
                          <a:latin typeface="+mn-lt"/>
                          <a:cs typeface="Arial" pitchFamily="34" charset="0"/>
                        </a:rPr>
                        <a:t> </a:t>
                      </a: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10</a:t>
                      </a:r>
                      <a:r>
                        <a:rPr lang="en-US" sz="2000" baseline="30000" dirty="0" smtClean="0">
                          <a:latin typeface="+mn-lt"/>
                          <a:cs typeface="Arial" pitchFamily="34" charset="0"/>
                        </a:rPr>
                        <a:t>-3</a:t>
                      </a:r>
                      <a:r>
                        <a:rPr lang="en-US" sz="2000" dirty="0" smtClean="0">
                          <a:latin typeface="+mn-lt"/>
                          <a:cs typeface="Arial" pitchFamily="34" charset="0"/>
                        </a:rPr>
                        <a:t> – 1,6 eV</a:t>
                      </a:r>
                      <a:endParaRPr lang="el-GR" sz="2000" dirty="0" smtClean="0">
                        <a:latin typeface="+mn-lt"/>
                        <a:cs typeface="Arial" pitchFamily="34" charset="0"/>
                      </a:endParaRPr>
                    </a:p>
                  </a:txBody>
                  <a:tcPr marL="91423" marR="91423" marT="45721" marB="45721"/>
                </a:tc>
              </a:tr>
              <a:tr h="428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Ορατή ακτινοβολία</a:t>
                      </a: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400 – 800</a:t>
                      </a:r>
                      <a:r>
                        <a:rPr lang="en-US" sz="2000" dirty="0" smtClean="0">
                          <a:latin typeface="+mn-lt"/>
                          <a:cs typeface="Arial" pitchFamily="34" charset="0"/>
                        </a:rPr>
                        <a:t> MHz</a:t>
                      </a:r>
                      <a:endParaRPr lang="el-GR" sz="2000" dirty="0" smtClean="0">
                        <a:latin typeface="+mn-lt"/>
                        <a:cs typeface="Arial" pitchFamily="34" charset="0"/>
                      </a:endParaRPr>
                    </a:p>
                  </a:txBody>
                  <a:tcPr marL="91423" marR="91423" marT="45721" marB="45721"/>
                </a:tc>
                <a:tc>
                  <a:txBody>
                    <a:bodyPr/>
                    <a:lstStyle/>
                    <a:p>
                      <a:pPr algn="ctr"/>
                      <a:r>
                        <a:rPr lang="en-US" sz="2000" dirty="0" smtClean="0">
                          <a:latin typeface="+mn-lt"/>
                          <a:cs typeface="Arial" pitchFamily="34" charset="0"/>
                        </a:rPr>
                        <a:t>1,6 – 3,2 eV</a:t>
                      </a:r>
                      <a:endParaRPr lang="el-GR" sz="2000" dirty="0">
                        <a:latin typeface="+mn-lt"/>
                        <a:cs typeface="Arial" pitchFamily="34" charset="0"/>
                      </a:endParaRPr>
                    </a:p>
                  </a:txBody>
                  <a:tcPr marL="91423" marR="91423" marT="45721" marB="45721"/>
                </a:tc>
              </a:tr>
              <a:tr h="428599">
                <a:tc>
                  <a:txBody>
                    <a:bodyPr/>
                    <a:lstStyle/>
                    <a:p>
                      <a:r>
                        <a:rPr lang="el-GR" sz="2000" dirty="0" smtClean="0">
                          <a:latin typeface="+mn-lt"/>
                          <a:cs typeface="Arial" pitchFamily="34" charset="0"/>
                        </a:rPr>
                        <a:t>Υπεριώδης ακτινοβολία</a:t>
                      </a:r>
                      <a:endParaRPr lang="el-GR" sz="2000" dirty="0">
                        <a:latin typeface="+mn-lt"/>
                        <a:cs typeface="Arial" pitchFamily="34" charset="0"/>
                      </a:endParaRP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400 – 800</a:t>
                      </a:r>
                      <a:r>
                        <a:rPr lang="en-US" sz="2000" dirty="0" smtClean="0">
                          <a:latin typeface="+mn-lt"/>
                          <a:cs typeface="Arial" pitchFamily="34" charset="0"/>
                        </a:rPr>
                        <a:t> MHz</a:t>
                      </a:r>
                      <a:endParaRPr lang="el-GR" sz="2000" dirty="0" smtClean="0">
                        <a:latin typeface="+mn-lt"/>
                        <a:cs typeface="Arial" pitchFamily="34" charset="0"/>
                      </a:endParaRP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3eV – 2000 eV</a:t>
                      </a:r>
                      <a:endParaRPr lang="el-GR" sz="2000" dirty="0" smtClean="0">
                        <a:latin typeface="+mn-lt"/>
                        <a:cs typeface="Arial" pitchFamily="34" charset="0"/>
                      </a:endParaRPr>
                    </a:p>
                  </a:txBody>
                  <a:tcPr marL="91423" marR="91423" marT="45721" marB="45721"/>
                </a:tc>
              </a:tr>
              <a:tr h="428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Ακτίνες Χ</a:t>
                      </a:r>
                      <a:endParaRPr lang="en-US" sz="2000" dirty="0" smtClean="0">
                        <a:latin typeface="+mn-lt"/>
                        <a:cs typeface="Arial" pitchFamily="34" charset="0"/>
                      </a:endParaRP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3 </a:t>
                      </a:r>
                      <a:r>
                        <a:rPr lang="el-GR" sz="2000" dirty="0" smtClean="0">
                          <a:latin typeface="+mn-lt"/>
                          <a:cs typeface="Arial" pitchFamily="34" charset="0"/>
                        </a:rPr>
                        <a:t>⋅</a:t>
                      </a:r>
                      <a:r>
                        <a:rPr lang="en-US" sz="2000" dirty="0" smtClean="0">
                          <a:latin typeface="+mn-lt"/>
                          <a:cs typeface="Arial" pitchFamily="34" charset="0"/>
                        </a:rPr>
                        <a:t> 10</a:t>
                      </a:r>
                      <a:r>
                        <a:rPr lang="en-US" sz="2000" baseline="30000" dirty="0" smtClean="0">
                          <a:latin typeface="+mn-lt"/>
                          <a:cs typeface="Arial" pitchFamily="34" charset="0"/>
                        </a:rPr>
                        <a:t>17</a:t>
                      </a:r>
                      <a:r>
                        <a:rPr lang="en-US" sz="2000" dirty="0" smtClean="0">
                          <a:latin typeface="+mn-lt"/>
                          <a:cs typeface="Arial" pitchFamily="34" charset="0"/>
                        </a:rPr>
                        <a:t>Hz</a:t>
                      </a:r>
                      <a:r>
                        <a:rPr lang="el-GR" sz="2000" dirty="0" smtClean="0">
                          <a:latin typeface="+mn-lt"/>
                          <a:cs typeface="Arial" pitchFamily="34" charset="0"/>
                        </a:rPr>
                        <a:t> - 5</a:t>
                      </a:r>
                      <a:r>
                        <a:rPr lang="en-US" sz="2000" dirty="0" smtClean="0">
                          <a:latin typeface="+mn-lt"/>
                          <a:cs typeface="Arial" pitchFamily="34" charset="0"/>
                        </a:rPr>
                        <a:t> </a:t>
                      </a:r>
                      <a:r>
                        <a:rPr lang="el-GR" sz="2000" dirty="0" smtClean="0">
                          <a:latin typeface="+mn-lt"/>
                          <a:cs typeface="Arial" pitchFamily="34" charset="0"/>
                        </a:rPr>
                        <a:t>⋅</a:t>
                      </a:r>
                      <a:r>
                        <a:rPr lang="en-US" sz="2000" dirty="0" smtClean="0">
                          <a:latin typeface="+mn-lt"/>
                          <a:cs typeface="Arial" pitchFamily="34" charset="0"/>
                        </a:rPr>
                        <a:t> 10</a:t>
                      </a:r>
                      <a:r>
                        <a:rPr lang="en-US" sz="2000" baseline="30000" dirty="0" smtClean="0">
                          <a:latin typeface="+mn-lt"/>
                          <a:cs typeface="Arial" pitchFamily="34" charset="0"/>
                        </a:rPr>
                        <a:t>1</a:t>
                      </a:r>
                      <a:r>
                        <a:rPr lang="el-GR" sz="2000" baseline="30000" dirty="0" smtClean="0">
                          <a:latin typeface="+mn-lt"/>
                          <a:cs typeface="Arial" pitchFamily="34" charset="0"/>
                        </a:rPr>
                        <a:t>9</a:t>
                      </a:r>
                      <a:r>
                        <a:rPr lang="en-US" sz="2000" dirty="0" smtClean="0">
                          <a:latin typeface="+mn-lt"/>
                          <a:cs typeface="Arial" pitchFamily="34" charset="0"/>
                        </a:rPr>
                        <a:t>Hz</a:t>
                      </a:r>
                      <a:endParaRPr lang="el-GR" sz="2000" dirty="0" smtClean="0">
                        <a:latin typeface="+mn-lt"/>
                        <a:cs typeface="Arial" pitchFamily="34" charset="0"/>
                      </a:endParaRP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1200</a:t>
                      </a:r>
                      <a:r>
                        <a:rPr lang="en-US" sz="2000" dirty="0" smtClean="0">
                          <a:latin typeface="+mn-lt"/>
                          <a:cs typeface="Arial" pitchFamily="34" charset="0"/>
                        </a:rPr>
                        <a:t> eV – 2,4 </a:t>
                      </a:r>
                      <a:r>
                        <a:rPr lang="el-GR" sz="2000" dirty="0" smtClean="0">
                          <a:latin typeface="+mn-lt"/>
                          <a:cs typeface="Arial" pitchFamily="34" charset="0"/>
                        </a:rPr>
                        <a:t>⋅ </a:t>
                      </a:r>
                      <a:r>
                        <a:rPr lang="en-US" sz="2000" dirty="0" smtClean="0">
                          <a:latin typeface="+mn-lt"/>
                          <a:cs typeface="Arial" pitchFamily="34" charset="0"/>
                        </a:rPr>
                        <a:t>10</a:t>
                      </a:r>
                      <a:r>
                        <a:rPr lang="en-US" sz="2000" baseline="30000" dirty="0" smtClean="0">
                          <a:latin typeface="+mn-lt"/>
                          <a:cs typeface="Arial" pitchFamily="34" charset="0"/>
                        </a:rPr>
                        <a:t>5</a:t>
                      </a:r>
                      <a:r>
                        <a:rPr lang="en-US" sz="2000" dirty="0" smtClean="0">
                          <a:latin typeface="+mn-lt"/>
                          <a:cs typeface="Arial" pitchFamily="34" charset="0"/>
                        </a:rPr>
                        <a:t> eV</a:t>
                      </a:r>
                      <a:endParaRPr lang="el-GR" sz="2000" dirty="0" smtClean="0">
                        <a:latin typeface="+mn-lt"/>
                        <a:cs typeface="Arial" pitchFamily="34" charset="0"/>
                      </a:endParaRPr>
                    </a:p>
                  </a:txBody>
                  <a:tcPr marL="91423" marR="91423" marT="45721" marB="45721"/>
                </a:tc>
              </a:tr>
              <a:tr h="4285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latin typeface="+mn-lt"/>
                        </a:rPr>
                        <a:t>Ακτίνες γ</a:t>
                      </a: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5</a:t>
                      </a:r>
                      <a:r>
                        <a:rPr lang="en-US" sz="2000" dirty="0" smtClean="0">
                          <a:latin typeface="+mn-lt"/>
                          <a:cs typeface="Arial" pitchFamily="34" charset="0"/>
                        </a:rPr>
                        <a:t> </a:t>
                      </a:r>
                      <a:r>
                        <a:rPr lang="el-GR" sz="2000" dirty="0" smtClean="0">
                          <a:latin typeface="+mn-lt"/>
                          <a:cs typeface="Arial" pitchFamily="34" charset="0"/>
                        </a:rPr>
                        <a:t>⋅</a:t>
                      </a:r>
                      <a:r>
                        <a:rPr lang="en-US" sz="2000" dirty="0" smtClean="0">
                          <a:latin typeface="+mn-lt"/>
                          <a:cs typeface="Arial" pitchFamily="34" charset="0"/>
                        </a:rPr>
                        <a:t> 10</a:t>
                      </a:r>
                      <a:r>
                        <a:rPr lang="en-US" sz="2000" baseline="30000" dirty="0" smtClean="0">
                          <a:latin typeface="+mn-lt"/>
                          <a:cs typeface="Arial" pitchFamily="34" charset="0"/>
                        </a:rPr>
                        <a:t>1</a:t>
                      </a:r>
                      <a:r>
                        <a:rPr lang="el-GR" sz="2000" baseline="30000" dirty="0" smtClean="0">
                          <a:latin typeface="+mn-lt"/>
                          <a:cs typeface="Arial" pitchFamily="34" charset="0"/>
                        </a:rPr>
                        <a:t>9</a:t>
                      </a:r>
                      <a:r>
                        <a:rPr lang="en-US" sz="2000" dirty="0" smtClean="0">
                          <a:latin typeface="+mn-lt"/>
                          <a:cs typeface="Arial" pitchFamily="34" charset="0"/>
                        </a:rPr>
                        <a:t>Hz</a:t>
                      </a:r>
                      <a:r>
                        <a:rPr lang="el-GR" sz="2000" dirty="0" smtClean="0">
                          <a:latin typeface="+mn-lt"/>
                          <a:cs typeface="Arial" pitchFamily="34" charset="0"/>
                        </a:rPr>
                        <a:t> - 3</a:t>
                      </a:r>
                      <a:r>
                        <a:rPr lang="en-US" sz="2000" dirty="0" smtClean="0">
                          <a:latin typeface="+mn-lt"/>
                          <a:cs typeface="Arial" pitchFamily="34" charset="0"/>
                        </a:rPr>
                        <a:t> </a:t>
                      </a:r>
                      <a:r>
                        <a:rPr lang="el-GR" sz="2000" dirty="0" smtClean="0">
                          <a:latin typeface="+mn-lt"/>
                          <a:cs typeface="Arial" pitchFamily="34" charset="0"/>
                        </a:rPr>
                        <a:t>⋅</a:t>
                      </a:r>
                      <a:r>
                        <a:rPr lang="en-US" sz="2000" dirty="0" smtClean="0">
                          <a:latin typeface="+mn-lt"/>
                          <a:cs typeface="Arial" pitchFamily="34" charset="0"/>
                        </a:rPr>
                        <a:t> 10</a:t>
                      </a:r>
                      <a:r>
                        <a:rPr lang="el-GR" sz="2000" baseline="30000" dirty="0" smtClean="0">
                          <a:latin typeface="+mn-lt"/>
                          <a:cs typeface="Arial" pitchFamily="34" charset="0"/>
                        </a:rPr>
                        <a:t>22</a:t>
                      </a:r>
                      <a:r>
                        <a:rPr lang="en-US" sz="2000" dirty="0" smtClean="0">
                          <a:latin typeface="+mn-lt"/>
                          <a:cs typeface="Arial" pitchFamily="34" charset="0"/>
                        </a:rPr>
                        <a:t>Hz</a:t>
                      </a:r>
                      <a:endParaRPr lang="el-GR" sz="2000" dirty="0" smtClean="0">
                        <a:latin typeface="+mn-lt"/>
                        <a:cs typeface="Arial" pitchFamily="34" charset="0"/>
                      </a:endParaRP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10</a:t>
                      </a:r>
                      <a:r>
                        <a:rPr lang="en-US" sz="2000" baseline="30000" dirty="0" smtClean="0">
                          <a:latin typeface="+mn-lt"/>
                          <a:cs typeface="Arial" pitchFamily="34" charset="0"/>
                        </a:rPr>
                        <a:t>-5</a:t>
                      </a:r>
                      <a:r>
                        <a:rPr lang="en-US" sz="2000" dirty="0" smtClean="0">
                          <a:latin typeface="+mn-lt"/>
                          <a:cs typeface="Arial" pitchFamily="34" charset="0"/>
                        </a:rPr>
                        <a:t>eV</a:t>
                      </a:r>
                      <a:r>
                        <a:rPr lang="el-GR" sz="2000" dirty="0" smtClean="0">
                          <a:latin typeface="+mn-lt"/>
                          <a:cs typeface="Arial" pitchFamily="34" charset="0"/>
                        </a:rPr>
                        <a:t> </a:t>
                      </a:r>
                      <a:r>
                        <a:rPr lang="en-US" sz="2000" dirty="0" smtClean="0">
                          <a:latin typeface="+mn-lt"/>
                          <a:cs typeface="Arial" pitchFamily="34" charset="0"/>
                        </a:rPr>
                        <a:t>- 10</a:t>
                      </a:r>
                      <a:r>
                        <a:rPr lang="en-US" sz="2000" baseline="30000" dirty="0" smtClean="0">
                          <a:latin typeface="+mn-lt"/>
                          <a:cs typeface="Arial" pitchFamily="34" charset="0"/>
                        </a:rPr>
                        <a:t>7</a:t>
                      </a:r>
                      <a:r>
                        <a:rPr lang="en-US" sz="2000" dirty="0" smtClean="0">
                          <a:latin typeface="+mn-lt"/>
                          <a:cs typeface="Arial" pitchFamily="34" charset="0"/>
                        </a:rPr>
                        <a:t>eV</a:t>
                      </a:r>
                      <a:endParaRPr lang="el-GR" sz="2000" dirty="0" smtClean="0">
                        <a:latin typeface="+mn-lt"/>
                        <a:cs typeface="Arial" pitchFamily="34" charset="0"/>
                      </a:endParaRPr>
                    </a:p>
                  </a:txBody>
                  <a:tcPr marL="91423" marR="91423" marT="45721" marB="45721"/>
                </a:tc>
              </a:tr>
              <a:tr h="42859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2000" b="0" i="0" u="none" strike="noStrike" kern="1200" cap="none" spc="0" normalizeH="0" baseline="0" noProof="0" dirty="0" smtClean="0">
                          <a:ln>
                            <a:noFill/>
                          </a:ln>
                          <a:solidFill>
                            <a:prstClr val="black"/>
                          </a:solidFill>
                          <a:effectLst/>
                          <a:uLnTx/>
                          <a:uFillTx/>
                          <a:latin typeface="+mn-lt"/>
                          <a:ea typeface="+mn-ea"/>
                          <a:cs typeface="+mn-cs"/>
                        </a:rPr>
                        <a:t>Κοσμικές ακτίνες</a:t>
                      </a: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mn-lt"/>
                          <a:cs typeface="Arial" pitchFamily="34" charset="0"/>
                        </a:rPr>
                        <a:t>3</a:t>
                      </a:r>
                      <a:r>
                        <a:rPr lang="en-US" sz="2000" dirty="0" smtClean="0">
                          <a:latin typeface="+mn-lt"/>
                          <a:cs typeface="Arial" pitchFamily="34" charset="0"/>
                        </a:rPr>
                        <a:t> </a:t>
                      </a:r>
                      <a:r>
                        <a:rPr lang="el-GR" sz="2000" dirty="0" smtClean="0">
                          <a:latin typeface="+mn-lt"/>
                          <a:cs typeface="Arial" pitchFamily="34" charset="0"/>
                        </a:rPr>
                        <a:t>⋅</a:t>
                      </a:r>
                      <a:r>
                        <a:rPr lang="en-US" sz="2000" dirty="0" smtClean="0">
                          <a:latin typeface="+mn-lt"/>
                          <a:cs typeface="Arial" pitchFamily="34" charset="0"/>
                        </a:rPr>
                        <a:t> 10</a:t>
                      </a:r>
                      <a:r>
                        <a:rPr lang="el-GR" sz="2000" baseline="30000" dirty="0" smtClean="0">
                          <a:latin typeface="+mn-lt"/>
                          <a:cs typeface="Arial" pitchFamily="34" charset="0"/>
                        </a:rPr>
                        <a:t>22</a:t>
                      </a:r>
                      <a:r>
                        <a:rPr lang="en-US" sz="2000" dirty="0" smtClean="0">
                          <a:latin typeface="+mn-lt"/>
                          <a:cs typeface="Arial" pitchFamily="34" charset="0"/>
                        </a:rPr>
                        <a:t>Hz</a:t>
                      </a:r>
                      <a:endParaRPr lang="el-GR" sz="2000" dirty="0" smtClean="0">
                        <a:latin typeface="+mn-lt"/>
                        <a:cs typeface="Arial" pitchFamily="34" charset="0"/>
                      </a:endParaRPr>
                    </a:p>
                  </a:txBody>
                  <a:tcPr marL="91423" marR="91423" marT="45721" marB="457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mn-lt"/>
                          <a:cs typeface="Arial" pitchFamily="34" charset="0"/>
                        </a:rPr>
                        <a:t>10</a:t>
                      </a:r>
                      <a:r>
                        <a:rPr lang="en-US" sz="2000" baseline="30000" dirty="0" smtClean="0">
                          <a:latin typeface="+mn-lt"/>
                          <a:cs typeface="Arial" pitchFamily="34" charset="0"/>
                        </a:rPr>
                        <a:t>7</a:t>
                      </a:r>
                      <a:r>
                        <a:rPr lang="en-US" sz="2000" dirty="0" smtClean="0">
                          <a:latin typeface="+mn-lt"/>
                          <a:cs typeface="Arial" pitchFamily="34" charset="0"/>
                        </a:rPr>
                        <a:t>eV</a:t>
                      </a:r>
                      <a:endParaRPr lang="el-GR" sz="2000" dirty="0" smtClean="0">
                        <a:latin typeface="+mn-lt"/>
                        <a:cs typeface="Arial" pitchFamily="34" charset="0"/>
                      </a:endParaRPr>
                    </a:p>
                  </a:txBody>
                  <a:tcPr marL="91423" marR="91423" marT="45721" marB="45721"/>
                </a:tc>
              </a:tr>
            </a:tbl>
          </a:graphicData>
        </a:graphic>
      </p:graphicFrame>
      <p:sp>
        <p:nvSpPr>
          <p:cNvPr id="6" name="Rectangle 5"/>
          <p:cNvSpPr/>
          <p:nvPr/>
        </p:nvSpPr>
        <p:spPr>
          <a:xfrm>
            <a:off x="4932363" y="6396038"/>
            <a:ext cx="3419475" cy="461962"/>
          </a:xfrm>
          <a:prstGeom prst="rect">
            <a:avLst/>
          </a:prstGeom>
        </p:spPr>
        <p:txBody>
          <a:bodyPr>
            <a:spAutoFit/>
          </a:bodyPr>
          <a:lstStyle/>
          <a:p>
            <a:pPr algn="ctr">
              <a:defRPr/>
            </a:pPr>
            <a:r>
              <a:rPr lang="en-US" sz="1200" dirty="0">
                <a:solidFill>
                  <a:prstClr val="black">
                    <a:lumMod val="65000"/>
                    <a:lumOff val="35000"/>
                  </a:prstClr>
                </a:solidFill>
                <a:latin typeface="Calibri"/>
                <a:cs typeface="Arial" charset="0"/>
              </a:rPr>
              <a:t>“</a:t>
            </a:r>
            <a:r>
              <a:rPr lang="en-US" sz="1200" dirty="0">
                <a:solidFill>
                  <a:prstClr val="black">
                    <a:lumMod val="65000"/>
                    <a:lumOff val="35000"/>
                  </a:prstClr>
                </a:solidFill>
                <a:latin typeface="Calibri"/>
                <a:cs typeface="Arial" charset="0"/>
                <a:hlinkClick r:id="rId4"/>
              </a:rPr>
              <a:t>EM Spectrum Properties edit frequency</a:t>
            </a:r>
            <a:r>
              <a:rPr lang="en-US" sz="1200" dirty="0">
                <a:solidFill>
                  <a:prstClr val="black">
                    <a:lumMod val="65000"/>
                    <a:lumOff val="35000"/>
                  </a:prstClr>
                </a:solidFill>
                <a:latin typeface="Calibri"/>
                <a:cs typeface="Arial" charset="0"/>
              </a:rPr>
              <a:t>”,  </a:t>
            </a:r>
          </a:p>
          <a:p>
            <a:pPr algn="ctr">
              <a:defRPr/>
            </a:pPr>
            <a:r>
              <a:rPr lang="en-US" sz="1200" dirty="0">
                <a:solidFill>
                  <a:prstClr val="black">
                    <a:lumMod val="65000"/>
                    <a:lumOff val="35000"/>
                  </a:prstClr>
                </a:solidFill>
                <a:latin typeface="Calibri"/>
                <a:cs typeface="Arial" charset="0"/>
              </a:rPr>
              <a:t>by </a:t>
            </a:r>
            <a:r>
              <a:rPr lang="en-US" sz="1200" dirty="0">
                <a:solidFill>
                  <a:prstClr val="black">
                    <a:lumMod val="65000"/>
                    <a:lumOff val="35000"/>
                  </a:prstClr>
                </a:solidFill>
                <a:latin typeface="Calibri"/>
                <a:cs typeface="Arial" charset="0"/>
                <a:hlinkClick r:id="rId5"/>
              </a:rPr>
              <a:t>Magnus Manske </a:t>
            </a:r>
            <a:r>
              <a:rPr lang="en-US" sz="1200" dirty="0">
                <a:solidFill>
                  <a:prstClr val="black">
                    <a:lumMod val="65000"/>
                    <a:lumOff val="35000"/>
                  </a:prstClr>
                </a:solidFill>
                <a:latin typeface="Calibri"/>
                <a:cs typeface="Arial" charset="0"/>
              </a:rPr>
              <a:t>available under </a:t>
            </a:r>
            <a:r>
              <a:rPr lang="en-US" sz="1200" dirty="0">
                <a:solidFill>
                  <a:prstClr val="black">
                    <a:lumMod val="65000"/>
                    <a:lumOff val="35000"/>
                  </a:prstClr>
                </a:solidFill>
                <a:latin typeface="Calibri"/>
                <a:cs typeface="Arial" charset="0"/>
                <a:hlinkClick r:id="rId6"/>
              </a:rPr>
              <a:t>CC BY-SA 3.0</a:t>
            </a:r>
            <a:endParaRPr lang="en-US" sz="1200" dirty="0">
              <a:solidFill>
                <a:prstClr val="black">
                  <a:lumMod val="65000"/>
                  <a:lumOff val="35000"/>
                </a:prstClr>
              </a:solidFill>
              <a:latin typeface="Calibri"/>
              <a:cs typeface="Arial" charset="0"/>
            </a:endParaRPr>
          </a:p>
        </p:txBody>
      </p:sp>
      <p:sp>
        <p:nvSpPr>
          <p:cNvPr id="7" name="TextBox 6"/>
          <p:cNvSpPr txBox="1"/>
          <p:nvPr/>
        </p:nvSpPr>
        <p:spPr>
          <a:xfrm>
            <a:off x="4067175" y="6427788"/>
            <a:ext cx="1009650" cy="400050"/>
          </a:xfrm>
          <a:prstGeom prst="rect">
            <a:avLst/>
          </a:prstGeom>
          <a:noFill/>
        </p:spPr>
        <p:txBody>
          <a:bodyPr>
            <a:spAutoFit/>
          </a:bodyPr>
          <a:lstStyle/>
          <a:p>
            <a:pPr>
              <a:defRPr/>
            </a:pPr>
            <a:r>
              <a:rPr lang="el-GR" sz="2000" dirty="0">
                <a:solidFill>
                  <a:prstClr val="black"/>
                </a:solidFill>
                <a:latin typeface="Calibri"/>
                <a:cs typeface="Arial" charset="0"/>
              </a:rPr>
              <a:t>Εικόνα</a:t>
            </a:r>
            <a:r>
              <a:rPr lang="en-US" sz="2000" dirty="0">
                <a:solidFill>
                  <a:prstClr val="black"/>
                </a:solidFill>
                <a:latin typeface="Calibri"/>
                <a:cs typeface="Arial" charset="0"/>
              </a:rPr>
              <a:t>:</a:t>
            </a:r>
            <a:endParaRPr lang="el-GR" sz="2000" dirty="0">
              <a:solidFill>
                <a:prstClr val="black"/>
              </a:solidFill>
              <a:latin typeface="Calibri"/>
              <a:cs typeface="Arial" charset="0"/>
            </a:endParaRPr>
          </a:p>
        </p:txBody>
      </p:sp>
    </p:spTree>
    <p:extLst>
      <p:ext uri="{BB962C8B-B14F-4D97-AF65-F5344CB8AC3E}">
        <p14:creationId xmlns:p14="http://schemas.microsoft.com/office/powerpoint/2010/main" val="38303097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79</TotalTime>
  <Words>4121</Words>
  <Application>Microsoft Office PowerPoint</Application>
  <PresentationFormat>Προβολή στην οθόνη (4:3)</PresentationFormat>
  <Paragraphs>564</Paragraphs>
  <Slides>63</Slides>
  <Notes>22</Notes>
  <HiddenSlides>0</HiddenSlides>
  <MMClips>0</MMClips>
  <ScaleCrop>false</ScaleCrop>
  <HeadingPairs>
    <vt:vector size="4" baseType="variant">
      <vt:variant>
        <vt:lpstr>Θέμα</vt:lpstr>
      </vt:variant>
      <vt:variant>
        <vt:i4>3</vt:i4>
      </vt:variant>
      <vt:variant>
        <vt:lpstr>Τίτλοι διαφανειών</vt:lpstr>
      </vt:variant>
      <vt:variant>
        <vt:i4>63</vt:i4>
      </vt:variant>
    </vt:vector>
  </HeadingPairs>
  <TitlesOfParts>
    <vt:vector size="66" baseType="lpstr">
      <vt:lpstr>exo-opistho_simeiomata</vt:lpstr>
      <vt:lpstr>OC_template_updated</vt:lpstr>
      <vt:lpstr>1_OC_template_updated</vt:lpstr>
      <vt:lpstr>Σύγχρονες μέθοδοι ενόργανης ανάλυσης</vt:lpstr>
      <vt:lpstr>Εισαγωγή στις φασματοφωτομετρικές τεχνικές ανάλυσης</vt:lpstr>
      <vt:lpstr>Ηλεκτρομαγνητική ακτινοβολία 1/33</vt:lpstr>
      <vt:lpstr>Μήκος κύματος (λ) </vt:lpstr>
      <vt:lpstr>Συχνότητα (ν)</vt:lpstr>
      <vt:lpstr>Ηλεκτρομαγνητική ακτινοβολία 2/33</vt:lpstr>
      <vt:lpstr>Ηλεκτρομαγνητική ακτινοβολία 3/33</vt:lpstr>
      <vt:lpstr>Ηλεκτρομαγνητική ακτινοβολία 4/33</vt:lpstr>
      <vt:lpstr>Ζώνες του ηλεκτρομαγνητικού φάσματος (Ενέργεια-συχνότητα) 1/2</vt:lpstr>
      <vt:lpstr>Ζώνες του ηλεκτρομαγνητικού φάσματος (Ενέργεια-συχνότητα) 2/2</vt:lpstr>
      <vt:lpstr>Ηλεκτρομαγνητική ακτινοβολία 5/33</vt:lpstr>
      <vt:lpstr>Ηλεκτρομαγνητική ακτινοβολία 6/33</vt:lpstr>
      <vt:lpstr>Ηλεκτρομαγνητική ακτινοβολία 7/33</vt:lpstr>
      <vt:lpstr>Ηλεκτρομαγνητική ακτινοβολία 8/33</vt:lpstr>
      <vt:lpstr>Ηλεκτρομαγνητική ακτινοβολία 9/33</vt:lpstr>
      <vt:lpstr>Ηλεκτρομαγνητική ακτινοβολία 10/33</vt:lpstr>
      <vt:lpstr>Ηλεκτρομαγνητική ακτινοβολία 11/33</vt:lpstr>
      <vt:lpstr>Ηλεκτρομαγνητική ακτινοβολία 12/33</vt:lpstr>
      <vt:lpstr>Ηλεκτρομαγνητική ακτινοβολία 13/33</vt:lpstr>
      <vt:lpstr>Ηλεκτρομαγνητική ακτινοβολία 14/33</vt:lpstr>
      <vt:lpstr>Ηλεκτρομαγνητική ακτινοβολία 15/33</vt:lpstr>
      <vt:lpstr>Ηλεκτρομαγνητική ακτινοβολία 16/33</vt:lpstr>
      <vt:lpstr>Ηλεκτρομαγνητική ακτινοβολία 17/33</vt:lpstr>
      <vt:lpstr>Ηλεκτρομαγνητική ακτινοβολία 18/33</vt:lpstr>
      <vt:lpstr>Ηλεκτρομαγνητική ακτινοβολία 19/33</vt:lpstr>
      <vt:lpstr>Διαπερατότητα</vt:lpstr>
      <vt:lpstr>Νόμος Lambert-Beer (1 από 7)</vt:lpstr>
      <vt:lpstr>Νόμος Lambert-Beer (2 από 7)</vt:lpstr>
      <vt:lpstr>Νόμος Lambert-Beer (3 από 7)</vt:lpstr>
      <vt:lpstr>Νόμος Lambert-Beer (4 από 7 )</vt:lpstr>
      <vt:lpstr>Νόμος Lambert-Beer (5 από 7)</vt:lpstr>
      <vt:lpstr>Νόμος Lambert-Beer (6 από 7)</vt:lpstr>
      <vt:lpstr>Νόμος Lambert-Beer (7 από 7)</vt:lpstr>
      <vt:lpstr>Ηλεκτρομαγνητική ακτινοβολία 20/33</vt:lpstr>
      <vt:lpstr>Μετακίνηση ηλεκτρονίων σθένους (1 από 2)</vt:lpstr>
      <vt:lpstr>Μετακίνηση ηλεκτρονίων σθένους (2 από 2)</vt:lpstr>
      <vt:lpstr>Ηλεκτρομαγνητική ακτινοβολία 21/33</vt:lpstr>
      <vt:lpstr>Ηλεκτρομαγνητική ακτινοβολία 22/33</vt:lpstr>
      <vt:lpstr>Ηλεκτρομαγνητική ακτινοβολία 23/33</vt:lpstr>
      <vt:lpstr>Ηλεκτρομαγνητική ακτινοβολία 24/33</vt:lpstr>
      <vt:lpstr>Ηλεκτρομαγνητική ακτινοβολία 25/33</vt:lpstr>
      <vt:lpstr>Ηλεκτρομαγνητική ακτινοβολία 26/33</vt:lpstr>
      <vt:lpstr>Ηλεκτρομαγνητική ακτινοβολία 27/33</vt:lpstr>
      <vt:lpstr>Ηλεκτρομαγνητική ακτινοβολία 28/33</vt:lpstr>
      <vt:lpstr>Ηλεκτρομαγνητική ακτινοβολία 29/33</vt:lpstr>
      <vt:lpstr>Ηλεκτρομαγνητική ακτινοβολία 30/33</vt:lpstr>
      <vt:lpstr>Ηλεκτρομαγνητική ακτινοβολία 31/33</vt:lpstr>
      <vt:lpstr>Ηλεκτρομαγνητική ακτινοβολία 32/33</vt:lpstr>
      <vt:lpstr>Χρωμοφόρες ομάδες</vt:lpstr>
      <vt:lpstr>Ηλεκτρομαγνητική ακτινοβολία 33/33</vt:lpstr>
      <vt:lpstr>Χαρακτηριστικές απορροφήσεις μερικών χρωμοφόρων ομάδων</vt:lpstr>
      <vt:lpstr>Οργανολογία</vt:lpstr>
      <vt:lpstr>Κριτήρια επιλογής φωτόμετρου</vt:lpstr>
      <vt:lpstr>Φασματοφωτομετρία </vt:lpstr>
      <vt:lpstr>Φασματοφωτόμετρο απλής δέσμης</vt:lpstr>
      <vt:lpstr>Φασματοφωτόμετρο διπλής δέσμης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Σύγχρονες μέθοδοι ενόργανης ανάλυσης</dc:title>
  <dc:creator>opencourses@teiath.gr</dc:creator>
  <cp:lastModifiedBy>natasakar new</cp:lastModifiedBy>
  <cp:revision>15</cp:revision>
  <dcterms:created xsi:type="dcterms:W3CDTF">2014-12-23T09:55:33Z</dcterms:created>
  <dcterms:modified xsi:type="dcterms:W3CDTF">2015-03-23T12:27:47Z</dcterms:modified>
</cp:coreProperties>
</file>