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8" r:id="rId3"/>
  </p:sldMasterIdLst>
  <p:notesMasterIdLst>
    <p:notesMasterId r:id="rId25"/>
  </p:notesMasterIdLst>
  <p:handoutMasterIdLst>
    <p:handoutMasterId r:id="rId26"/>
  </p:handoutMasterIdLst>
  <p:sldIdLst>
    <p:sldId id="282" r:id="rId4"/>
    <p:sldId id="267" r:id="rId5"/>
    <p:sldId id="268" r:id="rId6"/>
    <p:sldId id="269" r:id="rId7"/>
    <p:sldId id="270" r:id="rId8"/>
    <p:sldId id="271" r:id="rId9"/>
    <p:sldId id="272" r:id="rId10"/>
    <p:sldId id="273" r:id="rId11"/>
    <p:sldId id="274" r:id="rId12"/>
    <p:sldId id="275" r:id="rId13"/>
    <p:sldId id="276" r:id="rId14"/>
    <p:sldId id="277" r:id="rId15"/>
    <p:sldId id="278" r:id="rId16"/>
    <p:sldId id="257" r:id="rId17"/>
    <p:sldId id="262" r:id="rId18"/>
    <p:sldId id="279" r:id="rId19"/>
    <p:sldId id="280" r:id="rId20"/>
    <p:sldId id="281" r:id="rId21"/>
    <p:sldId id="283" r:id="rId22"/>
    <p:sldId id="266" r:id="rId23"/>
    <p:sldId id="261" r:id="rId24"/>
  </p:sldIdLst>
  <p:sldSz cx="9144000" cy="6858000" type="screen4x3"/>
  <p:notesSz cx="7104063" cy="10234613"/>
  <p:custDataLst>
    <p:tags r:id="rId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70" d="100"/>
          <a:sy n="70" d="100"/>
        </p:scale>
        <p:origin x="-374" y="-88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pPr>
                <a:defRPr/>
              </a:pPr>
              <a:t>‹#›</a:t>
            </a:fld>
            <a:endParaRPr lang="el-GR"/>
          </a:p>
        </p:txBody>
      </p:sp>
    </p:spTree>
    <p:extLst>
      <p:ext uri="{BB962C8B-B14F-4D97-AF65-F5344CB8AC3E}">
        <p14:creationId xmlns:p14="http://schemas.microsoft.com/office/powerpoint/2010/main" val="322679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00141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84619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64468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50079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0690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7652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407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5887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540769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92457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216074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916495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042275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45621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646545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822315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0812830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208272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2527115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5239768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101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38995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37676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arzpuck.ru/arz058.html" TargetMode="External"/><Relationship Id="rId5" Type="http://schemas.openxmlformats.org/officeDocument/2006/relationships/image" Target="../media/image6.emf"/><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Εκτυπωτικά Υποστρώματα (Ε)</a:t>
            </a:r>
            <a:endParaRPr lang="el-GR" sz="3600" b="1" dirty="0">
              <a:solidFill>
                <a:schemeClr val="tx1"/>
              </a:solidFill>
              <a:latin typeface="+mn-lt"/>
            </a:endParaRPr>
          </a:p>
        </p:txBody>
      </p:sp>
      <p:sp>
        <p:nvSpPr>
          <p:cNvPr id="3" name="Υπότιτλος 2"/>
          <p:cNvSpPr>
            <a:spLocks noGrp="1"/>
          </p:cNvSpPr>
          <p:nvPr>
            <p:ph type="subTitle" idx="1"/>
          </p:nvPr>
        </p:nvSpPr>
        <p:spPr>
          <a:xfrm>
            <a:off x="533519" y="3096542"/>
            <a:ext cx="8076963" cy="2173139"/>
          </a:xfrm>
        </p:spPr>
        <p:txBody>
          <a:bodyPr>
            <a:normAutofit lnSpcReduction="10000"/>
          </a:bodyPr>
          <a:lstStyle/>
          <a:p>
            <a:pPr>
              <a:spcBef>
                <a:spcPts val="0"/>
              </a:spcBef>
              <a:spcAft>
                <a:spcPts val="1200"/>
              </a:spcAft>
            </a:pPr>
            <a:r>
              <a:rPr lang="el-GR" sz="2800" b="1" dirty="0" smtClean="0"/>
              <a:t>Ενότητα 7</a:t>
            </a:r>
            <a:r>
              <a:rPr lang="el-GR" sz="2800" dirty="0" smtClean="0"/>
              <a:t>:</a:t>
            </a:r>
            <a:r>
              <a:rPr lang="en-US" sz="2800" dirty="0" smtClean="0"/>
              <a:t> </a:t>
            </a:r>
            <a:r>
              <a:rPr lang="el-GR" sz="2800" dirty="0" smtClean="0"/>
              <a:t>Εύρεση διεύθυνσης ινών στο χαρτί</a:t>
            </a:r>
            <a:r>
              <a:rPr lang="el-GR" sz="2800" dirty="0"/>
              <a:t/>
            </a:r>
            <a:br>
              <a:rPr lang="el-GR" sz="2800" dirty="0"/>
            </a:br>
            <a:endParaRPr lang="en-US" sz="1400" dirty="0" smtClean="0"/>
          </a:p>
          <a:p>
            <a:pPr>
              <a:spcBef>
                <a:spcPts val="0"/>
              </a:spcBef>
            </a:pPr>
            <a:r>
              <a:rPr lang="el-GR" sz="2400" dirty="0" smtClean="0"/>
              <a:t>Βασιλική </a:t>
            </a:r>
            <a:r>
              <a:rPr lang="el-GR" sz="2400" dirty="0" err="1" smtClean="0"/>
              <a:t>Μπέλεση</a:t>
            </a:r>
            <a:endParaRPr lang="el-GR" sz="2400" dirty="0" smtClean="0"/>
          </a:p>
          <a:p>
            <a:pPr>
              <a:spcBef>
                <a:spcPts val="0"/>
              </a:spcBef>
            </a:pPr>
            <a:r>
              <a:rPr lang="el-GR" sz="2400" dirty="0" err="1" smtClean="0"/>
              <a:t>Επίκ</a:t>
            </a:r>
            <a:r>
              <a:rPr lang="el-GR" sz="2400" dirty="0" smtClean="0"/>
              <a:t>. </a:t>
            </a:r>
            <a:r>
              <a:rPr lang="el-GR" sz="2400" smtClean="0"/>
              <a:t>Καθηγήτρια</a:t>
            </a:r>
            <a:endParaRPr lang="el-GR" sz="2400" dirty="0" smtClean="0"/>
          </a:p>
          <a:p>
            <a:pPr>
              <a:spcBef>
                <a:spcPts val="0"/>
              </a:spcBef>
            </a:pPr>
            <a:r>
              <a:rPr lang="el-GR" sz="2400" dirty="0" smtClean="0"/>
              <a:t>Τμήμα Γραφιστικής </a:t>
            </a:r>
          </a:p>
          <a:p>
            <a:pPr>
              <a:spcBef>
                <a:spcPts val="0"/>
              </a:spcBef>
            </a:pPr>
            <a:r>
              <a:rPr lang="el-GR" sz="2400" dirty="0" smtClean="0"/>
              <a:t>Κατεύθυνση Τεχνολογίας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2866273721"/>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868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21891" name="Rectangle 3"/>
          <p:cNvSpPr>
            <a:spLocks noGrp="1" noChangeArrowheads="1"/>
          </p:cNvSpPr>
          <p:nvPr>
            <p:ph idx="1"/>
          </p:nvPr>
        </p:nvSpPr>
        <p:spPr/>
        <p:txBody>
          <a:bodyPr>
            <a:normAutofit/>
          </a:bodyPr>
          <a:lstStyle/>
          <a:p>
            <a:pPr eaLnBrk="1" hangingPunct="1">
              <a:spcAft>
                <a:spcPts val="600"/>
              </a:spcAft>
              <a:defRPr/>
            </a:pPr>
            <a:r>
              <a:rPr lang="el-GR" sz="2400" b="1" dirty="0" smtClean="0">
                <a:solidFill>
                  <a:srgbClr val="820000"/>
                </a:solidFill>
              </a:rPr>
              <a:t>Στην βιβλιοδεσία η διεύθυνση των ινών των φύλλων των βιβλίων και των καταλόγων είναι προτιμότερο να είναι παράλληλη προς την ράχη του βιβλίου, </a:t>
            </a:r>
            <a:r>
              <a:rPr lang="el-GR" sz="2400" dirty="0" smtClean="0"/>
              <a:t>γιατί τότε διπλώνονται ευκολότερα και παραμένουν ανοιχτά σε οποιαδήποτε σελίδα. Ειδάλλως, οι σελίδες γυρίζουν δυσκολότερα και δεν στέκονται επίπεδες.</a:t>
            </a:r>
            <a:endParaRPr lang="en-US" sz="2400" dirty="0" smtClean="0"/>
          </a:p>
          <a:p>
            <a:pPr eaLnBrk="1" hangingPunct="1">
              <a:spcAft>
                <a:spcPts val="600"/>
              </a:spcAft>
              <a:defRPr/>
            </a:pPr>
            <a:r>
              <a:rPr lang="el-GR" sz="2400" b="1" dirty="0" smtClean="0">
                <a:solidFill>
                  <a:schemeClr val="accent1">
                    <a:lumMod val="75000"/>
                  </a:schemeClr>
                </a:solidFill>
              </a:rPr>
              <a:t>Η διεύθυνση των ινών των ετικετών θα πρέπει να είναι κάθετη στον κατακόρυφο άξονα της συσκευασίας.</a:t>
            </a:r>
            <a:r>
              <a:rPr lang="el-GR" sz="2400" dirty="0" smtClean="0">
                <a:solidFill>
                  <a:schemeClr val="accent1">
                    <a:lumMod val="75000"/>
                  </a:schemeClr>
                </a:solidFill>
              </a:rPr>
              <a:t> </a:t>
            </a:r>
            <a:r>
              <a:rPr lang="el-GR" sz="2400" dirty="0" smtClean="0"/>
              <a:t>Σε αντίθετη περίπτωση, η ετικέτα τυλίγεται και δεν συγκολλείται σωστά.</a:t>
            </a:r>
            <a:endParaRPr lang="en-US" sz="2400" dirty="0" smtClean="0"/>
          </a:p>
          <a:p>
            <a:pPr eaLnBrk="1" hangingPunct="1">
              <a:spcAft>
                <a:spcPts val="600"/>
              </a:spcAft>
              <a:defRPr/>
            </a:pPr>
            <a:r>
              <a:rPr lang="el-GR" sz="2400" dirty="0" smtClean="0"/>
              <a:t>Το χαρτί και το χαρτόνι είναι πιο δύσκαμπτο στην διεύθυνση των ινών του.</a:t>
            </a:r>
          </a:p>
          <a:p>
            <a:pPr eaLnBrk="1" hangingPunct="1">
              <a:spcAft>
                <a:spcPts val="600"/>
              </a:spcAft>
              <a:defRPr/>
            </a:pPr>
            <a:endParaRPr lang="el-GR" sz="2400" dirty="0" smtClean="0"/>
          </a:p>
        </p:txBody>
      </p:sp>
    </p:spTree>
    <p:extLst>
      <p:ext uri="{BB962C8B-B14F-4D97-AF65-F5344CB8AC3E}">
        <p14:creationId xmlns:p14="http://schemas.microsoft.com/office/powerpoint/2010/main" val="2653773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Πειραματικό </a:t>
            </a:r>
            <a:r>
              <a:rPr lang="el-GR" dirty="0" smtClean="0"/>
              <a:t>μέρος</a:t>
            </a:r>
            <a:endParaRPr lang="el-GR" dirty="0"/>
          </a:p>
        </p:txBody>
      </p:sp>
      <p:sp>
        <p:nvSpPr>
          <p:cNvPr id="12290" name="Rectangle 3"/>
          <p:cNvSpPr>
            <a:spLocks noGrp="1" noChangeArrowheads="1"/>
          </p:cNvSpPr>
          <p:nvPr>
            <p:ph idx="1"/>
          </p:nvPr>
        </p:nvSpPr>
        <p:spPr/>
        <p:txBody>
          <a:bodyPr>
            <a:normAutofit/>
          </a:bodyPr>
          <a:lstStyle/>
          <a:p>
            <a:pPr eaLnBrk="1" hangingPunct="1">
              <a:buFontTx/>
              <a:buNone/>
            </a:pPr>
            <a:r>
              <a:rPr lang="el-GR" altLang="el-GR" sz="2800" b="1" dirty="0" smtClean="0">
                <a:solidFill>
                  <a:schemeClr val="accent1">
                    <a:lumMod val="75000"/>
                  </a:schemeClr>
                </a:solidFill>
              </a:rPr>
              <a:t>Υλικά</a:t>
            </a:r>
          </a:p>
          <a:p>
            <a:pPr eaLnBrk="1" hangingPunct="1"/>
            <a:r>
              <a:rPr lang="el-GR" altLang="el-GR" sz="2800" dirty="0" smtClean="0"/>
              <a:t>Διάφορα είδη χαρτιού</a:t>
            </a:r>
          </a:p>
          <a:p>
            <a:pPr eaLnBrk="1" hangingPunct="1"/>
            <a:r>
              <a:rPr lang="el-GR" altLang="el-GR" sz="2800" dirty="0" err="1" smtClean="0"/>
              <a:t>Απιονισμένο</a:t>
            </a:r>
            <a:r>
              <a:rPr lang="el-GR" altLang="el-GR" sz="2800" dirty="0" smtClean="0"/>
              <a:t> νερό </a:t>
            </a:r>
          </a:p>
          <a:p>
            <a:pPr eaLnBrk="1" hangingPunct="1">
              <a:buFontTx/>
              <a:buNone/>
            </a:pPr>
            <a:endParaRPr lang="el-GR" altLang="el-GR" sz="2800" b="1" dirty="0" smtClean="0">
              <a:solidFill>
                <a:srgbClr val="3333FF"/>
              </a:solidFill>
            </a:endParaRPr>
          </a:p>
          <a:p>
            <a:pPr eaLnBrk="1" hangingPunct="1">
              <a:buFontTx/>
              <a:buNone/>
            </a:pPr>
            <a:r>
              <a:rPr lang="el-GR" altLang="el-GR" sz="2800" b="1" dirty="0" smtClean="0">
                <a:solidFill>
                  <a:schemeClr val="accent1">
                    <a:lumMod val="75000"/>
                  </a:schemeClr>
                </a:solidFill>
              </a:rPr>
              <a:t>Όργανα-Συσκευές</a:t>
            </a:r>
          </a:p>
          <a:p>
            <a:pPr eaLnBrk="1" hangingPunct="1"/>
            <a:r>
              <a:rPr lang="el-GR" altLang="el-GR" sz="2800" dirty="0" err="1" smtClean="0"/>
              <a:t>Ευρύλαιμο</a:t>
            </a:r>
            <a:r>
              <a:rPr lang="el-GR" altLang="el-GR" sz="2800" dirty="0" smtClean="0"/>
              <a:t> δοχείο </a:t>
            </a:r>
          </a:p>
        </p:txBody>
      </p:sp>
    </p:spTree>
    <p:extLst>
      <p:ext uri="{BB962C8B-B14F-4D97-AF65-F5344CB8AC3E}">
        <p14:creationId xmlns:p14="http://schemas.microsoft.com/office/powerpoint/2010/main" val="2132665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Εκτέλεση πειραματικού μέρους </a:t>
            </a:r>
          </a:p>
        </p:txBody>
      </p:sp>
      <p:sp>
        <p:nvSpPr>
          <p:cNvPr id="3" name="Content Placeholder 2"/>
          <p:cNvSpPr>
            <a:spLocks noGrp="1"/>
          </p:cNvSpPr>
          <p:nvPr>
            <p:ph idx="1"/>
          </p:nvPr>
        </p:nvSpPr>
        <p:spPr>
          <a:xfrm>
            <a:off x="457200" y="1196752"/>
            <a:ext cx="8229600" cy="4392488"/>
          </a:xfrm>
        </p:spPr>
        <p:txBody>
          <a:bodyPr>
            <a:normAutofit/>
          </a:bodyPr>
          <a:lstStyle/>
          <a:p>
            <a:r>
              <a:rPr lang="el-GR" sz="2400" dirty="0" smtClean="0"/>
              <a:t>Κόψτε </a:t>
            </a:r>
            <a:r>
              <a:rPr lang="el-GR" sz="2400" dirty="0"/>
              <a:t>τα χαρτιά που σας δίνονται σε διαστάσεις 8 cm x 8 </a:t>
            </a:r>
            <a:r>
              <a:rPr lang="el-GR" sz="2400" dirty="0" err="1"/>
              <a:t>cm</a:t>
            </a:r>
            <a:r>
              <a:rPr lang="el-GR" sz="2400" dirty="0"/>
              <a:t>. Στη συνέχεια τοποθετήστε το σε ένα </a:t>
            </a:r>
            <a:r>
              <a:rPr lang="el-GR" sz="2400" dirty="0" err="1"/>
              <a:t>ευρύλαιμο</a:t>
            </a:r>
            <a:r>
              <a:rPr lang="el-GR" sz="2400" dirty="0"/>
              <a:t> δοχείο που έχετε γεμίσει με νερό έτσι ώστε να </a:t>
            </a:r>
            <a:r>
              <a:rPr lang="el-GR" sz="2400" dirty="0" err="1"/>
              <a:t>διαβραχεί</a:t>
            </a:r>
            <a:r>
              <a:rPr lang="el-GR" sz="2400" dirty="0"/>
              <a:t> η μία πλευρά του και απομακρύνετε γρήγορα. </a:t>
            </a:r>
          </a:p>
          <a:p>
            <a:r>
              <a:rPr lang="el-GR" sz="2400" dirty="0" smtClean="0"/>
              <a:t>Παρατηρήστε </a:t>
            </a:r>
            <a:r>
              <a:rPr lang="el-GR" sz="2400" dirty="0"/>
              <a:t>το σχήμα που θα πάρει και προσδιορίστε τις διευθύνσεις CD και MD. </a:t>
            </a:r>
          </a:p>
          <a:p>
            <a:endParaRPr lang="el-GR" sz="2400" dirty="0"/>
          </a:p>
        </p:txBody>
      </p:sp>
    </p:spTree>
    <p:extLst>
      <p:ext uri="{BB962C8B-B14F-4D97-AF65-F5344CB8AC3E}">
        <p14:creationId xmlns:p14="http://schemas.microsoft.com/office/powerpoint/2010/main" val="1705132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Βιβλιογραφία</a:t>
            </a:r>
            <a:endParaRPr lang="el-GR" dirty="0"/>
          </a:p>
        </p:txBody>
      </p:sp>
      <p:sp>
        <p:nvSpPr>
          <p:cNvPr id="14338" name="1 - Θέση περιεχομένου"/>
          <p:cNvSpPr>
            <a:spLocks noGrp="1"/>
          </p:cNvSpPr>
          <p:nvPr>
            <p:ph idx="1"/>
          </p:nvPr>
        </p:nvSpPr>
        <p:spPr/>
        <p:txBody>
          <a:bodyPr>
            <a:normAutofit/>
          </a:bodyPr>
          <a:lstStyle/>
          <a:p>
            <a:r>
              <a:rPr lang="el-GR" altLang="el-GR" sz="2400" dirty="0" smtClean="0"/>
              <a:t>Γ.Ν. </a:t>
            </a:r>
            <a:r>
              <a:rPr lang="el-GR" altLang="el-GR" sz="2400" dirty="0" err="1" smtClean="0"/>
              <a:t>Καρακασίδης</a:t>
            </a:r>
            <a:r>
              <a:rPr lang="el-GR" altLang="el-GR" sz="2400" dirty="0" smtClean="0"/>
              <a:t>, Εργαστηριακές Ασκήσεις Υλικών Ι, Τμήμα Τεχνολογίας Γραφικών Τεχνών, ΤΕΙ Αθήνας, 1997.</a:t>
            </a:r>
          </a:p>
          <a:p>
            <a:r>
              <a:rPr lang="el-GR" altLang="el-GR" sz="2400" dirty="0" smtClean="0"/>
              <a:t>Γ.Ν. </a:t>
            </a:r>
            <a:r>
              <a:rPr lang="el-GR" altLang="el-GR" sz="2400" dirty="0" err="1" smtClean="0"/>
              <a:t>Καρακασίδης</a:t>
            </a:r>
            <a:r>
              <a:rPr lang="el-GR" altLang="el-GR" sz="2400" dirty="0" smtClean="0"/>
              <a:t>, Υλικά Ι, Τμήμα Τεχνολογίας Γραφικών Τεχνών, ΤΕΙ Αθήνας, 1997.</a:t>
            </a:r>
          </a:p>
          <a:p>
            <a:r>
              <a:rPr lang="en-US" altLang="el-GR" sz="2400" dirty="0" smtClean="0"/>
              <a:t>M.J. </a:t>
            </a:r>
            <a:r>
              <a:rPr lang="en-US" altLang="el-GR" sz="2400" dirty="0" err="1" smtClean="0"/>
              <a:t>Kirwan</a:t>
            </a:r>
            <a:r>
              <a:rPr lang="en-US" altLang="el-GR" sz="2400" dirty="0" smtClean="0"/>
              <a:t>, Paper and Paperboard Packaging Technology, London, Blackwell Publishing, 2005.</a:t>
            </a:r>
            <a:endParaRPr lang="el-GR" altLang="el-GR" sz="2400" dirty="0" smtClean="0"/>
          </a:p>
          <a:p>
            <a:endParaRPr lang="el-GR" altLang="el-GR" sz="2400" dirty="0" smtClean="0"/>
          </a:p>
        </p:txBody>
      </p:sp>
    </p:spTree>
    <p:extLst>
      <p:ext uri="{BB962C8B-B14F-4D97-AF65-F5344CB8AC3E}">
        <p14:creationId xmlns:p14="http://schemas.microsoft.com/office/powerpoint/2010/main" val="3928633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a:t>
            </a:r>
            <a:r>
              <a:rPr lang="el-GR" sz="2000" dirty="0" err="1"/>
              <a:t>Μπελέση</a:t>
            </a:r>
            <a:r>
              <a:rPr lang="el-GR" sz="2000" dirty="0"/>
              <a:t> 2014. Βασιλική </a:t>
            </a:r>
            <a:r>
              <a:rPr lang="el-GR" sz="2000" smtClean="0"/>
              <a:t>Μπέλεση</a:t>
            </a:r>
            <a:r>
              <a:rPr lang="el-GR" sz="2000" dirty="0"/>
              <a:t>. «Εκτυπωτικά Υποστρώματα (Ε). Ενότητα 7: Εύρεση διεύθυνσης ινών στο </a:t>
            </a:r>
            <a:r>
              <a:rPr lang="el-GR" sz="2000" dirty="0" smtClean="0"/>
              <a:t>χαρτί».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511967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097823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70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r>
              <a:rPr lang="el-GR" altLang="el-GR" sz="2000" dirty="0"/>
              <a:t>Γ.Ν. </a:t>
            </a:r>
            <a:r>
              <a:rPr lang="el-GR" altLang="el-GR" sz="2000" dirty="0" err="1"/>
              <a:t>Καρακασίδης</a:t>
            </a:r>
            <a:r>
              <a:rPr lang="el-GR" altLang="el-GR" sz="2000" dirty="0"/>
              <a:t>, Εργαστηριακές Ασκήσεις Υλικών Ι, Τμήμα Τεχνολογίας Γραφικών Τεχνών, ΤΕΙ Αθήνας, 1997.</a:t>
            </a:r>
          </a:p>
          <a:p>
            <a:r>
              <a:rPr lang="el-GR" altLang="el-GR" sz="2000" dirty="0"/>
              <a:t>Γ.Ν. </a:t>
            </a:r>
            <a:r>
              <a:rPr lang="el-GR" altLang="el-GR" sz="2000" dirty="0" err="1"/>
              <a:t>Καρακασίδης</a:t>
            </a:r>
            <a:r>
              <a:rPr lang="el-GR" altLang="el-GR" sz="2000" dirty="0"/>
              <a:t>, Υλικά Ι, Τμήμα Τεχνολογίας Γραφικών Τεχνών, ΤΕΙ Αθήνας, 1997.</a:t>
            </a:r>
          </a:p>
          <a:p>
            <a:r>
              <a:rPr lang="en-US" altLang="el-GR" sz="2000" dirty="0"/>
              <a:t>M.J. Kirwan, Paper and Paperboard Packaging Technology, London, Blackwell Publishing, 2005.</a:t>
            </a:r>
            <a:endParaRPr lang="el-GR" altLang="el-GR" sz="2000" dirty="0"/>
          </a:p>
        </p:txBody>
      </p:sp>
    </p:spTree>
    <p:extLst>
      <p:ext uri="{BB962C8B-B14F-4D97-AF65-F5344CB8AC3E}">
        <p14:creationId xmlns:p14="http://schemas.microsoft.com/office/powerpoint/2010/main" val="3183261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altLang="el-GR" sz="2800" dirty="0" smtClean="0"/>
              <a:t>Η </a:t>
            </a:r>
            <a:r>
              <a:rPr lang="el-GR" altLang="el-GR" sz="2800" dirty="0"/>
              <a:t>δυνατότητα εύρεσης της διεύθυνσης ινών στο χαρτί είναι μία σημαντική παράμετρος γιατί όπως θα δούμε ακολούθως </a:t>
            </a:r>
            <a:r>
              <a:rPr lang="el-GR" altLang="el-GR" sz="2800" b="1" dirty="0">
                <a:solidFill>
                  <a:schemeClr val="accent1">
                    <a:lumMod val="75000"/>
                  </a:schemeClr>
                </a:solidFill>
              </a:rPr>
              <a:t>συντελεί στην αποφυγή λαθών </a:t>
            </a:r>
            <a:r>
              <a:rPr lang="el-GR" altLang="el-GR" sz="2800" dirty="0"/>
              <a:t>που μπορούν να επηρεάσουν αρνητικά τα </a:t>
            </a:r>
            <a:r>
              <a:rPr lang="el-GR" altLang="el-GR" sz="2800" b="1" dirty="0">
                <a:solidFill>
                  <a:schemeClr val="accent1">
                    <a:lumMod val="75000"/>
                  </a:schemeClr>
                </a:solidFill>
              </a:rPr>
              <a:t>αποτελέσματα της εκτυπωτικής διαδικασίας αλλά και της συσκευασίας.</a:t>
            </a:r>
            <a:r>
              <a:rPr lang="el-GR" altLang="el-GR" sz="2800" dirty="0">
                <a:solidFill>
                  <a:schemeClr val="accent1">
                    <a:lumMod val="75000"/>
                  </a:schemeClr>
                </a:solidFill>
              </a:rPr>
              <a:t> </a:t>
            </a:r>
          </a:p>
          <a:p>
            <a:endParaRPr lang="el-GR" sz="2800" dirty="0"/>
          </a:p>
        </p:txBody>
      </p:sp>
    </p:spTree>
    <p:extLst>
      <p:ext uri="{BB962C8B-B14F-4D97-AF65-F5344CB8AC3E}">
        <p14:creationId xmlns:p14="http://schemas.microsoft.com/office/powerpoint/2010/main" val="4216046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122" name="Rectangle 3"/>
          <p:cNvSpPr>
            <a:spLocks noGrp="1" noChangeArrowheads="1"/>
          </p:cNvSpPr>
          <p:nvPr>
            <p:ph idx="1"/>
          </p:nvPr>
        </p:nvSpPr>
        <p:spPr/>
        <p:txBody>
          <a:bodyPr>
            <a:normAutofit/>
          </a:bodyPr>
          <a:lstStyle/>
          <a:p>
            <a:pPr>
              <a:spcAft>
                <a:spcPts val="600"/>
              </a:spcAft>
            </a:pPr>
            <a:r>
              <a:rPr lang="el-GR" altLang="el-GR" sz="2400" dirty="0" smtClean="0"/>
              <a:t>Η εύρεση της διεύθυνσης των ινών στηρίζεται στην </a:t>
            </a:r>
            <a:r>
              <a:rPr lang="el-GR" altLang="el-GR" sz="2400" b="1" dirty="0" smtClean="0">
                <a:solidFill>
                  <a:schemeClr val="accent1">
                    <a:lumMod val="75000"/>
                  </a:schemeClr>
                </a:solidFill>
              </a:rPr>
              <a:t>επιφανειακή διαβροχή ενός φύλλου χαρτιού </a:t>
            </a:r>
            <a:r>
              <a:rPr lang="el-GR" altLang="el-GR" sz="2400" dirty="0" smtClean="0"/>
              <a:t>που οδηγεί σε </a:t>
            </a:r>
            <a:r>
              <a:rPr lang="el-GR" altLang="el-GR" sz="2400" dirty="0" err="1" smtClean="0"/>
              <a:t>διαστασιακή</a:t>
            </a:r>
            <a:r>
              <a:rPr lang="el-GR" altLang="el-GR" sz="2400" dirty="0" smtClean="0"/>
              <a:t> μεταβολή του.</a:t>
            </a:r>
            <a:endParaRPr lang="en-US" altLang="el-GR" sz="2400" dirty="0" smtClean="0"/>
          </a:p>
          <a:p>
            <a:pPr>
              <a:spcAft>
                <a:spcPts val="600"/>
              </a:spcAft>
            </a:pPr>
            <a:r>
              <a:rPr lang="el-GR" altLang="el-GR" sz="2400" dirty="0" smtClean="0"/>
              <a:t>Οι </a:t>
            </a:r>
            <a:r>
              <a:rPr lang="el-GR" altLang="el-GR" sz="2400" dirty="0" err="1" smtClean="0"/>
              <a:t>διαστασιακές</a:t>
            </a:r>
            <a:r>
              <a:rPr lang="el-GR" altLang="el-GR" sz="2400" dirty="0" smtClean="0"/>
              <a:t> μεταβολές προκαλούνται από την </a:t>
            </a:r>
            <a:r>
              <a:rPr lang="el-GR" altLang="el-GR" sz="2400" b="1" dirty="0" smtClean="0">
                <a:solidFill>
                  <a:schemeClr val="accent1">
                    <a:lumMod val="75000"/>
                  </a:schemeClr>
                </a:solidFill>
              </a:rPr>
              <a:t>αλληλεπίδραση του χαρτιού με την υγρασία </a:t>
            </a:r>
            <a:r>
              <a:rPr lang="el-GR" altLang="el-GR" sz="2400" dirty="0" smtClean="0"/>
              <a:t>και οφείλονται </a:t>
            </a:r>
            <a:r>
              <a:rPr lang="el-GR" altLang="el-GR" sz="2400" b="1" dirty="0" smtClean="0">
                <a:solidFill>
                  <a:srgbClr val="820000"/>
                </a:solidFill>
              </a:rPr>
              <a:t>στη διόγκωση (</a:t>
            </a:r>
            <a:r>
              <a:rPr lang="en-US" altLang="el-GR" sz="2400" b="1" dirty="0" smtClean="0">
                <a:solidFill>
                  <a:srgbClr val="820000"/>
                </a:solidFill>
              </a:rPr>
              <a:t>swelling</a:t>
            </a:r>
            <a:r>
              <a:rPr lang="el-GR" altLang="el-GR" sz="2400" b="1" dirty="0" smtClean="0">
                <a:solidFill>
                  <a:srgbClr val="820000"/>
                </a:solidFill>
              </a:rPr>
              <a:t>) των ινών </a:t>
            </a:r>
            <a:r>
              <a:rPr lang="el-GR" altLang="el-GR" sz="2400" dirty="0" smtClean="0"/>
              <a:t>κατά την προσρόφηση νερού σε μεγάλες τιμές σχετικής υγρασίας. </a:t>
            </a:r>
            <a:endParaRPr lang="en-US" altLang="el-GR" sz="2400" dirty="0" smtClean="0"/>
          </a:p>
          <a:p>
            <a:pPr>
              <a:spcAft>
                <a:spcPts val="600"/>
              </a:spcAft>
            </a:pPr>
            <a:r>
              <a:rPr lang="el-GR" altLang="el-GR" sz="2400" dirty="0" smtClean="0"/>
              <a:t>Επίσης, </a:t>
            </a:r>
            <a:r>
              <a:rPr lang="el-GR" altLang="el-GR" sz="2400" dirty="0" err="1" smtClean="0"/>
              <a:t>διαστασιακές</a:t>
            </a:r>
            <a:r>
              <a:rPr lang="el-GR" altLang="el-GR" sz="2400" dirty="0" smtClean="0"/>
              <a:t> μεταβολές μπορούν να προκληθούν και </a:t>
            </a:r>
            <a:r>
              <a:rPr lang="el-GR" altLang="el-GR" sz="2400" b="1" dirty="0" smtClean="0">
                <a:solidFill>
                  <a:srgbClr val="820000"/>
                </a:solidFill>
              </a:rPr>
              <a:t>με τη συστολή των ινών </a:t>
            </a:r>
            <a:r>
              <a:rPr lang="el-GR" altLang="el-GR" sz="2400" dirty="0" smtClean="0"/>
              <a:t>που λαμβάνει χώρα κατά την </a:t>
            </a:r>
            <a:r>
              <a:rPr lang="el-GR" altLang="el-GR" sz="2400" dirty="0" err="1" smtClean="0"/>
              <a:t>εκρόφηση</a:t>
            </a:r>
            <a:r>
              <a:rPr lang="el-GR" altLang="el-GR" sz="2400" dirty="0" smtClean="0"/>
              <a:t> υγρασίας σε χαμηλές τιμές σχετικής υγρασίας.</a:t>
            </a:r>
            <a:endParaRPr lang="en-US" altLang="el-GR" sz="2400" dirty="0" smtClean="0"/>
          </a:p>
        </p:txBody>
      </p:sp>
    </p:spTree>
    <p:extLst>
      <p:ext uri="{BB962C8B-B14F-4D97-AF65-F5344CB8AC3E}">
        <p14:creationId xmlns:p14="http://schemas.microsoft.com/office/powerpoint/2010/main" val="2656890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146" name="Rectangle 3"/>
          <p:cNvSpPr>
            <a:spLocks noGrp="1" noChangeArrowheads="1"/>
          </p:cNvSpPr>
          <p:nvPr>
            <p:ph idx="1"/>
          </p:nvPr>
        </p:nvSpPr>
        <p:spPr/>
        <p:txBody>
          <a:bodyPr>
            <a:normAutofit/>
          </a:bodyPr>
          <a:lstStyle/>
          <a:p>
            <a:pPr>
              <a:spcAft>
                <a:spcPts val="600"/>
              </a:spcAft>
            </a:pPr>
            <a:r>
              <a:rPr lang="el-GR" altLang="el-GR" sz="2400" dirty="0" smtClean="0"/>
              <a:t>Η</a:t>
            </a:r>
            <a:r>
              <a:rPr lang="el-GR" altLang="el-GR" sz="2400" b="1" dirty="0" smtClean="0">
                <a:solidFill>
                  <a:srgbClr val="009900"/>
                </a:solidFill>
              </a:rPr>
              <a:t> </a:t>
            </a:r>
            <a:r>
              <a:rPr lang="el-GR" altLang="el-GR" sz="2400" b="1" dirty="0" smtClean="0">
                <a:solidFill>
                  <a:srgbClr val="820000"/>
                </a:solidFill>
              </a:rPr>
              <a:t>αύξηση της διαμέτρου των ινών </a:t>
            </a:r>
            <a:r>
              <a:rPr lang="el-GR" altLang="el-GR" sz="2400" dirty="0" smtClean="0"/>
              <a:t>κατά το πέρασμά τους από ξηρές συνθήκες στο σημείο κορεσμού τους (</a:t>
            </a:r>
            <a:r>
              <a:rPr lang="en-US" altLang="el-GR" sz="2400" dirty="0" smtClean="0"/>
              <a:t>fiber saturation point</a:t>
            </a:r>
            <a:r>
              <a:rPr lang="el-GR" altLang="el-GR" sz="2400" dirty="0" smtClean="0"/>
              <a:t>) είναι της τάξης του </a:t>
            </a:r>
            <a:r>
              <a:rPr lang="el-GR" altLang="el-GR" sz="2400" b="1" dirty="0" smtClean="0">
                <a:solidFill>
                  <a:srgbClr val="820000"/>
                </a:solidFill>
              </a:rPr>
              <a:t>15-20 %.</a:t>
            </a:r>
            <a:endParaRPr lang="en-US" altLang="el-GR" sz="2400" b="1" dirty="0" smtClean="0">
              <a:solidFill>
                <a:srgbClr val="820000"/>
              </a:solidFill>
            </a:endParaRPr>
          </a:p>
          <a:p>
            <a:pPr>
              <a:spcAft>
                <a:spcPts val="600"/>
              </a:spcAft>
            </a:pPr>
            <a:r>
              <a:rPr lang="el-GR" altLang="el-GR" sz="2400" dirty="0" smtClean="0"/>
              <a:t>Είναι αδύνατο να είμαστε ακριβείς για το βαθμό διόγκωσης των ινών, επειδή οι ίνες που χρησιμοποιούνται στην παραγωγή του χαρτιού διαφέρουν ως προς αυτή την ιδιότητα, αλλά και γιατί η ακανόνιστη διατομή (</a:t>
            </a:r>
            <a:r>
              <a:rPr lang="en-US" altLang="el-GR" sz="2400" dirty="0" smtClean="0"/>
              <a:t>cross section</a:t>
            </a:r>
            <a:r>
              <a:rPr lang="el-GR" altLang="el-GR" sz="2400" dirty="0" smtClean="0"/>
              <a:t>) τους δημιουργεί δυσκολία στον καθορισμό της διαμέτρου.</a:t>
            </a:r>
            <a:endParaRPr lang="en-US" altLang="el-GR" sz="2400" dirty="0" smtClean="0"/>
          </a:p>
          <a:p>
            <a:pPr>
              <a:spcAft>
                <a:spcPts val="600"/>
              </a:spcAft>
            </a:pPr>
            <a:r>
              <a:rPr lang="el-GR" altLang="el-GR" sz="2400" dirty="0" smtClean="0"/>
              <a:t>Επιπλέον, ο ορισμός του σημείου κορεσμού των ινών δεν είναι ακριβής. </a:t>
            </a:r>
            <a:endParaRPr lang="en-US" altLang="el-GR" sz="2400" dirty="0" smtClean="0"/>
          </a:p>
        </p:txBody>
      </p:sp>
    </p:spTree>
    <p:extLst>
      <p:ext uri="{BB962C8B-B14F-4D97-AF65-F5344CB8AC3E}">
        <p14:creationId xmlns:p14="http://schemas.microsoft.com/office/powerpoint/2010/main" val="3589771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dirty="0"/>
          </a:p>
        </p:txBody>
      </p:sp>
      <p:sp>
        <p:nvSpPr>
          <p:cNvPr id="2" name="Content Placeholder 1"/>
          <p:cNvSpPr>
            <a:spLocks noGrp="1"/>
          </p:cNvSpPr>
          <p:nvPr>
            <p:ph idx="1"/>
          </p:nvPr>
        </p:nvSpPr>
        <p:spPr>
          <a:xfrm>
            <a:off x="457200" y="1196752"/>
            <a:ext cx="8291264" cy="5661248"/>
          </a:xfrm>
        </p:spPr>
        <p:txBody>
          <a:bodyPr>
            <a:normAutofit/>
          </a:bodyPr>
          <a:lstStyle/>
          <a:p>
            <a:r>
              <a:rPr lang="el-GR" altLang="el-GR" sz="2400" dirty="0"/>
              <a:t>Σε αντίθεση με την αξιοσημείωτη αύξηση της διαμέτρου των ινών (</a:t>
            </a:r>
            <a:r>
              <a:rPr lang="en-US" altLang="el-GR" sz="2400" dirty="0"/>
              <a:t>lateral dimension</a:t>
            </a:r>
            <a:r>
              <a:rPr lang="el-GR" altLang="el-GR" sz="2400" dirty="0"/>
              <a:t>) που ουσιαστικά συμβαίνει κάθετα στην πορεία κίνησης της </a:t>
            </a:r>
            <a:r>
              <a:rPr lang="el-GR" altLang="el-GR" sz="2400" dirty="0" err="1"/>
              <a:t>χαρτοποιητικής</a:t>
            </a:r>
            <a:r>
              <a:rPr lang="el-GR" altLang="el-GR" sz="2400" dirty="0"/>
              <a:t> μηχανής (Σχήμα 1) (</a:t>
            </a:r>
            <a:r>
              <a:rPr lang="en-US" altLang="el-GR" sz="2400" dirty="0"/>
              <a:t>CD</a:t>
            </a:r>
            <a:r>
              <a:rPr lang="el-GR" altLang="el-GR" sz="2400" dirty="0"/>
              <a:t>, </a:t>
            </a:r>
            <a:r>
              <a:rPr lang="en-US" altLang="el-GR" sz="2400" dirty="0"/>
              <a:t>cross direction</a:t>
            </a:r>
            <a:r>
              <a:rPr lang="el-GR" altLang="el-GR" sz="2400" dirty="0"/>
              <a:t>), </a:t>
            </a:r>
            <a:r>
              <a:rPr lang="el-GR" altLang="el-GR" sz="2400" b="1" dirty="0">
                <a:solidFill>
                  <a:srgbClr val="820000"/>
                </a:solidFill>
              </a:rPr>
              <a:t>η αύξηση κατά μήκος (</a:t>
            </a:r>
            <a:r>
              <a:rPr lang="en-US" altLang="el-GR" sz="2400" b="1" dirty="0">
                <a:solidFill>
                  <a:srgbClr val="820000"/>
                </a:solidFill>
              </a:rPr>
              <a:t>longitudinal dimension</a:t>
            </a:r>
            <a:r>
              <a:rPr lang="el-GR" altLang="el-GR" sz="2400" b="1" dirty="0">
                <a:solidFill>
                  <a:srgbClr val="820000"/>
                </a:solidFill>
              </a:rPr>
              <a:t>) των ινών</a:t>
            </a:r>
            <a:r>
              <a:rPr lang="el-GR" altLang="el-GR" sz="2400" dirty="0"/>
              <a:t> που αντιστοιχεί στην φορά κίνησης της μηχανής (</a:t>
            </a:r>
            <a:r>
              <a:rPr lang="en-US" altLang="el-GR" sz="2400" dirty="0"/>
              <a:t>MD</a:t>
            </a:r>
            <a:r>
              <a:rPr lang="el-GR" altLang="el-GR" sz="2400" dirty="0"/>
              <a:t>, </a:t>
            </a:r>
            <a:r>
              <a:rPr lang="en-US" altLang="el-GR" sz="2400" dirty="0"/>
              <a:t>machine direction</a:t>
            </a:r>
            <a:r>
              <a:rPr lang="el-GR" altLang="el-GR" sz="2400" dirty="0"/>
              <a:t>) </a:t>
            </a:r>
            <a:r>
              <a:rPr lang="el-GR" altLang="el-GR" sz="2400" b="1" dirty="0">
                <a:solidFill>
                  <a:schemeClr val="accent1">
                    <a:lumMod val="75000"/>
                  </a:schemeClr>
                </a:solidFill>
              </a:rPr>
              <a:t>είναι πρακτικά αμελητέα</a:t>
            </a:r>
            <a:r>
              <a:rPr lang="el-GR" altLang="el-GR" sz="2400" b="1" dirty="0">
                <a:solidFill>
                  <a:srgbClr val="009900"/>
                </a:solidFill>
              </a:rPr>
              <a:t> </a:t>
            </a:r>
            <a:r>
              <a:rPr lang="el-GR" altLang="el-GR" sz="2400" dirty="0"/>
              <a:t>(αντιστοιχεί περίπου στο 5% της αύξησης της διαμέτρου των ινών). </a:t>
            </a:r>
            <a:r>
              <a:rPr lang="en-US" altLang="el-GR" sz="2400" dirty="0"/>
              <a:t/>
            </a:r>
            <a:br>
              <a:rPr lang="en-US" altLang="el-GR" sz="2400" dirty="0"/>
            </a:br>
            <a:r>
              <a:rPr lang="en-US" altLang="el-GR" sz="2400" b="1" dirty="0">
                <a:solidFill>
                  <a:srgbClr val="009900"/>
                </a:solidFill>
              </a:rPr>
              <a:t/>
            </a:r>
            <a:br>
              <a:rPr lang="en-US" altLang="el-GR" sz="2400" b="1" dirty="0">
                <a:solidFill>
                  <a:srgbClr val="009900"/>
                </a:solidFill>
              </a:rPr>
            </a:br>
            <a:endParaRPr lang="el-GR" sz="2400" dirty="0"/>
          </a:p>
        </p:txBody>
      </p:sp>
    </p:spTree>
    <p:extLst>
      <p:ext uri="{BB962C8B-B14F-4D97-AF65-F5344CB8AC3E}">
        <p14:creationId xmlns:p14="http://schemas.microsoft.com/office/powerpoint/2010/main" val="2093358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2" name="Content Placeholder 1"/>
          <p:cNvSpPr>
            <a:spLocks noGrp="1"/>
          </p:cNvSpPr>
          <p:nvPr>
            <p:ph idx="1"/>
          </p:nvPr>
        </p:nvSpPr>
        <p:spPr/>
        <p:txBody>
          <a:bodyPr>
            <a:noAutofit/>
          </a:bodyPr>
          <a:lstStyle/>
          <a:p>
            <a:pPr>
              <a:spcAft>
                <a:spcPts val="600"/>
              </a:spcAft>
            </a:pPr>
            <a:r>
              <a:rPr lang="el-GR" altLang="el-GR" sz="2400" dirty="0"/>
              <a:t>Καθώς λοιπόν οι ίνες τείνουν να ευθυγραμμιστούν παράλληλα στην φορά κίνησης της </a:t>
            </a:r>
            <a:r>
              <a:rPr lang="el-GR" altLang="el-GR" sz="2400" dirty="0" err="1"/>
              <a:t>χαρτοποιητικής</a:t>
            </a:r>
            <a:r>
              <a:rPr lang="el-GR" altLang="el-GR" sz="2400" dirty="0"/>
              <a:t> μηχανής </a:t>
            </a:r>
            <a:r>
              <a:rPr lang="el-GR" altLang="el-GR" sz="2400" b="1" dirty="0">
                <a:solidFill>
                  <a:schemeClr val="accent4">
                    <a:lumMod val="75000"/>
                  </a:schemeClr>
                </a:solidFill>
              </a:rPr>
              <a:t>οποιαδήποτε αλλαγή στην διατομή τους δρα συσσωρευτικά στην πλευρά </a:t>
            </a:r>
            <a:r>
              <a:rPr lang="en-US" altLang="el-GR" sz="2400" b="1" dirty="0">
                <a:solidFill>
                  <a:schemeClr val="accent4">
                    <a:lumMod val="75000"/>
                  </a:schemeClr>
                </a:solidFill>
              </a:rPr>
              <a:t>CD</a:t>
            </a:r>
            <a:r>
              <a:rPr lang="el-GR" altLang="el-GR" sz="2400" b="1" dirty="0">
                <a:solidFill>
                  <a:schemeClr val="accent4">
                    <a:lumMod val="75000"/>
                  </a:schemeClr>
                </a:solidFill>
              </a:rPr>
              <a:t> του </a:t>
            </a:r>
            <a:r>
              <a:rPr lang="el-GR" altLang="el-GR" sz="2400" b="1" dirty="0" smtClean="0">
                <a:solidFill>
                  <a:schemeClr val="accent4">
                    <a:lumMod val="75000"/>
                  </a:schemeClr>
                </a:solidFill>
              </a:rPr>
              <a:t>φύλλου.</a:t>
            </a:r>
          </a:p>
          <a:p>
            <a:pPr>
              <a:spcAft>
                <a:spcPts val="600"/>
              </a:spcAft>
            </a:pPr>
            <a:r>
              <a:rPr lang="el-GR" altLang="el-GR" sz="2400" dirty="0" smtClean="0"/>
              <a:t>Γι </a:t>
            </a:r>
            <a:r>
              <a:rPr lang="el-GR" altLang="el-GR" sz="2400" dirty="0"/>
              <a:t>αυτό </a:t>
            </a:r>
            <a:r>
              <a:rPr lang="el-GR" altLang="el-GR" sz="2400" b="1" dirty="0">
                <a:solidFill>
                  <a:srgbClr val="820000"/>
                </a:solidFill>
              </a:rPr>
              <a:t>η </a:t>
            </a:r>
            <a:r>
              <a:rPr lang="el-GR" altLang="el-GR" sz="2400" b="1" dirty="0" err="1">
                <a:solidFill>
                  <a:srgbClr val="820000"/>
                </a:solidFill>
              </a:rPr>
              <a:t>διαστασιακή</a:t>
            </a:r>
            <a:r>
              <a:rPr lang="el-GR" altLang="el-GR" sz="2400" b="1" dirty="0">
                <a:solidFill>
                  <a:srgbClr val="820000"/>
                </a:solidFill>
              </a:rPr>
              <a:t> σταθερότητα είναι περισσότερο κρίσιμη στην διεύθυνση </a:t>
            </a:r>
            <a:r>
              <a:rPr lang="en-US" altLang="el-GR" sz="2400" b="1" dirty="0">
                <a:solidFill>
                  <a:srgbClr val="820000"/>
                </a:solidFill>
              </a:rPr>
              <a:t>CD</a:t>
            </a:r>
            <a:r>
              <a:rPr lang="el-GR" altLang="el-GR" sz="2400" b="1" dirty="0">
                <a:solidFill>
                  <a:srgbClr val="820000"/>
                </a:solidFill>
              </a:rPr>
              <a:t> παρά στην </a:t>
            </a:r>
            <a:r>
              <a:rPr lang="en-US" altLang="el-GR" sz="2400" b="1" dirty="0">
                <a:solidFill>
                  <a:srgbClr val="820000"/>
                </a:solidFill>
              </a:rPr>
              <a:t>MD</a:t>
            </a:r>
            <a:r>
              <a:rPr lang="el-GR" altLang="el-GR" sz="2400" b="1" dirty="0" smtClean="0">
                <a:solidFill>
                  <a:srgbClr val="820000"/>
                </a:solidFill>
              </a:rPr>
              <a:t>.</a:t>
            </a:r>
          </a:p>
          <a:p>
            <a:pPr>
              <a:spcAft>
                <a:spcPts val="600"/>
              </a:spcAft>
            </a:pPr>
            <a:r>
              <a:rPr lang="el-GR" altLang="el-GR" sz="2400" dirty="0" smtClean="0"/>
              <a:t>Η </a:t>
            </a:r>
            <a:r>
              <a:rPr lang="el-GR" altLang="el-GR" sz="2400" dirty="0"/>
              <a:t>χρησιμοποίηση αυτής της γνώσης οδηγεί στην δυνατότητα καθορισμού των δύο διευθύνσεων του χαρτιού. </a:t>
            </a:r>
            <a:r>
              <a:rPr lang="en-US" altLang="el-GR" sz="2400" dirty="0">
                <a:solidFill>
                  <a:srgbClr val="009900"/>
                </a:solidFill>
              </a:rPr>
              <a:t/>
            </a:r>
            <a:br>
              <a:rPr lang="en-US" altLang="el-GR" sz="2400" dirty="0">
                <a:solidFill>
                  <a:srgbClr val="009900"/>
                </a:solidFill>
              </a:rPr>
            </a:br>
            <a:r>
              <a:rPr lang="en-US" altLang="el-GR" sz="2400" dirty="0">
                <a:solidFill>
                  <a:srgbClr val="009900"/>
                </a:solidFill>
              </a:rPr>
              <a:t/>
            </a:r>
            <a:br>
              <a:rPr lang="en-US" altLang="el-GR" sz="2400" dirty="0">
                <a:solidFill>
                  <a:srgbClr val="009900"/>
                </a:solidFill>
              </a:rPr>
            </a:br>
            <a:endParaRPr lang="el-GR" sz="2400" dirty="0"/>
          </a:p>
        </p:txBody>
      </p:sp>
    </p:spTree>
    <p:extLst>
      <p:ext uri="{BB962C8B-B14F-4D97-AF65-F5344CB8AC3E}">
        <p14:creationId xmlns:p14="http://schemas.microsoft.com/office/powerpoint/2010/main" val="4015923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27" name="Rectangle 3"/>
          <p:cNvSpPr>
            <a:spLocks noGrp="1" noChangeArrowheads="1"/>
          </p:cNvSpPr>
          <p:nvPr>
            <p:ph idx="1"/>
          </p:nvPr>
        </p:nvSpPr>
        <p:spPr/>
        <p:txBody>
          <a:bodyPr>
            <a:normAutofit/>
          </a:bodyPr>
          <a:lstStyle/>
          <a:p>
            <a:pPr>
              <a:spcAft>
                <a:spcPts val="600"/>
              </a:spcAft>
            </a:pPr>
            <a:r>
              <a:rPr lang="el-GR" altLang="el-GR" sz="2400" dirty="0" smtClean="0">
                <a:ea typeface="Calibri" pitchFamily="34" charset="0"/>
                <a:cs typeface="Times New Roman" pitchFamily="18" charset="0"/>
              </a:rPr>
              <a:t>Συγκεκριμένα</a:t>
            </a:r>
            <a:r>
              <a:rPr lang="el-GR" altLang="el-GR" sz="2400" dirty="0">
                <a:ea typeface="Calibri" pitchFamily="34" charset="0"/>
                <a:cs typeface="Times New Roman" pitchFamily="18" charset="0"/>
              </a:rPr>
              <a:t>, καθώς </a:t>
            </a:r>
            <a:r>
              <a:rPr lang="el-GR" altLang="el-GR" sz="2400" dirty="0" err="1">
                <a:ea typeface="Calibri" pitchFamily="34" charset="0"/>
                <a:cs typeface="Times New Roman" pitchFamily="18" charset="0"/>
              </a:rPr>
              <a:t>προσροφάται</a:t>
            </a:r>
            <a:r>
              <a:rPr lang="el-GR" altLang="el-GR" sz="2400" dirty="0">
                <a:ea typeface="Calibri" pitchFamily="34" charset="0"/>
                <a:cs typeface="Times New Roman" pitchFamily="18" charset="0"/>
              </a:rPr>
              <a:t> νερό από τις ίνες αυτές διογκώνονται. Με βάση δε τα όσα προαναφέρθηκαν είναι ευνόητο ότι η διόγκωση γίνεται κυρίως στην διεύθυνση </a:t>
            </a:r>
            <a:r>
              <a:rPr lang="en-US" altLang="el-GR" sz="2400" dirty="0">
                <a:ea typeface="Calibri" pitchFamily="34" charset="0"/>
                <a:cs typeface="Times New Roman" pitchFamily="18" charset="0"/>
              </a:rPr>
              <a:t>CD</a:t>
            </a:r>
            <a:r>
              <a:rPr lang="el-GR" altLang="el-GR" sz="2400" dirty="0">
                <a:ea typeface="Calibri" pitchFamily="34" charset="0"/>
                <a:cs typeface="Times New Roman" pitchFamily="18" charset="0"/>
              </a:rPr>
              <a:t>.</a:t>
            </a:r>
            <a:endParaRPr lang="en-US" altLang="el-GR" sz="2400" dirty="0">
              <a:ea typeface="Calibri" pitchFamily="34" charset="0"/>
              <a:cs typeface="Times New Roman" pitchFamily="18" charset="0"/>
            </a:endParaRPr>
          </a:p>
          <a:p>
            <a:pPr>
              <a:spcAft>
                <a:spcPts val="600"/>
              </a:spcAft>
            </a:pPr>
            <a:r>
              <a:rPr lang="el-GR" altLang="el-GR" sz="2400" dirty="0" smtClean="0">
                <a:ea typeface="Calibri" pitchFamily="34" charset="0"/>
                <a:cs typeface="Times New Roman" pitchFamily="18" charset="0"/>
              </a:rPr>
              <a:t>Αυτό </a:t>
            </a:r>
            <a:r>
              <a:rPr lang="el-GR" altLang="el-GR" sz="2400" dirty="0">
                <a:ea typeface="Calibri" pitchFamily="34" charset="0"/>
                <a:cs typeface="Times New Roman" pitchFamily="18" charset="0"/>
              </a:rPr>
              <a:t>έχει ως αποτέλεσμα το χαρτί να σχηματίζει έναν κύλινδρο ο άξονας του οποίου αντιστοιχεί στην διεύθυνση </a:t>
            </a:r>
            <a:r>
              <a:rPr lang="en-US" altLang="el-GR" sz="2400" dirty="0" smtClean="0">
                <a:ea typeface="Calibri" pitchFamily="34" charset="0"/>
                <a:cs typeface="Times New Roman" pitchFamily="18" charset="0"/>
              </a:rPr>
              <a:t>MD</a:t>
            </a:r>
            <a:r>
              <a:rPr lang="el-GR" altLang="el-GR" sz="2400" dirty="0" smtClean="0">
                <a:ea typeface="Calibri" pitchFamily="34" charset="0"/>
                <a:cs typeface="Times New Roman" pitchFamily="18" charset="0"/>
              </a:rPr>
              <a:t>.</a:t>
            </a:r>
            <a:endParaRPr lang="en-US" altLang="el-GR" sz="2400" dirty="0">
              <a:ea typeface="Calibri" pitchFamily="34" charset="0"/>
              <a:cs typeface="Times New Roman" pitchFamily="18" charset="0"/>
            </a:endParaRPr>
          </a:p>
          <a:p>
            <a:pPr>
              <a:spcAft>
                <a:spcPts val="600"/>
              </a:spcAft>
            </a:pPr>
            <a:r>
              <a:rPr lang="el-GR" altLang="el-GR" sz="2400" dirty="0" smtClean="0">
                <a:ea typeface="Calibri" pitchFamily="34" charset="0"/>
                <a:cs typeface="Times New Roman" pitchFamily="18" charset="0"/>
              </a:rPr>
              <a:t>Η </a:t>
            </a:r>
            <a:r>
              <a:rPr lang="el-GR" altLang="el-GR" sz="2400" dirty="0">
                <a:ea typeface="Calibri" pitchFamily="34" charset="0"/>
                <a:cs typeface="Times New Roman" pitchFamily="18" charset="0"/>
              </a:rPr>
              <a:t>κατεύθυνση των ινών του χαρτιού έχει μεγάλη σημασία για την παραγωγή ετικετών και κουτιών. </a:t>
            </a:r>
          </a:p>
        </p:txBody>
      </p:sp>
      <p:graphicFrame>
        <p:nvGraphicFramePr>
          <p:cNvPr id="1026" name="Object 9"/>
          <p:cNvGraphicFramePr>
            <a:graphicFrameLocks noChangeAspect="1"/>
          </p:cNvGraphicFramePr>
          <p:nvPr/>
        </p:nvGraphicFramePr>
        <p:xfrm>
          <a:off x="-4533900" y="3228975"/>
          <a:ext cx="123825" cy="219075"/>
        </p:xfrm>
        <a:graphic>
          <a:graphicData uri="http://schemas.openxmlformats.org/presentationml/2006/ole">
            <mc:AlternateContent xmlns:mc="http://schemas.openxmlformats.org/markup-compatibility/2006">
              <mc:Choice xmlns:v="urn:schemas-microsoft-com:vml" Requires="v">
                <p:oleObj spid="_x0000_s1043" name="Εξίσωση" r:id="rId3" imgW="126780" imgH="215526" progId="Equation.3">
                  <p:embed/>
                </p:oleObj>
              </mc:Choice>
              <mc:Fallback>
                <p:oleObj name="Εξίσωση" r:id="rId3" imgW="126780" imgH="215526"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3228975"/>
                        <a:ext cx="1238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4509120"/>
            <a:ext cx="46482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179808" y="6231852"/>
            <a:ext cx="840295" cy="276999"/>
          </a:xfrm>
          <a:prstGeom prst="rect">
            <a:avLst/>
          </a:prstGeom>
        </p:spPr>
        <p:txBody>
          <a:bodyPr wrap="none">
            <a:spAutoFit/>
          </a:bodyPr>
          <a:lstStyle/>
          <a:p>
            <a:r>
              <a:rPr lang="en-US" sz="1200" dirty="0" smtClean="0">
                <a:latin typeface="+mn-lt"/>
                <a:hlinkClick r:id="rId6"/>
              </a:rPr>
              <a:t>arzpuck.ru</a:t>
            </a:r>
            <a:endParaRPr lang="el-GR" sz="1200" dirty="0">
              <a:latin typeface="+mn-lt"/>
            </a:endParaRPr>
          </a:p>
        </p:txBody>
      </p:sp>
    </p:spTree>
    <p:extLst>
      <p:ext uri="{BB962C8B-B14F-4D97-AF65-F5344CB8AC3E}">
        <p14:creationId xmlns:p14="http://schemas.microsoft.com/office/powerpoint/2010/main" val="850526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9218" name="Rectangle 3"/>
          <p:cNvSpPr>
            <a:spLocks noGrp="1" noChangeArrowheads="1"/>
          </p:cNvSpPr>
          <p:nvPr>
            <p:ph idx="1"/>
          </p:nvPr>
        </p:nvSpPr>
        <p:spPr/>
        <p:txBody>
          <a:bodyPr>
            <a:normAutofit/>
          </a:bodyPr>
          <a:lstStyle/>
          <a:p>
            <a:r>
              <a:rPr lang="el-GR" altLang="el-GR" sz="2400" dirty="0"/>
              <a:t>Για να ελαττώσουμε όσο είναι δυνατό τα διάφορα εκτυπωτικά προβλήματα που τυχόν εμφανιστούν λόγω της ιδιομορφίας αυτής του χαρτιού θα πρέπει σε όλα τα στάδια των χειρισμών του χαρτιού να λαμβάνουμε υπόψη την διεύθυνση των ινών.</a:t>
            </a:r>
          </a:p>
          <a:p>
            <a:endParaRPr lang="el-GR" altLang="el-GR" sz="2400" dirty="0"/>
          </a:p>
        </p:txBody>
      </p:sp>
    </p:spTree>
    <p:extLst>
      <p:ext uri="{BB962C8B-B14F-4D97-AF65-F5344CB8AC3E}">
        <p14:creationId xmlns:p14="http://schemas.microsoft.com/office/powerpoint/2010/main" val="1249238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a:t>Για </a:t>
            </a:r>
            <a:r>
              <a:rPr lang="el-GR" altLang="el-GR" dirty="0" smtClean="0"/>
              <a:t>παράδειγμα</a:t>
            </a:r>
            <a:endParaRPr lang="el-GR" dirty="0"/>
          </a:p>
        </p:txBody>
      </p:sp>
      <p:sp>
        <p:nvSpPr>
          <p:cNvPr id="10242" name="Rectangle 3"/>
          <p:cNvSpPr>
            <a:spLocks noGrp="1" noChangeArrowheads="1"/>
          </p:cNvSpPr>
          <p:nvPr>
            <p:ph idx="1"/>
          </p:nvPr>
        </p:nvSpPr>
        <p:spPr>
          <a:xfrm>
            <a:off x="457200" y="1196752"/>
            <a:ext cx="8229600" cy="5661248"/>
          </a:xfrm>
        </p:spPr>
        <p:txBody>
          <a:bodyPr>
            <a:normAutofit/>
          </a:bodyPr>
          <a:lstStyle/>
          <a:p>
            <a:pPr eaLnBrk="1" hangingPunct="1"/>
            <a:r>
              <a:rPr lang="el-GR" altLang="el-GR" sz="2100" dirty="0" smtClean="0"/>
              <a:t>Τα φύλλα χαρτιού πρέπει να τροφοδοτούνται στις εκτυπωτικές </a:t>
            </a:r>
            <a:r>
              <a:rPr lang="el-GR" altLang="el-GR" sz="2100" b="1" dirty="0" smtClean="0">
                <a:solidFill>
                  <a:srgbClr val="820000"/>
                </a:solidFill>
              </a:rPr>
              <a:t>μηχανές </a:t>
            </a:r>
            <a:r>
              <a:rPr lang="el-GR" altLang="el-GR" sz="2100" b="1" dirty="0" err="1" smtClean="0">
                <a:solidFill>
                  <a:srgbClr val="820000"/>
                </a:solidFill>
              </a:rPr>
              <a:t>όφφσετ</a:t>
            </a:r>
            <a:r>
              <a:rPr lang="el-GR" altLang="el-GR" sz="2100" b="1" dirty="0" smtClean="0">
                <a:solidFill>
                  <a:srgbClr val="009900"/>
                </a:solidFill>
              </a:rPr>
              <a:t> </a:t>
            </a:r>
            <a:r>
              <a:rPr lang="el-GR" altLang="el-GR" sz="2100" dirty="0" smtClean="0"/>
              <a:t>κατά τέτοιο τρόπο ώστε </a:t>
            </a:r>
            <a:r>
              <a:rPr lang="el-GR" altLang="el-GR" sz="2100" b="1" dirty="0" smtClean="0">
                <a:solidFill>
                  <a:srgbClr val="820000"/>
                </a:solidFill>
              </a:rPr>
              <a:t>η διεύθυνση των ινών να είναι παράλληλη προς τον άξονα των εκτυπωτικών κυλίνδρων.</a:t>
            </a:r>
            <a:r>
              <a:rPr lang="el-GR" altLang="el-GR" sz="2100" b="1" dirty="0" smtClean="0">
                <a:solidFill>
                  <a:srgbClr val="009900"/>
                </a:solidFill>
              </a:rPr>
              <a:t> </a:t>
            </a:r>
            <a:r>
              <a:rPr lang="el-GR" altLang="el-GR" sz="2100" dirty="0" smtClean="0"/>
              <a:t>Έτσι, οι μεταβολές της υγρασίας επηρεάζουν την μικρότερη διάσταση και τα προβλήματα ρύθμισης ελαττώνονται.</a:t>
            </a:r>
            <a:endParaRPr lang="en-US" altLang="el-GR" sz="2100" dirty="0" smtClean="0"/>
          </a:p>
          <a:p>
            <a:pPr eaLnBrk="1" hangingPunct="1"/>
            <a:r>
              <a:rPr lang="el-GR" altLang="el-GR" sz="2100" dirty="0" smtClean="0"/>
              <a:t>Όταν τοποθετούμε φύλλα </a:t>
            </a:r>
            <a:r>
              <a:rPr lang="el-GR" altLang="el-GR" sz="2100" b="1" dirty="0" smtClean="0">
                <a:solidFill>
                  <a:schemeClr val="accent1">
                    <a:lumMod val="75000"/>
                  </a:schemeClr>
                </a:solidFill>
              </a:rPr>
              <a:t>σε </a:t>
            </a:r>
            <a:r>
              <a:rPr lang="el-GR" altLang="el-GR" sz="2100" b="1" dirty="0" err="1" smtClean="0">
                <a:solidFill>
                  <a:schemeClr val="accent1">
                    <a:lumMod val="75000"/>
                  </a:schemeClr>
                </a:solidFill>
              </a:rPr>
              <a:t>διπλωτικές</a:t>
            </a:r>
            <a:r>
              <a:rPr lang="el-GR" altLang="el-GR" sz="2100" b="1" dirty="0" smtClean="0">
                <a:solidFill>
                  <a:schemeClr val="accent1">
                    <a:lumMod val="75000"/>
                  </a:schemeClr>
                </a:solidFill>
              </a:rPr>
              <a:t> μηχανές </a:t>
            </a:r>
            <a:r>
              <a:rPr lang="el-GR" altLang="el-GR" sz="2100" dirty="0" smtClean="0"/>
              <a:t>να λαμβάνεται υπόψη το γεγονός ότι </a:t>
            </a:r>
            <a:r>
              <a:rPr lang="el-GR" altLang="el-GR" sz="2100" b="1" dirty="0" smtClean="0">
                <a:solidFill>
                  <a:schemeClr val="accent1">
                    <a:lumMod val="75000"/>
                  </a:schemeClr>
                </a:solidFill>
              </a:rPr>
              <a:t>το χαρτί διπλώνεται ευκολότερα κατά την διεύθυνση των ινών του. </a:t>
            </a:r>
            <a:endParaRPr lang="en-US" altLang="el-GR" sz="2100" b="1" dirty="0" smtClean="0">
              <a:solidFill>
                <a:schemeClr val="accent1">
                  <a:lumMod val="75000"/>
                </a:schemeClr>
              </a:solidFill>
            </a:endParaRPr>
          </a:p>
          <a:p>
            <a:pPr eaLnBrk="1" hangingPunct="1"/>
            <a:r>
              <a:rPr lang="el-GR" altLang="el-GR" sz="2100" dirty="0" smtClean="0"/>
              <a:t>Προσοχή! Το χαρτόνι διπλώνει καλύτερα κατά μήκος των </a:t>
            </a:r>
            <a:r>
              <a:rPr lang="el-GR" altLang="el-GR" sz="2100" dirty="0" err="1" smtClean="0"/>
              <a:t>πικμάνσεων</a:t>
            </a:r>
            <a:r>
              <a:rPr lang="el-GR" altLang="el-GR" sz="2100" dirty="0" smtClean="0"/>
              <a:t> ή χαράξεων που έχουν γίνει κάθετα στην διεύθυνση των ινών του. Δηλαδή, </a:t>
            </a:r>
            <a:r>
              <a:rPr lang="el-GR" altLang="el-GR" sz="2100" b="1" dirty="0" smtClean="0">
                <a:solidFill>
                  <a:schemeClr val="accent4">
                    <a:lumMod val="75000"/>
                  </a:schemeClr>
                </a:solidFill>
              </a:rPr>
              <a:t>η διεύθυνση των ινών να είναι παράλληλη προς το καπάκι και τον πάτο του κουτιού, </a:t>
            </a:r>
            <a:r>
              <a:rPr lang="el-GR" altLang="el-GR" sz="2100" dirty="0" smtClean="0"/>
              <a:t>ώστε το στήσιμο της συγκολλημένης πλάγιας ραφής του σώματος του κουτιού να είναι ασφαλέστερο στην μηχανή συσκευασίας.</a:t>
            </a:r>
          </a:p>
        </p:txBody>
      </p:sp>
    </p:spTree>
    <p:extLst>
      <p:ext uri="{BB962C8B-B14F-4D97-AF65-F5344CB8AC3E}">
        <p14:creationId xmlns:p14="http://schemas.microsoft.com/office/powerpoint/2010/main" val="24526912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58f94e9d42ce53bb21f564948cf9976d11eab3d"/>
</p:tagLst>
</file>

<file path=ppt/theme/theme1.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1284</TotalTime>
  <Words>1427</Words>
  <Application>Microsoft Office PowerPoint</Application>
  <PresentationFormat>On-screen Show (4:3)</PresentationFormat>
  <Paragraphs>111</Paragraphs>
  <Slides>21</Slides>
  <Notes>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5" baseType="lpstr">
      <vt:lpstr>exo-opistho_simeiomata</vt:lpstr>
      <vt:lpstr>OC_template_updated</vt:lpstr>
      <vt:lpstr>1_exo-opistho_simeiomata</vt:lpstr>
      <vt:lpstr>Εξίσωση</vt:lpstr>
      <vt:lpstr>Εκτυπωτικά Υποστρώματα (Ε)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Για παράδειγμα</vt:lpstr>
      <vt:lpstr>PowerPoint Presentation</vt:lpstr>
      <vt:lpstr>Πειραματικό μέρος</vt:lpstr>
      <vt:lpstr>Εκτέλεση πειραματικού μέρους </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Σημείωμα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alex</cp:lastModifiedBy>
  <cp:revision>163</cp:revision>
  <dcterms:created xsi:type="dcterms:W3CDTF">2015-05-19T06:24:50Z</dcterms:created>
  <dcterms:modified xsi:type="dcterms:W3CDTF">2015-10-16T14:03:54Z</dcterms:modified>
</cp:coreProperties>
</file>