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06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6" r:id="rId28"/>
    <p:sldId id="297" r:id="rId29"/>
    <p:sldId id="298" r:id="rId30"/>
    <p:sldId id="299" r:id="rId31"/>
    <p:sldId id="301" r:id="rId32"/>
    <p:sldId id="302" r:id="rId33"/>
    <p:sldId id="257" r:id="rId34"/>
    <p:sldId id="262" r:id="rId35"/>
    <p:sldId id="264" r:id="rId36"/>
    <p:sldId id="307" r:id="rId37"/>
    <p:sldId id="308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49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9441-D2FA-425D-95BC-CA31C9A4BE6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845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isocytosi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Graham_Beard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Graham_Beards" TargetMode="External"/><Relationship Id="rId4" Type="http://schemas.openxmlformats.org/officeDocument/2006/relationships/hyperlink" Target="http://commons.wikimedia.org/wiki/File:Neutrophils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Paulo_Mourao&amp;action=edit&amp;redlink=1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commons.wikimedia.org/wiki/File:Howell-Jolly_smear_2010-11-17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Howell-Jolly_body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botsringbody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Jarkel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ypersegmented_neutrophil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/>
              <a:t>: </a:t>
            </a:r>
            <a:r>
              <a:rPr lang="el-GR" sz="2600" dirty="0" err="1"/>
              <a:t>Μεγαλοβλαστική</a:t>
            </a:r>
            <a:r>
              <a:rPr lang="el-GR" sz="2600" dirty="0"/>
              <a:t> Αναιμία </a:t>
            </a:r>
            <a:r>
              <a:rPr lang="el-GR" sz="2600" dirty="0" smtClean="0"/>
              <a:t>και Συγγενείς </a:t>
            </a:r>
            <a:r>
              <a:rPr lang="el-GR" sz="2600" dirty="0" err="1"/>
              <a:t>Δυσερυθροποιητικές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Βιταμίνη </a:t>
            </a:r>
            <a:r>
              <a:rPr lang="en-US" dirty="0"/>
              <a:t>B12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βιταμίνηΒ12 εισέρχεται στο πρωτόπλασμα του επιθηλιακού κυττάρου και μετακινείται προς τον αγγειακό πόλο του κυττάρου για να παραληφθεί από τις </a:t>
            </a:r>
            <a:r>
              <a:rPr lang="el-GR" dirty="0" err="1" smtClean="0"/>
              <a:t>τρανσκοβαλαμίνες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τρανσκοβαλαμίνες</a:t>
            </a:r>
            <a:r>
              <a:rPr lang="el-GR" dirty="0"/>
              <a:t> είναι </a:t>
            </a:r>
            <a:r>
              <a:rPr lang="el-GR" dirty="0" err="1"/>
              <a:t>μεγαλομόρια</a:t>
            </a:r>
            <a:r>
              <a:rPr lang="el-GR" dirty="0"/>
              <a:t> που μεταφέρουν την Β12 στα κύτταρα του </a:t>
            </a:r>
            <a:r>
              <a:rPr lang="el-GR" dirty="0" smtClean="0"/>
              <a:t>οργανισμού.</a:t>
            </a:r>
            <a:endParaRPr lang="el-GR" dirty="0"/>
          </a:p>
          <a:p>
            <a:r>
              <a:rPr lang="el-GR" dirty="0"/>
              <a:t>Η βιταμίνη Β12 διευκολύνει την απορρόφηση του </a:t>
            </a:r>
            <a:r>
              <a:rPr lang="el-GR" dirty="0" err="1"/>
              <a:t>φυλλικού</a:t>
            </a:r>
            <a:r>
              <a:rPr lang="el-GR" dirty="0"/>
              <a:t> οξέος από το έντερο και ρυθμίζει την είσοδο του στα </a:t>
            </a:r>
            <a:r>
              <a:rPr lang="el-GR" dirty="0" smtClean="0"/>
              <a:t>κύτταρα.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Ημερήσιες ανάγκες 1-3 μ</a:t>
            </a:r>
            <a:r>
              <a:rPr lang="en-US" dirty="0" smtClean="0"/>
              <a:t>gr</a:t>
            </a:r>
            <a:r>
              <a:rPr lang="el-GR" dirty="0" smtClean="0"/>
              <a:t>.</a:t>
            </a:r>
          </a:p>
          <a:p>
            <a:r>
              <a:rPr lang="el-GR" altLang="el-GR" dirty="0"/>
              <a:t>ΦΤ = </a:t>
            </a:r>
            <a:r>
              <a:rPr lang="en-US" altLang="el-GR" dirty="0"/>
              <a:t>200-250 </a:t>
            </a:r>
            <a:r>
              <a:rPr lang="en-US" altLang="el-GR" dirty="0" err="1" smtClean="0"/>
              <a:t>ngr</a:t>
            </a:r>
            <a:r>
              <a:rPr lang="en-US" altLang="el-GR" dirty="0" smtClean="0"/>
              <a:t>/l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Ομοιόσταση Βιταμίνης </a:t>
            </a:r>
            <a:r>
              <a:rPr lang="en-US" dirty="0"/>
              <a:t>B12</a:t>
            </a:r>
            <a:endParaRPr lang="el-GR" dirty="0"/>
          </a:p>
        </p:txBody>
      </p:sp>
      <p:pic>
        <p:nvPicPr>
          <p:cNvPr id="31746" name="Picture 2" descr="1. Οστρακόδερ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095500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συκώτ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20" y="3961154"/>
            <a:ext cx="2391956" cy="1598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Ελβετικό Τυρι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6202"/>
            <a:ext cx="2095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Απορρόφηση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Βιταμίνης </a:t>
            </a:r>
            <a:r>
              <a:rPr lang="en-US" altLang="el-GR" dirty="0"/>
              <a:t>B12</a:t>
            </a:r>
            <a:r>
              <a:rPr lang="el-GR" altLang="el-GR" dirty="0" smtClean="0"/>
              <a:t>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Κοβαλαμίνη αποσύνθεση στο στομάχι (πεψίνη + όξινο </a:t>
            </a:r>
            <a:r>
              <a:rPr lang="en-US" altLang="el-GR" sz="2400" dirty="0" smtClean="0"/>
              <a:t>pH)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Σύνδεση  με πρωτεΐνες </a:t>
            </a:r>
            <a:r>
              <a:rPr lang="en-US" altLang="el-GR" sz="2400" dirty="0" smtClean="0"/>
              <a:t>R (</a:t>
            </a:r>
            <a:r>
              <a:rPr lang="el-GR" altLang="el-GR" sz="2400" dirty="0" smtClean="0"/>
              <a:t>στομάχι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Δωδεκαδάκτυλο + παγκρεατικά = </a:t>
            </a:r>
            <a:r>
              <a:rPr lang="el-GR" altLang="el-GR" sz="2400" dirty="0" err="1" smtClean="0"/>
              <a:t>απενεργ</a:t>
            </a:r>
            <a:r>
              <a:rPr lang="el-GR" altLang="el-GR" sz="2400" dirty="0" smtClean="0"/>
              <a:t>. πρωτεϊνών </a:t>
            </a:r>
            <a:r>
              <a:rPr lang="en-US" altLang="el-GR" sz="2400" dirty="0" smtClean="0"/>
              <a:t>R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Κοβαλαμίνη + ενδογενής παράγοντας (</a:t>
            </a:r>
            <a:r>
              <a:rPr lang="el-GR" altLang="el-GR" sz="2400" dirty="0" err="1" smtClean="0"/>
              <a:t>ενδοκύττωση</a:t>
            </a:r>
            <a:r>
              <a:rPr lang="el-GR" altLang="el-GR" sz="2400" dirty="0" smtClean="0"/>
              <a:t>).</a:t>
            </a:r>
          </a:p>
          <a:p>
            <a:pPr eaLnBrk="1" hangingPunct="1"/>
            <a:r>
              <a:rPr lang="el-GR" altLang="el-GR" sz="2400" dirty="0" smtClean="0"/>
              <a:t>Στο εντερικό κύτταρο κοβαλαμίνη + </a:t>
            </a:r>
            <a:r>
              <a:rPr lang="el-GR" altLang="el-GR" sz="2400" dirty="0" err="1" smtClean="0"/>
              <a:t>τρανσκοβαλαμίνη</a:t>
            </a:r>
            <a:r>
              <a:rPr lang="el-GR" altLang="el-GR" sz="2400" dirty="0" smtClean="0"/>
              <a:t> ΙΙ.</a:t>
            </a:r>
          </a:p>
          <a:p>
            <a:pPr eaLnBrk="1" hangingPunct="1"/>
            <a:r>
              <a:rPr lang="el-GR" altLang="el-GR" sz="2400" dirty="0" smtClean="0"/>
              <a:t>Εισέρχεται στα μιτοχόνδρια.</a:t>
            </a:r>
            <a:endParaRPr lang="en-US" altLang="el-GR" sz="2400" dirty="0" smtClean="0"/>
          </a:p>
          <a:p>
            <a:pPr eaLnBrk="1" hangingPunct="1">
              <a:buFontTx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1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Υψηλή συγκέντρωση στο ήπαρ</a:t>
            </a:r>
          </a:p>
          <a:p>
            <a:r>
              <a:rPr lang="el-GR" altLang="el-GR" b="1" dirty="0"/>
              <a:t>Ημερήσιες ανάγκες 100-400 μ</a:t>
            </a:r>
            <a:r>
              <a:rPr lang="en-US" altLang="el-GR" b="1" dirty="0" smtClean="0"/>
              <a:t>gr</a:t>
            </a:r>
            <a:endParaRPr lang="el-GR" altLang="el-GR" b="1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21" y="4149080"/>
            <a:ext cx="2416259" cy="16393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21" y="1916833"/>
            <a:ext cx="2394181" cy="17956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040204" cy="1546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Ομοιόσταση </a:t>
            </a:r>
            <a:r>
              <a:rPr lang="el-GR" dirty="0" err="1"/>
              <a:t>Φυλλικού</a:t>
            </a:r>
            <a:r>
              <a:rPr lang="el-GR" dirty="0"/>
              <a:t> οξέος</a:t>
            </a:r>
          </a:p>
        </p:txBody>
      </p:sp>
    </p:spTree>
    <p:extLst>
      <p:ext uri="{BB962C8B-B14F-4D97-AF65-F5344CB8AC3E}">
        <p14:creationId xmlns:p14="http://schemas.microsoft.com/office/powerpoint/2010/main" val="28748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Απορρόφηση </a:t>
            </a:r>
            <a:r>
              <a:rPr lang="el-GR" altLang="el-GR" dirty="0" err="1"/>
              <a:t>Φυλλικού</a:t>
            </a:r>
            <a:r>
              <a:rPr lang="el-GR" altLang="el-GR" dirty="0"/>
              <a:t> οξέος</a:t>
            </a:r>
            <a:endParaRPr lang="el-GR" altLang="el-GR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Πολυγλουταμινικό</a:t>
            </a:r>
            <a:r>
              <a:rPr lang="el-GR" altLang="el-GR" dirty="0" smtClean="0"/>
              <a:t> οξύ (</a:t>
            </a:r>
            <a:r>
              <a:rPr lang="el-GR" altLang="el-GR" dirty="0" err="1" smtClean="0"/>
              <a:t>φυλλικό</a:t>
            </a:r>
            <a:r>
              <a:rPr lang="el-GR" altLang="el-GR" dirty="0" smtClean="0"/>
              <a:t> τροφών).</a:t>
            </a:r>
          </a:p>
          <a:p>
            <a:pPr eaLnBrk="1" hangingPunct="1"/>
            <a:r>
              <a:rPr lang="el-GR" altLang="el-GR" dirty="0" err="1" smtClean="0"/>
              <a:t>Μονογλουταμινικό</a:t>
            </a:r>
            <a:r>
              <a:rPr lang="el-GR" altLang="el-GR" dirty="0" smtClean="0"/>
              <a:t> (εντερικό επιθήλιο της νήστιδας).</a:t>
            </a:r>
          </a:p>
          <a:p>
            <a:pPr eaLnBrk="1" hangingPunct="1"/>
            <a:r>
              <a:rPr lang="el-GR" altLang="el-GR" dirty="0" smtClean="0"/>
              <a:t>Στην κυκλοφορία </a:t>
            </a:r>
            <a:r>
              <a:rPr lang="el-GR" altLang="el-GR" dirty="0" err="1" smtClean="0"/>
              <a:t>μέθυλο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τετραϋδροφολικό</a:t>
            </a:r>
            <a:r>
              <a:rPr lang="el-GR" altLang="el-GR" dirty="0" smtClean="0"/>
              <a:t> οξύ.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Διατροφή.</a:t>
            </a:r>
          </a:p>
          <a:p>
            <a:pPr eaLnBrk="1" hangingPunct="1"/>
            <a:r>
              <a:rPr lang="el-GR" altLang="el-GR" dirty="0" err="1" smtClean="0"/>
              <a:t>Δυσαπορρόφηση</a:t>
            </a:r>
            <a:r>
              <a:rPr lang="el-GR" altLang="el-GR" dirty="0" smtClean="0"/>
              <a:t> (ατροφική γαστρίτιδα, κακοήθης αναιμία, γαστρεκτομή, παγκρεατική ανεπάρκεια, νόσος </a:t>
            </a:r>
            <a:r>
              <a:rPr lang="en-US" altLang="el-GR" dirty="0" smtClean="0"/>
              <a:t>Crohn)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Ανταγωνισμός για κοβαλαμίνη στο έντερο (παρασίτωση, </a:t>
            </a:r>
            <a:r>
              <a:rPr lang="el-GR" altLang="el-GR" dirty="0" err="1" smtClean="0"/>
              <a:t>υπερανάπτυξη</a:t>
            </a:r>
            <a:r>
              <a:rPr lang="el-GR" altLang="el-GR" dirty="0" smtClean="0"/>
              <a:t> χλωρίδας).</a:t>
            </a:r>
          </a:p>
          <a:p>
            <a:pPr eaLnBrk="1" hangingPunct="1"/>
            <a:r>
              <a:rPr lang="el-GR" altLang="el-GR" dirty="0" smtClean="0"/>
              <a:t>Μεταβολικά νοσήματα (έλλειψη </a:t>
            </a:r>
            <a:r>
              <a:rPr lang="el-GR" altLang="el-GR" dirty="0" err="1" smtClean="0"/>
              <a:t>τρανσκοβαλαμίνης</a:t>
            </a:r>
            <a:r>
              <a:rPr lang="el-GR" altLang="el-GR" dirty="0" smtClean="0"/>
              <a:t>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ανεπάρκειας κοβαλαμίνης </a:t>
            </a:r>
          </a:p>
        </p:txBody>
      </p:sp>
    </p:spTree>
    <p:extLst>
      <p:ext uri="{BB962C8B-B14F-4D97-AF65-F5344CB8AC3E}">
        <p14:creationId xmlns:p14="http://schemas.microsoft.com/office/powerpoint/2010/main" val="28396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ανεπάρκειας </a:t>
            </a:r>
            <a:r>
              <a:rPr lang="el-GR" dirty="0" err="1"/>
              <a:t>φυλλικού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Διατροφή.</a:t>
            </a:r>
            <a:endParaRPr lang="el-GR" dirty="0"/>
          </a:p>
          <a:p>
            <a:r>
              <a:rPr lang="el-GR" dirty="0" err="1"/>
              <a:t>Δυσαπορρόφηση</a:t>
            </a:r>
            <a:r>
              <a:rPr lang="el-GR" dirty="0"/>
              <a:t> (φάρμακα, αλκοόλ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Αυξημένες ανάγκες (κύηση, αιμολυτική αναιμία, αιμοκάθαρση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Πολυμορφισμοί στο </a:t>
            </a:r>
            <a:r>
              <a:rPr lang="el-GR" dirty="0" smtClean="0"/>
              <a:t>μεταβολισμό.</a:t>
            </a:r>
            <a:endParaRPr lang="el-GR" dirty="0"/>
          </a:p>
          <a:p>
            <a:r>
              <a:rPr lang="el-GR" dirty="0"/>
              <a:t>ΦΤ = </a:t>
            </a:r>
            <a:r>
              <a:rPr lang="el-GR" dirty="0" smtClean="0"/>
              <a:t>5-15μgr/l.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2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Κλινικοεργαστηριακά ευρήματα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Γενικά χαρακτηριστικά αναιμίας (κόπωση, κακουχία, ανορεξία, κτλ).</a:t>
            </a:r>
          </a:p>
          <a:p>
            <a:pPr eaLnBrk="1" hangingPunct="1"/>
            <a:r>
              <a:rPr lang="el-GR" altLang="el-GR" dirty="0" smtClean="0"/>
              <a:t>Συχνά αιμορραγική διάθεση (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dirty="0" err="1" smtClean="0"/>
              <a:t>Υπίκτερος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err="1" smtClean="0"/>
              <a:t>Υπίκτερος</a:t>
            </a:r>
            <a:r>
              <a:rPr lang="el-GR" altLang="el-GR" dirty="0" smtClean="0"/>
              <a:t> και αναιμία = </a:t>
            </a:r>
            <a:r>
              <a:rPr lang="el-GR" altLang="el-GR" dirty="0" err="1" smtClean="0"/>
              <a:t>λεμονοειδής</a:t>
            </a:r>
            <a:r>
              <a:rPr lang="el-GR" altLang="el-GR" dirty="0" smtClean="0"/>
              <a:t> χροιά.</a:t>
            </a:r>
          </a:p>
          <a:p>
            <a:pPr eaLnBrk="1" hangingPunct="1"/>
            <a:r>
              <a:rPr lang="el-GR" altLang="el-GR" dirty="0" smtClean="0"/>
              <a:t>Ευπάθεια στις λοιμώξεις.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3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Εργαστηριακά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Όλες οι κυτταρικές σειρές.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Μείωση αιμοσφαιρίνης και αιματοκρίτη.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Αύξηση όγκου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Πυκνότητα αιμοσφαιρίνης αυξημένη.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Συγκέντρωση αιμοσφαιρίνης ΦΤ.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ΔΕΚ ελαττωμένα (διαφορική διάγνωση από αιμολυτική με </a:t>
            </a:r>
            <a:r>
              <a:rPr lang="el-GR" altLang="el-GR" dirty="0" err="1" smtClean="0"/>
              <a:t>μακτοκυττάρωση</a:t>
            </a:r>
            <a:r>
              <a:rPr lang="el-GR" altLang="el-GR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Λευκοπενία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Επίχρισμα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Μεμονωμένα  </a:t>
            </a:r>
            <a:r>
              <a:rPr lang="el-GR" altLang="el-GR" dirty="0" err="1" smtClean="0"/>
              <a:t>μακροκύτταρα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Ωοειδή σχήμα</a:t>
            </a:r>
          </a:p>
          <a:p>
            <a:pPr eaLnBrk="1" hangingPunct="1"/>
            <a:r>
              <a:rPr lang="el-GR" altLang="el-GR" dirty="0" err="1" smtClean="0"/>
              <a:t>Ανισοκυττάρωση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ποικιλοκυττάρωση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εμπύρηνα</a:t>
            </a:r>
            <a:r>
              <a:rPr lang="el-GR" altLang="el-GR" dirty="0" smtClean="0"/>
              <a:t> ερυθροκύτταρα).</a:t>
            </a:r>
          </a:p>
          <a:p>
            <a:pPr eaLnBrk="1" hangingPunct="1"/>
            <a:r>
              <a:rPr lang="el-GR" altLang="el-GR" dirty="0" smtClean="0"/>
              <a:t>Σωμάτια </a:t>
            </a:r>
            <a:r>
              <a:rPr lang="en-US" altLang="el-GR" dirty="0" smtClean="0"/>
              <a:t>Howell-Jolly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Δακτύλιοι </a:t>
            </a:r>
            <a:r>
              <a:rPr lang="en-US" altLang="el-GR" dirty="0" smtClean="0"/>
              <a:t>Cabot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9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Μεγαλοβλαστική</a:t>
            </a:r>
            <a:r>
              <a:rPr lang="el-GR" altLang="el-GR" dirty="0" smtClean="0"/>
              <a:t> Αναιμία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Ερυθροβλάστες</a:t>
            </a:r>
            <a:r>
              <a:rPr lang="el-GR" altLang="el-GR" dirty="0" smtClean="0"/>
              <a:t> στο μυελό των οστών.</a:t>
            </a:r>
          </a:p>
          <a:p>
            <a:pPr eaLnBrk="1" hangingPunct="1"/>
            <a:r>
              <a:rPr lang="el-GR" altLang="el-GR" dirty="0" smtClean="0"/>
              <a:t>Διαταραχή σύνθεσης </a:t>
            </a:r>
            <a:r>
              <a:rPr lang="en-US" altLang="el-GR" dirty="0" smtClean="0"/>
              <a:t>DNA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Συχνότητα 15%.</a:t>
            </a:r>
          </a:p>
          <a:p>
            <a:pPr eaLnBrk="1" hangingPunct="1"/>
            <a:r>
              <a:rPr lang="el-GR" altLang="el-GR" dirty="0" smtClean="0"/>
              <a:t>Ανεπάρκεια Β1</a:t>
            </a:r>
            <a:r>
              <a:rPr lang="en-US" altLang="el-GR" dirty="0" smtClean="0"/>
              <a:t>2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φυλλικού</a:t>
            </a:r>
            <a:r>
              <a:rPr lang="el-GR" altLang="el-GR" dirty="0" smtClean="0"/>
              <a:t> οξέος 30-40%.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Αίτια.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Ανεπάρκεια Β1</a:t>
            </a:r>
            <a:r>
              <a:rPr lang="en-US" altLang="el-GR" sz="2200" dirty="0" smtClean="0"/>
              <a:t>2</a:t>
            </a:r>
            <a:r>
              <a:rPr lang="el-GR" altLang="el-GR" sz="2200" dirty="0" smtClean="0"/>
              <a:t> ή </a:t>
            </a:r>
            <a:r>
              <a:rPr lang="el-GR" altLang="el-GR" sz="2200" dirty="0" err="1" smtClean="0"/>
              <a:t>φυλλικού</a:t>
            </a:r>
            <a:r>
              <a:rPr lang="el-GR" altLang="el-GR" sz="2200" dirty="0" smtClean="0"/>
              <a:t> οξέος.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Φάρμακα.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Μυελοδυσπλαστικά</a:t>
            </a:r>
            <a:r>
              <a:rPr lang="el-GR" altLang="el-GR" sz="2200" dirty="0" smtClean="0"/>
              <a:t> .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788024" y="1340768"/>
            <a:ext cx="0" cy="25202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8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nisocy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8760"/>
            <a:ext cx="6858000" cy="514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Μεμονωμένα  </a:t>
            </a:r>
            <a:r>
              <a:rPr lang="el-GR" dirty="0" err="1" smtClean="0"/>
              <a:t>μακροκύτταρα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1616250" y="6525344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Anisocytosis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raham Beards"/>
              </a:rPr>
              <a:t>Graham </a:t>
            </a:r>
            <a:r>
              <a:rPr lang="en-US" sz="1200" dirty="0" smtClean="0">
                <a:latin typeface="+mn-lt"/>
                <a:hlinkClick r:id="rId4" tooltip="User:Graham Beards"/>
              </a:rPr>
              <a:t>Beards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Ανισοκυττάρωση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1026" name="Picture 2" descr="File:Neutroph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052736"/>
            <a:ext cx="7128792" cy="5195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16250" y="6381328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Neutrophils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Graham Beards"/>
              </a:rPr>
              <a:t>Graham Beards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5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5443" b="25868"/>
          <a:stretch>
            <a:fillRect/>
          </a:stretch>
        </p:blipFill>
        <p:spPr bwMode="auto">
          <a:xfrm>
            <a:off x="4283968" y="1782944"/>
            <a:ext cx="466725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Σωμάτια </a:t>
            </a:r>
            <a:r>
              <a:rPr lang="en-US" dirty="0" smtClean="0"/>
              <a:t>Howell-Jolly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19458" name="Picture 2" descr="File:Howell-Jolly bo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5537"/>
            <a:ext cx="3745998" cy="3684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56367" y="5631631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Howell-Jolly </a:t>
            </a:r>
            <a:r>
              <a:rPr lang="en-US" sz="1200" dirty="0" smtClean="0">
                <a:latin typeface="+mn-lt"/>
                <a:hlinkClick r:id="rId4"/>
              </a:rPr>
              <a:t>body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ikael Häggström"/>
              </a:rPr>
              <a:t>Mikael </a:t>
            </a:r>
            <a:r>
              <a:rPr lang="en-US" sz="1200" dirty="0" err="1" smtClean="0">
                <a:latin typeface="+mn-lt"/>
                <a:hlinkClick r:id="rId5" tooltip="User:Mikael Häggström"/>
              </a:rPr>
              <a:t>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982728" y="5643723"/>
            <a:ext cx="3269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Howell-Jolly smear </a:t>
            </a:r>
            <a:r>
              <a:rPr lang="en-US" sz="1200" dirty="0" smtClean="0">
                <a:latin typeface="+mn-lt"/>
                <a:hlinkClick r:id="rId7"/>
              </a:rPr>
              <a:t>2010-11-17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Paulo Mourao (page does not exist)"/>
              </a:rPr>
              <a:t>Paulo </a:t>
            </a:r>
            <a:r>
              <a:rPr lang="en-US" sz="1200" dirty="0" err="1" smtClean="0">
                <a:latin typeface="+mn-lt"/>
                <a:hlinkClick r:id="rId8" tooltip="User:Paulo Mourao (page does not exist)"/>
              </a:rPr>
              <a:t>Mourao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2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Δακτύλιοι </a:t>
            </a:r>
            <a:r>
              <a:rPr lang="en-US" dirty="0" smtClean="0"/>
              <a:t>Cabot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Δακτύλιος </a:t>
            </a:r>
            <a:r>
              <a:rPr lang="en-US" dirty="0" smtClean="0"/>
              <a:t>Cabot.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/>
              <a:t>Σωμάτια </a:t>
            </a:r>
            <a:r>
              <a:rPr lang="en-US" dirty="0" smtClean="0"/>
              <a:t>Howell-Jolly.</a:t>
            </a:r>
          </a:p>
          <a:p>
            <a:pPr marL="457200" indent="-457200">
              <a:buFont typeface="+mj-lt"/>
              <a:buAutoNum type="alphaU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8434" name="Picture 2" descr="File:Cabotsring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28392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824028" y="4864505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Cabotsringbody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Jarkeld"/>
              </a:rPr>
              <a:t>Jarkeld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Σχέση κοκκιώδους σειράς και ερυθράς ΦΤ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Καθυστέρηση ωρίμανσης πυρήνα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Ωρίμανση κυτταροπλάσματος ΦΤ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Ασύγχρονη ωρίμανση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Ερυθροβλάστες</a:t>
            </a:r>
            <a:r>
              <a:rPr lang="el-GR" altLang="el-GR" dirty="0" smtClean="0"/>
              <a:t> μεγάλοι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Γιγάντια </a:t>
            </a:r>
            <a:r>
              <a:rPr lang="el-GR" altLang="el-GR" dirty="0" err="1" smtClean="0"/>
              <a:t>μεταμυελοκύτταρα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πολυπλοειδικά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Προσοχή με οξεία </a:t>
            </a:r>
            <a:r>
              <a:rPr lang="el-GR" altLang="el-GR" dirty="0" err="1" smtClean="0"/>
              <a:t>μυελογενής</a:t>
            </a:r>
            <a:r>
              <a:rPr lang="el-GR" altLang="el-GR" dirty="0" smtClean="0"/>
              <a:t> Λ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Μυελός των οστών </a:t>
            </a:r>
          </a:p>
        </p:txBody>
      </p:sp>
    </p:spTree>
    <p:extLst>
      <p:ext uri="{BB962C8B-B14F-4D97-AF65-F5344CB8AC3E}">
        <p14:creationId xmlns:p14="http://schemas.microsoft.com/office/powerpoint/2010/main" val="32857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Μεγαλοβλαστική</a:t>
            </a:r>
            <a:r>
              <a:rPr lang="el-GR" altLang="el-GR" dirty="0"/>
              <a:t> Αναιμία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6386" name="Picture 2" descr="File:Hypersegmented neutroph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456384" cy="2739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681790" y="4944157"/>
            <a:ext cx="378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Hypersegmented </a:t>
            </a:r>
            <a:r>
              <a:rPr lang="en-US" sz="1200" dirty="0" smtClean="0">
                <a:latin typeface="+mn-lt"/>
                <a:hlinkClick r:id="rId3"/>
              </a:rPr>
              <a:t>neutrophil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4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9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Ήπια ενδοαγγειακή αιμόλυση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Ασύγχρονη ωρίμανση πυρήνα και κυτταροπλάσματος.</a:t>
            </a:r>
          </a:p>
          <a:p>
            <a:pPr eaLnBrk="1" hangingPunct="1"/>
            <a:r>
              <a:rPr lang="el-GR" altLang="el-GR" dirty="0" smtClean="0"/>
              <a:t>Για την ερυθρά σειρά μετάφραση ως ήπια </a:t>
            </a:r>
            <a:r>
              <a:rPr lang="el-GR" altLang="el-GR" dirty="0" err="1" smtClean="0"/>
              <a:t>ενδοαγγειακή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Ήπια έμμεση </a:t>
            </a:r>
            <a:r>
              <a:rPr lang="el-GR" altLang="el-GR" dirty="0" err="1" smtClean="0"/>
              <a:t>υπερχολερυθριναιμία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Αύξηση γαλακτικής </a:t>
            </a:r>
            <a:r>
              <a:rPr lang="el-GR" altLang="el-GR" dirty="0" err="1" smtClean="0"/>
              <a:t>αφυδρογονάσης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ΔΕΚ ΦΤ.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3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Διαφορική διάγνωση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Κοβαλαμίνη και </a:t>
            </a:r>
            <a:r>
              <a:rPr lang="el-GR" altLang="el-GR" dirty="0" err="1" smtClean="0"/>
              <a:t>φυλλικό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Αλκοόλ και φάρμακα.</a:t>
            </a:r>
          </a:p>
          <a:p>
            <a:pPr eaLnBrk="1" hangingPunct="1"/>
            <a:r>
              <a:rPr lang="el-GR" altLang="el-GR" dirty="0" smtClean="0"/>
              <a:t>Αναιμία από ηπατική βλάβη (αλκοόλ) παρουσία </a:t>
            </a:r>
            <a:r>
              <a:rPr lang="el-GR" altLang="el-GR" dirty="0" err="1" smtClean="0"/>
              <a:t>στοχοκυττάρων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Προσοχή στη </a:t>
            </a:r>
            <a:r>
              <a:rPr lang="el-GR" altLang="el-GR" dirty="0" err="1" smtClean="0"/>
              <a:t>μυελοδυσπλασία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0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Αλγόριθμος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altLang="el-GR" b="1" dirty="0" err="1" smtClean="0"/>
              <a:t>Μακροκυττάρωση</a:t>
            </a:r>
            <a:endParaRPr lang="el-GR" altLang="el-GR" b="1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Χωρίς αναιμία (αλκοόλ, φάρμακα, ήπαρ, υποθυρεοειδισμό, ΔΕΚ) – αντιμετώπιση αιτίας.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Αναιμία (κοβαλαμίνη, </a:t>
            </a:r>
            <a:r>
              <a:rPr lang="el-GR" altLang="el-GR" dirty="0" err="1" smtClean="0"/>
              <a:t>φυλλικό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δυσπλαστικό</a:t>
            </a:r>
            <a:r>
              <a:rPr lang="el-GR" altLang="el-GR" dirty="0" smtClean="0"/>
              <a:t>, λευχαιμία, </a:t>
            </a:r>
            <a:r>
              <a:rPr lang="el-GR" altLang="el-GR" dirty="0" err="1" smtClean="0"/>
              <a:t>απλαστική</a:t>
            </a:r>
            <a:r>
              <a:rPr lang="el-GR" altLang="el-GR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0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Θεραπεία 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Κοβαλαμίνη.</a:t>
            </a:r>
          </a:p>
          <a:p>
            <a:pPr eaLnBrk="1" hangingPunct="1"/>
            <a:r>
              <a:rPr lang="el-GR" altLang="el-GR" dirty="0" err="1" smtClean="0"/>
              <a:t>Φυλλικό</a:t>
            </a:r>
            <a:r>
              <a:rPr lang="el-GR" altLang="el-GR" dirty="0" smtClean="0"/>
              <a:t> οξύ.</a:t>
            </a:r>
          </a:p>
          <a:p>
            <a:pPr eaLnBrk="1" hangingPunct="1"/>
            <a:r>
              <a:rPr lang="el-GR" altLang="el-GR" dirty="0" smtClean="0"/>
              <a:t>Προσοχή στην </a:t>
            </a:r>
            <a:r>
              <a:rPr lang="el-GR" altLang="el-GR" dirty="0" err="1" smtClean="0"/>
              <a:t>υποκαλιαιμία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Γιατί έχουμε πριν τη θεραπεία </a:t>
            </a:r>
            <a:r>
              <a:rPr lang="el-GR" altLang="el-GR" dirty="0" err="1" smtClean="0"/>
              <a:t>υπερκαλιαιμία</a:t>
            </a:r>
            <a:r>
              <a:rPr lang="el-GR" altLang="el-GR" dirty="0"/>
              <a:t>;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Στοιχεία – Κλειδιά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Λεμονοειδή</a:t>
            </a:r>
            <a:r>
              <a:rPr lang="el-GR" altLang="el-GR" dirty="0" smtClean="0"/>
              <a:t> χροιά.</a:t>
            </a:r>
          </a:p>
          <a:p>
            <a:pPr eaLnBrk="1" hangingPunct="1"/>
            <a:r>
              <a:rPr lang="el-GR" altLang="el-GR" dirty="0" err="1" smtClean="0"/>
              <a:t>Μακροκυττάρωση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err="1" smtClean="0"/>
              <a:t>Οβαλοκυττάρωση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Δυσαπορρόφηση</a:t>
            </a:r>
            <a:r>
              <a:rPr lang="el-GR" altLang="el-GR" dirty="0" smtClean="0"/>
              <a:t> κοβαλαμίνης.</a:t>
            </a:r>
          </a:p>
          <a:p>
            <a:pPr eaLnBrk="1" hangingPunct="1"/>
            <a:r>
              <a:rPr lang="el-GR" altLang="el-GR" dirty="0" smtClean="0"/>
              <a:t>Κατάχρηση αλκοόλ.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Κύηση.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Εφηβεία. 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Υπερήλικες.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8024" y="1340768"/>
            <a:ext cx="0" cy="25202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5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Συγγενείς δισερυθροποιητικές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Αναιμίες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0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ΣΔΑ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Κληρονομικές διαταραχές </a:t>
            </a:r>
            <a:r>
              <a:rPr lang="el-GR" altLang="el-GR" dirty="0" err="1" smtClean="0"/>
              <a:t>ερυθροποίησης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Διαταραχές των </a:t>
            </a:r>
            <a:r>
              <a:rPr lang="el-GR" altLang="el-GR" dirty="0" err="1" smtClean="0"/>
              <a:t>ερυθροβλαστών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Λευκοκύτταρα ΦΤ.</a:t>
            </a:r>
          </a:p>
          <a:p>
            <a:pPr eaLnBrk="1" hangingPunct="1"/>
            <a:r>
              <a:rPr lang="el-GR" altLang="el-GR" dirty="0" smtClean="0"/>
              <a:t>Αιμοπετάλια ΦΤ.</a:t>
            </a:r>
          </a:p>
          <a:p>
            <a:pPr eaLnBrk="1" hangingPunct="1"/>
            <a:r>
              <a:rPr lang="el-GR" altLang="el-GR" dirty="0" err="1" smtClean="0"/>
              <a:t>Μακροκυττάρωση</a:t>
            </a:r>
            <a:r>
              <a:rPr lang="el-GR" altLang="el-GR" dirty="0" smtClean="0"/>
              <a:t>.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752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ΣΔΑ Ι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ΣΔΑ ΙΙ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ΣΔΑ ΙΙΙ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644008" y="1268760"/>
            <a:ext cx="0" cy="309634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Μεγαλοβλαστική</a:t>
            </a:r>
            <a:r>
              <a:rPr lang="el-GR" sz="2000" dirty="0"/>
              <a:t> Αναιμία </a:t>
            </a:r>
            <a:r>
              <a:rPr lang="el-GR" sz="2000" dirty="0" smtClean="0"/>
              <a:t>και Συγγενείς </a:t>
            </a:r>
            <a:r>
              <a:rPr lang="el-GR" sz="2000" dirty="0" err="1"/>
              <a:t>Δυσερυθροποιητικές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Αίτια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Στην έλλειψη στης </a:t>
            </a:r>
            <a:r>
              <a:rPr lang="el-GR" altLang="el-GR" b="1" dirty="0" smtClean="0"/>
              <a:t>βιταμίνης Β12.</a:t>
            </a:r>
            <a:endParaRPr lang="el-GR" altLang="el-GR" i="1" dirty="0" smtClean="0"/>
          </a:p>
          <a:p>
            <a:pPr eaLnBrk="1" hangingPunct="1"/>
            <a:r>
              <a:rPr lang="el-GR" altLang="el-GR" dirty="0" smtClean="0"/>
              <a:t>Στην έλλειψη του </a:t>
            </a:r>
            <a:r>
              <a:rPr lang="el-GR" altLang="el-GR" b="1" dirty="0" err="1" smtClean="0"/>
              <a:t>φυλλικού</a:t>
            </a:r>
            <a:r>
              <a:rPr lang="el-GR" altLang="el-GR" b="1" dirty="0" smtClean="0"/>
              <a:t> οξέος.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Στην έλλειψη και των δύο.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αναιμία από έλλειψη βιταμίνης Β12 λόγω έλλειψης </a:t>
            </a:r>
            <a:r>
              <a:rPr lang="el-GR" altLang="el-GR" b="1" dirty="0" smtClean="0"/>
              <a:t>του ενδογενούς παράγοντα </a:t>
            </a:r>
            <a:r>
              <a:rPr lang="en-US" altLang="el-GR" b="1" dirty="0" smtClean="0"/>
              <a:t>Castle </a:t>
            </a:r>
            <a:r>
              <a:rPr lang="el-GR" altLang="el-GR" dirty="0" smtClean="0"/>
              <a:t>λέγεται </a:t>
            </a:r>
            <a:r>
              <a:rPr lang="el-GR" altLang="el-GR" b="1" dirty="0" smtClean="0"/>
              <a:t>κακοήθης αναιμία του </a:t>
            </a:r>
            <a:r>
              <a:rPr lang="el-GR" altLang="el-GR" b="1" dirty="0" err="1" smtClean="0"/>
              <a:t>Biermer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Το  κύτταρο φθάνει στην πυκνότητα των 32</a:t>
            </a:r>
            <a:r>
              <a:rPr lang="en-US" altLang="el-GR" dirty="0" smtClean="0"/>
              <a:t>gr/dl</a:t>
            </a:r>
            <a:r>
              <a:rPr lang="el-GR" altLang="el-GR" dirty="0" smtClean="0"/>
              <a:t> πριν συμπληρωθεί  η 4 </a:t>
            </a:r>
            <a:r>
              <a:rPr lang="el-GR" altLang="el-GR" baseline="30000" dirty="0" smtClean="0"/>
              <a:t>η </a:t>
            </a:r>
            <a:r>
              <a:rPr lang="el-GR" altLang="el-GR" dirty="0" smtClean="0"/>
              <a:t> διαίρεση με αποτέλεσμα παραγωγή μεγάλων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(</a:t>
            </a:r>
            <a:r>
              <a:rPr lang="el-GR" altLang="el-GR" b="1" dirty="0" err="1" smtClean="0"/>
              <a:t>μακροκύτταρα</a:t>
            </a:r>
            <a:r>
              <a:rPr lang="el-GR" altLang="el-GR" b="1" dirty="0" smtClean="0"/>
              <a:t>).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2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088232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dirty="0" smtClean="0"/>
              <a:t>Το </a:t>
            </a:r>
            <a:r>
              <a:rPr lang="el-GR" dirty="0" err="1"/>
              <a:t>φυλλικό</a:t>
            </a:r>
            <a:r>
              <a:rPr lang="el-GR" dirty="0"/>
              <a:t> οξύ και η Β12 </a:t>
            </a:r>
            <a:r>
              <a:rPr lang="el-GR" dirty="0" smtClean="0"/>
              <a:t>δε συντίθενται </a:t>
            </a:r>
            <a:r>
              <a:rPr lang="el-GR" dirty="0"/>
              <a:t>στον </a:t>
            </a:r>
            <a:r>
              <a:rPr lang="el-GR" dirty="0" smtClean="0"/>
              <a:t>οργανισμό και </a:t>
            </a:r>
            <a:r>
              <a:rPr lang="el-GR" dirty="0"/>
              <a:t>παίρνονται από τις </a:t>
            </a:r>
            <a:r>
              <a:rPr lang="el-GR" dirty="0" smtClean="0"/>
              <a:t>τροφές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3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Φυλλικό</a:t>
            </a:r>
            <a:r>
              <a:rPr lang="el-GR" dirty="0" smtClean="0"/>
              <a:t> οξύ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Το </a:t>
            </a:r>
            <a:r>
              <a:rPr lang="el-GR" dirty="0" err="1"/>
              <a:t>φυλλικό</a:t>
            </a:r>
            <a:r>
              <a:rPr lang="el-GR" dirty="0"/>
              <a:t> οξύ </a:t>
            </a:r>
            <a:r>
              <a:rPr lang="el-GR" dirty="0" smtClean="0"/>
              <a:t>περιέχεται:</a:t>
            </a:r>
            <a:endParaRPr lang="el-GR" dirty="0"/>
          </a:p>
          <a:p>
            <a:pPr lvl="1" indent="-387350"/>
            <a:r>
              <a:rPr lang="el-GR" dirty="0" smtClean="0"/>
              <a:t>πράσινα </a:t>
            </a:r>
            <a:r>
              <a:rPr lang="el-GR" dirty="0"/>
              <a:t>λαχανικά,</a:t>
            </a:r>
          </a:p>
          <a:p>
            <a:pPr lvl="1" indent="-387350"/>
            <a:r>
              <a:rPr lang="el-GR" dirty="0" smtClean="0"/>
              <a:t>γαλακτοκομικά </a:t>
            </a:r>
            <a:r>
              <a:rPr lang="el-GR" dirty="0" smtClean="0"/>
              <a:t>προϊόντα,</a:t>
            </a:r>
            <a:endParaRPr lang="el-GR" dirty="0"/>
          </a:p>
          <a:p>
            <a:pPr lvl="1" indent="-387350"/>
            <a:r>
              <a:rPr lang="el-GR" dirty="0" smtClean="0"/>
              <a:t>ήπαρ.</a:t>
            </a:r>
            <a:endParaRPr lang="el-GR" dirty="0"/>
          </a:p>
          <a:p>
            <a:r>
              <a:rPr lang="el-GR" dirty="0"/>
              <a:t> Απορροφάται από το αρχικό τμήμα της νήστιδας.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8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Βιταμίνη </a:t>
            </a:r>
            <a:r>
              <a:rPr lang="en-US" dirty="0" smtClean="0"/>
              <a:t>B12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Βρίσκεται </a:t>
            </a:r>
            <a:r>
              <a:rPr lang="el-GR" dirty="0"/>
              <a:t>στις ζωικές τροφές με τη μορφή της </a:t>
            </a:r>
            <a:r>
              <a:rPr lang="el-GR" dirty="0" err="1" smtClean="0"/>
              <a:t>κυανοκοβαλαμίνης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 Απορροφάται από το τελικό τμήμα του </a:t>
            </a:r>
            <a:r>
              <a:rPr lang="el-GR" dirty="0" smtClean="0"/>
              <a:t>ειλεού.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1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Φυλλικό</a:t>
            </a:r>
            <a:r>
              <a:rPr lang="el-GR" dirty="0"/>
              <a:t> οξύ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l-GR" dirty="0" err="1"/>
              <a:t>φυλλικό</a:t>
            </a:r>
            <a:r>
              <a:rPr lang="el-GR" dirty="0"/>
              <a:t> οξύ βρίσκεται με τη </a:t>
            </a:r>
            <a:r>
              <a:rPr lang="el-GR" dirty="0" smtClean="0"/>
              <a:t>μορφή Ν5-μέθυλο-τετραυδρο-φυλλικού οξέος</a:t>
            </a:r>
            <a:endParaRPr lang="el-GR" dirty="0"/>
          </a:p>
          <a:p>
            <a:pPr marL="0" indent="0" algn="ctr">
              <a:buNone/>
            </a:pPr>
            <a:r>
              <a:rPr lang="el-GR" b="1" dirty="0" smtClean="0"/>
              <a:t>N5-methylo-FH4</a:t>
            </a:r>
            <a:endParaRPr lang="el-GR" b="1" dirty="0"/>
          </a:p>
          <a:p>
            <a:r>
              <a:rPr lang="el-GR" dirty="0"/>
              <a:t>Τα αποθέματα </a:t>
            </a:r>
            <a:r>
              <a:rPr lang="el-GR" dirty="0" err="1"/>
              <a:t>φυλλικού</a:t>
            </a:r>
            <a:r>
              <a:rPr lang="el-GR" dirty="0"/>
              <a:t> οξέος </a:t>
            </a:r>
            <a:r>
              <a:rPr lang="el-GR" dirty="0" smtClean="0"/>
              <a:t>σε αντίθεση </a:t>
            </a:r>
            <a:r>
              <a:rPr lang="el-GR" dirty="0"/>
              <a:t>με τη Β12 είναι πολύ </a:t>
            </a:r>
            <a:r>
              <a:rPr lang="el-GR" dirty="0" smtClean="0"/>
              <a:t>μικρά.</a:t>
            </a:r>
            <a:endParaRPr lang="el-GR" dirty="0"/>
          </a:p>
          <a:p>
            <a:r>
              <a:rPr lang="el-GR" dirty="0"/>
              <a:t>Οδηγεί  σε ανεπάρκεια μέσα σε </a:t>
            </a:r>
            <a:r>
              <a:rPr lang="el-GR" dirty="0" smtClean="0"/>
              <a:t>λίγες εβδομάδες </a:t>
            </a:r>
            <a:r>
              <a:rPr lang="el-GR" dirty="0"/>
              <a:t>όταν υπάρχουν </a:t>
            </a:r>
            <a:r>
              <a:rPr lang="el-GR" dirty="0" smtClean="0"/>
              <a:t>διαταραχές:</a:t>
            </a:r>
            <a:endParaRPr lang="el-GR" dirty="0"/>
          </a:p>
          <a:p>
            <a:pPr lvl="1" indent="-387350"/>
            <a:r>
              <a:rPr lang="el-GR" dirty="0" smtClean="0"/>
              <a:t>Πρόσληψης.</a:t>
            </a:r>
            <a:endParaRPr lang="el-GR" dirty="0"/>
          </a:p>
          <a:p>
            <a:pPr lvl="1" indent="-387350"/>
            <a:r>
              <a:rPr lang="el-GR" dirty="0" smtClean="0"/>
              <a:t>Απορρόφησης.</a:t>
            </a:r>
            <a:endParaRPr lang="el-GR" dirty="0"/>
          </a:p>
          <a:p>
            <a:pPr lvl="1" indent="-387350"/>
            <a:r>
              <a:rPr lang="el-GR" dirty="0" smtClean="0"/>
              <a:t>Αυξημένες ανάγκες.</a:t>
            </a:r>
            <a:endParaRPr lang="el-GR" dirty="0"/>
          </a:p>
          <a:p>
            <a:pPr lvl="1" indent="-387350"/>
            <a:r>
              <a:rPr lang="el-GR" dirty="0" smtClean="0"/>
              <a:t>Αυξημένες απώλειες.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Βιταμίνη </a:t>
            </a:r>
            <a:r>
              <a:rPr lang="en-US" dirty="0"/>
              <a:t>B12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r>
              <a:rPr lang="el-GR" dirty="0" smtClean="0"/>
              <a:t>Απορροφάται </a:t>
            </a:r>
            <a:r>
              <a:rPr lang="el-GR" dirty="0"/>
              <a:t>από το τελικό τμήμα του ειλεού</a:t>
            </a:r>
          </a:p>
          <a:p>
            <a:r>
              <a:rPr lang="el-GR" dirty="0"/>
              <a:t>Η βιταμίνη Β12 στο στομάχι ενώνεται με μια γλυκοπρωτεΐνη ενδογενής παράγοντας, </a:t>
            </a:r>
            <a:r>
              <a:rPr lang="el-GR" dirty="0" err="1"/>
              <a:t>Castle</a:t>
            </a:r>
            <a:r>
              <a:rPr lang="el-GR" dirty="0"/>
              <a:t> (IF </a:t>
            </a:r>
            <a:r>
              <a:rPr lang="el-GR" dirty="0" err="1"/>
              <a:t>intrinsic</a:t>
            </a:r>
            <a:r>
              <a:rPr lang="el-GR" dirty="0"/>
              <a:t> </a:t>
            </a:r>
            <a:r>
              <a:rPr lang="el-GR" dirty="0" err="1"/>
              <a:t>factor</a:t>
            </a:r>
            <a:r>
              <a:rPr lang="el-GR" dirty="0"/>
              <a:t>),  που παράγεται από τα καλυκοειδή κύτταρα του θόλου του στομάχου.</a:t>
            </a:r>
          </a:p>
          <a:p>
            <a:r>
              <a:rPr lang="el-GR" dirty="0"/>
              <a:t>Το σύμπλεγμα (Β12- ενδογενής παράγοντας) φτάνει στο τελικό τμήμα του ειλεού και απορροφάται από τα επιθηλιακά κύτταρα με ειδικούς υποδοχείς που δεσμεύουν την Β12 ενώ ο ενδογενής παράγοντας αποσπάται, πέφτει στον εντερικό αυλό και ακολουθεί την πορεία του εντερικού </a:t>
            </a:r>
            <a:r>
              <a:rPr lang="el-GR" dirty="0" smtClean="0"/>
              <a:t>περιεχομένου.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5ef80863bf5fa5e42ab62f2a9fe5af464e5782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116</TotalTime>
  <Words>1501</Words>
  <Application>Microsoft Office PowerPoint</Application>
  <PresentationFormat>On-screen Show (4:3)</PresentationFormat>
  <Paragraphs>248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OC_template</vt:lpstr>
      <vt:lpstr>OC_template_updated</vt:lpstr>
      <vt:lpstr>Αιματολογία ΙΙ (Θ)</vt:lpstr>
      <vt:lpstr>Μεγαλοβλαστική Αναιμία 1/2</vt:lpstr>
      <vt:lpstr>Στοιχεία – Κλειδιά </vt:lpstr>
      <vt:lpstr>Αίτια </vt:lpstr>
      <vt:lpstr>Το φυλλικό οξύ και η Β12 δε συντίθενται στον οργανισμό και παίρνονται από τις τροφές</vt:lpstr>
      <vt:lpstr>Φυλλικό οξύ 1/2</vt:lpstr>
      <vt:lpstr>Βιταμίνη B12 1/3</vt:lpstr>
      <vt:lpstr>Φυλλικό οξύ 2/2</vt:lpstr>
      <vt:lpstr>Βιταμίνη B12 2/3</vt:lpstr>
      <vt:lpstr>Βιταμίνη B12 3/3</vt:lpstr>
      <vt:lpstr>Ομοιόσταση Βιταμίνης B12</vt:lpstr>
      <vt:lpstr>Απορρόφηση Βιταμίνης B12  </vt:lpstr>
      <vt:lpstr>Ομοιόσταση Φυλλικού οξέος</vt:lpstr>
      <vt:lpstr>Απορρόφηση Φυλλικού οξέος</vt:lpstr>
      <vt:lpstr>Αίτια ανεπάρκειας κοβαλαμίνης </vt:lpstr>
      <vt:lpstr>Αίτια ανεπάρκειας φυλλικού </vt:lpstr>
      <vt:lpstr>Κλινικοεργαστηριακά ευρήματα</vt:lpstr>
      <vt:lpstr>Εργαστηριακά </vt:lpstr>
      <vt:lpstr>Επίχρισμα </vt:lpstr>
      <vt:lpstr>Μεμονωμένα  μακροκύτταρα</vt:lpstr>
      <vt:lpstr>Ανισοκυττάρωση </vt:lpstr>
      <vt:lpstr>Σωμάτια Howell-Jolly</vt:lpstr>
      <vt:lpstr>Δακτύλιοι Cabot</vt:lpstr>
      <vt:lpstr>Μυελός των οστών </vt:lpstr>
      <vt:lpstr>Μεγαλοβλαστική Αναιμία 2/2</vt:lpstr>
      <vt:lpstr>Ήπια ενδοαγγειακή αιμόλυση</vt:lpstr>
      <vt:lpstr>Διαφορική διάγνωση</vt:lpstr>
      <vt:lpstr>Αλγόριθμος </vt:lpstr>
      <vt:lpstr>Θεραπεία </vt:lpstr>
      <vt:lpstr>Συγγενείς δισερυθροποιητικές</vt:lpstr>
      <vt:lpstr>ΣΔΑ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19</cp:revision>
  <dcterms:created xsi:type="dcterms:W3CDTF">2014-11-18T09:51:07Z</dcterms:created>
  <dcterms:modified xsi:type="dcterms:W3CDTF">2015-03-02T10:22:37Z</dcterms:modified>
</cp:coreProperties>
</file>