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262" r:id="rId23"/>
    <p:sldId id="264" r:id="rId24"/>
    <p:sldId id="269" r:id="rId25"/>
    <p:sldId id="270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0" d="100"/>
          <a:sy n="80" d="100"/>
        </p:scale>
        <p:origin x="-86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2F9931-5867-45B9-8698-A503703D2BE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580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DCED0-B89C-4D0C-B678-EB3923E15AB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185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4A8752-2FEF-4464-AEB3-0776E494DAE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863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A0305D-E123-459B-8CD2-2582BF02C7B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149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Ταλαντώσεις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Ελατήριο σε οριζόντια επιφάνεια έχει προσαρτημένη στο άκρο του μάζα </a:t>
            </a:r>
            <a:r>
              <a:rPr lang="en-US" altLang="el-GR" dirty="0"/>
              <a:t>M</a:t>
            </a:r>
            <a:r>
              <a:rPr lang="el-GR" altLang="el-GR" dirty="0"/>
              <a:t> και εκτελεί απλή αρμονική ταλάντωση πλάτους Α</a:t>
            </a:r>
            <a:r>
              <a:rPr lang="el-GR" altLang="el-GR" baseline="-25000" dirty="0"/>
              <a:t>1</a:t>
            </a:r>
            <a:r>
              <a:rPr lang="el-GR" altLang="el-GR" dirty="0"/>
              <a:t>.  Τη στιγμή που περνάει από τη θέση ισορροπίας μάζα </a:t>
            </a:r>
            <a:r>
              <a:rPr lang="en-US" altLang="el-GR" dirty="0"/>
              <a:t>m </a:t>
            </a:r>
            <a:r>
              <a:rPr lang="el-GR" altLang="el-GR" dirty="0"/>
              <a:t>που πέφτει από μικρό ύψος κολλάει πάνω στον κύβο Μ.  Πόση θα είναι η καινούρια συχνότητα και το καινούριο πλάτος της ταλάντωσης</a:t>
            </a:r>
            <a:r>
              <a:rPr lang="el-GR" altLang="el-GR" dirty="0" smtClean="0"/>
              <a:t>;</a:t>
            </a:r>
          </a:p>
          <a:p>
            <a:r>
              <a:rPr lang="el-GR" altLang="el-GR" dirty="0"/>
              <a:t>Σωματίδιο που εκτελεί απλή αρμονική ταλάντωση περνάει από τη θέση ισορροπίας του με ταχύτητα 2</a:t>
            </a:r>
            <a:r>
              <a:rPr lang="en-US" altLang="el-GR" dirty="0"/>
              <a:t>m/s</a:t>
            </a:r>
            <a:r>
              <a:rPr lang="el-GR" altLang="el-GR" dirty="0"/>
              <a:t>.  Το πλάτος της ταλάντωσης είναι 10</a:t>
            </a:r>
            <a:r>
              <a:rPr lang="el-GR" altLang="el-GR" baseline="30000" dirty="0"/>
              <a:t>-3</a:t>
            </a:r>
            <a:r>
              <a:rPr lang="en-US" altLang="el-GR" dirty="0"/>
              <a:t>m</a:t>
            </a:r>
            <a:r>
              <a:rPr lang="el-GR" altLang="el-GR" dirty="0"/>
              <a:t>.  Ποια η συχνότητα και η περίοδος της ταλάντωσης;  Ποια η εξίσωση που εκφράζει την απομάκρυνση του σωματιδίου σα συνάρτηση με το χρόνο</a:t>
            </a:r>
            <a:r>
              <a:rPr lang="el-GR" altLang="el-GR" dirty="0" smtClean="0"/>
              <a:t>;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Απλό εκκρεμές</a:t>
            </a:r>
          </a:p>
        </p:txBody>
      </p:sp>
      <p:pic>
        <p:nvPicPr>
          <p:cNvPr id="23557" name="Picture 5" descr="Simple_Pendulum_Oscilla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1104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4211638" y="1125538"/>
            <a:ext cx="4320802" cy="4391694"/>
            <a:chOff x="2608" y="935"/>
            <a:chExt cx="2494" cy="2586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4332" y="2523"/>
              <a:ext cx="0" cy="99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2608" y="935"/>
              <a:ext cx="2494" cy="2404"/>
              <a:chOff x="2517" y="1253"/>
              <a:chExt cx="2494" cy="2404"/>
            </a:xfrm>
          </p:grpSpPr>
          <p:grpSp>
            <p:nvGrpSpPr>
              <p:cNvPr id="23575" name="Group 23"/>
              <p:cNvGrpSpPr>
                <a:grpSpLocks/>
              </p:cNvGrpSpPr>
              <p:nvPr/>
            </p:nvGrpSpPr>
            <p:grpSpPr bwMode="auto">
              <a:xfrm>
                <a:off x="2517" y="1253"/>
                <a:ext cx="2494" cy="2404"/>
                <a:chOff x="2517" y="1253"/>
                <a:chExt cx="2494" cy="2404"/>
              </a:xfrm>
            </p:grpSpPr>
            <p:sp>
              <p:nvSpPr>
                <p:cNvPr id="235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787" y="2840"/>
                  <a:ext cx="454" cy="318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3574" name="Group 22"/>
                <p:cNvGrpSpPr>
                  <a:grpSpLocks/>
                </p:cNvGrpSpPr>
                <p:nvPr/>
              </p:nvGrpSpPr>
              <p:grpSpPr bwMode="auto">
                <a:xfrm>
                  <a:off x="2517" y="1253"/>
                  <a:ext cx="2494" cy="2404"/>
                  <a:chOff x="2517" y="1253"/>
                  <a:chExt cx="2494" cy="2404"/>
                </a:xfrm>
              </p:grpSpPr>
              <p:sp>
                <p:nvSpPr>
                  <p:cNvPr id="2356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339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altLang="el-GR" sz="2400">
                        <a:solidFill>
                          <a:srgbClr val="CC0066"/>
                        </a:solidFill>
                      </a:rPr>
                      <a:t>Β</a:t>
                    </a:r>
                  </a:p>
                </p:txBody>
              </p:sp>
              <p:grpSp>
                <p:nvGrpSpPr>
                  <p:cNvPr id="2357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517" y="1253"/>
                    <a:ext cx="2494" cy="2404"/>
                    <a:chOff x="2517" y="1253"/>
                    <a:chExt cx="2494" cy="2404"/>
                  </a:xfrm>
                </p:grpSpPr>
                <p:sp>
                  <p:nvSpPr>
                    <p:cNvPr id="23564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23" y="2160"/>
                      <a:ext cx="318" cy="5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3572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7" y="1253"/>
                      <a:ext cx="2494" cy="2404"/>
                      <a:chOff x="2517" y="1253"/>
                      <a:chExt cx="2494" cy="2404"/>
                    </a:xfrm>
                  </p:grpSpPr>
                  <p:sp>
                    <p:nvSpPr>
                      <p:cNvPr id="2356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58" y="3203"/>
                        <a:ext cx="453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2400">
                            <a:solidFill>
                              <a:srgbClr val="CC0066"/>
                            </a:solidFill>
                          </a:rPr>
                          <a:t>Β</a:t>
                        </a:r>
                        <a:r>
                          <a:rPr lang="en-US" altLang="el-GR" sz="2400" baseline="-25000">
                            <a:solidFill>
                              <a:srgbClr val="CC0066"/>
                            </a:solidFill>
                          </a:rPr>
                          <a:t>y</a:t>
                        </a:r>
                        <a:endParaRPr lang="el-GR" altLang="el-GR" sz="2400" baseline="-25000">
                          <a:solidFill>
                            <a:srgbClr val="CC0066"/>
                          </a:solidFill>
                        </a:endParaRPr>
                      </a:p>
                    </p:txBody>
                  </p:sp>
                  <p:grpSp>
                    <p:nvGrpSpPr>
                      <p:cNvPr id="2357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7" y="1253"/>
                        <a:ext cx="2132" cy="2404"/>
                        <a:chOff x="2517" y="1253"/>
                        <a:chExt cx="2132" cy="2404"/>
                      </a:xfrm>
                    </p:grpSpPr>
                    <p:sp>
                      <p:nvSpPr>
                        <p:cNvPr id="23558" name="Line 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17" y="1253"/>
                          <a:ext cx="19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59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4" y="1253"/>
                          <a:ext cx="0" cy="190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6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4" y="1253"/>
                          <a:ext cx="862" cy="15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61" name="Arc 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424" y="1797"/>
                          <a:ext cx="318" cy="9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62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" y="1570"/>
                          <a:ext cx="363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l-GR" altLang="el-GR"/>
                            <a:t>θ</a:t>
                          </a:r>
                        </a:p>
                      </p:txBody>
                    </p:sp>
                    <p:sp>
                      <p:nvSpPr>
                        <p:cNvPr id="2356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2750"/>
                          <a:ext cx="408" cy="9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9933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67" name="Arc 15"/>
                        <p:cNvSpPr>
                          <a:spLocks/>
                        </p:cNvSpPr>
                        <p:nvPr/>
                      </p:nvSpPr>
                      <p:spPr bwMode="auto">
                        <a:xfrm rot="7140822">
                          <a:off x="2994" y="2001"/>
                          <a:ext cx="1316" cy="136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23570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022"/>
                          <a:ext cx="45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l-GR" altLang="el-GR" sz="2400">
                              <a:solidFill>
                                <a:srgbClr val="CC0066"/>
                              </a:solidFill>
                            </a:rPr>
                            <a:t>Β</a:t>
                          </a:r>
                          <a:r>
                            <a:rPr lang="en-US" altLang="el-GR" sz="2400" baseline="-25000">
                              <a:solidFill>
                                <a:srgbClr val="CC0066"/>
                              </a:solidFill>
                            </a:rPr>
                            <a:t>x</a:t>
                          </a:r>
                          <a:endParaRPr lang="el-GR" altLang="el-GR" sz="2400" baseline="-25000">
                            <a:solidFill>
                              <a:srgbClr val="CC0066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576" name="Text Box 24"/>
              <p:cNvSpPr txBox="1">
                <a:spLocks noChangeArrowheads="1"/>
              </p:cNvSpPr>
              <p:nvPr/>
            </p:nvSpPr>
            <p:spPr bwMode="auto">
              <a:xfrm>
                <a:off x="4105" y="211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/>
                  <a:t>T</a:t>
                </a:r>
                <a:endParaRPr lang="el-GR" altLang="el-GR"/>
              </a:p>
            </p:txBody>
          </p:sp>
        </p:grpSp>
      </p:grp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97993" y="4797425"/>
            <a:ext cx="5975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Να βρεθούν η εξίσωση κίνησης και η περίοδος του απλού εκκρεμούς </a:t>
            </a:r>
            <a:r>
              <a:rPr lang="el-GR" altLang="el-GR" sz="2200" dirty="0" smtClean="0">
                <a:latin typeface="+mn-lt"/>
              </a:rPr>
              <a:t>χρησιμοποιώντας εξισώσεις</a:t>
            </a:r>
            <a:endParaRPr lang="el-GR" altLang="el-GR" sz="22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>
                <a:latin typeface="+mn-lt"/>
              </a:rPr>
              <a:t>Μεταφορικής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>
                <a:latin typeface="+mn-lt"/>
              </a:rPr>
              <a:t>Περιστροφικής κίνησης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211638" y="5698347"/>
            <a:ext cx="48244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b="1" dirty="0">
                <a:solidFill>
                  <a:schemeClr val="tx2"/>
                </a:solidFill>
                <a:latin typeface="+mn-lt"/>
              </a:rPr>
              <a:t>Πώς θα μεταβληθούν οι εξισώσεις αν το νήμα έχει μάζα;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3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927388"/>
              </p:ext>
            </p:extLst>
          </p:nvPr>
        </p:nvGraphicFramePr>
        <p:xfrm>
          <a:off x="827584" y="1412776"/>
          <a:ext cx="3096344" cy="372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Εικόνα bitmap" r:id="rId3" imgW="1267002" imgH="1523810" progId="Paint.Picture">
                  <p:embed/>
                </p:oleObj>
              </mc:Choice>
              <mc:Fallback>
                <p:oleObj name="Εικόνα bitmap" r:id="rId3" imgW="1267002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12776"/>
                        <a:ext cx="3096344" cy="3724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1" name="AutoShape 11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14920" y="1412776"/>
            <a:ext cx="43557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Βρείτε την εξίσωση κίνησης και την περίοδο του στροφικού εκκρεμούς συναρτήσει της ροπής αδράνειας Ι, το συντελεστή στρέψης του σύρματος κ, και της γωνίας θ.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2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528" y="1318155"/>
            <a:ext cx="8675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Δύο ταλαντώσεις προς την ίδια κατεύθυνση με ίδια συχνότητα: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Υπέρθεση </a:t>
            </a:r>
            <a:r>
              <a:rPr lang="el-GR" dirty="0" smtClean="0"/>
              <a:t>ταλαντώσεων</a:t>
            </a:r>
            <a:endParaRPr lang="el-GR" dirty="0"/>
          </a:p>
        </p:txBody>
      </p:sp>
      <p:graphicFrame>
        <p:nvGraphicFramePr>
          <p:cNvPr id="3379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59855"/>
              </p:ext>
            </p:extLst>
          </p:nvPr>
        </p:nvGraphicFramePr>
        <p:xfrm>
          <a:off x="1043608" y="2132856"/>
          <a:ext cx="312476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1231560" imgH="482400" progId="Equation.3">
                  <p:embed/>
                </p:oleObj>
              </mc:Choice>
              <mc:Fallback>
                <p:oleObj name="Equation" r:id="rId3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3124768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0671282"/>
              </p:ext>
            </p:extLst>
          </p:nvPr>
        </p:nvGraphicFramePr>
        <p:xfrm>
          <a:off x="4860032" y="2066926"/>
          <a:ext cx="40386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726920" imgH="736560" progId="Equation.3">
                  <p:embed/>
                </p:oleObj>
              </mc:Choice>
              <mc:Fallback>
                <p:oleObj name="Equation" r:id="rId5" imgW="17269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066926"/>
                        <a:ext cx="4038600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55650" y="3789363"/>
            <a:ext cx="6769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=α</a:t>
            </a:r>
            <a:r>
              <a:rPr lang="el-GR" altLang="el-GR" sz="2400" baseline="-25000" dirty="0">
                <a:latin typeface="+mn-lt"/>
              </a:rPr>
              <a:t>2	</a:t>
            </a:r>
            <a:r>
              <a:rPr lang="el-GR" altLang="el-GR" sz="2400" dirty="0">
                <a:latin typeface="+mn-lt"/>
              </a:rPr>
              <a:t>ενίσχυση</a:t>
            </a:r>
            <a:endParaRPr lang="el-GR" altLang="el-GR" sz="2400" baseline="-250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=α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+π	αντίθεση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</a:t>
            </a:r>
            <a:r>
              <a:rPr lang="el-GR" altLang="el-GR" sz="2400" baseline="-25000" dirty="0">
                <a:latin typeface="+mn-lt"/>
              </a:rPr>
              <a:t>1</a:t>
            </a:r>
            <a:r>
              <a:rPr lang="el-GR" altLang="el-GR" sz="2400" dirty="0">
                <a:latin typeface="+mn-lt"/>
              </a:rPr>
              <a:t>=α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+π/2	τετραγωνισμός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2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7504" y="1268760"/>
            <a:ext cx="80132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Δύο ταλαντώσεις προς την ίδια κατεύθυνση με διαφορετική συχνότητα: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Υπέρθεση </a:t>
            </a:r>
            <a:r>
              <a:rPr lang="el-GR" dirty="0" smtClean="0"/>
              <a:t>ταλαντώσεων</a:t>
            </a:r>
            <a:endParaRPr lang="el-GR" dirty="0"/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939296"/>
              </p:ext>
            </p:extLst>
          </p:nvPr>
        </p:nvGraphicFramePr>
        <p:xfrm>
          <a:off x="827881" y="2165523"/>
          <a:ext cx="2772628" cy="126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1002960" imgH="457200" progId="Equation.3">
                  <p:embed/>
                </p:oleObj>
              </mc:Choice>
              <mc:Fallback>
                <p:oleObj name="Equation" r:id="rId3" imgW="1002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" y="2165523"/>
                        <a:ext cx="2772628" cy="126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35884229"/>
              </p:ext>
            </p:extLst>
          </p:nvPr>
        </p:nvGraphicFramePr>
        <p:xfrm>
          <a:off x="4296623" y="2061269"/>
          <a:ext cx="485921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2197080" imgH="749160" progId="Equation.3">
                  <p:embed/>
                </p:oleObj>
              </mc:Choice>
              <mc:Fallback>
                <p:oleObj name="Equation" r:id="rId5" imgW="21970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623" y="2061269"/>
                        <a:ext cx="485921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50713632"/>
              </p:ext>
            </p:extLst>
          </p:nvPr>
        </p:nvGraphicFramePr>
        <p:xfrm>
          <a:off x="0" y="4221162"/>
          <a:ext cx="3673989" cy="187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1320480" imgH="863280" progId="Equation.3">
                  <p:embed/>
                </p:oleObj>
              </mc:Choice>
              <mc:Fallback>
                <p:oleObj name="Equation" r:id="rId7" imgW="13204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21162"/>
                        <a:ext cx="3673989" cy="1872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6" name="Picture 12" descr="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6975" y="4149725"/>
            <a:ext cx="5407025" cy="197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779912" y="3352058"/>
            <a:ext cx="367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Διαμορφωμένο πλάτος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04531" y="3581968"/>
            <a:ext cx="16557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Όταν Α</a:t>
            </a:r>
            <a:r>
              <a:rPr lang="el-GR" altLang="el-GR" sz="2200" baseline="-25000" dirty="0" smtClean="0">
                <a:latin typeface="+mn-lt"/>
              </a:rPr>
              <a:t>1</a:t>
            </a:r>
            <a:r>
              <a:rPr lang="el-GR" altLang="el-GR" sz="2200" dirty="0" smtClean="0">
                <a:latin typeface="+mn-lt"/>
              </a:rPr>
              <a:t>=Α</a:t>
            </a:r>
            <a:r>
              <a:rPr lang="el-GR" altLang="el-GR" sz="2200" baseline="-25000" dirty="0" smtClean="0">
                <a:latin typeface="+mn-lt"/>
              </a:rPr>
              <a:t>2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9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61093"/>
              </p:ext>
            </p:extLst>
          </p:nvPr>
        </p:nvGraphicFramePr>
        <p:xfrm>
          <a:off x="395536" y="1196752"/>
          <a:ext cx="322072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1041120" imgH="419040" progId="Equation.3">
                  <p:embed/>
                </p:oleObj>
              </mc:Choice>
              <mc:Fallback>
                <p:oleObj name="Equation" r:id="rId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3220721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7661355"/>
              </p:ext>
            </p:extLst>
          </p:nvPr>
        </p:nvGraphicFramePr>
        <p:xfrm>
          <a:off x="2697648" y="2636913"/>
          <a:ext cx="320534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660240" imgH="177480" progId="Equation.3">
                  <p:embed/>
                </p:oleObj>
              </mc:Choice>
              <mc:Fallback>
                <p:oleObj name="Equation" r:id="rId5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648" y="2636913"/>
                        <a:ext cx="320534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2568052"/>
              </p:ext>
            </p:extLst>
          </p:nvPr>
        </p:nvGraphicFramePr>
        <p:xfrm>
          <a:off x="5410451" y="3501008"/>
          <a:ext cx="3714813" cy="146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1091880" imgH="431640" progId="Equation.3">
                  <p:embed/>
                </p:oleObj>
              </mc:Choice>
              <mc:Fallback>
                <p:oleObj name="Equation" r:id="rId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451" y="3501008"/>
                        <a:ext cx="3714813" cy="1469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10638706"/>
              </p:ext>
            </p:extLst>
          </p:nvPr>
        </p:nvGraphicFramePr>
        <p:xfrm>
          <a:off x="179512" y="4869160"/>
          <a:ext cx="5588350" cy="182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9" imgW="2641320" imgH="863280" progId="Equation.3">
                  <p:embed/>
                </p:oleObj>
              </mc:Choice>
              <mc:Fallback>
                <p:oleObj name="Equation" r:id="rId9" imgW="26413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69160"/>
                        <a:ext cx="5588350" cy="182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5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60474"/>
              </p:ext>
            </p:extLst>
          </p:nvPr>
        </p:nvGraphicFramePr>
        <p:xfrm>
          <a:off x="2267744" y="2636912"/>
          <a:ext cx="4689158" cy="15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1879560" imgH="634680" progId="Equation.3">
                  <p:embed/>
                </p:oleObj>
              </mc:Choice>
              <mc:Fallback>
                <p:oleObj name="Equation" r:id="rId3" imgW="18795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4689158" cy="15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340768"/>
            <a:ext cx="8424936" cy="1395189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Απόσβεση ταλάντωσης: συνεχής μείωση πλάτους.</a:t>
            </a:r>
          </a:p>
          <a:p>
            <a:r>
              <a:rPr lang="el-GR" altLang="el-GR" sz="2400" dirty="0"/>
              <a:t>Εάν η δύναμη αντίστασης είναι της μορφής </a:t>
            </a:r>
            <a:r>
              <a:rPr lang="en-US" altLang="el-GR" sz="2400" dirty="0"/>
              <a:t>F=-</a:t>
            </a:r>
            <a:r>
              <a:rPr lang="en-US" altLang="el-GR" sz="2400" dirty="0" err="1"/>
              <a:t>bu</a:t>
            </a:r>
            <a:r>
              <a:rPr lang="el-GR" altLang="el-GR" sz="2400" dirty="0"/>
              <a:t> (αντίσταση ρευστού</a:t>
            </a:r>
            <a:r>
              <a:rPr lang="el-GR" altLang="el-GR" sz="2400" dirty="0" smtClean="0"/>
              <a:t>).</a:t>
            </a:r>
            <a:endParaRPr lang="el-GR" altLang="el-GR" sz="2400" dirty="0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258888" y="4508500"/>
            <a:ext cx="4752975" cy="2079625"/>
            <a:chOff x="793" y="2840"/>
            <a:chExt cx="2994" cy="1310"/>
          </a:xfrm>
        </p:grpSpPr>
        <p:graphicFrame>
          <p:nvGraphicFramePr>
            <p:cNvPr id="41989" name="Object 5"/>
            <p:cNvGraphicFramePr>
              <a:graphicFrameLocks noChangeAspect="1"/>
            </p:cNvGraphicFramePr>
            <p:nvPr/>
          </p:nvGraphicFramePr>
          <p:xfrm>
            <a:off x="793" y="2840"/>
            <a:ext cx="2994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5" imgW="1562040" imgH="228600" progId="Equation.3">
                    <p:embed/>
                  </p:oleObj>
                </mc:Choice>
                <mc:Fallback>
                  <p:oleObj name="Equation" r:id="rId5" imgW="1562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40"/>
                          <a:ext cx="2994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793" y="3385"/>
            <a:ext cx="1678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7" imgW="1002960" imgH="457200" progId="Equation.3">
                    <p:embed/>
                  </p:oleObj>
                </mc:Choice>
                <mc:Fallback>
                  <p:oleObj name="Equation" r:id="rId7" imgW="10029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385"/>
                          <a:ext cx="1678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Αλλαγές σε σχέση με την αρμονική </a:t>
            </a:r>
            <a:r>
              <a:rPr lang="el-GR" dirty="0" smtClean="0"/>
              <a:t>ταλάντωση</a:t>
            </a:r>
            <a:endParaRPr lang="el-GR" dirty="0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106959" y="1484313"/>
            <a:ext cx="9037041" cy="804862"/>
            <a:chOff x="55" y="935"/>
            <a:chExt cx="4647" cy="507"/>
          </a:xfrm>
        </p:grpSpPr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55" y="1026"/>
              <a:ext cx="28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dirty="0">
                  <a:latin typeface="+mn-lt"/>
                </a:rPr>
                <a:t>Πλάτος			</a:t>
              </a:r>
              <a:r>
                <a:rPr lang="el-GR" altLang="el-GR" sz="2400" dirty="0" err="1">
                  <a:latin typeface="+mn-lt"/>
                </a:rPr>
                <a:t>Α=σταθερό</a:t>
              </a:r>
              <a:endParaRPr lang="el-GR" altLang="el-GR" sz="2400" dirty="0">
                <a:latin typeface="+mn-lt"/>
              </a:endParaRPr>
            </a:p>
          </p:txBody>
        </p:sp>
        <p:graphicFrame>
          <p:nvGraphicFramePr>
            <p:cNvPr id="43013" name="Object 5"/>
            <p:cNvGraphicFramePr>
              <a:graphicFrameLocks noChangeAspect="1"/>
            </p:cNvGraphicFramePr>
            <p:nvPr/>
          </p:nvGraphicFramePr>
          <p:xfrm>
            <a:off x="3243" y="935"/>
            <a:ext cx="1459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Equation" r:id="rId3" imgW="583920" imgH="203040" progId="Equation.3">
                    <p:embed/>
                  </p:oleObj>
                </mc:Choice>
                <mc:Fallback>
                  <p:oleObj name="Equation" r:id="rId3" imgW="583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935"/>
                          <a:ext cx="1459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106363" y="2420938"/>
            <a:ext cx="8713788" cy="1366837"/>
            <a:chOff x="67" y="1525"/>
            <a:chExt cx="5489" cy="861"/>
          </a:xfrm>
        </p:grpSpPr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67" y="1797"/>
              <a:ext cx="2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dirty="0">
                  <a:latin typeface="+mn-lt"/>
                </a:rPr>
                <a:t>Κυκλική συχνότητα</a:t>
              </a:r>
            </a:p>
          </p:txBody>
        </p:sp>
        <p:graphicFrame>
          <p:nvGraphicFramePr>
            <p:cNvPr id="43016" name="Object 8"/>
            <p:cNvGraphicFramePr>
              <a:graphicFrameLocks noChangeAspect="1"/>
            </p:cNvGraphicFramePr>
            <p:nvPr/>
          </p:nvGraphicFramePr>
          <p:xfrm>
            <a:off x="2109" y="1570"/>
            <a:ext cx="122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Equation" r:id="rId5" imgW="558720" imgH="444240" progId="Equation.3">
                    <p:embed/>
                  </p:oleObj>
                </mc:Choice>
                <mc:Fallback>
                  <p:oleObj name="Equation" r:id="rId5" imgW="5587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570"/>
                          <a:ext cx="122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878" y="1525"/>
            <a:ext cx="1678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Equation" r:id="rId7" imgW="1002960" imgH="457200" progId="Equation.3">
                    <p:embed/>
                  </p:oleObj>
                </mc:Choice>
                <mc:Fallback>
                  <p:oleObj name="Equation" r:id="rId7" imgW="10029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525"/>
                          <a:ext cx="1678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70445" y="3717032"/>
            <a:ext cx="7381875" cy="1503363"/>
            <a:chOff x="0" y="2478"/>
            <a:chExt cx="4650" cy="947"/>
          </a:xfrm>
        </p:grpSpPr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0" y="2795"/>
              <a:ext cx="26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dirty="0">
                  <a:latin typeface="+mn-lt"/>
                </a:rPr>
                <a:t>Ρυθμός απόσβεσης</a:t>
              </a:r>
            </a:p>
          </p:txBody>
        </p:sp>
        <p:graphicFrame>
          <p:nvGraphicFramePr>
            <p:cNvPr id="43020" name="Object 12"/>
            <p:cNvGraphicFramePr>
              <a:graphicFrameLocks noChangeAspect="1"/>
            </p:cNvGraphicFramePr>
            <p:nvPr/>
          </p:nvGraphicFramePr>
          <p:xfrm>
            <a:off x="2472" y="2478"/>
            <a:ext cx="2178" cy="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0" name="Equation" r:id="rId9" imgW="711000" imgH="419040" progId="Equation.3">
                    <p:embed/>
                  </p:oleObj>
                </mc:Choice>
                <mc:Fallback>
                  <p:oleObj name="Equation" r:id="rId9" imgW="7110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478"/>
                          <a:ext cx="2178" cy="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0445" y="5372795"/>
            <a:ext cx="47164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>
                <a:latin typeface="+mn-lt"/>
              </a:rPr>
              <a:t>ζ&gt;1: υπεραπόσβεση</a:t>
            </a:r>
          </a:p>
          <a:p>
            <a:pPr>
              <a:spcBef>
                <a:spcPct val="50000"/>
              </a:spcBef>
            </a:pPr>
            <a:r>
              <a:rPr lang="el-GR" altLang="el-GR" sz="2200">
                <a:latin typeface="+mn-lt"/>
              </a:rPr>
              <a:t>ζ=1: κρίσιμη απόσβεση</a:t>
            </a:r>
          </a:p>
          <a:p>
            <a:pPr>
              <a:spcBef>
                <a:spcPct val="50000"/>
              </a:spcBef>
            </a:pPr>
            <a:r>
              <a:rPr lang="el-GR" altLang="el-GR" sz="2200">
                <a:latin typeface="+mn-lt"/>
              </a:rPr>
              <a:t>ζ&lt;1: υποαπόσβεση</a:t>
            </a:r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51283"/>
              </p:ext>
            </p:extLst>
          </p:nvPr>
        </p:nvGraphicFramePr>
        <p:xfrm>
          <a:off x="5290145" y="5234682"/>
          <a:ext cx="21113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11" imgW="1002960" imgH="457200" progId="Equation.3">
                  <p:embed/>
                </p:oleObj>
              </mc:Choice>
              <mc:Fallback>
                <p:oleObj name="Equation" r:id="rId11" imgW="1002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145" y="5234682"/>
                        <a:ext cx="211137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1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Damping 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8604250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3" name="Picture 3" descr="File:Resonanc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268760"/>
            <a:ext cx="6480699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484784"/>
            <a:ext cx="2448272" cy="4248472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altLang="el-GR" sz="2400" dirty="0"/>
              <a:t>Ενίσχυση – Συντονισμός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altLang="el-GR" sz="2400" dirty="0"/>
              <a:t>Εφαρμογή περιοδικής δύναμης με γωνιακή συχνότητα ω</a:t>
            </a:r>
            <a:r>
              <a:rPr lang="el-GR" altLang="el-GR" sz="2400" baseline="-25000" dirty="0"/>
              <a:t>Α</a:t>
            </a:r>
            <a:r>
              <a:rPr lang="el-GR" altLang="el-GR" sz="2400" dirty="0"/>
              <a:t> σε ταλαντωτή με απόσβεση.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01988"/>
              </p:ext>
            </p:extLst>
          </p:nvPr>
        </p:nvGraphicFramePr>
        <p:xfrm>
          <a:off x="108992" y="5589240"/>
          <a:ext cx="4679032" cy="114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1536480" imgH="507960" progId="Equation.3">
                  <p:embed/>
                </p:oleObj>
              </mc:Choice>
              <mc:Fallback>
                <p:oleObj name="Equation" r:id="rId4" imgW="1536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92" y="5589240"/>
                        <a:ext cx="4679032" cy="114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9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5" name="Picture 7" descr="220px-Simple_harmonic_motion_animati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3960440" cy="18722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052736"/>
            <a:ext cx="8964488" cy="223202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l-GR" altLang="el-GR" sz="2400" dirty="0"/>
              <a:t>Ποιο είναι το χαρακτηριστικό της απλής αρμονικής ταλάντωσης;</a:t>
            </a:r>
          </a:p>
          <a:p>
            <a:pPr>
              <a:spcBef>
                <a:spcPts val="900"/>
              </a:spcBef>
            </a:pPr>
            <a:r>
              <a:rPr lang="el-GR" altLang="el-GR" sz="2400" dirty="0" smtClean="0"/>
              <a:t>Εάν </a:t>
            </a:r>
            <a:r>
              <a:rPr lang="el-GR" altLang="el-GR" sz="2400" dirty="0"/>
              <a:t>ένα σύστημα αφού εκτραπεί από τη θέση ισορροπίας, δέχεται δύναμη επαναφοράς </a:t>
            </a:r>
            <a:r>
              <a:rPr lang="en-US" altLang="el-GR" sz="2400" b="1" dirty="0"/>
              <a:t>F=-</a:t>
            </a:r>
            <a:r>
              <a:rPr lang="el-GR" altLang="el-GR" sz="2400" b="1" dirty="0" err="1"/>
              <a:t>κχ</a:t>
            </a:r>
            <a:r>
              <a:rPr lang="el-GR" altLang="el-GR" sz="2400" dirty="0"/>
              <a:t> και μόνο αυτή, τότε το σύστημα εκτελεί </a:t>
            </a:r>
            <a:r>
              <a:rPr lang="el-GR" altLang="el-GR" sz="2400" b="1" dirty="0"/>
              <a:t>απλή αρμονική ταλάντωση.</a:t>
            </a:r>
          </a:p>
          <a:p>
            <a:pPr>
              <a:spcBef>
                <a:spcPts val="900"/>
              </a:spcBef>
            </a:pPr>
            <a:r>
              <a:rPr lang="el-GR" altLang="el-GR" sz="2400" dirty="0"/>
              <a:t>Η δύναμη είναι ανάλογη της </a:t>
            </a:r>
            <a:r>
              <a:rPr lang="el-GR" altLang="el-GR" sz="2400" dirty="0" smtClean="0"/>
              <a:t>απομάκρυνσης.</a:t>
            </a:r>
            <a:endParaRPr lang="el-GR" altLang="el-GR" sz="2400" dirty="0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57966"/>
              </p:ext>
            </p:extLst>
          </p:nvPr>
        </p:nvGraphicFramePr>
        <p:xfrm>
          <a:off x="179513" y="3143575"/>
          <a:ext cx="6192688" cy="201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2920680" imgH="838080" progId="Equation.3">
                  <p:embed/>
                </p:oleObj>
              </mc:Choice>
              <mc:Fallback>
                <p:oleObj name="Equation" r:id="rId5" imgW="2920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3143575"/>
                        <a:ext cx="6192688" cy="201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54456"/>
              </p:ext>
            </p:extLst>
          </p:nvPr>
        </p:nvGraphicFramePr>
        <p:xfrm>
          <a:off x="251520" y="5352760"/>
          <a:ext cx="3416374" cy="147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1206360" imgH="660240" progId="Equation.3">
                  <p:embed/>
                </p:oleObj>
              </mc:Choice>
              <mc:Fallback>
                <p:oleObj name="Equation" r:id="rId7" imgW="1206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352760"/>
                        <a:ext cx="3416374" cy="1479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Ταλαντώσεις».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054525"/>
              </p:ext>
            </p:extLst>
          </p:nvPr>
        </p:nvGraphicFramePr>
        <p:xfrm>
          <a:off x="251520" y="1412776"/>
          <a:ext cx="289416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206360" imgH="660240" progId="Equation.3">
                  <p:embed/>
                </p:oleObj>
              </mc:Choice>
              <mc:Fallback>
                <p:oleObj name="Equation" r:id="rId3" imgW="1206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2894168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340" y="1185862"/>
            <a:ext cx="3660775" cy="2243138"/>
          </a:xfrm>
          <a:noFill/>
          <a:ln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3429000"/>
            <a:ext cx="835183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Η κίνηση του σώματος είναι περιοδική, ημιτονοειδής.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Α: πλάτος (μέγιστη απομάκρυνση από Θ.Ι.)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ν: συχνότητα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ω:κυκλική συχνότητα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Τ: περίοδος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φ: φάση (σχετίζεται με την αρχική θέση)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ταχύτητας – επιτάχυνσης στην απλή </a:t>
            </a:r>
            <a:r>
              <a:rPr lang="el-GR" dirty="0" smtClean="0"/>
              <a:t>αρμονική ταλάντωση</a:t>
            </a:r>
            <a:endParaRPr lang="el-GR" dirty="0"/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2860"/>
              </p:ext>
            </p:extLst>
          </p:nvPr>
        </p:nvGraphicFramePr>
        <p:xfrm>
          <a:off x="323528" y="1772816"/>
          <a:ext cx="457462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828800" imgH="863280" progId="Equation.3">
                  <p:embed/>
                </p:oleObj>
              </mc:Choice>
              <mc:Fallback>
                <p:oleObj name="Equation" r:id="rId3" imgW="18288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2816"/>
                        <a:ext cx="4574626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4949926" y="1193800"/>
            <a:ext cx="4067175" cy="5664200"/>
            <a:chOff x="2381" y="663"/>
            <a:chExt cx="3173" cy="3568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63"/>
              <a:ext cx="2903" cy="1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5370" name="Object 10"/>
            <p:cNvGraphicFramePr>
              <a:graphicFrameLocks noChangeAspect="1"/>
            </p:cNvGraphicFramePr>
            <p:nvPr/>
          </p:nvGraphicFramePr>
          <p:xfrm>
            <a:off x="2381" y="1888"/>
            <a:ext cx="3173" cy="1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Εικόνα bitmap" r:id="rId6" imgW="2371429" imgH="828791" progId="Paint.Picture">
                    <p:embed/>
                  </p:oleObj>
                </mc:Choice>
                <mc:Fallback>
                  <p:oleObj name="Εικόνα bitmap" r:id="rId6" imgW="2371429" imgH="82879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1888"/>
                          <a:ext cx="3173" cy="1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13"/>
            <p:cNvGraphicFramePr>
              <a:graphicFrameLocks noChangeAspect="1"/>
            </p:cNvGraphicFramePr>
            <p:nvPr/>
          </p:nvGraphicFramePr>
          <p:xfrm>
            <a:off x="2426" y="3158"/>
            <a:ext cx="3052" cy="1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Εικόνα bitmap" r:id="rId8" imgW="2467319" imgH="866896" progId="Paint.Picture">
                    <p:embed/>
                  </p:oleObj>
                </mc:Choice>
                <mc:Fallback>
                  <p:oleObj name="Εικόνα bitmap" r:id="rId8" imgW="2467319" imgH="86689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158"/>
                          <a:ext cx="3052" cy="1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8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Τροχός με ακτίνα 0.30</a:t>
            </a:r>
            <a:r>
              <a:rPr lang="en-US" altLang="el-GR" dirty="0"/>
              <a:t>m</a:t>
            </a:r>
            <a:r>
              <a:rPr lang="el-GR" altLang="el-GR" dirty="0"/>
              <a:t> έχει μια λαβή προσαρτημένη στην περιφέρειά του. </a:t>
            </a:r>
            <a:r>
              <a:rPr lang="el-GR" altLang="el-GR" dirty="0" smtClean="0"/>
              <a:t>Ο </a:t>
            </a:r>
            <a:r>
              <a:rPr lang="el-GR" altLang="el-GR" dirty="0"/>
              <a:t>τροχός περιστρέφεται με 0,5 περιστροφές το δευτερόλεπτο. </a:t>
            </a:r>
            <a:r>
              <a:rPr lang="el-GR" altLang="el-GR" dirty="0" smtClean="0"/>
              <a:t>Ο </a:t>
            </a:r>
            <a:r>
              <a:rPr lang="el-GR" altLang="el-GR" dirty="0"/>
              <a:t>άξονας περιστροφής είναι σε οριζόντια θέση. </a:t>
            </a:r>
            <a:r>
              <a:rPr lang="el-GR" altLang="el-GR" dirty="0" smtClean="0"/>
              <a:t>Αν </a:t>
            </a:r>
            <a:r>
              <a:rPr lang="el-GR" altLang="el-GR" dirty="0"/>
              <a:t>οι ηλιακές ακτίνες πέφτουν κατακόρυφα πάνω στη γη, η σκιά της λαβής θα εκτελέσει απλή αρμονική ταλάντωση.  Βρείτε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altLang="el-GR" dirty="0"/>
              <a:t>Την περίοδο της κίνησης της </a:t>
            </a:r>
            <a:r>
              <a:rPr lang="el-GR" altLang="el-GR" dirty="0" smtClean="0"/>
              <a:t>σκιάς.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altLang="el-GR" dirty="0" smtClean="0"/>
              <a:t>Τη συχνότητά της.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altLang="el-GR" dirty="0" smtClean="0"/>
              <a:t>Το πλάτος.</a:t>
            </a:r>
            <a:endParaRPr lang="el-GR" altLang="el-GR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altLang="el-GR" dirty="0"/>
              <a:t>Ποια η εξίσωση που εκφράζει την απομάκρυνσή της σα συνάρτηση του </a:t>
            </a:r>
            <a:r>
              <a:rPr lang="el-GR" altLang="el-GR" dirty="0" smtClean="0"/>
              <a:t>χρόνου;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2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5288" y="34290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 altLang="el-GR" sz="240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Ένας </a:t>
            </a:r>
            <a:r>
              <a:rPr lang="el-GR" altLang="el-GR" dirty="0"/>
              <a:t>απλός αρμονικός ταλαντωτής περιγράφεται από την εξίσωση χ=4</a:t>
            </a:r>
            <a:r>
              <a:rPr lang="en-US" altLang="el-GR" dirty="0"/>
              <a:t>cos(0,1t+0,5)m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Βρείτε:</a:t>
            </a:r>
            <a:endParaRPr lang="el-GR" altLang="el-GR" dirty="0"/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Το </a:t>
            </a:r>
            <a:r>
              <a:rPr lang="el-GR" altLang="el-GR" dirty="0"/>
              <a:t>πλάτος, την περίοδο, τη συχνότητα και την αρχική φάση της κίνησης.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Την </a:t>
            </a:r>
            <a:r>
              <a:rPr lang="el-GR" altLang="el-GR" dirty="0"/>
              <a:t>ταχύτητα και την </a:t>
            </a:r>
            <a:r>
              <a:rPr lang="el-GR" altLang="el-GR" dirty="0" smtClean="0"/>
              <a:t>επιτάχυνση.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Ξύλινο κυλινδρικό σώμα πυκνότητας ρ, ύψους </a:t>
            </a:r>
            <a:r>
              <a:rPr lang="en-US" altLang="el-GR" dirty="0"/>
              <a:t>h</a:t>
            </a:r>
            <a:r>
              <a:rPr lang="el-GR" altLang="el-GR" dirty="0"/>
              <a:t> και διατομής Α, επιπλέει στο νερό. </a:t>
            </a:r>
            <a:r>
              <a:rPr lang="el-GR" altLang="el-GR" dirty="0" smtClean="0"/>
              <a:t>Τι </a:t>
            </a:r>
            <a:r>
              <a:rPr lang="el-GR" altLang="el-GR" dirty="0"/>
              <a:t>κίνηση θα κάνει εάν εκτραπεί κατακόρυφα;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στην απλή αρμονική </a:t>
            </a:r>
            <a:r>
              <a:rPr lang="el-GR" dirty="0" smtClean="0"/>
              <a:t>ταλάντωση</a:t>
            </a:r>
            <a:endParaRPr lang="el-GR" dirty="0"/>
          </a:p>
        </p:txBody>
      </p:sp>
      <p:graphicFrame>
        <p:nvGraphicFramePr>
          <p:cNvPr id="225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95263"/>
              </p:ext>
            </p:extLst>
          </p:nvPr>
        </p:nvGraphicFramePr>
        <p:xfrm>
          <a:off x="152997" y="1725613"/>
          <a:ext cx="6043725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2806560" imgH="812520" progId="Equation.3">
                  <p:embed/>
                </p:oleObj>
              </mc:Choice>
              <mc:Fallback>
                <p:oleObj name="Equation" r:id="rId3" imgW="28065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7" y="1725613"/>
                        <a:ext cx="6043725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8327601"/>
              </p:ext>
            </p:extLst>
          </p:nvPr>
        </p:nvGraphicFramePr>
        <p:xfrm>
          <a:off x="0" y="4652963"/>
          <a:ext cx="5019212" cy="165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2463480" imgH="812520" progId="Equation.3">
                  <p:embed/>
                </p:oleObj>
              </mc:Choice>
              <mc:Fallback>
                <p:oleObj name="Equation" r:id="rId5" imgW="2463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52963"/>
                        <a:ext cx="5019212" cy="1656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894" y="119675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Κινητική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400526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Δυναμική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416550" y="388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572000" y="4508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5003800" y="3076575"/>
            <a:ext cx="4140200" cy="3781425"/>
            <a:chOff x="3152" y="1570"/>
            <a:chExt cx="2608" cy="2382"/>
          </a:xfrm>
        </p:grpSpPr>
        <p:grpSp>
          <p:nvGrpSpPr>
            <p:cNvPr id="22548" name="Group 20"/>
            <p:cNvGrpSpPr>
              <a:grpSpLocks/>
            </p:cNvGrpSpPr>
            <p:nvPr/>
          </p:nvGrpSpPr>
          <p:grpSpPr bwMode="auto">
            <a:xfrm>
              <a:off x="3243" y="1570"/>
              <a:ext cx="2517" cy="2382"/>
              <a:chOff x="3243" y="1570"/>
              <a:chExt cx="2517" cy="2382"/>
            </a:xfrm>
          </p:grpSpPr>
          <p:grpSp>
            <p:nvGrpSpPr>
              <p:cNvPr id="22546" name="Group 18"/>
              <p:cNvGrpSpPr>
                <a:grpSpLocks/>
              </p:cNvGrpSpPr>
              <p:nvPr/>
            </p:nvGrpSpPr>
            <p:grpSpPr bwMode="auto">
              <a:xfrm>
                <a:off x="3243" y="1570"/>
                <a:ext cx="2517" cy="2382"/>
                <a:chOff x="3243" y="1570"/>
                <a:chExt cx="2517" cy="2382"/>
              </a:xfrm>
            </p:grpSpPr>
            <p:graphicFrame>
              <p:nvGraphicFramePr>
                <p:cNvPr id="22542" name="Object 14"/>
                <p:cNvGraphicFramePr>
                  <a:graphicFrameLocks noChangeAspect="1"/>
                </p:cNvGraphicFramePr>
                <p:nvPr/>
              </p:nvGraphicFramePr>
              <p:xfrm>
                <a:off x="3243" y="1570"/>
                <a:ext cx="2517" cy="2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7" name="Εικόνα bitmap" r:id="rId7" imgW="4161905" imgH="3772427" progId="Paint.Picture">
                        <p:embed/>
                      </p:oleObj>
                    </mc:Choice>
                    <mc:Fallback>
                      <p:oleObj name="Εικόνα bitmap" r:id="rId7" imgW="4161905" imgH="3772427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43" y="1570"/>
                              <a:ext cx="2517" cy="22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54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23" y="3702"/>
                  <a:ext cx="140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2000">
                      <a:solidFill>
                        <a:srgbClr val="CC0099"/>
                      </a:solidFill>
                    </a:rPr>
                    <a:t>μετατόπιση</a:t>
                  </a:r>
                </a:p>
              </p:txBody>
            </p:sp>
          </p:grpSp>
          <p:sp>
            <p:nvSpPr>
              <p:cNvPr id="22547" name="Text Box 19"/>
              <p:cNvSpPr txBox="1">
                <a:spLocks noChangeArrowheads="1"/>
              </p:cNvSpPr>
              <p:nvPr/>
            </p:nvSpPr>
            <p:spPr bwMode="auto">
              <a:xfrm>
                <a:off x="4513" y="1706"/>
                <a:ext cx="1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>
                    <a:solidFill>
                      <a:srgbClr val="CC0099"/>
                    </a:solidFill>
                  </a:rPr>
                  <a:t>ενέργεια</a:t>
                </a:r>
              </a:p>
            </p:txBody>
          </p:sp>
        </p:grp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3288" y="229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>
                  <a:solidFill>
                    <a:srgbClr val="CC0099"/>
                  </a:solidFill>
                </a:rPr>
                <a:t>Ε</a:t>
              </a:r>
              <a:r>
                <a:rPr lang="el-GR" altLang="el-GR" sz="2400" baseline="-25000">
                  <a:solidFill>
                    <a:srgbClr val="CC0099"/>
                  </a:solidFill>
                </a:rPr>
                <a:t>Δ</a:t>
              </a: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3152" y="311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>
                  <a:solidFill>
                    <a:schemeClr val="accent2"/>
                  </a:solidFill>
                </a:rPr>
                <a:t>Ε</a:t>
              </a:r>
              <a:r>
                <a:rPr lang="el-GR" altLang="el-GR" sz="2400" baseline="-25000">
                  <a:solidFill>
                    <a:schemeClr val="accent2"/>
                  </a:solidFill>
                </a:rPr>
                <a:t>Κ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3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l-GR" altLang="el-GR"/>
              <a:t>Σωματίδιο μάζας 0,5</a:t>
            </a:r>
            <a:r>
              <a:rPr lang="en-US" altLang="el-GR"/>
              <a:t>kg</a:t>
            </a:r>
            <a:r>
              <a:rPr lang="el-GR" altLang="el-GR"/>
              <a:t> εκτελεί απλή αρμονική κίνηση.  Η περίοδος του σωματιδίου είναι 0,1 </a:t>
            </a:r>
            <a:r>
              <a:rPr lang="en-US" altLang="el-GR"/>
              <a:t>s</a:t>
            </a:r>
            <a:r>
              <a:rPr lang="el-GR" altLang="el-GR"/>
              <a:t> και το πλάτος της κίνησής του 0,10</a:t>
            </a:r>
            <a:r>
              <a:rPr lang="en-US" altLang="el-GR"/>
              <a:t>m</a:t>
            </a:r>
            <a:r>
              <a:rPr lang="el-GR" altLang="el-GR"/>
              <a:t>.  Υπολογίστε την επιτάχυνση, τη δύναμη, τη δυναμική ενέργεια και την κινητική ενέργεια όταν το σωματίδιο απέχει από τη θέση ισορροπίας απόσταση ίση με 5</a:t>
            </a:r>
            <a:r>
              <a:rPr lang="en-US" altLang="el-GR">
                <a:cs typeface="Arial" charset="0"/>
              </a:rPr>
              <a:t>×</a:t>
            </a:r>
            <a:r>
              <a:rPr lang="el-GR" altLang="el-GR">
                <a:cs typeface="Arial" charset="0"/>
              </a:rPr>
              <a:t>10</a:t>
            </a:r>
            <a:r>
              <a:rPr lang="el-GR" altLang="el-GR" baseline="30000">
                <a:cs typeface="Arial" charset="0"/>
              </a:rPr>
              <a:t>-2</a:t>
            </a:r>
            <a:r>
              <a:rPr lang="en-US" altLang="el-GR">
                <a:cs typeface="Arial" charset="0"/>
              </a:rPr>
              <a:t>m.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9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4da4c8b748f432b18495417239c6a282bfb4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</TotalTime>
  <Words>1149</Words>
  <Application>Microsoft Office PowerPoint</Application>
  <PresentationFormat>On-screen Show (4:3)</PresentationFormat>
  <Paragraphs>144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template</vt:lpstr>
      <vt:lpstr>OC_template_updated</vt:lpstr>
      <vt:lpstr>Equation</vt:lpstr>
      <vt:lpstr>Εικόνα bitmap</vt:lpstr>
      <vt:lpstr>Φυσική (Θ)</vt:lpstr>
      <vt:lpstr>PowerPoint Presentation</vt:lpstr>
      <vt:lpstr>PowerPoint Presentation</vt:lpstr>
      <vt:lpstr>Υπολογισμός ταχύτητας – επιτάχυνσης στην απλή αρμονική ταλάντωση</vt:lpstr>
      <vt:lpstr>PowerPoint Presentation</vt:lpstr>
      <vt:lpstr>PowerPoint Presentation</vt:lpstr>
      <vt:lpstr>PowerPoint Presentation</vt:lpstr>
      <vt:lpstr>Ενέργεια στην απλή αρμονική ταλάντωση</vt:lpstr>
      <vt:lpstr>PowerPoint Presentation</vt:lpstr>
      <vt:lpstr>PowerPoint Presentation</vt:lpstr>
      <vt:lpstr>Απλό εκκρεμές</vt:lpstr>
      <vt:lpstr>PowerPoint Presentation</vt:lpstr>
      <vt:lpstr>Υπέρθεση ταλαντώσεων</vt:lpstr>
      <vt:lpstr>Υπέρθεση ταλαντώσεων</vt:lpstr>
      <vt:lpstr>PowerPoint Presentation</vt:lpstr>
      <vt:lpstr>PowerPoint Presentation</vt:lpstr>
      <vt:lpstr>Αλλαγές σε σχέση με την αρμονική ταλάντωση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10</cp:revision>
  <dcterms:created xsi:type="dcterms:W3CDTF">2015-07-14T08:43:05Z</dcterms:created>
  <dcterms:modified xsi:type="dcterms:W3CDTF">2015-09-22T09:13:11Z</dcterms:modified>
</cp:coreProperties>
</file>