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5"/>
  </p:notesMasterIdLst>
  <p:handoutMasterIdLst>
    <p:handoutMasterId r:id="rId46"/>
  </p:handoutMasterIdLst>
  <p:sldIdLst>
    <p:sldId id="271" r:id="rId4"/>
    <p:sldId id="300" r:id="rId5"/>
    <p:sldId id="325" r:id="rId6"/>
    <p:sldId id="301" r:id="rId7"/>
    <p:sldId id="302" r:id="rId8"/>
    <p:sldId id="303" r:id="rId9"/>
    <p:sldId id="304" r:id="rId10"/>
    <p:sldId id="326" r:id="rId11"/>
    <p:sldId id="305" r:id="rId12"/>
    <p:sldId id="306" r:id="rId13"/>
    <p:sldId id="307" r:id="rId14"/>
    <p:sldId id="308" r:id="rId15"/>
    <p:sldId id="309" r:id="rId16"/>
    <p:sldId id="310" r:id="rId17"/>
    <p:sldId id="327" r:id="rId18"/>
    <p:sldId id="311" r:id="rId19"/>
    <p:sldId id="328" r:id="rId20"/>
    <p:sldId id="312" r:id="rId21"/>
    <p:sldId id="313" r:id="rId22"/>
    <p:sldId id="314" r:id="rId23"/>
    <p:sldId id="329" r:id="rId24"/>
    <p:sldId id="315" r:id="rId25"/>
    <p:sldId id="316" r:id="rId26"/>
    <p:sldId id="317" r:id="rId27"/>
    <p:sldId id="330" r:id="rId28"/>
    <p:sldId id="318" r:id="rId29"/>
    <p:sldId id="319" r:id="rId30"/>
    <p:sldId id="320" r:id="rId31"/>
    <p:sldId id="321" r:id="rId32"/>
    <p:sldId id="322" r:id="rId33"/>
    <p:sldId id="331" r:id="rId34"/>
    <p:sldId id="323" r:id="rId35"/>
    <p:sldId id="332" r:id="rId36"/>
    <p:sldId id="324" r:id="rId37"/>
    <p:sldId id="257" r:id="rId38"/>
    <p:sldId id="262" r:id="rId39"/>
    <p:sldId id="299" r:id="rId40"/>
    <p:sldId id="269" r:id="rId41"/>
    <p:sldId id="270"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fontScale="85000" lnSpcReduction="20000"/>
          </a:bodyPr>
          <a:lstStyle/>
          <a:p>
            <a:pPr>
              <a:spcBef>
                <a:spcPts val="0"/>
              </a:spcBef>
              <a:spcAft>
                <a:spcPts val="1200"/>
              </a:spcAft>
            </a:pPr>
            <a:r>
              <a:rPr lang="el-GR" sz="2800" b="1" dirty="0"/>
              <a:t>Ενότητα </a:t>
            </a:r>
            <a:r>
              <a:rPr lang="en-US" sz="2800" b="1" dirty="0"/>
              <a:t>4</a:t>
            </a:r>
            <a:r>
              <a:rPr lang="el-GR" sz="2800" dirty="0"/>
              <a:t>:</a:t>
            </a:r>
            <a:r>
              <a:rPr lang="en-US" sz="2800" dirty="0"/>
              <a:t> </a:t>
            </a:r>
            <a:r>
              <a:rPr lang="el-GR" sz="2800" b="1" dirty="0"/>
              <a:t>Μεταφορά Υλικών Εργοταξίου – Ελάχιστος Πίνακας, </a:t>
            </a:r>
            <a:r>
              <a:rPr lang="en-US" sz="2800" b="1" dirty="0"/>
              <a:t>Stepping Stone</a:t>
            </a:r>
            <a:endParaRPr lang="el-GR" sz="2800" b="1" dirty="0"/>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Κλασικού Προβλήματος </a:t>
            </a:r>
            <a:r>
              <a:rPr lang="el-GR" dirty="0" smtClean="0"/>
              <a:t>Μεταφοράς</a:t>
            </a:r>
            <a:r>
              <a:rPr lang="en-US" dirty="0" smtClean="0"/>
              <a:t> </a:t>
            </a:r>
            <a:r>
              <a:rPr lang="en-US" sz="3200" b="0" dirty="0" smtClean="0">
                <a:solidFill>
                  <a:prstClr val="white"/>
                </a:solidFill>
              </a:rPr>
              <a:t>5/5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xmlns="" val="2835331816"/>
              </p:ext>
            </p:extLst>
          </p:nvPr>
        </p:nvGraphicFramePr>
        <p:xfrm>
          <a:off x="467544" y="1556792"/>
          <a:ext cx="7920880" cy="4320480"/>
        </p:xfrm>
        <a:graphic>
          <a:graphicData uri="http://schemas.openxmlformats.org/drawingml/2006/table">
            <a:tbl>
              <a:tblPr firstRow="1" firstCol="1" lastRow="1" lastCol="1">
                <a:tableStyleId>{5C22544A-7EE6-4342-B048-85BDC9FD1C3A}</a:tableStyleId>
              </a:tblPr>
              <a:tblGrid>
                <a:gridCol w="738735"/>
                <a:gridCol w="1529034"/>
                <a:gridCol w="1529034"/>
                <a:gridCol w="1529034"/>
                <a:gridCol w="1530086"/>
                <a:gridCol w="1064957"/>
              </a:tblGrid>
              <a:tr h="288032">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n</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1</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n-US" sz="1800" dirty="0">
                          <a:effectLst/>
                        </a:rPr>
                        <a:t>C</a:t>
                      </a:r>
                      <a:r>
                        <a:rPr lang="en-US" sz="1800" baseline="-25000" dirty="0">
                          <a:effectLst/>
                        </a:rPr>
                        <a:t>11</a:t>
                      </a:r>
                      <a:endParaRPr lang="el-GR" sz="1800" dirty="0">
                        <a:effectLst/>
                      </a:endParaRPr>
                    </a:p>
                    <a:p>
                      <a:pPr>
                        <a:spcAft>
                          <a:spcPts val="0"/>
                        </a:spcAft>
                      </a:pPr>
                      <a:r>
                        <a:rPr lang="en-US" sz="1800" dirty="0">
                          <a:effectLst/>
                        </a:rPr>
                        <a:t>        X</a:t>
                      </a:r>
                      <a:r>
                        <a:rPr lang="en-US" sz="1800" baseline="-25000" dirty="0">
                          <a:effectLst/>
                        </a:rPr>
                        <a:t>11</a:t>
                      </a:r>
                      <a:endParaRPr lang="el-GR" sz="1800" dirty="0">
                        <a:effectLst/>
                        <a:latin typeface="Courier New"/>
                        <a:ea typeface="Times New Roman"/>
                      </a:endParaRPr>
                    </a:p>
                  </a:txBody>
                  <a:tcPr marL="68580" marR="68580" marT="0" marB="0"/>
                </a:tc>
                <a:tc>
                  <a:txBody>
                    <a:bodyPr/>
                    <a:lstStyle/>
                    <a:p>
                      <a:pPr>
                        <a:spcAft>
                          <a:spcPts val="0"/>
                        </a:spcAft>
                      </a:pPr>
                      <a:r>
                        <a:rPr lang="en-US" sz="1800" dirty="0">
                          <a:effectLst/>
                        </a:rPr>
                        <a:t>C</a:t>
                      </a:r>
                      <a:r>
                        <a:rPr lang="en-US" sz="1800" baseline="-25000" dirty="0">
                          <a:effectLst/>
                        </a:rPr>
                        <a:t>12</a:t>
                      </a:r>
                      <a:endParaRPr lang="el-GR" sz="1800" dirty="0">
                        <a:effectLst/>
                      </a:endParaRPr>
                    </a:p>
                    <a:p>
                      <a:pPr>
                        <a:spcAft>
                          <a:spcPts val="0"/>
                        </a:spcAft>
                      </a:pPr>
                      <a:r>
                        <a:rPr lang="en-US" sz="1800" dirty="0">
                          <a:effectLst/>
                        </a:rPr>
                        <a:t>        X</a:t>
                      </a:r>
                      <a:r>
                        <a:rPr lang="en-US" sz="1800" baseline="-25000" dirty="0">
                          <a:effectLst/>
                        </a:rPr>
                        <a:t>12</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spcAft>
                          <a:spcPts val="0"/>
                        </a:spcAft>
                      </a:pPr>
                      <a:r>
                        <a:rPr lang="en-US" sz="1800">
                          <a:effectLst/>
                        </a:rPr>
                        <a:t>C</a:t>
                      </a:r>
                      <a:r>
                        <a:rPr lang="en-US" sz="1800" baseline="-25000">
                          <a:effectLst/>
                        </a:rPr>
                        <a:t>1n</a:t>
                      </a:r>
                      <a:endParaRPr lang="el-GR" sz="1800">
                        <a:effectLst/>
                      </a:endParaRPr>
                    </a:p>
                    <a:p>
                      <a:pPr>
                        <a:spcAft>
                          <a:spcPts val="0"/>
                        </a:spcAft>
                      </a:pPr>
                      <a:r>
                        <a:rPr lang="en-US" sz="1800">
                          <a:effectLst/>
                        </a:rPr>
                        <a:t>        X</a:t>
                      </a:r>
                      <a:r>
                        <a:rPr lang="en-US" sz="1800" baseline="-25000">
                          <a:effectLst/>
                        </a:rPr>
                        <a:t>1n</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1</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2</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n-US" sz="1800">
                          <a:effectLst/>
                        </a:rPr>
                        <a:t>C</a:t>
                      </a:r>
                      <a:r>
                        <a:rPr lang="en-US" sz="1800" baseline="-25000">
                          <a:effectLst/>
                        </a:rPr>
                        <a:t>21</a:t>
                      </a:r>
                      <a:endParaRPr lang="el-GR" sz="1800">
                        <a:effectLst/>
                      </a:endParaRPr>
                    </a:p>
                    <a:p>
                      <a:pPr>
                        <a:spcAft>
                          <a:spcPts val="0"/>
                        </a:spcAft>
                      </a:pPr>
                      <a:r>
                        <a:rPr lang="en-US" sz="1800">
                          <a:effectLst/>
                        </a:rPr>
                        <a:t>        X</a:t>
                      </a:r>
                      <a:r>
                        <a:rPr lang="en-US" sz="1800" baseline="-25000">
                          <a:effectLst/>
                        </a:rPr>
                        <a:t>21</a:t>
                      </a:r>
                      <a:endParaRPr lang="el-GR" sz="1800">
                        <a:effectLst/>
                        <a:latin typeface="Courier New"/>
                        <a:ea typeface="Times New Roman"/>
                      </a:endParaRPr>
                    </a:p>
                  </a:txBody>
                  <a:tcPr marL="68580" marR="68580" marT="0" marB="0"/>
                </a:tc>
                <a:tc>
                  <a:txBody>
                    <a:bodyPr/>
                    <a:lstStyle/>
                    <a:p>
                      <a:pPr>
                        <a:spcAft>
                          <a:spcPts val="0"/>
                        </a:spcAft>
                      </a:pPr>
                      <a:r>
                        <a:rPr lang="en-US" sz="1800" dirty="0">
                          <a:effectLst/>
                        </a:rPr>
                        <a:t>C</a:t>
                      </a:r>
                      <a:r>
                        <a:rPr lang="en-US" sz="1800" baseline="-25000" dirty="0">
                          <a:effectLst/>
                        </a:rPr>
                        <a:t>22</a:t>
                      </a:r>
                      <a:endParaRPr lang="el-GR" sz="1800" dirty="0">
                        <a:effectLst/>
                      </a:endParaRPr>
                    </a:p>
                    <a:p>
                      <a:pPr>
                        <a:spcAft>
                          <a:spcPts val="0"/>
                        </a:spcAft>
                      </a:pPr>
                      <a:r>
                        <a:rPr lang="en-US" sz="1800" dirty="0">
                          <a:effectLst/>
                        </a:rPr>
                        <a:t>        X</a:t>
                      </a:r>
                      <a:r>
                        <a:rPr lang="en-US" sz="1800" baseline="-25000" dirty="0">
                          <a:effectLst/>
                        </a:rPr>
                        <a:t>22</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n-US" sz="1800">
                          <a:effectLst/>
                        </a:rPr>
                        <a:t>C</a:t>
                      </a:r>
                      <a:r>
                        <a:rPr lang="en-US" sz="1800" baseline="-25000">
                          <a:effectLst/>
                        </a:rPr>
                        <a:t>2n</a:t>
                      </a:r>
                      <a:endParaRPr lang="el-GR" sz="1800">
                        <a:effectLst/>
                      </a:endParaRPr>
                    </a:p>
                    <a:p>
                      <a:pPr>
                        <a:spcAft>
                          <a:spcPts val="0"/>
                        </a:spcAft>
                      </a:pPr>
                      <a:r>
                        <a:rPr lang="en-US" sz="1800">
                          <a:effectLst/>
                        </a:rPr>
                        <a:t>        X</a:t>
                      </a:r>
                      <a:r>
                        <a:rPr lang="en-US" sz="1800" baseline="-25000">
                          <a:effectLst/>
                        </a:rPr>
                        <a:t>2n</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2</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n-US" sz="1800" baseline="-25000">
                          <a:effectLst/>
                        </a:rPr>
                        <a:t>m</a:t>
                      </a:r>
                      <a:endParaRPr lang="el-GR" sz="1800">
                        <a:effectLst/>
                        <a:latin typeface="Courier New"/>
                        <a:ea typeface="Times New Roman"/>
                      </a:endParaRPr>
                    </a:p>
                  </a:txBody>
                  <a:tcPr marL="68580" marR="68580" marT="0" marB="0"/>
                </a:tc>
                <a:tc>
                  <a:txBody>
                    <a:bodyPr/>
                    <a:lstStyle/>
                    <a:p>
                      <a:pPr>
                        <a:spcAft>
                          <a:spcPts val="0"/>
                        </a:spcAft>
                      </a:pPr>
                      <a:r>
                        <a:rPr lang="en-US" sz="1800">
                          <a:effectLst/>
                        </a:rPr>
                        <a:t>C</a:t>
                      </a:r>
                      <a:r>
                        <a:rPr lang="en-US" sz="1800" baseline="-25000">
                          <a:effectLst/>
                        </a:rPr>
                        <a:t>m1</a:t>
                      </a:r>
                      <a:endParaRPr lang="el-GR" sz="1800">
                        <a:effectLst/>
                      </a:endParaRPr>
                    </a:p>
                    <a:p>
                      <a:pPr>
                        <a:spcAft>
                          <a:spcPts val="0"/>
                        </a:spcAft>
                      </a:pPr>
                      <a:r>
                        <a:rPr lang="en-US" sz="1800">
                          <a:effectLst/>
                        </a:rPr>
                        <a:t>        X</a:t>
                      </a:r>
                      <a:r>
                        <a:rPr lang="en-US" sz="1800" baseline="-25000">
                          <a:effectLst/>
                        </a:rPr>
                        <a:t>m1</a:t>
                      </a:r>
                      <a:endParaRPr lang="el-GR" sz="1800">
                        <a:effectLst/>
                        <a:latin typeface="Courier New"/>
                        <a:ea typeface="Times New Roman"/>
                      </a:endParaRPr>
                    </a:p>
                  </a:txBody>
                  <a:tcPr marL="68580" marR="68580" marT="0" marB="0"/>
                </a:tc>
                <a:tc>
                  <a:txBody>
                    <a:bodyPr/>
                    <a:lstStyle/>
                    <a:p>
                      <a:pPr>
                        <a:spcAft>
                          <a:spcPts val="0"/>
                        </a:spcAft>
                      </a:pPr>
                      <a:r>
                        <a:rPr lang="en-US" sz="1800">
                          <a:effectLst/>
                        </a:rPr>
                        <a:t>C</a:t>
                      </a:r>
                      <a:r>
                        <a:rPr lang="en-US" sz="1800" baseline="-25000">
                          <a:effectLst/>
                        </a:rPr>
                        <a:t>m21</a:t>
                      </a:r>
                      <a:endParaRPr lang="el-GR" sz="1800">
                        <a:effectLst/>
                      </a:endParaRPr>
                    </a:p>
                    <a:p>
                      <a:pPr>
                        <a:spcAft>
                          <a:spcPts val="0"/>
                        </a:spcAft>
                      </a:pPr>
                      <a:r>
                        <a:rPr lang="en-US" sz="1800">
                          <a:effectLst/>
                        </a:rPr>
                        <a:t>        X</a:t>
                      </a:r>
                      <a:r>
                        <a:rPr lang="en-US" sz="1800" baseline="-25000">
                          <a:effectLst/>
                        </a:rPr>
                        <a:t>m2</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a:t>
                      </a: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spcAft>
                          <a:spcPts val="0"/>
                        </a:spcAft>
                      </a:pPr>
                      <a:r>
                        <a:rPr lang="en-US" sz="1800" dirty="0" err="1">
                          <a:effectLst/>
                        </a:rPr>
                        <a:t>C</a:t>
                      </a:r>
                      <a:r>
                        <a:rPr lang="en-US" sz="1800" baseline="-25000" dirty="0" err="1">
                          <a:effectLst/>
                        </a:rPr>
                        <a:t>mn</a:t>
                      </a:r>
                      <a:endParaRPr lang="el-GR" sz="1800" dirty="0">
                        <a:effectLst/>
                      </a:endParaRPr>
                    </a:p>
                    <a:p>
                      <a:pPr>
                        <a:spcAft>
                          <a:spcPts val="0"/>
                        </a:spcAft>
                      </a:pPr>
                      <a:r>
                        <a:rPr lang="en-US" sz="1800" dirty="0">
                          <a:effectLst/>
                        </a:rPr>
                        <a:t>        </a:t>
                      </a:r>
                      <a:r>
                        <a:rPr lang="en-US" sz="1800" dirty="0" err="1">
                          <a:effectLst/>
                        </a:rPr>
                        <a:t>X</a:t>
                      </a:r>
                      <a:r>
                        <a:rPr lang="en-US" sz="1800" baseline="-25000" dirty="0" err="1">
                          <a:effectLst/>
                        </a:rPr>
                        <a:t>mn</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n-US" sz="1800" baseline="-25000">
                          <a:effectLst/>
                        </a:rPr>
                        <a:t>m</a:t>
                      </a:r>
                      <a:endParaRPr lang="el-GR" sz="1800">
                        <a:effectLst/>
                        <a:latin typeface="Courier New"/>
                        <a:ea typeface="Times New Roman"/>
                      </a:endParaRPr>
                    </a:p>
                  </a:txBody>
                  <a:tcPr marL="68580" marR="68580" marT="0" marB="0"/>
                </a:tc>
              </a:tr>
              <a:tr h="576064">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n</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Σύνολο</a:t>
                      </a:r>
                      <a:endParaRPr lang="el-GR" sz="18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1150396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Διαδικασία Επίλυσης του Προβλήματος</a:t>
            </a:r>
            <a:r>
              <a:rPr lang="en-US" dirty="0" smtClean="0"/>
              <a:t> </a:t>
            </a:r>
            <a:r>
              <a:rPr lang="en-US" sz="3200" b="0" dirty="0" smtClean="0">
                <a:solidFill>
                  <a:prstClr val="white"/>
                </a:solidFill>
              </a:rPr>
              <a:t>1/2</a:t>
            </a:r>
            <a:endParaRPr lang="el-GR" dirty="0"/>
          </a:p>
        </p:txBody>
      </p:sp>
      <p:sp>
        <p:nvSpPr>
          <p:cNvPr id="3" name="2 - Θέση περιεχομένου"/>
          <p:cNvSpPr>
            <a:spLocks noGrp="1"/>
          </p:cNvSpPr>
          <p:nvPr>
            <p:ph idx="1"/>
          </p:nvPr>
        </p:nvSpPr>
        <p:spPr/>
        <p:txBody>
          <a:bodyPr/>
          <a:lstStyle/>
          <a:p>
            <a:pPr marL="514350" lvl="0" indent="-514350">
              <a:buFont typeface="+mj-lt"/>
              <a:buAutoNum type="arabicPeriod"/>
            </a:pPr>
            <a:r>
              <a:rPr lang="el-GR" dirty="0" smtClean="0"/>
              <a:t>Ξεκινάμε την επίλυση με την εύρεση μιας αρχικής βασικής λύσης χρησιμοποιώντας μια από τις μεθόδους: </a:t>
            </a:r>
            <a:r>
              <a:rPr lang="en-US" dirty="0" smtClean="0"/>
              <a:t>Vogel</a:t>
            </a:r>
            <a:r>
              <a:rPr lang="el-GR" dirty="0" smtClean="0"/>
              <a:t>, ΒΔ γωνίας, Ελάχιστου Πίνακα, κλπ.</a:t>
            </a:r>
          </a:p>
          <a:p>
            <a:pPr marL="514350" lvl="0" indent="-514350">
              <a:buFont typeface="+mj-lt"/>
              <a:buAutoNum type="arabicPeriod"/>
            </a:pPr>
            <a:r>
              <a:rPr lang="el-GR" dirty="0" smtClean="0"/>
              <a:t>Έχοντας την αρχική βασική λύση βρίσκουμε τη βέλτιστη με τη μέθοδο </a:t>
            </a:r>
            <a:r>
              <a:rPr lang="en-US" dirty="0" smtClean="0"/>
              <a:t>Stepping</a:t>
            </a:r>
            <a:r>
              <a:rPr lang="el-GR" dirty="0" smtClean="0"/>
              <a:t>-</a:t>
            </a:r>
            <a:r>
              <a:rPr lang="en-US" dirty="0" smtClean="0"/>
              <a:t>Stone</a:t>
            </a:r>
            <a:r>
              <a:rPr lang="el-GR" dirty="0" smtClean="0"/>
              <a:t>.</a:t>
            </a:r>
          </a:p>
          <a:p>
            <a:pPr>
              <a:buNone/>
            </a:pPr>
            <a:endParaRPr lang="el-GR" dirty="0" smtClean="0"/>
          </a:p>
          <a:p>
            <a:r>
              <a:rPr lang="el-GR" dirty="0" smtClean="0"/>
              <a:t>Η διαδικασία των μεθόδων εξηγείται εύκολα με το παράδειγμα που ακολουθεί.</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409045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Διαδικασία Επίλυσης του </a:t>
            </a:r>
            <a:r>
              <a:rPr lang="el-GR" dirty="0" smtClean="0"/>
              <a:t>Προβλήματος</a:t>
            </a:r>
            <a:r>
              <a:rPr lang="en-US" dirty="0" smtClean="0"/>
              <a:t> </a:t>
            </a:r>
            <a:r>
              <a:rPr lang="en-US" sz="3200" b="0" dirty="0">
                <a:solidFill>
                  <a:prstClr val="white"/>
                </a:solidFill>
              </a:rPr>
              <a:t>2</a:t>
            </a:r>
            <a:r>
              <a:rPr lang="en-US" sz="3200" b="0" dirty="0" smtClean="0">
                <a:solidFill>
                  <a:prstClr val="white"/>
                </a:solidFill>
              </a:rPr>
              <a:t>/2</a:t>
            </a:r>
            <a:endParaRPr lang="el-GR" dirty="0"/>
          </a:p>
        </p:txBody>
      </p:sp>
      <p:sp>
        <p:nvSpPr>
          <p:cNvPr id="3" name="2 - Θέση περιεχομένου"/>
          <p:cNvSpPr>
            <a:spLocks noGrp="1"/>
          </p:cNvSpPr>
          <p:nvPr>
            <p:ph idx="1"/>
          </p:nvPr>
        </p:nvSpPr>
        <p:spPr>
          <a:xfrm>
            <a:off x="457200" y="1340768"/>
            <a:ext cx="8229600" cy="1656184"/>
          </a:xfrm>
        </p:spPr>
        <p:txBody>
          <a:bodyPr>
            <a:normAutofit fontScale="70000" lnSpcReduction="20000"/>
          </a:bodyPr>
          <a:lstStyle/>
          <a:p>
            <a:pPr>
              <a:buNone/>
            </a:pPr>
            <a:r>
              <a:rPr lang="el-GR" dirty="0" smtClean="0"/>
              <a:t>Παράδειγμα: </a:t>
            </a:r>
          </a:p>
          <a:p>
            <a:pPr>
              <a:buNone/>
            </a:pPr>
            <a:r>
              <a:rPr lang="el-GR" dirty="0" smtClean="0"/>
              <a:t>Έστω </a:t>
            </a:r>
            <a:r>
              <a:rPr lang="el-GR" dirty="0" smtClean="0"/>
              <a:t>ότι συμπληρώθηκε ο προηγούμενος πίνακας με τα δεδομένα ενός προβλήματος </a:t>
            </a:r>
            <a:r>
              <a:rPr lang="el-GR" dirty="0" smtClean="0"/>
              <a:t>με 3 πηγές Α1, Α2, Α3 (των 35, 60, 80 μον.) και 4 καταναλωτές Β1-Β4 (των 25, 50, 35, 65 μον.) και τα κόστη μετακίνησης που αναγράφονται στην άνω αριστερά γωνία κάθε κελιού, </a:t>
            </a:r>
            <a:r>
              <a:rPr lang="el-GR" dirty="0" smtClean="0"/>
              <a:t>και </a:t>
            </a:r>
            <a:r>
              <a:rPr lang="el-GR" dirty="0" smtClean="0"/>
              <a:t>προέκυψε ο παρακάτω </a:t>
            </a:r>
            <a:r>
              <a:rPr lang="el-GR" dirty="0" smtClean="0"/>
              <a:t> πίνακας για </a:t>
            </a:r>
            <a:r>
              <a:rPr lang="el-GR" dirty="0" smtClean="0"/>
              <a:t>επίλυση, δηλ. την εύρεση των βέλτιστων τιμών των </a:t>
            </a:r>
            <a:r>
              <a:rPr lang="en-US" i="1" dirty="0" smtClean="0"/>
              <a:t>X</a:t>
            </a:r>
            <a:r>
              <a:rPr lang="en-US" i="1" baseline="-25000" dirty="0" smtClean="0"/>
              <a:t>ij</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xmlns="" val="2672028758"/>
              </p:ext>
            </p:extLst>
          </p:nvPr>
        </p:nvGraphicFramePr>
        <p:xfrm>
          <a:off x="1259632" y="3140968"/>
          <a:ext cx="6336704" cy="3024336"/>
        </p:xfrm>
        <a:graphic>
          <a:graphicData uri="http://schemas.openxmlformats.org/drawingml/2006/table">
            <a:tbl>
              <a:tblPr firstRow="1" firstCol="1" lastRow="1" lastCol="1">
                <a:tableStyleId>{5C22544A-7EE6-4342-B048-85BDC9FD1C3A}</a:tableStyleId>
              </a:tblPr>
              <a:tblGrid>
                <a:gridCol w="480304"/>
                <a:gridCol w="1326081"/>
                <a:gridCol w="1327186"/>
                <a:gridCol w="1326081"/>
                <a:gridCol w="1327186"/>
                <a:gridCol w="549866"/>
              </a:tblGrid>
              <a:tr h="252028">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Β</a:t>
                      </a:r>
                      <a:r>
                        <a:rPr lang="en-US" sz="1600" baseline="-250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r>
                        <a:rPr lang="en-US" sz="1600" baseline="-250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Β</a:t>
                      </a:r>
                      <a:r>
                        <a:rPr lang="el-GR" sz="1600" baseline="-250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756084">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1</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a:effectLst/>
                        </a:rPr>
                        <a:t>5</a:t>
                      </a:r>
                    </a:p>
                    <a:p>
                      <a:pPr>
                        <a:spcAft>
                          <a:spcPts val="0"/>
                        </a:spcAft>
                      </a:pPr>
                      <a:r>
                        <a:rPr lang="el-GR" sz="1600">
                          <a:effectLst/>
                        </a:rPr>
                        <a:t> </a:t>
                      </a:r>
                      <a:r>
                        <a:rPr lang="en-US" sz="1600">
                          <a:effectLst/>
                        </a:rPr>
                        <a:t>       X</a:t>
                      </a:r>
                      <a:r>
                        <a:rPr lang="en-US" sz="1600" baseline="-25000">
                          <a:effectLst/>
                        </a:rPr>
                        <a:t>11</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X</a:t>
                      </a:r>
                      <a:r>
                        <a:rPr lang="en-US" sz="1600" baseline="-25000" dirty="0">
                          <a:effectLst/>
                        </a:rPr>
                        <a:t>12</a:t>
                      </a:r>
                      <a:endParaRPr lang="el-GR" sz="1600" dirty="0">
                        <a:effectLst/>
                        <a:latin typeface="Courier New"/>
                        <a:ea typeface="Times New Roman"/>
                      </a:endParaRPr>
                    </a:p>
                  </a:txBody>
                  <a:tcPr marL="68580" marR="68580" marT="0" marB="0"/>
                </a:tc>
                <a:tc>
                  <a:txBody>
                    <a:bodyPr/>
                    <a:lstStyle/>
                    <a:p>
                      <a:pPr>
                        <a:spcAft>
                          <a:spcPts val="0"/>
                        </a:spcAft>
                      </a:pPr>
                      <a:r>
                        <a:rPr lang="el-GR" sz="1600">
                          <a:effectLst/>
                        </a:rPr>
                        <a:t>2</a:t>
                      </a:r>
                    </a:p>
                    <a:p>
                      <a:pPr>
                        <a:spcAft>
                          <a:spcPts val="0"/>
                        </a:spcAft>
                      </a:pPr>
                      <a:r>
                        <a:rPr lang="el-GR" sz="1600">
                          <a:effectLst/>
                        </a:rPr>
                        <a:t> </a:t>
                      </a:r>
                      <a:r>
                        <a:rPr lang="en-US" sz="1600">
                          <a:effectLst/>
                        </a:rPr>
                        <a:t>       X</a:t>
                      </a:r>
                      <a:r>
                        <a:rPr lang="en-US" sz="1600" baseline="-25000">
                          <a:effectLst/>
                        </a:rPr>
                        <a:t>1</a:t>
                      </a:r>
                      <a:r>
                        <a:rPr lang="el-GR" sz="1600" baseline="-25000">
                          <a:effectLst/>
                        </a:rPr>
                        <a:t>3</a:t>
                      </a:r>
                      <a:endParaRPr lang="el-GR" sz="1600">
                        <a:effectLst/>
                        <a:latin typeface="Courier New"/>
                        <a:ea typeface="Times New Roman"/>
                      </a:endParaRPr>
                    </a:p>
                  </a:txBody>
                  <a:tcPr marL="68580" marR="68580" marT="0" marB="0"/>
                </a:tc>
                <a:tc>
                  <a:txBody>
                    <a:bodyPr/>
                    <a:lstStyle/>
                    <a:p>
                      <a:pPr>
                        <a:spcAft>
                          <a:spcPts val="0"/>
                        </a:spcAft>
                      </a:pPr>
                      <a:r>
                        <a:rPr lang="el-GR" sz="1600">
                          <a:effectLst/>
                        </a:rPr>
                        <a:t>10</a:t>
                      </a:r>
                    </a:p>
                    <a:p>
                      <a:pPr>
                        <a:spcAft>
                          <a:spcPts val="0"/>
                        </a:spcAft>
                      </a:pPr>
                      <a:r>
                        <a:rPr lang="el-GR" sz="1600">
                          <a:effectLst/>
                        </a:rPr>
                        <a:t> </a:t>
                      </a:r>
                      <a:r>
                        <a:rPr lang="en-US" sz="1600">
                          <a:effectLst/>
                        </a:rPr>
                        <a:t>       X</a:t>
                      </a:r>
                      <a:r>
                        <a:rPr lang="en-US" sz="1600" baseline="-25000">
                          <a:effectLst/>
                        </a:rPr>
                        <a:t>1</a:t>
                      </a:r>
                      <a:r>
                        <a:rPr lang="el-GR" sz="1600" baseline="-250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35</a:t>
                      </a:r>
                      <a:endParaRPr lang="el-GR" sz="1600">
                        <a:effectLst/>
                        <a:latin typeface="Courier New"/>
                        <a:ea typeface="Times New Roman"/>
                      </a:endParaRPr>
                    </a:p>
                  </a:txBody>
                  <a:tcPr marL="68580" marR="68580" marT="0" marB="0"/>
                </a:tc>
              </a:tr>
              <a:tr h="756084">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2</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a:effectLst/>
                        </a:rPr>
                        <a:t>6</a:t>
                      </a:r>
                    </a:p>
                    <a:p>
                      <a:pPr>
                        <a:spcAft>
                          <a:spcPts val="0"/>
                        </a:spcAft>
                      </a:pPr>
                      <a:r>
                        <a:rPr lang="el-GR" sz="1600">
                          <a:effectLst/>
                        </a:rPr>
                        <a:t> </a:t>
                      </a:r>
                      <a:r>
                        <a:rPr lang="en-US" sz="1600">
                          <a:effectLst/>
                        </a:rPr>
                        <a:t>       X</a:t>
                      </a:r>
                      <a:r>
                        <a:rPr lang="en-US" sz="1600" baseline="-25000">
                          <a:effectLst/>
                        </a:rPr>
                        <a:t>21</a:t>
                      </a:r>
                      <a:endParaRPr lang="el-GR" sz="1600">
                        <a:effectLst/>
                        <a:latin typeface="Courier New"/>
                        <a:ea typeface="Times New Roman"/>
                      </a:endParaRPr>
                    </a:p>
                  </a:txBody>
                  <a:tcPr marL="68580" marR="68580" marT="0" marB="0"/>
                </a:tc>
                <a:tc>
                  <a:txBody>
                    <a:bodyPr/>
                    <a:lstStyle/>
                    <a:p>
                      <a:pPr>
                        <a:spcAft>
                          <a:spcPts val="0"/>
                        </a:spcAft>
                      </a:pPr>
                      <a:r>
                        <a:rPr lang="el-GR" sz="1600">
                          <a:effectLst/>
                        </a:rPr>
                        <a:t>9</a:t>
                      </a:r>
                    </a:p>
                    <a:p>
                      <a:pPr>
                        <a:spcAft>
                          <a:spcPts val="0"/>
                        </a:spcAft>
                      </a:pPr>
                      <a:r>
                        <a:rPr lang="el-GR" sz="1600">
                          <a:effectLst/>
                        </a:rPr>
                        <a:t> </a:t>
                      </a:r>
                      <a:r>
                        <a:rPr lang="en-US" sz="1600">
                          <a:effectLst/>
                        </a:rPr>
                        <a:t>       X</a:t>
                      </a:r>
                      <a:r>
                        <a:rPr lang="en-US" sz="1600" baseline="-25000">
                          <a:effectLst/>
                        </a:rPr>
                        <a:t>22</a:t>
                      </a:r>
                      <a:endParaRPr lang="el-GR" sz="1600">
                        <a:effectLst/>
                        <a:latin typeface="Courier New"/>
                        <a:ea typeface="Times New Roman"/>
                      </a:endParaRPr>
                    </a:p>
                  </a:txBody>
                  <a:tcPr marL="68580" marR="68580" marT="0" marB="0"/>
                </a:tc>
                <a:tc>
                  <a:txBody>
                    <a:bodyPr/>
                    <a:lstStyle/>
                    <a:p>
                      <a:pPr>
                        <a:spcAft>
                          <a:spcPts val="0"/>
                        </a:spcAft>
                      </a:pPr>
                      <a:r>
                        <a:rPr lang="el-GR" sz="1600">
                          <a:effectLst/>
                        </a:rPr>
                        <a:t>4</a:t>
                      </a:r>
                    </a:p>
                    <a:p>
                      <a:pPr>
                        <a:spcAft>
                          <a:spcPts val="0"/>
                        </a:spcAft>
                      </a:pPr>
                      <a:r>
                        <a:rPr lang="el-GR" sz="1600">
                          <a:effectLst/>
                        </a:rPr>
                        <a:t> </a:t>
                      </a:r>
                      <a:r>
                        <a:rPr lang="en-US" sz="1600">
                          <a:effectLst/>
                        </a:rPr>
                        <a:t>       X</a:t>
                      </a:r>
                      <a:r>
                        <a:rPr lang="el-GR" sz="1600" baseline="-25000">
                          <a:effectLst/>
                        </a:rPr>
                        <a:t>23</a:t>
                      </a:r>
                      <a:endParaRPr lang="el-GR" sz="1600">
                        <a:effectLst/>
                        <a:latin typeface="Courier New"/>
                        <a:ea typeface="Times New Roman"/>
                      </a:endParaRPr>
                    </a:p>
                  </a:txBody>
                  <a:tcPr marL="68580" marR="68580" marT="0" marB="0"/>
                </a:tc>
                <a:tc>
                  <a:txBody>
                    <a:bodyPr/>
                    <a:lstStyle/>
                    <a:p>
                      <a:pPr>
                        <a:spcAft>
                          <a:spcPts val="0"/>
                        </a:spcAft>
                      </a:pPr>
                      <a:r>
                        <a:rPr lang="el-GR" sz="1600">
                          <a:effectLst/>
                        </a:rPr>
                        <a:t>9</a:t>
                      </a:r>
                    </a:p>
                    <a:p>
                      <a:pPr>
                        <a:spcAft>
                          <a:spcPts val="0"/>
                        </a:spcAft>
                      </a:pPr>
                      <a:r>
                        <a:rPr lang="el-GR" sz="1600">
                          <a:effectLst/>
                        </a:rPr>
                        <a:t> </a:t>
                      </a:r>
                      <a:r>
                        <a:rPr lang="en-US" sz="1600">
                          <a:effectLst/>
                        </a:rPr>
                        <a:t>       X</a:t>
                      </a:r>
                      <a:r>
                        <a:rPr lang="en-US" sz="1600" baseline="-25000">
                          <a:effectLst/>
                        </a:rPr>
                        <a:t>2</a:t>
                      </a:r>
                      <a:r>
                        <a:rPr lang="el-GR" sz="1600" baseline="-250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60</a:t>
                      </a:r>
                      <a:endParaRPr lang="el-GR" sz="1600">
                        <a:effectLst/>
                        <a:latin typeface="Courier New"/>
                        <a:ea typeface="Times New Roman"/>
                      </a:endParaRPr>
                    </a:p>
                  </a:txBody>
                  <a:tcPr marL="68580" marR="68580" marT="0" marB="0"/>
                </a:tc>
              </a:tr>
              <a:tr h="756084">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3</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X</a:t>
                      </a:r>
                      <a:r>
                        <a:rPr lang="el-GR" sz="1600" baseline="-25000" dirty="0">
                          <a:effectLst/>
                        </a:rPr>
                        <a:t>3</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spcAft>
                          <a:spcPts val="0"/>
                        </a:spcAft>
                      </a:pPr>
                      <a:r>
                        <a:rPr lang="el-GR" sz="1600">
                          <a:effectLst/>
                        </a:rPr>
                        <a:t>6</a:t>
                      </a:r>
                    </a:p>
                    <a:p>
                      <a:pPr>
                        <a:spcAft>
                          <a:spcPts val="0"/>
                        </a:spcAft>
                      </a:pPr>
                      <a:r>
                        <a:rPr lang="el-GR" sz="1600">
                          <a:effectLst/>
                        </a:rPr>
                        <a:t> </a:t>
                      </a:r>
                      <a:r>
                        <a:rPr lang="en-US" sz="1600">
                          <a:effectLst/>
                        </a:rPr>
                        <a:t>       X</a:t>
                      </a:r>
                      <a:r>
                        <a:rPr lang="el-GR" sz="1600" baseline="-25000">
                          <a:effectLst/>
                        </a:rPr>
                        <a:t>3</a:t>
                      </a:r>
                      <a:r>
                        <a:rPr lang="en-US" sz="1600" baseline="-25000">
                          <a:effectLst/>
                        </a:rPr>
                        <a:t>2</a:t>
                      </a:r>
                      <a:endParaRPr lang="el-GR" sz="1600">
                        <a:effectLst/>
                        <a:latin typeface="Courier New"/>
                        <a:ea typeface="Times New Roman"/>
                      </a:endParaRPr>
                    </a:p>
                  </a:txBody>
                  <a:tcPr marL="68580" marR="68580" marT="0" marB="0"/>
                </a:tc>
                <a:tc>
                  <a:txBody>
                    <a:bodyPr/>
                    <a:lstStyle/>
                    <a:p>
                      <a:pPr>
                        <a:spcAft>
                          <a:spcPts val="0"/>
                        </a:spcAft>
                      </a:pPr>
                      <a:r>
                        <a:rPr lang="el-GR" sz="1600">
                          <a:effectLst/>
                        </a:rPr>
                        <a:t>1</a:t>
                      </a:r>
                    </a:p>
                    <a:p>
                      <a:pPr>
                        <a:spcAft>
                          <a:spcPts val="0"/>
                        </a:spcAft>
                      </a:pPr>
                      <a:r>
                        <a:rPr lang="el-GR" sz="1600">
                          <a:effectLst/>
                        </a:rPr>
                        <a:t> </a:t>
                      </a:r>
                      <a:r>
                        <a:rPr lang="en-US" sz="1600">
                          <a:effectLst/>
                        </a:rPr>
                        <a:t>       X</a:t>
                      </a:r>
                      <a:r>
                        <a:rPr lang="el-GR" sz="1600" baseline="-25000">
                          <a:effectLst/>
                        </a:rPr>
                        <a:t>33</a:t>
                      </a:r>
                      <a:endParaRPr lang="el-GR" sz="1600">
                        <a:effectLst/>
                        <a:latin typeface="Courier New"/>
                        <a:ea typeface="Times New Roman"/>
                      </a:endParaRPr>
                    </a:p>
                  </a:txBody>
                  <a:tcPr marL="68580" marR="68580" marT="0" marB="0"/>
                </a:tc>
                <a:tc>
                  <a:txBody>
                    <a:bodyPr/>
                    <a:lstStyle/>
                    <a:p>
                      <a:pPr>
                        <a:spcAft>
                          <a:spcPts val="0"/>
                        </a:spcAft>
                      </a:pPr>
                      <a:r>
                        <a:rPr lang="el-GR" sz="1600">
                          <a:effectLst/>
                        </a:rPr>
                        <a:t>11</a:t>
                      </a:r>
                    </a:p>
                    <a:p>
                      <a:pPr>
                        <a:spcAft>
                          <a:spcPts val="0"/>
                        </a:spcAft>
                      </a:pPr>
                      <a:r>
                        <a:rPr lang="el-GR" sz="1600">
                          <a:effectLst/>
                        </a:rPr>
                        <a:t> </a:t>
                      </a:r>
                      <a:r>
                        <a:rPr lang="en-US" sz="1600">
                          <a:effectLst/>
                        </a:rPr>
                        <a:t>       X</a:t>
                      </a:r>
                      <a:r>
                        <a:rPr lang="el-GR" sz="1600" baseline="-25000">
                          <a:effectLst/>
                        </a:rPr>
                        <a:t>34</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80</a:t>
                      </a:r>
                      <a:endParaRPr lang="el-GR" sz="1600">
                        <a:effectLst/>
                        <a:latin typeface="Courier New"/>
                        <a:ea typeface="Times New Roman"/>
                      </a:endParaRPr>
                    </a:p>
                  </a:txBody>
                  <a:tcPr marL="68580" marR="68580" marT="0" marB="0"/>
                </a:tc>
              </a:tr>
              <a:tr h="504056">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35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175</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2345206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Αρχικ</a:t>
            </a:r>
            <a:r>
              <a:rPr lang="el-GR" dirty="0"/>
              <a:t>ή</a:t>
            </a:r>
            <a:r>
              <a:rPr lang="el-GR" dirty="0" smtClean="0"/>
              <a:t> λύση – μέθοδος ελάχιστου πίνακα</a:t>
            </a:r>
            <a:r>
              <a:rPr lang="en-US" dirty="0" smtClean="0"/>
              <a:t> </a:t>
            </a:r>
            <a:r>
              <a:rPr lang="en-US" sz="3200" b="0" dirty="0" smtClean="0"/>
              <a:t>1/5</a:t>
            </a:r>
            <a:endParaRPr lang="el-GR" sz="3200" b="0" dirty="0"/>
          </a:p>
        </p:txBody>
      </p:sp>
      <p:sp>
        <p:nvSpPr>
          <p:cNvPr id="3" name="2 - Θέση περιεχομένου"/>
          <p:cNvSpPr>
            <a:spLocks noGrp="1"/>
          </p:cNvSpPr>
          <p:nvPr>
            <p:ph idx="1"/>
          </p:nvPr>
        </p:nvSpPr>
        <p:spPr/>
        <p:txBody>
          <a:bodyPr>
            <a:normAutofit lnSpcReduction="10000"/>
          </a:bodyPr>
          <a:lstStyle/>
          <a:p>
            <a:r>
              <a:rPr lang="el-GR" dirty="0" smtClean="0"/>
              <a:t>Η μέθοδος ξεκινά από το μικρότερο </a:t>
            </a:r>
            <a:r>
              <a:rPr lang="en-US" i="1" dirty="0" smtClean="0"/>
              <a:t>C</a:t>
            </a:r>
            <a:r>
              <a:rPr lang="en-US" i="1" baseline="-25000" dirty="0" smtClean="0"/>
              <a:t>ij</a:t>
            </a:r>
            <a:r>
              <a:rPr lang="en-US" dirty="0" smtClean="0"/>
              <a:t> </a:t>
            </a:r>
            <a:r>
              <a:rPr lang="el-GR" dirty="0" smtClean="0"/>
              <a:t>του πίνακα και δίνοντας στο </a:t>
            </a:r>
            <a:r>
              <a:rPr lang="en-US" i="1" dirty="0" smtClean="0"/>
              <a:t>X</a:t>
            </a:r>
            <a:r>
              <a:rPr lang="en-US" i="1" baseline="-25000" dirty="0" smtClean="0"/>
              <a:t>ij</a:t>
            </a:r>
            <a:r>
              <a:rPr lang="en-US" dirty="0" smtClean="0"/>
              <a:t> </a:t>
            </a:r>
            <a:r>
              <a:rPr lang="el-GR" dirty="0" smtClean="0"/>
              <a:t>τιμή ίση με το ελάχιστο των </a:t>
            </a:r>
            <a:r>
              <a:rPr lang="el-GR" i="1" dirty="0" smtClean="0"/>
              <a:t>α</a:t>
            </a:r>
            <a:r>
              <a:rPr lang="en-US" i="1" baseline="-25000" dirty="0" smtClean="0"/>
              <a:t>i</a:t>
            </a:r>
            <a:r>
              <a:rPr lang="el-GR" dirty="0" smtClean="0"/>
              <a:t> &amp; </a:t>
            </a:r>
            <a:r>
              <a:rPr lang="el-GR" i="1" dirty="0" smtClean="0"/>
              <a:t>β</a:t>
            </a:r>
            <a:r>
              <a:rPr lang="en-US" i="1" baseline="-25000" dirty="0" smtClean="0"/>
              <a:t>j</a:t>
            </a:r>
            <a:r>
              <a:rPr lang="el-GR" dirty="0" smtClean="0"/>
              <a:t>. Μετά προχωρά προς τα αμέσως μεγαλύτερα επαναλαμβάνοντας τη διαδικασία.</a:t>
            </a:r>
          </a:p>
          <a:p>
            <a:pPr marL="914400" lvl="1" indent="-514350">
              <a:buFont typeface="+mj-lt"/>
              <a:buAutoNum type="arabicPeriod"/>
            </a:pPr>
            <a:r>
              <a:rPr lang="el-GR" dirty="0" smtClean="0"/>
              <a:t>Το μικρότερο </a:t>
            </a:r>
            <a:r>
              <a:rPr lang="en-US" i="1" dirty="0" smtClean="0"/>
              <a:t>C</a:t>
            </a:r>
            <a:r>
              <a:rPr lang="en-US" i="1" baseline="-25000" dirty="0" smtClean="0"/>
              <a:t>ij</a:t>
            </a:r>
            <a:r>
              <a:rPr lang="en-US" dirty="0" smtClean="0"/>
              <a:t> </a:t>
            </a:r>
            <a:r>
              <a:rPr lang="el-GR" dirty="0" smtClean="0"/>
              <a:t>του πίνακα είναι το (3,3), δίνουμε στο </a:t>
            </a:r>
            <a:r>
              <a:rPr lang="en-US" i="1" dirty="0" smtClean="0"/>
              <a:t>X</a:t>
            </a:r>
            <a:r>
              <a:rPr lang="el-GR" i="1" baseline="-25000" dirty="0" smtClean="0"/>
              <a:t>33</a:t>
            </a:r>
            <a:r>
              <a:rPr lang="el-GR" dirty="0" smtClean="0"/>
              <a:t> σαν τιμή το ελάχιστο των α3 &amp; β3, δηλ.: </a:t>
            </a:r>
            <a:r>
              <a:rPr lang="en-US" dirty="0" smtClean="0"/>
              <a:t>min</a:t>
            </a:r>
            <a:r>
              <a:rPr lang="el-GR" dirty="0" smtClean="0"/>
              <a:t>(80, 35) = 35. Εφόσον είναι ίσο με το β3 τα υπόλοιπα Χ της στήλης του θα είναι μηδέν, γι’ αυτο διαγράφουμε τα (1,3) &amp; (2,3). </a:t>
            </a:r>
          </a:p>
          <a:p>
            <a:pPr marL="914400" lvl="1" indent="-514350">
              <a:buFont typeface="+mj-lt"/>
              <a:buAutoNum type="arabicPeriod"/>
            </a:pPr>
            <a:r>
              <a:rPr lang="el-GR" dirty="0" smtClean="0"/>
              <a:t>Το επόμενο μικρότερο </a:t>
            </a:r>
            <a:r>
              <a:rPr lang="en-US" i="1" dirty="0" smtClean="0"/>
              <a:t>C</a:t>
            </a:r>
            <a:r>
              <a:rPr lang="en-US" i="1" baseline="-25000" dirty="0" smtClean="0"/>
              <a:t>ij</a:t>
            </a:r>
            <a:r>
              <a:rPr lang="en-US" dirty="0" smtClean="0"/>
              <a:t> </a:t>
            </a:r>
            <a:r>
              <a:rPr lang="el-GR" dirty="0" smtClean="0"/>
              <a:t>του πίνακα είναι το (1,1), κάνουμε το </a:t>
            </a:r>
            <a:r>
              <a:rPr lang="en-US" i="1" dirty="0" smtClean="0"/>
              <a:t>X</a:t>
            </a:r>
            <a:r>
              <a:rPr lang="el-GR" i="1" baseline="-25000" dirty="0" smtClean="0"/>
              <a:t>11</a:t>
            </a:r>
            <a:r>
              <a:rPr lang="el-GR" dirty="0" smtClean="0"/>
              <a:t> = </a:t>
            </a:r>
            <a:r>
              <a:rPr lang="en-US" dirty="0" smtClean="0"/>
              <a:t>min</a:t>
            </a:r>
            <a:r>
              <a:rPr lang="el-GR" dirty="0" smtClean="0"/>
              <a:t>(25, 35) = 25, και διαγράφουμε τα (2,1) &amp; (3,1).</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xmlns="" val="391848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Αρχική λύση – μέθοδος ελάχιστου πίνακα</a:t>
            </a:r>
            <a:r>
              <a:rPr lang="en-US" dirty="0" smtClean="0"/>
              <a:t> </a:t>
            </a:r>
            <a:r>
              <a:rPr lang="en-US" sz="3200" b="0" dirty="0" smtClean="0">
                <a:solidFill>
                  <a:prstClr val="white"/>
                </a:solidFill>
              </a:rPr>
              <a:t>2/5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Θέση περιεχομένου 4"/>
          <p:cNvSpPr>
            <a:spLocks noGrp="1"/>
          </p:cNvSpPr>
          <p:nvPr>
            <p:ph idx="1"/>
          </p:nvPr>
        </p:nvSpPr>
        <p:spPr>
          <a:xfrm>
            <a:off x="457200" y="1340768"/>
            <a:ext cx="8229600" cy="504056"/>
          </a:xfrm>
        </p:spPr>
        <p:txBody>
          <a:bodyPr/>
          <a:lstStyle/>
          <a:p>
            <a:r>
              <a:rPr lang="el-GR" dirty="0"/>
              <a:t>Ο πίνακας τώρα έχει την εξής μορφή:</a:t>
            </a:r>
          </a:p>
          <a:p>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2448990619"/>
              </p:ext>
            </p:extLst>
          </p:nvPr>
        </p:nvGraphicFramePr>
        <p:xfrm>
          <a:off x="1115616" y="2060848"/>
          <a:ext cx="5976663" cy="4104457"/>
        </p:xfrm>
        <a:graphic>
          <a:graphicData uri="http://schemas.openxmlformats.org/drawingml/2006/table">
            <a:tbl>
              <a:tblPr firstRow="1" firstCol="1" lastRow="1" lastCol="1">
                <a:tableStyleId>{5C22544A-7EE6-4342-B048-85BDC9FD1C3A}</a:tableStyleId>
              </a:tblPr>
              <a:tblGrid>
                <a:gridCol w="453014"/>
                <a:gridCol w="1250736"/>
                <a:gridCol w="1251777"/>
                <a:gridCol w="1250736"/>
                <a:gridCol w="1251777"/>
                <a:gridCol w="518623"/>
              </a:tblGrid>
              <a:tr h="256529">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1026114">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a:t>
                      </a:r>
                      <a:r>
                        <a:rPr lang="en-US" sz="1600" dirty="0">
                          <a:effectLst/>
                        </a:rPr>
                        <a:t>       </a:t>
                      </a:r>
                      <a:r>
                        <a:rPr lang="el-GR" sz="1600" dirty="0">
                          <a:effectLst/>
                        </a:rPr>
                        <a:t>25</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2</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10</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35</a:t>
                      </a:r>
                      <a:endParaRPr lang="el-GR" sz="1600" dirty="0">
                        <a:effectLst/>
                        <a:latin typeface="Courier New"/>
                        <a:ea typeface="Times New Roman"/>
                      </a:endParaRPr>
                    </a:p>
                  </a:txBody>
                  <a:tcPr marL="68580" marR="68580" marT="0" marB="0"/>
                </a:tc>
              </a:tr>
              <a:tr h="1026114">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4</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60</a:t>
                      </a:r>
                      <a:endParaRPr lang="el-GR" sz="1600" dirty="0">
                        <a:effectLst/>
                        <a:latin typeface="Courier New"/>
                        <a:ea typeface="Times New Roman"/>
                      </a:endParaRPr>
                    </a:p>
                  </a:txBody>
                  <a:tcPr marL="68580" marR="68580" marT="0" marB="0"/>
                </a:tc>
              </a:tr>
              <a:tr h="1026114">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3</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a:t>
                      </a:r>
                    </a:p>
                    <a:p>
                      <a:pPr>
                        <a:spcAft>
                          <a:spcPts val="0"/>
                        </a:spcAft>
                      </a:pPr>
                      <a:r>
                        <a:rPr lang="el-GR" sz="1600" dirty="0">
                          <a:effectLst/>
                        </a:rPr>
                        <a:t> </a:t>
                      </a:r>
                      <a:r>
                        <a:rPr lang="en-US" sz="1600" dirty="0">
                          <a:effectLst/>
                        </a:rPr>
                        <a:t>       </a:t>
                      </a:r>
                      <a:r>
                        <a:rPr lang="el-GR" sz="1600" dirty="0">
                          <a:effectLst/>
                        </a:rPr>
                        <a:t>35</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11</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80</a:t>
                      </a:r>
                      <a:endParaRPr lang="el-GR" sz="1600" dirty="0">
                        <a:effectLst/>
                        <a:latin typeface="Courier New"/>
                        <a:ea typeface="Times New Roman"/>
                      </a:endParaRPr>
                    </a:p>
                  </a:txBody>
                  <a:tcPr marL="68580" marR="68580" marT="0" marB="0"/>
                </a:tc>
              </a:tr>
              <a:tr h="769586">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25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35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65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175</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3114748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Αρχική λύση – μέθοδος ελάχιστου πίνακα</a:t>
            </a:r>
            <a:r>
              <a:rPr lang="en-US" dirty="0" smtClean="0"/>
              <a:t> </a:t>
            </a:r>
            <a:r>
              <a:rPr lang="en-US" sz="3200" b="0" dirty="0" smtClean="0">
                <a:solidFill>
                  <a:prstClr val="white"/>
                </a:solidFill>
              </a:rPr>
              <a:t>3/5</a:t>
            </a:r>
            <a:endParaRPr lang="el-GR" dirty="0"/>
          </a:p>
        </p:txBody>
      </p:sp>
      <p:sp>
        <p:nvSpPr>
          <p:cNvPr id="7" name="Θέση περιεχομένου 6"/>
          <p:cNvSpPr>
            <a:spLocks noGrp="1"/>
          </p:cNvSpPr>
          <p:nvPr>
            <p:ph idx="1"/>
          </p:nvPr>
        </p:nvSpPr>
        <p:spPr/>
        <p:txBody>
          <a:bodyPr/>
          <a:lstStyle/>
          <a:p>
            <a:pPr marL="457200" lvl="0" indent="-457200">
              <a:buFont typeface="+mj-lt"/>
              <a:buAutoNum type="arabicPeriod" startAt="3"/>
            </a:pPr>
            <a:r>
              <a:rPr lang="el-GR" dirty="0"/>
              <a:t>Το επόμενο μικρότερο </a:t>
            </a:r>
            <a:r>
              <a:rPr lang="en-US" i="1" dirty="0"/>
              <a:t>C</a:t>
            </a:r>
            <a:r>
              <a:rPr lang="en-US" i="1" baseline="-25000" dirty="0"/>
              <a:t>ij</a:t>
            </a:r>
            <a:r>
              <a:rPr lang="en-US" dirty="0"/>
              <a:t> </a:t>
            </a:r>
            <a:r>
              <a:rPr lang="el-GR" dirty="0"/>
              <a:t>του πίνακα είναι το (3,2), κάνουμε το </a:t>
            </a:r>
            <a:r>
              <a:rPr lang="en-US" i="1" dirty="0"/>
              <a:t>X</a:t>
            </a:r>
            <a:r>
              <a:rPr lang="el-GR" i="1" baseline="-25000" dirty="0"/>
              <a:t>32</a:t>
            </a:r>
            <a:r>
              <a:rPr lang="el-GR" dirty="0"/>
              <a:t> = </a:t>
            </a:r>
            <a:r>
              <a:rPr lang="en-US" dirty="0"/>
              <a:t>min</a:t>
            </a:r>
            <a:r>
              <a:rPr lang="el-GR" dirty="0"/>
              <a:t>(80-35, 50) = 45, και διαγράφουμε το (3,4).</a:t>
            </a:r>
          </a:p>
          <a:p>
            <a:pPr marL="457200" lvl="0" indent="-457200">
              <a:buFont typeface="+mj-lt"/>
              <a:buAutoNum type="arabicPeriod" startAt="3"/>
            </a:pPr>
            <a:r>
              <a:rPr lang="el-GR" dirty="0"/>
              <a:t>Το επόμενο μικρότερο </a:t>
            </a:r>
            <a:r>
              <a:rPr lang="en-US" i="1" dirty="0"/>
              <a:t>C</a:t>
            </a:r>
            <a:r>
              <a:rPr lang="en-US" i="1" baseline="-25000" dirty="0"/>
              <a:t>ij</a:t>
            </a:r>
            <a:r>
              <a:rPr lang="en-US" dirty="0"/>
              <a:t> </a:t>
            </a:r>
            <a:r>
              <a:rPr lang="el-GR" dirty="0"/>
              <a:t>του πίνακα είναι το (1,2), κάνουμε το </a:t>
            </a:r>
            <a:r>
              <a:rPr lang="en-US" i="1" dirty="0"/>
              <a:t>X</a:t>
            </a:r>
            <a:r>
              <a:rPr lang="el-GR" i="1" baseline="-25000" dirty="0"/>
              <a:t>12</a:t>
            </a:r>
            <a:r>
              <a:rPr lang="el-GR" dirty="0"/>
              <a:t> = </a:t>
            </a:r>
            <a:r>
              <a:rPr lang="en-US" dirty="0"/>
              <a:t>min</a:t>
            </a:r>
            <a:r>
              <a:rPr lang="el-GR" dirty="0"/>
              <a:t>(50-45, 35-25) = 5, και διαγράφουμε το (2,2).</a:t>
            </a:r>
          </a:p>
          <a:p>
            <a:pPr marL="457200" lvl="0" indent="-457200">
              <a:buFont typeface="+mj-lt"/>
              <a:buAutoNum type="arabicPeriod" startAt="3"/>
            </a:pPr>
            <a:r>
              <a:rPr lang="el-GR" dirty="0"/>
              <a:t>Τέλος, δίνουμε τιμές και στα </a:t>
            </a:r>
            <a:r>
              <a:rPr lang="en-US" i="1" dirty="0"/>
              <a:t>X</a:t>
            </a:r>
            <a:r>
              <a:rPr lang="el-GR" i="1" baseline="-25000" dirty="0"/>
              <a:t>24</a:t>
            </a:r>
            <a:r>
              <a:rPr lang="el-GR" dirty="0"/>
              <a:t> = 60 &amp; </a:t>
            </a:r>
            <a:r>
              <a:rPr lang="en-US" i="1" dirty="0"/>
              <a:t>X</a:t>
            </a:r>
            <a:r>
              <a:rPr lang="el-GR" i="1" baseline="-25000" dirty="0"/>
              <a:t>14</a:t>
            </a:r>
            <a:r>
              <a:rPr lang="el-GR" dirty="0"/>
              <a:t> = 5.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xmlns="" val="897325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Αρχική λύση – μέθοδος ελάχιστου πίνακα</a:t>
            </a:r>
            <a:r>
              <a:rPr lang="en-US" dirty="0"/>
              <a:t> </a:t>
            </a:r>
            <a:r>
              <a:rPr lang="en-US" sz="3200" b="0" dirty="0" smtClean="0">
                <a:solidFill>
                  <a:prstClr val="white"/>
                </a:solidFill>
              </a:rPr>
              <a:t>4/5</a:t>
            </a:r>
            <a:endParaRPr lang="el-GR" dirty="0"/>
          </a:p>
        </p:txBody>
      </p:sp>
      <p:sp>
        <p:nvSpPr>
          <p:cNvPr id="3" name="2 - Θέση περιεχομένου"/>
          <p:cNvSpPr>
            <a:spLocks noGrp="1"/>
          </p:cNvSpPr>
          <p:nvPr>
            <p:ph idx="1"/>
          </p:nvPr>
        </p:nvSpPr>
        <p:spPr>
          <a:xfrm>
            <a:off x="457200" y="1340768"/>
            <a:ext cx="8229600" cy="864096"/>
          </a:xfrm>
        </p:spPr>
        <p:txBody>
          <a:bodyPr>
            <a:normAutofit lnSpcReduction="10000"/>
          </a:bodyPr>
          <a:lstStyle/>
          <a:p>
            <a:pPr marL="0" indent="0">
              <a:buNone/>
            </a:pPr>
            <a:r>
              <a:rPr lang="el-GR" dirty="0"/>
              <a:t>Ο τελικό πίνακας τώρα έχει την εξής μορφή, η οποία αποτελεί την αρχική βασική λύση: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xmlns="" val="3358824933"/>
              </p:ext>
            </p:extLst>
          </p:nvPr>
        </p:nvGraphicFramePr>
        <p:xfrm>
          <a:off x="1331640" y="2348880"/>
          <a:ext cx="6264695" cy="3821738"/>
        </p:xfrm>
        <a:graphic>
          <a:graphicData uri="http://schemas.openxmlformats.org/drawingml/2006/table">
            <a:tbl>
              <a:tblPr firstRow="1" firstCol="1" lastRow="1" lastCol="1">
                <a:tableStyleId>{5C22544A-7EE6-4342-B048-85BDC9FD1C3A}</a:tableStyleId>
              </a:tblPr>
              <a:tblGrid>
                <a:gridCol w="474846"/>
                <a:gridCol w="1311012"/>
                <a:gridCol w="1312104"/>
                <a:gridCol w="1311012"/>
                <a:gridCol w="1312104"/>
                <a:gridCol w="543617"/>
              </a:tblGrid>
              <a:tr h="238527">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Β</a:t>
                      </a:r>
                      <a:r>
                        <a:rPr lang="en-US" sz="1600" baseline="-250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r>
                        <a:rPr lang="en-US" sz="1600" baseline="-250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r>
                        <a:rPr lang="el-GR" sz="1600" baseline="-250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r>
                        <a:rPr lang="el-GR" sz="1600" baseline="-250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954106">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1</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a:t>
                      </a:r>
                      <a:r>
                        <a:rPr lang="en-US" sz="1600" dirty="0">
                          <a:effectLst/>
                        </a:rPr>
                        <a:t>       </a:t>
                      </a:r>
                      <a:r>
                        <a:rPr lang="el-GR" sz="1600" dirty="0">
                          <a:effectLst/>
                        </a:rPr>
                        <a:t>25</a:t>
                      </a:r>
                      <a:endParaRPr lang="el-GR" sz="1600" dirty="0">
                        <a:effectLst/>
                        <a:latin typeface="Courier New"/>
                        <a:ea typeface="Times New Roman"/>
                      </a:endParaRPr>
                    </a:p>
                  </a:txBody>
                  <a:tcPr marL="68580" marR="68580" marT="0" marB="0"/>
                </a:tc>
                <a:tc>
                  <a:txBody>
                    <a:bodyPr/>
                    <a:lstStyle/>
                    <a:p>
                      <a:pPr>
                        <a:spcAft>
                          <a:spcPts val="0"/>
                        </a:spcAft>
                      </a:pPr>
                      <a:r>
                        <a:rPr lang="el-GR" sz="1600">
                          <a:effectLst/>
                        </a:rPr>
                        <a:t>8</a:t>
                      </a:r>
                    </a:p>
                    <a:p>
                      <a:pPr>
                        <a:spcAft>
                          <a:spcPts val="0"/>
                        </a:spcAft>
                      </a:pPr>
                      <a:r>
                        <a:rPr lang="el-GR" sz="1600">
                          <a:effectLst/>
                        </a:rPr>
                        <a:t> </a:t>
                      </a:r>
                      <a:r>
                        <a:rPr lang="en-US" sz="1600">
                          <a:effectLst/>
                        </a:rPr>
                        <a:t>       </a:t>
                      </a:r>
                      <a:r>
                        <a:rPr lang="el-GR" sz="1600">
                          <a:effectLst/>
                        </a:rPr>
                        <a:t>5</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2</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a:effectLst/>
                        </a:rPr>
                        <a:t>10</a:t>
                      </a:r>
                    </a:p>
                    <a:p>
                      <a:pPr>
                        <a:spcAft>
                          <a:spcPts val="0"/>
                        </a:spcAft>
                      </a:pPr>
                      <a:r>
                        <a:rPr lang="el-GR" sz="1600">
                          <a:effectLst/>
                        </a:rPr>
                        <a:t> </a:t>
                      </a:r>
                      <a:r>
                        <a:rPr lang="en-US" sz="1600">
                          <a:effectLst/>
                        </a:rPr>
                        <a:t>       </a:t>
                      </a: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35</a:t>
                      </a:r>
                      <a:endParaRPr lang="el-GR" sz="1600">
                        <a:effectLst/>
                        <a:latin typeface="Courier New"/>
                        <a:ea typeface="Times New Roman"/>
                      </a:endParaRPr>
                    </a:p>
                  </a:txBody>
                  <a:tcPr marL="68580" marR="68580" marT="0" marB="0"/>
                </a:tc>
              </a:tr>
              <a:tr h="954106">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2</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dirty="0">
                          <a:effectLst/>
                        </a:rPr>
                        <a:t>4</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a:effectLst/>
                        </a:rPr>
                        <a:t>9</a:t>
                      </a:r>
                    </a:p>
                    <a:p>
                      <a:pPr>
                        <a:spcAft>
                          <a:spcPts val="0"/>
                        </a:spcAft>
                      </a:pPr>
                      <a:r>
                        <a:rPr lang="el-GR" sz="1600">
                          <a:effectLst/>
                        </a:rPr>
                        <a:t> </a:t>
                      </a:r>
                      <a:r>
                        <a:rPr lang="en-US" sz="1600">
                          <a:effectLst/>
                        </a:rPr>
                        <a:t>       </a:t>
                      </a:r>
                      <a:r>
                        <a:rPr lang="el-GR" sz="1600">
                          <a:effectLst/>
                        </a:rPr>
                        <a:t>60</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60</a:t>
                      </a:r>
                      <a:endParaRPr lang="el-GR" sz="1600">
                        <a:effectLst/>
                        <a:latin typeface="Courier New"/>
                        <a:ea typeface="Times New Roman"/>
                      </a:endParaRPr>
                    </a:p>
                  </a:txBody>
                  <a:tcPr marL="68580" marR="68580" marT="0" marB="0"/>
                </a:tc>
              </a:tr>
              <a:tr h="954106">
                <a:tc>
                  <a:txBody>
                    <a:bodyPr/>
                    <a:lstStyle/>
                    <a:p>
                      <a:pPr algn="ctr">
                        <a:spcAft>
                          <a:spcPts val="0"/>
                        </a:spcAft>
                      </a:pPr>
                      <a:r>
                        <a:rPr lang="en-US" sz="1600">
                          <a:effectLst/>
                        </a:rPr>
                        <a:t> </a:t>
                      </a:r>
                      <a:endParaRPr lang="el-GR" sz="1600">
                        <a:effectLst/>
                      </a:endParaRPr>
                    </a:p>
                    <a:p>
                      <a:pPr algn="ctr">
                        <a:spcAft>
                          <a:spcPts val="0"/>
                        </a:spcAft>
                      </a:pPr>
                      <a:r>
                        <a:rPr lang="el-GR" sz="1600">
                          <a:effectLst/>
                        </a:rPr>
                        <a:t>Α</a:t>
                      </a:r>
                      <a:r>
                        <a:rPr lang="el-GR" sz="1600" baseline="-25000">
                          <a:effectLst/>
                        </a:rPr>
                        <a:t>3</a:t>
                      </a:r>
                      <a:endParaRPr lang="el-GR" sz="1600">
                        <a:effectLst/>
                      </a:endParaRPr>
                    </a:p>
                    <a:p>
                      <a:pPr algn="ctr">
                        <a:spcAft>
                          <a:spcPts val="0"/>
                        </a:spcAft>
                      </a:pPr>
                      <a:r>
                        <a:rPr lang="en-US" sz="1600">
                          <a:effectLst/>
                        </a:rPr>
                        <a:t> </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spcAft>
                          <a:spcPts val="0"/>
                        </a:spcAft>
                      </a:pPr>
                      <a:r>
                        <a:rPr lang="el-GR" sz="1600">
                          <a:effectLst/>
                        </a:rPr>
                        <a:t>6</a:t>
                      </a:r>
                    </a:p>
                    <a:p>
                      <a:pPr>
                        <a:spcAft>
                          <a:spcPts val="0"/>
                        </a:spcAft>
                      </a:pPr>
                      <a:r>
                        <a:rPr lang="el-GR" sz="1600">
                          <a:effectLst/>
                        </a:rPr>
                        <a:t> </a:t>
                      </a:r>
                      <a:r>
                        <a:rPr lang="en-US" sz="1600">
                          <a:effectLst/>
                        </a:rPr>
                        <a:t>       </a:t>
                      </a:r>
                      <a:r>
                        <a:rPr lang="el-GR" sz="1600">
                          <a:effectLst/>
                        </a:rPr>
                        <a:t>45</a:t>
                      </a:r>
                      <a:endParaRPr lang="el-GR" sz="1600">
                        <a:effectLst/>
                        <a:latin typeface="Courier New"/>
                        <a:ea typeface="Times New Roman"/>
                      </a:endParaRPr>
                    </a:p>
                  </a:txBody>
                  <a:tcPr marL="68580" marR="68580" marT="0" marB="0"/>
                </a:tc>
                <a:tc>
                  <a:txBody>
                    <a:bodyPr/>
                    <a:lstStyle/>
                    <a:p>
                      <a:pPr>
                        <a:spcAft>
                          <a:spcPts val="0"/>
                        </a:spcAft>
                      </a:pPr>
                      <a:r>
                        <a:rPr lang="el-GR" sz="1600">
                          <a:effectLst/>
                        </a:rPr>
                        <a:t>1</a:t>
                      </a:r>
                    </a:p>
                    <a:p>
                      <a:pPr>
                        <a:spcAft>
                          <a:spcPts val="0"/>
                        </a:spcAft>
                      </a:pPr>
                      <a:r>
                        <a:rPr lang="el-GR" sz="1600">
                          <a:effectLst/>
                        </a:rPr>
                        <a:t> </a:t>
                      </a:r>
                      <a:r>
                        <a:rPr lang="en-US" sz="1600">
                          <a:effectLst/>
                        </a:rPr>
                        <a:t>       </a:t>
                      </a:r>
                      <a:r>
                        <a:rPr lang="el-GR" sz="1600">
                          <a:effectLst/>
                        </a:rPr>
                        <a:t>35</a:t>
                      </a:r>
                      <a:endParaRPr lang="el-GR" sz="1600">
                        <a:effectLst/>
                        <a:latin typeface="Courier New"/>
                        <a:ea typeface="Times New Roman"/>
                      </a:endParaRPr>
                    </a:p>
                  </a:txBody>
                  <a:tcPr marL="68580" marR="68580" marT="0" marB="0"/>
                </a:tc>
                <a:tc>
                  <a:txBody>
                    <a:bodyPr/>
                    <a:lstStyle/>
                    <a:p>
                      <a:pPr>
                        <a:spcAft>
                          <a:spcPts val="0"/>
                        </a:spcAft>
                      </a:pPr>
                      <a:r>
                        <a:rPr lang="el-GR" sz="1600" dirty="0">
                          <a:effectLst/>
                        </a:rPr>
                        <a:t>11</a:t>
                      </a:r>
                    </a:p>
                    <a:p>
                      <a:pPr>
                        <a:spcAft>
                          <a:spcPts val="0"/>
                        </a:spcAft>
                      </a:pPr>
                      <a:r>
                        <a:rPr lang="el-GR" sz="1600" dirty="0">
                          <a:effectLst/>
                        </a:rPr>
                        <a:t> </a:t>
                      </a:r>
                      <a:r>
                        <a:rPr lang="en-US" sz="1600" dirty="0">
                          <a:effectLst/>
                        </a:rPr>
                        <a:t>       </a:t>
                      </a:r>
                      <a:endParaRPr lang="el-GR" sz="1600" dirty="0">
                        <a:effectLst/>
                        <a:latin typeface="Courier New"/>
                        <a:ea typeface="Times New Roman"/>
                      </a:endParaRPr>
                    </a:p>
                  </a:txBody>
                  <a:tcPr marL="68580" marR="68580" marT="0" marB="0">
                    <a:solidFill>
                      <a:schemeClr val="accent2"/>
                    </a:solidFill>
                  </a:tcPr>
                </a:tc>
                <a:tc>
                  <a:txBody>
                    <a:bodyPr/>
                    <a:lstStyle/>
                    <a:p>
                      <a:pPr algn="ctr">
                        <a:spcAft>
                          <a:spcPts val="0"/>
                        </a:spcAft>
                      </a:pPr>
                      <a:r>
                        <a:rPr lang="en-US" sz="1600">
                          <a:effectLst/>
                        </a:rPr>
                        <a:t> </a:t>
                      </a:r>
                      <a:endParaRPr lang="el-GR" sz="1600">
                        <a:effectLst/>
                      </a:endParaRPr>
                    </a:p>
                    <a:p>
                      <a:pPr algn="ctr">
                        <a:spcAft>
                          <a:spcPts val="0"/>
                        </a:spcAft>
                      </a:pPr>
                      <a:r>
                        <a:rPr lang="el-GR" sz="1600">
                          <a:effectLst/>
                        </a:rPr>
                        <a:t>80</a:t>
                      </a:r>
                      <a:endParaRPr lang="el-GR" sz="1600">
                        <a:effectLst/>
                        <a:latin typeface="Courier New"/>
                        <a:ea typeface="Times New Roman"/>
                      </a:endParaRPr>
                    </a:p>
                  </a:txBody>
                  <a:tcPr marL="68580" marR="68580" marT="0" marB="0"/>
                </a:tc>
              </a:tr>
              <a:tr h="715580">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175</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426602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Αρχική λύση – μέθοδος ελάχιστου πίνακα</a:t>
            </a:r>
            <a:r>
              <a:rPr lang="en-US" dirty="0"/>
              <a:t> </a:t>
            </a:r>
            <a:r>
              <a:rPr lang="en-US" sz="3200" b="0" dirty="0" smtClean="0">
                <a:solidFill>
                  <a:prstClr val="white"/>
                </a:solidFill>
              </a:rPr>
              <a:t>5/5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6" name="Θέση περιεχομένου 5"/>
          <p:cNvSpPr>
            <a:spLocks noGrp="1"/>
          </p:cNvSpPr>
          <p:nvPr>
            <p:ph idx="1"/>
          </p:nvPr>
        </p:nvSpPr>
        <p:spPr/>
        <p:txBody>
          <a:bodyPr/>
          <a:lstStyle/>
          <a:p>
            <a:r>
              <a:rPr lang="el-GR" dirty="0"/>
              <a:t>Το συνολικό κόστος των μεταφορών στην αρχική αυτή λύση θα είναι:</a:t>
            </a:r>
          </a:p>
          <a:p>
            <a:r>
              <a:rPr lang="el-GR" dirty="0"/>
              <a:t>5·25+8·5+10·5+9·60+6·45+1·35 = 1060.</a:t>
            </a:r>
          </a:p>
          <a:p>
            <a:pPr marL="0" indent="0">
              <a:buNone/>
            </a:pPr>
            <a:endParaRPr lang="el-GR" dirty="0"/>
          </a:p>
          <a:p>
            <a:r>
              <a:rPr lang="el-GR" dirty="0"/>
              <a:t>Από τις 12 μεταβλητές </a:t>
            </a:r>
            <a:r>
              <a:rPr lang="en-US" i="1" dirty="0"/>
              <a:t>Xij</a:t>
            </a:r>
            <a:r>
              <a:rPr lang="el-GR" dirty="0"/>
              <a:t>, οι 6 έχουν πάρει τιμή και είναι οι βασικές μεταβλητές ενώ οι υπόλοιπες που διαγράφηκαν δεν περιλαμβάνονται στις β.μ.</a:t>
            </a:r>
          </a:p>
          <a:p>
            <a:endParaRPr lang="el-GR" dirty="0"/>
          </a:p>
        </p:txBody>
      </p:sp>
    </p:spTree>
    <p:extLst>
      <p:ext uri="{BB962C8B-B14F-4D97-AF65-F5344CB8AC3E}">
        <p14:creationId xmlns:p14="http://schemas.microsoft.com/office/powerpoint/2010/main" xmlns="" val="325284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Βέλτιστη λύση – μέθοδος </a:t>
            </a:r>
            <a:r>
              <a:rPr lang="en-US" dirty="0" smtClean="0"/>
              <a:t>stepping</a:t>
            </a:r>
            <a:r>
              <a:rPr lang="el-GR" dirty="0" smtClean="0"/>
              <a:t>-</a:t>
            </a:r>
            <a:r>
              <a:rPr lang="en-US" dirty="0" smtClean="0"/>
              <a:t>stone</a:t>
            </a:r>
            <a:r>
              <a:rPr lang="el-GR" dirty="0" smtClean="0"/>
              <a:t> </a:t>
            </a:r>
            <a:r>
              <a:rPr lang="el-GR" sz="3200" b="0" dirty="0" smtClean="0"/>
              <a:t>1/6</a:t>
            </a:r>
            <a:endParaRPr lang="el-GR" sz="3200" b="0" dirty="0"/>
          </a:p>
        </p:txBody>
      </p:sp>
      <p:sp>
        <p:nvSpPr>
          <p:cNvPr id="3" name="2 - Θέση περιεχομένου"/>
          <p:cNvSpPr>
            <a:spLocks noGrp="1"/>
          </p:cNvSpPr>
          <p:nvPr>
            <p:ph idx="1"/>
          </p:nvPr>
        </p:nvSpPr>
        <p:spPr/>
        <p:txBody>
          <a:bodyPr>
            <a:normAutofit lnSpcReduction="10000"/>
          </a:bodyPr>
          <a:lstStyle/>
          <a:p>
            <a:r>
              <a:rPr lang="el-GR" dirty="0" smtClean="0"/>
              <a:t>Όπως και με τη </a:t>
            </a:r>
            <a:r>
              <a:rPr lang="en-US" dirty="0" smtClean="0"/>
              <a:t>Simplex</a:t>
            </a:r>
            <a:r>
              <a:rPr lang="el-GR" dirty="0" smtClean="0"/>
              <a:t>, η μέθοδος αναζητά μια καλύτερη λύση με το να εισάγει στις β.μ. μια από τις μη β.μ. </a:t>
            </a:r>
          </a:p>
          <a:p>
            <a:pPr>
              <a:buNone/>
            </a:pPr>
            <a:endParaRPr lang="el-GR" dirty="0" smtClean="0"/>
          </a:p>
          <a:p>
            <a:r>
              <a:rPr lang="el-GR" dirty="0" smtClean="0"/>
              <a:t>Για να επιλέξει μια μεταβλητή θα πρέπει αυτή φυσικά να συνεισφέρει στη μείωση του κόστους. </a:t>
            </a:r>
          </a:p>
          <a:p>
            <a:pPr>
              <a:buNone/>
            </a:pPr>
            <a:r>
              <a:rPr lang="el-GR" dirty="0" smtClean="0"/>
              <a:t> </a:t>
            </a:r>
          </a:p>
          <a:p>
            <a:r>
              <a:rPr lang="el-GR" dirty="0" smtClean="0"/>
              <a:t>Η μέθοδος λοιπόν ξεκινά ελέγχοντας όλες τις μη β.μ. (αυτές δηλ. που διαγράφηκαν στην αρχική) για το πώς και πόσο θα επηρεάσουν το συνολικό κόστος αν τις αυξήσουμε κατά μια (1) μονάδα. (Σημ.: οι αρχικές λύσεις σημειώνονται με κύκλο για να ξεχωρίζουν).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xmlns="" val="678319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2/6</a:t>
            </a:r>
            <a:endParaRPr lang="el-GR" dirty="0"/>
          </a:p>
        </p:txBody>
      </p:sp>
      <p:sp>
        <p:nvSpPr>
          <p:cNvPr id="3" name="2 - Θέση περιεχομένου"/>
          <p:cNvSpPr>
            <a:spLocks noGrp="1"/>
          </p:cNvSpPr>
          <p:nvPr>
            <p:ph idx="1"/>
          </p:nvPr>
        </p:nvSpPr>
        <p:spPr>
          <a:xfrm>
            <a:off x="457200" y="1340768"/>
            <a:ext cx="8229600" cy="1656184"/>
          </a:xfrm>
        </p:spPr>
        <p:txBody>
          <a:bodyPr/>
          <a:lstStyle/>
          <a:p>
            <a:r>
              <a:rPr lang="el-GR" dirty="0"/>
              <a:t>Αρχίζοντας από το (1,3), αν αυξηθεί κατά +1, για να τηρηθούν οι περιορισμοί, το (3,3) θα μειωθεί (-1), το (3,2) θα αυξηθεί (+1) και το (1,2) θα μειωθεί (-1).</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3378675152"/>
              </p:ext>
            </p:extLst>
          </p:nvPr>
        </p:nvGraphicFramePr>
        <p:xfrm>
          <a:off x="1132205" y="2852936"/>
          <a:ext cx="6464130" cy="2810441"/>
        </p:xfrm>
        <a:graphic>
          <a:graphicData uri="http://schemas.openxmlformats.org/drawingml/2006/table">
            <a:tbl>
              <a:tblPr firstRow="1" firstCol="1" lastRow="1" lastCol="1">
                <a:tableStyleId>{5C22544A-7EE6-4342-B048-85BDC9FD1C3A}</a:tableStyleId>
              </a:tblPr>
              <a:tblGrid>
                <a:gridCol w="489963"/>
                <a:gridCol w="1352748"/>
                <a:gridCol w="1353874"/>
                <a:gridCol w="1352748"/>
                <a:gridCol w="1353874"/>
                <a:gridCol w="560923"/>
              </a:tblGrid>
              <a:tr h="186021">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1</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2</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3</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4</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r>
              <a:tr h="558062">
                <a:tc>
                  <a:txBody>
                    <a:bodyPr/>
                    <a:lstStyle/>
                    <a:p>
                      <a:pPr algn="ctr">
                        <a:spcAft>
                          <a:spcPts val="0"/>
                        </a:spcAft>
                      </a:pPr>
                      <a:r>
                        <a:rPr lang="el-GR" sz="1600" dirty="0">
                          <a:effectLst/>
                          <a:latin typeface="+mn-lt"/>
                        </a:rPr>
                        <a:t> </a:t>
                      </a:r>
                    </a:p>
                    <a:p>
                      <a:pPr algn="ctr">
                        <a:spcAft>
                          <a:spcPts val="0"/>
                        </a:spcAft>
                      </a:pPr>
                      <a:r>
                        <a:rPr lang="el-GR" sz="1600" dirty="0">
                          <a:effectLst/>
                          <a:latin typeface="+mn-lt"/>
                        </a:rPr>
                        <a:t>Α</a:t>
                      </a:r>
                      <a:r>
                        <a:rPr lang="el-GR" sz="1600" baseline="-25000" dirty="0">
                          <a:effectLst/>
                          <a:latin typeface="+mn-lt"/>
                        </a:rPr>
                        <a:t>1</a:t>
                      </a:r>
                      <a:endParaRPr lang="el-GR" sz="1600" dirty="0">
                        <a:effectLst/>
                        <a:latin typeface="+mn-lt"/>
                      </a:endParaRP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5</a:t>
                      </a:r>
                    </a:p>
                    <a:p>
                      <a:pPr>
                        <a:spcAft>
                          <a:spcPts val="0"/>
                        </a:spcAft>
                      </a:pPr>
                      <a:r>
                        <a:rPr lang="el-GR" sz="1600" dirty="0">
                          <a:effectLst/>
                          <a:latin typeface="+mn-lt"/>
                        </a:rPr>
                        <a:t>        </a:t>
                      </a:r>
                      <a:r>
                        <a:rPr lang="el-GR" sz="1600" dirty="0" smtClean="0">
                          <a:effectLst/>
                          <a:latin typeface="+mn-lt"/>
                        </a:rPr>
                        <a:t>25</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8</a:t>
                      </a:r>
                    </a:p>
                    <a:p>
                      <a:pPr>
                        <a:spcAft>
                          <a:spcPts val="0"/>
                        </a:spcAft>
                      </a:pPr>
                      <a:r>
                        <a:rPr lang="el-GR" sz="1600" dirty="0">
                          <a:effectLst/>
                          <a:latin typeface="+mn-lt"/>
                        </a:rPr>
                        <a:t>        5</a:t>
                      </a:r>
                    </a:p>
                    <a:p>
                      <a:pPr>
                        <a:spcAft>
                          <a:spcPts val="0"/>
                        </a:spcAft>
                      </a:pPr>
                      <a:r>
                        <a:rPr lang="el-GR" sz="1600" dirty="0">
                          <a:effectLst/>
                          <a:latin typeface="+mn-lt"/>
                        </a:rPr>
                        <a:t>               -1</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2</a:t>
                      </a:r>
                    </a:p>
                    <a:p>
                      <a:pPr>
                        <a:spcAft>
                          <a:spcPts val="0"/>
                        </a:spcAft>
                      </a:pPr>
                      <a:r>
                        <a:rPr lang="el-GR" sz="1600" dirty="0">
                          <a:effectLst/>
                          <a:latin typeface="+mn-lt"/>
                        </a:rPr>
                        <a:t>             </a:t>
                      </a:r>
                    </a:p>
                    <a:p>
                      <a:pPr>
                        <a:spcAft>
                          <a:spcPts val="0"/>
                        </a:spcAft>
                      </a:pPr>
                      <a:r>
                        <a:rPr lang="el-GR" sz="1600" dirty="0">
                          <a:effectLst/>
                          <a:latin typeface="+mn-lt"/>
                        </a:rPr>
                        <a:t>              +1</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10</a:t>
                      </a:r>
                    </a:p>
                    <a:p>
                      <a:pPr>
                        <a:spcAft>
                          <a:spcPts val="0"/>
                        </a:spcAft>
                      </a:pPr>
                      <a:r>
                        <a:rPr lang="el-GR" sz="1600" dirty="0">
                          <a:effectLst/>
                          <a:latin typeface="+mn-lt"/>
                        </a:rPr>
                        <a:t>        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 </a:t>
                      </a:r>
                    </a:p>
                    <a:p>
                      <a:pPr algn="ctr">
                        <a:spcAft>
                          <a:spcPts val="0"/>
                        </a:spcAft>
                      </a:pPr>
                      <a:r>
                        <a:rPr lang="el-GR" sz="1600" dirty="0">
                          <a:effectLst/>
                          <a:latin typeface="+mn-lt"/>
                        </a:rPr>
                        <a:t>35</a:t>
                      </a:r>
                      <a:endParaRPr lang="el-GR" sz="1600" dirty="0">
                        <a:effectLst/>
                        <a:latin typeface="+mn-lt"/>
                        <a:ea typeface="Times New Roman"/>
                      </a:endParaRPr>
                    </a:p>
                  </a:txBody>
                  <a:tcPr marL="68580" marR="68580" marT="0" marB="0"/>
                </a:tc>
              </a:tr>
              <a:tr h="558062">
                <a:tc>
                  <a:txBody>
                    <a:bodyPr/>
                    <a:lstStyle/>
                    <a:p>
                      <a:pPr algn="ctr">
                        <a:spcAft>
                          <a:spcPts val="0"/>
                        </a:spcAft>
                      </a:pPr>
                      <a:r>
                        <a:rPr lang="el-GR" sz="1600" dirty="0">
                          <a:effectLst/>
                          <a:latin typeface="+mn-lt"/>
                        </a:rPr>
                        <a:t> </a:t>
                      </a:r>
                    </a:p>
                    <a:p>
                      <a:pPr algn="ctr">
                        <a:spcAft>
                          <a:spcPts val="0"/>
                        </a:spcAft>
                      </a:pPr>
                      <a:r>
                        <a:rPr lang="el-GR" sz="1600" dirty="0">
                          <a:effectLst/>
                          <a:latin typeface="+mn-lt"/>
                        </a:rPr>
                        <a:t>Α</a:t>
                      </a:r>
                      <a:r>
                        <a:rPr lang="el-GR" sz="1600" baseline="-25000" dirty="0">
                          <a:effectLst/>
                          <a:latin typeface="+mn-lt"/>
                        </a:rPr>
                        <a:t>2</a:t>
                      </a:r>
                      <a:endParaRPr lang="el-GR" sz="1600" dirty="0">
                        <a:effectLst/>
                        <a:latin typeface="+mn-lt"/>
                      </a:endParaRP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6</a:t>
                      </a:r>
                    </a:p>
                    <a:p>
                      <a:pP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9</a:t>
                      </a:r>
                    </a:p>
                    <a:p>
                      <a:pPr>
                        <a:spcAft>
                          <a:spcPts val="0"/>
                        </a:spcAft>
                      </a:pPr>
                      <a:r>
                        <a:rPr lang="el-GR" sz="1600" dirty="0">
                          <a:effectLst/>
                          <a:latin typeface="+mn-lt"/>
                        </a:rPr>
                        <a:t> </a:t>
                      </a:r>
                      <a:r>
                        <a:rPr lang="en-US"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4</a:t>
                      </a:r>
                    </a:p>
                    <a:p>
                      <a:pPr>
                        <a:spcAft>
                          <a:spcPts val="0"/>
                        </a:spcAft>
                      </a:pPr>
                      <a:r>
                        <a:rPr lang="el-GR" sz="1600" dirty="0">
                          <a:effectLst/>
                          <a:latin typeface="+mn-lt"/>
                        </a:rPr>
                        <a:t> </a:t>
                      </a:r>
                      <a:r>
                        <a:rPr lang="en-US"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9</a:t>
                      </a:r>
                    </a:p>
                    <a:p>
                      <a:pPr>
                        <a:spcAft>
                          <a:spcPts val="0"/>
                        </a:spcAft>
                      </a:pPr>
                      <a:r>
                        <a:rPr lang="el-GR" sz="1600" dirty="0">
                          <a:effectLst/>
                          <a:latin typeface="+mn-lt"/>
                        </a:rPr>
                        <a:t> </a:t>
                      </a:r>
                      <a:r>
                        <a:rPr lang="en-US" sz="1600" dirty="0">
                          <a:effectLst/>
                          <a:latin typeface="+mn-lt"/>
                        </a:rPr>
                        <a:t>       </a:t>
                      </a:r>
                      <a:r>
                        <a:rPr lang="el-GR" sz="1600" dirty="0">
                          <a:effectLst/>
                          <a:latin typeface="+mn-lt"/>
                        </a:rPr>
                        <a:t>60</a:t>
                      </a:r>
                      <a:endParaRPr lang="el-GR" sz="1600" dirty="0">
                        <a:effectLst/>
                        <a:latin typeface="+mn-lt"/>
                        <a:ea typeface="Times New Roman"/>
                      </a:endParaRPr>
                    </a:p>
                  </a:txBody>
                  <a:tcPr marL="68580" marR="68580" marT="0" marB="0"/>
                </a:tc>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60</a:t>
                      </a:r>
                      <a:endParaRPr lang="el-GR" sz="1600" dirty="0">
                        <a:effectLst/>
                        <a:latin typeface="+mn-lt"/>
                        <a:ea typeface="Times New Roman"/>
                      </a:endParaRPr>
                    </a:p>
                  </a:txBody>
                  <a:tcPr marL="68580" marR="68580" marT="0" marB="0"/>
                </a:tc>
              </a:tr>
              <a:tr h="558062">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Α</a:t>
                      </a:r>
                      <a:r>
                        <a:rPr lang="el-GR" sz="1600" baseline="-25000" dirty="0">
                          <a:effectLst/>
                          <a:latin typeface="+mn-lt"/>
                        </a:rPr>
                        <a:t>3</a:t>
                      </a:r>
                      <a:endParaRPr lang="el-GR" sz="1600" dirty="0">
                        <a:effectLst/>
                        <a:latin typeface="+mn-lt"/>
                      </a:endParaRPr>
                    </a:p>
                    <a:p>
                      <a:pPr algn="ctr">
                        <a:spcAft>
                          <a:spcPts val="0"/>
                        </a:spcAft>
                      </a:pPr>
                      <a:r>
                        <a:rPr lang="en-US"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8</a:t>
                      </a:r>
                    </a:p>
                    <a:p>
                      <a:pPr>
                        <a:spcAft>
                          <a:spcPts val="0"/>
                        </a:spcAft>
                      </a:pPr>
                      <a:r>
                        <a:rPr lang="el-GR" sz="1600" dirty="0">
                          <a:effectLst/>
                          <a:latin typeface="+mn-lt"/>
                        </a:rPr>
                        <a:t> </a:t>
                      </a:r>
                      <a:r>
                        <a:rPr lang="en-US"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6</a:t>
                      </a:r>
                    </a:p>
                    <a:p>
                      <a:pPr>
                        <a:spcAft>
                          <a:spcPts val="0"/>
                        </a:spcAft>
                      </a:pPr>
                      <a:r>
                        <a:rPr lang="el-GR" sz="1600" dirty="0">
                          <a:effectLst/>
                          <a:latin typeface="+mn-lt"/>
                        </a:rPr>
                        <a:t> </a:t>
                      </a:r>
                      <a:r>
                        <a:rPr lang="en-US" sz="1600" dirty="0">
                          <a:effectLst/>
                          <a:latin typeface="+mn-lt"/>
                        </a:rPr>
                        <a:t>       </a:t>
                      </a:r>
                      <a:r>
                        <a:rPr lang="el-GR" sz="1600" dirty="0">
                          <a:effectLst/>
                          <a:latin typeface="+mn-lt"/>
                        </a:rPr>
                        <a:t>45</a:t>
                      </a:r>
                    </a:p>
                    <a:p>
                      <a:pPr>
                        <a:spcAft>
                          <a:spcPts val="0"/>
                        </a:spcAft>
                      </a:pPr>
                      <a:r>
                        <a:rPr lang="el-GR" sz="1600" dirty="0">
                          <a:effectLst/>
                          <a:latin typeface="+mn-lt"/>
                        </a:rPr>
                        <a:t>              +1</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a:t>
                      </a:r>
                    </a:p>
                    <a:p>
                      <a:pPr>
                        <a:spcAft>
                          <a:spcPts val="0"/>
                        </a:spcAft>
                      </a:pPr>
                      <a:r>
                        <a:rPr lang="el-GR" sz="1600" dirty="0">
                          <a:effectLst/>
                          <a:latin typeface="+mn-lt"/>
                        </a:rPr>
                        <a:t> </a:t>
                      </a:r>
                      <a:r>
                        <a:rPr lang="en-US" sz="1600" dirty="0">
                          <a:effectLst/>
                          <a:latin typeface="+mn-lt"/>
                        </a:rPr>
                        <a:t>       </a:t>
                      </a:r>
                      <a:r>
                        <a:rPr lang="el-GR" sz="1600" dirty="0">
                          <a:effectLst/>
                          <a:latin typeface="+mn-lt"/>
                        </a:rPr>
                        <a:t>35</a:t>
                      </a:r>
                    </a:p>
                    <a:p>
                      <a:pPr>
                        <a:spcAft>
                          <a:spcPts val="0"/>
                        </a:spcAft>
                      </a:pPr>
                      <a:r>
                        <a:rPr lang="el-GR" sz="1600" dirty="0">
                          <a:effectLst/>
                          <a:latin typeface="+mn-lt"/>
                        </a:rPr>
                        <a:t>                -1</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11</a:t>
                      </a:r>
                    </a:p>
                    <a:p>
                      <a:pPr>
                        <a:spcAft>
                          <a:spcPts val="0"/>
                        </a:spcAft>
                      </a:pPr>
                      <a:r>
                        <a:rPr lang="el-GR" sz="1600" dirty="0">
                          <a:effectLst/>
                          <a:latin typeface="+mn-lt"/>
                        </a:rPr>
                        <a:t> </a:t>
                      </a:r>
                      <a:r>
                        <a:rPr lang="en-US"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80</a:t>
                      </a:r>
                      <a:endParaRPr lang="el-GR" sz="1600" dirty="0">
                        <a:effectLst/>
                        <a:latin typeface="+mn-lt"/>
                        <a:ea typeface="Times New Roman"/>
                      </a:endParaRPr>
                    </a:p>
                  </a:txBody>
                  <a:tcPr marL="68580" marR="68580" marT="0" marB="0"/>
                </a:tc>
              </a:tr>
              <a:tr h="372041">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25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50</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35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65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175</a:t>
                      </a:r>
                      <a:endParaRPr lang="el-GR" sz="1600" dirty="0">
                        <a:effectLst/>
                        <a:latin typeface="+mn-lt"/>
                        <a:ea typeface="Times New Roman"/>
                      </a:endParaRPr>
                    </a:p>
                  </a:txBody>
                  <a:tcPr marL="68580" marR="68580" marT="0" marB="0"/>
                </a:tc>
              </a:tr>
            </a:tbl>
          </a:graphicData>
        </a:graphic>
      </p:graphicFrame>
      <p:sp>
        <p:nvSpPr>
          <p:cNvPr id="8" name="Oval 3"/>
          <p:cNvSpPr>
            <a:spLocks noChangeArrowheads="1"/>
          </p:cNvSpPr>
          <p:nvPr/>
        </p:nvSpPr>
        <p:spPr bwMode="auto">
          <a:xfrm>
            <a:off x="1962980" y="328498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2" name="Line 6"/>
          <p:cNvSpPr>
            <a:spLocks noChangeShapeType="1"/>
          </p:cNvSpPr>
          <p:nvPr/>
        </p:nvSpPr>
        <p:spPr bwMode="auto">
          <a:xfrm>
            <a:off x="5508104" y="3928219"/>
            <a:ext cx="0" cy="7969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3" name="Line 2"/>
          <p:cNvSpPr>
            <a:spLocks noChangeShapeType="1"/>
          </p:cNvSpPr>
          <p:nvPr/>
        </p:nvSpPr>
        <p:spPr bwMode="auto">
          <a:xfrm flipH="1">
            <a:off x="3999557" y="5109848"/>
            <a:ext cx="614363"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Line 7"/>
          <p:cNvSpPr>
            <a:spLocks noChangeShapeType="1"/>
          </p:cNvSpPr>
          <p:nvPr/>
        </p:nvSpPr>
        <p:spPr bwMode="auto">
          <a:xfrm flipV="1">
            <a:off x="4211960" y="4040868"/>
            <a:ext cx="4763"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3"/>
          <p:cNvSpPr>
            <a:spLocks noChangeArrowheads="1"/>
          </p:cNvSpPr>
          <p:nvPr/>
        </p:nvSpPr>
        <p:spPr bwMode="auto">
          <a:xfrm>
            <a:off x="3275856" y="328498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3"/>
          <p:cNvSpPr>
            <a:spLocks noChangeArrowheads="1"/>
          </p:cNvSpPr>
          <p:nvPr/>
        </p:nvSpPr>
        <p:spPr bwMode="auto">
          <a:xfrm>
            <a:off x="5978451" y="328498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3"/>
          <p:cNvSpPr>
            <a:spLocks noChangeArrowheads="1"/>
          </p:cNvSpPr>
          <p:nvPr/>
        </p:nvSpPr>
        <p:spPr bwMode="auto">
          <a:xfrm>
            <a:off x="5978451" y="400506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3"/>
          <p:cNvSpPr>
            <a:spLocks noChangeArrowheads="1"/>
          </p:cNvSpPr>
          <p:nvPr/>
        </p:nvSpPr>
        <p:spPr bwMode="auto">
          <a:xfrm>
            <a:off x="4613920" y="472514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9" name="Oval 3"/>
          <p:cNvSpPr>
            <a:spLocks noChangeArrowheads="1"/>
          </p:cNvSpPr>
          <p:nvPr/>
        </p:nvSpPr>
        <p:spPr bwMode="auto">
          <a:xfrm>
            <a:off x="3282498" y="472514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xmlns="" val="3844735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Πρόβλημα Μεταφοράς της εταιρείας «Τσιμέντα ΑΕ»</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a:xfrm>
            <a:off x="457200" y="1340768"/>
            <a:ext cx="8229600" cy="2952328"/>
          </a:xfrm>
        </p:spPr>
        <p:txBody>
          <a:bodyPr>
            <a:normAutofit fontScale="92500" lnSpcReduction="10000"/>
          </a:bodyPr>
          <a:lstStyle/>
          <a:p>
            <a:pPr>
              <a:buNone/>
            </a:pPr>
            <a:r>
              <a:rPr lang="el-GR" dirty="0" smtClean="0"/>
              <a:t>Το Πρόβλημα:</a:t>
            </a:r>
            <a:endParaRPr lang="en-US" dirty="0" smtClean="0"/>
          </a:p>
          <a:p>
            <a:r>
              <a:rPr lang="el-GR" dirty="0" smtClean="0"/>
              <a:t>Η </a:t>
            </a:r>
            <a:r>
              <a:rPr lang="el-GR" dirty="0" smtClean="0"/>
              <a:t>εταιρεία έχει 3 εργοστάσια τσιμέντου τα Α</a:t>
            </a:r>
            <a:r>
              <a:rPr lang="el-GR" baseline="-25000" dirty="0" smtClean="0"/>
              <a:t>1</a:t>
            </a:r>
            <a:r>
              <a:rPr lang="el-GR" dirty="0" smtClean="0"/>
              <a:t>, Α</a:t>
            </a:r>
            <a:r>
              <a:rPr lang="el-GR" baseline="-25000" dirty="0" smtClean="0"/>
              <a:t>2</a:t>
            </a:r>
            <a:r>
              <a:rPr lang="el-GR" dirty="0" smtClean="0"/>
              <a:t> και Α</a:t>
            </a:r>
            <a:r>
              <a:rPr lang="el-GR" baseline="-25000" dirty="0" smtClean="0"/>
              <a:t>3</a:t>
            </a:r>
            <a:r>
              <a:rPr lang="el-GR" dirty="0" smtClean="0"/>
              <a:t>, που παράγουν 600, 900 &amp; 1000 τόνους το μήνα αντίστοιχα. </a:t>
            </a:r>
          </a:p>
          <a:p>
            <a:r>
              <a:rPr lang="el-GR" dirty="0" smtClean="0"/>
              <a:t>Η εταιρεία θα προμηθεύσει 3 μεγάλα εργοτάξια τα Β</a:t>
            </a:r>
            <a:r>
              <a:rPr lang="el-GR" baseline="-25000" dirty="0" smtClean="0"/>
              <a:t>1</a:t>
            </a:r>
            <a:r>
              <a:rPr lang="el-GR" dirty="0" smtClean="0"/>
              <a:t>, Β</a:t>
            </a:r>
            <a:r>
              <a:rPr lang="el-GR" baseline="-25000" dirty="0" smtClean="0"/>
              <a:t>2</a:t>
            </a:r>
            <a:r>
              <a:rPr lang="el-GR" dirty="0" smtClean="0"/>
              <a:t> και Β</a:t>
            </a:r>
            <a:r>
              <a:rPr lang="el-GR" baseline="-25000" dirty="0" smtClean="0"/>
              <a:t>3</a:t>
            </a:r>
            <a:r>
              <a:rPr lang="el-GR" dirty="0" smtClean="0"/>
              <a:t> τα οποία χρειάζονται 1000, 1000 &amp; 400 τόνους αντίστοιχα.</a:t>
            </a:r>
          </a:p>
          <a:p>
            <a:r>
              <a:rPr lang="el-GR" dirty="0" smtClean="0"/>
              <a:t>Η αποστάσεις εργοστασίων και εργοταξίων και το κόστος μεταφοράς φαίνονται στο σχήμα που ακολουθεί.</a:t>
            </a:r>
          </a:p>
          <a:p>
            <a:endParaRPr lang="el-GR" dirty="0"/>
          </a:p>
        </p:txBody>
      </p:sp>
      <p:sp>
        <p:nvSpPr>
          <p:cNvPr id="4" name="3 - Θέση αριθμού διαφάνειας"/>
          <p:cNvSpPr>
            <a:spLocks noGrp="1"/>
          </p:cNvSpPr>
          <p:nvPr>
            <p:ph type="sldNum" sz="quarter" idx="12"/>
          </p:nvPr>
        </p:nvSpPr>
        <p:spPr>
          <a:xfrm>
            <a:off x="8244408" y="6356350"/>
            <a:ext cx="442392" cy="365125"/>
          </a:xfrm>
        </p:spPr>
        <p:txBody>
          <a:bodyPr/>
          <a:lstStyle/>
          <a:p>
            <a:pPr>
              <a:defRPr/>
            </a:pPr>
            <a:fld id="{7E55E3B3-0445-4CFC-BED8-763D4409E61F}" type="slidenum">
              <a:rPr lang="el-GR" smtClean="0"/>
              <a:pPr>
                <a:defRPr/>
              </a:pPr>
              <a:t>1</a:t>
            </a:fld>
            <a:endParaRPr lang="el-GR" dirty="0"/>
          </a:p>
        </p:txBody>
      </p:sp>
      <p:pic>
        <p:nvPicPr>
          <p:cNvPr id="1026" name="Picture 2" descr="ORmetaf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1666" y="4365104"/>
            <a:ext cx="2992302" cy="203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a:xfrm>
            <a:off x="4499992" y="4941168"/>
            <a:ext cx="4183215" cy="1015663"/>
          </a:xfrm>
          <a:prstGeom prst="rect">
            <a:avLst/>
          </a:prstGeom>
        </p:spPr>
        <p:txBody>
          <a:bodyPr wrap="square">
            <a:spAutoFit/>
          </a:bodyPr>
          <a:lstStyle/>
          <a:p>
            <a:r>
              <a:rPr lang="el-GR" sz="2000" i="1" dirty="0">
                <a:latin typeface="+mn-lt"/>
              </a:rPr>
              <a:t>Κόστος των μεταφορών ανά μονάδα προϊόντος από τα εργοστάσια στα εργοτάξια.</a:t>
            </a:r>
            <a:endParaRPr lang="el-GR" sz="2000" dirty="0">
              <a:latin typeface="+mn-lt"/>
            </a:endParaRPr>
          </a:p>
        </p:txBody>
      </p:sp>
    </p:spTree>
    <p:extLst>
      <p:ext uri="{BB962C8B-B14F-4D97-AF65-F5344CB8AC3E}">
        <p14:creationId xmlns:p14="http://schemas.microsoft.com/office/powerpoint/2010/main" xmlns="" val="194947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3/6</a:t>
            </a:r>
            <a:endParaRPr lang="el-GR" dirty="0"/>
          </a:p>
        </p:txBody>
      </p:sp>
      <p:sp>
        <p:nvSpPr>
          <p:cNvPr id="3" name="2 - Θέση περιεχομένου"/>
          <p:cNvSpPr>
            <a:spLocks noGrp="1"/>
          </p:cNvSpPr>
          <p:nvPr>
            <p:ph idx="1"/>
          </p:nvPr>
        </p:nvSpPr>
        <p:spPr/>
        <p:txBody>
          <a:bodyPr>
            <a:normAutofit/>
          </a:bodyPr>
          <a:lstStyle/>
          <a:p>
            <a:r>
              <a:rPr lang="el-GR" dirty="0" smtClean="0"/>
              <a:t>Η συνολική οριακή επίδραση στο κόστος αν αυξηθεί η </a:t>
            </a:r>
            <a:r>
              <a:rPr lang="el-GR" i="1" dirty="0" smtClean="0"/>
              <a:t>Χ</a:t>
            </a:r>
            <a:r>
              <a:rPr lang="el-GR" i="1" baseline="-25000" dirty="0" smtClean="0"/>
              <a:t>13</a:t>
            </a:r>
            <a:r>
              <a:rPr lang="el-GR" dirty="0" smtClean="0"/>
              <a:t> κατά 1 μονάδα θα είναι: </a:t>
            </a:r>
            <a:r>
              <a:rPr lang="en-US" dirty="0" smtClean="0"/>
              <a:t>c</a:t>
            </a:r>
            <a:r>
              <a:rPr lang="el-GR" i="1" baseline="-25000" dirty="0" smtClean="0"/>
              <a:t>13</a:t>
            </a:r>
            <a:r>
              <a:rPr lang="el-GR" dirty="0" smtClean="0"/>
              <a:t> = +1·2 -1·1 +1·6 -1·8 = 2-1+6-8 = -1. Άρα, η είσοδος της </a:t>
            </a:r>
            <a:r>
              <a:rPr lang="el-GR" i="1" dirty="0" smtClean="0"/>
              <a:t>Χ</a:t>
            </a:r>
            <a:r>
              <a:rPr lang="el-GR" i="1" baseline="-25000" dirty="0" smtClean="0"/>
              <a:t>13</a:t>
            </a:r>
            <a:r>
              <a:rPr lang="el-GR" dirty="0" smtClean="0"/>
              <a:t> στις β.μ. βοηθάει, κατ’ αρχήν, στη μείωση του κόστους. Γράφουμε το </a:t>
            </a:r>
            <a:r>
              <a:rPr lang="en-US" dirty="0" smtClean="0"/>
              <a:t>c</a:t>
            </a:r>
            <a:r>
              <a:rPr lang="el-GR" i="1" baseline="-25000" dirty="0" smtClean="0"/>
              <a:t>13</a:t>
            </a:r>
            <a:r>
              <a:rPr lang="el-GR" dirty="0" smtClean="0"/>
              <a:t> = -1 στο κελί (1,3) και συνεχίζουμε με τις όλες τις άλλες μη β.μ.: </a:t>
            </a:r>
            <a:r>
              <a:rPr lang="en-US" dirty="0" smtClean="0"/>
              <a:t>c</a:t>
            </a:r>
            <a:r>
              <a:rPr lang="el-GR" i="1" baseline="-25000" dirty="0" smtClean="0"/>
              <a:t>21</a:t>
            </a:r>
            <a:r>
              <a:rPr lang="el-GR" dirty="0" smtClean="0"/>
              <a:t> = +6-9+10-5 = +2, </a:t>
            </a:r>
            <a:r>
              <a:rPr lang="en-US" dirty="0" smtClean="0"/>
              <a:t>c</a:t>
            </a:r>
            <a:r>
              <a:rPr lang="el-GR" i="1" baseline="-25000" dirty="0" smtClean="0"/>
              <a:t>22</a:t>
            </a:r>
            <a:r>
              <a:rPr lang="el-GR" dirty="0" smtClean="0"/>
              <a:t> = +9-9+10-8 = +2, </a:t>
            </a:r>
            <a:r>
              <a:rPr lang="en-US" dirty="0" smtClean="0"/>
              <a:t>c</a:t>
            </a:r>
            <a:r>
              <a:rPr lang="el-GR" i="1" baseline="-25000" dirty="0" smtClean="0"/>
              <a:t>23</a:t>
            </a:r>
            <a:r>
              <a:rPr lang="el-GR" dirty="0" smtClean="0"/>
              <a:t> = +4-9+10-8+6-1 = +2, </a:t>
            </a:r>
            <a:r>
              <a:rPr lang="en-US" dirty="0" smtClean="0"/>
              <a:t>c</a:t>
            </a:r>
            <a:r>
              <a:rPr lang="el-GR" i="1" baseline="-25000" dirty="0" smtClean="0"/>
              <a:t>31</a:t>
            </a:r>
            <a:r>
              <a:rPr lang="el-GR" dirty="0" smtClean="0"/>
              <a:t> = +8-6+8-5 = +5, </a:t>
            </a:r>
            <a:r>
              <a:rPr lang="en-US" dirty="0" smtClean="0"/>
              <a:t>c</a:t>
            </a:r>
            <a:r>
              <a:rPr lang="el-GR" i="1" baseline="-25000" dirty="0" smtClean="0"/>
              <a:t>33</a:t>
            </a:r>
            <a:r>
              <a:rPr lang="el-GR" dirty="0" smtClean="0"/>
              <a:t> = +11-10+8-6 = +3, οπότε και προκύπτει ο παρακάτω πίνακας όπου φαίνεται ότι μόνο η (1,3) μπορεί να συνεισφέρει στη μείωση του κόστους.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xmlns="" val="74761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4/6</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154150749"/>
              </p:ext>
            </p:extLst>
          </p:nvPr>
        </p:nvGraphicFramePr>
        <p:xfrm>
          <a:off x="1187624" y="1879763"/>
          <a:ext cx="6912768" cy="3493454"/>
        </p:xfrm>
        <a:graphic>
          <a:graphicData uri="http://schemas.openxmlformats.org/drawingml/2006/table">
            <a:tbl>
              <a:tblPr firstRow="1" firstCol="1" lastRow="1" lastCol="1">
                <a:tableStyleId>{5C22544A-7EE6-4342-B048-85BDC9FD1C3A}</a:tableStyleId>
              </a:tblPr>
              <a:tblGrid>
                <a:gridCol w="523969"/>
                <a:gridCol w="1446634"/>
                <a:gridCol w="1447839"/>
                <a:gridCol w="1446634"/>
                <a:gridCol w="1447839"/>
                <a:gridCol w="599853"/>
              </a:tblGrid>
              <a:tr h="303100">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1</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2</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3</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Β</a:t>
                      </a:r>
                      <a:r>
                        <a:rPr lang="el-GR" sz="1600" baseline="-25000" dirty="0">
                          <a:effectLst/>
                          <a:latin typeface="+mn-lt"/>
                        </a:rPr>
                        <a:t>4</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r>
              <a:tr h="909299">
                <a:tc>
                  <a:txBody>
                    <a:bodyPr/>
                    <a:lstStyle/>
                    <a:p>
                      <a:pPr algn="ctr">
                        <a:spcAft>
                          <a:spcPts val="0"/>
                        </a:spcAft>
                      </a:pPr>
                      <a:r>
                        <a:rPr lang="el-GR" sz="1600" dirty="0">
                          <a:effectLst/>
                          <a:latin typeface="+mn-lt"/>
                        </a:rPr>
                        <a:t> </a:t>
                      </a:r>
                    </a:p>
                    <a:p>
                      <a:pPr algn="ctr">
                        <a:spcAft>
                          <a:spcPts val="0"/>
                        </a:spcAft>
                      </a:pPr>
                      <a:r>
                        <a:rPr lang="el-GR" sz="1600" dirty="0">
                          <a:effectLst/>
                          <a:latin typeface="+mn-lt"/>
                        </a:rPr>
                        <a:t>Α</a:t>
                      </a:r>
                      <a:r>
                        <a:rPr lang="el-GR" sz="1600" baseline="-25000" dirty="0">
                          <a:effectLst/>
                          <a:latin typeface="+mn-lt"/>
                        </a:rPr>
                        <a:t>1</a:t>
                      </a:r>
                      <a:endParaRPr lang="el-GR" sz="1600" dirty="0">
                        <a:effectLst/>
                        <a:latin typeface="+mn-lt"/>
                      </a:endParaRP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5</a:t>
                      </a:r>
                    </a:p>
                    <a:p>
                      <a:pPr>
                        <a:spcAft>
                          <a:spcPts val="0"/>
                        </a:spcAft>
                      </a:pPr>
                      <a:r>
                        <a:rPr lang="el-GR" sz="1600" dirty="0">
                          <a:effectLst/>
                          <a:latin typeface="+mn-lt"/>
                        </a:rPr>
                        <a:t>        </a:t>
                      </a:r>
                      <a:r>
                        <a:rPr lang="el-GR" sz="1600" dirty="0" smtClean="0">
                          <a:effectLst/>
                          <a:latin typeface="+mn-lt"/>
                        </a:rPr>
                        <a:t>25</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8</a:t>
                      </a:r>
                    </a:p>
                    <a:p>
                      <a:pPr>
                        <a:spcAft>
                          <a:spcPts val="0"/>
                        </a:spcAft>
                      </a:pPr>
                      <a:r>
                        <a:rPr lang="el-GR" sz="1600" dirty="0">
                          <a:effectLst/>
                          <a:latin typeface="+mn-lt"/>
                        </a:rPr>
                        <a:t>        5</a:t>
                      </a:r>
                    </a:p>
                    <a:p>
                      <a:pP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2</a:t>
                      </a:r>
                    </a:p>
                    <a:p>
                      <a:pPr>
                        <a:spcAft>
                          <a:spcPts val="0"/>
                        </a:spcAft>
                      </a:pPr>
                      <a:r>
                        <a:rPr lang="el-GR" sz="1600" dirty="0">
                          <a:effectLst/>
                          <a:latin typeface="+mn-lt"/>
                        </a:rPr>
                        <a:t>             </a:t>
                      </a:r>
                      <a:r>
                        <a:rPr lang="en-US" sz="1600" dirty="0" smtClean="0">
                          <a:effectLst/>
                          <a:latin typeface="+mn-lt"/>
                        </a:rPr>
                        <a:t>-1</a:t>
                      </a:r>
                      <a:endParaRPr lang="el-GR" sz="1600" dirty="0">
                        <a:effectLst/>
                        <a:latin typeface="+mn-lt"/>
                      </a:endParaRPr>
                    </a:p>
                    <a:p>
                      <a:pP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10</a:t>
                      </a:r>
                    </a:p>
                    <a:p>
                      <a:pPr>
                        <a:spcAft>
                          <a:spcPts val="0"/>
                        </a:spcAft>
                      </a:pPr>
                      <a:r>
                        <a:rPr lang="el-GR" sz="1600" dirty="0">
                          <a:effectLst/>
                          <a:latin typeface="+mn-lt"/>
                        </a:rPr>
                        <a:t>        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 </a:t>
                      </a:r>
                    </a:p>
                    <a:p>
                      <a:pPr algn="ctr">
                        <a:spcAft>
                          <a:spcPts val="0"/>
                        </a:spcAft>
                      </a:pPr>
                      <a:r>
                        <a:rPr lang="el-GR" sz="1600" dirty="0">
                          <a:effectLst/>
                          <a:latin typeface="+mn-lt"/>
                        </a:rPr>
                        <a:t>35</a:t>
                      </a:r>
                      <a:endParaRPr lang="el-GR" sz="1600" dirty="0">
                        <a:effectLst/>
                        <a:latin typeface="+mn-lt"/>
                        <a:ea typeface="Times New Roman"/>
                      </a:endParaRPr>
                    </a:p>
                  </a:txBody>
                  <a:tcPr marL="68580" marR="68580" marT="0" marB="0"/>
                </a:tc>
              </a:tr>
              <a:tr h="909299">
                <a:tc>
                  <a:txBody>
                    <a:bodyPr/>
                    <a:lstStyle/>
                    <a:p>
                      <a:pPr algn="ctr">
                        <a:spcAft>
                          <a:spcPts val="0"/>
                        </a:spcAft>
                      </a:pPr>
                      <a:r>
                        <a:rPr lang="el-GR" sz="1600" dirty="0">
                          <a:effectLst/>
                          <a:latin typeface="+mn-lt"/>
                        </a:rPr>
                        <a:t> </a:t>
                      </a:r>
                    </a:p>
                    <a:p>
                      <a:pPr algn="ctr">
                        <a:spcAft>
                          <a:spcPts val="0"/>
                        </a:spcAft>
                      </a:pPr>
                      <a:r>
                        <a:rPr lang="el-GR" sz="1600" dirty="0">
                          <a:effectLst/>
                          <a:latin typeface="+mn-lt"/>
                        </a:rPr>
                        <a:t>Α</a:t>
                      </a:r>
                      <a:r>
                        <a:rPr lang="el-GR" sz="1600" baseline="-25000" dirty="0">
                          <a:effectLst/>
                          <a:latin typeface="+mn-lt"/>
                        </a:rPr>
                        <a:t>2</a:t>
                      </a:r>
                      <a:endParaRPr lang="el-GR" sz="1600" dirty="0">
                        <a:effectLst/>
                        <a:latin typeface="+mn-lt"/>
                      </a:endParaRPr>
                    </a:p>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6</a:t>
                      </a:r>
                    </a:p>
                    <a:p>
                      <a:pPr>
                        <a:spcAft>
                          <a:spcPts val="0"/>
                        </a:spcAft>
                      </a:pPr>
                      <a:r>
                        <a:rPr lang="el-GR" sz="1600" dirty="0">
                          <a:effectLst/>
                          <a:latin typeface="+mn-lt"/>
                        </a:rPr>
                        <a:t>        </a:t>
                      </a:r>
                      <a:r>
                        <a:rPr lang="en-US" sz="1600" dirty="0" smtClean="0">
                          <a:effectLst/>
                          <a:latin typeface="+mn-lt"/>
                        </a:rPr>
                        <a:t>+2</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9</a:t>
                      </a:r>
                    </a:p>
                    <a:p>
                      <a:pPr>
                        <a:spcAft>
                          <a:spcPts val="0"/>
                        </a:spcAft>
                      </a:pPr>
                      <a:r>
                        <a:rPr lang="el-GR" sz="1600" dirty="0">
                          <a:effectLst/>
                          <a:latin typeface="+mn-lt"/>
                        </a:rPr>
                        <a:t> </a:t>
                      </a:r>
                      <a:r>
                        <a:rPr lang="en-US" sz="1600" dirty="0">
                          <a:effectLst/>
                          <a:latin typeface="+mn-lt"/>
                        </a:rPr>
                        <a:t>       </a:t>
                      </a:r>
                      <a:r>
                        <a:rPr lang="en-US" sz="1600" dirty="0" smtClean="0">
                          <a:effectLst/>
                          <a:latin typeface="+mn-lt"/>
                        </a:rPr>
                        <a:t>+2</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4</a:t>
                      </a:r>
                    </a:p>
                    <a:p>
                      <a:pPr>
                        <a:spcAft>
                          <a:spcPts val="0"/>
                        </a:spcAft>
                      </a:pPr>
                      <a:r>
                        <a:rPr lang="el-GR" sz="1600" dirty="0">
                          <a:effectLst/>
                          <a:latin typeface="+mn-lt"/>
                        </a:rPr>
                        <a:t> </a:t>
                      </a:r>
                      <a:r>
                        <a:rPr lang="en-US" sz="1600" dirty="0">
                          <a:effectLst/>
                          <a:latin typeface="+mn-lt"/>
                        </a:rPr>
                        <a:t>       </a:t>
                      </a:r>
                      <a:r>
                        <a:rPr lang="en-US" sz="1600" dirty="0" smtClean="0">
                          <a:effectLst/>
                          <a:latin typeface="+mn-lt"/>
                        </a:rPr>
                        <a:t>+2</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9</a:t>
                      </a:r>
                    </a:p>
                    <a:p>
                      <a:pPr>
                        <a:spcAft>
                          <a:spcPts val="0"/>
                        </a:spcAft>
                      </a:pPr>
                      <a:r>
                        <a:rPr lang="el-GR" sz="1600" dirty="0">
                          <a:effectLst/>
                          <a:latin typeface="+mn-lt"/>
                        </a:rPr>
                        <a:t> </a:t>
                      </a:r>
                      <a:r>
                        <a:rPr lang="en-US" sz="1600" dirty="0">
                          <a:effectLst/>
                          <a:latin typeface="+mn-lt"/>
                        </a:rPr>
                        <a:t>       </a:t>
                      </a:r>
                      <a:r>
                        <a:rPr lang="el-GR" sz="1600" dirty="0">
                          <a:effectLst/>
                          <a:latin typeface="+mn-lt"/>
                        </a:rPr>
                        <a:t>60</a:t>
                      </a:r>
                      <a:endParaRPr lang="el-GR" sz="1600" dirty="0">
                        <a:effectLst/>
                        <a:latin typeface="+mn-lt"/>
                        <a:ea typeface="Times New Roman"/>
                      </a:endParaRPr>
                    </a:p>
                  </a:txBody>
                  <a:tcPr marL="68580" marR="68580" marT="0" marB="0"/>
                </a:tc>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60</a:t>
                      </a:r>
                      <a:endParaRPr lang="el-GR" sz="1600" dirty="0">
                        <a:effectLst/>
                        <a:latin typeface="+mn-lt"/>
                        <a:ea typeface="Times New Roman"/>
                      </a:endParaRPr>
                    </a:p>
                  </a:txBody>
                  <a:tcPr marL="68580" marR="68580" marT="0" marB="0"/>
                </a:tc>
              </a:tr>
              <a:tr h="909299">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Α</a:t>
                      </a:r>
                      <a:r>
                        <a:rPr lang="el-GR" sz="1600" baseline="-25000" dirty="0">
                          <a:effectLst/>
                          <a:latin typeface="+mn-lt"/>
                        </a:rPr>
                        <a:t>3</a:t>
                      </a:r>
                      <a:endParaRPr lang="el-GR" sz="1600" dirty="0">
                        <a:effectLst/>
                        <a:latin typeface="+mn-lt"/>
                      </a:endParaRPr>
                    </a:p>
                    <a:p>
                      <a:pPr algn="ctr">
                        <a:spcAft>
                          <a:spcPts val="0"/>
                        </a:spcAft>
                      </a:pPr>
                      <a:r>
                        <a:rPr lang="en-US"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8</a:t>
                      </a:r>
                    </a:p>
                    <a:p>
                      <a:pPr>
                        <a:spcAft>
                          <a:spcPts val="0"/>
                        </a:spcAft>
                      </a:pPr>
                      <a:r>
                        <a:rPr lang="el-GR" sz="1600" dirty="0">
                          <a:effectLst/>
                          <a:latin typeface="+mn-lt"/>
                        </a:rPr>
                        <a:t> </a:t>
                      </a:r>
                      <a:r>
                        <a:rPr lang="en-US" sz="1600" dirty="0">
                          <a:effectLst/>
                          <a:latin typeface="+mn-lt"/>
                        </a:rPr>
                        <a:t>       </a:t>
                      </a:r>
                      <a:r>
                        <a:rPr lang="en-US" sz="1600" dirty="0" smtClean="0">
                          <a:effectLst/>
                          <a:latin typeface="+mn-lt"/>
                        </a:rPr>
                        <a:t>+5</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6</a:t>
                      </a:r>
                    </a:p>
                    <a:p>
                      <a:pPr>
                        <a:spcAft>
                          <a:spcPts val="0"/>
                        </a:spcAft>
                      </a:pPr>
                      <a:r>
                        <a:rPr lang="el-GR" sz="1600" dirty="0">
                          <a:effectLst/>
                          <a:latin typeface="+mn-lt"/>
                        </a:rPr>
                        <a:t> </a:t>
                      </a:r>
                      <a:r>
                        <a:rPr lang="en-US" sz="1600" dirty="0">
                          <a:effectLst/>
                          <a:latin typeface="+mn-lt"/>
                        </a:rPr>
                        <a:t>       </a:t>
                      </a:r>
                      <a:r>
                        <a:rPr lang="el-GR" sz="1600" dirty="0">
                          <a:effectLst/>
                          <a:latin typeface="+mn-lt"/>
                        </a:rPr>
                        <a:t>45</a:t>
                      </a:r>
                    </a:p>
                    <a:p>
                      <a:pP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a:t>
                      </a:r>
                    </a:p>
                    <a:p>
                      <a:pPr>
                        <a:spcAft>
                          <a:spcPts val="0"/>
                        </a:spcAft>
                      </a:pPr>
                      <a:r>
                        <a:rPr lang="el-GR" sz="1600" dirty="0">
                          <a:effectLst/>
                          <a:latin typeface="+mn-lt"/>
                        </a:rPr>
                        <a:t> </a:t>
                      </a:r>
                      <a:r>
                        <a:rPr lang="en-US" sz="1600" dirty="0">
                          <a:effectLst/>
                          <a:latin typeface="+mn-lt"/>
                        </a:rPr>
                        <a:t>       </a:t>
                      </a:r>
                      <a:r>
                        <a:rPr lang="el-GR" sz="1600" dirty="0">
                          <a:effectLst/>
                          <a:latin typeface="+mn-lt"/>
                        </a:rPr>
                        <a:t>35</a:t>
                      </a:r>
                    </a:p>
                    <a:p>
                      <a:pP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spcAft>
                          <a:spcPts val="0"/>
                        </a:spcAft>
                      </a:pPr>
                      <a:r>
                        <a:rPr lang="el-GR" sz="1600" dirty="0">
                          <a:effectLst/>
                          <a:latin typeface="+mn-lt"/>
                        </a:rPr>
                        <a:t>11</a:t>
                      </a:r>
                    </a:p>
                    <a:p>
                      <a:pPr>
                        <a:spcAft>
                          <a:spcPts val="0"/>
                        </a:spcAft>
                      </a:pPr>
                      <a:r>
                        <a:rPr lang="el-GR" sz="1600" dirty="0">
                          <a:effectLst/>
                          <a:latin typeface="+mn-lt"/>
                        </a:rPr>
                        <a:t> </a:t>
                      </a:r>
                      <a:r>
                        <a:rPr lang="en-US" sz="1600" dirty="0">
                          <a:effectLst/>
                          <a:latin typeface="+mn-lt"/>
                        </a:rPr>
                        <a:t>   </a:t>
                      </a:r>
                      <a:r>
                        <a:rPr lang="en-US" sz="1600" dirty="0" smtClean="0">
                          <a:effectLst/>
                          <a:latin typeface="+mn-lt"/>
                        </a:rPr>
                        <a:t>+3    </a:t>
                      </a:r>
                      <a:endParaRPr lang="el-GR" sz="1600" dirty="0">
                        <a:effectLst/>
                        <a:latin typeface="+mn-lt"/>
                        <a:ea typeface="Times New Roman"/>
                      </a:endParaRPr>
                    </a:p>
                  </a:txBody>
                  <a:tcPr marL="68580" marR="68580" marT="0" marB="0"/>
                </a:tc>
                <a:tc>
                  <a:txBody>
                    <a:bodyPr/>
                    <a:lstStyle/>
                    <a:p>
                      <a:pPr algn="ctr">
                        <a:spcAft>
                          <a:spcPts val="0"/>
                        </a:spcAft>
                      </a:pPr>
                      <a:r>
                        <a:rPr lang="en-US" sz="1600" dirty="0">
                          <a:effectLst/>
                          <a:latin typeface="+mn-lt"/>
                        </a:rPr>
                        <a:t> </a:t>
                      </a:r>
                      <a:endParaRPr lang="el-GR" sz="1600" dirty="0">
                        <a:effectLst/>
                        <a:latin typeface="+mn-lt"/>
                      </a:endParaRPr>
                    </a:p>
                    <a:p>
                      <a:pPr algn="ctr">
                        <a:spcAft>
                          <a:spcPts val="0"/>
                        </a:spcAft>
                      </a:pPr>
                      <a:r>
                        <a:rPr lang="el-GR" sz="1600" dirty="0">
                          <a:effectLst/>
                          <a:latin typeface="+mn-lt"/>
                        </a:rPr>
                        <a:t>80</a:t>
                      </a:r>
                      <a:endParaRPr lang="el-GR" sz="1600" dirty="0">
                        <a:effectLst/>
                        <a:latin typeface="+mn-lt"/>
                        <a:ea typeface="Times New Roman"/>
                      </a:endParaRPr>
                    </a:p>
                  </a:txBody>
                  <a:tcPr marL="68580" marR="68580" marT="0" marB="0"/>
                </a:tc>
              </a:tr>
              <a:tr h="462457">
                <a:tc>
                  <a:txBody>
                    <a:bodyPr/>
                    <a:lstStyle/>
                    <a:p>
                      <a:pPr algn="ctr">
                        <a:spcAft>
                          <a:spcPts val="0"/>
                        </a:spcAft>
                      </a:pPr>
                      <a:r>
                        <a:rPr lang="el-GR" sz="1600" dirty="0">
                          <a:effectLst/>
                          <a:latin typeface="+mn-lt"/>
                        </a:rPr>
                        <a:t> </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25</a:t>
                      </a:r>
                      <a:endParaRPr lang="el-GR" sz="1600" dirty="0">
                        <a:effectLst/>
                        <a:latin typeface="+mn-lt"/>
                        <a:ea typeface="Times New Roman"/>
                      </a:endParaRPr>
                    </a:p>
                  </a:txBody>
                  <a:tcPr marL="68580" marR="68580" marT="0" marB="0"/>
                </a:tc>
                <a:tc>
                  <a:txBody>
                    <a:bodyPr/>
                    <a:lstStyle/>
                    <a:p>
                      <a:pPr algn="ctr">
                        <a:spcAft>
                          <a:spcPts val="0"/>
                        </a:spcAft>
                      </a:pPr>
                      <a:r>
                        <a:rPr lang="el-GR" sz="1600" dirty="0" smtClean="0">
                          <a:effectLst/>
                          <a:latin typeface="+mn-lt"/>
                        </a:rPr>
                        <a:t>50</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35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65</a:t>
                      </a:r>
                      <a:endParaRPr lang="el-GR" sz="1600" dirty="0">
                        <a:effectLst/>
                        <a:latin typeface="+mn-lt"/>
                        <a:ea typeface="Times New Roman"/>
                      </a:endParaRPr>
                    </a:p>
                  </a:txBody>
                  <a:tcPr marL="68580" marR="68580" marT="0" marB="0"/>
                </a:tc>
                <a:tc>
                  <a:txBody>
                    <a:bodyPr/>
                    <a:lstStyle/>
                    <a:p>
                      <a:pPr algn="ctr">
                        <a:spcAft>
                          <a:spcPts val="0"/>
                        </a:spcAft>
                      </a:pPr>
                      <a:r>
                        <a:rPr lang="el-GR" sz="1600" dirty="0">
                          <a:effectLst/>
                          <a:latin typeface="+mn-lt"/>
                        </a:rPr>
                        <a:t>175</a:t>
                      </a:r>
                      <a:endParaRPr lang="el-GR" sz="1600" dirty="0">
                        <a:effectLst/>
                        <a:latin typeface="+mn-lt"/>
                        <a:ea typeface="Times New Roman"/>
                      </a:endParaRPr>
                    </a:p>
                  </a:txBody>
                  <a:tcPr marL="68580" marR="68580" marT="0" marB="0"/>
                </a:tc>
              </a:tr>
            </a:tbl>
          </a:graphicData>
        </a:graphic>
      </p:graphicFrame>
      <p:sp>
        <p:nvSpPr>
          <p:cNvPr id="16" name="Oval 3"/>
          <p:cNvSpPr>
            <a:spLocks noChangeArrowheads="1"/>
          </p:cNvSpPr>
          <p:nvPr/>
        </p:nvSpPr>
        <p:spPr bwMode="auto">
          <a:xfrm>
            <a:off x="6336196" y="3284984"/>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3"/>
          <p:cNvSpPr>
            <a:spLocks noChangeArrowheads="1"/>
          </p:cNvSpPr>
          <p:nvPr/>
        </p:nvSpPr>
        <p:spPr bwMode="auto">
          <a:xfrm>
            <a:off x="3419872" y="4221088"/>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Oval 3"/>
          <p:cNvSpPr>
            <a:spLocks noChangeArrowheads="1"/>
          </p:cNvSpPr>
          <p:nvPr/>
        </p:nvSpPr>
        <p:spPr bwMode="auto">
          <a:xfrm>
            <a:off x="3419872" y="2365825"/>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1" name="Oval 3"/>
          <p:cNvSpPr>
            <a:spLocks noChangeArrowheads="1"/>
          </p:cNvSpPr>
          <p:nvPr/>
        </p:nvSpPr>
        <p:spPr bwMode="auto">
          <a:xfrm>
            <a:off x="4864278" y="4221088"/>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2" name="Oval 3"/>
          <p:cNvSpPr>
            <a:spLocks noChangeArrowheads="1"/>
          </p:cNvSpPr>
          <p:nvPr/>
        </p:nvSpPr>
        <p:spPr bwMode="auto">
          <a:xfrm>
            <a:off x="1979712" y="2420888"/>
            <a:ext cx="504056" cy="38470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xmlns="" val="383866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5/6</a:t>
            </a:r>
            <a:endParaRPr lang="el-GR" dirty="0"/>
          </a:p>
        </p:txBody>
      </p:sp>
      <p:sp>
        <p:nvSpPr>
          <p:cNvPr id="3" name="2 - Θέση περιεχομένου"/>
          <p:cNvSpPr>
            <a:spLocks noGrp="1"/>
          </p:cNvSpPr>
          <p:nvPr>
            <p:ph idx="1"/>
          </p:nvPr>
        </p:nvSpPr>
        <p:spPr>
          <a:xfrm>
            <a:off x="457200" y="1340768"/>
            <a:ext cx="8229600" cy="2736304"/>
          </a:xfrm>
        </p:spPr>
        <p:txBody>
          <a:bodyPr/>
          <a:lstStyle/>
          <a:p>
            <a:r>
              <a:rPr lang="el-GR" dirty="0" smtClean="0"/>
              <a:t>Για να βρούμε τη νέα λύση, δίνουμε στη </a:t>
            </a:r>
            <a:r>
              <a:rPr lang="el-GR" i="1" dirty="0" smtClean="0"/>
              <a:t>Χ</a:t>
            </a:r>
            <a:r>
              <a:rPr lang="el-GR" i="1" baseline="-25000" dirty="0" smtClean="0"/>
              <a:t>13</a:t>
            </a:r>
            <a:r>
              <a:rPr lang="el-GR" dirty="0" smtClean="0"/>
              <a:t> τη μικρότερη από τις γειτονικές τιμές στο βρόγχο υπολογισμού του </a:t>
            </a:r>
            <a:r>
              <a:rPr lang="en-US" dirty="0" smtClean="0"/>
              <a:t>c</a:t>
            </a:r>
            <a:r>
              <a:rPr lang="el-GR" i="1" baseline="-25000" dirty="0" smtClean="0"/>
              <a:t>13 </a:t>
            </a:r>
            <a:r>
              <a:rPr lang="el-GR" dirty="0" smtClean="0"/>
              <a:t>(γραμμή 1 ή στήλη 3), έτσι ώστε η </a:t>
            </a:r>
            <a:r>
              <a:rPr lang="el-GR" i="1" dirty="0" smtClean="0"/>
              <a:t>Χ</a:t>
            </a:r>
            <a:r>
              <a:rPr lang="el-GR" i="1" baseline="-25000" dirty="0" smtClean="0"/>
              <a:t>13</a:t>
            </a:r>
            <a:r>
              <a:rPr lang="el-GR" dirty="0" smtClean="0"/>
              <a:t> να αντικαταστήσει πλήρως την αντίστοιχη β.μ. (</a:t>
            </a:r>
            <a:r>
              <a:rPr lang="el-GR" i="1" dirty="0" smtClean="0"/>
              <a:t>Χ</a:t>
            </a:r>
            <a:r>
              <a:rPr lang="el-GR" i="1" baseline="-25000" dirty="0" smtClean="0"/>
              <a:t>12</a:t>
            </a:r>
            <a:r>
              <a:rPr lang="el-GR" dirty="0" smtClean="0"/>
              <a:t>). Τέλος, ρυθμίζουμε και τις υπόλοιπες β.μ. του βρόγχου (</a:t>
            </a:r>
            <a:r>
              <a:rPr lang="el-GR" i="1" dirty="0" smtClean="0"/>
              <a:t>Χ</a:t>
            </a:r>
            <a:r>
              <a:rPr lang="el-GR" i="1" baseline="-25000" dirty="0" smtClean="0"/>
              <a:t>32</a:t>
            </a:r>
            <a:r>
              <a:rPr lang="el-GR" dirty="0" smtClean="0"/>
              <a:t> &amp; </a:t>
            </a:r>
            <a:r>
              <a:rPr lang="el-GR" i="1" dirty="0" smtClean="0"/>
              <a:t>Χ</a:t>
            </a:r>
            <a:r>
              <a:rPr lang="el-GR" i="1" baseline="-25000" dirty="0" smtClean="0"/>
              <a:t>33</a:t>
            </a:r>
            <a:r>
              <a:rPr lang="el-GR" dirty="0" smtClean="0"/>
              <a:t>).</a:t>
            </a:r>
          </a:p>
          <a:p>
            <a:r>
              <a:rPr lang="el-GR" dirty="0" smtClean="0"/>
              <a:t>Η νέα λύση δίνεται στον παρακάτω πίνακα: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533652945"/>
              </p:ext>
            </p:extLst>
          </p:nvPr>
        </p:nvGraphicFramePr>
        <p:xfrm>
          <a:off x="899592" y="4149080"/>
          <a:ext cx="6264695" cy="2505641"/>
        </p:xfrm>
        <a:graphic>
          <a:graphicData uri="http://schemas.openxmlformats.org/drawingml/2006/table">
            <a:tbl>
              <a:tblPr firstRow="1" firstCol="1" lastRow="1" lastCol="1">
                <a:tableStyleId>{5C22544A-7EE6-4342-B048-85BDC9FD1C3A}</a:tableStyleId>
              </a:tblPr>
              <a:tblGrid>
                <a:gridCol w="474846"/>
                <a:gridCol w="1311012"/>
                <a:gridCol w="1312104"/>
                <a:gridCol w="1311012"/>
                <a:gridCol w="1312104"/>
                <a:gridCol w="543617"/>
              </a:tblGrid>
              <a:tr h="186021">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2</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58062">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1</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5</a:t>
                      </a:r>
                    </a:p>
                    <a:p>
                      <a:pPr>
                        <a:spcAft>
                          <a:spcPts val="0"/>
                        </a:spcAft>
                      </a:pPr>
                      <a:r>
                        <a:rPr lang="el-GR" sz="1400" dirty="0">
                          <a:effectLst/>
                        </a:rPr>
                        <a:t>        25</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2</a:t>
                      </a:r>
                    </a:p>
                    <a:p>
                      <a:pPr>
                        <a:spcAft>
                          <a:spcPts val="0"/>
                        </a:spcAft>
                      </a:pPr>
                      <a:r>
                        <a:rPr lang="el-GR" sz="1400" dirty="0">
                          <a:effectLst/>
                        </a:rPr>
                        <a:t>         5</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10</a:t>
                      </a:r>
                    </a:p>
                    <a:p>
                      <a:pPr>
                        <a:spcAft>
                          <a:spcPts val="0"/>
                        </a:spcAft>
                      </a:pPr>
                      <a:r>
                        <a:rPr lang="el-GR" sz="1400" dirty="0">
                          <a:effectLst/>
                        </a:rPr>
                        <a:t>        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35</a:t>
                      </a:r>
                      <a:endParaRPr lang="el-GR" sz="1400" dirty="0">
                        <a:effectLst/>
                        <a:latin typeface="Courier New"/>
                        <a:ea typeface="Times New Roman"/>
                      </a:endParaRPr>
                    </a:p>
                  </a:txBody>
                  <a:tcPr marL="68580" marR="68580" marT="0" marB="0"/>
                </a:tc>
              </a:tr>
              <a:tr h="558062">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2</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p>
                    <a:p>
                      <a:pPr>
                        <a:spcAft>
                          <a:spcPts val="0"/>
                        </a:spcAft>
                      </a:pPr>
                      <a:r>
                        <a:rPr lang="el-GR" sz="1400" dirty="0">
                          <a:effectLst/>
                        </a:rPr>
                        <a:t> </a:t>
                      </a:r>
                      <a:r>
                        <a:rPr lang="en-US"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4</a:t>
                      </a:r>
                    </a:p>
                    <a:p>
                      <a:pPr>
                        <a:spcAft>
                          <a:spcPts val="0"/>
                        </a:spcAft>
                      </a:pPr>
                      <a:r>
                        <a:rPr lang="el-GR" sz="1400" dirty="0">
                          <a:effectLst/>
                        </a:rPr>
                        <a:t> </a:t>
                      </a:r>
                      <a:r>
                        <a:rPr lang="en-US"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p>
                    <a:p>
                      <a:pPr>
                        <a:spcAft>
                          <a:spcPts val="0"/>
                        </a:spcAft>
                      </a:pPr>
                      <a:r>
                        <a:rPr lang="el-GR" sz="1400" dirty="0">
                          <a:effectLst/>
                        </a:rPr>
                        <a:t> </a:t>
                      </a:r>
                      <a:r>
                        <a:rPr lang="en-US" sz="1400" dirty="0">
                          <a:effectLst/>
                        </a:rPr>
                        <a:t>       </a:t>
                      </a:r>
                      <a:r>
                        <a:rPr lang="el-GR" sz="1400" dirty="0">
                          <a:effectLst/>
                        </a:rPr>
                        <a:t>60</a:t>
                      </a:r>
                      <a:endParaRPr lang="el-GR" sz="1400" dirty="0">
                        <a:effectLst/>
                        <a:latin typeface="Courier New"/>
                        <a:ea typeface="Times New Roman"/>
                      </a:endParaRPr>
                    </a:p>
                  </a:txBody>
                  <a:tcPr marL="68580" marR="68580" marT="0" marB="0"/>
                </a:tc>
                <a:tc>
                  <a:txBody>
                    <a:bodyPr/>
                    <a:lstStyle/>
                    <a:p>
                      <a:pPr algn="ctr">
                        <a:spcAft>
                          <a:spcPts val="0"/>
                        </a:spcAft>
                      </a:pPr>
                      <a:r>
                        <a:rPr lang="en-US" sz="1400" dirty="0">
                          <a:effectLst/>
                        </a:rPr>
                        <a:t> </a:t>
                      </a:r>
                      <a:endParaRPr lang="el-GR" sz="1400" dirty="0">
                        <a:effectLst/>
                      </a:endParaRPr>
                    </a:p>
                    <a:p>
                      <a:pPr algn="ctr">
                        <a:spcAft>
                          <a:spcPts val="0"/>
                        </a:spcAft>
                      </a:pPr>
                      <a:r>
                        <a:rPr lang="el-GR" sz="1400" dirty="0">
                          <a:effectLst/>
                        </a:rPr>
                        <a:t>60</a:t>
                      </a:r>
                      <a:endParaRPr lang="el-GR" sz="1400" dirty="0">
                        <a:effectLst/>
                        <a:latin typeface="Courier New"/>
                        <a:ea typeface="Times New Roman"/>
                      </a:endParaRPr>
                    </a:p>
                  </a:txBody>
                  <a:tcPr marL="68580" marR="68580" marT="0" marB="0"/>
                </a:tc>
              </a:tr>
              <a:tr h="558062">
                <a:tc>
                  <a:txBody>
                    <a:bodyPr/>
                    <a:lstStyle/>
                    <a:p>
                      <a:pPr algn="ctr">
                        <a:spcAft>
                          <a:spcPts val="0"/>
                        </a:spcAft>
                      </a:pPr>
                      <a:r>
                        <a:rPr lang="en-US" sz="1400" dirty="0">
                          <a:effectLst/>
                        </a:rPr>
                        <a:t> </a:t>
                      </a:r>
                      <a:endParaRPr lang="el-GR" sz="1400" dirty="0">
                        <a:effectLst/>
                      </a:endParaRPr>
                    </a:p>
                    <a:p>
                      <a:pPr algn="ctr">
                        <a:spcAft>
                          <a:spcPts val="0"/>
                        </a:spcAft>
                      </a:pPr>
                      <a:r>
                        <a:rPr lang="el-GR" sz="1400" dirty="0">
                          <a:effectLst/>
                        </a:rPr>
                        <a:t>Α</a:t>
                      </a:r>
                      <a:r>
                        <a:rPr lang="el-GR" sz="1400" baseline="-25000" dirty="0">
                          <a:effectLst/>
                        </a:rPr>
                        <a:t>3</a:t>
                      </a:r>
                      <a:endParaRPr lang="el-GR" sz="1400" dirty="0">
                        <a:effectLst/>
                      </a:endParaRPr>
                    </a:p>
                    <a:p>
                      <a:pPr algn="ctr">
                        <a:spcAft>
                          <a:spcPts val="0"/>
                        </a:spcAft>
                      </a:pPr>
                      <a:r>
                        <a:rPr lang="en-US"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a:t>
                      </a:r>
                      <a:r>
                        <a:rPr lang="en-US"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p>
                    <a:p>
                      <a:pPr>
                        <a:spcAft>
                          <a:spcPts val="0"/>
                        </a:spcAft>
                      </a:pPr>
                      <a:r>
                        <a:rPr lang="el-GR" sz="1400" dirty="0">
                          <a:effectLst/>
                        </a:rPr>
                        <a:t> </a:t>
                      </a:r>
                      <a:r>
                        <a:rPr lang="en-US" sz="1400" dirty="0">
                          <a:effectLst/>
                        </a:rPr>
                        <a:t>       </a:t>
                      </a:r>
                      <a:r>
                        <a:rPr lang="el-GR" sz="1400" dirty="0">
                          <a:effectLst/>
                        </a:rPr>
                        <a:t>50</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a:t>
                      </a:r>
                    </a:p>
                    <a:p>
                      <a:pPr>
                        <a:spcAft>
                          <a:spcPts val="0"/>
                        </a:spcAft>
                      </a:pPr>
                      <a:r>
                        <a:rPr lang="el-GR" sz="1400" dirty="0">
                          <a:effectLst/>
                        </a:rPr>
                        <a:t> </a:t>
                      </a:r>
                      <a:r>
                        <a:rPr lang="en-US" sz="1400" dirty="0">
                          <a:effectLst/>
                        </a:rPr>
                        <a:t>       </a:t>
                      </a:r>
                      <a:r>
                        <a:rPr lang="el-GR" sz="1400" dirty="0">
                          <a:effectLst/>
                        </a:rPr>
                        <a:t>30</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11</a:t>
                      </a:r>
                    </a:p>
                    <a:p>
                      <a:pPr>
                        <a:spcAft>
                          <a:spcPts val="0"/>
                        </a:spcAft>
                      </a:pPr>
                      <a:r>
                        <a:rPr lang="el-GR" sz="1400" dirty="0">
                          <a:effectLst/>
                        </a:rPr>
                        <a:t> </a:t>
                      </a:r>
                      <a:r>
                        <a:rPr lang="en-US"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n-US" sz="1400" dirty="0">
                          <a:effectLst/>
                        </a:rPr>
                        <a:t> </a:t>
                      </a:r>
                      <a:endParaRPr lang="el-GR" sz="1400" dirty="0">
                        <a:effectLst/>
                      </a:endParaRPr>
                    </a:p>
                    <a:p>
                      <a:pPr algn="ctr">
                        <a:spcAft>
                          <a:spcPts val="0"/>
                        </a:spcAft>
                      </a:pPr>
                      <a:r>
                        <a:rPr lang="el-GR" sz="1400" dirty="0">
                          <a:effectLst/>
                        </a:rPr>
                        <a:t>80</a:t>
                      </a:r>
                      <a:endParaRPr lang="el-GR" sz="1400" dirty="0">
                        <a:effectLst/>
                        <a:latin typeface="Courier New"/>
                        <a:ea typeface="Times New Roman"/>
                      </a:endParaRPr>
                    </a:p>
                  </a:txBody>
                  <a:tcPr marL="68580" marR="68580" marT="0" marB="0"/>
                </a:tc>
              </a:tr>
              <a:tr h="372041">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50</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65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175</a:t>
                      </a:r>
                      <a:endParaRPr lang="el-GR" sz="1400" dirty="0">
                        <a:effectLst/>
                        <a:latin typeface="Courier New"/>
                        <a:ea typeface="Times New Roman"/>
                      </a:endParaRPr>
                    </a:p>
                  </a:txBody>
                  <a:tcPr marL="68580" marR="68580" marT="0" marB="0"/>
                </a:tc>
              </a:tr>
            </a:tbl>
          </a:graphicData>
        </a:graphic>
      </p:graphicFrame>
      <p:sp>
        <p:nvSpPr>
          <p:cNvPr id="12" name="Oval 1"/>
          <p:cNvSpPr>
            <a:spLocks noChangeArrowheads="1"/>
          </p:cNvSpPr>
          <p:nvPr/>
        </p:nvSpPr>
        <p:spPr bwMode="auto">
          <a:xfrm>
            <a:off x="4283968" y="4507305"/>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3" name="Oval 1"/>
          <p:cNvSpPr>
            <a:spLocks noChangeArrowheads="1"/>
          </p:cNvSpPr>
          <p:nvPr/>
        </p:nvSpPr>
        <p:spPr bwMode="auto">
          <a:xfrm>
            <a:off x="2987824" y="5805264"/>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1"/>
          <p:cNvSpPr>
            <a:spLocks noChangeArrowheads="1"/>
          </p:cNvSpPr>
          <p:nvPr/>
        </p:nvSpPr>
        <p:spPr bwMode="auto">
          <a:xfrm>
            <a:off x="1619672" y="4528338"/>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1"/>
          <p:cNvSpPr>
            <a:spLocks noChangeArrowheads="1"/>
          </p:cNvSpPr>
          <p:nvPr/>
        </p:nvSpPr>
        <p:spPr bwMode="auto">
          <a:xfrm>
            <a:off x="4283968" y="5805264"/>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1"/>
          <p:cNvSpPr>
            <a:spLocks noChangeArrowheads="1"/>
          </p:cNvSpPr>
          <p:nvPr/>
        </p:nvSpPr>
        <p:spPr bwMode="auto">
          <a:xfrm>
            <a:off x="5508104" y="4520789"/>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1"/>
          <p:cNvSpPr>
            <a:spLocks noChangeArrowheads="1"/>
          </p:cNvSpPr>
          <p:nvPr/>
        </p:nvSpPr>
        <p:spPr bwMode="auto">
          <a:xfrm>
            <a:off x="5587162" y="5193178"/>
            <a:ext cx="372616" cy="360040"/>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xmlns="" val="198453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6/6</a:t>
            </a:r>
            <a:endParaRPr lang="el-GR" dirty="0"/>
          </a:p>
        </p:txBody>
      </p:sp>
      <p:sp>
        <p:nvSpPr>
          <p:cNvPr id="3" name="2 - Θέση περιεχομένου"/>
          <p:cNvSpPr>
            <a:spLocks noGrp="1"/>
          </p:cNvSpPr>
          <p:nvPr>
            <p:ph idx="1"/>
          </p:nvPr>
        </p:nvSpPr>
        <p:spPr>
          <a:xfrm>
            <a:off x="457200" y="1340768"/>
            <a:ext cx="8229600" cy="2160240"/>
          </a:xfrm>
        </p:spPr>
        <p:txBody>
          <a:bodyPr/>
          <a:lstStyle/>
          <a:p>
            <a:r>
              <a:rPr lang="el-GR" sz="2200" dirty="0" smtClean="0"/>
              <a:t>Επαναλαμβάνουμε τον έλεγχο των μη β.μ. υπολογίζοντας την οριακή επίδραση τους στο κόστος αν αυξηθούν κατά 1 μονάδα. Διαπιστώνουμε  ότι όλα τα αποτελέσματα είναι θετικά, άρα, καμία δεν μπορεί να βοηθήσει στη μείωση του κόστους.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1573454514"/>
              </p:ext>
            </p:extLst>
          </p:nvPr>
        </p:nvGraphicFramePr>
        <p:xfrm>
          <a:off x="1475656" y="2930355"/>
          <a:ext cx="5472608" cy="2815477"/>
        </p:xfrm>
        <a:graphic>
          <a:graphicData uri="http://schemas.openxmlformats.org/drawingml/2006/table">
            <a:tbl>
              <a:tblPr firstRow="1" firstCol="1" lastRow="1" lastCol="1">
                <a:tableStyleId>{5C22544A-7EE6-4342-B048-85BDC9FD1C3A}</a:tableStyleId>
              </a:tblPr>
              <a:tblGrid>
                <a:gridCol w="414808"/>
                <a:gridCol w="1145253"/>
                <a:gridCol w="1146205"/>
                <a:gridCol w="1145253"/>
                <a:gridCol w="1146205"/>
                <a:gridCol w="474884"/>
              </a:tblGrid>
              <a:tr h="225334">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676003">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25</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2</a:t>
                      </a:r>
                    </a:p>
                    <a:p>
                      <a:pPr>
                        <a:spcAft>
                          <a:spcPts val="0"/>
                        </a:spcAft>
                      </a:pPr>
                      <a:r>
                        <a:rPr lang="el-GR" sz="1600" dirty="0">
                          <a:effectLst/>
                        </a:rPr>
                        <a:t>         5</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35</a:t>
                      </a:r>
                      <a:endParaRPr lang="el-GR" sz="1600" dirty="0">
                        <a:effectLst/>
                        <a:latin typeface="Courier New"/>
                        <a:ea typeface="Times New Roman"/>
                      </a:endParaRPr>
                    </a:p>
                  </a:txBody>
                  <a:tcPr marL="68580" marR="68580" marT="0" marB="0"/>
                </a:tc>
              </a:tr>
              <a:tr h="676003">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       </a:t>
                      </a:r>
                      <a:r>
                        <a:rPr lang="el-GR" sz="1600" dirty="0">
                          <a:effectLst/>
                        </a:rPr>
                        <a:t>+3</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4</a:t>
                      </a:r>
                    </a:p>
                    <a:p>
                      <a:pPr>
                        <a:spcAft>
                          <a:spcPts val="0"/>
                        </a:spcAft>
                      </a:pPr>
                      <a:r>
                        <a:rPr lang="el-GR" sz="1600" dirty="0">
                          <a:effectLst/>
                        </a:rPr>
                        <a:t> </a:t>
                      </a:r>
                      <a:r>
                        <a:rPr lang="en-US" sz="1600" dirty="0">
                          <a:effectLst/>
                        </a:rPr>
                        <a:t>       </a:t>
                      </a:r>
                      <a:r>
                        <a:rPr lang="el-GR" sz="1600" dirty="0">
                          <a:effectLst/>
                        </a:rPr>
                        <a:t>+3</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       </a:t>
                      </a:r>
                      <a:r>
                        <a:rPr lang="el-GR" sz="1600" dirty="0">
                          <a:effectLst/>
                        </a:rPr>
                        <a:t>60</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60</a:t>
                      </a:r>
                      <a:endParaRPr lang="el-GR" sz="1600" dirty="0">
                        <a:effectLst/>
                        <a:latin typeface="Courier New"/>
                        <a:ea typeface="Times New Roman"/>
                      </a:endParaRPr>
                    </a:p>
                  </a:txBody>
                  <a:tcPr marL="68580" marR="68580" marT="0" marB="0"/>
                </a:tc>
              </a:tr>
              <a:tr h="676003">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3</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       </a:t>
                      </a:r>
                      <a:r>
                        <a:rPr lang="el-GR" sz="1600" dirty="0">
                          <a:effectLst/>
                        </a:rPr>
                        <a:t>+4</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a:t>
                      </a:r>
                      <a:r>
                        <a:rPr lang="el-GR" sz="1600" dirty="0">
                          <a:effectLst/>
                        </a:rPr>
                        <a:t>50</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a:t>
                      </a:r>
                    </a:p>
                    <a:p>
                      <a:pPr>
                        <a:spcAft>
                          <a:spcPts val="0"/>
                        </a:spcAft>
                      </a:pPr>
                      <a:r>
                        <a:rPr lang="el-GR" sz="1600" dirty="0">
                          <a:effectLst/>
                        </a:rPr>
                        <a:t> </a:t>
                      </a:r>
                      <a:r>
                        <a:rPr lang="en-US" sz="1600" dirty="0">
                          <a:effectLst/>
                        </a:rPr>
                        <a:t>       </a:t>
                      </a:r>
                      <a:r>
                        <a:rPr lang="el-GR" sz="1600" dirty="0">
                          <a:effectLst/>
                        </a:rPr>
                        <a:t>30</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11</a:t>
                      </a:r>
                    </a:p>
                    <a:p>
                      <a:pPr>
                        <a:spcAft>
                          <a:spcPts val="0"/>
                        </a:spcAft>
                      </a:pPr>
                      <a:r>
                        <a:rPr lang="el-GR" sz="1600" dirty="0">
                          <a:effectLst/>
                        </a:rPr>
                        <a:t> </a:t>
                      </a:r>
                      <a:r>
                        <a:rPr lang="en-US" sz="1600" dirty="0">
                          <a:effectLst/>
                        </a:rPr>
                        <a:t>       </a:t>
                      </a:r>
                      <a:r>
                        <a:rPr lang="el-GR" sz="16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80</a:t>
                      </a:r>
                      <a:endParaRPr lang="el-GR" sz="1600" dirty="0">
                        <a:effectLst/>
                        <a:latin typeface="Courier New"/>
                        <a:ea typeface="Times New Roman"/>
                      </a:endParaRPr>
                    </a:p>
                  </a:txBody>
                  <a:tcPr marL="68580" marR="68580" marT="0" marB="0"/>
                </a:tc>
              </a:tr>
              <a:tr h="377077">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25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50</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35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65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175</a:t>
                      </a:r>
                      <a:endParaRPr lang="el-GR" sz="1600" dirty="0">
                        <a:effectLst/>
                        <a:latin typeface="Courier New"/>
                        <a:ea typeface="Times New Roman"/>
                      </a:endParaRPr>
                    </a:p>
                  </a:txBody>
                  <a:tcPr marL="68580" marR="68580" marT="0" marB="0"/>
                </a:tc>
              </a:tr>
            </a:tbl>
          </a:graphicData>
        </a:graphic>
      </p:graphicFrame>
      <p:sp>
        <p:nvSpPr>
          <p:cNvPr id="9" name="Oval 6"/>
          <p:cNvSpPr>
            <a:spLocks noChangeArrowheads="1"/>
          </p:cNvSpPr>
          <p:nvPr/>
        </p:nvSpPr>
        <p:spPr bwMode="auto">
          <a:xfrm>
            <a:off x="5663734" y="3332620"/>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2" name="Oval 6"/>
          <p:cNvSpPr>
            <a:spLocks noChangeArrowheads="1"/>
          </p:cNvSpPr>
          <p:nvPr/>
        </p:nvSpPr>
        <p:spPr bwMode="auto">
          <a:xfrm>
            <a:off x="5663734" y="4051920"/>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3" name="Oval 6"/>
          <p:cNvSpPr>
            <a:spLocks noChangeArrowheads="1"/>
          </p:cNvSpPr>
          <p:nvPr/>
        </p:nvSpPr>
        <p:spPr bwMode="auto">
          <a:xfrm>
            <a:off x="2283541" y="3332620"/>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6"/>
          <p:cNvSpPr>
            <a:spLocks noChangeArrowheads="1"/>
          </p:cNvSpPr>
          <p:nvPr/>
        </p:nvSpPr>
        <p:spPr bwMode="auto">
          <a:xfrm>
            <a:off x="4533047" y="3332620"/>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6"/>
          <p:cNvSpPr>
            <a:spLocks noChangeArrowheads="1"/>
          </p:cNvSpPr>
          <p:nvPr/>
        </p:nvSpPr>
        <p:spPr bwMode="auto">
          <a:xfrm>
            <a:off x="4564024" y="4856439"/>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6"/>
          <p:cNvSpPr>
            <a:spLocks noChangeArrowheads="1"/>
          </p:cNvSpPr>
          <p:nvPr/>
        </p:nvSpPr>
        <p:spPr bwMode="auto">
          <a:xfrm>
            <a:off x="3419872" y="4823647"/>
            <a:ext cx="372616" cy="44462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Ορθογώνιο 16"/>
          <p:cNvSpPr/>
          <p:nvPr/>
        </p:nvSpPr>
        <p:spPr>
          <a:xfrm>
            <a:off x="395536" y="5949280"/>
            <a:ext cx="8208912" cy="769441"/>
          </a:xfrm>
          <a:prstGeom prst="rect">
            <a:avLst/>
          </a:prstGeom>
        </p:spPr>
        <p:txBody>
          <a:bodyPr wrap="square">
            <a:spAutoFit/>
          </a:bodyPr>
          <a:lstStyle/>
          <a:p>
            <a:r>
              <a:rPr lang="el-GR" sz="2200" dirty="0">
                <a:latin typeface="+mn-lt"/>
              </a:rPr>
              <a:t>Η λύση αυτή είναι, επομένως, η βέλτιστη και θα έχει συνολικό κόστος: </a:t>
            </a:r>
          </a:p>
          <a:p>
            <a:r>
              <a:rPr lang="el-GR" sz="2200" dirty="0">
                <a:latin typeface="+mn-lt"/>
              </a:rPr>
              <a:t>	5·25+2·5+10·5+9·60+6·50+1·30 = 1055.</a:t>
            </a:r>
          </a:p>
        </p:txBody>
      </p:sp>
    </p:spTree>
    <p:extLst>
      <p:ext uri="{BB962C8B-B14F-4D97-AF65-F5344CB8AC3E}">
        <p14:creationId xmlns:p14="http://schemas.microsoft.com/office/powerpoint/2010/main" xmlns="" val="3691573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Το Πρόβλημα Μεταφοράς της εταιρείας «Τσιμέντα ΑΕ»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Η εταιρεία έχει 3 εργοστάσια τσιμέντου τα Α</a:t>
            </a:r>
            <a:r>
              <a:rPr lang="el-GR" baseline="-25000" dirty="0" smtClean="0"/>
              <a:t>1</a:t>
            </a:r>
            <a:r>
              <a:rPr lang="el-GR" dirty="0" smtClean="0"/>
              <a:t>, Α</a:t>
            </a:r>
            <a:r>
              <a:rPr lang="el-GR" baseline="-25000" dirty="0" smtClean="0"/>
              <a:t>2</a:t>
            </a:r>
            <a:r>
              <a:rPr lang="el-GR" dirty="0" smtClean="0"/>
              <a:t> και Α</a:t>
            </a:r>
            <a:r>
              <a:rPr lang="el-GR" baseline="-25000" dirty="0" smtClean="0"/>
              <a:t>3</a:t>
            </a:r>
            <a:r>
              <a:rPr lang="el-GR" dirty="0" smtClean="0"/>
              <a:t>, που παράγουν 600, 900 &amp; 1000 τόνους το μήνα αντίστοιχα. </a:t>
            </a:r>
          </a:p>
          <a:p>
            <a:r>
              <a:rPr lang="el-GR" dirty="0" smtClean="0"/>
              <a:t>Η εταιρεία θα προμηθεύσει 3 μεγάλα εργοτάξια τα Β</a:t>
            </a:r>
            <a:r>
              <a:rPr lang="el-GR" baseline="-25000" dirty="0" smtClean="0"/>
              <a:t>1</a:t>
            </a:r>
            <a:r>
              <a:rPr lang="el-GR" dirty="0" smtClean="0"/>
              <a:t>, Β</a:t>
            </a:r>
            <a:r>
              <a:rPr lang="el-GR" baseline="-25000" dirty="0" smtClean="0"/>
              <a:t>2</a:t>
            </a:r>
            <a:r>
              <a:rPr lang="el-GR" dirty="0" smtClean="0"/>
              <a:t> και Β</a:t>
            </a:r>
            <a:r>
              <a:rPr lang="el-GR" baseline="-25000" dirty="0" smtClean="0"/>
              <a:t>3</a:t>
            </a:r>
            <a:r>
              <a:rPr lang="el-GR" dirty="0" smtClean="0"/>
              <a:t> τα οποία χρειάζονται 1000, 1000 &amp; 400 τόνους αντίστοιχα.</a:t>
            </a:r>
          </a:p>
          <a:p>
            <a:r>
              <a:rPr lang="el-GR" dirty="0" smtClean="0"/>
              <a:t>Η αποστάσεις εργοστασίων και εργοταξίων και το κόστος μεταφοράς φαίνονται στο σχήμα που ακολουθεί.</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xmlns="" val="1648165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Το Πρόβλημα Μεταφοράς της εταιρείας «Τσιμέντα ΑΕ»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a:xfrm>
            <a:off x="496325" y="5157192"/>
            <a:ext cx="8229600" cy="1368152"/>
          </a:xfrm>
        </p:spPr>
        <p:txBody>
          <a:bodyPr>
            <a:normAutofit/>
          </a:bodyPr>
          <a:lstStyle/>
          <a:p>
            <a:pPr marL="0" indent="0">
              <a:buNone/>
            </a:pPr>
            <a:r>
              <a:rPr lang="el-GR" dirty="0" smtClean="0"/>
              <a:t>Ζητείται να βρεθεί ο οικονομικότερος τρόπος μεταφοράς για τον επόμενο μήνα καθώς και όποια άλλη οικονομία μπορεί να γίνει στη παραγωγή.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10242" name="Picture 2" descr="ORmetafor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340768"/>
            <a:ext cx="4608512" cy="31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a:xfrm>
            <a:off x="971600" y="4509120"/>
            <a:ext cx="7128792" cy="338554"/>
          </a:xfrm>
          <a:prstGeom prst="rect">
            <a:avLst/>
          </a:prstGeom>
        </p:spPr>
        <p:txBody>
          <a:bodyPr wrap="square">
            <a:spAutoFit/>
          </a:bodyPr>
          <a:lstStyle/>
          <a:p>
            <a:r>
              <a:rPr lang="el-GR" sz="1600" i="1" dirty="0">
                <a:latin typeface="+mn-lt"/>
              </a:rPr>
              <a:t>Κόστος των μεταφορών ανά μονάδα προϊόντος από τα εργοστάσια στα εργοτάξια.</a:t>
            </a:r>
            <a:endParaRPr lang="el-GR" sz="1600" dirty="0">
              <a:latin typeface="+mn-lt"/>
            </a:endParaRPr>
          </a:p>
        </p:txBody>
      </p:sp>
    </p:spTree>
    <p:extLst>
      <p:ext uri="{BB962C8B-B14F-4D97-AF65-F5344CB8AC3E}">
        <p14:creationId xmlns:p14="http://schemas.microsoft.com/office/powerpoint/2010/main" xmlns="" val="2687059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Μοντελοποίηση του προβλήματος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Το πρόβλημα διαφέρει ελαφρά από το τυπικό πρόβλημα μεταφοράς στο ότι οι προσφερόμενες και ζητούμενες ποσότητες δεν είναι ίδιες. Εδώ, η παραγόμενη ποσότητα είναι περισσότερη από τη ζήτηση. </a:t>
            </a:r>
          </a:p>
          <a:p>
            <a:pPr>
              <a:buNone/>
            </a:pPr>
            <a:endParaRPr lang="el-GR" dirty="0" smtClean="0"/>
          </a:p>
          <a:p>
            <a:r>
              <a:rPr lang="el-GR" dirty="0" smtClean="0"/>
              <a:t>Για να το αντιμετωπίσουμε προσθέτουμε άλλη μία περιθωριακή μεταβλητή </a:t>
            </a:r>
            <a:r>
              <a:rPr lang="en-US" dirty="0" smtClean="0"/>
              <a:t>S </a:t>
            </a:r>
            <a:r>
              <a:rPr lang="el-GR" dirty="0" smtClean="0"/>
              <a:t>στις Β η οποία θα αφορά τη ποσότητα του προϊόντος που θα παραμείνει στα εργοστάσια. Το κόστος μεταφοράς στην </a:t>
            </a:r>
            <a:r>
              <a:rPr lang="en-US" dirty="0" smtClean="0"/>
              <a:t>S </a:t>
            </a:r>
            <a:r>
              <a:rPr lang="el-GR" dirty="0" smtClean="0"/>
              <a:t>θα είναι 0 και η «ζήτηση» της </a:t>
            </a:r>
            <a:r>
              <a:rPr lang="en-US" dirty="0" smtClean="0"/>
              <a:t>S</a:t>
            </a:r>
            <a:r>
              <a:rPr lang="el-GR" dirty="0" smtClean="0"/>
              <a:t> θα είναι η πλεονάζουσα παραγωγή δηλ. η διαφορά: </a:t>
            </a:r>
            <a:endParaRPr lang="en-US" dirty="0" smtClean="0"/>
          </a:p>
          <a:p>
            <a:pPr marL="0" indent="0">
              <a:buNone/>
            </a:pPr>
            <a:r>
              <a:rPr lang="en-US" dirty="0"/>
              <a:t>	</a:t>
            </a:r>
            <a:r>
              <a:rPr lang="el-GR" dirty="0" smtClean="0"/>
              <a:t>ΣΑ</a:t>
            </a:r>
            <a:r>
              <a:rPr lang="en-US" i="1" baseline="-25000" dirty="0" smtClean="0"/>
              <a:t>i</a:t>
            </a:r>
            <a:r>
              <a:rPr lang="el-GR" dirty="0" smtClean="0"/>
              <a:t> – ΣΒ</a:t>
            </a:r>
            <a:r>
              <a:rPr lang="en-US" i="1" baseline="-25000" dirty="0" smtClean="0"/>
              <a:t>j</a:t>
            </a:r>
            <a:r>
              <a:rPr lang="el-GR" dirty="0" smtClean="0"/>
              <a:t> = 2500 - 2400 = 100 τ.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xmlns="" val="1731933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Επίλυση Του Προβλήματος</a:t>
            </a:r>
            <a:endParaRPr lang="el-GR" dirty="0"/>
          </a:p>
        </p:txBody>
      </p:sp>
      <p:sp>
        <p:nvSpPr>
          <p:cNvPr id="3" name="2 - Θέση περιεχομένου"/>
          <p:cNvSpPr>
            <a:spLocks noGrp="1"/>
          </p:cNvSpPr>
          <p:nvPr>
            <p:ph idx="1"/>
          </p:nvPr>
        </p:nvSpPr>
        <p:spPr>
          <a:xfrm>
            <a:off x="457200" y="1340768"/>
            <a:ext cx="8229600" cy="936104"/>
          </a:xfrm>
        </p:spPr>
        <p:txBody>
          <a:bodyPr/>
          <a:lstStyle/>
          <a:p>
            <a:r>
              <a:rPr lang="el-GR" dirty="0"/>
              <a:t>Τοποθετούμε τα δεδομένα (Α</a:t>
            </a:r>
            <a:r>
              <a:rPr lang="en-US" i="1" baseline="-25000" dirty="0"/>
              <a:t>i</a:t>
            </a:r>
            <a:r>
              <a:rPr lang="en-US" dirty="0"/>
              <a:t> </a:t>
            </a:r>
            <a:r>
              <a:rPr lang="el-GR" dirty="0"/>
              <a:t>,Β</a:t>
            </a:r>
            <a:r>
              <a:rPr lang="en-US" i="1" baseline="-25000" dirty="0"/>
              <a:t>j</a:t>
            </a:r>
            <a:r>
              <a:rPr lang="el-GR" dirty="0"/>
              <a:t> ,&amp; </a:t>
            </a:r>
            <a:r>
              <a:rPr lang="en-US" i="1" dirty="0"/>
              <a:t>C</a:t>
            </a:r>
            <a:r>
              <a:rPr lang="en-US" i="1" baseline="-25000" dirty="0"/>
              <a:t>ij</a:t>
            </a:r>
            <a:r>
              <a:rPr lang="el-GR" dirty="0"/>
              <a:t>) στον παρακάτω πίνακα</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xmlns="" val="3298850715"/>
              </p:ext>
            </p:extLst>
          </p:nvPr>
        </p:nvGraphicFramePr>
        <p:xfrm>
          <a:off x="1547664" y="2492896"/>
          <a:ext cx="6120680" cy="3187249"/>
        </p:xfrm>
        <a:graphic>
          <a:graphicData uri="http://schemas.openxmlformats.org/drawingml/2006/table">
            <a:tbl>
              <a:tblPr firstRow="1" firstCol="1" lastRow="1" lastCol="1">
                <a:tableStyleId>{5C22544A-7EE6-4342-B048-85BDC9FD1C3A}</a:tableStyleId>
              </a:tblPr>
              <a:tblGrid>
                <a:gridCol w="425724"/>
                <a:gridCol w="1175390"/>
                <a:gridCol w="1176369"/>
                <a:gridCol w="1175390"/>
                <a:gridCol w="1176369"/>
                <a:gridCol w="991438"/>
              </a:tblGrid>
              <a:tr h="222025">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3</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S</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r>
              <a:tr h="666074">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1</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6</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a:effectLst/>
                        </a:rPr>
                        <a:t>3</a:t>
                      </a:r>
                    </a:p>
                    <a:p>
                      <a:pPr>
                        <a:spcAft>
                          <a:spcPts val="0"/>
                        </a:spcAft>
                      </a:pPr>
                      <a:r>
                        <a:rPr lang="el-GR" sz="1800">
                          <a:effectLst/>
                        </a:rPr>
                        <a:t> </a:t>
                      </a: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600</a:t>
                      </a:r>
                      <a:endParaRPr lang="el-GR" sz="1800">
                        <a:effectLst/>
                        <a:latin typeface="Courier New"/>
                        <a:ea typeface="Times New Roman"/>
                      </a:endParaRPr>
                    </a:p>
                  </a:txBody>
                  <a:tcPr marL="68580" marR="68580" marT="0" marB="0"/>
                </a:tc>
              </a:tr>
              <a:tr h="666074">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2</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5</a:t>
                      </a:r>
                    </a:p>
                    <a:p>
                      <a:pPr>
                        <a:spcAft>
                          <a:spcPts val="0"/>
                        </a:spcAft>
                      </a:pPr>
                      <a:r>
                        <a:rPr lang="el-GR" sz="1800">
                          <a:effectLst/>
                        </a:rPr>
                        <a:t> </a:t>
                      </a: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3</a:t>
                      </a:r>
                    </a:p>
                    <a:p>
                      <a:pPr>
                        <a:spcAft>
                          <a:spcPts val="0"/>
                        </a:spcAft>
                      </a:pPr>
                      <a:r>
                        <a:rPr lang="el-GR" sz="1800">
                          <a:effectLst/>
                        </a:rPr>
                        <a:t> </a:t>
                      </a: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900</a:t>
                      </a:r>
                      <a:endParaRPr lang="el-GR" sz="1800">
                        <a:effectLst/>
                        <a:latin typeface="Courier New"/>
                        <a:ea typeface="Times New Roman"/>
                      </a:endParaRPr>
                    </a:p>
                  </a:txBody>
                  <a:tcPr marL="68580" marR="68580" marT="0" marB="0"/>
                </a:tc>
              </a:tr>
              <a:tr h="666074">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3</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4</a:t>
                      </a:r>
                    </a:p>
                    <a:p>
                      <a:pPr>
                        <a:spcAft>
                          <a:spcPts val="0"/>
                        </a:spcAft>
                      </a:pPr>
                      <a:r>
                        <a:rPr lang="el-GR" sz="1800">
                          <a:effectLst/>
                        </a:rPr>
                        <a:t> </a:t>
                      </a: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4</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1000</a:t>
                      </a:r>
                      <a:endParaRPr lang="el-GR" sz="1800">
                        <a:effectLst/>
                        <a:latin typeface="Courier New"/>
                        <a:ea typeface="Times New Roman"/>
                      </a:endParaRPr>
                    </a:p>
                  </a:txBody>
                  <a:tcPr marL="68580" marR="68580" marT="0" marB="0"/>
                </a:tc>
              </a:tr>
              <a:tr h="444049">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400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a:t>
                      </a:r>
                      <a:endParaRPr lang="el-GR" sz="1800">
                        <a:effectLst/>
                        <a:latin typeface="Courier New"/>
                        <a:ea typeface="Times New Roman"/>
                      </a:endParaRPr>
                    </a:p>
                  </a:txBody>
                  <a:tcPr marL="68580" marR="68580" marT="0" marB="0"/>
                </a:tc>
                <a:tc>
                  <a:txBody>
                    <a:bodyPr/>
                    <a:lstStyle/>
                    <a:p>
                      <a:pPr algn="ctr">
                        <a:spcAft>
                          <a:spcPts val="0"/>
                        </a:spcAft>
                      </a:pPr>
                      <a:r>
                        <a:rPr lang="en-US" sz="1800" dirty="0">
                          <a:effectLst/>
                        </a:rPr>
                        <a:t>2500</a:t>
                      </a:r>
                      <a:endParaRPr lang="el-GR" sz="18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1412856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Αρχική λύση – μέθοδος ελαχίστου πίνακα </a:t>
            </a:r>
            <a:r>
              <a:rPr lang="el-GR" sz="3200" b="0" dirty="0" smtClean="0"/>
              <a:t>1/2</a:t>
            </a:r>
            <a:endParaRPr lang="el-GR" sz="3200" b="0" dirty="0"/>
          </a:p>
        </p:txBody>
      </p:sp>
      <p:sp>
        <p:nvSpPr>
          <p:cNvPr id="3" name="2 - Θέση περιεχομένου"/>
          <p:cNvSpPr>
            <a:spLocks noGrp="1"/>
          </p:cNvSpPr>
          <p:nvPr>
            <p:ph idx="1"/>
          </p:nvPr>
        </p:nvSpPr>
        <p:spPr/>
        <p:txBody>
          <a:bodyPr>
            <a:normAutofit fontScale="92500"/>
          </a:bodyPr>
          <a:lstStyle/>
          <a:p>
            <a:r>
              <a:rPr lang="el-GR" dirty="0"/>
              <a:t>Με τη μέθοδο του ελάχιστου πίνακα βρίσκουμε μια αρχική βασική λύση με τη παρακάτω σειρά (αρχίζοντας από το μικρότερο </a:t>
            </a:r>
            <a:r>
              <a:rPr lang="en-US" i="1" dirty="0"/>
              <a:t>C</a:t>
            </a:r>
            <a:r>
              <a:rPr lang="en-US" i="1" baseline="-25000" dirty="0"/>
              <a:t>ij</a:t>
            </a:r>
            <a:r>
              <a:rPr lang="el-GR" dirty="0"/>
              <a:t> εκτός του 0): </a:t>
            </a:r>
          </a:p>
          <a:p>
            <a:r>
              <a:rPr lang="pl-PL" i="1" dirty="0"/>
              <a:t>C</a:t>
            </a:r>
            <a:r>
              <a:rPr lang="el-GR" i="1" baseline="-25000" dirty="0"/>
              <a:t>22</a:t>
            </a:r>
            <a:r>
              <a:rPr lang="el-GR" dirty="0"/>
              <a:t> = 3, </a:t>
            </a:r>
            <a:r>
              <a:rPr lang="el-GR" i="1" dirty="0"/>
              <a:t>Χ</a:t>
            </a:r>
            <a:r>
              <a:rPr lang="el-GR" i="1" baseline="-25000" dirty="0"/>
              <a:t>22</a:t>
            </a:r>
            <a:r>
              <a:rPr lang="el-GR" dirty="0"/>
              <a:t> = </a:t>
            </a:r>
            <a:r>
              <a:rPr lang="pl-PL" i="1" dirty="0"/>
              <a:t>min</a:t>
            </a:r>
            <a:r>
              <a:rPr lang="el-GR" dirty="0"/>
              <a:t>{900, 1000}= 900 &amp; διαγράφονται τα: </a:t>
            </a:r>
            <a:r>
              <a:rPr lang="el-GR" i="1" dirty="0"/>
              <a:t>Χ</a:t>
            </a:r>
            <a:r>
              <a:rPr lang="el-GR" i="1" baseline="-25000" dirty="0"/>
              <a:t>21</a:t>
            </a:r>
            <a:r>
              <a:rPr lang="el-GR" dirty="0"/>
              <a:t> ,</a:t>
            </a:r>
            <a:r>
              <a:rPr lang="el-GR" i="1" dirty="0"/>
              <a:t> Χ</a:t>
            </a:r>
            <a:r>
              <a:rPr lang="el-GR" i="1" baseline="-25000" dirty="0"/>
              <a:t>23</a:t>
            </a:r>
            <a:r>
              <a:rPr lang="el-GR" dirty="0"/>
              <a:t> , </a:t>
            </a:r>
            <a:r>
              <a:rPr lang="el-GR" i="1" dirty="0"/>
              <a:t>Χ</a:t>
            </a:r>
            <a:r>
              <a:rPr lang="el-GR" i="1" baseline="-25000" dirty="0"/>
              <a:t>24</a:t>
            </a:r>
            <a:r>
              <a:rPr lang="el-GR" dirty="0"/>
              <a:t>.</a:t>
            </a:r>
          </a:p>
          <a:p>
            <a:r>
              <a:rPr lang="pl-PL" i="1" dirty="0"/>
              <a:t>C</a:t>
            </a:r>
            <a:r>
              <a:rPr lang="el-GR" i="1" baseline="-25000" dirty="0"/>
              <a:t>13</a:t>
            </a:r>
            <a:r>
              <a:rPr lang="el-GR" dirty="0"/>
              <a:t> = 3, </a:t>
            </a:r>
            <a:r>
              <a:rPr lang="el-GR" i="1" dirty="0"/>
              <a:t>Χ</a:t>
            </a:r>
            <a:r>
              <a:rPr lang="el-GR" i="1" baseline="-25000" dirty="0"/>
              <a:t>22</a:t>
            </a:r>
            <a:r>
              <a:rPr lang="el-GR" dirty="0"/>
              <a:t> = </a:t>
            </a:r>
            <a:r>
              <a:rPr lang="pl-PL" i="1" dirty="0"/>
              <a:t>min</a:t>
            </a:r>
            <a:r>
              <a:rPr lang="el-GR" dirty="0"/>
              <a:t>{600, 400} = 400, &amp; διαγράφεται το: </a:t>
            </a:r>
            <a:r>
              <a:rPr lang="el-GR" i="1" dirty="0"/>
              <a:t>Χ</a:t>
            </a:r>
            <a:r>
              <a:rPr lang="el-GR" i="1" baseline="-25000" dirty="0"/>
              <a:t>33</a:t>
            </a:r>
            <a:r>
              <a:rPr lang="el-GR" dirty="0"/>
              <a:t>.  </a:t>
            </a:r>
          </a:p>
          <a:p>
            <a:r>
              <a:rPr lang="pl-PL" i="1" dirty="0"/>
              <a:t>C</a:t>
            </a:r>
            <a:r>
              <a:rPr lang="el-GR" i="1" baseline="-25000" dirty="0"/>
              <a:t>32</a:t>
            </a:r>
            <a:r>
              <a:rPr lang="el-GR" dirty="0"/>
              <a:t> = 4, </a:t>
            </a:r>
            <a:r>
              <a:rPr lang="el-GR" i="1" dirty="0"/>
              <a:t>Χ</a:t>
            </a:r>
            <a:r>
              <a:rPr lang="el-GR" i="1" baseline="-25000" dirty="0"/>
              <a:t>32</a:t>
            </a:r>
            <a:r>
              <a:rPr lang="el-GR" dirty="0"/>
              <a:t> = </a:t>
            </a:r>
            <a:r>
              <a:rPr lang="pl-PL" i="1" dirty="0"/>
              <a:t>min</a:t>
            </a:r>
            <a:r>
              <a:rPr lang="el-GR" dirty="0"/>
              <a:t>{1000, 1000-900} = 100, &amp; διαγράφεται το: </a:t>
            </a:r>
            <a:r>
              <a:rPr lang="el-GR" i="1" dirty="0"/>
              <a:t>Χ</a:t>
            </a:r>
            <a:r>
              <a:rPr lang="el-GR" i="1" baseline="-25000" dirty="0"/>
              <a:t>12</a:t>
            </a:r>
            <a:r>
              <a:rPr lang="el-GR" dirty="0"/>
              <a:t>. </a:t>
            </a:r>
          </a:p>
          <a:p>
            <a:r>
              <a:rPr lang="pl-PL" i="1" dirty="0"/>
              <a:t>C</a:t>
            </a:r>
            <a:r>
              <a:rPr lang="el-GR" i="1" baseline="-25000" dirty="0"/>
              <a:t>11</a:t>
            </a:r>
            <a:r>
              <a:rPr lang="el-GR" dirty="0"/>
              <a:t> = 6, </a:t>
            </a:r>
            <a:r>
              <a:rPr lang="el-GR" i="1" dirty="0"/>
              <a:t>Χ</a:t>
            </a:r>
            <a:r>
              <a:rPr lang="el-GR" i="1" baseline="-25000" dirty="0"/>
              <a:t>11</a:t>
            </a:r>
            <a:r>
              <a:rPr lang="el-GR" dirty="0"/>
              <a:t> = </a:t>
            </a:r>
            <a:r>
              <a:rPr lang="pl-PL" i="1" dirty="0"/>
              <a:t>min</a:t>
            </a:r>
            <a:r>
              <a:rPr lang="el-GR" dirty="0"/>
              <a:t>{600-400, 1000} = 200, &amp; διαγράφεται το: </a:t>
            </a:r>
            <a:r>
              <a:rPr lang="el-GR" i="1" dirty="0"/>
              <a:t>Χ</a:t>
            </a:r>
            <a:r>
              <a:rPr lang="el-GR" i="1" baseline="-25000" dirty="0"/>
              <a:t>14</a:t>
            </a:r>
            <a:r>
              <a:rPr lang="el-GR" dirty="0"/>
              <a:t>.  </a:t>
            </a:r>
          </a:p>
          <a:p>
            <a:r>
              <a:rPr lang="pl-PL" i="1" dirty="0"/>
              <a:t>C</a:t>
            </a:r>
            <a:r>
              <a:rPr lang="el-GR" i="1" baseline="-25000" dirty="0"/>
              <a:t>31</a:t>
            </a:r>
            <a:r>
              <a:rPr lang="el-GR" dirty="0"/>
              <a:t> = 10, </a:t>
            </a:r>
            <a:r>
              <a:rPr lang="el-GR" i="1" dirty="0"/>
              <a:t>Χ</a:t>
            </a:r>
            <a:r>
              <a:rPr lang="el-GR" i="1" baseline="-25000" dirty="0"/>
              <a:t>31</a:t>
            </a:r>
            <a:r>
              <a:rPr lang="el-GR" dirty="0"/>
              <a:t> = </a:t>
            </a:r>
            <a:r>
              <a:rPr lang="pl-PL" i="1" dirty="0"/>
              <a:t>min</a:t>
            </a:r>
            <a:r>
              <a:rPr lang="el-GR" dirty="0"/>
              <a:t>{1000-100, 1000-200} = 800.  </a:t>
            </a:r>
          </a:p>
          <a:p>
            <a:r>
              <a:rPr lang="el-GR" dirty="0"/>
              <a:t>Και τέλος, </a:t>
            </a:r>
            <a:r>
              <a:rPr lang="el-GR" i="1" dirty="0"/>
              <a:t>Χ</a:t>
            </a:r>
            <a:r>
              <a:rPr lang="el-GR" i="1" baseline="-25000" dirty="0"/>
              <a:t>31</a:t>
            </a:r>
            <a:r>
              <a:rPr lang="el-GR" dirty="0"/>
              <a:t> = 100.</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xmlns="" val="331845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Αρχική λύση </a:t>
            </a:r>
            <a:r>
              <a:rPr lang="el-GR" dirty="0"/>
              <a:t>– </a:t>
            </a:r>
            <a:r>
              <a:rPr lang="el-GR" dirty="0" smtClean="0"/>
              <a:t>μέθοδος ελαχίστου πίνακα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3577483438"/>
              </p:ext>
            </p:extLst>
          </p:nvPr>
        </p:nvGraphicFramePr>
        <p:xfrm>
          <a:off x="1187624" y="1484784"/>
          <a:ext cx="7056783" cy="3175248"/>
        </p:xfrm>
        <a:graphic>
          <a:graphicData uri="http://schemas.openxmlformats.org/drawingml/2006/table">
            <a:tbl>
              <a:tblPr firstRow="1" firstCol="1" lastRow="1" lastCol="1">
                <a:tableStyleId>{5C22544A-7EE6-4342-B048-85BDC9FD1C3A}</a:tableStyleId>
              </a:tblPr>
              <a:tblGrid>
                <a:gridCol w="534884"/>
                <a:gridCol w="1476773"/>
                <a:gridCol w="1478001"/>
                <a:gridCol w="1476773"/>
                <a:gridCol w="1478001"/>
                <a:gridCol w="612351"/>
              </a:tblGrid>
              <a:tr h="216024">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S</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648072">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Α</a:t>
                      </a:r>
                      <a:r>
                        <a:rPr lang="el-GR" sz="1800" baseline="-25000" dirty="0">
                          <a:effectLst/>
                        </a:rPr>
                        <a:t>1</a:t>
                      </a:r>
                      <a:endParaRPr lang="el-GR" sz="1800" dirty="0">
                        <a:effectLst/>
                      </a:endParaRPr>
                    </a:p>
                    <a:p>
                      <a:pPr algn="ctr">
                        <a:spcAft>
                          <a:spcPts val="0"/>
                        </a:spcAft>
                      </a:pP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6</a:t>
                      </a:r>
                    </a:p>
                    <a:p>
                      <a:pPr>
                        <a:spcAft>
                          <a:spcPts val="0"/>
                        </a:spcAft>
                      </a:pPr>
                      <a:r>
                        <a:rPr lang="el-GR" sz="1800" dirty="0">
                          <a:effectLst/>
                        </a:rPr>
                        <a:t> </a:t>
                      </a:r>
                      <a:r>
                        <a:rPr lang="en-US" sz="1800" dirty="0">
                          <a:effectLst/>
                        </a:rPr>
                        <a:t>       200</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3</a:t>
                      </a:r>
                    </a:p>
                    <a:p>
                      <a:pPr>
                        <a:spcAft>
                          <a:spcPts val="0"/>
                        </a:spcAft>
                      </a:pPr>
                      <a:r>
                        <a:rPr lang="el-GR" sz="1800" dirty="0">
                          <a:effectLst/>
                        </a:rPr>
                        <a:t> </a:t>
                      </a:r>
                      <a:r>
                        <a:rPr lang="en-US" sz="1800" dirty="0">
                          <a:effectLst/>
                        </a:rPr>
                        <a:t>       400</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n-US" sz="1800" dirty="0">
                          <a:effectLst/>
                        </a:rPr>
                        <a:t>600</a:t>
                      </a:r>
                      <a:endParaRPr lang="el-GR" sz="1800" dirty="0">
                        <a:effectLst/>
                        <a:latin typeface="Courier New"/>
                        <a:ea typeface="Times New Roman"/>
                      </a:endParaRPr>
                    </a:p>
                  </a:txBody>
                  <a:tcPr marL="68580" marR="68580" marT="0" marB="0"/>
                </a:tc>
              </a:tr>
              <a:tr h="648072">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Α</a:t>
                      </a:r>
                      <a:r>
                        <a:rPr lang="el-GR" sz="1800" baseline="-25000" dirty="0">
                          <a:effectLst/>
                        </a:rPr>
                        <a:t>2</a:t>
                      </a:r>
                      <a:endParaRPr lang="el-GR" sz="1800" dirty="0">
                        <a:effectLst/>
                      </a:endParaRPr>
                    </a:p>
                    <a:p>
                      <a:pPr algn="ctr">
                        <a:spcAft>
                          <a:spcPts val="0"/>
                        </a:spcAft>
                      </a:pP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5</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3</a:t>
                      </a:r>
                    </a:p>
                    <a:p>
                      <a:pPr>
                        <a:spcAft>
                          <a:spcPts val="0"/>
                        </a:spcAft>
                      </a:pPr>
                      <a:r>
                        <a:rPr lang="el-GR" sz="1800" dirty="0">
                          <a:effectLst/>
                        </a:rPr>
                        <a:t> </a:t>
                      </a:r>
                      <a:r>
                        <a:rPr lang="en-US" sz="1800" dirty="0">
                          <a:effectLst/>
                        </a:rPr>
                        <a:t>       900</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n-US" sz="1800" dirty="0">
                          <a:effectLst/>
                        </a:rPr>
                        <a:t>900</a:t>
                      </a:r>
                      <a:endParaRPr lang="el-GR" sz="1800" dirty="0">
                        <a:effectLst/>
                        <a:latin typeface="Courier New"/>
                        <a:ea typeface="Times New Roman"/>
                      </a:endParaRPr>
                    </a:p>
                  </a:txBody>
                  <a:tcPr marL="68580" marR="68580" marT="0" marB="0"/>
                </a:tc>
              </a:tr>
              <a:tr h="648072">
                <a:tc>
                  <a:txBody>
                    <a:bodyPr/>
                    <a:lstStyle/>
                    <a:p>
                      <a:pPr algn="ctr">
                        <a:spcAft>
                          <a:spcPts val="0"/>
                        </a:spcAft>
                      </a:pPr>
                      <a:r>
                        <a:rPr lang="en-US" sz="1800" dirty="0">
                          <a:effectLst/>
                        </a:rPr>
                        <a:t> </a:t>
                      </a:r>
                      <a:endParaRPr lang="el-GR" sz="1800" dirty="0">
                        <a:effectLst/>
                      </a:endParaRPr>
                    </a:p>
                    <a:p>
                      <a:pPr algn="ctr">
                        <a:spcAft>
                          <a:spcPts val="0"/>
                        </a:spcAft>
                      </a:pPr>
                      <a:r>
                        <a:rPr lang="el-GR" sz="1800" dirty="0">
                          <a:effectLst/>
                        </a:rPr>
                        <a:t>Α</a:t>
                      </a:r>
                      <a:r>
                        <a:rPr lang="el-GR" sz="1800" baseline="-25000" dirty="0">
                          <a:effectLst/>
                        </a:rPr>
                        <a:t>3</a:t>
                      </a:r>
                      <a:endParaRPr lang="el-GR" sz="1800" dirty="0">
                        <a:effectLst/>
                      </a:endParaRPr>
                    </a:p>
                    <a:p>
                      <a:pPr algn="ctr">
                        <a:spcAft>
                          <a:spcPts val="0"/>
                        </a:spcAft>
                      </a:pP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800</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4</a:t>
                      </a:r>
                    </a:p>
                    <a:p>
                      <a:pPr>
                        <a:spcAft>
                          <a:spcPts val="0"/>
                        </a:spcAft>
                      </a:pPr>
                      <a:r>
                        <a:rPr lang="el-GR" sz="1800" dirty="0">
                          <a:effectLst/>
                        </a:rPr>
                        <a:t> </a:t>
                      </a:r>
                      <a:r>
                        <a:rPr lang="en-US" sz="1800" dirty="0">
                          <a:effectLst/>
                        </a:rPr>
                        <a:t>       100</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4</a:t>
                      </a:r>
                    </a:p>
                    <a:p>
                      <a:pPr>
                        <a:spcAft>
                          <a:spcPts val="0"/>
                        </a:spcAft>
                      </a:pPr>
                      <a:r>
                        <a:rPr lang="el-GR" sz="1800" dirty="0">
                          <a:effectLst/>
                        </a:rPr>
                        <a:t> </a:t>
                      </a:r>
                      <a:r>
                        <a:rPr lang="en-US"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100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 </a:t>
                      </a:r>
                      <a:endParaRPr lang="el-GR" sz="1800" dirty="0">
                        <a:effectLst/>
                      </a:endParaRPr>
                    </a:p>
                    <a:p>
                      <a:pPr algn="ctr">
                        <a:spcAft>
                          <a:spcPts val="0"/>
                        </a:spcAft>
                      </a:pPr>
                      <a:r>
                        <a:rPr lang="en-US" sz="1800" dirty="0">
                          <a:effectLst/>
                        </a:rPr>
                        <a:t>1000</a:t>
                      </a:r>
                      <a:endParaRPr lang="el-GR" sz="1800" dirty="0">
                        <a:effectLst/>
                        <a:latin typeface="Courier New"/>
                        <a:ea typeface="Times New Roman"/>
                      </a:endParaRPr>
                    </a:p>
                  </a:txBody>
                  <a:tcPr marL="68580" marR="68580" marT="0" marB="0"/>
                </a:tc>
              </a:tr>
              <a:tr h="432048">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1000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1000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400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100</a:t>
                      </a:r>
                      <a:endParaRPr lang="el-GR" sz="1800" dirty="0">
                        <a:effectLst/>
                        <a:latin typeface="Courier New"/>
                        <a:ea typeface="Times New Roman"/>
                      </a:endParaRPr>
                    </a:p>
                  </a:txBody>
                  <a:tcPr marL="68580" marR="68580" marT="0" marB="0"/>
                </a:tc>
                <a:tc>
                  <a:txBody>
                    <a:bodyPr/>
                    <a:lstStyle/>
                    <a:p>
                      <a:pPr algn="ctr">
                        <a:spcAft>
                          <a:spcPts val="0"/>
                        </a:spcAft>
                      </a:pPr>
                      <a:r>
                        <a:rPr lang="en-US" sz="1800" dirty="0">
                          <a:effectLst/>
                        </a:rPr>
                        <a:t>2500</a:t>
                      </a:r>
                      <a:endParaRPr lang="el-GR" sz="1800" dirty="0">
                        <a:effectLst/>
                        <a:latin typeface="Courier New"/>
                        <a:ea typeface="Times New Roman"/>
                      </a:endParaRPr>
                    </a:p>
                  </a:txBody>
                  <a:tcPr marL="68580" marR="68580" marT="0" marB="0"/>
                </a:tc>
              </a:tr>
            </a:tbl>
          </a:graphicData>
        </a:graphic>
      </p:graphicFrame>
      <p:sp>
        <p:nvSpPr>
          <p:cNvPr id="7" name="Ορθογώνιο 6"/>
          <p:cNvSpPr/>
          <p:nvPr/>
        </p:nvSpPr>
        <p:spPr>
          <a:xfrm>
            <a:off x="755576" y="4941168"/>
            <a:ext cx="7776864" cy="830997"/>
          </a:xfrm>
          <a:prstGeom prst="rect">
            <a:avLst/>
          </a:prstGeom>
        </p:spPr>
        <p:txBody>
          <a:bodyPr wrap="square">
            <a:spAutoFit/>
          </a:bodyPr>
          <a:lstStyle/>
          <a:p>
            <a:r>
              <a:rPr lang="el-GR" sz="2400" dirty="0">
                <a:latin typeface="+mn-lt"/>
              </a:rPr>
              <a:t>Το συνολικό κόστος της αρχικής λύσης είναι:</a:t>
            </a:r>
          </a:p>
          <a:p>
            <a:r>
              <a:rPr lang="el-GR" sz="2400" dirty="0">
                <a:latin typeface="+mn-lt"/>
              </a:rPr>
              <a:t>	6·200+3·400+3·900+10·800+4·100+0·100 = 13500.</a:t>
            </a:r>
          </a:p>
        </p:txBody>
      </p:sp>
    </p:spTree>
    <p:extLst>
      <p:ext uri="{BB962C8B-B14F-4D97-AF65-F5344CB8AC3E}">
        <p14:creationId xmlns:p14="http://schemas.microsoft.com/office/powerpoint/2010/main" xmlns="" val="3516388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Πρόβλημα Μεταφοράς της εταιρείας «Τσιμέντα ΑΕ</a:t>
            </a:r>
            <a:r>
              <a:rPr lang="el-GR" dirty="0" smtClean="0"/>
              <a:t>»</a:t>
            </a:r>
            <a:r>
              <a:rPr lang="en-US" dirty="0" smtClean="0"/>
              <a:t> </a:t>
            </a:r>
            <a:r>
              <a:rPr lang="en-US" sz="32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pPr marL="0" indent="0">
              <a:buNone/>
            </a:pPr>
            <a:r>
              <a:rPr lang="el-GR" dirty="0"/>
              <a:t>Ζητείται να βρεθεί ο οικονομικότερος τρόπος μεταφοράς για τον επόμενο μήνα καθώς και όποια άλλη οικονομία μπορεί να γίνει στη παραγωγή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xmlns="" val="3926646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a:t>
            </a:r>
            <a:r>
              <a:rPr lang="el-GR" dirty="0"/>
              <a:t>έ</a:t>
            </a:r>
            <a:r>
              <a:rPr lang="el-GR" dirty="0" smtClean="0"/>
              <a:t>λτιστη λύση – μέθοδος </a:t>
            </a:r>
            <a:r>
              <a:rPr lang="en-US" dirty="0" smtClean="0"/>
              <a:t>stepping</a:t>
            </a:r>
            <a:r>
              <a:rPr lang="el-GR" dirty="0" smtClean="0"/>
              <a:t>-</a:t>
            </a:r>
            <a:r>
              <a:rPr lang="en-US" dirty="0" smtClean="0"/>
              <a:t>stone</a:t>
            </a:r>
            <a:r>
              <a:rPr lang="el-GR" dirty="0" smtClean="0"/>
              <a:t> </a:t>
            </a:r>
            <a:r>
              <a:rPr lang="el-GR" sz="3200" b="0" dirty="0" smtClean="0"/>
              <a:t>1/5</a:t>
            </a:r>
            <a:endParaRPr lang="el-GR" sz="3200" b="0" dirty="0"/>
          </a:p>
        </p:txBody>
      </p:sp>
      <p:sp>
        <p:nvSpPr>
          <p:cNvPr id="3" name="2 - Θέση περιεχομένου"/>
          <p:cNvSpPr>
            <a:spLocks noGrp="1"/>
          </p:cNvSpPr>
          <p:nvPr>
            <p:ph idx="1"/>
          </p:nvPr>
        </p:nvSpPr>
        <p:spPr>
          <a:xfrm>
            <a:off x="457200" y="1340768"/>
            <a:ext cx="8229600" cy="2952328"/>
          </a:xfrm>
        </p:spPr>
        <p:txBody>
          <a:bodyPr/>
          <a:lstStyle/>
          <a:p>
            <a:pPr marL="0" indent="0">
              <a:buNone/>
            </a:pPr>
            <a:r>
              <a:rPr lang="el-GR" dirty="0"/>
              <a:t>Ξεκινώντας από τη παραπάνω αρχική λύση, βρίσκουμε για όλες τις μη β.μ. την οριακή επίδραση τους στο κόστος αν αυξηθούν κατά 1 μονάδα: c12 =+10-9+10-4= +10,  c14 =+0-6+10-0= +4,  c21 =+5-10+4-3= -4, c23 =+10-3+6-10+4-3= +4, c24 =+0-3+4-0= +1, c33 =+4-10+6-3= -3. Μόνο δύο τιμές είναι αρνητικές οπότε διαλέγουμε την απολύτως μεγαλύτερη δηλ. αυτή που θα μειώσει περισσότερο το κόστος (c21 = -4).</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xmlns="" val="372569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2/5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xmlns="" val="3842835202"/>
              </p:ext>
            </p:extLst>
          </p:nvPr>
        </p:nvGraphicFramePr>
        <p:xfrm>
          <a:off x="611560" y="1556792"/>
          <a:ext cx="7416822" cy="3528392"/>
        </p:xfrm>
        <a:graphic>
          <a:graphicData uri="http://schemas.openxmlformats.org/drawingml/2006/table">
            <a:tbl>
              <a:tblPr firstRow="1" firstCol="1" lastRow="1" lastCol="1">
                <a:tableStyleId>{5C22544A-7EE6-4342-B048-85BDC9FD1C3A}</a:tableStyleId>
              </a:tblPr>
              <a:tblGrid>
                <a:gridCol w="562174"/>
                <a:gridCol w="1552118"/>
                <a:gridCol w="1553410"/>
                <a:gridCol w="1552118"/>
                <a:gridCol w="1553410"/>
                <a:gridCol w="643592"/>
              </a:tblGrid>
              <a:tr h="294033">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S</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r>
              <a:tr h="882098">
                <a:tc>
                  <a:txBody>
                    <a:bodyPr/>
                    <a:lstStyle/>
                    <a:p>
                      <a:pPr algn="ctr">
                        <a:spcAft>
                          <a:spcPts val="0"/>
                        </a:spcAft>
                      </a:pPr>
                      <a:r>
                        <a:rPr lang="el-GR" sz="1800">
                          <a:effectLst/>
                        </a:rPr>
                        <a:t> </a:t>
                      </a:r>
                    </a:p>
                    <a:p>
                      <a:pPr algn="ctr">
                        <a:spcAft>
                          <a:spcPts val="0"/>
                        </a:spcAft>
                      </a:pPr>
                      <a:r>
                        <a:rPr lang="el-GR" sz="1800">
                          <a:effectLst/>
                        </a:rPr>
                        <a:t>Α</a:t>
                      </a:r>
                      <a:r>
                        <a:rPr lang="el-GR" sz="1800" baseline="-25000">
                          <a:effectLst/>
                        </a:rPr>
                        <a:t>1</a:t>
                      </a:r>
                      <a:endParaRPr lang="el-GR" sz="1800">
                        <a:effectLst/>
                      </a:endParaRP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6</a:t>
                      </a:r>
                    </a:p>
                    <a:p>
                      <a:pPr>
                        <a:spcAft>
                          <a:spcPts val="0"/>
                        </a:spcAft>
                      </a:pPr>
                      <a:r>
                        <a:rPr lang="el-GR" sz="1800">
                          <a:effectLst/>
                        </a:rPr>
                        <a:t>        200</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+10</a:t>
                      </a:r>
                      <a:endParaRPr lang="el-GR" sz="1800" dirty="0">
                        <a:effectLst/>
                        <a:latin typeface="Courier New"/>
                        <a:ea typeface="Times New Roman"/>
                      </a:endParaRPr>
                    </a:p>
                  </a:txBody>
                  <a:tcPr marL="68580" marR="68580" marT="0" marB="0"/>
                </a:tc>
                <a:tc>
                  <a:txBody>
                    <a:bodyPr/>
                    <a:lstStyle/>
                    <a:p>
                      <a:pPr>
                        <a:spcAft>
                          <a:spcPts val="0"/>
                        </a:spcAft>
                      </a:pPr>
                      <a:r>
                        <a:rPr lang="el-GR" sz="1800">
                          <a:effectLst/>
                        </a:rPr>
                        <a:t>3</a:t>
                      </a:r>
                    </a:p>
                    <a:p>
                      <a:pPr>
                        <a:spcAft>
                          <a:spcPts val="0"/>
                        </a:spcAft>
                      </a:pPr>
                      <a:r>
                        <a:rPr lang="el-GR" sz="1800">
                          <a:effectLst/>
                        </a:rPr>
                        <a:t>      400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0</a:t>
                      </a:r>
                    </a:p>
                    <a:p>
                      <a:pPr>
                        <a:spcAft>
                          <a:spcPts val="0"/>
                        </a:spcAft>
                      </a:pPr>
                      <a:r>
                        <a:rPr lang="el-GR" sz="1800">
                          <a:effectLst/>
                        </a:rPr>
                        <a:t>        +4</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 </a:t>
                      </a:r>
                    </a:p>
                    <a:p>
                      <a:pPr algn="ctr">
                        <a:spcAft>
                          <a:spcPts val="0"/>
                        </a:spcAft>
                      </a:pPr>
                      <a:r>
                        <a:rPr lang="el-GR" sz="1800">
                          <a:effectLst/>
                        </a:rPr>
                        <a:t>600</a:t>
                      </a:r>
                      <a:endParaRPr lang="el-GR" sz="1800">
                        <a:effectLst/>
                        <a:latin typeface="Courier New"/>
                        <a:ea typeface="Times New Roman"/>
                      </a:endParaRPr>
                    </a:p>
                  </a:txBody>
                  <a:tcPr marL="68580" marR="68580" marT="0" marB="0"/>
                </a:tc>
              </a:tr>
              <a:tr h="882098">
                <a:tc>
                  <a:txBody>
                    <a:bodyPr/>
                    <a:lstStyle/>
                    <a:p>
                      <a:pPr algn="ctr">
                        <a:spcAft>
                          <a:spcPts val="0"/>
                        </a:spcAft>
                      </a:pPr>
                      <a:r>
                        <a:rPr lang="el-GR" sz="1800">
                          <a:effectLst/>
                        </a:rPr>
                        <a:t> </a:t>
                      </a:r>
                    </a:p>
                    <a:p>
                      <a:pPr algn="ctr">
                        <a:spcAft>
                          <a:spcPts val="0"/>
                        </a:spcAft>
                      </a:pPr>
                      <a:r>
                        <a:rPr lang="el-GR" sz="1800">
                          <a:effectLst/>
                        </a:rPr>
                        <a:t>Α</a:t>
                      </a:r>
                      <a:r>
                        <a:rPr lang="el-GR" sz="1800" baseline="-25000">
                          <a:effectLst/>
                        </a:rPr>
                        <a:t>2</a:t>
                      </a:r>
                      <a:endParaRPr lang="el-GR" sz="1800">
                        <a:effectLst/>
                      </a:endParaRPr>
                    </a:p>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5</a:t>
                      </a:r>
                    </a:p>
                    <a:p>
                      <a:pPr>
                        <a:spcAft>
                          <a:spcPts val="0"/>
                        </a:spcAft>
                      </a:pPr>
                      <a:r>
                        <a:rPr lang="el-GR" sz="1800">
                          <a:effectLst/>
                        </a:rPr>
                        <a:t>        -4</a:t>
                      </a:r>
                      <a:endParaRPr lang="el-GR" sz="1800">
                        <a:effectLst/>
                        <a:latin typeface="Courier New"/>
                        <a:ea typeface="Times New Roman"/>
                      </a:endParaRPr>
                    </a:p>
                  </a:txBody>
                  <a:tcPr marL="68580" marR="68580" marT="0" marB="0"/>
                </a:tc>
                <a:tc>
                  <a:txBody>
                    <a:bodyPr/>
                    <a:lstStyle/>
                    <a:p>
                      <a:pPr>
                        <a:spcAft>
                          <a:spcPts val="0"/>
                        </a:spcAft>
                      </a:pPr>
                      <a:r>
                        <a:rPr lang="el-GR" sz="1800">
                          <a:effectLst/>
                        </a:rPr>
                        <a:t>3</a:t>
                      </a:r>
                    </a:p>
                    <a:p>
                      <a:pPr>
                        <a:spcAft>
                          <a:spcPts val="0"/>
                        </a:spcAft>
                      </a:pPr>
                      <a:r>
                        <a:rPr lang="el-GR" sz="1800">
                          <a:effectLst/>
                        </a:rPr>
                        <a:t>        900</a:t>
                      </a:r>
                      <a:endParaRPr lang="el-GR" sz="180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+4</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900</a:t>
                      </a:r>
                      <a:endParaRPr lang="el-GR" sz="1800">
                        <a:effectLst/>
                        <a:latin typeface="Courier New"/>
                        <a:ea typeface="Times New Roman"/>
                      </a:endParaRPr>
                    </a:p>
                  </a:txBody>
                  <a:tcPr marL="68580" marR="68580" marT="0" marB="0"/>
                </a:tc>
              </a:tr>
              <a:tr h="882098">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3</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       800</a:t>
                      </a:r>
                      <a:endParaRPr lang="el-GR" sz="1800">
                        <a:effectLst/>
                        <a:latin typeface="Courier New"/>
                        <a:ea typeface="Times New Roman"/>
                      </a:endParaRPr>
                    </a:p>
                  </a:txBody>
                  <a:tcPr marL="68580" marR="68580" marT="0" marB="0"/>
                </a:tc>
                <a:tc>
                  <a:txBody>
                    <a:bodyPr/>
                    <a:lstStyle/>
                    <a:p>
                      <a:pPr>
                        <a:spcAft>
                          <a:spcPts val="0"/>
                        </a:spcAft>
                      </a:pPr>
                      <a:r>
                        <a:rPr lang="el-GR" sz="1800">
                          <a:effectLst/>
                        </a:rPr>
                        <a:t>4</a:t>
                      </a:r>
                    </a:p>
                    <a:p>
                      <a:pPr>
                        <a:spcAft>
                          <a:spcPts val="0"/>
                        </a:spcAft>
                      </a:pPr>
                      <a:r>
                        <a:rPr lang="el-GR" sz="1800">
                          <a:effectLst/>
                        </a:rPr>
                        <a:t> </a:t>
                      </a:r>
                      <a:r>
                        <a:rPr lang="en-US" sz="1800">
                          <a:effectLst/>
                        </a:rPr>
                        <a:t>       100</a:t>
                      </a:r>
                      <a:endParaRPr lang="el-GR" sz="1800">
                        <a:effectLst/>
                        <a:latin typeface="Courier New"/>
                        <a:ea typeface="Times New Roman"/>
                      </a:endParaRPr>
                    </a:p>
                  </a:txBody>
                  <a:tcPr marL="68580" marR="68580" marT="0" marB="0"/>
                </a:tc>
                <a:tc>
                  <a:txBody>
                    <a:bodyPr/>
                    <a:lstStyle/>
                    <a:p>
                      <a:pPr>
                        <a:spcAft>
                          <a:spcPts val="0"/>
                        </a:spcAft>
                      </a:pPr>
                      <a:r>
                        <a:rPr lang="el-GR" sz="1800">
                          <a:effectLst/>
                        </a:rPr>
                        <a:t>4</a:t>
                      </a:r>
                    </a:p>
                    <a:p>
                      <a:pPr>
                        <a:spcAft>
                          <a:spcPts val="0"/>
                        </a:spcAft>
                      </a:pPr>
                      <a:r>
                        <a:rPr lang="el-GR" sz="1800">
                          <a:effectLst/>
                        </a:rPr>
                        <a:t> </a:t>
                      </a:r>
                      <a:r>
                        <a:rPr lang="en-US" sz="1800">
                          <a:effectLst/>
                        </a:rPr>
                        <a:t>       -3</a:t>
                      </a:r>
                      <a:endParaRPr lang="el-GR" sz="1800">
                        <a:effectLst/>
                        <a:latin typeface="Courier New"/>
                        <a:ea typeface="Times New Roman"/>
                      </a:endParaRPr>
                    </a:p>
                  </a:txBody>
                  <a:tcPr marL="68580" marR="68580" marT="0" marB="0"/>
                </a:tc>
                <a:tc>
                  <a:txBody>
                    <a:bodyPr/>
                    <a:lstStyle/>
                    <a:p>
                      <a:pPr>
                        <a:spcAft>
                          <a:spcPts val="0"/>
                        </a:spcAft>
                      </a:pPr>
                      <a:r>
                        <a:rPr lang="el-GR" sz="1800">
                          <a:effectLst/>
                        </a:rPr>
                        <a:t>0</a:t>
                      </a:r>
                    </a:p>
                    <a:p>
                      <a:pPr>
                        <a:spcAft>
                          <a:spcPts val="0"/>
                        </a:spcAft>
                      </a:pPr>
                      <a:r>
                        <a:rPr lang="el-GR" sz="1800">
                          <a:effectLst/>
                        </a:rPr>
                        <a:t> </a:t>
                      </a:r>
                      <a:r>
                        <a:rPr lang="en-US" sz="1800">
                          <a:effectLst/>
                        </a:rPr>
                        <a:t>       100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1000</a:t>
                      </a:r>
                      <a:endParaRPr lang="el-GR" sz="1800">
                        <a:effectLst/>
                        <a:latin typeface="Courier New"/>
                        <a:ea typeface="Times New Roman"/>
                      </a:endParaRPr>
                    </a:p>
                  </a:txBody>
                  <a:tcPr marL="68580" marR="68580" marT="0" marB="0"/>
                </a:tc>
              </a:tr>
              <a:tr h="588065">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400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a:t>
                      </a:r>
                      <a:endParaRPr lang="el-GR" sz="1800">
                        <a:effectLst/>
                        <a:latin typeface="Courier New"/>
                        <a:ea typeface="Times New Roman"/>
                      </a:endParaRPr>
                    </a:p>
                  </a:txBody>
                  <a:tcPr marL="68580" marR="68580" marT="0" marB="0"/>
                </a:tc>
                <a:tc>
                  <a:txBody>
                    <a:bodyPr/>
                    <a:lstStyle/>
                    <a:p>
                      <a:pPr algn="ctr">
                        <a:spcAft>
                          <a:spcPts val="0"/>
                        </a:spcAft>
                      </a:pPr>
                      <a:r>
                        <a:rPr lang="en-US" sz="1800" dirty="0">
                          <a:effectLst/>
                        </a:rPr>
                        <a:t>2500</a:t>
                      </a:r>
                      <a:endParaRPr lang="el-GR" sz="1800" dirty="0">
                        <a:effectLst/>
                        <a:latin typeface="Courier New"/>
                        <a:ea typeface="Times New Roman"/>
                      </a:endParaRPr>
                    </a:p>
                  </a:txBody>
                  <a:tcPr marL="68580" marR="68580" marT="0" marB="0"/>
                </a:tc>
              </a:tr>
            </a:tbl>
          </a:graphicData>
        </a:graphic>
      </p:graphicFrame>
      <p:sp>
        <p:nvSpPr>
          <p:cNvPr id="6" name="Oval 5"/>
          <p:cNvSpPr>
            <a:spLocks noChangeArrowheads="1"/>
          </p:cNvSpPr>
          <p:nvPr/>
        </p:nvSpPr>
        <p:spPr bwMode="auto">
          <a:xfrm>
            <a:off x="1547664" y="1988840"/>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Oval 5"/>
          <p:cNvSpPr>
            <a:spLocks noChangeArrowheads="1"/>
          </p:cNvSpPr>
          <p:nvPr/>
        </p:nvSpPr>
        <p:spPr bwMode="auto">
          <a:xfrm>
            <a:off x="6228184" y="3789040"/>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Oval 5"/>
          <p:cNvSpPr>
            <a:spLocks noChangeArrowheads="1"/>
          </p:cNvSpPr>
          <p:nvPr/>
        </p:nvSpPr>
        <p:spPr bwMode="auto">
          <a:xfrm>
            <a:off x="3059832" y="2852936"/>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Oval 5"/>
          <p:cNvSpPr>
            <a:spLocks noChangeArrowheads="1"/>
          </p:cNvSpPr>
          <p:nvPr/>
        </p:nvSpPr>
        <p:spPr bwMode="auto">
          <a:xfrm>
            <a:off x="4572000" y="1972743"/>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Oval 5"/>
          <p:cNvSpPr>
            <a:spLocks noChangeArrowheads="1"/>
          </p:cNvSpPr>
          <p:nvPr/>
        </p:nvSpPr>
        <p:spPr bwMode="auto">
          <a:xfrm>
            <a:off x="3099366" y="3789040"/>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7" name="Oval 5"/>
          <p:cNvSpPr>
            <a:spLocks noChangeArrowheads="1"/>
          </p:cNvSpPr>
          <p:nvPr/>
        </p:nvSpPr>
        <p:spPr bwMode="auto">
          <a:xfrm>
            <a:off x="1547664" y="3861048"/>
            <a:ext cx="588640" cy="504056"/>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xmlns="" val="3846233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3/5</a:t>
            </a:r>
            <a:endParaRPr lang="el-GR" dirty="0"/>
          </a:p>
        </p:txBody>
      </p:sp>
      <p:sp>
        <p:nvSpPr>
          <p:cNvPr id="3" name="2 - Θέση περιεχομένου"/>
          <p:cNvSpPr>
            <a:spLocks noGrp="1"/>
          </p:cNvSpPr>
          <p:nvPr>
            <p:ph idx="1"/>
          </p:nvPr>
        </p:nvSpPr>
        <p:spPr/>
        <p:txBody>
          <a:bodyPr/>
          <a:lstStyle/>
          <a:p>
            <a:r>
              <a:rPr lang="el-GR" dirty="0" smtClean="0"/>
              <a:t>Για τη νέα λύση, δίνουμε στη </a:t>
            </a:r>
            <a:r>
              <a:rPr lang="el-GR" i="1" dirty="0" smtClean="0"/>
              <a:t>Χ</a:t>
            </a:r>
            <a:r>
              <a:rPr lang="el-GR" i="1" baseline="-25000" dirty="0" smtClean="0"/>
              <a:t>21</a:t>
            </a:r>
            <a:r>
              <a:rPr lang="el-GR" dirty="0" smtClean="0"/>
              <a:t> τη μικρότερη από τις γειτονικές τιμές στο βρόγχο υπολογισμού του </a:t>
            </a:r>
            <a:r>
              <a:rPr lang="en-US" dirty="0" smtClean="0"/>
              <a:t>c</a:t>
            </a:r>
            <a:r>
              <a:rPr lang="el-GR" i="1" baseline="-25000" dirty="0" smtClean="0"/>
              <a:t>21</a:t>
            </a:r>
            <a:r>
              <a:rPr lang="el-GR" dirty="0" smtClean="0"/>
              <a:t> (γραμμή 1 ή στήλη 3) και ρυθμίζουμε ανάλογα τις υπόλοιπες </a:t>
            </a:r>
            <a:r>
              <a:rPr lang="el-GR" dirty="0" err="1" smtClean="0"/>
              <a:t>β.μ</a:t>
            </a:r>
            <a:r>
              <a:rPr lang="el-GR" dirty="0" smtClean="0"/>
              <a:t>. όπως φαίνεται στον παρακάτω πίνακα.</a:t>
            </a:r>
          </a:p>
          <a:p>
            <a:r>
              <a:rPr lang="el-GR" dirty="0" smtClean="0"/>
              <a:t>Το συνολικό κόστος της νέας λύσης είναι:</a:t>
            </a:r>
          </a:p>
          <a:p>
            <a:pPr marL="0" indent="0">
              <a:buNone/>
            </a:pPr>
            <a:r>
              <a:rPr lang="en-US" dirty="0"/>
              <a:t>	</a:t>
            </a:r>
            <a:r>
              <a:rPr lang="el-GR" dirty="0" smtClean="0"/>
              <a:t>6·200+3·400+5·800+3·100+4·900+0·100 = 10300.</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xmlns="" val="1963387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4/5</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xmlns="" val="527636802"/>
              </p:ext>
            </p:extLst>
          </p:nvPr>
        </p:nvGraphicFramePr>
        <p:xfrm>
          <a:off x="683568" y="1556792"/>
          <a:ext cx="6624735" cy="3456384"/>
        </p:xfrm>
        <a:graphic>
          <a:graphicData uri="http://schemas.openxmlformats.org/drawingml/2006/table">
            <a:tbl>
              <a:tblPr firstRow="1" firstCol="1" lastRow="1" lastCol="1">
                <a:tableStyleId>{5C22544A-7EE6-4342-B048-85BDC9FD1C3A}</a:tableStyleId>
              </a:tblPr>
              <a:tblGrid>
                <a:gridCol w="494129"/>
                <a:gridCol w="1364250"/>
                <a:gridCol w="1365386"/>
                <a:gridCol w="1364250"/>
                <a:gridCol w="1365386"/>
                <a:gridCol w="671334"/>
              </a:tblGrid>
              <a:tr h="288032">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n-US" sz="1800" baseline="-250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Β</a:t>
                      </a:r>
                      <a:r>
                        <a:rPr lang="el-GR" sz="1800" baseline="-25000">
                          <a:effectLst/>
                        </a:rPr>
                        <a:t>3</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S</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1</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6</a:t>
                      </a:r>
                    </a:p>
                    <a:p>
                      <a:pPr>
                        <a:spcAft>
                          <a:spcPts val="0"/>
                        </a:spcAft>
                      </a:pPr>
                      <a:r>
                        <a:rPr lang="el-GR" sz="1800">
                          <a:effectLst/>
                        </a:rPr>
                        <a:t> </a:t>
                      </a:r>
                      <a:r>
                        <a:rPr lang="en-US" sz="1800">
                          <a:effectLst/>
                        </a:rPr>
                        <a:t>       200</a:t>
                      </a:r>
                      <a:endParaRPr lang="el-GR" sz="180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       +6</a:t>
                      </a:r>
                      <a:endParaRPr lang="el-GR" sz="1800">
                        <a:effectLst/>
                        <a:latin typeface="Courier New"/>
                        <a:ea typeface="Times New Roman"/>
                      </a:endParaRPr>
                    </a:p>
                  </a:txBody>
                  <a:tcPr marL="68580" marR="68580" marT="0" marB="0"/>
                </a:tc>
                <a:tc>
                  <a:txBody>
                    <a:bodyPr/>
                    <a:lstStyle/>
                    <a:p>
                      <a:pPr>
                        <a:spcAft>
                          <a:spcPts val="0"/>
                        </a:spcAft>
                      </a:pPr>
                      <a:r>
                        <a:rPr lang="el-GR" sz="1800">
                          <a:effectLst/>
                        </a:rPr>
                        <a:t>3</a:t>
                      </a:r>
                    </a:p>
                    <a:p>
                      <a:pPr>
                        <a:spcAft>
                          <a:spcPts val="0"/>
                        </a:spcAft>
                      </a:pPr>
                      <a:r>
                        <a:rPr lang="el-GR" sz="1800">
                          <a:effectLst/>
                        </a:rPr>
                        <a:t> </a:t>
                      </a:r>
                      <a:r>
                        <a:rPr lang="en-US" sz="1800">
                          <a:effectLst/>
                        </a:rPr>
                        <a:t>     400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0</a:t>
                      </a:r>
                    </a:p>
                    <a:p>
                      <a:pPr>
                        <a:spcAft>
                          <a:spcPts val="0"/>
                        </a:spcAft>
                      </a:pPr>
                      <a:r>
                        <a:rPr lang="el-GR" sz="1800">
                          <a:effectLst/>
                        </a:rPr>
                        <a:t> </a:t>
                      </a:r>
                      <a:r>
                        <a:rPr lang="en-US" sz="1800">
                          <a:effectLst/>
                        </a:rPr>
                        <a:t>       +0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600</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2</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5</a:t>
                      </a:r>
                    </a:p>
                    <a:p>
                      <a:pPr>
                        <a:spcAft>
                          <a:spcPts val="0"/>
                        </a:spcAft>
                      </a:pPr>
                      <a:r>
                        <a:rPr lang="en-US" sz="1800">
                          <a:effectLst/>
                        </a:rPr>
                        <a:t>        800</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3</a:t>
                      </a:r>
                    </a:p>
                    <a:p>
                      <a:pPr>
                        <a:spcAft>
                          <a:spcPts val="0"/>
                        </a:spcAft>
                      </a:pPr>
                      <a:r>
                        <a:rPr lang="el-GR" sz="1800" dirty="0">
                          <a:effectLst/>
                        </a:rPr>
                        <a:t> </a:t>
                      </a:r>
                      <a:r>
                        <a:rPr lang="en-US" sz="1800" dirty="0">
                          <a:effectLst/>
                        </a:rPr>
                        <a:t>       100</a:t>
                      </a:r>
                      <a:endParaRPr lang="el-GR" sz="1800" dirty="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       +8</a:t>
                      </a:r>
                      <a:endParaRPr lang="el-GR" sz="1800">
                        <a:effectLst/>
                        <a:latin typeface="Courier New"/>
                        <a:ea typeface="Times New Roman"/>
                      </a:endParaRPr>
                    </a:p>
                  </a:txBody>
                  <a:tcPr marL="68580" marR="68580" marT="0" marB="0"/>
                </a:tc>
                <a:tc>
                  <a:txBody>
                    <a:bodyPr/>
                    <a:lstStyle/>
                    <a:p>
                      <a:pPr>
                        <a:spcAft>
                          <a:spcPts val="0"/>
                        </a:spcAft>
                      </a:pPr>
                      <a:r>
                        <a:rPr lang="el-GR" sz="1800">
                          <a:effectLst/>
                        </a:rPr>
                        <a:t>0</a:t>
                      </a:r>
                    </a:p>
                    <a:p>
                      <a:pPr>
                        <a:spcAft>
                          <a:spcPts val="0"/>
                        </a:spcAft>
                      </a:pPr>
                      <a:r>
                        <a:rPr lang="el-GR" sz="1800">
                          <a:effectLst/>
                        </a:rPr>
                        <a:t> </a:t>
                      </a:r>
                      <a:r>
                        <a:rPr lang="en-US" sz="1800">
                          <a:effectLst/>
                        </a:rPr>
                        <a:t>       +1</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900</a:t>
                      </a:r>
                      <a:endParaRPr lang="el-GR" sz="1800">
                        <a:effectLst/>
                        <a:latin typeface="Courier New"/>
                        <a:ea typeface="Times New Roman"/>
                      </a:endParaRPr>
                    </a:p>
                  </a:txBody>
                  <a:tcPr marL="68580" marR="68580" marT="0" marB="0"/>
                </a:tc>
              </a:tr>
              <a:tr h="864096">
                <a:tc>
                  <a:txBody>
                    <a:bodyPr/>
                    <a:lstStyle/>
                    <a:p>
                      <a:pPr algn="ctr">
                        <a:spcAft>
                          <a:spcPts val="0"/>
                        </a:spcAft>
                      </a:pPr>
                      <a:r>
                        <a:rPr lang="en-US" sz="1800">
                          <a:effectLst/>
                        </a:rPr>
                        <a:t> </a:t>
                      </a:r>
                      <a:endParaRPr lang="el-GR" sz="1800">
                        <a:effectLst/>
                      </a:endParaRPr>
                    </a:p>
                    <a:p>
                      <a:pPr algn="ctr">
                        <a:spcAft>
                          <a:spcPts val="0"/>
                        </a:spcAft>
                      </a:pPr>
                      <a:r>
                        <a:rPr lang="el-GR" sz="1800">
                          <a:effectLst/>
                        </a:rPr>
                        <a:t>Α</a:t>
                      </a:r>
                      <a:r>
                        <a:rPr lang="el-GR" sz="1800" baseline="-25000">
                          <a:effectLst/>
                        </a:rPr>
                        <a:t>3</a:t>
                      </a:r>
                      <a:endParaRPr lang="el-GR" sz="1800">
                        <a:effectLst/>
                      </a:endParaRPr>
                    </a:p>
                    <a:p>
                      <a:pPr algn="ctr">
                        <a:spcAft>
                          <a:spcPts val="0"/>
                        </a:spcAft>
                      </a:pPr>
                      <a:r>
                        <a:rPr lang="en-US" sz="1800">
                          <a:effectLst/>
                        </a:rPr>
                        <a:t> </a:t>
                      </a:r>
                      <a:endParaRPr lang="el-GR" sz="1800">
                        <a:effectLst/>
                        <a:latin typeface="Courier New"/>
                        <a:ea typeface="Times New Roman"/>
                      </a:endParaRPr>
                    </a:p>
                  </a:txBody>
                  <a:tcPr marL="68580" marR="68580" marT="0" marB="0"/>
                </a:tc>
                <a:tc>
                  <a:txBody>
                    <a:bodyPr/>
                    <a:lstStyle/>
                    <a:p>
                      <a:pPr>
                        <a:spcAft>
                          <a:spcPts val="0"/>
                        </a:spcAft>
                      </a:pPr>
                      <a:r>
                        <a:rPr lang="el-GR" sz="1800">
                          <a:effectLst/>
                        </a:rPr>
                        <a:t>10</a:t>
                      </a:r>
                    </a:p>
                    <a:p>
                      <a:pPr>
                        <a:spcAft>
                          <a:spcPts val="0"/>
                        </a:spcAft>
                      </a:pPr>
                      <a:r>
                        <a:rPr lang="el-GR" sz="1800">
                          <a:effectLst/>
                        </a:rPr>
                        <a:t> </a:t>
                      </a:r>
                      <a:r>
                        <a:rPr lang="en-US" sz="1800">
                          <a:effectLst/>
                        </a:rPr>
                        <a:t>       +4</a:t>
                      </a:r>
                      <a:endParaRPr lang="el-GR" sz="1800">
                        <a:effectLst/>
                        <a:latin typeface="Courier New"/>
                        <a:ea typeface="Times New Roman"/>
                      </a:endParaRPr>
                    </a:p>
                  </a:txBody>
                  <a:tcPr marL="68580" marR="68580" marT="0" marB="0"/>
                </a:tc>
                <a:tc>
                  <a:txBody>
                    <a:bodyPr/>
                    <a:lstStyle/>
                    <a:p>
                      <a:pPr>
                        <a:spcAft>
                          <a:spcPts val="0"/>
                        </a:spcAft>
                      </a:pPr>
                      <a:r>
                        <a:rPr lang="el-GR" sz="1800">
                          <a:effectLst/>
                        </a:rPr>
                        <a:t>4</a:t>
                      </a:r>
                    </a:p>
                    <a:p>
                      <a:pPr>
                        <a:spcAft>
                          <a:spcPts val="0"/>
                        </a:spcAft>
                      </a:pPr>
                      <a:r>
                        <a:rPr lang="el-GR" sz="1800">
                          <a:effectLst/>
                        </a:rPr>
                        <a:t> </a:t>
                      </a:r>
                      <a:r>
                        <a:rPr lang="en-US" sz="1800">
                          <a:effectLst/>
                        </a:rPr>
                        <a:t>       900</a:t>
                      </a:r>
                      <a:endParaRPr lang="el-GR" sz="1800">
                        <a:effectLst/>
                        <a:latin typeface="Courier New"/>
                        <a:ea typeface="Times New Roman"/>
                      </a:endParaRPr>
                    </a:p>
                  </a:txBody>
                  <a:tcPr marL="68580" marR="68580" marT="0" marB="0"/>
                </a:tc>
                <a:tc>
                  <a:txBody>
                    <a:bodyPr/>
                    <a:lstStyle/>
                    <a:p>
                      <a:pPr>
                        <a:spcAft>
                          <a:spcPts val="0"/>
                        </a:spcAft>
                      </a:pPr>
                      <a:r>
                        <a:rPr lang="el-GR" sz="1800">
                          <a:effectLst/>
                        </a:rPr>
                        <a:t>4</a:t>
                      </a:r>
                    </a:p>
                    <a:p>
                      <a:pPr>
                        <a:spcAft>
                          <a:spcPts val="0"/>
                        </a:spcAft>
                      </a:pPr>
                      <a:r>
                        <a:rPr lang="el-GR" sz="1800">
                          <a:effectLst/>
                        </a:rPr>
                        <a:t> </a:t>
                      </a:r>
                      <a:r>
                        <a:rPr lang="en-US" sz="1800">
                          <a:effectLst/>
                        </a:rPr>
                        <a:t>       +1</a:t>
                      </a:r>
                      <a:endParaRPr lang="el-GR" sz="1800">
                        <a:effectLst/>
                        <a:latin typeface="Courier New"/>
                        <a:ea typeface="Times New Roman"/>
                      </a:endParaRPr>
                    </a:p>
                  </a:txBody>
                  <a:tcPr marL="68580" marR="68580" marT="0" marB="0"/>
                </a:tc>
                <a:tc>
                  <a:txBody>
                    <a:bodyPr/>
                    <a:lstStyle/>
                    <a:p>
                      <a:pPr>
                        <a:spcAft>
                          <a:spcPts val="0"/>
                        </a:spcAft>
                      </a:pPr>
                      <a:r>
                        <a:rPr lang="el-GR" sz="1800" dirty="0">
                          <a:effectLst/>
                        </a:rPr>
                        <a:t>0</a:t>
                      </a:r>
                    </a:p>
                    <a:p>
                      <a:pPr>
                        <a:spcAft>
                          <a:spcPts val="0"/>
                        </a:spcAft>
                      </a:pPr>
                      <a:r>
                        <a:rPr lang="el-GR" sz="1800" dirty="0">
                          <a:effectLst/>
                        </a:rPr>
                        <a:t> </a:t>
                      </a:r>
                      <a:r>
                        <a:rPr lang="en-US" sz="1800" dirty="0">
                          <a:effectLst/>
                        </a:rPr>
                        <a:t>       100</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 </a:t>
                      </a:r>
                      <a:endParaRPr lang="el-GR" sz="1800">
                        <a:effectLst/>
                      </a:endParaRPr>
                    </a:p>
                    <a:p>
                      <a:pPr algn="ctr">
                        <a:spcAft>
                          <a:spcPts val="0"/>
                        </a:spcAft>
                      </a:pPr>
                      <a:r>
                        <a:rPr lang="en-US" sz="1800">
                          <a:effectLst/>
                        </a:rPr>
                        <a:t>1000</a:t>
                      </a:r>
                      <a:endParaRPr lang="el-GR" sz="1800">
                        <a:effectLst/>
                        <a:latin typeface="Courier New"/>
                        <a:ea typeface="Times New Roman"/>
                      </a:endParaRPr>
                    </a:p>
                  </a:txBody>
                  <a:tcPr marL="68580" marR="68580" marT="0" marB="0"/>
                </a:tc>
              </a:tr>
              <a:tr h="576064">
                <a:tc>
                  <a:txBody>
                    <a:bodyPr/>
                    <a:lstStyle/>
                    <a:p>
                      <a:pPr algn="ctr">
                        <a:spcAft>
                          <a:spcPts val="0"/>
                        </a:spcAft>
                      </a:pPr>
                      <a:r>
                        <a:rPr lang="el-GR" sz="1800">
                          <a:effectLst/>
                        </a:rPr>
                        <a:t> </a:t>
                      </a:r>
                      <a:endParaRPr lang="el-GR" sz="1800">
                        <a:effectLst/>
                        <a:latin typeface="Courier New"/>
                        <a:ea typeface="Times New Roman"/>
                      </a:endParaRPr>
                    </a:p>
                  </a:txBody>
                  <a:tcPr marL="68580" marR="68580" marT="0" marB="0"/>
                </a:tc>
                <a:tc>
                  <a:txBody>
                    <a:bodyPr/>
                    <a:lstStyle/>
                    <a:p>
                      <a:pPr algn="ctr">
                        <a:spcAft>
                          <a:spcPts val="0"/>
                        </a:spcAft>
                      </a:pPr>
                      <a:r>
                        <a:rPr lang="en-US" sz="1800" dirty="0">
                          <a:effectLst/>
                        </a:rPr>
                        <a:t>1000</a:t>
                      </a:r>
                      <a:endParaRPr lang="el-GR" sz="1800" dirty="0">
                        <a:effectLst/>
                        <a:latin typeface="Courier New"/>
                        <a:ea typeface="Times New Roman"/>
                      </a:endParaRPr>
                    </a:p>
                  </a:txBody>
                  <a:tcPr marL="68580" marR="68580" marT="0" marB="0"/>
                </a:tc>
                <a:tc>
                  <a:txBody>
                    <a:bodyPr/>
                    <a:lstStyle/>
                    <a:p>
                      <a:pPr algn="ctr">
                        <a:spcAft>
                          <a:spcPts val="0"/>
                        </a:spcAft>
                      </a:pPr>
                      <a:r>
                        <a:rPr lang="en-US" sz="1800">
                          <a:effectLst/>
                        </a:rPr>
                        <a:t>1000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400</a:t>
                      </a:r>
                      <a:endParaRPr lang="el-GR" sz="1800">
                        <a:effectLst/>
                        <a:latin typeface="Courier New"/>
                        <a:ea typeface="Times New Roman"/>
                      </a:endParaRPr>
                    </a:p>
                  </a:txBody>
                  <a:tcPr marL="68580" marR="68580" marT="0" marB="0"/>
                </a:tc>
                <a:tc>
                  <a:txBody>
                    <a:bodyPr/>
                    <a:lstStyle/>
                    <a:p>
                      <a:pPr algn="ctr">
                        <a:spcAft>
                          <a:spcPts val="0"/>
                        </a:spcAft>
                      </a:pPr>
                      <a:r>
                        <a:rPr lang="en-US" sz="1800">
                          <a:effectLst/>
                        </a:rPr>
                        <a:t>100</a:t>
                      </a:r>
                      <a:endParaRPr lang="el-GR" sz="1800">
                        <a:effectLst/>
                        <a:latin typeface="Courier New"/>
                        <a:ea typeface="Times New Roman"/>
                      </a:endParaRPr>
                    </a:p>
                  </a:txBody>
                  <a:tcPr marL="68580" marR="68580" marT="0" marB="0"/>
                </a:tc>
                <a:tc>
                  <a:txBody>
                    <a:bodyPr/>
                    <a:lstStyle/>
                    <a:p>
                      <a:pPr algn="ctr">
                        <a:spcAft>
                          <a:spcPts val="0"/>
                        </a:spcAft>
                      </a:pPr>
                      <a:r>
                        <a:rPr lang="en-US" sz="1800" dirty="0">
                          <a:effectLst/>
                        </a:rPr>
                        <a:t>2500</a:t>
                      </a:r>
                      <a:endParaRPr lang="el-GR" sz="1800" dirty="0">
                        <a:effectLst/>
                        <a:latin typeface="Courier New"/>
                        <a:ea typeface="Times New Roman"/>
                      </a:endParaRPr>
                    </a:p>
                  </a:txBody>
                  <a:tcPr marL="68580" marR="68580" marT="0" marB="0"/>
                </a:tc>
              </a:tr>
            </a:tbl>
          </a:graphicData>
        </a:graphic>
      </p:graphicFrame>
      <p:sp>
        <p:nvSpPr>
          <p:cNvPr id="8" name="Oval 6"/>
          <p:cNvSpPr>
            <a:spLocks noChangeArrowheads="1"/>
          </p:cNvSpPr>
          <p:nvPr/>
        </p:nvSpPr>
        <p:spPr bwMode="auto">
          <a:xfrm>
            <a:off x="4211960" y="1988840"/>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Oval 6"/>
          <p:cNvSpPr>
            <a:spLocks noChangeArrowheads="1"/>
          </p:cNvSpPr>
          <p:nvPr/>
        </p:nvSpPr>
        <p:spPr bwMode="auto">
          <a:xfrm>
            <a:off x="2987824" y="3653408"/>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Oval 6"/>
          <p:cNvSpPr>
            <a:spLocks noChangeArrowheads="1"/>
          </p:cNvSpPr>
          <p:nvPr/>
        </p:nvSpPr>
        <p:spPr bwMode="auto">
          <a:xfrm>
            <a:off x="5724128" y="3709465"/>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Oval 6"/>
          <p:cNvSpPr>
            <a:spLocks noChangeArrowheads="1"/>
          </p:cNvSpPr>
          <p:nvPr/>
        </p:nvSpPr>
        <p:spPr bwMode="auto">
          <a:xfrm>
            <a:off x="1619672" y="1988840"/>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Oval 6"/>
          <p:cNvSpPr>
            <a:spLocks noChangeArrowheads="1"/>
          </p:cNvSpPr>
          <p:nvPr/>
        </p:nvSpPr>
        <p:spPr bwMode="auto">
          <a:xfrm>
            <a:off x="2987824" y="2850377"/>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7" name="Oval 6"/>
          <p:cNvSpPr>
            <a:spLocks noChangeArrowheads="1"/>
          </p:cNvSpPr>
          <p:nvPr/>
        </p:nvSpPr>
        <p:spPr bwMode="auto">
          <a:xfrm>
            <a:off x="1619672" y="2852936"/>
            <a:ext cx="504056" cy="576064"/>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xmlns="" val="3528513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smtClean="0"/>
              <a:t>stone</a:t>
            </a:r>
            <a:r>
              <a:rPr lang="el-GR" smtClean="0"/>
              <a:t> </a:t>
            </a:r>
            <a:r>
              <a:rPr lang="el-GR" sz="3200" b="0" dirty="0" smtClean="0">
                <a:solidFill>
                  <a:prstClr val="white"/>
                </a:solidFill>
              </a:rPr>
              <a:t>5</a:t>
            </a:r>
            <a:r>
              <a:rPr lang="el-GR" sz="3200" b="0" smtClean="0">
                <a:solidFill>
                  <a:prstClr val="white"/>
                </a:solidFill>
              </a:rPr>
              <a:t>/5</a:t>
            </a:r>
            <a:endParaRPr lang="el-GR" dirty="0"/>
          </a:p>
        </p:txBody>
      </p:sp>
      <p:sp>
        <p:nvSpPr>
          <p:cNvPr id="3" name="2 - Θέση περιεχομένου"/>
          <p:cNvSpPr>
            <a:spLocks noGrp="1"/>
          </p:cNvSpPr>
          <p:nvPr>
            <p:ph idx="1"/>
          </p:nvPr>
        </p:nvSpPr>
        <p:spPr/>
        <p:txBody>
          <a:bodyPr>
            <a:normAutofit/>
          </a:bodyPr>
          <a:lstStyle/>
          <a:p>
            <a:r>
              <a:rPr lang="el-GR" dirty="0" smtClean="0"/>
              <a:t>Βρίσκουμε ξανά για όλες τις μη </a:t>
            </a:r>
            <a:r>
              <a:rPr lang="el-GR" dirty="0" err="1" smtClean="0"/>
              <a:t>β.μ</a:t>
            </a:r>
            <a:r>
              <a:rPr lang="el-GR" dirty="0" smtClean="0"/>
              <a:t>. την οριακή επίδραση τους στο κόστος αν αυξηθούν κατά 1 μονάδα</a:t>
            </a:r>
            <a:r>
              <a:rPr lang="el-GR" smtClean="0"/>
              <a:t>, αλλά </a:t>
            </a:r>
            <a:r>
              <a:rPr lang="el-GR" dirty="0" smtClean="0"/>
              <a:t>όπως βλέπουμε στον πίνακα είναι όλες θετικές. Επομένως η λύση αυτή είναι η βέλτιστη.</a:t>
            </a:r>
          </a:p>
          <a:p>
            <a:r>
              <a:rPr lang="el-GR" dirty="0" smtClean="0"/>
              <a:t> </a:t>
            </a:r>
          </a:p>
          <a:p>
            <a:r>
              <a:rPr lang="el-GR" dirty="0" smtClean="0"/>
              <a:t>Η τιμή της περιθωριακής μεταβλητής </a:t>
            </a:r>
            <a:r>
              <a:rPr lang="el-GR" i="1" dirty="0" smtClean="0"/>
              <a:t>Χ</a:t>
            </a:r>
            <a:r>
              <a:rPr lang="el-GR" i="1" baseline="-25000" dirty="0" smtClean="0"/>
              <a:t>34</a:t>
            </a:r>
            <a:r>
              <a:rPr lang="el-GR" dirty="0" smtClean="0"/>
              <a:t> = 100 μας πληροφορεί ότι αν εφαρμόσουμε αυτή τη λύση στο πρόβλημα μεταφοράς μπορούμε επίσης, αν θέλουμε, να μειώσουμε τη παραγωγή στο εργοστάσιο </a:t>
            </a:r>
            <a:r>
              <a:rPr lang="en-US" dirty="0" smtClean="0"/>
              <a:t>A</a:t>
            </a:r>
            <a:r>
              <a:rPr lang="el-GR" baseline="-25000" dirty="0" smtClean="0"/>
              <a:t>3</a:t>
            </a:r>
            <a:r>
              <a:rPr lang="el-GR" dirty="0" smtClean="0"/>
              <a:t> κατά 100 τόνους.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xmlns="" val="3721968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4: Μεταφορά Υλικών Εργοταξίου – Ελάχιστος Πίνακας, </a:t>
            </a:r>
            <a:r>
              <a:rPr lang="el-GR" sz="2000" dirty="0" err="1"/>
              <a:t>Stepping</a:t>
            </a:r>
            <a:r>
              <a:rPr lang="el-GR" sz="2000" dirty="0"/>
              <a:t> </a:t>
            </a:r>
            <a:r>
              <a:rPr lang="el-GR" sz="2000" dirty="0" err="1" smtClean="0"/>
              <a:t>Stone</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067293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Μεταφοράς Υλικών</a:t>
            </a:r>
            <a:r>
              <a:rPr lang="en-US" dirty="0" smtClean="0"/>
              <a:t> </a:t>
            </a:r>
            <a:r>
              <a:rPr lang="en-US"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r>
              <a:rPr lang="el-GR" dirty="0" smtClean="0"/>
              <a:t>Μια άλλη κατηγορία προβλημάτων, όπου είναι δυνατή η εφαρμογή της βελτιστοποίησης μέσω του Γραμμικού Προγραμματισμού, είναι τα προβλήματα των μεταφορών.</a:t>
            </a:r>
          </a:p>
          <a:p>
            <a:pPr>
              <a:buNone/>
            </a:pPr>
            <a:endParaRPr lang="el-GR" dirty="0" smtClean="0"/>
          </a:p>
          <a:p>
            <a:r>
              <a:rPr lang="el-GR" dirty="0" smtClean="0"/>
              <a:t>Το πρόβλημα αυτό λόγω της ειδικής μορφής του, αν και μπορεί να λυθεί με τη μέθοδο </a:t>
            </a:r>
            <a:r>
              <a:rPr lang="en-US" dirty="0" smtClean="0"/>
              <a:t>Simplex</a:t>
            </a:r>
            <a:r>
              <a:rPr lang="el-GR" dirty="0" smtClean="0"/>
              <a:t>, λύνεται με άλλες απλούστερες μεθόδους που βασίζονται στη ίδια τεχνική και αναπτύχθηκαν επίσης από τον </a:t>
            </a:r>
            <a:r>
              <a:rPr lang="en-US" dirty="0" smtClean="0"/>
              <a:t>Dantzig</a:t>
            </a:r>
            <a:r>
              <a:rPr lang="el-GR" dirty="0" smtClean="0"/>
              <a:t> και άλλους όπως οι </a:t>
            </a:r>
            <a:r>
              <a:rPr lang="en-US" dirty="0" err="1" smtClean="0"/>
              <a:t>Charnes</a:t>
            </a:r>
            <a:r>
              <a:rPr lang="en-US" dirty="0" smtClean="0"/>
              <a:t> </a:t>
            </a:r>
            <a:r>
              <a:rPr lang="el-GR" dirty="0" smtClean="0"/>
              <a:t>και </a:t>
            </a:r>
            <a:r>
              <a:rPr lang="en-US" dirty="0" smtClean="0"/>
              <a:t>Coopers</a:t>
            </a:r>
            <a:r>
              <a:rPr lang="el-GR" dirty="0" smtClean="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1306031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Προβλήματα Μεταφοράς </a:t>
            </a:r>
            <a:r>
              <a:rPr lang="el-GR" dirty="0" smtClean="0"/>
              <a:t>Υλικών</a:t>
            </a:r>
            <a:r>
              <a:rPr lang="en-US" dirty="0" smtClean="0"/>
              <a:t> </a:t>
            </a:r>
            <a:r>
              <a:rPr lang="en-US" sz="3200" b="0" dirty="0" smtClean="0">
                <a:solidFill>
                  <a:prstClr val="white"/>
                </a:solidFill>
              </a:rPr>
              <a:t>2/2</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Ένα τυπικό πρόβλημα μεταφοράς στη δομική και μη βιομηχανία διατυπώνεται ως εξής:</a:t>
            </a:r>
          </a:p>
          <a:p>
            <a:r>
              <a:rPr lang="el-GR" dirty="0" smtClean="0"/>
              <a:t>Σε κάποιες τοποθεσίες Α</a:t>
            </a:r>
            <a:r>
              <a:rPr lang="el-GR" baseline="-25000" dirty="0" smtClean="0"/>
              <a:t>1</a:t>
            </a:r>
            <a:r>
              <a:rPr lang="el-GR" dirty="0" smtClean="0"/>
              <a:t>, Α</a:t>
            </a:r>
            <a:r>
              <a:rPr lang="el-GR" baseline="-25000" dirty="0" smtClean="0"/>
              <a:t>2</a:t>
            </a:r>
            <a:r>
              <a:rPr lang="el-GR" dirty="0" smtClean="0"/>
              <a:t>, Α</a:t>
            </a:r>
            <a:r>
              <a:rPr lang="el-GR" baseline="-25000" dirty="0" smtClean="0"/>
              <a:t>3</a:t>
            </a:r>
            <a:r>
              <a:rPr lang="el-GR" dirty="0" smtClean="0"/>
              <a:t>, …, Α</a:t>
            </a:r>
            <a:r>
              <a:rPr lang="en-US" baseline="-25000" dirty="0" smtClean="0"/>
              <a:t>m</a:t>
            </a:r>
            <a:r>
              <a:rPr lang="el-GR" dirty="0" smtClean="0"/>
              <a:t>, παράγεται ένα προϊόν σε ορισμένη ποσότητα ανά τοποθεσία και χρονικό διάστημα. Το σύνολο του προϊόντος καταναλώνεται σε κάποιες άλλες τοποθεσίες Β</a:t>
            </a:r>
            <a:r>
              <a:rPr lang="el-GR" baseline="-25000" dirty="0" smtClean="0"/>
              <a:t>1</a:t>
            </a:r>
            <a:r>
              <a:rPr lang="el-GR" dirty="0" smtClean="0"/>
              <a:t>, Β</a:t>
            </a:r>
            <a:r>
              <a:rPr lang="el-GR" baseline="-25000" dirty="0" smtClean="0"/>
              <a:t>2</a:t>
            </a:r>
            <a:r>
              <a:rPr lang="el-GR" dirty="0" smtClean="0"/>
              <a:t>, Β</a:t>
            </a:r>
            <a:r>
              <a:rPr lang="el-GR" baseline="-25000" dirty="0" smtClean="0"/>
              <a:t>3</a:t>
            </a:r>
            <a:r>
              <a:rPr lang="el-GR" dirty="0" smtClean="0"/>
              <a:t>, …, Β</a:t>
            </a:r>
            <a:r>
              <a:rPr lang="en-US" baseline="-25000" dirty="0" smtClean="0"/>
              <a:t>n</a:t>
            </a:r>
            <a:r>
              <a:rPr lang="el-GR" dirty="0" smtClean="0"/>
              <a:t>, και σε καθορισμένες ποσότητες ανά τοποθεσία. Το κόστος μεταφοράς του προϊόντος από κάθε τοποθεσία Α</a:t>
            </a:r>
            <a:r>
              <a:rPr lang="en-US" baseline="-25000" dirty="0" err="1" smtClean="0"/>
              <a:t>i</a:t>
            </a:r>
            <a:r>
              <a:rPr lang="en-US" dirty="0" smtClean="0"/>
              <a:t> </a:t>
            </a:r>
            <a:r>
              <a:rPr lang="el-GR" dirty="0" smtClean="0"/>
              <a:t>σε κάθε μια τοποθεσία Β</a:t>
            </a:r>
            <a:r>
              <a:rPr lang="en-US" baseline="-25000" dirty="0" smtClean="0"/>
              <a:t>j</a:t>
            </a:r>
            <a:r>
              <a:rPr lang="el-GR" dirty="0" smtClean="0"/>
              <a:t> είναι επίσης ορισμένο και ίσο με </a:t>
            </a:r>
            <a:r>
              <a:rPr lang="en-US" dirty="0" smtClean="0"/>
              <a:t>C</a:t>
            </a:r>
            <a:r>
              <a:rPr lang="en-US" baseline="-25000" dirty="0" smtClean="0"/>
              <a:t>ij</a:t>
            </a:r>
            <a:r>
              <a:rPr lang="el-GR" dirty="0" smtClean="0"/>
              <a:t>. Το ζητούμενο του προβλήματος είναι να βρεθεί η ποσότητα του προϊόντος </a:t>
            </a:r>
            <a:r>
              <a:rPr lang="en-US" dirty="0" smtClean="0"/>
              <a:t>X</a:t>
            </a:r>
            <a:r>
              <a:rPr lang="en-US" baseline="-25000" dirty="0" smtClean="0"/>
              <a:t>ij</a:t>
            </a:r>
            <a:r>
              <a:rPr lang="en-US" dirty="0" smtClean="0"/>
              <a:t> </a:t>
            </a:r>
            <a:r>
              <a:rPr lang="el-GR" dirty="0" smtClean="0"/>
              <a:t>που θα μεταφερθεί από κάθε Α</a:t>
            </a:r>
            <a:r>
              <a:rPr lang="en-US" baseline="-25000" dirty="0" err="1" smtClean="0"/>
              <a:t>i</a:t>
            </a:r>
            <a:r>
              <a:rPr lang="en-US" dirty="0" smtClean="0"/>
              <a:t> </a:t>
            </a:r>
            <a:r>
              <a:rPr lang="el-GR" dirty="0" smtClean="0"/>
              <a:t>σε κάθε Β</a:t>
            </a:r>
            <a:r>
              <a:rPr lang="en-US" baseline="-25000" dirty="0" smtClean="0"/>
              <a:t>j</a:t>
            </a:r>
            <a:r>
              <a:rPr lang="el-GR" dirty="0" smtClean="0"/>
              <a:t> ώστε το συνολικό κόστος των μεταφορών να είναι το ελάχιστο δυνατό</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103478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Μοντελοποίηση του Κλασικού Προβλήματος Μεταφοράς</a:t>
            </a:r>
            <a:r>
              <a:rPr lang="en-US" dirty="0" smtClean="0"/>
              <a:t> </a:t>
            </a:r>
            <a:r>
              <a:rPr lang="en-US" sz="3200" b="0" dirty="0" smtClean="0">
                <a:solidFill>
                  <a:prstClr val="white"/>
                </a:solidFill>
              </a:rPr>
              <a:t>1/5</a:t>
            </a:r>
            <a:endParaRPr lang="el-GR" dirty="0"/>
          </a:p>
        </p:txBody>
      </p:sp>
      <p:sp>
        <p:nvSpPr>
          <p:cNvPr id="3" name="2 - Θέση περιεχομένου"/>
          <p:cNvSpPr>
            <a:spLocks noGrp="1"/>
          </p:cNvSpPr>
          <p:nvPr>
            <p:ph idx="1"/>
          </p:nvPr>
        </p:nvSpPr>
        <p:spPr/>
        <p:txBody>
          <a:bodyPr>
            <a:normAutofit/>
          </a:bodyPr>
          <a:lstStyle/>
          <a:p>
            <a:r>
              <a:rPr lang="el-GR" dirty="0" smtClean="0"/>
              <a:t>Για να σχεδιάσουμε το μοντέλο του προβλήματος θεωρούμε κατ’ αρχήν ότι, στα σημεία Α</a:t>
            </a:r>
            <a:r>
              <a:rPr lang="el-GR" baseline="-25000" dirty="0" smtClean="0"/>
              <a:t>1</a:t>
            </a:r>
            <a:r>
              <a:rPr lang="el-GR" dirty="0" smtClean="0"/>
              <a:t>, Α</a:t>
            </a:r>
            <a:r>
              <a:rPr lang="el-GR" baseline="-25000" dirty="0" smtClean="0"/>
              <a:t>2</a:t>
            </a:r>
            <a:r>
              <a:rPr lang="el-GR" dirty="0" smtClean="0"/>
              <a:t>, …, Α</a:t>
            </a:r>
            <a:r>
              <a:rPr lang="en-US" i="1" baseline="-25000" dirty="0" smtClean="0"/>
              <a:t>m</a:t>
            </a:r>
            <a:r>
              <a:rPr lang="el-GR" dirty="0" smtClean="0"/>
              <a:t>, θα παράγονται αντίστοιχα </a:t>
            </a:r>
            <a:r>
              <a:rPr lang="el-GR" i="1" dirty="0" smtClean="0"/>
              <a:t>α</a:t>
            </a:r>
            <a:r>
              <a:rPr lang="el-GR" baseline="-25000" dirty="0" smtClean="0"/>
              <a:t>1</a:t>
            </a:r>
            <a:r>
              <a:rPr lang="el-GR" dirty="0" smtClean="0"/>
              <a:t>, </a:t>
            </a:r>
            <a:r>
              <a:rPr lang="el-GR" i="1" dirty="0" smtClean="0"/>
              <a:t>α</a:t>
            </a:r>
            <a:r>
              <a:rPr lang="el-GR" baseline="-25000" dirty="0" smtClean="0"/>
              <a:t>2</a:t>
            </a:r>
            <a:r>
              <a:rPr lang="el-GR" dirty="0" smtClean="0"/>
              <a:t>, …, </a:t>
            </a:r>
            <a:r>
              <a:rPr lang="el-GR" i="1" dirty="0" smtClean="0"/>
              <a:t>α</a:t>
            </a:r>
            <a:r>
              <a:rPr lang="en-US" i="1" baseline="-25000" dirty="0" smtClean="0"/>
              <a:t>m</a:t>
            </a:r>
            <a:r>
              <a:rPr lang="el-GR" dirty="0" smtClean="0"/>
              <a:t>, μονάδες προϊόντος, στα σημεία Β</a:t>
            </a:r>
            <a:r>
              <a:rPr lang="el-GR" baseline="-25000" dirty="0" smtClean="0"/>
              <a:t>1</a:t>
            </a:r>
            <a:r>
              <a:rPr lang="el-GR" dirty="0" smtClean="0"/>
              <a:t>, Β</a:t>
            </a:r>
            <a:r>
              <a:rPr lang="el-GR" baseline="-25000" dirty="0" smtClean="0"/>
              <a:t>2</a:t>
            </a:r>
            <a:r>
              <a:rPr lang="el-GR" dirty="0" smtClean="0"/>
              <a:t>, Β</a:t>
            </a:r>
            <a:r>
              <a:rPr lang="el-GR" baseline="-25000" dirty="0" smtClean="0"/>
              <a:t>3</a:t>
            </a:r>
            <a:r>
              <a:rPr lang="el-GR" dirty="0" smtClean="0"/>
              <a:t>, …, Β</a:t>
            </a:r>
            <a:r>
              <a:rPr lang="en-US" i="1" baseline="-25000" dirty="0" smtClean="0"/>
              <a:t>n</a:t>
            </a:r>
            <a:r>
              <a:rPr lang="el-GR" dirty="0" smtClean="0"/>
              <a:t>, θα καταναλώνονται αντίστοιχα </a:t>
            </a:r>
            <a:r>
              <a:rPr lang="el-GR" i="1" dirty="0" smtClean="0"/>
              <a:t>β</a:t>
            </a:r>
            <a:r>
              <a:rPr lang="el-GR" baseline="-25000" dirty="0" smtClean="0"/>
              <a:t>1</a:t>
            </a:r>
            <a:r>
              <a:rPr lang="el-GR" dirty="0" smtClean="0"/>
              <a:t>, </a:t>
            </a:r>
            <a:r>
              <a:rPr lang="el-GR" i="1" dirty="0" smtClean="0"/>
              <a:t>β</a:t>
            </a:r>
            <a:r>
              <a:rPr lang="el-GR" baseline="-25000" dirty="0" smtClean="0"/>
              <a:t>2</a:t>
            </a:r>
            <a:r>
              <a:rPr lang="el-GR" dirty="0" smtClean="0"/>
              <a:t>, …, </a:t>
            </a:r>
            <a:r>
              <a:rPr lang="el-GR" i="1" dirty="0" smtClean="0"/>
              <a:t>β</a:t>
            </a:r>
            <a:r>
              <a:rPr lang="en-US" i="1" baseline="-25000" dirty="0" smtClean="0"/>
              <a:t>n</a:t>
            </a:r>
            <a:r>
              <a:rPr lang="el-GR" dirty="0" smtClean="0"/>
              <a:t>, μονάδες προϊόντος, και, </a:t>
            </a:r>
            <a:r>
              <a:rPr lang="en-US" i="1" dirty="0" smtClean="0"/>
              <a:t>X</a:t>
            </a:r>
            <a:r>
              <a:rPr lang="en-US" i="1" baseline="-25000" dirty="0" smtClean="0"/>
              <a:t>ij</a:t>
            </a:r>
            <a:r>
              <a:rPr lang="el-GR" dirty="0" smtClean="0"/>
              <a:t> θα είναι οι μονάδες προϊόντος που θα μεταφερθούν από το σημείο παραγωγής Α</a:t>
            </a:r>
            <a:r>
              <a:rPr lang="en-US" i="1" baseline="-25000" dirty="0" err="1" smtClean="0"/>
              <a:t>i</a:t>
            </a:r>
            <a:r>
              <a:rPr lang="en-US" dirty="0" smtClean="0"/>
              <a:t> </a:t>
            </a:r>
            <a:r>
              <a:rPr lang="el-GR" dirty="0" smtClean="0"/>
              <a:t>στο σημείο κατανάλωσης Β</a:t>
            </a:r>
            <a:r>
              <a:rPr lang="en-US" i="1" baseline="-25000" dirty="0" smtClean="0"/>
              <a:t>j</a:t>
            </a:r>
            <a:r>
              <a:rPr lang="el-GR" dirty="0" smtClean="0"/>
              <a:t>, με κόστος μεταφοράς ανά μονάδα </a:t>
            </a:r>
            <a:r>
              <a:rPr lang="en-US" i="1" dirty="0" smtClean="0"/>
              <a:t>C</a:t>
            </a:r>
            <a:r>
              <a:rPr lang="en-US" i="1" baseline="-25000" dirty="0" smtClean="0"/>
              <a:t>ij</a:t>
            </a:r>
            <a:r>
              <a:rPr lang="en-US" dirty="0" smtClean="0"/>
              <a:t> </a:t>
            </a:r>
            <a:r>
              <a:rPr lang="el-GR" dirty="0" smtClean="0"/>
              <a:t>αντίστοιχα.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370828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Κλασικού Προβλήματος </a:t>
            </a:r>
            <a:r>
              <a:rPr lang="el-GR" dirty="0" smtClean="0"/>
              <a:t>Μεταφοράς</a:t>
            </a:r>
            <a:r>
              <a:rPr lang="en-US" dirty="0" smtClean="0"/>
              <a:t> </a:t>
            </a:r>
            <a:r>
              <a:rPr lang="en-US" sz="3200" b="0" dirty="0" smtClean="0">
                <a:solidFill>
                  <a:prstClr val="white"/>
                </a:solidFill>
              </a:rPr>
              <a:t>2/5</a:t>
            </a: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smtClean="0"/>
              <a:t>Οι περιορισμοί του προβλήματος είναι οι παρακάτω:</a:t>
            </a:r>
          </a:p>
          <a:p>
            <a:pPr marL="457200" lvl="0" indent="-457200">
              <a:buFont typeface="+mj-lt"/>
              <a:buAutoNum type="arabicPeriod"/>
            </a:pPr>
            <a:r>
              <a:rPr lang="el-GR" dirty="0" smtClean="0"/>
              <a:t>Το σύνολο των αποστολών από κάθε σημείο Α</a:t>
            </a:r>
            <a:r>
              <a:rPr lang="en-US" i="1" baseline="-25000" dirty="0" err="1" smtClean="0"/>
              <a:t>i</a:t>
            </a:r>
            <a:r>
              <a:rPr lang="en-US" dirty="0" smtClean="0"/>
              <a:t> </a:t>
            </a:r>
            <a:r>
              <a:rPr lang="el-GR" dirty="0" smtClean="0"/>
              <a:t>σε όλα τα σημεία Β</a:t>
            </a:r>
            <a:r>
              <a:rPr lang="en-US" i="1" baseline="-25000" dirty="0" smtClean="0"/>
              <a:t>j</a:t>
            </a:r>
            <a:r>
              <a:rPr lang="el-GR" dirty="0" smtClean="0"/>
              <a:t>, θα είναι ίσο με </a:t>
            </a:r>
            <a:r>
              <a:rPr lang="el-GR" i="1" dirty="0" smtClean="0"/>
              <a:t>α</a:t>
            </a:r>
            <a:r>
              <a:rPr lang="en-US" i="1" baseline="-25000" dirty="0" err="1" smtClean="0"/>
              <a:t>i</a:t>
            </a:r>
            <a:r>
              <a:rPr lang="el-GR" dirty="0" smtClean="0"/>
              <a:t>. </a:t>
            </a:r>
          </a:p>
          <a:p>
            <a:pPr marL="0" lvl="0" indent="0">
              <a:buNone/>
            </a:pPr>
            <a:endParaRPr lang="el-GR" dirty="0" smtClean="0"/>
          </a:p>
          <a:p>
            <a:pPr marL="457200" lvl="0" indent="-457200">
              <a:buFont typeface="+mj-lt"/>
              <a:buAutoNum type="arabicPeriod"/>
            </a:pPr>
            <a:endParaRPr lang="el-GR" dirty="0" smtClean="0"/>
          </a:p>
          <a:p>
            <a:pPr marL="0" lvl="0" indent="0">
              <a:buNone/>
            </a:pPr>
            <a:endParaRPr lang="el-GR" dirty="0"/>
          </a:p>
          <a:p>
            <a:pPr marL="457200" lvl="0" indent="-457200">
              <a:buFont typeface="+mj-lt"/>
              <a:buAutoNum type="arabicPeriod" startAt="2"/>
            </a:pPr>
            <a:r>
              <a:rPr lang="el-GR" dirty="0" smtClean="0"/>
              <a:t>Το σύνολο των παραλαβών σε κάθε σημείο Β</a:t>
            </a:r>
            <a:r>
              <a:rPr lang="en-US" i="1" baseline="-25000" dirty="0" smtClean="0"/>
              <a:t>j</a:t>
            </a:r>
            <a:r>
              <a:rPr lang="el-GR" dirty="0" smtClean="0"/>
              <a:t> από όλα τα σημεία Α</a:t>
            </a:r>
            <a:r>
              <a:rPr lang="en-US" i="1" baseline="-25000" dirty="0" err="1" smtClean="0"/>
              <a:t>i</a:t>
            </a:r>
            <a:r>
              <a:rPr lang="el-GR" dirty="0" smtClean="0"/>
              <a:t>, θα είναι ίσο με </a:t>
            </a:r>
            <a:r>
              <a:rPr lang="el-GR" i="1" dirty="0" smtClean="0"/>
              <a:t>β</a:t>
            </a:r>
            <a:r>
              <a:rPr lang="en-US" i="1" baseline="-25000" dirty="0" smtClean="0"/>
              <a:t>j</a:t>
            </a:r>
            <a:r>
              <a:rPr lang="el-GR" dirty="0" smtClean="0"/>
              <a:t>.</a:t>
            </a:r>
          </a:p>
          <a:p>
            <a:pPr marL="457200" lvl="0" indent="-457200">
              <a:buFont typeface="+mj-lt"/>
              <a:buAutoNum type="arabicPeriod" startAt="2"/>
            </a:pPr>
            <a:endParaRPr lang="el-GR" dirty="0"/>
          </a:p>
          <a:p>
            <a:pPr marL="0" lvl="0" indent="0">
              <a:buNone/>
            </a:pPr>
            <a:endParaRPr lang="el-GR" dirty="0" smtClean="0"/>
          </a:p>
          <a:p>
            <a:pPr marL="457200" lvl="0" indent="-457200">
              <a:buFont typeface="+mj-lt"/>
              <a:buAutoNum type="arabicPeriod" startAt="2"/>
            </a:pPr>
            <a:r>
              <a:rPr lang="el-GR" dirty="0" smtClean="0"/>
              <a:t>Η παραγωγή είναι ίση με τη κατανάλωση (αν υπάρχει έλλειψη ή περίσσεια χρησιμοποιούμε μεταβλητές περιθωρίου </a:t>
            </a:r>
            <a:r>
              <a:rPr lang="en-US" i="1" dirty="0" smtClean="0"/>
              <a:t>S</a:t>
            </a:r>
            <a:r>
              <a:rPr lang="el-GR" dirty="0" smtClean="0"/>
              <a:t> όπως θα δούμε αργότερα).</a:t>
            </a:r>
          </a:p>
          <a:p>
            <a:pPr marL="457200" lvl="0" indent="-457200">
              <a:buFont typeface="+mj-lt"/>
              <a:buAutoNum type="arabicPeriod" startAt="2"/>
            </a:pPr>
            <a:r>
              <a:rPr lang="el-GR" dirty="0" smtClean="0"/>
              <a:t>Οι ποσότητες </a:t>
            </a:r>
            <a:r>
              <a:rPr lang="en-US" i="1" dirty="0" smtClean="0"/>
              <a:t>X</a:t>
            </a:r>
            <a:r>
              <a:rPr lang="en-US" i="1" baseline="-25000" dirty="0" smtClean="0"/>
              <a:t>ij</a:t>
            </a:r>
            <a:r>
              <a:rPr lang="el-GR" dirty="0" smtClean="0"/>
              <a:t> είναι θετικές ή μηδέν ( </a:t>
            </a:r>
            <a:r>
              <a:rPr lang="en-US" i="1" dirty="0" smtClean="0"/>
              <a:t>X</a:t>
            </a:r>
            <a:r>
              <a:rPr lang="en-US" i="1" baseline="-25000" dirty="0" smtClean="0"/>
              <a:t>ij</a:t>
            </a:r>
            <a:r>
              <a:rPr lang="en-US" baseline="-25000" dirty="0" smtClean="0"/>
              <a:t> </a:t>
            </a:r>
            <a:r>
              <a:rPr lang="el-GR" dirty="0" smtClean="0"/>
              <a:t>≥ 0,  </a:t>
            </a:r>
            <a:r>
              <a:rPr lang="en-US" i="1" dirty="0" err="1" smtClean="0"/>
              <a:t>i</a:t>
            </a:r>
            <a:r>
              <a:rPr lang="en-US" i="1" dirty="0" smtClean="0"/>
              <a:t> </a:t>
            </a:r>
            <a:r>
              <a:rPr lang="el-GR" dirty="0" smtClean="0"/>
              <a:t>= 1,..,</a:t>
            </a:r>
            <a:r>
              <a:rPr lang="en-US" i="1" dirty="0" smtClean="0"/>
              <a:t>m</a:t>
            </a:r>
            <a:r>
              <a:rPr lang="el-GR" dirty="0" smtClean="0"/>
              <a:t>,  </a:t>
            </a:r>
            <a:r>
              <a:rPr lang="en-US" i="1" dirty="0" smtClean="0"/>
              <a:t>j </a:t>
            </a:r>
            <a:r>
              <a:rPr lang="el-GR" dirty="0" smtClean="0"/>
              <a:t>= 1,..,</a:t>
            </a:r>
            <a:r>
              <a:rPr lang="en-US" i="1" dirty="0" smtClean="0"/>
              <a:t>n</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3667934931"/>
              </p:ext>
            </p:extLst>
          </p:nvPr>
        </p:nvGraphicFramePr>
        <p:xfrm>
          <a:off x="2987824" y="2636912"/>
          <a:ext cx="2571714" cy="720080"/>
        </p:xfrm>
        <a:graphic>
          <a:graphicData uri="http://schemas.openxmlformats.org/presentationml/2006/ole">
            <p:oleObj spid="_x0000_s2082" name="Equation" r:id="rId4" imgW="1587240" imgH="444240" progId="">
              <p:embed/>
            </p:oleObj>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xmlns="" val="1567197514"/>
              </p:ext>
            </p:extLst>
          </p:nvPr>
        </p:nvGraphicFramePr>
        <p:xfrm>
          <a:off x="3059832" y="4221087"/>
          <a:ext cx="2736304" cy="726831"/>
        </p:xfrm>
        <a:graphic>
          <a:graphicData uri="http://schemas.openxmlformats.org/presentationml/2006/ole">
            <p:oleObj spid="_x0000_s2083" name="Equation" r:id="rId5" imgW="1625400" imgH="431640" progId="">
              <p:embed/>
            </p:oleObj>
          </a:graphicData>
        </a:graphic>
      </p:graphicFrame>
    </p:spTree>
    <p:extLst>
      <p:ext uri="{BB962C8B-B14F-4D97-AF65-F5344CB8AC3E}">
        <p14:creationId xmlns:p14="http://schemas.microsoft.com/office/powerpoint/2010/main" xmlns="" val="114378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Κλασικού Προβλήματος </a:t>
            </a:r>
            <a:r>
              <a:rPr lang="el-GR" dirty="0" smtClean="0"/>
              <a:t>Μεταφοράς</a:t>
            </a:r>
            <a:r>
              <a:rPr lang="en-US" dirty="0" smtClean="0"/>
              <a:t> </a:t>
            </a:r>
            <a:r>
              <a:rPr lang="en-US" sz="3200" b="0" dirty="0" smtClean="0">
                <a:solidFill>
                  <a:prstClr val="white"/>
                </a:solidFill>
              </a:rPr>
              <a:t>3/5</a:t>
            </a:r>
            <a:endParaRPr lang="el-GR" dirty="0"/>
          </a:p>
        </p:txBody>
      </p:sp>
      <p:sp>
        <p:nvSpPr>
          <p:cNvPr id="3" name="2 - Θέση περιεχομένου"/>
          <p:cNvSpPr>
            <a:spLocks noGrp="1"/>
          </p:cNvSpPr>
          <p:nvPr>
            <p:ph idx="1"/>
          </p:nvPr>
        </p:nvSpPr>
        <p:spPr/>
        <p:txBody>
          <a:bodyPr>
            <a:normAutofit/>
          </a:bodyPr>
          <a:lstStyle/>
          <a:p>
            <a:pPr marL="457200" lvl="0" indent="-457200">
              <a:buNone/>
            </a:pPr>
            <a:r>
              <a:rPr lang="el-GR" dirty="0" smtClean="0"/>
              <a:t>Η παραγωγή είναι ίση με τη κατανάλωση (αν υπάρχει έλλειψη ή περίσσεια χρησιμοποιούμε μεταβλητές περιθωρίου </a:t>
            </a:r>
            <a:r>
              <a:rPr lang="en-US" i="1" dirty="0" smtClean="0"/>
              <a:t>S</a:t>
            </a:r>
            <a:r>
              <a:rPr lang="el-GR" dirty="0" smtClean="0"/>
              <a:t> όπως θα δούμε αργότερα).</a:t>
            </a:r>
          </a:p>
          <a:p>
            <a:pPr marL="457200" lvl="0" indent="-457200">
              <a:buFont typeface="+mj-lt"/>
              <a:buAutoNum type="arabicPeriod" startAt="3"/>
            </a:pPr>
            <a:endParaRPr lang="el-GR" dirty="0"/>
          </a:p>
          <a:p>
            <a:pPr marL="0" lvl="0" indent="0">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xmlns="" val="1762844601"/>
              </p:ext>
            </p:extLst>
          </p:nvPr>
        </p:nvGraphicFramePr>
        <p:xfrm>
          <a:off x="3131840" y="2708920"/>
          <a:ext cx="2232248" cy="1183768"/>
        </p:xfrm>
        <a:graphic>
          <a:graphicData uri="http://schemas.openxmlformats.org/presentationml/2006/ole">
            <p:oleObj spid="_x0000_s3090" name="Equation" r:id="rId4" imgW="838080" imgH="444240" progId="">
              <p:embed/>
            </p:oleObj>
          </a:graphicData>
        </a:graphic>
      </p:graphicFrame>
    </p:spTree>
    <p:extLst>
      <p:ext uri="{BB962C8B-B14F-4D97-AF65-F5344CB8AC3E}">
        <p14:creationId xmlns:p14="http://schemas.microsoft.com/office/powerpoint/2010/main" xmlns="" val="339321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Κλασικού Προβλήματος </a:t>
            </a:r>
            <a:r>
              <a:rPr lang="el-GR" dirty="0" smtClean="0"/>
              <a:t>Μεταφοράς</a:t>
            </a:r>
            <a:r>
              <a:rPr lang="en-US" dirty="0" smtClean="0"/>
              <a:t> </a:t>
            </a:r>
            <a:r>
              <a:rPr lang="en-US" sz="3200" b="0" dirty="0" smtClean="0">
                <a:solidFill>
                  <a:prstClr val="white"/>
                </a:solidFill>
              </a:rPr>
              <a:t>4/5</a:t>
            </a:r>
            <a:endParaRPr lang="el-GR" dirty="0"/>
          </a:p>
        </p:txBody>
      </p:sp>
      <p:sp>
        <p:nvSpPr>
          <p:cNvPr id="3" name="2 - Θέση περιεχομένου"/>
          <p:cNvSpPr>
            <a:spLocks noGrp="1"/>
          </p:cNvSpPr>
          <p:nvPr>
            <p:ph idx="1"/>
          </p:nvPr>
        </p:nvSpPr>
        <p:spPr/>
        <p:txBody>
          <a:bodyPr>
            <a:normAutofit/>
          </a:bodyPr>
          <a:lstStyle/>
          <a:p>
            <a:r>
              <a:rPr lang="el-GR" dirty="0" smtClean="0"/>
              <a:t>Η Α.Σ. του προβλήματος είναι η ελαχιστοποίηση του κόστους μεταφοράς το οποίο υπολογίζεται από το κόστος όλων των διαδρομών </a:t>
            </a:r>
            <a:r>
              <a:rPr lang="en-US" i="1" dirty="0" err="1" smtClean="0"/>
              <a:t>C</a:t>
            </a:r>
            <a:r>
              <a:rPr lang="en-US" i="1" baseline="-25000" dirty="0" err="1" smtClean="0"/>
              <a:t>ij</a:t>
            </a:r>
            <a:r>
              <a:rPr lang="el-GR" dirty="0" smtClean="0"/>
              <a:t>·</a:t>
            </a:r>
            <a:r>
              <a:rPr lang="en-US" i="1" dirty="0" err="1" smtClean="0"/>
              <a:t>X</a:t>
            </a:r>
            <a:r>
              <a:rPr lang="en-US" i="1" baseline="-25000" dirty="0" err="1" smtClean="0"/>
              <a:t>ij</a:t>
            </a:r>
            <a:r>
              <a:rPr lang="en-US" dirty="0" smtClean="0"/>
              <a:t> </a:t>
            </a:r>
            <a:r>
              <a:rPr lang="el-GR" dirty="0" smtClean="0"/>
              <a:t>:</a:t>
            </a:r>
          </a:p>
          <a:p>
            <a:pPr marL="0" indent="0">
              <a:buNone/>
            </a:pPr>
            <a:endParaRPr lang="el-GR" dirty="0" smtClean="0"/>
          </a:p>
          <a:p>
            <a:pPr marL="0" indent="0">
              <a:buNone/>
            </a:pPr>
            <a:endParaRPr lang="el-GR" dirty="0" smtClean="0"/>
          </a:p>
          <a:p>
            <a:r>
              <a:rPr lang="el-GR" dirty="0" smtClean="0"/>
              <a:t>Για να λύσουμε το πρόβλημα τοποθετούμε τα πιο πάνω δεδομένα όπως φαίνεται στον επόμενο πίνακα, ώστε στη συνέχεια να εφαρμόσουμε μια παραλλαγή της μεθόδου </a:t>
            </a:r>
            <a:r>
              <a:rPr lang="en-US" dirty="0" smtClean="0"/>
              <a:t>Simplex</a:t>
            </a:r>
            <a:r>
              <a:rPr lang="el-GR" dirty="0" smtClean="0"/>
              <a:t>, που έχει σχεδιαστεί για αυτή τη κατηγορία προβλημάτων.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3852478831"/>
              </p:ext>
            </p:extLst>
          </p:nvPr>
        </p:nvGraphicFramePr>
        <p:xfrm>
          <a:off x="2555776" y="2708919"/>
          <a:ext cx="3096344" cy="1142341"/>
        </p:xfrm>
        <a:graphic>
          <a:graphicData uri="http://schemas.openxmlformats.org/presentationml/2006/ole">
            <p:oleObj spid="_x0000_s5135" name="Equation" r:id="rId4" imgW="1307880" imgH="482400" progId="">
              <p:embed/>
            </p:oleObj>
          </a:graphicData>
        </a:graphic>
      </p:graphicFrame>
    </p:spTree>
    <p:extLst>
      <p:ext uri="{BB962C8B-B14F-4D97-AF65-F5344CB8AC3E}">
        <p14:creationId xmlns:p14="http://schemas.microsoft.com/office/powerpoint/2010/main" xmlns="" val="27212064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369</TotalTime>
  <Words>3284</Words>
  <Application>Microsoft Office PowerPoint</Application>
  <PresentationFormat>On-screen Show (4:3)</PresentationFormat>
  <Paragraphs>872</Paragraphs>
  <Slides>41</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45" baseType="lpstr">
      <vt:lpstr>template</vt:lpstr>
      <vt:lpstr>OC_template_updated</vt:lpstr>
      <vt:lpstr>1_OC_template_updated</vt:lpstr>
      <vt:lpstr>Equation</vt:lpstr>
      <vt:lpstr>Διαχείριση Έργων &amp; Εργοταξίων</vt:lpstr>
      <vt:lpstr>Το Πρόβλημα Μεταφοράς της εταιρείας «Τσιμέντα ΑΕ»  1/2</vt:lpstr>
      <vt:lpstr>Το Πρόβλημα Μεταφοράς της εταιρείας «Τσιμέντα ΑΕ» 2/2</vt:lpstr>
      <vt:lpstr>Προβλήματα Μεταφοράς Υλικών 1/2</vt:lpstr>
      <vt:lpstr>Προβλήματα Μεταφοράς Υλικών 2/2</vt:lpstr>
      <vt:lpstr>Μοντελοποίηση του Κλασικού Προβλήματος Μεταφοράς 1/5</vt:lpstr>
      <vt:lpstr>Μοντελοποίηση του Κλασικού Προβλήματος Μεταφοράς 2/5</vt:lpstr>
      <vt:lpstr>Μοντελοποίηση του Κλασικού Προβλήματος Μεταφοράς 3/5</vt:lpstr>
      <vt:lpstr>Μοντελοποίηση του Κλασικού Προβλήματος Μεταφοράς 4/5</vt:lpstr>
      <vt:lpstr>Μοντελοποίηση του Κλασικού Προβλήματος Μεταφοράς 5/5</vt:lpstr>
      <vt:lpstr>Διαδικασία Επίλυσης του Προβλήματος 1/2</vt:lpstr>
      <vt:lpstr>Διαδικασία Επίλυσης του Προβλήματος 2/2</vt:lpstr>
      <vt:lpstr>Αρχική λύση – μέθοδος ελάχιστου πίνακα 1/5</vt:lpstr>
      <vt:lpstr>Αρχική λύση – μέθοδος ελάχιστου πίνακα 2/5</vt:lpstr>
      <vt:lpstr>Αρχική λύση – μέθοδος ελάχιστου πίνακα 3/5</vt:lpstr>
      <vt:lpstr>Αρχική λύση – μέθοδος ελάχιστου πίνακα 4/5</vt:lpstr>
      <vt:lpstr>Αρχική λύση – μέθοδος ελάχιστου πίνακα 5/5</vt:lpstr>
      <vt:lpstr>Βέλτιστη λύση – μέθοδος stepping-stone 1/6</vt:lpstr>
      <vt:lpstr>Βέλτιστη λύση – μέθοδος stepping-stone 2/6</vt:lpstr>
      <vt:lpstr>Βέλτιστη λύση – μέθοδος stepping-stone 3/6</vt:lpstr>
      <vt:lpstr>Βέλτιστη λύση – μέθοδος stepping-stone 4/6</vt:lpstr>
      <vt:lpstr>Βέλτιστη λύση – μέθοδος stepping-stone 5/6</vt:lpstr>
      <vt:lpstr>Βέλτιστη λύση – μέθοδος stepping-stone 6/6</vt:lpstr>
      <vt:lpstr>Παράδειγμα: Το Πρόβλημα Μεταφοράς της εταιρείας «Τσιμέντα ΑΕ» 1/2</vt:lpstr>
      <vt:lpstr>Παράδειγμα: Το Πρόβλημα Μεταφοράς της εταιρείας «Τσιμέντα ΑΕ» 2/2</vt:lpstr>
      <vt:lpstr>Μοντελοποίηση του προβλήματος </vt:lpstr>
      <vt:lpstr>Επίλυση Του Προβλήματος</vt:lpstr>
      <vt:lpstr>Αρχική λύση – μέθοδος ελαχίστου πίνακα 1/2</vt:lpstr>
      <vt:lpstr>Αρχική λύση – μέθοδος ελαχίστου πίνακα 2/2</vt:lpstr>
      <vt:lpstr>Βέλτιστη λύση – μέθοδος stepping-stone 1/5</vt:lpstr>
      <vt:lpstr>Βέλτιστη λύση – μέθοδος stepping-stone 2/5</vt:lpstr>
      <vt:lpstr>Βέλτιστη λύση – μέθοδος stepping-stone 3/5</vt:lpstr>
      <vt:lpstr>Βέλτιστη λύση – μέθοδος stepping-stone 4/5</vt:lpstr>
      <vt:lpstr>Βέλτιστη λύση – μέθοδος stepping-stone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49</cp:revision>
  <dcterms:created xsi:type="dcterms:W3CDTF">2015-07-23T11:35:20Z</dcterms:created>
  <dcterms:modified xsi:type="dcterms:W3CDTF">2015-09-02T08:34:07Z</dcterms:modified>
</cp:coreProperties>
</file>