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3"/>
  </p:notesMasterIdLst>
  <p:handoutMasterIdLst>
    <p:handoutMasterId r:id="rId54"/>
  </p:handoutMasterIdLst>
  <p:sldIdLst>
    <p:sldId id="256" r:id="rId3"/>
    <p:sldId id="311" r:id="rId4"/>
    <p:sldId id="312" r:id="rId5"/>
    <p:sldId id="313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90" r:id="rId23"/>
    <p:sldId id="289" r:id="rId24"/>
    <p:sldId id="292" r:id="rId25"/>
    <p:sldId id="293" r:id="rId26"/>
    <p:sldId id="294" r:id="rId27"/>
    <p:sldId id="296" r:id="rId28"/>
    <p:sldId id="298" r:id="rId29"/>
    <p:sldId id="315" r:id="rId30"/>
    <p:sldId id="299" r:id="rId31"/>
    <p:sldId id="316" r:id="rId32"/>
    <p:sldId id="317" r:id="rId33"/>
    <p:sldId id="301" r:id="rId34"/>
    <p:sldId id="302" r:id="rId35"/>
    <p:sldId id="318" r:id="rId36"/>
    <p:sldId id="303" r:id="rId37"/>
    <p:sldId id="304" r:id="rId38"/>
    <p:sldId id="305" r:id="rId39"/>
    <p:sldId id="306" r:id="rId40"/>
    <p:sldId id="314" r:id="rId41"/>
    <p:sldId id="307" r:id="rId42"/>
    <p:sldId id="308" r:id="rId43"/>
    <p:sldId id="309" r:id="rId44"/>
    <p:sldId id="310" r:id="rId45"/>
    <p:sldId id="257" r:id="rId46"/>
    <p:sldId id="262" r:id="rId47"/>
    <p:sldId id="264" r:id="rId48"/>
    <p:sldId id="269" r:id="rId49"/>
    <p:sldId id="270" r:id="rId50"/>
    <p:sldId id="266" r:id="rId51"/>
    <p:sldId id="261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05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E4CB-4869-43BD-A9FA-91A8EA0BE8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86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2A9D-B2F3-4129-AF2A-04A86E1D49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33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9EA1-6BFD-40BD-97C8-CDF37C84FA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59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AC32-B12F-48B3-8462-1A8C6CA2A9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2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7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.washington.edu/mskbook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emedicine.com/cgi-bin/foxweb.exe/makezoom@/em/makezoom?picture=\websites\emedicine\radio\images\Large\2125223_arrow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emedicine.com/cgi-bin/foxweb.exe/makezoom@/em/makezoom?picture=\websites\emedicine\radio\images\Large\11184_1118rad0218-03.jpg&amp;template=izoom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2139Dscn0237_copy.jpg&amp;template=izoom2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4.jpeg"/><Relationship Id="rId12" Type="http://schemas.openxmlformats.org/officeDocument/2006/relationships/hyperlink" Target="http://www.emedicine.com/cgi-bin/foxweb.exe/makezoom@/em/makezoom?picture=\websites\emedicine\radio\images\Large\21462146Dscn0244.jpg&amp;template=izoom2" TargetMode="External"/><Relationship Id="rId2" Type="http://schemas.openxmlformats.org/officeDocument/2006/relationships/hyperlink" Target="http://www.emedicine.com/cgi-bin/foxweb.exe/makezoom@/em/makezoom?picture=\websites\emedicine\radio\images\Large\2125223_arrow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2129Dscn0227_copy.jpg&amp;template=izoom2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emedicine.com/cgi-bin/foxweb.exe/makezoom@/em/makezoom?picture=\websites\emedicine\radio\images\Large\2124Dscn0220_copy.jpg&amp;template=izoom2" TargetMode="External"/><Relationship Id="rId4" Type="http://schemas.openxmlformats.org/officeDocument/2006/relationships/hyperlink" Target="http://www.emedicine.com/cgi-bin/foxweb.exe/makezoom@/em/makezoom?picture=\websites\emedicine\radio\images\Large\2126Dscn0224_copy.jpg&amp;template=izoom2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www.emedicin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int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Jmarch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pacs.net/cases/RIGHT-SACROILIITIS-RIGHT-TRANSVERSE-ACETABULAR-FRACTURE-AND-SUBTLE-LEFT-SACRAL-FRACTURE-802722.html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paedia.org/cases/ankylosing-chronic-sacroiliitis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emedicine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emedicine.com/cgi-bin/foxweb.exe/makezoom@/em/makezoom?picture=\websites\emedicine\radio\images\Large\98639863DrODemurenFIG6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emedicine.com/cgi-bin/foxweb.exe/makezoom@/em/makezoom?picture=\websites\emedicine\emerg\images\Large\697EME0048-02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www.emedicine.com/cgi-bin/foxweb.exe/makezoom@/em/makezoom?picture=\websites\emedicine\emerg\images\Large\698EME0048-03.jpg&amp;template=izoom2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paedia.org/cases/cervical-spine-in-rheumatoid-arthritis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www.emedicine.com/cgi-bin/foxweb.exe/makezoom@/em/makezoom?picture=\websites\emedicine\radio\images\Large\90189018Copy_of_Ext_arrows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" TargetMode="External"/><Relationship Id="rId5" Type="http://schemas.openxmlformats.org/officeDocument/2006/relationships/image" Target="../media/image53.jpeg"/><Relationship Id="rId10" Type="http://schemas.openxmlformats.org/officeDocument/2006/relationships/hyperlink" Target="http://radiopaedia.org/play/3135/case/12274/studies/12569" TargetMode="External"/><Relationship Id="rId4" Type="http://schemas.openxmlformats.org/officeDocument/2006/relationships/hyperlink" Target="http://www.emedicine.com/cgi-bin/foxweb.exe/makezoom@/em/makezoom?picture=\websites\emedicine\radio\images\Large\90199019Flex_AAS_arrows.jpg&amp;template=izoom2" TargetMode="External"/><Relationship Id="rId9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rheumatoid-arthritis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play/3135/case/14737/studies/14663" TargetMode="Externa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rheumatoid-arthritis-musculoskeletal-manifestations-1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jdfwood/rheumatoid-arthritis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rthritis" TargetMode="Externa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arthritis/888221215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2.0/" TargetMode="External"/><Relationship Id="rId4" Type="http://schemas.openxmlformats.org/officeDocument/2006/relationships/hyperlink" Target="https://www.flickr.com/photos/myarthriti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pain.info/en/content/significance-plain-x-ray-diagnosing-shoulder-pai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play/3135/case/12274/studies/12569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29042904rad0877-17a.jpg&amp;template=izoom2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hyperlink" Target="http://www.emedicine.com/cgi-bin/foxweb.exe/makezoom@/em/makezoom?picture=\websites\emedicine\radio\images\Large\42894289rad0877-14a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42944294rad0877-16a.jpg&amp;template=izoom2" TargetMode="External"/><Relationship Id="rId5" Type="http://schemas.openxmlformats.org/officeDocument/2006/relationships/image" Target="../media/image67.jpeg"/><Relationship Id="rId10" Type="http://schemas.openxmlformats.org/officeDocument/2006/relationships/hyperlink" Target="http://www.emedicine.com/" TargetMode="External"/><Relationship Id="rId4" Type="http://schemas.openxmlformats.org/officeDocument/2006/relationships/hyperlink" Target="http://www.emedicine.com/cgi-bin/foxweb.exe/makezoom@/em/makezoom?picture=\websites\emedicine\radio\images\Large\42934293rad0877-15.jpg&amp;template=izoom2" TargetMode="External"/><Relationship Id="rId9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eforkneesurgery.com/rheumatoid_arthritis.html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" TargetMode="External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hyperlink" Target="http://www.emedicine.com/cgi-bin/foxweb.exe/makezoom@/em/makezoom?picture=\websites\emedicine\radio\images\Large\9222922203_Left___Right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9238923804_Left,Right_jpg.jpg&amp;template=izoom2" TargetMode="External"/><Relationship Id="rId5" Type="http://schemas.openxmlformats.org/officeDocument/2006/relationships/image" Target="../media/image72.jpeg"/><Relationship Id="rId4" Type="http://schemas.openxmlformats.org/officeDocument/2006/relationships/hyperlink" Target="http://www.emedicine.com/cgi-bin/foxweb.exe/makezoom@/em/makezoom?picture=\websites\emedicine\radio\images\Large\9237923703.jpg&amp;template=izoom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emedicine.com/cgi-bin/foxweb.exe/makezoom@/em/makezoom?picture=\websites\emedicine\radio\images\Large\9230923010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hyperlink" Target="http://www.emedicine.com/cgi-bin/foxweb.exe/makezoom@/em/makezoom?picture=\websites\emedicine\radio\images\Large\92089208UC4.jpg&amp;template=izoom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emedicine.com/cgi-bin/foxweb.exe/makezoom@/em/makezoom?picture=\websites\emedicine\radio\images\Large\9223922304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hyperlink" Target="http://www.emedicine.com/cgi-bin/foxweb.exe/makezoom@/em/makezoom?picture=\websites\emedicine\radio\images\Large\9226922606.jpg&amp;template=izoom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emedicine.com/cgi-bin/foxweb.exe/makezoom@/em/makezoom?picture=\websites\emedicine\radio\images\Large\9220922001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hyperlink" Target="http://www.emedicine.com/cgi-bin/foxweb.exe/makezoom@/em/makezoom?picture=\websites\emedicine\radio\images\Large\88778877Uc01.jpg&amp;template=izoom2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3" Type="http://schemas.openxmlformats.org/officeDocument/2006/relationships/hyperlink" Target="https://el.wikipedia.org/wiki/%CE%9D%CF%8C%CF%83%CE%BF%CF%82_%CF%84%CE%BF%CF%85_Crohn" TargetMode="External"/><Relationship Id="rId7" Type="http://schemas.openxmlformats.org/officeDocument/2006/relationships/hyperlink" Target="https://commons.wikimedia.org/wiki/User:RicHard-5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rohn's_Disease_vs_Colitis_ulcerosa.svg" TargetMode="External"/><Relationship Id="rId11" Type="http://schemas.openxmlformats.org/officeDocument/2006/relationships/hyperlink" Target="http://creativecommons.org/licenses/by/3.0/deed.en" TargetMode="External"/><Relationship Id="rId5" Type="http://schemas.openxmlformats.org/officeDocument/2006/relationships/image" Target="../media/image81.png"/><Relationship Id="rId10" Type="http://schemas.openxmlformats.org/officeDocument/2006/relationships/hyperlink" Target="https://commons.wikimedia.org/w/index.php?title=User:Kali.x&amp;action=edit&amp;redlink=1" TargetMode="External"/><Relationship Id="rId4" Type="http://schemas.openxmlformats.org/officeDocument/2006/relationships/image" Target="../media/image80.png"/><Relationship Id="rId9" Type="http://schemas.openxmlformats.org/officeDocument/2006/relationships/hyperlink" Target="https://commons.wikimedia.org/wiki/File:Crohnova_nemoc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heumatoid_arthritis_joint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Fran_Rogers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hyperlink" Target="http://www.emedicine.com/cgi-bin/foxweb.exe/makezoom@/em/makezoom?picture=\websites\emedicine\radio\images\Large\764821.1sbftsboafterrecurrence.jpg&amp;template=izoom2" TargetMode="External"/><Relationship Id="rId3" Type="http://schemas.openxmlformats.org/officeDocument/2006/relationships/image" Target="../media/image82.jpeg"/><Relationship Id="rId7" Type="http://schemas.openxmlformats.org/officeDocument/2006/relationships/hyperlink" Target="http://www.emedicine.com/cgi-bin/foxweb.exe/makezoom@/em/makezoom?picture=\websites\emedicine\radio\images\Large\76243_sbft_string_sign__2_.jpg&amp;template=izoom2" TargetMode="External"/><Relationship Id="rId12" Type="http://schemas.openxmlformats.org/officeDocument/2006/relationships/image" Target="../media/image87.jpeg"/><Relationship Id="rId2" Type="http://schemas.openxmlformats.org/officeDocument/2006/relationships/hyperlink" Target="http://www.emedicine.com/cgi-bin/foxweb.exe/makezoom@/em/makezoom?picture=\websites\emedicine\radio\images\Large\763512_be_chrons_colitis__3_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hyperlink" Target="http://www.emedicine.com/cgi-bin/foxweb.exe/makezoom@/em/makezoom?picture=\websites\emedicine\radio\images\Large\76254_sbft_with_ct_us_corr__2_.jpg&amp;template=izoom2" TargetMode="External"/><Relationship Id="rId5" Type="http://schemas.openxmlformats.org/officeDocument/2006/relationships/hyperlink" Target="http://www.emedicine.com/cgi-bin/foxweb.exe/makezoom@/em/makezoom?picture=\websites\emedicine\radio\images\Large\76232_sbft_ti_cobblestoning__3_.jpg&amp;template=izoom2" TargetMode="External"/><Relationship Id="rId15" Type="http://schemas.openxmlformats.org/officeDocument/2006/relationships/hyperlink" Target="http://www.emedicine.com/" TargetMode="External"/><Relationship Id="rId10" Type="http://schemas.openxmlformats.org/officeDocument/2006/relationships/image" Target="../media/image86.jpeg"/><Relationship Id="rId4" Type="http://schemas.openxmlformats.org/officeDocument/2006/relationships/image" Target="../media/image83.jpeg"/><Relationship Id="rId9" Type="http://schemas.openxmlformats.org/officeDocument/2006/relationships/hyperlink" Target="http://www.emedicine.com/cgi-bin/foxweb.exe/makezoom@/em/makezoom?picture=\websites\emedicine\radio\images\Large\76221_apthous_ulcers__3_.jpg&amp;template=izoom2" TargetMode="External"/><Relationship Id="rId1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76318_ct_active_small_bowel_disease.jpg&amp;template=izoom2" TargetMode="External"/><Relationship Id="rId13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1.jpeg"/><Relationship Id="rId12" Type="http://schemas.openxmlformats.org/officeDocument/2006/relationships/hyperlink" Target="http://www.emedicine.com/cgi-bin/foxweb.exe/makezoom@/em/makezoom?picture=\websites\emedicine\radio\images\Large\763310_ct_with_inflammatory_mass_2__3_.jpg&amp;template=izoom2" TargetMode="External"/><Relationship Id="rId2" Type="http://schemas.openxmlformats.org/officeDocument/2006/relationships/hyperlink" Target="http://www.emedicine.com/cgi-bin/foxweb.exe/makezoom@/em/makezoom?picture=\websites\emedicine\radio\images\Large\763812_ct_crohns_colitis.jpg&amp;template=izoom2" TargetMode="External"/><Relationship Id="rId16" Type="http://schemas.openxmlformats.org/officeDocument/2006/relationships/hyperlink" Target="http://www.emedic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76265_CT_with_sbft_us_corr__2_.jpg&amp;template=izoom2" TargetMode="External"/><Relationship Id="rId11" Type="http://schemas.openxmlformats.org/officeDocument/2006/relationships/image" Target="../media/image93.jpeg"/><Relationship Id="rId5" Type="http://schemas.openxmlformats.org/officeDocument/2006/relationships/image" Target="../media/image90.jpeg"/><Relationship Id="rId15" Type="http://schemas.openxmlformats.org/officeDocument/2006/relationships/image" Target="../media/image95.jpeg"/><Relationship Id="rId10" Type="http://schemas.openxmlformats.org/officeDocument/2006/relationships/hyperlink" Target="http://www.emedicine.com/cgi-bin/foxweb.exe/makezoom@/em/makezoom?picture=\websites\emedicine\radio\images\Large\76329_ct_with_inflammatory_mass__2_.jpg&amp;template=izoom2" TargetMode="External"/><Relationship Id="rId4" Type="http://schemas.openxmlformats.org/officeDocument/2006/relationships/hyperlink" Target="http://www.emedicine.com/cgi-bin/foxweb.exe/makezoom@/em/makezoom?picture=\websites\emedicine\radio\images\Large\764217_ct_with_intramural_fat,_mri_corr__3_.jpg&amp;template=izoom2" TargetMode="External"/><Relationship Id="rId9" Type="http://schemas.openxmlformats.org/officeDocument/2006/relationships/image" Target="../media/image92.jpeg"/><Relationship Id="rId14" Type="http://schemas.openxmlformats.org/officeDocument/2006/relationships/hyperlink" Target="http://www.emedicine.com/cgi-bin/foxweb.exe/makezoom@/em/makezoom?picture=\websites\emedicine\radio\images\Large\764318_MRI__3_.jpg&amp;template=izoom2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7647DSCN2049t.jpg&amp;template=izoom2" TargetMode="External"/><Relationship Id="rId13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12" Type="http://schemas.openxmlformats.org/officeDocument/2006/relationships/hyperlink" Target="http://www.emedicine.com/cgi-bin/foxweb.exe/makezoom@/em/makezoom?picture=\websites\emedicine\radio\images\Large\764620sboafterrecurrencectwithwallthickening.jpg&amp;template=izoom2" TargetMode="External"/><Relationship Id="rId2" Type="http://schemas.openxmlformats.org/officeDocument/2006/relationships/hyperlink" Target="http://www.emedicine.com/cgi-bin/foxweb.exe/makezoom@/em/makezoom?picture=\websites\emedicine\radio\images\Large\76297_us_with_ct_sbft_corr__2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763410.1_us_with_pseudokidney_sign.jpg&amp;template=izoom2" TargetMode="External"/><Relationship Id="rId11" Type="http://schemas.openxmlformats.org/officeDocument/2006/relationships/image" Target="../media/image100.jpeg"/><Relationship Id="rId5" Type="http://schemas.openxmlformats.org/officeDocument/2006/relationships/image" Target="../media/image97.jpeg"/><Relationship Id="rId10" Type="http://schemas.openxmlformats.org/officeDocument/2006/relationships/hyperlink" Target="http://www.emedicine.com/cgi-bin/foxweb.exe/makezoom@/em/makezoom?picture=\websites\emedicine\radio\images\Large\764520_perirectal_abscess_2__3_.jpg&amp;template=izoom2" TargetMode="External"/><Relationship Id="rId4" Type="http://schemas.openxmlformats.org/officeDocument/2006/relationships/hyperlink" Target="http://www.emedicine.com/cgi-bin/foxweb.exe/makezoom@/em/makezoom?picture=\websites\emedicine\radio\images\Large\76276_us_with_sbct_ct_corr__1.jpg&amp;template=izoom2" TargetMode="External"/><Relationship Id="rId9" Type="http://schemas.openxmlformats.org/officeDocument/2006/relationships/image" Target="../media/image9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765124_sbft_enterocolic_fistulae_doubletracking_ileocecal_valve.jpg&amp;template=izoom2" TargetMode="External"/><Relationship Id="rId13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4.jpeg"/><Relationship Id="rId12" Type="http://schemas.openxmlformats.org/officeDocument/2006/relationships/hyperlink" Target="http://www.emedicine.com/cgi-bin/foxweb.exe/makezoom@/em/makezoom?picture=\websites\emedicine\radio\images\Large\765528ctenterovesicalfistulabladerfindings.jpg&amp;template=izoom2" TargetMode="External"/><Relationship Id="rId2" Type="http://schemas.openxmlformats.org/officeDocument/2006/relationships/hyperlink" Target="http://www.emedicine.com/cgi-bin/foxweb.exe/makezoom@/em/makezoom?picture=\websites\emedicine\radio\images\Large\765328__cystogram_.jpg&amp;template=izoom2" TargetMode="External"/><Relationship Id="rId16" Type="http://schemas.openxmlformats.org/officeDocument/2006/relationships/hyperlink" Target="http://www.emedic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765023_ct_with_enterocutaneous_fistula.jpg&amp;template=izoom2" TargetMode="External"/><Relationship Id="rId11" Type="http://schemas.openxmlformats.org/officeDocument/2006/relationships/image" Target="../media/image106.jpeg"/><Relationship Id="rId5" Type="http://schemas.openxmlformats.org/officeDocument/2006/relationships/image" Target="../media/image103.jpeg"/><Relationship Id="rId15" Type="http://schemas.openxmlformats.org/officeDocument/2006/relationships/image" Target="../media/image108.jpeg"/><Relationship Id="rId10" Type="http://schemas.openxmlformats.org/officeDocument/2006/relationships/hyperlink" Target="http://www.emedicine.com/cgi-bin/foxweb.exe/makezoom@/em/makezoom?picture=\websites\emedicine\radio\images\Large\7652DSCN2051t.jpg&amp;template=izoom2" TargetMode="External"/><Relationship Id="rId4" Type="http://schemas.openxmlformats.org/officeDocument/2006/relationships/hyperlink" Target="http://www.emedicine.com/cgi-bin/foxweb.exe/makezoom@/em/makezoom?picture=\websites\emedicine\radio\images\Large\764922_ct_with_Enteroenteric_Fistula.jpg&amp;template=izoom2" TargetMode="External"/><Relationship Id="rId9" Type="http://schemas.openxmlformats.org/officeDocument/2006/relationships/image" Target="../media/image105.jpeg"/><Relationship Id="rId14" Type="http://schemas.openxmlformats.org/officeDocument/2006/relationships/hyperlink" Target="http://www.emedicine.com/cgi-bin/foxweb.exe/makezoom@/em/makezoom?picture=\websites\emedicine\radio\images\Large\765427_ct_enterovesical_fistula_tract_seen.jpg&amp;template=izoom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.washington.edu/mskbook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d.washington.edu/mskbookl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.washington.edu/mskbook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d.washington.edu/mskbookl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Στοιχεία Διαγνωστικής Απεικόνισης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Αρθρίτιδες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Κατανομή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2/2</a:t>
            </a:r>
            <a:endParaRPr lang="el-GR" altLang="el-GR" dirty="0" smtClean="0"/>
          </a:p>
        </p:txBody>
      </p:sp>
      <p:pic>
        <p:nvPicPr>
          <p:cNvPr id="10243" name="Picture 4" descr="Wristsingl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3278"/>
            <a:ext cx="3722273" cy="29246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5" descr="Wrists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1" y="3573016"/>
            <a:ext cx="8427096" cy="259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43241" y="6253704"/>
            <a:ext cx="1418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4"/>
              </a:rPr>
              <a:t>rad.washington.edu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1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Φλεγμονώδεις </a:t>
            </a:r>
            <a:r>
              <a:rPr lang="el-GR" altLang="el-GR" dirty="0" err="1" smtClean="0"/>
              <a:t>σπονδυλαρθροπάθειες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Ρευματοειδής </a:t>
            </a:r>
            <a:r>
              <a:rPr lang="el-GR" altLang="el-GR" sz="2400" dirty="0" err="1" smtClean="0"/>
              <a:t>αρθρίτις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err="1" smtClean="0"/>
              <a:t>Αγκυλοποιητική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σπονδυλίτις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Ψωρίαση</a:t>
            </a:r>
          </a:p>
          <a:p>
            <a:pPr eaLnBrk="1" hangingPunct="1"/>
            <a:r>
              <a:rPr lang="el-GR" altLang="el-GR" sz="2400" dirty="0" smtClean="0"/>
              <a:t>ν. </a:t>
            </a:r>
            <a:r>
              <a:rPr lang="en-US" altLang="el-GR" sz="2400" dirty="0" smtClean="0"/>
              <a:t>Reiter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Εντεροπάθεια (ελκώδης κολίτιδα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νόσος </a:t>
            </a:r>
            <a:r>
              <a:rPr lang="en-US" altLang="el-GR" sz="2400" dirty="0" err="1" smtClean="0"/>
              <a:t>Crohn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err="1" smtClean="0"/>
              <a:t>Εναποθετικές</a:t>
            </a:r>
            <a:r>
              <a:rPr lang="el-GR" altLang="el-GR" sz="2400" dirty="0" smtClean="0"/>
              <a:t> νόσοι</a:t>
            </a:r>
          </a:p>
          <a:p>
            <a:pPr lvl="1" eaLnBrk="1" hangingPunct="1"/>
            <a:r>
              <a:rPr lang="el-GR" altLang="el-GR" dirty="0" smtClean="0"/>
              <a:t>Ουρική αρθρίτιδα</a:t>
            </a:r>
          </a:p>
          <a:p>
            <a:pPr lvl="1" eaLnBrk="1" hangingPunct="1"/>
            <a:r>
              <a:rPr lang="en-US" altLang="el-GR" dirty="0" smtClean="0"/>
              <a:t>CPPD</a:t>
            </a:r>
          </a:p>
          <a:p>
            <a:pPr lvl="1" eaLnBrk="1" hangingPunct="1"/>
            <a:r>
              <a:rPr lang="en-US" altLang="el-GR" dirty="0" err="1" smtClean="0"/>
              <a:t>Hydrxyapatite</a:t>
            </a:r>
            <a:r>
              <a:rPr lang="en-US" altLang="el-GR" dirty="0" smtClean="0"/>
              <a:t> deposition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8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Κεντρική - Οστεοαρθρίτις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Εκφύλιση δίσκου</a:t>
            </a:r>
          </a:p>
          <a:p>
            <a:pPr eaLnBrk="1" hangingPunct="1"/>
            <a:r>
              <a:rPr lang="el-GR" altLang="el-GR" sz="2400" dirty="0" smtClean="0"/>
              <a:t>Οστεόφυτα</a:t>
            </a:r>
          </a:p>
          <a:p>
            <a:pPr lvl="1" eaLnBrk="1" hangingPunct="1"/>
            <a:r>
              <a:rPr lang="el-GR" altLang="el-GR" dirty="0" smtClean="0"/>
              <a:t>Δίσκοι</a:t>
            </a:r>
          </a:p>
          <a:p>
            <a:pPr lvl="1" eaLnBrk="1" hangingPunct="1"/>
            <a:r>
              <a:rPr lang="el-GR" altLang="el-GR" dirty="0" smtClean="0"/>
              <a:t>Καταφύσεις τενόντων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/>
              <a:t>	(</a:t>
            </a:r>
            <a:r>
              <a:rPr lang="el-GR" altLang="el-GR" dirty="0" err="1" smtClean="0"/>
              <a:t>συνδεσμόφυτα</a:t>
            </a:r>
            <a:r>
              <a:rPr lang="el-GR" altLang="el-GR" dirty="0" smtClean="0"/>
              <a:t>)</a:t>
            </a:r>
          </a:p>
        </p:txBody>
      </p:sp>
      <p:pic>
        <p:nvPicPr>
          <p:cNvPr id="12292" name="Picture 7" descr="DegNuclearDiseas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8864"/>
            <a:ext cx="4247712" cy="22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DegAnnularDisease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8227"/>
            <a:ext cx="4247712" cy="217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06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Οστεόφυτα -  ΣΣ</a:t>
            </a:r>
          </a:p>
        </p:txBody>
      </p:sp>
      <p:pic>
        <p:nvPicPr>
          <p:cNvPr id="13315" name="Picture 4" descr="DJDCTLSFacetPhytes: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5"/>
            <a:ext cx="3698195" cy="3657104"/>
          </a:xfrm>
          <a:noFill/>
          <a:ln>
            <a:solidFill>
              <a:schemeClr val="tx1"/>
            </a:solidFill>
          </a:ln>
        </p:spPr>
      </p:pic>
      <p:pic>
        <p:nvPicPr>
          <p:cNvPr id="13316" name="Picture 7" descr="DDDAPTSpine: 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844824"/>
            <a:ext cx="2232248" cy="4119105"/>
          </a:xfrm>
          <a:noFill/>
          <a:ln>
            <a:solidFill>
              <a:schemeClr val="tx1"/>
            </a:solidFill>
          </a:ln>
        </p:spPr>
      </p:pic>
      <p:pic>
        <p:nvPicPr>
          <p:cNvPr id="13317" name="Picture 10" descr="DDDLatLS: 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6002" y="1844825"/>
            <a:ext cx="2433472" cy="4104456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Συνδεσμόφυτα</a:t>
            </a:r>
          </a:p>
        </p:txBody>
      </p:sp>
      <p:pic>
        <p:nvPicPr>
          <p:cNvPr id="14339" name="Picture 6" descr="Click to see larger pictur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92" y="2348880"/>
            <a:ext cx="3182112" cy="3314700"/>
          </a:xfrm>
          <a:ln>
            <a:solidFill>
              <a:schemeClr val="tx1"/>
            </a:solidFill>
          </a:ln>
        </p:spPr>
      </p:pic>
      <p:pic>
        <p:nvPicPr>
          <p:cNvPr id="14341" name="Picture 8" descr="Click to see larger picture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2348880"/>
            <a:ext cx="3435120" cy="3314700"/>
          </a:xfrm>
          <a:ln>
            <a:solidFill>
              <a:schemeClr val="tx1"/>
            </a:solidFill>
          </a:ln>
        </p:spPr>
      </p:pic>
      <p:pic>
        <p:nvPicPr>
          <p:cNvPr id="14340" name="Picture 5" descr="ASSyndesmophytesArrows: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6" y="2348880"/>
            <a:ext cx="20574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9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Άλλα σημεία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Στένωση Μεσοσπονδυλίου Διαστήματος</a:t>
            </a:r>
          </a:p>
          <a:p>
            <a:pPr eaLnBrk="1" hangingPunct="1"/>
            <a:r>
              <a:rPr lang="el-GR" altLang="el-GR" sz="2400" dirty="0" smtClean="0"/>
              <a:t>Υπετροφία οστική</a:t>
            </a:r>
          </a:p>
          <a:p>
            <a:pPr eaLnBrk="1" hangingPunct="1"/>
            <a:r>
              <a:rPr lang="el-GR" altLang="el-GR" sz="2400" dirty="0" smtClean="0"/>
              <a:t>Διαβρώσεις</a:t>
            </a:r>
          </a:p>
          <a:p>
            <a:pPr eaLnBrk="1" hangingPunct="1"/>
            <a:r>
              <a:rPr lang="el-GR" altLang="el-GR" sz="2400" dirty="0" smtClean="0"/>
              <a:t>Εναποθέσεις</a:t>
            </a:r>
          </a:p>
          <a:p>
            <a:pPr eaLnBrk="1" hangingPunct="1"/>
            <a:r>
              <a:rPr lang="el-GR" altLang="el-GR" sz="2400" dirty="0" smtClean="0"/>
              <a:t>Σκλήρυνση</a:t>
            </a:r>
          </a:p>
          <a:p>
            <a:pPr eaLnBrk="1" hangingPunct="1"/>
            <a:r>
              <a:rPr lang="el-GR" altLang="el-GR" sz="2400" dirty="0" smtClean="0"/>
              <a:t>Αγκύλωση</a:t>
            </a:r>
          </a:p>
          <a:p>
            <a:pPr eaLnBrk="1" hangingPunct="1"/>
            <a:r>
              <a:rPr lang="el-GR" altLang="el-GR" sz="2400" dirty="0" smtClean="0"/>
              <a:t>Υπεξάρθρημα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1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DISH</a:t>
            </a:r>
            <a:endParaRPr lang="el-GR" altLang="el-GR" smtClean="0"/>
          </a:p>
        </p:txBody>
      </p:sp>
      <p:pic>
        <p:nvPicPr>
          <p:cNvPr id="16387" name="Picture 5" descr="DISHLatCSpin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33666"/>
            <a:ext cx="2662731" cy="3634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7" descr="DISHLatTSpine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539664"/>
            <a:ext cx="2282341" cy="4828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9" descr="DISHLatLSpine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6628"/>
            <a:ext cx="2592288" cy="5351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5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Διαφορική διάγνωση</a:t>
            </a:r>
          </a:p>
        </p:txBody>
      </p:sp>
      <p:graphicFrame>
        <p:nvGraphicFramePr>
          <p:cNvPr id="6046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686259"/>
              </p:ext>
            </p:extLst>
          </p:nvPr>
        </p:nvGraphicFramePr>
        <p:xfrm>
          <a:off x="323528" y="1700808"/>
          <a:ext cx="8424862" cy="34067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29909"/>
                <a:gridCol w="3794953"/>
              </a:tblGrid>
              <a:tr h="6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Αγκυλοποιητική Σπονδυλίτιδα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Διαφορά στο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DISH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</a:tr>
              <a:tr h="8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Ιερολαγόνιες αρθρώσεις παθολογικές</a:t>
                      </a:r>
                    </a:p>
                  </a:txBody>
                  <a:tcPr marL="96380" marR="9638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SIJ</a:t>
                      </a: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φυσιολογικές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</a:tr>
              <a:tr h="107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Εκφύλιση πηκτοειδούς πυρήνα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ΜΔ φυσιολογικό ύψος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</a:tr>
              <a:tr h="82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Αποτιτάνωση προσθίου επιμήκους εκτεταμένη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Αποτιτάνωση  προσθίου επιμήκους 4 συνεχή επίπεδα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6380" marR="96380" marT="45723" marB="45723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9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400" dirty="0" smtClean="0"/>
              <a:t>Αγκυλοποιητική Σπονδυλίτιδα</a:t>
            </a:r>
            <a:br>
              <a:rPr lang="el-GR" altLang="el-GR" sz="3400" dirty="0" smtClean="0"/>
            </a:br>
            <a:r>
              <a:rPr lang="el-GR" altLang="el-GR" sz="3400" dirty="0" smtClean="0"/>
              <a:t>Α.Σ.</a:t>
            </a:r>
          </a:p>
        </p:txBody>
      </p:sp>
      <p:pic>
        <p:nvPicPr>
          <p:cNvPr id="19460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40" y="1672878"/>
            <a:ext cx="2377577" cy="24762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6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2193925" cy="2924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7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94" y="404664"/>
            <a:ext cx="2194081" cy="29242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8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30" y="4437111"/>
            <a:ext cx="2769499" cy="2078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9" descr="Click to see larger pictur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lum brigh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1"/>
            <a:ext cx="2770187" cy="2078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0" descr="Click to see larger pictur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8" y="4437111"/>
            <a:ext cx="2598389" cy="2078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539552" y="6525344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4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2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Ιερολαγονίτις - Διαβρώσεις  Α. Σ. </a:t>
            </a:r>
          </a:p>
        </p:txBody>
      </p:sp>
      <p:pic>
        <p:nvPicPr>
          <p:cNvPr id="18435" name="Picture 5" descr="ASCTSIerosion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17" y="1611312"/>
            <a:ext cx="4699555" cy="4481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7" descr="ASFacetErosions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0" y="1611312"/>
            <a:ext cx="3461907" cy="44556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Φυσιολογική </a:t>
            </a:r>
            <a:r>
              <a:rPr lang="el-GR" dirty="0"/>
              <a:t>άρθρωση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6" name="Picture 2" descr="File:Join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265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Rectangle 7"/>
          <p:cNvSpPr/>
          <p:nvPr/>
        </p:nvSpPr>
        <p:spPr>
          <a:xfrm>
            <a:off x="939421" y="6461694"/>
            <a:ext cx="72329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Joint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Jmarchn"/>
              </a:rPr>
              <a:t>Jmarchn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1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026" descr="A:\ankspond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9"/>
          <a:stretch>
            <a:fillRect/>
          </a:stretch>
        </p:blipFill>
        <p:spPr bwMode="auto">
          <a:xfrm>
            <a:off x="827584" y="908720"/>
            <a:ext cx="7386637" cy="52001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005064"/>
            <a:ext cx="3281607" cy="2362002"/>
          </a:xfrm>
          <a:noFill/>
          <a:ln>
            <a:solidFill>
              <a:schemeClr val="tx1"/>
            </a:solidFill>
          </a:ln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9" y="476672"/>
            <a:ext cx="3240360" cy="3375797"/>
          </a:xfrm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6300192" y="6381328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emedicine.com</a:t>
            </a:r>
            <a:endParaRPr lang="en-US" sz="1200" dirty="0">
              <a:latin typeface="+mn-lt"/>
            </a:endParaRPr>
          </a:p>
        </p:txBody>
      </p:sp>
      <p:pic>
        <p:nvPicPr>
          <p:cNvPr id="37890" name="Picture 2" descr="http://images.radiopaedia.org/images/1197313/182b9e9170c969e6a6556ba419eb79_big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3908669" cy="261198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835696" y="3068960"/>
            <a:ext cx="1277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radiopaedia.org</a:t>
            </a:r>
            <a:endParaRPr lang="en-US" sz="1200" dirty="0"/>
          </a:p>
        </p:txBody>
      </p:sp>
      <p:pic>
        <p:nvPicPr>
          <p:cNvPr id="37892" name="Picture 4" descr="http://www.mypacs.net/repos/mpv3_repo/viz/full/19530/9765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573578"/>
            <a:ext cx="3907216" cy="280831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79712" y="6381890"/>
            <a:ext cx="108012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mypacs.net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4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A:\spineasdag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401468" cy="6669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6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06807" cy="3600400"/>
          </a:xfrm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7544" y="5229200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Σύνδρομο</a:t>
            </a:r>
            <a:r>
              <a:rPr lang="en-US" altLang="el-GR" dirty="0" smtClean="0"/>
              <a:t> Reiter</a:t>
            </a:r>
            <a:endParaRPr lang="el-GR" altLang="el-GR" dirty="0" smtClean="0"/>
          </a:p>
        </p:txBody>
      </p:sp>
      <p:pic>
        <p:nvPicPr>
          <p:cNvPr id="25605" name="Picture 8" descr="Click to see larger pictur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996306" cy="2232248"/>
          </a:xfrm>
          <a:ln>
            <a:solidFill>
              <a:schemeClr val="tx1"/>
            </a:solidFill>
          </a:ln>
        </p:spPr>
      </p:pic>
      <p:pic>
        <p:nvPicPr>
          <p:cNvPr id="25603" name="Picture 5" descr="ReiterAP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9621"/>
            <a:ext cx="3031182" cy="4525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7" descr="ReiterLat: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9621"/>
            <a:ext cx="3403703" cy="4525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2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-180527" y="116632"/>
            <a:ext cx="5400600" cy="100811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Ρευματοειδής Αρθρίτιδα</a:t>
            </a:r>
          </a:p>
        </p:txBody>
      </p:sp>
      <p:pic>
        <p:nvPicPr>
          <p:cNvPr id="26629" name="Picture 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817937" cy="35881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9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17937" cy="255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820341" y="6581001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2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Ρευματοειδής Αρθρίτιδα - ΣΣ</a:t>
            </a:r>
          </a:p>
        </p:txBody>
      </p:sp>
      <p:pic>
        <p:nvPicPr>
          <p:cNvPr id="28675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581862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7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0"/>
          <a:stretch>
            <a:fillRect/>
          </a:stretch>
        </p:blipFill>
        <p:spPr bwMode="auto">
          <a:xfrm>
            <a:off x="467544" y="3789040"/>
            <a:ext cx="2592288" cy="26715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1187624" y="6464369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emedicine.com</a:t>
            </a:r>
            <a:endParaRPr lang="en-US" sz="1200" dirty="0">
              <a:latin typeface="+mn-lt"/>
            </a:endParaRPr>
          </a:p>
        </p:txBody>
      </p:sp>
      <p:pic>
        <p:nvPicPr>
          <p:cNvPr id="32772" name="Picture 4" descr="http://images.radiopaedia.org/images/2943272/550d19b9d353f796b742cf44f11e4c_big_gallery.jpeg"/>
          <p:cNvPicPr>
            <a:picLocks noChangeAspect="1" noChangeArrowheads="1"/>
          </p:cNvPicPr>
          <p:nvPr/>
        </p:nvPicPr>
        <p:blipFill>
          <a:blip r:embed="rId7" cstate="print"/>
          <a:srcRect l="15410" r="11391"/>
          <a:stretch>
            <a:fillRect/>
          </a:stretch>
        </p:blipFill>
        <p:spPr bwMode="auto">
          <a:xfrm>
            <a:off x="5052733" y="937186"/>
            <a:ext cx="4091267" cy="558924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678488" y="6525344"/>
            <a:ext cx="206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radiopaedia.org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2849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Έκταση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492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Κάμψη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17008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Αρθρίτιδα στις αρθρώσεις του οδόντα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76256" y="1700808"/>
            <a:ext cx="936104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203848" y="3645024"/>
            <a:ext cx="2304256" cy="2880320"/>
            <a:chOff x="3203848" y="3573016"/>
            <a:chExt cx="2304256" cy="2880320"/>
          </a:xfrm>
        </p:grpSpPr>
        <p:pic>
          <p:nvPicPr>
            <p:cNvPr id="32774" name="Picture 6" descr="http://images.radiopaedia.org/images/17209/a3ae9db80b996658cf97ea4e4e337d_jumbo.jpg"/>
            <p:cNvPicPr>
              <a:picLocks noChangeAspect="1" noChangeArrowheads="1"/>
            </p:cNvPicPr>
            <p:nvPr/>
          </p:nvPicPr>
          <p:blipFill>
            <a:blip r:embed="rId9" cstate="print"/>
            <a:srcRect l="4991" r="15157"/>
            <a:stretch>
              <a:fillRect/>
            </a:stretch>
          </p:blipFill>
          <p:spPr bwMode="auto">
            <a:xfrm>
              <a:off x="3203848" y="3717032"/>
              <a:ext cx="2304256" cy="2736304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4283968" y="3573016"/>
              <a:ext cx="936104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779912" y="6525344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radiopaedia.org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2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Ρ. Α. περιφέρεια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31746" name="Picture 2" descr="http://images.radiopaedia.org/images/32161/dd9f125ed61b0524efc35c13421116_big_gallery.jpg"/>
          <p:cNvPicPr>
            <a:picLocks noChangeAspect="1" noChangeArrowheads="1"/>
          </p:cNvPicPr>
          <p:nvPr/>
        </p:nvPicPr>
        <p:blipFill>
          <a:blip r:embed="rId2" cstate="print"/>
          <a:srcRect t="9258" b="7943"/>
          <a:stretch>
            <a:fillRect/>
          </a:stretch>
        </p:blipFill>
        <p:spPr bwMode="auto">
          <a:xfrm>
            <a:off x="101598" y="1606694"/>
            <a:ext cx="5766546" cy="477463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6361583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radiopaedia.org</a:t>
            </a:r>
            <a:endParaRPr lang="en-US" sz="1400" dirty="0"/>
          </a:p>
        </p:txBody>
      </p:sp>
      <p:pic>
        <p:nvPicPr>
          <p:cNvPr id="13" name="Picture 4" descr="http://images.radiopaedia.org/images/1331102/b9db4d3e19ccd5563039166056465d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727" y="126583"/>
            <a:ext cx="3482273" cy="3573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804248" y="3699599"/>
            <a:ext cx="1424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radiopaedia.org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0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89090" name="Picture 2" descr="http://images.radiopaedia.org/images/387/ea6c35f5dd58fb3e102ba4443c6689_big_gallery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2708920"/>
            <a:ext cx="5271968" cy="39330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95736" y="6309320"/>
            <a:ext cx="151216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radiopaedia.org</a:t>
            </a:r>
            <a:endParaRPr lang="en-US" sz="1200" dirty="0"/>
          </a:p>
        </p:txBody>
      </p:sp>
      <p:pic>
        <p:nvPicPr>
          <p:cNvPr id="89092" name="Picture 4" descr="http://www.maurascollege.org/images/f-osteoarthritis-c-helps-vitamin-shreveport-louisiana-21951.jpg"/>
          <p:cNvPicPr>
            <a:picLocks noChangeAspect="1" noChangeArrowheads="1"/>
          </p:cNvPicPr>
          <p:nvPr/>
        </p:nvPicPr>
        <p:blipFill>
          <a:blip r:embed="rId4" cstate="print"/>
          <a:srcRect l="3054" t="4032" r="3783" b="5249"/>
          <a:stretch>
            <a:fillRect/>
          </a:stretch>
        </p:blipFill>
        <p:spPr bwMode="auto">
          <a:xfrm>
            <a:off x="4946734" y="116632"/>
            <a:ext cx="419726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30724" name="Picture 4" descr="https://s-media-cache-ak0.pinimg.com/236x/87/94/4d/87944d032e6fe16e7406e672f9f10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1772816"/>
            <a:ext cx="3168352" cy="398672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19672" y="5877272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pinterest.com</a:t>
            </a:r>
            <a:endParaRPr lang="en-US" sz="1200" dirty="0"/>
          </a:p>
        </p:txBody>
      </p:sp>
      <p:pic>
        <p:nvPicPr>
          <p:cNvPr id="30726" name="Picture 6" descr="https://upload.wikimedia.org/wikipedia/commons/3/3a/Arthrite_rhumato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946882" y="2492896"/>
            <a:ext cx="5197118" cy="229284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868144" y="4869160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07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427983" cy="1296144"/>
          </a:xfrm>
        </p:spPr>
        <p:txBody>
          <a:bodyPr>
            <a:normAutofit/>
          </a:bodyPr>
          <a:lstStyle/>
          <a:p>
            <a:r>
              <a:rPr lang="el-GR" dirty="0"/>
              <a:t>Άρθρωση με Οστεοαρθρίτιδα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https://c2.staticflickr.com/6/5342/8882212158_0b16b74ea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08512" cy="6652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572000" y="6195199"/>
            <a:ext cx="368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Osteoarthritis - knee joint with partial destruction of cartilage - shows erosion and chipping of joint bone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Go to MyArthritis's photostream"/>
              </a:rPr>
              <a:t>MyArthritis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BY-NC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90114" name="Picture 2" descr="http://images.radiopaedia.org/images/502937/6a169bebf6f96dc2cd3beddfba505e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26" y="1556792"/>
            <a:ext cx="4416574" cy="4416574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0118" name="Picture 6" descr="http://www.hipain.info/sites/default/files/styles/medium/public/figure%203a%20-%20RA.jpg?itok=bGJYMom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7544" y="1772816"/>
            <a:ext cx="4104456" cy="399251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835696" y="5805264"/>
            <a:ext cx="108012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hipain.info/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Ρ.Α. – Πνευμονική ίνωση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91138" name="Picture 2" descr="http://images.radiopaedia.org/images/596815/334b85b1d46572466623f2ceb25587_big_gallery.jpg"/>
          <p:cNvPicPr>
            <a:picLocks noChangeAspect="1" noChangeArrowheads="1"/>
          </p:cNvPicPr>
          <p:nvPr/>
        </p:nvPicPr>
        <p:blipFill>
          <a:blip r:embed="rId2" cstate="print"/>
          <a:srcRect t="4458" b="7944"/>
          <a:stretch>
            <a:fillRect/>
          </a:stretch>
        </p:blipFill>
        <p:spPr bwMode="auto">
          <a:xfrm>
            <a:off x="1979712" y="1268760"/>
            <a:ext cx="5867400" cy="52565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11960" y="6581001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radiopaedia.org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 descr="h99912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5"/>
          <a:stretch>
            <a:fillRect/>
          </a:stretch>
        </p:blipFill>
        <p:spPr bwMode="auto">
          <a:xfrm>
            <a:off x="467544" y="1268760"/>
            <a:ext cx="8316416" cy="4992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3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61091"/>
            <a:ext cx="4032250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1" y="2919110"/>
            <a:ext cx="3579530" cy="21660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1" y="5089788"/>
            <a:ext cx="3579529" cy="17000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1" y="132056"/>
            <a:ext cx="3579530" cy="27736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995936" y="6536377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0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4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92162" name="Picture 2" descr="http://www.centreforkneesurgery.com/images/rheumat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55348" cy="45365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8" y="6021288"/>
            <a:ext cx="20162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centreforkneesurgery.com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Ελκώδης κολίτις</a:t>
            </a:r>
          </a:p>
        </p:txBody>
      </p:sp>
      <p:pic>
        <p:nvPicPr>
          <p:cNvPr id="35843" name="Picture 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6242"/>
            <a:ext cx="4642447" cy="27848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9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28" y="966242"/>
            <a:ext cx="3482952" cy="3913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11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5189"/>
            <a:ext cx="4642447" cy="2646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5016294" y="6442303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1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357812" cy="569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13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876675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1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1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1512"/>
            <a:ext cx="3960440" cy="42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9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83" y="404664"/>
            <a:ext cx="4557925" cy="4420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8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27" y="332656"/>
            <a:ext cx="4968886" cy="5779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23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786188" cy="384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7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Νόσος του </a:t>
            </a:r>
            <a:r>
              <a:rPr lang="en-US" dirty="0">
                <a:hlinkClick r:id="rId3"/>
              </a:rPr>
              <a:t>Crohn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46082" name="Picture 2" descr="File:Crohnova nemo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2" t="21881" r="24679" b="24992"/>
          <a:stretch/>
        </p:blipFill>
        <p:spPr bwMode="auto">
          <a:xfrm>
            <a:off x="179512" y="1399210"/>
            <a:ext cx="4089732" cy="31099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File:Crohn's Disease vs Colitis ulcerosa.sv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7"/>
          <a:stretch/>
        </p:blipFill>
        <p:spPr bwMode="auto">
          <a:xfrm>
            <a:off x="4386292" y="1399211"/>
            <a:ext cx="4702339" cy="4299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Rectangle 7"/>
          <p:cNvSpPr/>
          <p:nvPr/>
        </p:nvSpPr>
        <p:spPr>
          <a:xfrm>
            <a:off x="4692595" y="5698340"/>
            <a:ext cx="408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Crohn's Disease vs Colitis </a:t>
            </a:r>
            <a:r>
              <a:rPr lang="en-US" sz="1200" dirty="0" err="1" smtClean="0">
                <a:latin typeface="+mn-lt"/>
                <a:hlinkClick r:id="rId6"/>
              </a:rPr>
              <a:t>ulcerosa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RicHard-59"/>
              </a:rPr>
              <a:t>RicHard-59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8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581128"/>
            <a:ext cx="40897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Crohnova </a:t>
            </a:r>
            <a:r>
              <a:rPr lang="en-US" sz="1200" dirty="0" err="1" smtClean="0">
                <a:latin typeface="+mn-lt"/>
                <a:hlinkClick r:id="rId9"/>
              </a:rPr>
              <a:t>nemoc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0" tooltip="User:Kali.x (page does not exist)"/>
              </a:rPr>
              <a:t>Kali.x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11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Άρθρωση με ρευματοειδή αρθρίτιδα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026" name="Picture 2" descr="File:Rheumatoid arthritis joint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0"/>
          <a:stretch/>
        </p:blipFill>
        <p:spPr bwMode="auto">
          <a:xfrm>
            <a:off x="4207036" y="1196752"/>
            <a:ext cx="4901468" cy="5202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Rheumatoid arthritis joint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9"/>
          <a:stretch/>
        </p:blipFill>
        <p:spPr bwMode="auto">
          <a:xfrm>
            <a:off x="174587" y="1196752"/>
            <a:ext cx="3960440" cy="34531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75656" y="599167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Rheumatoid arthritis </a:t>
            </a:r>
            <a:r>
              <a:rPr lang="en-US" sz="1200" dirty="0" smtClean="0">
                <a:latin typeface="+mn-lt"/>
                <a:hlinkClick r:id="rId3"/>
              </a:rPr>
              <a:t>joint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ran Rogers"/>
              </a:rPr>
              <a:t>Fran </a:t>
            </a:r>
            <a:r>
              <a:rPr lang="en-US" sz="1200" dirty="0" smtClean="0">
                <a:latin typeface="+mn-lt"/>
                <a:hlinkClick r:id="rId4" tooltip="User:Fran Rogers"/>
              </a:rPr>
              <a:t>Rogers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Crohn’s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1/4</a:t>
            </a:r>
          </a:p>
        </p:txBody>
      </p:sp>
      <p:pic>
        <p:nvPicPr>
          <p:cNvPr id="39939" name="Picture 31" descr="Click to see larger pictur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21" y="1116566"/>
            <a:ext cx="2025833" cy="2756236"/>
          </a:xfrm>
          <a:ln>
            <a:solidFill>
              <a:schemeClr val="tx1"/>
            </a:solidFill>
          </a:ln>
        </p:spPr>
      </p:pic>
      <p:pic>
        <p:nvPicPr>
          <p:cNvPr id="39940" name="Picture 5" descr="An external file that holds a picture, illustration, etc., usually as some form of binary object. The name of referred object is westjmed00261-0079-b.jpg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2160240" cy="3269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9" descr="Click to see larger 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55" y="3941048"/>
            <a:ext cx="2592388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1" descr="Click to see larger pictur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6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16566"/>
            <a:ext cx="2289309" cy="23124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13" descr="Click to see larger pictur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8990"/>
            <a:ext cx="1440160" cy="274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15" descr="Click to see larger pictur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7" y="1128990"/>
            <a:ext cx="2354017" cy="27222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53" descr="Click to see larger pictur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lum bright="24000" contras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79" y="3941048"/>
            <a:ext cx="2052638" cy="273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827584" y="6493074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5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prstClr val="white"/>
                </a:solidFill>
              </a:rPr>
              <a:t>Crohn’s</a:t>
            </a:r>
            <a:r>
              <a:rPr lang="el-GR" altLang="el-GR" dirty="0">
                <a:solidFill>
                  <a:prstClr val="white"/>
                </a:solidFill>
              </a:rPr>
              <a:t>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2/4</a:t>
            </a:r>
            <a:endParaRPr lang="el-GR" altLang="el-GR" dirty="0" smtClean="0"/>
          </a:p>
        </p:txBody>
      </p:sp>
      <p:pic>
        <p:nvPicPr>
          <p:cNvPr id="40963" name="Picture 4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540000" cy="177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5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34" y="4435609"/>
            <a:ext cx="2771775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6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095625" cy="176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7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5609"/>
            <a:ext cx="3059428" cy="20490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8" descr="Click to see larger pictur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276872"/>
            <a:ext cx="2595377" cy="176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9" descr="Click to see larger pictur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7" y="4435609"/>
            <a:ext cx="2537993" cy="16886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10" descr="Click to see larger pictur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81063"/>
            <a:ext cx="2520950" cy="2055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88125" y="642170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4189081" y="6237930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6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10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0" y="3287379"/>
            <a:ext cx="2729351" cy="23343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5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735262" cy="2065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6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5"/>
            <a:ext cx="2717723" cy="2065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8" descr="Click to see larger picture">
            <a:hlinkClick r:id="rId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64" y="3478253"/>
            <a:ext cx="2825599" cy="2345247"/>
          </a:xfrm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41992" name="Picture 10" descr="Click to see larger picture">
            <a:hlinkClick r:id="rId10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1378" y="3501009"/>
            <a:ext cx="2970393" cy="2880320"/>
          </a:xfrm>
          <a:ln>
            <a:solidFill>
              <a:schemeClr val="tx1"/>
            </a:solidFill>
          </a:ln>
        </p:spPr>
      </p:pic>
      <p:pic>
        <p:nvPicPr>
          <p:cNvPr id="12" name="Picture 7" descr="Click to see larger pictur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64" y="764703"/>
            <a:ext cx="2834466" cy="2522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prstClr val="white"/>
                </a:solidFill>
              </a:rPr>
              <a:t>Crohn’s</a:t>
            </a:r>
            <a:r>
              <a:rPr lang="el-GR" altLang="el-GR" dirty="0">
                <a:solidFill>
                  <a:prstClr val="white"/>
                </a:solidFill>
              </a:rPr>
              <a:t>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05387"/>
            <a:ext cx="2168266" cy="24919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prstClr val="white"/>
                </a:solidFill>
              </a:rPr>
              <a:t>Crohn’s</a:t>
            </a:r>
            <a:r>
              <a:rPr lang="el-GR" altLang="el-GR" dirty="0">
                <a:solidFill>
                  <a:prstClr val="white"/>
                </a:solidFill>
              </a:rPr>
              <a:t>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4/4</a:t>
            </a:r>
            <a:endParaRPr lang="el-GR" altLang="el-GR" dirty="0" smtClean="0"/>
          </a:p>
        </p:txBody>
      </p:sp>
      <p:pic>
        <p:nvPicPr>
          <p:cNvPr id="43012" name="Picture 5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165"/>
            <a:ext cx="3096344" cy="2291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7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05387"/>
            <a:ext cx="3135874" cy="24919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9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408"/>
            <a:ext cx="2088232" cy="39388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11" descr="Click to see larger pictur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9353"/>
            <a:ext cx="3096344" cy="2507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13" descr="Click to see larger pictur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23" y="2252963"/>
            <a:ext cx="2971886" cy="1886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15" descr="Click to see larger pictur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22" y="-9699"/>
            <a:ext cx="2951162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4189081" y="6597352"/>
            <a:ext cx="1143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6"/>
              </a:rPr>
              <a:t>emedicine.com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8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«Στοιχεία Διαγνωστικής Απεικόνισης.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Αρθρίτιδες».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Αρθρίτιδες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Περιφερικές</a:t>
            </a:r>
          </a:p>
          <a:p>
            <a:pPr eaLnBrk="1" hangingPunct="1"/>
            <a:r>
              <a:rPr lang="el-GR" altLang="el-GR" dirty="0" smtClean="0"/>
              <a:t>Κεντρικές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4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Περιφερικά - Οστεόφυτα - διαβρώσεις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792088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Εκφυλιστικές νόσοι</a:t>
            </a:r>
          </a:p>
        </p:txBody>
      </p:sp>
      <p:pic>
        <p:nvPicPr>
          <p:cNvPr id="6148" name="Picture 5" descr="FingersAPOA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0142"/>
            <a:ext cx="3168660" cy="4363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7" descr="HipOA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86" y="3595518"/>
            <a:ext cx="3240360" cy="285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6610367" y="6453336"/>
            <a:ext cx="1418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4"/>
              </a:rPr>
              <a:t>rad.washington.edu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9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Φλεγμονώδεις Αρθροπάθειες</a:t>
            </a:r>
          </a:p>
        </p:txBody>
      </p:sp>
      <p:pic>
        <p:nvPicPr>
          <p:cNvPr id="7171" name="Picture 6" descr="RAToes: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7" y="1278494"/>
            <a:ext cx="3528645" cy="5256212"/>
          </a:xfrm>
          <a:noFill/>
          <a:ln>
            <a:solidFill>
              <a:schemeClr val="tx1"/>
            </a:solidFill>
          </a:ln>
        </p:spPr>
      </p:pic>
      <p:pic>
        <p:nvPicPr>
          <p:cNvPr id="7173" name="Picture 10" descr="JRAKnee1: 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692696"/>
            <a:ext cx="2625282" cy="3456384"/>
          </a:xfrm>
          <a:noFill/>
          <a:ln>
            <a:solidFill>
              <a:schemeClr val="tx1"/>
            </a:solidFill>
          </a:ln>
        </p:spPr>
      </p:pic>
      <p:pic>
        <p:nvPicPr>
          <p:cNvPr id="7172" name="Picture 5" descr="RAWrist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5329"/>
            <a:ext cx="3384550" cy="230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7452320" y="6251792"/>
            <a:ext cx="1418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5"/>
              </a:rPr>
              <a:t>rad.washington.edu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0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CPPD</a:t>
            </a:r>
            <a:endParaRPr lang="el-GR" altLang="el-GR" smtClean="0"/>
          </a:p>
        </p:txBody>
      </p:sp>
      <p:pic>
        <p:nvPicPr>
          <p:cNvPr id="8195" name="Picture 5" descr="CPPDCalcification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05" y="234395"/>
            <a:ext cx="2357437" cy="4125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7" descr="CPPDAPWrist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9" y="4442619"/>
            <a:ext cx="3025775" cy="212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9" descr="CPPDKnee2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32038"/>
            <a:ext cx="3024187" cy="2039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1" descr="GoutToe: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6" y="2332038"/>
            <a:ext cx="2563212" cy="4221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53479" y="6251791"/>
            <a:ext cx="1418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6"/>
              </a:rPr>
              <a:t>rad.washington.edu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1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Κατανομή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9219" name="Picture 5" descr="Hand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762500" cy="209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1" descr="Knees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5200650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3" descr="Hips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5181600" cy="176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194046" y="6353989"/>
            <a:ext cx="1418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5"/>
              </a:rPr>
              <a:t>rad.washington.edu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3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216</TotalTime>
  <Words>887</Words>
  <Application>Microsoft Office PowerPoint</Application>
  <PresentationFormat>Προβολή στην οθόνη (4:3)</PresentationFormat>
  <Paragraphs>204</Paragraphs>
  <Slides>50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50</vt:i4>
      </vt:variant>
    </vt:vector>
  </HeadingPairs>
  <TitlesOfParts>
    <vt:vector size="52" baseType="lpstr">
      <vt:lpstr>exo-opistho_simeiomata</vt:lpstr>
      <vt:lpstr>OC_template_updated</vt:lpstr>
      <vt:lpstr>Στοιχεία Διαγνωστικής Απεικόνισης</vt:lpstr>
      <vt:lpstr>Φυσιολογική άρθρωση</vt:lpstr>
      <vt:lpstr>Άρθρωση με Οστεοαρθρίτιδα</vt:lpstr>
      <vt:lpstr>Άρθρωση με ρευματοειδή αρθρίτιδα</vt:lpstr>
      <vt:lpstr>Αρθρίτιδες</vt:lpstr>
      <vt:lpstr>Περιφερικά - Οστεόφυτα - διαβρώσεις</vt:lpstr>
      <vt:lpstr>Φλεγμονώδεις Αρθροπάθειες</vt:lpstr>
      <vt:lpstr>CPPD</vt:lpstr>
      <vt:lpstr>Κατανομή 1/2</vt:lpstr>
      <vt:lpstr>Κατανομή 2/2</vt:lpstr>
      <vt:lpstr>Φλεγμονώδεις σπονδυλαρθροπάθειες</vt:lpstr>
      <vt:lpstr>Κεντρική - Οστεοαρθρίτις</vt:lpstr>
      <vt:lpstr>Οστεόφυτα -  ΣΣ</vt:lpstr>
      <vt:lpstr>Συνδεσμόφυτα</vt:lpstr>
      <vt:lpstr>Άλλα σημεία</vt:lpstr>
      <vt:lpstr>DISH</vt:lpstr>
      <vt:lpstr>Διαφορική διάγνωση</vt:lpstr>
      <vt:lpstr>Αγκυλοποιητική Σπονδυλίτιδα Α.Σ.</vt:lpstr>
      <vt:lpstr>Ιερολαγονίτις - Διαβρώσεις  Α. Σ.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Σύνδρομο Reiter</vt:lpstr>
      <vt:lpstr>Ρευματοειδής Αρθρίτιδα</vt:lpstr>
      <vt:lpstr>Ρευματοειδής Αρθρίτιδα - ΣΣ</vt:lpstr>
      <vt:lpstr>Ρ. Α. περιφέρεια</vt:lpstr>
      <vt:lpstr>Παρουσίαση του PowerPoint</vt:lpstr>
      <vt:lpstr>Παρουσίαση του PowerPoint</vt:lpstr>
      <vt:lpstr>Παρουσίαση του PowerPoint</vt:lpstr>
      <vt:lpstr>Ρ.Α. – Πνευμονική ίνωση</vt:lpstr>
      <vt:lpstr>Παρουσίαση του PowerPoint</vt:lpstr>
      <vt:lpstr>Παρουσίαση του PowerPoint</vt:lpstr>
      <vt:lpstr>Παρουσίαση του PowerPoint</vt:lpstr>
      <vt:lpstr>Ελκώδης κολίτις</vt:lpstr>
      <vt:lpstr>Παρουσίαση του PowerPoint</vt:lpstr>
      <vt:lpstr>Παρουσίαση του PowerPoint</vt:lpstr>
      <vt:lpstr>Παρουσίαση του PowerPoint</vt:lpstr>
      <vt:lpstr>Νόσος του Crohn</vt:lpstr>
      <vt:lpstr>Crohn’s 1/4</vt:lpstr>
      <vt:lpstr>Crohn’s 2/4</vt:lpstr>
      <vt:lpstr>Crohn’s 3/4</vt:lpstr>
      <vt:lpstr>Crohn’s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Διαγνωστικής Απεικόνισης</dc:title>
  <dc:creator>fkaram2</dc:creator>
  <cp:lastModifiedBy>fkaram2</cp:lastModifiedBy>
  <cp:revision>19</cp:revision>
  <dcterms:created xsi:type="dcterms:W3CDTF">2015-10-23T11:34:18Z</dcterms:created>
  <dcterms:modified xsi:type="dcterms:W3CDTF">2015-12-05T10:31:24Z</dcterms:modified>
</cp:coreProperties>
</file>