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256" r:id="rId3"/>
    <p:sldId id="377" r:id="rId4"/>
    <p:sldId id="378" r:id="rId5"/>
    <p:sldId id="379" r:id="rId6"/>
    <p:sldId id="380" r:id="rId7"/>
    <p:sldId id="381" r:id="rId8"/>
    <p:sldId id="382" r:id="rId9"/>
    <p:sldId id="383" r:id="rId10"/>
    <p:sldId id="384" r:id="rId11"/>
    <p:sldId id="385" r:id="rId12"/>
    <p:sldId id="386" r:id="rId13"/>
    <p:sldId id="453" r:id="rId14"/>
    <p:sldId id="387" r:id="rId15"/>
    <p:sldId id="388" r:id="rId16"/>
    <p:sldId id="389" r:id="rId17"/>
    <p:sldId id="390" r:id="rId18"/>
    <p:sldId id="257" r:id="rId19"/>
    <p:sldId id="262" r:id="rId20"/>
    <p:sldId id="264" r:id="rId21"/>
    <p:sldId id="454" r:id="rId22"/>
    <p:sldId id="455" r:id="rId23"/>
    <p:sldId id="266" r:id="rId24"/>
    <p:sldId id="267" r:id="rId25"/>
    <p:sldId id="26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AB89BA7-8B3F-4E09-B504-95DA843B2B31}" type="slidenum">
              <a:rPr lang="en-US" altLang="el-GR" sz="1200" b="0">
                <a:solidFill>
                  <a:prstClr val="black"/>
                </a:solidFill>
              </a:rPr>
              <a:pPr eaLnBrk="1" hangingPunct="1"/>
              <a:t>9</a:t>
            </a:fld>
            <a:endParaRPr lang="en-US" altLang="el-GR" sz="1200" b="0">
              <a:solidFill>
                <a:prstClr val="black"/>
              </a:solidFill>
            </a:endParaRPr>
          </a:p>
        </p:txBody>
      </p:sp>
      <p:sp>
        <p:nvSpPr>
          <p:cNvPr id="251906" name="Rectangle 2"/>
          <p:cNvSpPr>
            <a:spLocks noGrp="1" noRot="1" noChangeAspect="1" noChangeArrowheads="1" noTextEdit="1"/>
          </p:cNvSpPr>
          <p:nvPr>
            <p:ph type="sldImg"/>
          </p:nvPr>
        </p:nvSpPr>
        <p:spPr>
          <a:xfrm>
            <a:off x="993775" y="768350"/>
            <a:ext cx="5116513" cy="3836988"/>
          </a:xfrm>
          <a:ln/>
        </p:spPr>
      </p:sp>
      <p:sp>
        <p:nvSpPr>
          <p:cNvPr id="25190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D91BA96-EC0B-46A6-88F8-61BC8DFD1346}" type="slidenum">
              <a:rPr lang="en-US" altLang="el-GR" sz="1200" b="0">
                <a:solidFill>
                  <a:prstClr val="black"/>
                </a:solidFill>
              </a:rPr>
              <a:pPr eaLnBrk="1" hangingPunct="1"/>
              <a:t>10</a:t>
            </a:fld>
            <a:endParaRPr lang="en-US" altLang="el-GR" sz="1200" b="0">
              <a:solidFill>
                <a:prstClr val="black"/>
              </a:solidFill>
            </a:endParaRPr>
          </a:p>
        </p:txBody>
      </p:sp>
      <p:sp>
        <p:nvSpPr>
          <p:cNvPr id="253954" name="Rectangle 2"/>
          <p:cNvSpPr>
            <a:spLocks noGrp="1" noRot="1" noChangeAspect="1" noChangeArrowheads="1" noTextEdit="1"/>
          </p:cNvSpPr>
          <p:nvPr>
            <p:ph type="sldImg"/>
          </p:nvPr>
        </p:nvSpPr>
        <p:spPr>
          <a:xfrm>
            <a:off x="993775" y="768350"/>
            <a:ext cx="5116513" cy="3836988"/>
          </a:xfrm>
          <a:ln/>
        </p:spPr>
      </p:sp>
      <p:sp>
        <p:nvSpPr>
          <p:cNvPr id="25395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D91BA96-EC0B-46A6-88F8-61BC8DFD1346}" type="slidenum">
              <a:rPr lang="en-US" altLang="el-GR" sz="1200" b="0">
                <a:solidFill>
                  <a:prstClr val="black"/>
                </a:solidFill>
              </a:rPr>
              <a:pPr eaLnBrk="1" hangingPunct="1"/>
              <a:t>11</a:t>
            </a:fld>
            <a:endParaRPr lang="en-US" altLang="el-GR" sz="1200" b="0">
              <a:solidFill>
                <a:prstClr val="black"/>
              </a:solidFill>
            </a:endParaRPr>
          </a:p>
        </p:txBody>
      </p:sp>
      <p:sp>
        <p:nvSpPr>
          <p:cNvPr id="253954" name="Rectangle 2"/>
          <p:cNvSpPr>
            <a:spLocks noGrp="1" noRot="1" noChangeAspect="1" noChangeArrowheads="1" noTextEdit="1"/>
          </p:cNvSpPr>
          <p:nvPr>
            <p:ph type="sldImg"/>
          </p:nvPr>
        </p:nvSpPr>
        <p:spPr>
          <a:xfrm>
            <a:off x="993775" y="768350"/>
            <a:ext cx="5116513" cy="3836988"/>
          </a:xfrm>
          <a:ln/>
        </p:spPr>
      </p:sp>
      <p:sp>
        <p:nvSpPr>
          <p:cNvPr id="25395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4688FB18-3452-4141-8172-20815098E7A6}" type="slidenum">
              <a:rPr lang="en-US" altLang="el-GR" sz="1200" b="0">
                <a:solidFill>
                  <a:prstClr val="black"/>
                </a:solidFill>
              </a:rPr>
              <a:pPr eaLnBrk="1" hangingPunct="1"/>
              <a:t>12</a:t>
            </a:fld>
            <a:endParaRPr lang="en-US" altLang="el-GR" sz="1200" b="0">
              <a:solidFill>
                <a:prstClr val="black"/>
              </a:solidFill>
            </a:endParaRPr>
          </a:p>
        </p:txBody>
      </p:sp>
      <p:sp>
        <p:nvSpPr>
          <p:cNvPr id="256002" name="Rectangle 2"/>
          <p:cNvSpPr>
            <a:spLocks noGrp="1" noRot="1" noChangeAspect="1" noChangeArrowheads="1" noTextEdit="1"/>
          </p:cNvSpPr>
          <p:nvPr>
            <p:ph type="sldImg"/>
          </p:nvPr>
        </p:nvSpPr>
        <p:spPr>
          <a:xfrm>
            <a:off x="993775" y="768350"/>
            <a:ext cx="5116513" cy="3836988"/>
          </a:xfrm>
          <a:ln/>
        </p:spPr>
      </p:sp>
      <p:sp>
        <p:nvSpPr>
          <p:cNvPr id="25600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93AD54E-4EFE-47EE-8816-89DEA164DA34}" type="slidenum">
              <a:rPr lang="en-US" altLang="el-GR" sz="1200" b="0">
                <a:solidFill>
                  <a:prstClr val="black"/>
                </a:solidFill>
              </a:rPr>
              <a:pPr eaLnBrk="1" hangingPunct="1"/>
              <a:t>13</a:t>
            </a:fld>
            <a:endParaRPr lang="en-US" altLang="el-GR" sz="1200" b="0">
              <a:solidFill>
                <a:prstClr val="black"/>
              </a:solidFill>
            </a:endParaRPr>
          </a:p>
        </p:txBody>
      </p:sp>
      <p:sp>
        <p:nvSpPr>
          <p:cNvPr id="258050" name="Rectangle 2"/>
          <p:cNvSpPr>
            <a:spLocks noGrp="1" noRot="1" noChangeAspect="1" noChangeArrowheads="1" noTextEdit="1"/>
          </p:cNvSpPr>
          <p:nvPr>
            <p:ph type="sldImg"/>
          </p:nvPr>
        </p:nvSpPr>
        <p:spPr>
          <a:xfrm>
            <a:off x="993775" y="768350"/>
            <a:ext cx="5116513" cy="3836988"/>
          </a:xfrm>
          <a:ln/>
        </p:spPr>
      </p:sp>
      <p:sp>
        <p:nvSpPr>
          <p:cNvPr id="25805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78A2BC1-53E2-428A-BB34-05F261080E43}" type="slidenum">
              <a:rPr lang="en-US" altLang="el-GR" sz="1200" b="0">
                <a:solidFill>
                  <a:prstClr val="black"/>
                </a:solidFill>
              </a:rPr>
              <a:pPr eaLnBrk="1" hangingPunct="1"/>
              <a:t>14</a:t>
            </a:fld>
            <a:endParaRPr lang="en-US" altLang="el-GR" sz="1200" b="0">
              <a:solidFill>
                <a:prstClr val="black"/>
              </a:solidFill>
            </a:endParaRPr>
          </a:p>
        </p:txBody>
      </p:sp>
      <p:sp>
        <p:nvSpPr>
          <p:cNvPr id="260098" name="Rectangle 2"/>
          <p:cNvSpPr>
            <a:spLocks noGrp="1" noRot="1" noChangeAspect="1" noChangeArrowheads="1" noTextEdit="1"/>
          </p:cNvSpPr>
          <p:nvPr>
            <p:ph type="sldImg"/>
          </p:nvPr>
        </p:nvSpPr>
        <p:spPr>
          <a:xfrm>
            <a:off x="993775" y="768350"/>
            <a:ext cx="5116513" cy="3836988"/>
          </a:xfrm>
          <a:ln/>
        </p:spPr>
      </p:sp>
      <p:sp>
        <p:nvSpPr>
          <p:cNvPr id="26009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D459277-BEDC-441D-9D5A-5C6F467EFA95}" type="slidenum">
              <a:rPr lang="en-US" altLang="el-GR" sz="1200" b="0">
                <a:solidFill>
                  <a:prstClr val="black"/>
                </a:solidFill>
              </a:rPr>
              <a:pPr eaLnBrk="1" hangingPunct="1"/>
              <a:t>15</a:t>
            </a:fld>
            <a:endParaRPr lang="en-US" altLang="el-GR" sz="1200" b="0">
              <a:solidFill>
                <a:prstClr val="black"/>
              </a:solidFill>
            </a:endParaRPr>
          </a:p>
        </p:txBody>
      </p:sp>
      <p:sp>
        <p:nvSpPr>
          <p:cNvPr id="262146" name="Rectangle 2"/>
          <p:cNvSpPr>
            <a:spLocks noGrp="1" noRot="1" noChangeAspect="1" noChangeArrowheads="1" noTextEdit="1"/>
          </p:cNvSpPr>
          <p:nvPr>
            <p:ph type="sldImg"/>
          </p:nvPr>
        </p:nvSpPr>
        <p:spPr>
          <a:xfrm>
            <a:off x="993775" y="768350"/>
            <a:ext cx="5116513" cy="3836988"/>
          </a:xfrm>
          <a:ln/>
        </p:spPr>
      </p:sp>
      <p:sp>
        <p:nvSpPr>
          <p:cNvPr id="26214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8EC2425-DBA9-4228-8EC0-C892923016B5}" type="slidenum">
              <a:rPr lang="en-US" altLang="el-GR" sz="1200" b="0">
                <a:solidFill>
                  <a:prstClr val="black"/>
                </a:solidFill>
              </a:rPr>
              <a:pPr eaLnBrk="1" hangingPunct="1"/>
              <a:t>1</a:t>
            </a:fld>
            <a:endParaRPr lang="en-US" altLang="el-GR" sz="1200" b="0">
              <a:solidFill>
                <a:prstClr val="black"/>
              </a:solidFill>
            </a:endParaRPr>
          </a:p>
        </p:txBody>
      </p:sp>
      <p:sp>
        <p:nvSpPr>
          <p:cNvPr id="235522" name="Rectangle 2"/>
          <p:cNvSpPr>
            <a:spLocks noGrp="1" noRot="1" noChangeAspect="1" noChangeArrowheads="1" noTextEdit="1"/>
          </p:cNvSpPr>
          <p:nvPr>
            <p:ph type="sldImg"/>
          </p:nvPr>
        </p:nvSpPr>
        <p:spPr>
          <a:xfrm>
            <a:off x="993775" y="768350"/>
            <a:ext cx="5116513" cy="3836988"/>
          </a:xfrm>
          <a:ln/>
        </p:spPr>
      </p:sp>
      <p:sp>
        <p:nvSpPr>
          <p:cNvPr id="23552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1375710-F1A1-419D-9ACB-B200C61079AB}" type="slidenum">
              <a:rPr lang="en-US" altLang="el-GR" sz="1200" b="0">
                <a:solidFill>
                  <a:prstClr val="black"/>
                </a:solidFill>
              </a:rPr>
              <a:pPr eaLnBrk="1" hangingPunct="1"/>
              <a:t>2</a:t>
            </a:fld>
            <a:endParaRPr lang="en-US" altLang="el-GR" sz="1200" b="0">
              <a:solidFill>
                <a:prstClr val="black"/>
              </a:solidFill>
            </a:endParaRPr>
          </a:p>
        </p:txBody>
      </p:sp>
      <p:sp>
        <p:nvSpPr>
          <p:cNvPr id="237570" name="Rectangle 2"/>
          <p:cNvSpPr>
            <a:spLocks noGrp="1" noRot="1" noChangeAspect="1" noChangeArrowheads="1" noTextEdit="1"/>
          </p:cNvSpPr>
          <p:nvPr>
            <p:ph type="sldImg"/>
          </p:nvPr>
        </p:nvSpPr>
        <p:spPr>
          <a:xfrm>
            <a:off x="993775" y="768350"/>
            <a:ext cx="5116513" cy="3836988"/>
          </a:xfrm>
          <a:ln/>
        </p:spPr>
      </p:sp>
      <p:sp>
        <p:nvSpPr>
          <p:cNvPr id="23757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B60A530-6806-4D44-B295-ECD163F32087}" type="slidenum">
              <a:rPr lang="en-US" altLang="el-GR" sz="1200" b="0">
                <a:solidFill>
                  <a:prstClr val="black"/>
                </a:solidFill>
              </a:rPr>
              <a:pPr eaLnBrk="1" hangingPunct="1"/>
              <a:t>3</a:t>
            </a:fld>
            <a:endParaRPr lang="en-US" altLang="el-GR" sz="1200" b="0">
              <a:solidFill>
                <a:prstClr val="black"/>
              </a:solidFill>
            </a:endParaRPr>
          </a:p>
        </p:txBody>
      </p:sp>
      <p:sp>
        <p:nvSpPr>
          <p:cNvPr id="239618" name="Rectangle 2"/>
          <p:cNvSpPr>
            <a:spLocks noGrp="1" noRot="1" noChangeAspect="1" noChangeArrowheads="1" noTextEdit="1"/>
          </p:cNvSpPr>
          <p:nvPr>
            <p:ph type="sldImg"/>
          </p:nvPr>
        </p:nvSpPr>
        <p:spPr>
          <a:xfrm>
            <a:off x="993775" y="768350"/>
            <a:ext cx="5116513" cy="3836988"/>
          </a:xfrm>
          <a:ln/>
        </p:spPr>
      </p:sp>
      <p:sp>
        <p:nvSpPr>
          <p:cNvPr id="23961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5067507-BB57-491D-9E42-9B5B6FF1D196}" type="slidenum">
              <a:rPr lang="en-US" altLang="el-GR" sz="1200" b="0">
                <a:solidFill>
                  <a:prstClr val="black"/>
                </a:solidFill>
              </a:rPr>
              <a:pPr eaLnBrk="1" hangingPunct="1"/>
              <a:t>4</a:t>
            </a:fld>
            <a:endParaRPr lang="en-US" altLang="el-GR" sz="1200" b="0">
              <a:solidFill>
                <a:prstClr val="black"/>
              </a:solidFill>
            </a:endParaRPr>
          </a:p>
        </p:txBody>
      </p:sp>
      <p:sp>
        <p:nvSpPr>
          <p:cNvPr id="241666" name="Rectangle 2"/>
          <p:cNvSpPr>
            <a:spLocks noGrp="1" noRot="1" noChangeAspect="1" noChangeArrowheads="1" noTextEdit="1"/>
          </p:cNvSpPr>
          <p:nvPr>
            <p:ph type="sldImg"/>
          </p:nvPr>
        </p:nvSpPr>
        <p:spPr>
          <a:xfrm>
            <a:off x="993775" y="768350"/>
            <a:ext cx="5116513" cy="3836988"/>
          </a:xfrm>
          <a:ln/>
        </p:spPr>
      </p:sp>
      <p:sp>
        <p:nvSpPr>
          <p:cNvPr id="24166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E59979B-BC13-4ED6-93B4-B6FDF2906E4B}" type="slidenum">
              <a:rPr lang="en-US" altLang="el-GR" sz="1200" b="0">
                <a:solidFill>
                  <a:prstClr val="black"/>
                </a:solidFill>
              </a:rPr>
              <a:pPr eaLnBrk="1" hangingPunct="1"/>
              <a:t>5</a:t>
            </a:fld>
            <a:endParaRPr lang="en-US" altLang="el-GR" sz="1200" b="0">
              <a:solidFill>
                <a:prstClr val="black"/>
              </a:solidFill>
            </a:endParaRPr>
          </a:p>
        </p:txBody>
      </p:sp>
      <p:sp>
        <p:nvSpPr>
          <p:cNvPr id="243714" name="Rectangle 2"/>
          <p:cNvSpPr>
            <a:spLocks noGrp="1" noRot="1" noChangeAspect="1" noChangeArrowheads="1" noTextEdit="1"/>
          </p:cNvSpPr>
          <p:nvPr>
            <p:ph type="sldImg"/>
          </p:nvPr>
        </p:nvSpPr>
        <p:spPr>
          <a:xfrm>
            <a:off x="993775" y="768350"/>
            <a:ext cx="5116513" cy="3836988"/>
          </a:xfrm>
          <a:ln/>
        </p:spPr>
      </p:sp>
      <p:sp>
        <p:nvSpPr>
          <p:cNvPr id="24371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763C437-E6DF-44C6-8FCC-8461427A6B6C}" type="slidenum">
              <a:rPr lang="en-US" altLang="el-GR" sz="1200" b="0">
                <a:solidFill>
                  <a:prstClr val="black"/>
                </a:solidFill>
              </a:rPr>
              <a:pPr eaLnBrk="1" hangingPunct="1"/>
              <a:t>6</a:t>
            </a:fld>
            <a:endParaRPr lang="en-US" altLang="el-GR" sz="1200" b="0">
              <a:solidFill>
                <a:prstClr val="black"/>
              </a:solidFill>
            </a:endParaRPr>
          </a:p>
        </p:txBody>
      </p:sp>
      <p:sp>
        <p:nvSpPr>
          <p:cNvPr id="245762" name="Rectangle 2"/>
          <p:cNvSpPr>
            <a:spLocks noGrp="1" noRot="1" noChangeAspect="1" noChangeArrowheads="1" noTextEdit="1"/>
          </p:cNvSpPr>
          <p:nvPr>
            <p:ph type="sldImg"/>
          </p:nvPr>
        </p:nvSpPr>
        <p:spPr>
          <a:xfrm>
            <a:off x="993775" y="768350"/>
            <a:ext cx="5116513" cy="3836988"/>
          </a:xfrm>
          <a:ln/>
        </p:spPr>
      </p:sp>
      <p:sp>
        <p:nvSpPr>
          <p:cNvPr id="24576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D8DEB84-CB10-41E3-88B0-C90E47474EA9}" type="slidenum">
              <a:rPr lang="en-US" altLang="el-GR" sz="1200" b="0">
                <a:solidFill>
                  <a:prstClr val="black"/>
                </a:solidFill>
              </a:rPr>
              <a:pPr eaLnBrk="1" hangingPunct="1"/>
              <a:t>7</a:t>
            </a:fld>
            <a:endParaRPr lang="en-US" altLang="el-GR" sz="1200" b="0">
              <a:solidFill>
                <a:prstClr val="black"/>
              </a:solidFill>
            </a:endParaRPr>
          </a:p>
        </p:txBody>
      </p:sp>
      <p:sp>
        <p:nvSpPr>
          <p:cNvPr id="247810" name="Rectangle 2"/>
          <p:cNvSpPr>
            <a:spLocks noGrp="1" noRot="1" noChangeAspect="1" noChangeArrowheads="1" noTextEdit="1"/>
          </p:cNvSpPr>
          <p:nvPr>
            <p:ph type="sldImg"/>
          </p:nvPr>
        </p:nvSpPr>
        <p:spPr>
          <a:xfrm>
            <a:off x="993775" y="768350"/>
            <a:ext cx="5116513" cy="3836988"/>
          </a:xfrm>
          <a:ln/>
        </p:spPr>
      </p:sp>
      <p:sp>
        <p:nvSpPr>
          <p:cNvPr id="24781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ED7A715-9621-4741-B20C-4AF5B8EE5D40}" type="slidenum">
              <a:rPr lang="en-US" altLang="el-GR" sz="1200" b="0">
                <a:solidFill>
                  <a:prstClr val="black"/>
                </a:solidFill>
              </a:rPr>
              <a:pPr eaLnBrk="1" hangingPunct="1"/>
              <a:t>8</a:t>
            </a:fld>
            <a:endParaRPr lang="en-US" altLang="el-GR" sz="1200" b="0">
              <a:solidFill>
                <a:prstClr val="black"/>
              </a:solidFill>
            </a:endParaRPr>
          </a:p>
        </p:txBody>
      </p:sp>
      <p:sp>
        <p:nvSpPr>
          <p:cNvPr id="249858" name="Rectangle 2"/>
          <p:cNvSpPr>
            <a:spLocks noGrp="1" noRot="1" noChangeAspect="1" noChangeArrowheads="1" noTextEdit="1"/>
          </p:cNvSpPr>
          <p:nvPr>
            <p:ph type="sldImg"/>
          </p:nvPr>
        </p:nvSpPr>
        <p:spPr>
          <a:xfrm>
            <a:off x="993775" y="768350"/>
            <a:ext cx="5116513" cy="3836988"/>
          </a:xfrm>
          <a:ln/>
        </p:spPr>
      </p:sp>
      <p:sp>
        <p:nvSpPr>
          <p:cNvPr id="24985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9</a:t>
            </a:r>
            <a:r>
              <a:rPr lang="el-GR" sz="2600" dirty="0" smtClean="0"/>
              <a:t>:</a:t>
            </a:r>
            <a:r>
              <a:rPr lang="en-US" sz="2600" dirty="0" smtClean="0"/>
              <a:t> </a:t>
            </a:r>
            <a:r>
              <a:rPr lang="el-GR" sz="2600" dirty="0"/>
              <a:t>Η κρίση ως ευκαιρία για αλλαγή </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83FB0F4-E876-402F-B7AE-6AEA7856C935}"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Όταν τα άτομα βιώνουν πένθος από την απώλεια, η διαρκής ενασχόληση με το αντικείμενο της απώλειας φέρνει στην επιφάνεια έντονα συναισθήματα πόνου, φόβου, θυμού και μπορεί να οδηγήσει σε απόσυρση ή έντονη επιθετικότητα και συγκρούσεις.</a:t>
            </a:r>
          </a:p>
          <a:p>
            <a:r>
              <a:rPr lang="el-GR" dirty="0" smtClean="0"/>
              <a:t>Θέτει μάλιστα σε κίνδυνο την προσωπική τους ασφάλεια και υγεία, καθώς και τη λειτουργία του ίδιου του συστήματος.</a:t>
            </a:r>
          </a:p>
          <a:p>
            <a:r>
              <a:rPr lang="el-GR" dirty="0" smtClean="0"/>
              <a:t>Η θεραπευτική κοινότητα έρχεται να προσφέρει τη φροντίδα, τη ζεστασιά και τη συναισθηματική ασφάλεια που χρειάζεται το άτομο, προκειμένου να διαχειριστεί τα συναισθήματά του χωρίς τη χρήση ουσιών.</a:t>
            </a:r>
          </a:p>
        </p:txBody>
      </p:sp>
      <p:sp>
        <p:nvSpPr>
          <p:cNvPr id="3" name="Τίτλος 2"/>
          <p:cNvSpPr>
            <a:spLocks noGrp="1"/>
          </p:cNvSpPr>
          <p:nvPr>
            <p:ph type="title"/>
          </p:nvPr>
        </p:nvSpPr>
        <p:spPr/>
        <p:txBody>
          <a:bodyPr/>
          <a:lstStyle/>
          <a:p>
            <a:r>
              <a:rPr lang="el-GR" dirty="0"/>
              <a:t> Η διαδικασία της κρίσης </a:t>
            </a:r>
            <a:r>
              <a:rPr lang="el-GR" sz="2800" b="0" dirty="0" smtClean="0"/>
              <a:t>2/2</a:t>
            </a:r>
            <a:endParaRPr lang="el-GR" dirty="0"/>
          </a:p>
        </p:txBody>
      </p:sp>
    </p:spTree>
    <p:extLst>
      <p:ext uri="{BB962C8B-B14F-4D97-AF65-F5344CB8AC3E}">
        <p14:creationId xmlns:p14="http://schemas.microsoft.com/office/powerpoint/2010/main" val="1075730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5D6BD54-89A7-4BEC-889D-1F6BBD7575AC}"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κρίση χρειάζεται να αντιμετωπιστεί με έναν αποτελεσματικό τρόπο ο οποίος περιλαμβάνει γνωστικές μεθόδους, διαδικασίες συναισθηματικής έκφρασης, ανάπτυξη νέων δεξιοτήτων και αξιοποίηση των κοινωνικών δικτύων.</a:t>
            </a:r>
          </a:p>
        </p:txBody>
      </p:sp>
      <p:sp>
        <p:nvSpPr>
          <p:cNvPr id="3" name="Τίτλος 2"/>
          <p:cNvSpPr>
            <a:spLocks noGrp="1"/>
          </p:cNvSpPr>
          <p:nvPr>
            <p:ph type="title"/>
          </p:nvPr>
        </p:nvSpPr>
        <p:spPr/>
        <p:txBody>
          <a:bodyPr/>
          <a:lstStyle/>
          <a:p>
            <a:r>
              <a:rPr lang="el-GR" dirty="0" smtClean="0"/>
              <a:t> Η αντιμετώπιση της κρίσης </a:t>
            </a:r>
            <a:r>
              <a:rPr lang="el-GR" sz="2800" b="0" dirty="0" smtClean="0"/>
              <a:t>1/6</a:t>
            </a:r>
            <a:endParaRPr lang="el-GR" sz="2800" b="0" dirty="0"/>
          </a:p>
        </p:txBody>
      </p:sp>
    </p:spTree>
    <p:extLst>
      <p:ext uri="{BB962C8B-B14F-4D97-AF65-F5344CB8AC3E}">
        <p14:creationId xmlns:p14="http://schemas.microsoft.com/office/powerpoint/2010/main" val="230085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5D6BD54-89A7-4BEC-889D-1F6BBD7575AC}" type="slidenum">
              <a:rPr lang="en-US" altLang="el-GR" sz="1400" b="0">
                <a:solidFill>
                  <a:srgbClr val="000000"/>
                </a:solidFill>
              </a:rPr>
              <a:pPr eaLnBrk="1" hangingPunct="1"/>
              <a:t>11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Ένα μοντέλο παρέμβασης στην κρίση το οποίο μπορεί να εκφραστεί στη θεραπευτική κοινότητα είναι αυτό που προτείνουν οι </a:t>
            </a:r>
            <a:r>
              <a:rPr lang="el-GR" dirty="0" err="1" smtClean="0"/>
              <a:t>Flannery</a:t>
            </a:r>
            <a:r>
              <a:rPr lang="el-GR" dirty="0" smtClean="0"/>
              <a:t> και </a:t>
            </a:r>
            <a:r>
              <a:rPr lang="el-GR" dirty="0" err="1" smtClean="0"/>
              <a:t>Everly</a:t>
            </a:r>
            <a:r>
              <a:rPr lang="el-GR" dirty="0" smtClean="0"/>
              <a:t> (2000). Περιλαμβάνει τα ακόλουθα στάδια:</a:t>
            </a:r>
          </a:p>
          <a:p>
            <a:pPr>
              <a:buFont typeface="Courier New" panose="02070309020205020404" pitchFamily="49" charset="0"/>
              <a:buChar char="o"/>
            </a:pPr>
            <a:r>
              <a:rPr lang="el-GR" b="1" dirty="0" smtClean="0"/>
              <a:t>Άμεση παρέμβαση: </a:t>
            </a:r>
            <a:r>
              <a:rPr lang="el-GR" dirty="0" smtClean="0"/>
              <a:t>Με δεδομένο το γεγονός ότι τα μέλη είναι υψηλού κινδύνου για πρόωρη εγκατάλειψη της θεραπείας, για υποτροπή ή για </a:t>
            </a:r>
            <a:r>
              <a:rPr lang="el-GR" dirty="0" err="1" smtClean="0"/>
              <a:t>acting</a:t>
            </a:r>
            <a:r>
              <a:rPr lang="el-GR" dirty="0" smtClean="0"/>
              <a:t> </a:t>
            </a:r>
            <a:r>
              <a:rPr lang="el-GR" dirty="0" err="1" smtClean="0"/>
              <a:t>out</a:t>
            </a:r>
            <a:r>
              <a:rPr lang="el-GR" dirty="0" smtClean="0"/>
              <a:t> συμπεριφορά, είναι σημαντικό το προσωπικό να παρεμβαίνει γρήγορα, σε ατομικό επίπεδο και ομαδικό επίπεδο, αλλά και στο επίπεδο της κοινότητας. Σε ατομικό επίπεδο η παρέμβαση μπορεί να γίνει με τη διεξαγωγή ατομικών συνεδριών, δίνοντας προτεραιότητα στα μέλη της κοινότητας που βιώνουν έντονα την κρίση και έχουν αποδιοργανωθεί.</a:t>
            </a:r>
            <a:endParaRPr lang="el-GR" dirty="0"/>
          </a:p>
        </p:txBody>
      </p:sp>
      <p:sp>
        <p:nvSpPr>
          <p:cNvPr id="3" name="Τίτλος 2"/>
          <p:cNvSpPr>
            <a:spLocks noGrp="1"/>
          </p:cNvSpPr>
          <p:nvPr>
            <p:ph type="title"/>
          </p:nvPr>
        </p:nvSpPr>
        <p:spPr/>
        <p:txBody>
          <a:bodyPr/>
          <a:lstStyle/>
          <a:p>
            <a:r>
              <a:rPr lang="el-GR" dirty="0"/>
              <a:t> Η αντιμετώπιση της κρίσης </a:t>
            </a:r>
            <a:r>
              <a:rPr lang="el-GR" sz="2800" b="0" dirty="0" smtClean="0"/>
              <a:t>2/6</a:t>
            </a:r>
            <a:endParaRPr lang="el-GR" dirty="0"/>
          </a:p>
        </p:txBody>
      </p:sp>
    </p:spTree>
    <p:extLst>
      <p:ext uri="{BB962C8B-B14F-4D97-AF65-F5344CB8AC3E}">
        <p14:creationId xmlns:p14="http://schemas.microsoft.com/office/powerpoint/2010/main" val="1421988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E8310D9-69B9-4DFE-81A3-2F4C86C52053}" type="slidenum">
              <a:rPr lang="en-US" altLang="el-GR" sz="1400" b="0">
                <a:solidFill>
                  <a:srgbClr val="000000"/>
                </a:solidFill>
              </a:rPr>
              <a:pPr eaLnBrk="1" hangingPunct="1"/>
              <a:t>12</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640960" cy="5400948"/>
          </a:xfrm>
        </p:spPr>
        <p:txBody>
          <a:bodyPr/>
          <a:lstStyle/>
          <a:p>
            <a:pPr>
              <a:buFont typeface="Courier New" panose="02070309020205020404" pitchFamily="49" charset="0"/>
              <a:buChar char="o"/>
            </a:pPr>
            <a:r>
              <a:rPr lang="el-GR" dirty="0" smtClean="0"/>
              <a:t>Σε ομαδικό επίπεδο η σύγκληση της ολομέλειας της κοινότητας και η διάγνωση της δυναμικής που επικρατεί θα βοηθήσουν στον χωρισμό σε μικρότερες ομάδες, στις οποίες θα εκφραστούν τα έντονα συναισθήματα που έχουν δημιουργηθεί. Αυτή η διαδικασία είναι απαραίτητη, προκειμένου τα μέλη να απεμπλακούν από τα συναισθήματα θυμού και ενοχής και να υπάρξει μια διαδικασία κάθαρσης. Η κάθαρση αποτελεί απαραίτητο συστατικό της παρέμβασης σε κρίση για οποιαδήποτε ψυχοθεραπευτική διαδικασία, ωστόσο δεν αρκεί από μόνη της για να ξεπεραστεί η κρίση.</a:t>
            </a:r>
          </a:p>
          <a:p>
            <a:pPr>
              <a:buFont typeface="Courier New" panose="02070309020205020404" pitchFamily="49" charset="0"/>
              <a:buChar char="o"/>
            </a:pPr>
            <a:r>
              <a:rPr lang="el-GR" b="1" dirty="0" smtClean="0"/>
              <a:t>Σταθεροποίηση: </a:t>
            </a:r>
            <a:r>
              <a:rPr lang="el-GR" dirty="0" smtClean="0"/>
              <a:t>Είναι σημαντικό να σταθεροποιείται γρήγορα η κοινότητα με την αξιοποίηση των κοινωνικών δικτύων των γονέων, των μελών των επανεντάξεων, εθελοντών και «σημαντικών άλλων» οι οποίοι μπορούν να προσφέρουν άμεσα υποστήριξη.</a:t>
            </a:r>
          </a:p>
        </p:txBody>
      </p:sp>
      <p:sp>
        <p:nvSpPr>
          <p:cNvPr id="3" name="Τίτλος 2"/>
          <p:cNvSpPr>
            <a:spLocks noGrp="1"/>
          </p:cNvSpPr>
          <p:nvPr>
            <p:ph type="title"/>
          </p:nvPr>
        </p:nvSpPr>
        <p:spPr/>
        <p:txBody>
          <a:bodyPr/>
          <a:lstStyle/>
          <a:p>
            <a:r>
              <a:rPr lang="el-GR" dirty="0"/>
              <a:t> Η αντιμετώπιση της κρίσης </a:t>
            </a:r>
            <a:r>
              <a:rPr lang="el-GR" sz="2800" b="0" dirty="0" smtClean="0"/>
              <a:t>3/6</a:t>
            </a:r>
            <a:endParaRPr lang="el-GR" dirty="0"/>
          </a:p>
        </p:txBody>
      </p:sp>
    </p:spTree>
    <p:extLst>
      <p:ext uri="{BB962C8B-B14F-4D97-AF65-F5344CB8AC3E}">
        <p14:creationId xmlns:p14="http://schemas.microsoft.com/office/powerpoint/2010/main" val="3327110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1EF1C1B-E86B-42BF-A0E0-B1DCFB2058BD}" type="slidenum">
              <a:rPr lang="en-US" altLang="el-GR" sz="1400" b="0">
                <a:solidFill>
                  <a:srgbClr val="000000"/>
                </a:solidFill>
              </a:rPr>
              <a:pPr eaLnBrk="1" hangingPunct="1"/>
              <a:t>13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pPr>
              <a:buFont typeface="Courier New" panose="02070309020205020404" pitchFamily="49" charset="0"/>
              <a:buChar char="o"/>
            </a:pPr>
            <a:r>
              <a:rPr lang="el-GR" b="1" dirty="0" smtClean="0"/>
              <a:t>Διευκόλυνση της κατανόησης: </a:t>
            </a:r>
            <a:r>
              <a:rPr lang="el-GR" dirty="0" smtClean="0"/>
              <a:t>Είναι σημαντικό τα μέλη να κατανοούν τι έχει συμβεί, να μαθαίνουν τα γεγονότα, να συζητούν και να εκφράζουν τα συναισθήματά τους.</a:t>
            </a:r>
          </a:p>
          <a:p>
            <a:pPr>
              <a:buFont typeface="Courier New" panose="02070309020205020404" pitchFamily="49" charset="0"/>
              <a:buChar char="o"/>
            </a:pPr>
            <a:r>
              <a:rPr lang="el-GR" b="1" dirty="0" smtClean="0"/>
              <a:t>Έμφαση στην επίλυση του προβλήματος: </a:t>
            </a:r>
            <a:r>
              <a:rPr lang="el-GR" dirty="0" smtClean="0"/>
              <a:t>Είναι σημαντικό τα μέλη να κατανοούν τις συνέπειες του προβλήματος και να εντοπίζουν τις εναλλακτικές λύσεις, ώστε να ξεπεράσουν αποτελεσματικά την κρίση.</a:t>
            </a:r>
          </a:p>
          <a:p>
            <a:pPr>
              <a:buFont typeface="Courier New" panose="02070309020205020404" pitchFamily="49" charset="0"/>
              <a:buChar char="o"/>
            </a:pPr>
            <a:r>
              <a:rPr lang="el-GR" b="1" dirty="0" smtClean="0"/>
              <a:t>Ενθάρρυνση της αυτονομίας: </a:t>
            </a:r>
            <a:r>
              <a:rPr lang="el-GR" dirty="0" smtClean="0"/>
              <a:t>Είναι σημαντικό να δοθεί έμφαση στην ανεξαρτησία και στην αυτονομία διαμέσου της αξιολόγησης του προβλήματος, της ανάπτυξης στρατηγικής και της αποκατάστασης της φυσιολογικής λειτουργίας και ισορροπίας.</a:t>
            </a:r>
          </a:p>
        </p:txBody>
      </p:sp>
      <p:sp>
        <p:nvSpPr>
          <p:cNvPr id="3" name="Τίτλος 2"/>
          <p:cNvSpPr>
            <a:spLocks noGrp="1"/>
          </p:cNvSpPr>
          <p:nvPr>
            <p:ph type="title"/>
          </p:nvPr>
        </p:nvSpPr>
        <p:spPr/>
        <p:txBody>
          <a:bodyPr/>
          <a:lstStyle/>
          <a:p>
            <a:r>
              <a:rPr lang="el-GR" dirty="0"/>
              <a:t> Η αντιμετώπιση της κρίσης </a:t>
            </a:r>
            <a:r>
              <a:rPr lang="el-GR" sz="2800" b="0" dirty="0" smtClean="0"/>
              <a:t>4/6</a:t>
            </a:r>
            <a:endParaRPr lang="el-GR" dirty="0"/>
          </a:p>
        </p:txBody>
      </p:sp>
    </p:spTree>
    <p:extLst>
      <p:ext uri="{BB962C8B-B14F-4D97-AF65-F5344CB8AC3E}">
        <p14:creationId xmlns:p14="http://schemas.microsoft.com/office/powerpoint/2010/main" val="2566135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760C6D4-1A49-441A-9F26-D5FB52B16E62}" type="slidenum">
              <a:rPr lang="en-US" altLang="el-GR" sz="1400" b="0">
                <a:solidFill>
                  <a:srgbClr val="000000"/>
                </a:solidFill>
              </a:rPr>
              <a:pPr eaLnBrk="1" hangingPunct="1"/>
              <a:t>14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κρίση δεν σχετίζεται μόνο με τυχαία και απροσδόκητα γεγονότα που συμβαίνουν στα </a:t>
            </a:r>
            <a:r>
              <a:rPr lang="el-GR" dirty="0" err="1" smtClean="0"/>
              <a:t>θεραπευόμενα</a:t>
            </a:r>
            <a:r>
              <a:rPr lang="el-GR" dirty="0" smtClean="0"/>
              <a:t> μέλη, αλλά και με προβλήματα που σχετίζονται με το προσωπικό και το ίδιο το σύστημα της θεραπευτικής κοινότητας.</a:t>
            </a:r>
          </a:p>
          <a:p>
            <a:r>
              <a:rPr lang="el-GR" dirty="0" smtClean="0"/>
              <a:t>Μπορεί, επίσης, να συμβούν όταν το προσωπικό δεν έχει αναπτύξει θεραπευτική συμμαχία με τα μέλη και προσπαθεί να λειτουργήσει κυρίως αυταρχικά ή χαοτικά.</a:t>
            </a:r>
          </a:p>
          <a:p>
            <a:r>
              <a:rPr lang="el-GR" dirty="0" smtClean="0"/>
              <a:t>Οι συχνές απουσίες του προσωπικού λόγω ασθενειών, οι συχνές παραιτήσεις του προσωπικού λόγω περικοπής των δαπανών, η επαγγελματική εξουθένωση αλλά ακόμη και η συχνή εναλλαγή του προσωπικού (</a:t>
            </a:r>
            <a:r>
              <a:rPr lang="el-GR" dirty="0" err="1" smtClean="0"/>
              <a:t>rotation</a:t>
            </a:r>
            <a:r>
              <a:rPr lang="el-GR" dirty="0" smtClean="0"/>
              <a:t>) μπορεί να οδηγήσουν σε κρίση, καθώς τα μέλη χάνουν ανθρώπους με τους οποίους συνδέονται στενότερα, αναβιώνοντας με αυτό τον τρόπο την εγκατάλειψη.</a:t>
            </a:r>
          </a:p>
        </p:txBody>
      </p:sp>
      <p:sp>
        <p:nvSpPr>
          <p:cNvPr id="3" name="Τίτλος 2"/>
          <p:cNvSpPr>
            <a:spLocks noGrp="1"/>
          </p:cNvSpPr>
          <p:nvPr>
            <p:ph type="title"/>
          </p:nvPr>
        </p:nvSpPr>
        <p:spPr/>
        <p:txBody>
          <a:bodyPr/>
          <a:lstStyle/>
          <a:p>
            <a:r>
              <a:rPr lang="el-GR" dirty="0"/>
              <a:t> Η αντιμετώπιση της κρίσης </a:t>
            </a:r>
            <a:r>
              <a:rPr lang="el-GR" sz="2800" b="0" dirty="0"/>
              <a:t>5</a:t>
            </a:r>
            <a:r>
              <a:rPr lang="el-GR" sz="2800" b="0" dirty="0" smtClean="0"/>
              <a:t>/6</a:t>
            </a:r>
            <a:endParaRPr lang="el-GR" dirty="0"/>
          </a:p>
        </p:txBody>
      </p:sp>
    </p:spTree>
    <p:extLst>
      <p:ext uri="{BB962C8B-B14F-4D97-AF65-F5344CB8AC3E}">
        <p14:creationId xmlns:p14="http://schemas.microsoft.com/office/powerpoint/2010/main" val="1233325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6ACCBF8-4CB5-43D9-9E91-C4647D817E88}" type="slidenum">
              <a:rPr lang="en-US" altLang="el-GR" sz="1400" b="0">
                <a:solidFill>
                  <a:srgbClr val="000000"/>
                </a:solidFill>
              </a:rPr>
              <a:pPr eaLnBrk="1" hangingPunct="1"/>
              <a:t>15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κρίση μπορεί να συμβεί όταν το προσωπικό στέλνει διπλά μηνύματα (</a:t>
            </a:r>
            <a:r>
              <a:rPr lang="el-GR" dirty="0" err="1" smtClean="0"/>
              <a:t>splitting</a:t>
            </a:r>
            <a:r>
              <a:rPr lang="el-GR" dirty="0" smtClean="0"/>
              <a:t>) λόγω απειρίας, ανομοιογένειας, ανεπίλυτων συγκρούσεων και σοβαρών διαφωνιών.</a:t>
            </a:r>
          </a:p>
          <a:p>
            <a:r>
              <a:rPr lang="el-GR" dirty="0" smtClean="0"/>
              <a:t>επίσης, όταν στη διεπιστημονική ομάδα επικρατεί αλαζονεία, αδιαφορία, έλλειψη αναγνώρισης και δικαιοσύνης για τα μέλη και το προσωπικό, υπερβολικός ή καθόλου έλεγχος ή συγκρούσεις, δημιουργείται ένα περιβάλλον παθολογικό.</a:t>
            </a:r>
          </a:p>
          <a:p>
            <a:r>
              <a:rPr lang="el-GR" dirty="0" smtClean="0"/>
              <a:t>Το σύστημα αρχίζει να προσομοιάζει με αυτό της εξαρτημένης οικογένειας και, αντί να προωθεί την αλλαγή, οδηγεί τα πιο αδύναμα μέλη του σε εξουθένωση.</a:t>
            </a:r>
          </a:p>
        </p:txBody>
      </p:sp>
      <p:sp>
        <p:nvSpPr>
          <p:cNvPr id="3" name="Τίτλος 2"/>
          <p:cNvSpPr>
            <a:spLocks noGrp="1"/>
          </p:cNvSpPr>
          <p:nvPr>
            <p:ph type="title"/>
          </p:nvPr>
        </p:nvSpPr>
        <p:spPr/>
        <p:txBody>
          <a:bodyPr/>
          <a:lstStyle/>
          <a:p>
            <a:r>
              <a:rPr lang="el-GR" dirty="0"/>
              <a:t> Η αντιμετώπιση της κρίσης </a:t>
            </a:r>
            <a:r>
              <a:rPr lang="el-GR" sz="2800" b="0" dirty="0" smtClean="0"/>
              <a:t>6/6</a:t>
            </a:r>
            <a:endParaRPr lang="el-GR" dirty="0"/>
          </a:p>
        </p:txBody>
      </p:sp>
    </p:spTree>
    <p:extLst>
      <p:ext uri="{BB962C8B-B14F-4D97-AF65-F5344CB8AC3E}">
        <p14:creationId xmlns:p14="http://schemas.microsoft.com/office/powerpoint/2010/main" val="4156617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9</a:t>
            </a:r>
            <a:r>
              <a:rPr lang="en-US" sz="2000" dirty="0" smtClean="0"/>
              <a:t>:</a:t>
            </a:r>
            <a:r>
              <a:rPr lang="el-GR" sz="2000" dirty="0"/>
              <a:t> Η κρίση ως ευκαιρία για </a:t>
            </a:r>
            <a:r>
              <a:rPr lang="el-GR" sz="2000" dirty="0" smtClean="0"/>
              <a:t>αλλαγή».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CE8C2F2-3F56-4854-82B4-3FF433EA1C9C}"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άνθρωποι που προσεγγίζουν τις θεραπευτικές κοινότητες πολύ συχνά νιώθουν αδύναμοι και αβοήθητοι, αισθάνονται φόβο για τον εαυτό τους και τους άλλους, δυσκολεύονται να εμπιστευθούν και, ορισμένες φορές, νιώθουν ντροπή και ενοχή για ότι έχει συμβεί στο παρελθόν, ιδιαίτερα αν πρόκειται για γεγονότα σεξουαλικής κακοποίησης.</a:t>
            </a:r>
          </a:p>
          <a:p>
            <a:r>
              <a:rPr lang="el-GR" dirty="0" smtClean="0"/>
              <a:t>Είναι συναισθηματικά και σωματικά εξουθενωμένοι και ενδεχομένως να δίνουν την εντύπωση ότι βρίσκονται σε σύγχυση ή αποδιοργάνωση.</a:t>
            </a:r>
          </a:p>
          <a:p>
            <a:r>
              <a:rPr lang="el-GR" dirty="0" smtClean="0"/>
              <a:t>Αυτή η κατάσταση μπορεί να συνδέεται με τη κατάχρηση ουσιών, αλλά μπορεί να αποτελεί και το σύμπτωμα έντονων τραυματικών εμπειριών τις οποίες τα άτομα δεν μπόρεσαν να διαχειριστούν.</a:t>
            </a:r>
          </a:p>
        </p:txBody>
      </p:sp>
      <p:sp>
        <p:nvSpPr>
          <p:cNvPr id="3" name="Τίτλος 2"/>
          <p:cNvSpPr>
            <a:spLocks noGrp="1"/>
          </p:cNvSpPr>
          <p:nvPr>
            <p:ph type="title"/>
          </p:nvPr>
        </p:nvSpPr>
        <p:spPr/>
        <p:txBody>
          <a:bodyPr/>
          <a:lstStyle/>
          <a:p>
            <a:r>
              <a:rPr lang="el-GR" dirty="0" smtClean="0"/>
              <a:t> Επουλώνοντας τα τραύματα του παρελθόντος </a:t>
            </a:r>
            <a:r>
              <a:rPr lang="el-GR" sz="2800" b="0" dirty="0" smtClean="0"/>
              <a:t>1/4</a:t>
            </a:r>
            <a:endParaRPr lang="el-GR" sz="2800" b="0" dirty="0"/>
          </a:p>
        </p:txBody>
      </p:sp>
    </p:spTree>
    <p:extLst>
      <p:ext uri="{BB962C8B-B14F-4D97-AF65-F5344CB8AC3E}">
        <p14:creationId xmlns:p14="http://schemas.microsoft.com/office/powerpoint/2010/main" val="496665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721910C-265C-4EB1-876B-D7EB3C2865E5}"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χρήση παράνομων ουσιών εμπλέκει το άτομο σε βίαιες και απειλητικές καταστάσεις που δεν επιτρέπουν την επούλωση των τραυμάτων.</a:t>
            </a:r>
          </a:p>
          <a:p>
            <a:r>
              <a:rPr lang="el-GR" dirty="0" smtClean="0"/>
              <a:t>Η επανάληψη παρόμοιων καταστάσεων και γεγονότων φέρνει στην επιφάνεια αρνητικές σκέψεις και εμπειρίες του παρελθόντος, ενισχύει τα έντονα δυσάρεστα συναισθήματα που τα άτομα βίωσαν στο παρελθόν και δεν επιτρέπει τη διακοπή της χρήσης.</a:t>
            </a:r>
          </a:p>
          <a:p>
            <a:r>
              <a:rPr lang="el-GR" dirty="0" smtClean="0"/>
              <a:t>Πολύ συχνά, οι ουσίες χρησιμοποιούνται από το άτομο για να αδρανοποιήσουν τα έντονα συναισθήματα και να το βοηθήσουν να διατηρήσει μια ισορροπία, έστω και παθολογική.</a:t>
            </a:r>
          </a:p>
        </p:txBody>
      </p:sp>
      <p:sp>
        <p:nvSpPr>
          <p:cNvPr id="3" name="Τίτλος 2"/>
          <p:cNvSpPr>
            <a:spLocks noGrp="1"/>
          </p:cNvSpPr>
          <p:nvPr>
            <p:ph type="title"/>
          </p:nvPr>
        </p:nvSpPr>
        <p:spPr/>
        <p:txBody>
          <a:bodyPr/>
          <a:lstStyle/>
          <a:p>
            <a:r>
              <a:rPr lang="el-GR" dirty="0"/>
              <a:t> Επουλώνοντας τα τραύματα του παρελθόντος </a:t>
            </a:r>
            <a:r>
              <a:rPr lang="el-GR" sz="2800" b="0" dirty="0" smtClean="0"/>
              <a:t>2/4</a:t>
            </a:r>
            <a:endParaRPr lang="el-GR" dirty="0"/>
          </a:p>
        </p:txBody>
      </p:sp>
    </p:spTree>
    <p:extLst>
      <p:ext uri="{BB962C8B-B14F-4D97-AF65-F5344CB8AC3E}">
        <p14:creationId xmlns:p14="http://schemas.microsoft.com/office/powerpoint/2010/main" val="4162981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95721D7-4426-4E30-BCA9-41088A295DD3}"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σύνδεση του τραύματος ή των τραυμάτων με τη κατάχρηση ουσιών μπορεί να βοηθήσει τα άτομα να κατανοήσουν τους λόγους που τα οδήγησαν στη χρήση, ώστε να ενισχυθεί η αλλαγή της </a:t>
            </a:r>
            <a:r>
              <a:rPr lang="el-GR" dirty="0" err="1" smtClean="0"/>
              <a:t>εξαρτητικής</a:t>
            </a:r>
            <a:r>
              <a:rPr lang="el-GR" dirty="0" smtClean="0"/>
              <a:t> συμπεριφοράς.</a:t>
            </a:r>
          </a:p>
          <a:p>
            <a:r>
              <a:rPr lang="el-GR" dirty="0" smtClean="0"/>
              <a:t>Επίσης μπορεί να τα βοηθήσει να αποκτήσουν δεξιότητες και γνώσεις για να αντιμετωπίζουν όχι μόνο τις καταστάσεις του παρελθόντος, αλλά και αυτές που πιθανώς να εμφανιστούν στο μέλλον.</a:t>
            </a:r>
          </a:p>
        </p:txBody>
      </p:sp>
      <p:sp>
        <p:nvSpPr>
          <p:cNvPr id="3" name="Τίτλος 2"/>
          <p:cNvSpPr>
            <a:spLocks noGrp="1"/>
          </p:cNvSpPr>
          <p:nvPr>
            <p:ph type="title"/>
          </p:nvPr>
        </p:nvSpPr>
        <p:spPr/>
        <p:txBody>
          <a:bodyPr/>
          <a:lstStyle/>
          <a:p>
            <a:r>
              <a:rPr lang="el-GR" dirty="0"/>
              <a:t> Επουλώνοντας τα τραύματα του παρελθόντος </a:t>
            </a:r>
            <a:r>
              <a:rPr lang="el-GR" sz="2800" b="0" dirty="0" smtClean="0"/>
              <a:t>3/4</a:t>
            </a:r>
            <a:endParaRPr lang="el-GR" dirty="0"/>
          </a:p>
        </p:txBody>
      </p:sp>
    </p:spTree>
    <p:extLst>
      <p:ext uri="{BB962C8B-B14F-4D97-AF65-F5344CB8AC3E}">
        <p14:creationId xmlns:p14="http://schemas.microsoft.com/office/powerpoint/2010/main" val="305159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114C2B5-C7F8-41EB-A41D-61951325A805}"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πίεση να εκφρασθεί το γεγονός που προξένησε το τραύμα και οι επιπτώσεις του μπορεί να έχουν αντίθετα από τα αναμενόμενα αποτελέσματα.</a:t>
            </a:r>
          </a:p>
          <a:p>
            <a:r>
              <a:rPr lang="el-GR" dirty="0" smtClean="0"/>
              <a:t>Χρειάζεται οπωσδήποτε να δημιουργηθεί πλαίσιο ασφάλειας και εμπιστοσύνης και να ειπωθεί στο μέλος ότι μπορεί να μιλήσει όταν θα είναι έτοιμο, επιλέγοντας τις διαδικασίες καθώς και τα πρόσωπα, τον θεραπευτή και τους συν-</a:t>
            </a:r>
            <a:r>
              <a:rPr lang="el-GR" dirty="0" err="1" smtClean="0"/>
              <a:t>θεραπευόμενους</a:t>
            </a:r>
            <a:r>
              <a:rPr lang="el-GR" dirty="0" smtClean="0"/>
              <a:t> με τα οποία θα το κάνει, είτε στο πλαίσιο μιας ατομικής συνεδρίας είτε στην ομάδα.</a:t>
            </a:r>
          </a:p>
          <a:p>
            <a:r>
              <a:rPr lang="el-GR" dirty="0" smtClean="0"/>
              <a:t>Με τον τρόπο αυτό μπορεί να ενισχυθεί η εμπιστοσύνη προς το σύστημα και να δοθεί η δυνατότητα επεξεργασίας του  τραύματος.</a:t>
            </a:r>
          </a:p>
          <a:p>
            <a:r>
              <a:rPr lang="el-GR" dirty="0" smtClean="0"/>
              <a:t>Πολύ συχνά, τα άτομα που έχουν βιώσει μια βαθιά τραυματική εμπειρία δυσκολεύονται ή αρνούνται να τη συζητήσουν.</a:t>
            </a:r>
          </a:p>
        </p:txBody>
      </p:sp>
      <p:sp>
        <p:nvSpPr>
          <p:cNvPr id="3" name="Τίτλος 2"/>
          <p:cNvSpPr>
            <a:spLocks noGrp="1"/>
          </p:cNvSpPr>
          <p:nvPr>
            <p:ph type="title"/>
          </p:nvPr>
        </p:nvSpPr>
        <p:spPr/>
        <p:txBody>
          <a:bodyPr/>
          <a:lstStyle/>
          <a:p>
            <a:r>
              <a:rPr lang="el-GR" dirty="0"/>
              <a:t> Επουλώνοντας τα τραύματα του παρελθόντος </a:t>
            </a:r>
            <a:r>
              <a:rPr lang="el-GR" sz="2800" b="0" dirty="0" smtClean="0"/>
              <a:t>4/4</a:t>
            </a:r>
            <a:endParaRPr lang="el-GR" dirty="0"/>
          </a:p>
        </p:txBody>
      </p:sp>
    </p:spTree>
    <p:extLst>
      <p:ext uri="{BB962C8B-B14F-4D97-AF65-F5344CB8AC3E}">
        <p14:creationId xmlns:p14="http://schemas.microsoft.com/office/powerpoint/2010/main" val="2563137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785249F-665C-4FB2-9D28-DF74227653E2}"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24936" cy="5472956"/>
          </a:xfrm>
        </p:spPr>
        <p:txBody>
          <a:bodyPr/>
          <a:lstStyle/>
          <a:p>
            <a:r>
              <a:rPr lang="el-GR" dirty="0" smtClean="0"/>
              <a:t>Η εξάρτηση από τη χρήση ουσιών αποτελεί μια περίοδο παρατεταμένης κρίσης τόσο για το ίδιο το εξαρτημένο άτομο όσο και για την οικογένειά του.</a:t>
            </a:r>
          </a:p>
          <a:p>
            <a:r>
              <a:rPr lang="el-GR" dirty="0" smtClean="0"/>
              <a:t>Η συμμετοχή στο πρόγραμμα μιας θεραπευτικής κοινότητας συνιστά μια προσπάθεια αντιμετώπισης της κρίσης.</a:t>
            </a:r>
          </a:p>
          <a:p>
            <a:r>
              <a:rPr lang="el-GR" dirty="0" smtClean="0"/>
              <a:t>Ωστόσο, και οι ίδιες οι θεραπευτικές κοινότητες έρχονται συχνά αντιμέτωπες με καταστάσεις κρίσης που σχετίζονται με την εσωτερική τους ζωή.</a:t>
            </a:r>
          </a:p>
          <a:p>
            <a:r>
              <a:rPr lang="el-GR" dirty="0" smtClean="0"/>
              <a:t>Οι κρίσεις αυτές συνδέονται με απροσδόκητα γεγονότα και απρόβλεπτες καταστάσεις και αγγίζουν τόσο τα </a:t>
            </a:r>
            <a:r>
              <a:rPr lang="el-GR" dirty="0" err="1" smtClean="0"/>
              <a:t>θεραπευόμενα</a:t>
            </a:r>
            <a:r>
              <a:rPr lang="el-GR" dirty="0" smtClean="0"/>
              <a:t> μέλη όσο και τη διεπιστημονική ομάδα του προσωπικού.</a:t>
            </a:r>
          </a:p>
          <a:p>
            <a:r>
              <a:rPr lang="el-GR" dirty="0" smtClean="0"/>
              <a:t>Υπό κανονικές συνθήκες αυτά τα γεγονότα και οι καταστάσεις είναι περιορισμένα και συμβαίνουν σε αραιά χρονικά διαστήματα.</a:t>
            </a:r>
          </a:p>
        </p:txBody>
      </p:sp>
      <p:sp>
        <p:nvSpPr>
          <p:cNvPr id="3" name="Τίτλος 2"/>
          <p:cNvSpPr>
            <a:spLocks noGrp="1"/>
          </p:cNvSpPr>
          <p:nvPr>
            <p:ph type="title"/>
          </p:nvPr>
        </p:nvSpPr>
        <p:spPr/>
        <p:txBody>
          <a:bodyPr/>
          <a:lstStyle/>
          <a:p>
            <a:r>
              <a:rPr lang="el-GR" dirty="0" smtClean="0"/>
              <a:t> Η κρίση ως ευκαιρία για αλλαγή </a:t>
            </a:r>
            <a:r>
              <a:rPr lang="el-GR" sz="2800" b="0" dirty="0" smtClean="0"/>
              <a:t>1/3</a:t>
            </a:r>
            <a:endParaRPr lang="el-GR" sz="2800" b="0" dirty="0"/>
          </a:p>
        </p:txBody>
      </p:sp>
    </p:spTree>
    <p:extLst>
      <p:ext uri="{BB962C8B-B14F-4D97-AF65-F5344CB8AC3E}">
        <p14:creationId xmlns:p14="http://schemas.microsoft.com/office/powerpoint/2010/main" val="2170463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DFB1E44-E490-43F5-AA4A-0898C5DFBE8C}"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πρόωρη εγκατάλειψη της θεραπείας από μεγάλο αριθμό μελών ή </a:t>
            </a:r>
            <a:r>
              <a:rPr lang="el-GR" dirty="0" err="1" smtClean="0"/>
              <a:t>θεραπευομένων</a:t>
            </a:r>
            <a:r>
              <a:rPr lang="el-GR" dirty="0" smtClean="0"/>
              <a:t> σε προχωρημένη φάση θεραπείας που αποτελούσαν πρότυπο για τα υπόλοιπα μέλη, η χρήση βίας, η υποτροπή, οι απόπειρες αυτοκτονίας, ένας θάνατος, μια σοβαρή ασθένεια, όπως το HIV/AIDS, και ακραίες συμπεριφορές που εμπεριέχουν κίνδυνο είναι  γεγονότα που μπορεί να συμβούν σε μια θεραπευτική κοινότητα και να αποδιοργανώσουν όλο το σύστημα.</a:t>
            </a:r>
          </a:p>
          <a:p>
            <a:r>
              <a:rPr lang="el-GR" dirty="0" smtClean="0"/>
              <a:t>Αυτά τα γεγονότα συνδέονται με αίσθηση απώλειας, φόβου και απειλής, είναι </a:t>
            </a:r>
            <a:r>
              <a:rPr lang="el-GR" dirty="0" err="1" smtClean="0"/>
              <a:t>στρεσογόνα</a:t>
            </a:r>
            <a:r>
              <a:rPr lang="el-GR" dirty="0" smtClean="0"/>
              <a:t> και μπορεί να καταλήξουν σε καταστάσεις κρίσης.</a:t>
            </a:r>
          </a:p>
        </p:txBody>
      </p:sp>
      <p:sp>
        <p:nvSpPr>
          <p:cNvPr id="3" name="Τίτλος 2"/>
          <p:cNvSpPr>
            <a:spLocks noGrp="1"/>
          </p:cNvSpPr>
          <p:nvPr>
            <p:ph type="title"/>
          </p:nvPr>
        </p:nvSpPr>
        <p:spPr/>
        <p:txBody>
          <a:bodyPr/>
          <a:lstStyle/>
          <a:p>
            <a:r>
              <a:rPr lang="el-GR" dirty="0"/>
              <a:t> Η κρίση ως ευκαιρία για αλλαγή </a:t>
            </a:r>
            <a:r>
              <a:rPr lang="el-GR" sz="2800" b="0" dirty="0" smtClean="0"/>
              <a:t>2/3</a:t>
            </a:r>
            <a:endParaRPr lang="el-GR" dirty="0"/>
          </a:p>
        </p:txBody>
      </p:sp>
    </p:spTree>
    <p:extLst>
      <p:ext uri="{BB962C8B-B14F-4D97-AF65-F5344CB8AC3E}">
        <p14:creationId xmlns:p14="http://schemas.microsoft.com/office/powerpoint/2010/main" val="258591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C2487A37-CCF2-4369-9D95-251487775355}"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αντιμετώπιση των καταστάσεων κρίσης που μπορεί να εμφανιστούν στη θεραπευτική κοινότητα αποτελεί ευθύνη του προσωπικού, το οποίο φροντίζει για την ασφάλεια του πλαισίου. Οργανώνει τις θεραπευτικές και εκπαιδευτικές δραστηριότητες και παρέχει ατομική και ομαδική συμβουλευτική.</a:t>
            </a:r>
          </a:p>
          <a:p>
            <a:r>
              <a:rPr lang="el-GR" dirty="0" smtClean="0"/>
              <a:t>Για την αντιμετώπιση της κρίσης είναι σημαντικό να αξιοποιούνται διάφορες μορφές παρέμβασης στην κρίση.</a:t>
            </a:r>
          </a:p>
          <a:p>
            <a:r>
              <a:rPr lang="el-GR" dirty="0" smtClean="0"/>
              <a:t>Οι παρεμβάσεις αυτές θα βοηθήσουν τα άτομα να υιοθετήσουν στρατηγικές και συμπεριφορές αντιμετώπισης.</a:t>
            </a:r>
          </a:p>
          <a:p>
            <a:r>
              <a:rPr lang="el-GR" dirty="0" smtClean="0"/>
              <a:t>Στο πλαίσιο της κοινωνικής εργασίας έχουν αναπτυχθεί θεωρίες και προσεγγίσεις παρέμβασης στην κρίση που απευθύνονται σε άτομα, ομάδες και κοινότητες.</a:t>
            </a:r>
          </a:p>
        </p:txBody>
      </p:sp>
      <p:sp>
        <p:nvSpPr>
          <p:cNvPr id="3" name="Τίτλος 2"/>
          <p:cNvSpPr>
            <a:spLocks noGrp="1"/>
          </p:cNvSpPr>
          <p:nvPr>
            <p:ph type="title"/>
          </p:nvPr>
        </p:nvSpPr>
        <p:spPr/>
        <p:txBody>
          <a:bodyPr/>
          <a:lstStyle/>
          <a:p>
            <a:r>
              <a:rPr lang="el-GR" dirty="0"/>
              <a:t> Η κρίση ως ευκαιρία για αλλαγή </a:t>
            </a:r>
            <a:r>
              <a:rPr lang="el-GR" sz="2800" b="0" dirty="0" smtClean="0"/>
              <a:t>3/3</a:t>
            </a:r>
            <a:endParaRPr lang="el-GR" dirty="0"/>
          </a:p>
        </p:txBody>
      </p:sp>
    </p:spTree>
    <p:extLst>
      <p:ext uri="{BB962C8B-B14F-4D97-AF65-F5344CB8AC3E}">
        <p14:creationId xmlns:p14="http://schemas.microsoft.com/office/powerpoint/2010/main" val="243683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7CC9305-3703-48E0-AF69-CE8FCC762451}"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352928" cy="5400948"/>
          </a:xfrm>
        </p:spPr>
        <p:txBody>
          <a:bodyPr/>
          <a:lstStyle/>
          <a:p>
            <a:r>
              <a:rPr lang="el-GR" sz="2100" dirty="0" smtClean="0"/>
              <a:t>Η θεραπευτική κοινότητα ως αναπαράσταση του οικογενειακού περιβάλλοντος χαρακτηρίζεται από συνεχή αλληλεπίδραση ανάμεσα στα μέλη της, καθώς και ανάμεσα στα μέλη και το προσωπικό.</a:t>
            </a:r>
          </a:p>
          <a:p>
            <a:r>
              <a:rPr lang="el-GR" sz="2100" dirty="0" smtClean="0"/>
              <a:t>Η δυναμική που δημιουργείται επηρεάζεται τόσο από την τρέχουσα πραγματικότητα όσο και από τις προηγούμενες εμπειρίες των ατόμων.</a:t>
            </a:r>
          </a:p>
          <a:p>
            <a:r>
              <a:rPr lang="el-GR" sz="2100" dirty="0" smtClean="0"/>
              <a:t>Οι  εμπειρίες της παιδικής ηλικίας σε σχέση με την οικογένεια από την οποία προέρχεται κάθε άτομο μπορεί να είναι καθοριστικές για το πώς αυτό αντιλαμβάνεται το παρόν.</a:t>
            </a:r>
          </a:p>
          <a:p>
            <a:r>
              <a:rPr lang="el-GR" sz="2100" dirty="0" smtClean="0"/>
              <a:t>Μια κατάσταση κρίσης συνήθως ανασύρει στην επιφάνεια εμπειρίες και εικόνες από το παρελθόν.</a:t>
            </a:r>
          </a:p>
          <a:p>
            <a:r>
              <a:rPr lang="el-GR" sz="2100" dirty="0" smtClean="0"/>
              <a:t>Παράλληλα, προκαλεί έντονα συναισθήματα και απροσδόκητες συμπεριφορές, που θέτουν σε κίνδυνο τη θεραπευτική πορεία αρκετών μελών.</a:t>
            </a:r>
          </a:p>
        </p:txBody>
      </p:sp>
      <p:sp>
        <p:nvSpPr>
          <p:cNvPr id="3" name="Τίτλος 2"/>
          <p:cNvSpPr>
            <a:spLocks noGrp="1"/>
          </p:cNvSpPr>
          <p:nvPr>
            <p:ph type="title"/>
          </p:nvPr>
        </p:nvSpPr>
        <p:spPr/>
        <p:txBody>
          <a:bodyPr/>
          <a:lstStyle/>
          <a:p>
            <a:r>
              <a:rPr lang="el-GR" dirty="0" smtClean="0"/>
              <a:t> Η διαδικασία της κρίσης </a:t>
            </a:r>
            <a:r>
              <a:rPr lang="el-GR" sz="2800" b="0" dirty="0" smtClean="0"/>
              <a:t>1/2</a:t>
            </a:r>
            <a:endParaRPr lang="el-GR" sz="2800" b="0" dirty="0"/>
          </a:p>
        </p:txBody>
      </p:sp>
    </p:spTree>
    <p:extLst>
      <p:ext uri="{BB962C8B-B14F-4D97-AF65-F5344CB8AC3E}">
        <p14:creationId xmlns:p14="http://schemas.microsoft.com/office/powerpoint/2010/main" val="4917502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320</TotalTime>
  <Words>2151</Words>
  <Application>Microsoft Office PowerPoint</Application>
  <PresentationFormat>Προβολή στην οθόνη (4:3)</PresentationFormat>
  <Paragraphs>159</Paragraphs>
  <Slides>24</Slides>
  <Notes>23</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template final</vt:lpstr>
      <vt:lpstr>Default Design</vt:lpstr>
      <vt:lpstr>Κοινωνική Εργασία με Εξαρτημένα Άτομα</vt:lpstr>
      <vt:lpstr> Επουλώνοντας τα τραύματα του παρελθόντος 1/4</vt:lpstr>
      <vt:lpstr> Επουλώνοντας τα τραύματα του παρελθόντος 2/4</vt:lpstr>
      <vt:lpstr> Επουλώνοντας τα τραύματα του παρελθόντος 3/4</vt:lpstr>
      <vt:lpstr> Επουλώνοντας τα τραύματα του παρελθόντος 4/4</vt:lpstr>
      <vt:lpstr> Η κρίση ως ευκαιρία για αλλαγή 1/3</vt:lpstr>
      <vt:lpstr> Η κρίση ως ευκαιρία για αλλαγή 2/3</vt:lpstr>
      <vt:lpstr> Η κρίση ως ευκαιρία για αλλαγή 3/3</vt:lpstr>
      <vt:lpstr> Η διαδικασία της κρίσης 1/2</vt:lpstr>
      <vt:lpstr> Η διαδικασία της κρίσης 2/2</vt:lpstr>
      <vt:lpstr> Η αντιμετώπιση της κρίσης 1/6</vt:lpstr>
      <vt:lpstr> Η αντιμετώπιση της κρίσης 2/6</vt:lpstr>
      <vt:lpstr> Η αντιμετώπιση της κρίσης 3/6</vt:lpstr>
      <vt:lpstr> Η αντιμετώπιση της κρίσης 4/6</vt:lpstr>
      <vt:lpstr> Η αντιμετώπιση της κρίσης 5/6</vt:lpstr>
      <vt:lpstr> Η αντιμετώπιση της κρίσης 6/6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fkaram2</cp:lastModifiedBy>
  <cp:revision>40</cp:revision>
  <dcterms:created xsi:type="dcterms:W3CDTF">2014-10-15T10:57:23Z</dcterms:created>
  <dcterms:modified xsi:type="dcterms:W3CDTF">2015-02-13T15:20:15Z</dcterms:modified>
</cp:coreProperties>
</file>