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3"/>
  </p:notesMasterIdLst>
  <p:handoutMasterIdLst>
    <p:handoutMasterId r:id="rId24"/>
  </p:handoutMasterIdLst>
  <p:sldIdLst>
    <p:sldId id="256" r:id="rId2"/>
    <p:sldId id="267" r:id="rId3"/>
    <p:sldId id="268" r:id="rId4"/>
    <p:sldId id="269" r:id="rId5"/>
    <p:sldId id="270" r:id="rId6"/>
    <p:sldId id="271" r:id="rId7"/>
    <p:sldId id="272" r:id="rId8"/>
    <p:sldId id="273" r:id="rId9"/>
    <p:sldId id="274" r:id="rId10"/>
    <p:sldId id="280" r:id="rId11"/>
    <p:sldId id="275" r:id="rId12"/>
    <p:sldId id="276" r:id="rId13"/>
    <p:sldId id="277" r:id="rId14"/>
    <p:sldId id="278" r:id="rId15"/>
    <p:sldId id="279" r:id="rId16"/>
    <p:sldId id="257" r:id="rId17"/>
    <p:sldId id="262" r:id="rId18"/>
    <p:sldId id="264" r:id="rId19"/>
    <p:sldId id="265" r:id="rId20"/>
    <p:sldId id="266"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004B82"/>
    <a:srgbClr val="FFFF99"/>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1074" y="-10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CDB15FE7-8427-4C62-A258-B1714939A39D}" type="slidenum">
              <a:rPr lang="el-GR"/>
              <a:pPr>
                <a:defRPr/>
              </a:pPr>
              <a:t>‹#›</a:t>
            </a:fld>
            <a:endParaRPr lang="el-GR"/>
          </a:p>
        </p:txBody>
      </p:sp>
    </p:spTree>
    <p:extLst>
      <p:ext uri="{BB962C8B-B14F-4D97-AF65-F5344CB8AC3E}">
        <p14:creationId xmlns:p14="http://schemas.microsoft.com/office/powerpoint/2010/main" val="391575618"/>
      </p:ext>
    </p:extLst>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a:lstStyle/>
          <a:p>
            <a:pPr lvl="0"/>
            <a:endParaRPr lang="el-GR" noProof="0" smtClean="0"/>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5C584C5F-5F2C-41A3-9D1A-E0489692A036}" type="slidenum">
              <a:rPr lang="el-GR"/>
              <a:pPr>
                <a:defRPr/>
              </a:pPr>
              <a:t>‹#›</a:t>
            </a:fld>
            <a:endParaRPr lang="el-GR"/>
          </a:p>
        </p:txBody>
      </p:sp>
    </p:spTree>
    <p:extLst>
      <p:ext uri="{BB962C8B-B14F-4D97-AF65-F5344CB8AC3E}">
        <p14:creationId xmlns:p14="http://schemas.microsoft.com/office/powerpoint/2010/main" val="39452019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0" y="190500"/>
            <a:ext cx="7010400" cy="15271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524000" y="1905000"/>
            <a:ext cx="7010400" cy="4114800"/>
          </a:xfrm>
        </p:spPr>
        <p:txBody>
          <a:bodyPr rtlCol="0">
            <a:normAutofit/>
          </a:bodyPr>
          <a:lstStyle/>
          <a:p>
            <a:pPr lvl="0"/>
            <a:endParaRPr lang="el-GR" noProof="0" smtClean="0"/>
          </a:p>
        </p:txBody>
      </p:sp>
      <p:sp>
        <p:nvSpPr>
          <p:cNvPr id="4" name="3 - Θέση ημερομηνίας"/>
          <p:cNvSpPr>
            <a:spLocks noGrp="1"/>
          </p:cNvSpPr>
          <p:nvPr>
            <p:ph type="dt" sz="half" idx="10"/>
          </p:nvPr>
        </p:nvSpPr>
        <p:spPr>
          <a:xfrm>
            <a:off x="6629400" y="6248400"/>
            <a:ext cx="1905000" cy="457200"/>
          </a:xfrm>
        </p:spPr>
        <p:txBody>
          <a:bodyPr/>
          <a:lstStyle>
            <a:lvl1pPr>
              <a:defRPr/>
            </a:lvl1pPr>
          </a:lstStyle>
          <a:p>
            <a:pPr>
              <a:defRPr/>
            </a:pPr>
            <a:endParaRPr lang="el-GR"/>
          </a:p>
        </p:txBody>
      </p:sp>
      <p:sp>
        <p:nvSpPr>
          <p:cNvPr id="5" name="4 - Θέση υποσέλιδου"/>
          <p:cNvSpPr>
            <a:spLocks noGrp="1"/>
          </p:cNvSpPr>
          <p:nvPr>
            <p:ph type="ftr" sz="quarter" idx="11"/>
          </p:nvPr>
        </p:nvSpPr>
        <p:spPr>
          <a:xfrm>
            <a:off x="3276600" y="6248400"/>
            <a:ext cx="2895600" cy="457200"/>
          </a:xfrm>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a:xfrm>
            <a:off x="1524000" y="6248400"/>
            <a:ext cx="1295400" cy="457200"/>
          </a:xfrm>
        </p:spPr>
        <p:txBody>
          <a:bodyPr/>
          <a:lstStyle>
            <a:lvl1pPr>
              <a:defRPr/>
            </a:lvl1pPr>
          </a:lstStyle>
          <a:p>
            <a:pPr>
              <a:defRPr/>
            </a:pPr>
            <a:fld id="{B433D25F-FCEA-42FF-B1A2-3C343A05CE22}" type="slidenum">
              <a:rPr lang="el-GR"/>
              <a:pPr>
                <a:defRPr/>
              </a:pPr>
              <a:t>‹#›</a:t>
            </a:fld>
            <a:endParaRPr lang="el-GR"/>
          </a:p>
        </p:txBody>
      </p:sp>
    </p:spTree>
    <p:extLst>
      <p:ext uri="{BB962C8B-B14F-4D97-AF65-F5344CB8AC3E}">
        <p14:creationId xmlns:p14="http://schemas.microsoft.com/office/powerpoint/2010/main" val="2423537615"/>
      </p:ext>
    </p:extLst>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a:lstStyle/>
          <a:p>
            <a:pPr lvl="0"/>
            <a:endParaRPr lang="el-GR" noProof="0" smtClean="0"/>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033ED3D4-E0A6-400F-84F7-AD9523CE9EF3}" type="slidenum">
              <a:rPr lang="el-GR"/>
              <a:pPr>
                <a:defRPr/>
              </a:pPr>
              <a:t>‹#›</a:t>
            </a:fld>
            <a:endParaRPr lang="el-GR"/>
          </a:p>
        </p:txBody>
      </p:sp>
    </p:spTree>
    <p:extLst>
      <p:ext uri="{BB962C8B-B14F-4D97-AF65-F5344CB8AC3E}">
        <p14:creationId xmlns:p14="http://schemas.microsoft.com/office/powerpoint/2010/main" val="29703562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pPr>
              <a:defRPr/>
            </a:pPr>
            <a:fld id="{AE4A6843-009A-4793-96B6-D33E7C14F177}" type="slidenum">
              <a:rPr lang="el-GR"/>
              <a:pPr>
                <a:defRPr/>
              </a:pPr>
              <a:t>‹#›</a:t>
            </a:fld>
            <a:endParaRPr lang="el-GR"/>
          </a:p>
        </p:txBody>
      </p:sp>
    </p:spTree>
    <p:extLst>
      <p:ext uri="{BB962C8B-B14F-4D97-AF65-F5344CB8AC3E}">
        <p14:creationId xmlns:p14="http://schemas.microsoft.com/office/powerpoint/2010/main" val="37425116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4"/>
          <p:cNvSpPr>
            <a:spLocks noGrp="1" noChangeArrowheads="1"/>
          </p:cNvSpPr>
          <p:nvPr>
            <p:ph type="dt" sz="half" idx="10"/>
          </p:nvPr>
        </p:nvSpPr>
        <p:spPr/>
        <p:txBody>
          <a:bodyPr/>
          <a:lstStyle>
            <a:lvl1pPr>
              <a:defRPr/>
            </a:lvl1pPr>
          </a:lstStyle>
          <a:p>
            <a:pPr>
              <a:defRPr/>
            </a:pPr>
            <a:endParaRPr lang="el-GR"/>
          </a:p>
        </p:txBody>
      </p:sp>
      <p:sp>
        <p:nvSpPr>
          <p:cNvPr id="6" name="Rectangle 25"/>
          <p:cNvSpPr>
            <a:spLocks noGrp="1" noChangeArrowheads="1"/>
          </p:cNvSpPr>
          <p:nvPr>
            <p:ph type="ftr" sz="quarter" idx="11"/>
          </p:nvPr>
        </p:nvSpPr>
        <p:spPr/>
        <p:txBody>
          <a:bodyPr/>
          <a:lstStyle>
            <a:lvl1pPr>
              <a:defRPr/>
            </a:lvl1pPr>
          </a:lstStyle>
          <a:p>
            <a:pPr>
              <a:defRPr/>
            </a:pPr>
            <a:endParaRPr lang="el-GR"/>
          </a:p>
        </p:txBody>
      </p:sp>
      <p:sp>
        <p:nvSpPr>
          <p:cNvPr id="7" name="Rectangle 26"/>
          <p:cNvSpPr>
            <a:spLocks noGrp="1" noChangeArrowheads="1"/>
          </p:cNvSpPr>
          <p:nvPr>
            <p:ph type="sldNum" sz="quarter" idx="12"/>
          </p:nvPr>
        </p:nvSpPr>
        <p:spPr/>
        <p:txBody>
          <a:bodyPr/>
          <a:lstStyle>
            <a:lvl1pPr>
              <a:defRPr/>
            </a:lvl1pPr>
          </a:lstStyle>
          <a:p>
            <a:pPr>
              <a:defRPr/>
            </a:pPr>
            <a:fld id="{EF244DD0-3418-41B9-9FB1-165793DD03D5}" type="slidenum">
              <a:rPr lang="el-GR"/>
              <a:pPr>
                <a:defRPr/>
              </a:pPr>
              <a:t>‹#›</a:t>
            </a:fld>
            <a:endParaRPr lang="el-GR"/>
          </a:p>
        </p:txBody>
      </p:sp>
    </p:spTree>
    <p:extLst>
      <p:ext uri="{BB962C8B-B14F-4D97-AF65-F5344CB8AC3E}">
        <p14:creationId xmlns:p14="http://schemas.microsoft.com/office/powerpoint/2010/main" val="40010888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28600"/>
            <a:ext cx="8229600" cy="5867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24"/>
          <p:cNvSpPr>
            <a:spLocks noGrp="1" noChangeArrowheads="1"/>
          </p:cNvSpPr>
          <p:nvPr>
            <p:ph type="dt" sz="half" idx="10"/>
          </p:nvPr>
        </p:nvSpPr>
        <p:spPr/>
        <p:txBody>
          <a:bodyPr/>
          <a:lstStyle>
            <a:lvl1pPr>
              <a:defRPr/>
            </a:lvl1pPr>
          </a:lstStyle>
          <a:p>
            <a:pPr>
              <a:defRPr/>
            </a:pPr>
            <a:endParaRPr lang="el-GR"/>
          </a:p>
        </p:txBody>
      </p:sp>
      <p:sp>
        <p:nvSpPr>
          <p:cNvPr id="4" name="Rectangle 25"/>
          <p:cNvSpPr>
            <a:spLocks noGrp="1" noChangeArrowheads="1"/>
          </p:cNvSpPr>
          <p:nvPr>
            <p:ph type="ftr" sz="quarter" idx="11"/>
          </p:nvPr>
        </p:nvSpPr>
        <p:spPr/>
        <p:txBody>
          <a:bodyPr/>
          <a:lstStyle>
            <a:lvl1pPr>
              <a:defRPr/>
            </a:lvl1pPr>
          </a:lstStyle>
          <a:p>
            <a:pPr>
              <a:defRPr/>
            </a:pPr>
            <a:endParaRPr lang="el-GR"/>
          </a:p>
        </p:txBody>
      </p:sp>
      <p:sp>
        <p:nvSpPr>
          <p:cNvPr id="5" name="Rectangle 26"/>
          <p:cNvSpPr>
            <a:spLocks noGrp="1" noChangeArrowheads="1"/>
          </p:cNvSpPr>
          <p:nvPr>
            <p:ph type="sldNum" sz="quarter" idx="12"/>
          </p:nvPr>
        </p:nvSpPr>
        <p:spPr/>
        <p:txBody>
          <a:bodyPr/>
          <a:lstStyle>
            <a:lvl1pPr>
              <a:defRPr/>
            </a:lvl1pPr>
          </a:lstStyle>
          <a:p>
            <a:pPr>
              <a:defRPr/>
            </a:pPr>
            <a:fld id="{6A9F088F-D848-427A-8BB2-2AC10BA939D1}" type="slidenum">
              <a:rPr lang="el-GR"/>
              <a:pPr>
                <a:defRPr/>
              </a:pPr>
              <a:t>‹#›</a:t>
            </a:fld>
            <a:endParaRPr lang="el-GR"/>
          </a:p>
        </p:txBody>
      </p:sp>
    </p:spTree>
    <p:extLst>
      <p:ext uri="{BB962C8B-B14F-4D97-AF65-F5344CB8AC3E}">
        <p14:creationId xmlns:p14="http://schemas.microsoft.com/office/powerpoint/2010/main" val="31610184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66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chemeClr val="bg1"/>
          </a:solidFill>
          <a:ln>
            <a:solidFill>
              <a:schemeClr val="accent1">
                <a:lumMod val="50000"/>
              </a:schemeClr>
            </a:solid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a:ln>
            <a:solidFill>
              <a:schemeClr val="accent1">
                <a:lumMod val="50000"/>
              </a:schemeClr>
            </a:solidFill>
          </a:ln>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080441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66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340768"/>
            <a:ext cx="8229600" cy="48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5981750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702" r:id="rId2"/>
    <p:sldLayoutId id="2147483686" r:id="rId3"/>
    <p:sldLayoutId id="2147483701" r:id="rId4"/>
    <p:sldLayoutId id="2147483687" r:id="rId5"/>
    <p:sldLayoutId id="2147483688" r:id="rId6"/>
    <p:sldLayoutId id="2147483689" r:id="rId7"/>
    <p:sldLayoutId id="2147483690"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3" r:id="rId18"/>
    <p:sldLayoutId id="2147483704" r:id="rId19"/>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Blausen_0838_Sympathetic_Innervation.png" TargetMode="Externa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Sympathetic_nervous_system#mediaviewer/File:1501_Connections_of_the_Sympathetic_Nervous_System.jpg" TargetMode="External"/><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Φυσικοθεραπεία σε ειδικές πληθυσμιακές μονάδες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a:t>
            </a:r>
            <a:r>
              <a:rPr lang="en-US" sz="2800" b="1" dirty="0" smtClean="0"/>
              <a:t> </a:t>
            </a:r>
            <a:r>
              <a:rPr lang="en-US" sz="2800" b="1" dirty="0" smtClean="0"/>
              <a:t>1</a:t>
            </a:r>
            <a:r>
              <a:rPr lang="el-GR" sz="2800" b="1" dirty="0" smtClean="0"/>
              <a:t>1</a:t>
            </a:r>
            <a:r>
              <a:rPr lang="el-GR" sz="2800" dirty="0" smtClean="0"/>
              <a:t>:</a:t>
            </a:r>
            <a:r>
              <a:rPr lang="en-US" sz="2800" dirty="0" smtClean="0"/>
              <a:t> </a:t>
            </a:r>
            <a:r>
              <a:rPr lang="el-GR" sz="2800" dirty="0" smtClean="0"/>
              <a:t>Η επίδραση των σωματικών χειρισμών στο αυτόνομο νευρικό σύστημα</a:t>
            </a:r>
            <a:endParaRPr lang="en-US" sz="2800" dirty="0" smtClean="0"/>
          </a:p>
          <a:p>
            <a:pPr>
              <a:spcBef>
                <a:spcPts val="0"/>
              </a:spcBef>
            </a:pPr>
            <a:r>
              <a:rPr lang="el-GR" sz="2400" dirty="0" smtClean="0"/>
              <a:t>Γεωργία Πέττα</a:t>
            </a:r>
            <a:endParaRPr lang="el-GR" sz="2400" dirty="0"/>
          </a:p>
          <a:p>
            <a:pPr>
              <a:spcBef>
                <a:spcPts val="0"/>
              </a:spcBef>
            </a:pPr>
            <a:r>
              <a:rPr lang="el-GR" sz="2400" dirty="0"/>
              <a:t>Τμήμα </a:t>
            </a:r>
            <a:r>
              <a:rPr lang="el-GR" sz="2400" dirty="0" smtClean="0"/>
              <a:t>Φυσικοθεραπείας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585831" y="4818308"/>
            <a:ext cx="1559401" cy="369332"/>
          </a:xfrm>
          <a:prstGeom prst="rect">
            <a:avLst/>
          </a:prstGeom>
        </p:spPr>
        <p:txBody>
          <a:bodyPr wrap="none">
            <a:spAutoFit/>
          </a:bodyPr>
          <a:lstStyle/>
          <a:p>
            <a:pPr eaLnBrk="1" fontAlgn="auto" hangingPunct="1">
              <a:spcAft>
                <a:spcPts val="0"/>
              </a:spcAft>
              <a:defRPr/>
            </a:pPr>
            <a:r>
              <a:rPr lang="el-GR" dirty="0">
                <a:latin typeface="+mn-lt"/>
              </a:rPr>
              <a:t>Δ</a:t>
            </a:r>
            <a:r>
              <a:rPr lang="el-GR" dirty="0" smtClean="0">
                <a:latin typeface="+mn-lt"/>
              </a:rPr>
              <a:t>.</a:t>
            </a:r>
            <a:r>
              <a:rPr lang="en-US" dirty="0" smtClean="0">
                <a:latin typeface="+mn-lt"/>
              </a:rPr>
              <a:t> </a:t>
            </a:r>
            <a:r>
              <a:rPr lang="el-GR" dirty="0" err="1" smtClean="0">
                <a:latin typeface="+mn-lt"/>
              </a:rPr>
              <a:t>Σφετσι</a:t>
            </a:r>
            <a:r>
              <a:rPr lang="el-GR" dirty="0" err="1">
                <a:latin typeface="+mn-lt"/>
              </a:rPr>
              <a:t>ώ</a:t>
            </a:r>
            <a:r>
              <a:rPr lang="el-GR" dirty="0" err="1" smtClean="0">
                <a:latin typeface="+mn-lt"/>
              </a:rPr>
              <a:t>ρης</a:t>
            </a:r>
            <a:endParaRPr lang="el-GR"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Η επίδραση των σωματικών χειρισμών στο αυτόνομο νευρικό σύστημα</a:t>
            </a:r>
            <a:endParaRPr lang="el-GR" sz="3200" dirty="0"/>
          </a:p>
        </p:txBody>
      </p:sp>
      <p:sp>
        <p:nvSpPr>
          <p:cNvPr id="4" name="Content Placeholder 3"/>
          <p:cNvSpPr>
            <a:spLocks noGrp="1"/>
          </p:cNvSpPr>
          <p:nvPr>
            <p:ph idx="1"/>
          </p:nvPr>
        </p:nvSpPr>
        <p:spPr>
          <a:xfrm>
            <a:off x="457200" y="1484784"/>
            <a:ext cx="8229600" cy="5256584"/>
          </a:xfrm>
        </p:spPr>
        <p:txBody>
          <a:bodyPr>
            <a:noAutofit/>
          </a:bodyPr>
          <a:lstStyle/>
          <a:p>
            <a:r>
              <a:rPr lang="el-GR" sz="2400" dirty="0"/>
              <a:t>Στη μελέτη του </a:t>
            </a:r>
            <a:r>
              <a:rPr lang="en-US" sz="2400" dirty="0"/>
              <a:t>Diego</a:t>
            </a:r>
            <a:r>
              <a:rPr lang="el-GR" sz="2400" dirty="0"/>
              <a:t>, σε υγιή πληθυσμό, τα επίπεδα άγχους ελαττώθηκαν σε όλες τις ομάδες, ενώ η ομάδα που δέχτηκε μάλαξη μέτριας έντασης ανέφερε τη μεγαλύτερη ελάττωση στο στρες σε σχέση με την ομάδα που δέχτηκε μάλαξη μικρής έντασης και την ομάδα που δέχτηκε δονητικούς ερεθισμούς. Καταγράφηκαν επίσης ελαττώσεις στη καρδιακή συχνότητα και αλλαγές στο ηλεκτροεγκεφαλογράφημα (ΗΕΓ) συνδεόμενες με χαλάρωση. </a:t>
            </a:r>
          </a:p>
          <a:p>
            <a:r>
              <a:rPr lang="el-GR" sz="2400" dirty="0"/>
              <a:t>Στη μελέτη των </a:t>
            </a:r>
            <a:r>
              <a:rPr lang="en-US" sz="2400" dirty="0"/>
              <a:t>Inagaki et al </a:t>
            </a:r>
            <a:r>
              <a:rPr lang="el-GR" sz="2400" dirty="0"/>
              <a:t>,σε πληθυσμό υγιών γυναικών, καταγράφηκαν σημαντικές διαφορές στη θερμοκρασία δέρματος, στη συστολική πίεση αίματος, </a:t>
            </a:r>
            <a:r>
              <a:rPr lang="el-GR" sz="2400" b="1" dirty="0">
                <a:solidFill>
                  <a:srgbClr val="820000"/>
                </a:solidFill>
              </a:rPr>
              <a:t>όχι όμως στη διαστολική πίεση και στη καρδιακή συχνότητα, μετά την εφαρμογή μάλαξης.</a:t>
            </a:r>
          </a:p>
          <a:p>
            <a:endParaRPr lang="el-GR" sz="2400" dirty="0"/>
          </a:p>
        </p:txBody>
      </p:sp>
    </p:spTree>
    <p:extLst>
      <p:ext uri="{BB962C8B-B14F-4D97-AF65-F5344CB8AC3E}">
        <p14:creationId xmlns:p14="http://schemas.microsoft.com/office/powerpoint/2010/main" val="2670162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Η επίδραση των σωματικών χειρισμών στο αυτόνομο νευρικό σύστημα</a:t>
            </a:r>
            <a:endParaRPr lang="el-GR" sz="3200" dirty="0"/>
          </a:p>
        </p:txBody>
      </p:sp>
      <p:sp>
        <p:nvSpPr>
          <p:cNvPr id="5" name="4 - Θέση περιεχομένου"/>
          <p:cNvSpPr>
            <a:spLocks noGrp="1"/>
          </p:cNvSpPr>
          <p:nvPr>
            <p:ph idx="1"/>
          </p:nvPr>
        </p:nvSpPr>
        <p:spPr/>
        <p:txBody>
          <a:bodyPr>
            <a:noAutofit/>
          </a:bodyPr>
          <a:lstStyle/>
          <a:p>
            <a:r>
              <a:rPr lang="el-GR" sz="2400" dirty="0" smtClean="0"/>
              <a:t>Στην αναζήτησή με βάση δεδομένων </a:t>
            </a:r>
            <a:r>
              <a:rPr lang="en-US" sz="2400" dirty="0" err="1" smtClean="0"/>
              <a:t>PubMed</a:t>
            </a:r>
            <a:r>
              <a:rPr lang="en-US" sz="2400" dirty="0" smtClean="0"/>
              <a:t> </a:t>
            </a:r>
            <a:r>
              <a:rPr lang="el-GR" sz="2400" dirty="0" smtClean="0"/>
              <a:t>βρέθηκαν ελάχιστες αναφορές για δημοσιευμένες ερευνητικές εργασίες στις οποίες οι επιδράσεις της μάλαξης ελέχθησαν μέσω του δείκτη της απάντησης δερμικής αγωγιμότητας. </a:t>
            </a:r>
          </a:p>
          <a:p>
            <a:r>
              <a:rPr lang="el-GR" sz="2400" dirty="0" smtClean="0"/>
              <a:t>Στο ερωτηματολόγιο για τη μέτρηση του άγχους </a:t>
            </a:r>
            <a:r>
              <a:rPr lang="en-US" sz="2400" dirty="0" smtClean="0"/>
              <a:t>STAI</a:t>
            </a:r>
            <a:r>
              <a:rPr lang="el-GR" sz="2400" dirty="0" smtClean="0"/>
              <a:t> (</a:t>
            </a:r>
            <a:r>
              <a:rPr lang="en-US" sz="2400" dirty="0" smtClean="0"/>
              <a:t>Spielberger Self</a:t>
            </a:r>
            <a:r>
              <a:rPr lang="el-GR" sz="2400" dirty="0" smtClean="0"/>
              <a:t>-</a:t>
            </a:r>
            <a:r>
              <a:rPr lang="en-US" sz="2400" dirty="0" smtClean="0"/>
              <a:t>Evaluation Questionnaire</a:t>
            </a:r>
            <a:r>
              <a:rPr lang="el-GR" sz="2400" dirty="0" smtClean="0"/>
              <a:t>, οι περισσότερες ψυχοφυσιολογικοί παράμετροι έδειξαν σημαντικές ελαττώσεις στις μέσες τιμές στην ομάδα στην οποία εφαρμόστηκε μάλαξη καθώς και στο σκορ του </a:t>
            </a:r>
            <a:r>
              <a:rPr lang="en-US" sz="2400" dirty="0" smtClean="0"/>
              <a:t>STAI</a:t>
            </a:r>
            <a:r>
              <a:rPr lang="el-GR" sz="2400" dirty="0" smtClean="0"/>
              <a:t>.</a:t>
            </a:r>
          </a:p>
          <a:p>
            <a:endParaRPr lang="el-GR" sz="2400" dirty="0" smtClean="0"/>
          </a:p>
          <a:p>
            <a:endParaRPr lang="el-GR" sz="2400" dirty="0"/>
          </a:p>
        </p:txBody>
      </p:sp>
    </p:spTree>
    <p:extLst>
      <p:ext uri="{BB962C8B-B14F-4D97-AF65-F5344CB8AC3E}">
        <p14:creationId xmlns:p14="http://schemas.microsoft.com/office/powerpoint/2010/main" val="2277228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Η επίδραση των σωματικών χειρισμών στο αυτόνομο νευρικό σύστημα</a:t>
            </a:r>
            <a:endParaRPr lang="el-GR" sz="3200" dirty="0"/>
          </a:p>
        </p:txBody>
      </p:sp>
      <p:sp>
        <p:nvSpPr>
          <p:cNvPr id="5" name="4 - Θέση περιεχομένου"/>
          <p:cNvSpPr>
            <a:spLocks noGrp="1"/>
          </p:cNvSpPr>
          <p:nvPr>
            <p:ph idx="1"/>
          </p:nvPr>
        </p:nvSpPr>
        <p:spPr/>
        <p:txBody>
          <a:bodyPr>
            <a:normAutofit/>
          </a:bodyPr>
          <a:lstStyle/>
          <a:p>
            <a:r>
              <a:rPr lang="el-GR" sz="2800" dirty="0" smtClean="0"/>
              <a:t>Η χαλάρωση είναι ένα χαρακτηριστικό στοιχείο των περισσοτέρων ψυχολογικών παρεμβάσεων για τον πόνο (</a:t>
            </a:r>
            <a:r>
              <a:rPr lang="en-US" sz="2800" dirty="0" smtClean="0"/>
              <a:t>Turner</a:t>
            </a:r>
            <a:r>
              <a:rPr lang="el-GR" sz="2800" dirty="0" smtClean="0"/>
              <a:t> &amp; </a:t>
            </a:r>
            <a:r>
              <a:rPr lang="en-US" sz="2800" dirty="0" smtClean="0"/>
              <a:t>Chapman</a:t>
            </a:r>
            <a:r>
              <a:rPr lang="el-GR" sz="2800" dirty="0" smtClean="0"/>
              <a:t>, 1982). </a:t>
            </a:r>
            <a:endParaRPr lang="el-GR" sz="2800" dirty="0"/>
          </a:p>
        </p:txBody>
      </p:sp>
    </p:spTree>
    <p:extLst>
      <p:ext uri="{BB962C8B-B14F-4D97-AF65-F5344CB8AC3E}">
        <p14:creationId xmlns:p14="http://schemas.microsoft.com/office/powerpoint/2010/main" val="2774454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Η επίδραση των σωματικών χειρισμών στο αυτόνομο νευρικό </a:t>
            </a:r>
            <a:r>
              <a:rPr lang="el-GR" sz="3200" dirty="0" smtClean="0"/>
              <a:t>σύστημα</a:t>
            </a:r>
            <a:endParaRPr lang="el-GR" sz="3200" dirty="0"/>
          </a:p>
        </p:txBody>
      </p:sp>
      <p:sp>
        <p:nvSpPr>
          <p:cNvPr id="7" name="6 - Θέση περιεχομένου"/>
          <p:cNvSpPr>
            <a:spLocks noGrp="1"/>
          </p:cNvSpPr>
          <p:nvPr>
            <p:ph idx="1"/>
          </p:nvPr>
        </p:nvSpPr>
        <p:spPr>
          <a:xfrm>
            <a:off x="457200" y="1484784"/>
            <a:ext cx="8229600" cy="4937194"/>
          </a:xfrm>
        </p:spPr>
        <p:txBody>
          <a:bodyPr>
            <a:normAutofit/>
          </a:bodyPr>
          <a:lstStyle/>
          <a:p>
            <a:pPr>
              <a:lnSpc>
                <a:spcPct val="110000"/>
              </a:lnSpc>
              <a:buNone/>
            </a:pPr>
            <a:r>
              <a:rPr lang="el-GR" sz="2400" dirty="0" smtClean="0"/>
              <a:t>Συμπερασματικά  </a:t>
            </a:r>
            <a:endParaRPr lang="el-GR" sz="2400" dirty="0" smtClean="0"/>
          </a:p>
          <a:p>
            <a:pPr>
              <a:lnSpc>
                <a:spcPct val="110000"/>
              </a:lnSpc>
            </a:pPr>
            <a:r>
              <a:rPr lang="el-GR" sz="2400" dirty="0" smtClean="0"/>
              <a:t>Σε </a:t>
            </a:r>
            <a:r>
              <a:rPr lang="el-GR" sz="2400" dirty="0" smtClean="0"/>
              <a:t>πολλές περιπτώσεις οσφυαλγίας η πρωτογενής τοπική αιτία της οσφυαλγίας είναι μικρής διαγνωστικής επικινδυνότητας, αλλά το άγχος ως παραγωγός μυϊκού σπασμού και το συγκινησιακό στρες δημιουργούν δευτερογενή πόνο στην οσφύ, που μπορεί να διαρκεί περισσότερο και να είναι οξύτερος από τον πρωτογενή πόνο1987), όπως πιθανόν συμβαίνει και στην κεφαλαλγία τύπου τάσης </a:t>
            </a:r>
            <a:endParaRPr lang="el-GR" sz="2400" dirty="0" smtClean="0"/>
          </a:p>
          <a:p>
            <a:pPr marL="354013" indent="0">
              <a:lnSpc>
                <a:spcPct val="110000"/>
              </a:lnSpc>
              <a:buNone/>
            </a:pPr>
            <a:r>
              <a:rPr lang="el-GR" sz="1800" dirty="0" smtClean="0"/>
              <a:t>(</a:t>
            </a:r>
            <a:r>
              <a:rPr lang="en-US" sz="1800" dirty="0" smtClean="0"/>
              <a:t>Lake</a:t>
            </a:r>
            <a:r>
              <a:rPr lang="el-GR" sz="1800" dirty="0" smtClean="0"/>
              <a:t>, 2001, </a:t>
            </a:r>
            <a:r>
              <a:rPr lang="en-US" sz="1800" dirty="0" err="1" smtClean="0"/>
              <a:t>Schoenen</a:t>
            </a:r>
            <a:r>
              <a:rPr lang="el-GR" sz="1800" dirty="0" smtClean="0"/>
              <a:t>, 2000), ημικρανίες (</a:t>
            </a:r>
            <a:r>
              <a:rPr lang="en-US" sz="1800" dirty="0" smtClean="0"/>
              <a:t>Campbell et al</a:t>
            </a:r>
            <a:r>
              <a:rPr lang="el-GR" sz="1800" dirty="0" smtClean="0"/>
              <a:t>, 2003, </a:t>
            </a:r>
            <a:r>
              <a:rPr lang="en-US" sz="1800" dirty="0" err="1" smtClean="0"/>
              <a:t>Massiou</a:t>
            </a:r>
            <a:r>
              <a:rPr lang="el-GR" sz="1800" dirty="0" smtClean="0"/>
              <a:t>, 2000, </a:t>
            </a:r>
            <a:r>
              <a:rPr lang="en-US" sz="1800" dirty="0" err="1" smtClean="0"/>
              <a:t>McCrory</a:t>
            </a:r>
            <a:r>
              <a:rPr lang="en-US" sz="1800" dirty="0" smtClean="0"/>
              <a:t> et al</a:t>
            </a:r>
            <a:r>
              <a:rPr lang="el-GR" sz="1800" dirty="0" smtClean="0"/>
              <a:t>, 2003), χρόνιο πόνο μικτής αιτιολογίας (</a:t>
            </a:r>
            <a:r>
              <a:rPr lang="en-US" sz="1800" dirty="0" smtClean="0"/>
              <a:t>Hyman et al</a:t>
            </a:r>
            <a:r>
              <a:rPr lang="el-GR" sz="1800" dirty="0" smtClean="0"/>
              <a:t>, 1989, </a:t>
            </a:r>
            <a:r>
              <a:rPr lang="en-US" sz="1800" dirty="0" smtClean="0"/>
              <a:t>Linton et al</a:t>
            </a:r>
            <a:r>
              <a:rPr lang="el-GR" sz="1800" dirty="0" smtClean="0"/>
              <a:t>, 1989, </a:t>
            </a:r>
            <a:r>
              <a:rPr lang="en-US" sz="1800" dirty="0" smtClean="0"/>
              <a:t>Phillips</a:t>
            </a:r>
            <a:r>
              <a:rPr lang="el-GR" sz="1800" dirty="0" smtClean="0"/>
              <a:t>, 1988). </a:t>
            </a:r>
          </a:p>
        </p:txBody>
      </p:sp>
      <p:sp>
        <p:nvSpPr>
          <p:cNvPr id="3" name="Rectangle 2"/>
          <p:cNvSpPr/>
          <p:nvPr/>
        </p:nvSpPr>
        <p:spPr>
          <a:xfrm>
            <a:off x="6660232" y="6052646"/>
            <a:ext cx="2001509" cy="369332"/>
          </a:xfrm>
          <a:prstGeom prst="rect">
            <a:avLst/>
          </a:prstGeom>
        </p:spPr>
        <p:txBody>
          <a:bodyPr wrap="none">
            <a:spAutoFit/>
          </a:bodyPr>
          <a:lstStyle/>
          <a:p>
            <a:pPr marL="0" indent="0" algn="r">
              <a:buNone/>
            </a:pPr>
            <a:r>
              <a:rPr lang="el-GR" dirty="0">
                <a:latin typeface="+mn-lt"/>
              </a:rPr>
              <a:t>(</a:t>
            </a:r>
            <a:r>
              <a:rPr lang="en-US" dirty="0" err="1">
                <a:latin typeface="+mn-lt"/>
              </a:rPr>
              <a:t>Hertling</a:t>
            </a:r>
            <a:r>
              <a:rPr lang="el-GR" dirty="0">
                <a:latin typeface="+mn-lt"/>
              </a:rPr>
              <a:t> &amp; </a:t>
            </a:r>
            <a:r>
              <a:rPr lang="en-US" dirty="0">
                <a:latin typeface="+mn-lt"/>
              </a:rPr>
              <a:t>Kessler</a:t>
            </a:r>
            <a:r>
              <a:rPr lang="el-GR" dirty="0">
                <a:latin typeface="+mn-lt"/>
              </a:rPr>
              <a:t>)</a:t>
            </a:r>
            <a:endParaRPr lang="el-GR" dirty="0">
              <a:latin typeface="+mn-lt"/>
            </a:endParaRPr>
          </a:p>
        </p:txBody>
      </p:sp>
    </p:spTree>
    <p:extLst>
      <p:ext uri="{BB962C8B-B14F-4D97-AF65-F5344CB8AC3E}">
        <p14:creationId xmlns:p14="http://schemas.microsoft.com/office/powerpoint/2010/main" val="1720473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Η επίδραση των σωματικών χειρισμών στο αυτόνομο νευρικό σύστημα</a:t>
            </a:r>
            <a:endParaRPr lang="el-GR" sz="3200" dirty="0"/>
          </a:p>
        </p:txBody>
      </p:sp>
      <p:sp>
        <p:nvSpPr>
          <p:cNvPr id="5" name="4 - Θέση περιεχομένου"/>
          <p:cNvSpPr>
            <a:spLocks noGrp="1"/>
          </p:cNvSpPr>
          <p:nvPr>
            <p:ph idx="1"/>
          </p:nvPr>
        </p:nvSpPr>
        <p:spPr>
          <a:xfrm>
            <a:off x="457200" y="1484784"/>
            <a:ext cx="8435280" cy="5184576"/>
          </a:xfrm>
        </p:spPr>
        <p:txBody>
          <a:bodyPr>
            <a:noAutofit/>
          </a:bodyPr>
          <a:lstStyle/>
          <a:p>
            <a:r>
              <a:rPr lang="el-GR" sz="2400" dirty="0" smtClean="0"/>
              <a:t>Στη </a:t>
            </a:r>
            <a:r>
              <a:rPr lang="el-GR" sz="2400" dirty="0" err="1" smtClean="0"/>
              <a:t>μετα</a:t>
            </a:r>
            <a:r>
              <a:rPr lang="el-GR" sz="2400" dirty="0" smtClean="0"/>
              <a:t>-ανάλυση 48 πειραματικών ερευνών του </a:t>
            </a:r>
            <a:r>
              <a:rPr lang="en-US" sz="2400" dirty="0" smtClean="0"/>
              <a:t>Hyman</a:t>
            </a:r>
            <a:r>
              <a:rPr lang="el-GR" sz="2400" dirty="0" smtClean="0"/>
              <a:t> και των συνεργατών (1989), στις οποίες διερευνήθηκε η επίδραση της εκπαίδευσης στη χαλάρωση επί των κλινικών συμπτωμάτων, το συμπέρασμα ήταν ότι πράγματι υπάρχουν ευεργετικά αποτελέσματα. </a:t>
            </a:r>
          </a:p>
          <a:p>
            <a:r>
              <a:rPr lang="el-GR" sz="2400" dirty="0" smtClean="0"/>
              <a:t>Σε άλλη </a:t>
            </a:r>
            <a:r>
              <a:rPr lang="el-GR" sz="2400" dirty="0" err="1" smtClean="0"/>
              <a:t>μετα</a:t>
            </a:r>
            <a:r>
              <a:rPr lang="el-GR" sz="2400" dirty="0" smtClean="0"/>
              <a:t>-ανάλυση 116 μελετών ασθενών με καρκίνο (</a:t>
            </a:r>
            <a:r>
              <a:rPr lang="en-US" sz="2400" dirty="0" smtClean="0"/>
              <a:t>Devine</a:t>
            </a:r>
            <a:r>
              <a:rPr lang="el-GR" sz="2400" dirty="0" smtClean="0"/>
              <a:t> &amp; </a:t>
            </a:r>
            <a:r>
              <a:rPr lang="en-US" sz="2400" dirty="0" smtClean="0"/>
              <a:t>Westlake</a:t>
            </a:r>
            <a:r>
              <a:rPr lang="el-GR" sz="2400" dirty="0" smtClean="0"/>
              <a:t>, 1995), έγιναν εμφανή τα ευεργετικά αποτελέσματα των μεθόδων </a:t>
            </a:r>
            <a:r>
              <a:rPr lang="el-GR" sz="2400" dirty="0" smtClean="0"/>
              <a:t>χαλάρωσης. </a:t>
            </a:r>
            <a:endParaRPr lang="el-GR" sz="2400" dirty="0" smtClean="0"/>
          </a:p>
        </p:txBody>
      </p:sp>
    </p:spTree>
    <p:extLst>
      <p:ext uri="{BB962C8B-B14F-4D97-AF65-F5344CB8AC3E}">
        <p14:creationId xmlns:p14="http://schemas.microsoft.com/office/powerpoint/2010/main" val="571603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Η επίδραση των σωματικών χειρισμών στο αυτόνομο νευρικό σύστημα</a:t>
            </a:r>
            <a:endParaRPr lang="el-GR" sz="3200" dirty="0"/>
          </a:p>
        </p:txBody>
      </p:sp>
      <p:sp>
        <p:nvSpPr>
          <p:cNvPr id="5" name="4 - Θέση περιεχομένου"/>
          <p:cNvSpPr>
            <a:spLocks noGrp="1"/>
          </p:cNvSpPr>
          <p:nvPr>
            <p:ph idx="1"/>
          </p:nvPr>
        </p:nvSpPr>
        <p:spPr>
          <a:xfrm>
            <a:off x="457200" y="1484784"/>
            <a:ext cx="8435280" cy="5184576"/>
          </a:xfrm>
        </p:spPr>
        <p:txBody>
          <a:bodyPr>
            <a:noAutofit/>
          </a:bodyPr>
          <a:lstStyle/>
          <a:p>
            <a:r>
              <a:rPr lang="el-GR" sz="2400" dirty="0" smtClean="0"/>
              <a:t>Στη </a:t>
            </a:r>
            <a:r>
              <a:rPr lang="el-GR" sz="2400" dirty="0" err="1" smtClean="0"/>
              <a:t>μετα</a:t>
            </a:r>
            <a:r>
              <a:rPr lang="el-GR" sz="2400" dirty="0" smtClean="0"/>
              <a:t>-ανάλυση των </a:t>
            </a:r>
            <a:r>
              <a:rPr lang="en-US" sz="2400" dirty="0" smtClean="0"/>
              <a:t>Devine</a:t>
            </a:r>
            <a:r>
              <a:rPr lang="el-GR" sz="2400" dirty="0" smtClean="0"/>
              <a:t> και </a:t>
            </a:r>
            <a:r>
              <a:rPr lang="en-US" sz="2400" dirty="0" smtClean="0"/>
              <a:t>Westlake</a:t>
            </a:r>
            <a:r>
              <a:rPr lang="el-GR" sz="2400" dirty="0" smtClean="0"/>
              <a:t> (1995), 116 μελετών ασθενών με καρκίνο, υποστηρίχτηκαν τα ευεργετικά αποτελέσματα της προοδευτικής μυϊκής χαλάρωσης, στο άγχος, στη κατάθλιψη, στ η διάθεση, στη ναυτία, στους εμέτους και στο πόνο </a:t>
            </a:r>
            <a:r>
              <a:rPr lang="el-GR" sz="2400" dirty="0" smtClean="0"/>
              <a:t>.</a:t>
            </a:r>
          </a:p>
          <a:p>
            <a:r>
              <a:rPr lang="el-GR" sz="2400" dirty="0" smtClean="0"/>
              <a:t>Έχει </a:t>
            </a:r>
            <a:r>
              <a:rPr lang="el-GR" sz="2400" dirty="0" smtClean="0"/>
              <a:t>θεωρηθεί ότι πέραν των φυσιολογικών, ψυχολογικών και </a:t>
            </a:r>
            <a:r>
              <a:rPr lang="el-GR" sz="2400" dirty="0" err="1" smtClean="0"/>
              <a:t>συμπεριφορικών</a:t>
            </a:r>
            <a:r>
              <a:rPr lang="el-GR" sz="2400" dirty="0" smtClean="0"/>
              <a:t> αλλαγών, η γνώση των δεξιοτήτων χαλάρωσης ενδυναμώνει τους ανθρώπους να αντιμετωπίσουν την πραγματικότητα με πιο συνειδητό τρόπο, μετά την έκλυση της χαλαρωτικής απάντησης. </a:t>
            </a:r>
            <a:endParaRPr lang="el-GR" sz="2400" dirty="0"/>
          </a:p>
        </p:txBody>
      </p:sp>
    </p:spTree>
    <p:extLst>
      <p:ext uri="{BB962C8B-B14F-4D97-AF65-F5344CB8AC3E}">
        <p14:creationId xmlns:p14="http://schemas.microsoft.com/office/powerpoint/2010/main" val="328424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Γεωργία Πέττα 2014. Γεωργία Πέττα. «Φυσικοθεραπεία σε ειδικές πληθυσμιακές μονάδες. Ενότητα 11: Η επίδραση των σωματικών χειρισμών στο αυτόνομο νευρικό </a:t>
            </a:r>
            <a:r>
              <a:rPr lang="el-GR" sz="2000" dirty="0" smtClean="0"/>
              <a:t>σύστημα</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67544" y="1052736"/>
            <a:ext cx="8229600" cy="4896544"/>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16632"/>
            <a:ext cx="3744416" cy="1080120"/>
          </a:xfrm>
        </p:spPr>
        <p:txBody>
          <a:bodyPr>
            <a:noAutofit/>
          </a:bodyPr>
          <a:lstStyle/>
          <a:p>
            <a:r>
              <a:rPr lang="el-GR" sz="2400" dirty="0" smtClean="0"/>
              <a:t>Η επίδραση των σωματικών χειρισμών στο αυτόνομο νευρικό σύστημα</a:t>
            </a:r>
            <a:endParaRPr lang="el-GR" sz="2400" dirty="0"/>
          </a:p>
        </p:txBody>
      </p:sp>
      <p:sp>
        <p:nvSpPr>
          <p:cNvPr id="5" name="4 - Θέση περιεχομένου"/>
          <p:cNvSpPr>
            <a:spLocks noGrp="1"/>
          </p:cNvSpPr>
          <p:nvPr>
            <p:ph sz="quarter" idx="4294967295"/>
          </p:nvPr>
        </p:nvSpPr>
        <p:spPr>
          <a:xfrm>
            <a:off x="395536" y="1484784"/>
            <a:ext cx="3024336" cy="3312368"/>
          </a:xfrm>
        </p:spPr>
        <p:txBody>
          <a:bodyPr>
            <a:noAutofit/>
          </a:bodyPr>
          <a:lstStyle/>
          <a:p>
            <a:r>
              <a:rPr lang="el-GR" sz="2400" dirty="0" smtClean="0"/>
              <a:t>Η δραστηριότητα του συμπαθητικού νευρικού συστήματος (ΣΝΣ) συνδέεται με συγκινησιακές και </a:t>
            </a:r>
            <a:r>
              <a:rPr lang="el-GR" sz="2400" dirty="0" err="1" smtClean="0"/>
              <a:t>γνωσιακές</a:t>
            </a:r>
            <a:r>
              <a:rPr lang="el-GR" sz="2400" dirty="0" smtClean="0"/>
              <a:t> </a:t>
            </a:r>
            <a:r>
              <a:rPr lang="el-GR" sz="2400" dirty="0" smtClean="0"/>
              <a:t>καταστάσεις</a:t>
            </a:r>
            <a:endParaRPr lang="el-GR" sz="2400" dirty="0"/>
          </a:p>
        </p:txBody>
      </p:sp>
      <p:pic>
        <p:nvPicPr>
          <p:cNvPr id="3074" name="Picture 2" descr="http://upload.wikimedia.org/wikipedia/commons/5/5a/Blausen_0838_Sympathetic_Innerv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474" y="188640"/>
            <a:ext cx="4932108" cy="61651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05340" y="6122943"/>
            <a:ext cx="338437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Blausen </a:t>
            </a:r>
            <a:r>
              <a:rPr lang="en-US" sz="1200" dirty="0">
                <a:solidFill>
                  <a:schemeClr val="tx1">
                    <a:lumMod val="75000"/>
                    <a:lumOff val="25000"/>
                  </a:schemeClr>
                </a:solidFill>
                <a:latin typeface="+mn-lt"/>
                <a:hlinkClick r:id="rId3"/>
              </a:rPr>
              <a:t>0838 Sympathetic </a:t>
            </a:r>
            <a:r>
              <a:rPr lang="en-US" sz="1200" dirty="0" smtClean="0">
                <a:solidFill>
                  <a:schemeClr val="tx1">
                    <a:lumMod val="75000"/>
                    <a:lumOff val="25000"/>
                  </a:schemeClr>
                </a:solidFill>
                <a:latin typeface="+mn-lt"/>
                <a:hlinkClick r:id="rId3"/>
              </a:rPr>
              <a:t>Innervation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4" tooltip="User:BruceBlaus"/>
              </a:rPr>
              <a:t>BruceBlaus</a:t>
            </a:r>
            <a:r>
              <a:rPr lang="el-GR" sz="1200" dirty="0" smtClean="0">
                <a:solidFill>
                  <a:schemeClr val="tx1">
                    <a:lumMod val="75000"/>
                    <a:lumOff val="25000"/>
                  </a:schemeClr>
                </a:solidFill>
                <a:latin typeface="+mn-lt"/>
              </a:rPr>
              <a:t>  διαθέσιμο με άδεια </a:t>
            </a:r>
            <a:r>
              <a:rPr lang="en-US" sz="1200" dirty="0" smtClean="0">
                <a:solidFill>
                  <a:schemeClr val="tx1">
                    <a:lumMod val="75000"/>
                    <a:lumOff val="25000"/>
                  </a:schemeClr>
                </a:solidFill>
                <a:latin typeface="+mn-lt"/>
                <a:hlinkClick r:id="rId5"/>
              </a:rPr>
              <a:t>CC </a:t>
            </a:r>
            <a:r>
              <a:rPr lang="en-US" sz="1200" dirty="0">
                <a:solidFill>
                  <a:schemeClr val="tx1">
                    <a:lumMod val="75000"/>
                    <a:lumOff val="25000"/>
                  </a:schemeClr>
                </a:solidFill>
                <a:latin typeface="+mn-lt"/>
                <a:hlinkClick r:id="rId5"/>
              </a:rPr>
              <a:t>BY </a:t>
            </a:r>
            <a:r>
              <a:rPr lang="en-US" sz="1200" dirty="0" smtClean="0">
                <a:solidFill>
                  <a:schemeClr val="tx1">
                    <a:lumMod val="75000"/>
                    <a:lumOff val="25000"/>
                  </a:schemeClr>
                </a:solidFill>
                <a:latin typeface="+mn-lt"/>
                <a:hlinkClick r:id="rId5"/>
              </a:rPr>
              <a:t>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463107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3" y="116632"/>
            <a:ext cx="4248472" cy="1080120"/>
          </a:xfrm>
        </p:spPr>
        <p:txBody>
          <a:bodyPr>
            <a:noAutofit/>
          </a:bodyPr>
          <a:lstStyle/>
          <a:p>
            <a:r>
              <a:rPr lang="el-GR" sz="2400" dirty="0" smtClean="0"/>
              <a:t>Η επίδραση των σωματικών χειρισμών στο αυτόνομο νευρικό σύστημα</a:t>
            </a:r>
            <a:endParaRPr lang="el-GR" sz="2400" dirty="0"/>
          </a:p>
        </p:txBody>
      </p:sp>
      <p:pic>
        <p:nvPicPr>
          <p:cNvPr id="5" name="Picture 2" descr="1501 Connections of the Sympathetic Nervous 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283" y="197799"/>
            <a:ext cx="4067309" cy="59675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240749" y="6179239"/>
            <a:ext cx="3384376"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1501_Connections_of_the_Sympathetic_Nervous_System</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a:latin typeface="+mn-lt"/>
                <a:hlinkClick r:id="rId4"/>
              </a:rPr>
              <a:t>CFCF</a:t>
            </a:r>
            <a:r>
              <a:rPr lang="el-GR" sz="1200" dirty="0" smtClean="0">
                <a:solidFill>
                  <a:schemeClr val="tx1">
                    <a:lumMod val="75000"/>
                    <a:lumOff val="25000"/>
                  </a:schemeClr>
                </a:solidFill>
                <a:latin typeface="+mn-lt"/>
              </a:rPr>
              <a:t>διαθέσιμο με άδεια </a:t>
            </a:r>
            <a:r>
              <a:rPr lang="en-US" sz="1200" dirty="0" smtClean="0">
                <a:solidFill>
                  <a:schemeClr val="tx1">
                    <a:lumMod val="75000"/>
                    <a:lumOff val="25000"/>
                  </a:schemeClr>
                </a:solidFill>
                <a:latin typeface="+mn-lt"/>
                <a:hlinkClick r:id="rId5"/>
              </a:rPr>
              <a:t>CC </a:t>
            </a:r>
            <a:r>
              <a:rPr lang="en-US" sz="1200" dirty="0">
                <a:solidFill>
                  <a:schemeClr val="tx1">
                    <a:lumMod val="75000"/>
                    <a:lumOff val="25000"/>
                  </a:schemeClr>
                </a:solidFill>
                <a:latin typeface="+mn-lt"/>
                <a:hlinkClick r:id="rId5"/>
              </a:rPr>
              <a:t>BY </a:t>
            </a:r>
            <a:r>
              <a:rPr lang="en-US" sz="1200" dirty="0" smtClean="0">
                <a:solidFill>
                  <a:schemeClr val="tx1">
                    <a:lumMod val="75000"/>
                    <a:lumOff val="25000"/>
                  </a:schemeClr>
                </a:solidFill>
                <a:latin typeface="+mn-lt"/>
                <a:hlinkClick r:id="rId5"/>
              </a:rPr>
              <a:t>3.0</a:t>
            </a:r>
            <a:endParaRPr lang="en-US" sz="1200" dirty="0">
              <a:solidFill>
                <a:schemeClr val="tx1">
                  <a:lumMod val="75000"/>
                  <a:lumOff val="25000"/>
                </a:schemeClr>
              </a:solidFill>
              <a:latin typeface="+mn-lt"/>
            </a:endParaRPr>
          </a:p>
        </p:txBody>
      </p:sp>
      <p:sp>
        <p:nvSpPr>
          <p:cNvPr id="6" name="Content Placeholder 5"/>
          <p:cNvSpPr>
            <a:spLocks noGrp="1"/>
          </p:cNvSpPr>
          <p:nvPr>
            <p:ph idx="1"/>
          </p:nvPr>
        </p:nvSpPr>
        <p:spPr/>
        <p:txBody>
          <a:bodyPr/>
          <a:lstStyle/>
          <a:p>
            <a:endParaRPr lang="el-GR"/>
          </a:p>
        </p:txBody>
      </p:sp>
    </p:spTree>
    <p:extLst>
      <p:ext uri="{BB962C8B-B14F-4D97-AF65-F5344CB8AC3E}">
        <p14:creationId xmlns:p14="http://schemas.microsoft.com/office/powerpoint/2010/main" val="3766562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Η επίδραση των σωματικών χειρισμών στο αυτόνομο νευρικό σύστημα</a:t>
            </a:r>
            <a:endParaRPr lang="el-GR" sz="3200" dirty="0"/>
          </a:p>
        </p:txBody>
      </p:sp>
      <p:pic>
        <p:nvPicPr>
          <p:cNvPr id="7" name="Picture 2" descr="C:\Users\ΓΕΩΡΓΙΑ\Documents\αρθριτιδες\αρθεικον\88340015.jpg"/>
          <p:cNvPicPr>
            <a:picLocks noGrp="1" noChangeAspect="1" noChangeArrowheads="1"/>
          </p:cNvPicPr>
          <p:nvPr>
            <p:ph idx="1"/>
          </p:nvPr>
        </p:nvPicPr>
        <p:blipFill rotWithShape="1">
          <a:blip r:embed="rId2" cstate="print"/>
          <a:srcRect l="2288"/>
          <a:stretch/>
        </p:blipFill>
        <p:spPr bwMode="auto">
          <a:xfrm>
            <a:off x="3635896" y="1700808"/>
            <a:ext cx="4995375" cy="3387436"/>
          </a:xfrm>
          <a:prstGeom prst="rect">
            <a:avLst/>
          </a:prstGeom>
          <a:noFill/>
        </p:spPr>
      </p:pic>
      <p:sp>
        <p:nvSpPr>
          <p:cNvPr id="12" name="11 - Θέση κειμένου"/>
          <p:cNvSpPr>
            <a:spLocks noGrp="1"/>
          </p:cNvSpPr>
          <p:nvPr>
            <p:ph type="body" idx="4294967295"/>
          </p:nvPr>
        </p:nvSpPr>
        <p:spPr>
          <a:xfrm>
            <a:off x="337765" y="1628800"/>
            <a:ext cx="3008313" cy="4691063"/>
          </a:xfrm>
        </p:spPr>
        <p:txBody>
          <a:bodyPr>
            <a:normAutofit/>
          </a:bodyPr>
          <a:lstStyle/>
          <a:p>
            <a:pPr marL="0" indent="0" algn="ctr">
              <a:buNone/>
            </a:pPr>
            <a:r>
              <a:rPr lang="en-US" sz="2400" b="1" dirty="0" smtClean="0"/>
              <a:t>Manual methods:</a:t>
            </a:r>
          </a:p>
          <a:p>
            <a:pPr marL="0" indent="0" algn="ctr">
              <a:buNone/>
            </a:pPr>
            <a:endParaRPr lang="en-US" sz="2400" dirty="0" smtClean="0"/>
          </a:p>
          <a:p>
            <a:pPr marL="0" indent="0" algn="ctr">
              <a:buNone/>
            </a:pPr>
            <a:r>
              <a:rPr lang="el-GR" sz="2400" dirty="0" smtClean="0"/>
              <a:t>Χειρισμοί</a:t>
            </a:r>
            <a:r>
              <a:rPr lang="en-US" sz="2400" dirty="0" smtClean="0"/>
              <a:t>;</a:t>
            </a:r>
            <a:endParaRPr lang="el-GR" sz="2400" dirty="0" smtClean="0"/>
          </a:p>
          <a:p>
            <a:pPr marL="0" indent="0" algn="ctr">
              <a:buNone/>
            </a:pPr>
            <a:endParaRPr lang="el-GR" sz="2400" dirty="0" smtClean="0"/>
          </a:p>
          <a:p>
            <a:pPr marL="0" indent="0" algn="ctr">
              <a:buNone/>
            </a:pPr>
            <a:endParaRPr lang="el-GR" sz="2400" dirty="0" smtClean="0"/>
          </a:p>
          <a:p>
            <a:pPr marL="0" indent="0" algn="ctr">
              <a:buNone/>
            </a:pPr>
            <a:endParaRPr lang="el-GR" sz="2400" dirty="0" smtClean="0"/>
          </a:p>
          <a:p>
            <a:pPr marL="0" indent="0" algn="ctr">
              <a:buNone/>
            </a:pPr>
            <a:r>
              <a:rPr lang="el-GR" sz="2400" dirty="0" smtClean="0"/>
              <a:t>μάλαξη</a:t>
            </a:r>
            <a:endParaRPr lang="el-GR" sz="2400" dirty="0"/>
          </a:p>
        </p:txBody>
      </p:sp>
      <p:sp>
        <p:nvSpPr>
          <p:cNvPr id="14" name="13 - Βέλος προς τα κάτω"/>
          <p:cNvSpPr/>
          <p:nvPr/>
        </p:nvSpPr>
        <p:spPr>
          <a:xfrm>
            <a:off x="1599606" y="3117336"/>
            <a:ext cx="484632" cy="97840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84438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Η επίδραση των σωματικών χειρισμών στο αυτόνομο νευρικό σύστημα</a:t>
            </a:r>
            <a:endParaRPr lang="el-GR" sz="3200" dirty="0"/>
          </a:p>
        </p:txBody>
      </p:sp>
      <p:sp>
        <p:nvSpPr>
          <p:cNvPr id="5" name="4 - Θέση περιεχομένου"/>
          <p:cNvSpPr>
            <a:spLocks noGrp="1"/>
          </p:cNvSpPr>
          <p:nvPr>
            <p:ph idx="1"/>
          </p:nvPr>
        </p:nvSpPr>
        <p:spPr>
          <a:xfrm>
            <a:off x="467544" y="1484784"/>
            <a:ext cx="3898776" cy="5256584"/>
          </a:xfrm>
        </p:spPr>
        <p:txBody>
          <a:bodyPr>
            <a:normAutofit fontScale="92500" lnSpcReduction="10000"/>
          </a:bodyPr>
          <a:lstStyle/>
          <a:p>
            <a:pPr marL="0" indent="0">
              <a:buNone/>
            </a:pPr>
            <a:r>
              <a:rPr lang="el-GR" sz="2600" b="1" dirty="0" smtClean="0">
                <a:solidFill>
                  <a:srgbClr val="004B82"/>
                </a:solidFill>
              </a:rPr>
              <a:t>Αυτόνομο Ν. Σ.</a:t>
            </a:r>
            <a:endParaRPr lang="el-GR" sz="2600" b="1" dirty="0">
              <a:solidFill>
                <a:srgbClr val="004B82"/>
              </a:solidFill>
            </a:endParaRPr>
          </a:p>
          <a:p>
            <a:r>
              <a:rPr lang="el-GR" sz="2600" dirty="0" smtClean="0"/>
              <a:t>Τα </a:t>
            </a:r>
            <a:r>
              <a:rPr lang="el-GR" sz="2600" dirty="0" smtClean="0"/>
              <a:t>τελευταία χρόνια χρησιμοποιούνται για τον έλεγχο κλινικών </a:t>
            </a:r>
            <a:r>
              <a:rPr lang="el-GR" sz="2600" dirty="0" smtClean="0"/>
              <a:t>παρεμβάσεων ψυχοφυσιολογικοί </a:t>
            </a:r>
            <a:r>
              <a:rPr lang="el-GR" sz="2600" dirty="0" smtClean="0"/>
              <a:t>παράμετροι. </a:t>
            </a:r>
            <a:endParaRPr lang="el-GR" sz="2600" dirty="0" smtClean="0"/>
          </a:p>
          <a:p>
            <a:r>
              <a:rPr lang="el-GR" sz="2600" dirty="0" smtClean="0"/>
              <a:t>Οι </a:t>
            </a:r>
            <a:r>
              <a:rPr lang="el-GR" sz="2600" dirty="0" smtClean="0"/>
              <a:t>ψυχοφυσιολογικοί αυτοί παράμετροι είναι δείκτες της εγρήγορσης, της χαλάρωσης και της ενεργοποίησης του </a:t>
            </a:r>
            <a:r>
              <a:rPr lang="el-GR" sz="2600" dirty="0" smtClean="0"/>
              <a:t>αυτόνομου </a:t>
            </a:r>
            <a:r>
              <a:rPr lang="el-GR" sz="2600" dirty="0" smtClean="0"/>
              <a:t>νευρικού </a:t>
            </a:r>
            <a:r>
              <a:rPr lang="el-GR" sz="2600" dirty="0" smtClean="0"/>
              <a:t>συστήματος </a:t>
            </a:r>
            <a:endParaRPr lang="el-GR" sz="2600" dirty="0"/>
          </a:p>
        </p:txBody>
      </p:sp>
      <p:sp>
        <p:nvSpPr>
          <p:cNvPr id="4" name="3 - Θέση κειμένου"/>
          <p:cNvSpPr>
            <a:spLocks noGrp="1"/>
          </p:cNvSpPr>
          <p:nvPr>
            <p:ph type="body" sz="half" idx="4294967295"/>
          </p:nvPr>
        </p:nvSpPr>
        <p:spPr>
          <a:xfrm>
            <a:off x="4572000" y="1484784"/>
            <a:ext cx="4392488" cy="4320480"/>
          </a:xfrm>
        </p:spPr>
        <p:txBody>
          <a:bodyPr>
            <a:normAutofit/>
          </a:bodyPr>
          <a:lstStyle/>
          <a:p>
            <a:pPr marL="0" indent="0">
              <a:buNone/>
            </a:pPr>
            <a:r>
              <a:rPr lang="el-GR" sz="2400" b="1" dirty="0" smtClean="0">
                <a:solidFill>
                  <a:srgbClr val="004B82"/>
                </a:solidFill>
              </a:rPr>
              <a:t>Ψυχοφυσιολογικές μετρήσεις</a:t>
            </a:r>
          </a:p>
          <a:p>
            <a:r>
              <a:rPr lang="el-GR" sz="2400" dirty="0" smtClean="0"/>
              <a:t>Υποκειμενικές </a:t>
            </a:r>
            <a:r>
              <a:rPr lang="el-GR" sz="2400" dirty="0"/>
              <a:t>μετρήσεις τα επίπεδα της αντίληψης του πόνου και του άγχους</a:t>
            </a:r>
          </a:p>
          <a:p>
            <a:r>
              <a:rPr lang="el-GR" sz="2400" dirty="0" smtClean="0"/>
              <a:t>Φυσιολογικές </a:t>
            </a:r>
            <a:r>
              <a:rPr lang="el-GR" sz="2400" dirty="0"/>
              <a:t>μετρήσεις καρδιακή συχνότητα, αναπνευστικός ρυθμός και πίεση αίματος.</a:t>
            </a:r>
          </a:p>
          <a:p>
            <a:endParaRPr lang="el-GR" dirty="0"/>
          </a:p>
        </p:txBody>
      </p:sp>
    </p:spTree>
    <p:extLst>
      <p:ext uri="{BB962C8B-B14F-4D97-AF65-F5344CB8AC3E}">
        <p14:creationId xmlns:p14="http://schemas.microsoft.com/office/powerpoint/2010/main" val="2492017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a:bodyPr>
          <a:lstStyle/>
          <a:p>
            <a:r>
              <a:rPr lang="el-GR" sz="3200" dirty="0" smtClean="0"/>
              <a:t>Η επίδραση των σωματικών χειρισμών στο αυτόνομο νευρικό σύστημα</a:t>
            </a:r>
            <a:endParaRPr lang="el-GR" sz="3200" dirty="0"/>
          </a:p>
        </p:txBody>
      </p:sp>
      <p:sp>
        <p:nvSpPr>
          <p:cNvPr id="8" name="7 - Θέση περιεχομένου"/>
          <p:cNvSpPr>
            <a:spLocks noGrp="1"/>
          </p:cNvSpPr>
          <p:nvPr>
            <p:ph idx="1"/>
          </p:nvPr>
        </p:nvSpPr>
        <p:spPr/>
        <p:txBody>
          <a:bodyPr>
            <a:noAutofit/>
          </a:bodyPr>
          <a:lstStyle/>
          <a:p>
            <a:r>
              <a:rPr lang="el-GR" sz="2300" dirty="0" smtClean="0"/>
              <a:t>Η </a:t>
            </a:r>
            <a:r>
              <a:rPr lang="el-GR" sz="2300" b="1" dirty="0" smtClean="0">
                <a:solidFill>
                  <a:srgbClr val="820000"/>
                </a:solidFill>
              </a:rPr>
              <a:t>δερμική αγωγιμότητα </a:t>
            </a:r>
            <a:r>
              <a:rPr lang="el-GR" sz="2300" dirty="0" smtClean="0"/>
              <a:t>χρησιμοποιείται ευρύτατα ως ένας ευαίσθητος δείκτης της ενεργοποίησης του ΣΝΣ (</a:t>
            </a:r>
            <a:r>
              <a:rPr lang="en-US" sz="2300" dirty="0" err="1" smtClean="0"/>
              <a:t>Critchley</a:t>
            </a:r>
            <a:r>
              <a:rPr lang="en-US" sz="2300" dirty="0" smtClean="0"/>
              <a:t> et </a:t>
            </a:r>
            <a:r>
              <a:rPr lang="en-US" sz="2300" dirty="0" smtClean="0"/>
              <a:t>al</a:t>
            </a:r>
            <a:r>
              <a:rPr lang="el-GR" sz="2300" dirty="0" smtClean="0"/>
              <a:t>). </a:t>
            </a:r>
          </a:p>
          <a:p>
            <a:r>
              <a:rPr lang="el-GR" sz="2300" dirty="0" smtClean="0"/>
              <a:t>Ας </a:t>
            </a:r>
            <a:r>
              <a:rPr lang="el-GR" sz="2300" dirty="0" smtClean="0"/>
              <a:t>σημειωθεί ότι οι ιδρωτοποιοί αδένες δέχονται μόνο συμπαθητική νεύρωση (</a:t>
            </a:r>
            <a:r>
              <a:rPr lang="el-GR" sz="2300" dirty="0" smtClean="0"/>
              <a:t>Παπαδάτος). </a:t>
            </a:r>
          </a:p>
          <a:p>
            <a:r>
              <a:rPr lang="el-GR" sz="2300" dirty="0" smtClean="0"/>
              <a:t>Η </a:t>
            </a:r>
            <a:r>
              <a:rPr lang="el-GR" sz="2300" dirty="0" smtClean="0"/>
              <a:t>δερμική αγωγιμότητα αυξάνεται ή μειώνεται αναλογικά με τα επίπεδα ενεργοποίησης (</a:t>
            </a:r>
            <a:r>
              <a:rPr lang="en-US" sz="2300" dirty="0" smtClean="0"/>
              <a:t>Yoko Nagai et al</a:t>
            </a:r>
            <a:r>
              <a:rPr lang="el-GR" sz="2300" dirty="0" smtClean="0"/>
              <a:t> 2004</a:t>
            </a:r>
            <a:r>
              <a:rPr lang="el-GR" sz="2300" dirty="0" smtClean="0"/>
              <a:t>).</a:t>
            </a:r>
          </a:p>
          <a:p>
            <a:r>
              <a:rPr lang="el-GR" sz="2300" dirty="0" smtClean="0"/>
              <a:t>Πρόκειται </a:t>
            </a:r>
            <a:r>
              <a:rPr lang="el-GR" sz="2300" dirty="0" smtClean="0"/>
              <a:t>μάλλον για τον περισσότερο χρησιμοποιούμενο δείκτη ενεργοποίησης του αυτόνομου νευρικού συστήματος (</a:t>
            </a:r>
            <a:r>
              <a:rPr lang="en-US" sz="2300" dirty="0" smtClean="0"/>
              <a:t>Chong </a:t>
            </a:r>
            <a:r>
              <a:rPr lang="en-US" sz="2300" dirty="0" smtClean="0"/>
              <a:t>et</a:t>
            </a:r>
            <a:r>
              <a:rPr lang="el-GR" sz="2300" dirty="0" smtClean="0"/>
              <a:t> </a:t>
            </a:r>
            <a:r>
              <a:rPr lang="en-US" sz="2300" dirty="0" smtClean="0"/>
              <a:t>al</a:t>
            </a:r>
            <a:r>
              <a:rPr lang="el-GR" sz="2300" dirty="0" smtClean="0"/>
              <a:t>)</a:t>
            </a:r>
          </a:p>
          <a:p>
            <a:r>
              <a:rPr lang="el-GR" sz="2300" dirty="0" smtClean="0"/>
              <a:t>Η </a:t>
            </a:r>
            <a:r>
              <a:rPr lang="el-GR" sz="2300" dirty="0" smtClean="0"/>
              <a:t>ευκολία καταγραφής του, η απλή </a:t>
            </a:r>
            <a:r>
              <a:rPr lang="el-GR" sz="2300" dirty="0" err="1" smtClean="0"/>
              <a:t>κυματομορφή</a:t>
            </a:r>
            <a:r>
              <a:rPr lang="el-GR" sz="2300" dirty="0" smtClean="0"/>
              <a:t> του, η επιδερμική εφαρμογή του συνιστούν τα πλεονεκτήματα εκείνα, που καθιστούν αυτό το δείκτη ελκυστικό για χρήση στην ψυχοφυσιολογική έρευνα (</a:t>
            </a:r>
            <a:r>
              <a:rPr lang="en-US" sz="2300" dirty="0" err="1" smtClean="0"/>
              <a:t>Venables</a:t>
            </a:r>
            <a:r>
              <a:rPr lang="el-GR" sz="2300" dirty="0" smtClean="0"/>
              <a:t>, 1991).</a:t>
            </a:r>
          </a:p>
          <a:p>
            <a:endParaRPr lang="el-GR" sz="2300" dirty="0"/>
          </a:p>
        </p:txBody>
      </p:sp>
    </p:spTree>
    <p:extLst>
      <p:ext uri="{BB962C8B-B14F-4D97-AF65-F5344CB8AC3E}">
        <p14:creationId xmlns:p14="http://schemas.microsoft.com/office/powerpoint/2010/main" val="3041902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Η επίδραση των σωματικών χειρισμών στο αυτόνομο νευρικό σύστημα</a:t>
            </a:r>
            <a:endParaRPr lang="el-GR" sz="3200" dirty="0"/>
          </a:p>
        </p:txBody>
      </p:sp>
      <p:sp>
        <p:nvSpPr>
          <p:cNvPr id="3" name="2 - Θέση κειμένου"/>
          <p:cNvSpPr>
            <a:spLocks noGrp="1"/>
          </p:cNvSpPr>
          <p:nvPr>
            <p:ph type="body" idx="4294967295"/>
          </p:nvPr>
        </p:nvSpPr>
        <p:spPr>
          <a:xfrm>
            <a:off x="395536" y="1412776"/>
            <a:ext cx="5184576" cy="5328592"/>
          </a:xfrm>
        </p:spPr>
        <p:txBody>
          <a:bodyPr>
            <a:normAutofit fontScale="92500"/>
          </a:bodyPr>
          <a:lstStyle/>
          <a:p>
            <a:pPr marL="0" indent="0">
              <a:buNone/>
            </a:pPr>
            <a:r>
              <a:rPr lang="el-GR" sz="2800" b="1" dirty="0" smtClean="0">
                <a:solidFill>
                  <a:srgbClr val="004B82"/>
                </a:solidFill>
              </a:rPr>
              <a:t>Σωματικοί χειρισμοί</a:t>
            </a:r>
          </a:p>
          <a:p>
            <a:r>
              <a:rPr lang="el-GR" sz="2500" dirty="0"/>
              <a:t>Η θεραπευτική μάλαξη είναι μια σημαντική «αρχαία» μέθοδος αντιμετώπισης προβλημάτων υγείας. Παρά τη μακραίωνη ιστορία της μάλαξης μόλις τα τελευταία δεκαπέντε χρόνια άρχισαν να δημοσιεύονται  ορισμένες ερευνητικές προσπάθειες για τα αποτελέσματά της. </a:t>
            </a:r>
          </a:p>
          <a:p>
            <a:r>
              <a:rPr lang="el-GR" sz="2500" dirty="0"/>
              <a:t>Διαπιστώνεται άλλωστε στις δυτικές κοινωνίες μια αυξητική τάση προσφυγής των ασθενών σε μη φαρμακευτικές παρεμβάσεις με κύρια έμφαση στη θεραπευτική μάλαξη. </a:t>
            </a:r>
          </a:p>
          <a:p>
            <a:pPr marL="0" indent="0">
              <a:buNone/>
            </a:pPr>
            <a:endParaRPr lang="el-GR" sz="2800" dirty="0"/>
          </a:p>
        </p:txBody>
      </p:sp>
      <p:sp>
        <p:nvSpPr>
          <p:cNvPr id="4" name="3 - Θέση κειμένου"/>
          <p:cNvSpPr>
            <a:spLocks noGrp="1"/>
          </p:cNvSpPr>
          <p:nvPr>
            <p:ph type="body" sz="half" idx="4294967295"/>
          </p:nvPr>
        </p:nvSpPr>
        <p:spPr>
          <a:xfrm>
            <a:off x="5580112" y="1412776"/>
            <a:ext cx="3250703" cy="977900"/>
          </a:xfrm>
        </p:spPr>
        <p:txBody>
          <a:bodyPr>
            <a:normAutofit/>
          </a:bodyPr>
          <a:lstStyle/>
          <a:p>
            <a:pPr marL="0" indent="0">
              <a:buNone/>
            </a:pPr>
            <a:r>
              <a:rPr lang="el-GR" sz="2400" b="1" dirty="0" smtClean="0">
                <a:solidFill>
                  <a:srgbClr val="004B82"/>
                </a:solidFill>
              </a:rPr>
              <a:t>Κριτήρια ερευνητικής διαδικασίας</a:t>
            </a:r>
            <a:endParaRPr lang="el-GR" sz="2400" b="1" dirty="0">
              <a:solidFill>
                <a:srgbClr val="004B82"/>
              </a:solidFill>
            </a:endParaRPr>
          </a:p>
        </p:txBody>
      </p:sp>
      <p:sp>
        <p:nvSpPr>
          <p:cNvPr id="6" name="AutoShape 2" descr="data:image/jpeg;base64,/9j/4AAQSkZJRgABAQAAAQABAAD/2wCEAAkGBxQSEhQUExIWEhUXFRQUFBgXGBYVFxcZFBgWFxUXGBYYHCggGhwlHBQVIjEhKCkrMS4uGB8zODMsNygtLisBCgoKDg0OGxAQGzQiHyQuLDA0NzQ0LDc0Kyw0LCwwNiwsLC8sLC8sMCssLCwsLzQtLCwsNSwsLCwsLCw0LDAuLP/AABEIANAA8wMBIgACEQEDEQH/xAAcAAEAAgMBAQEAAAAAAAAAAAAABgcDBAUIAQL/xABJEAABAwIDBQUDCQQGCgMAAAABAAIDBBEFEiEGBzFBURMiYXGBFDKRI0JSYnKCkqGxCEOiwRUWMzRE0Rdjc4OTssLS8PEkJaP/xAAaAQEAAwEBAQAAAAAAAAAAAAAAAgMEAQUG/8QAKREBAAICAAMHBAMAAAAAAAAAAAECAxEEEjETITJBUaHRFGGx4RVxwf/aAAwDAQACEQMRAD8AvFERARFHNstsoMMbG6dkr+1cWMEbWm7hbQlzgBx5nr0QSNFEf6fxKQ/I4V2Y5OqamJn8EQe5BR4xL79VR0v+xhknI+9K9o/hQS5Yp6hjBd72sHVxDR8SofX7NZI3S1uLVjmNHeyyMpmcRbSFgcTfSwOt1HsJ2OpsQu9lL2VNcgSzF89TN1yGZzhG2/PU9PCdaTMb8kLXiJ15rIOLRkgRu7ZxAcGx2f3TwcSDla08iSAeV1uMJsLix52N/wA1WG6/EX0VVUYPUkZ2OdLSvsG9tG7vEDQXIHe0vbvj5itFRnXklG/MREXHRERAREQEREBERAREQEREBERAREQEREBERAREQFCd8WBe14XOALvhHtEelzeK5eB4lhePVTZfHNBBBFwdCPNBD93uLOxDDaeUTvZIGdlKQI3EyRd1xcHNPvWDtLe8FtV1PijNYZ6aYdJYnRn4sdY/kq+2JpsSwmavpoMOkq4DPmpyZGwstrZ3aSaOuzswbcCyymH/AN7Mf8DRNP8AtKiUfow81KttI2rtyJ8HxDEaqJlfEIaeO73CM/JvseRDnHMb246C9vGxpJooGAOcyFjQALlrGgDQAX0AUQ/qRVS/3rGat+tyKcR0reN7dwE25cVsUu7LDWuzPpzUP5unkkmJ9HuI/JSvkm+o6RCOPFFNz1mUI3vY1Ry+z1NFWRvr6aRpiER7QyNLu8wllxoe9YnhnHzlaezOLe10sU5jdEXtBcx7XNc1w0cLOAJFwbHmLFbFBhcEAtDDHEOjGNYP4Qlbi0EJAlniiLiGtD3sYSTwADjqSq1jcRc2TFg6QxQjtZGm0hGkcXg9/wBL6gu7hcAarotvYX1PO2g+C7MTDkTE9H1ERcdEREBERAREQEREBERAREQEREBERAREQEREBERBrV+IRQMzzSshZwzSOaxvM2u424A/BRSv3p4ZGcoqe3eeDYWPlJ8i0ZfzWxvTwL23DKiMC72t7aLrni71h4kZm/eXB3H4pHLhjbRtEkLjDLkYA4gd5jjbV3dcBfmQUG3/AF+q5v7ng1VJ0dOW0zfPvXuE7PH6i930VA08ModPK38V2EqRy7XUjHZZJjE7pLHLEf8A9GhZ4dpaN3u1cB8O1YD8CbqfZ29EO0p6wh9ZsPJkMmI41VvY0Xf2bm0sVuhY299fXkopFsDBWxyuw+kbDGwOMc07pJJJ5Wg5QA51mMvxNuNuhA62J1r8Zr200bi2ljJcSObW6OkPibhrema/VWrS07Y2NYxoaxoDWgcABwCttWMURvxT7ftTW85pnXhj3/SBbl9pBU0fs72iOopT2UzA0MJ1OV+UczYh31gTzVhKmd4lM/BsUhxaBpMMx7OrY3mXe9+MNDh9eO54q36KrZNGyWNwex7WvY4cC1wuD8Cs/VpiNM6IiAiIgIiICIiAiIgIiICIiAiIgItWvxGKEXlkaweJ/lxUIxvelBHdsDDK7qdGq2mG9+kKcmfHj8UrBRUbNvLrS4kOa0HgLDRFo+hv6wzfyGP0leSIixN4iIgKj9gHf0XtBVUB7sNRmMQtYc5YbeTHPZ4myvBU9vvwKcVFDX0kT5Zo3hhEbHPddh7SI5Wi9tHg+YQW5U0zJGlsjGyNPFrgHA+YOiiuK7uKKa5ax0DusZsPwOuPhZR0Y1tFV/2NDBQMI0dO7M4cOV7/ABYvo3d4lU61+MykH3o6cdm38XdBHHixTpktTwzpC+Ol/FG3awCjo8GZJ29ZCHPcDme5sbsrR3WhpcSdcx043WniO+PDmHLCZat/ANhjcbnwL8oPpdZcK3Q4ZCbuhdUO5ume51zzJaLNPwUxw7CoKcZYYY4R0jY1g/hC5e82nc9XaUrSvLXoq3H8dxPFqeWmhwV0cUrcuepfkI5h4a7LZwIuNXagceClG6jZ6toKU09W+N7Q7NCGOc4sDtXMJLQLX1Fr+8fBSrEsVgp25p5o4W9ZHtYP4iFC8Y3xYXBcNmdUOHKFhI9HvytPoSopLAXzNrbn/n/6Kh+E7ZHEY4/YY3Nc9uaV8rSG04uRqPnvNrtaDY8SbKUYfRNibYEuJ1e9xu97ubnH+XADQAAWUprqO9CL809zZREUUxERAREQEREBEWniOKQwDNLI1g8TqfIcSg3F8cbanRV1ju9qniuImGQjm42HwGv6KFbTbdVNUAzN2bPnBulyeXkOCuw4ZyW1CjPnjFXcrTxzbukprjP2jh81mv5qv8b3oVEtxC0Qt68XfFQG6Zl6WPhsdPLbysnFZL+emzWVskpzSSOeT1N1gX4zL5daNs2mTMixImzleqURF8++lEREBERBoYnjdPTC89RFCPrva34AnVQrF982GQ3DHyVLuFomG1/tPyg+l1V+JbPU8G0hp6yMyU00123c5ulQLxatINmyHJ5NKv7CdmaOl/sKWGI9Wsbm9XWufigrz/SJi1XpQYO5rTwknzZSOuuRv8RQ7KY/Wf3rE20jD8yD3h4XjDb+ryrZRBWOHbkqFrs9TJPWPPvF78gJ69zvfxFYJaSmfMaHCqWGLQtnqQxpIZweA83cRyvfUnTqu1vQ2lMEYponWkkF3kcWx6i3gXajyB6hdHd1gQpaVrnNtLKA9/UA+430B4dSVqpSMePtLdZ6fLHfJOTJ2VekdZ/xW+C4hLgWNPpaiQupKrLke7Rrb6RP6Cxux3D6R4BXkoLvf2P/AKRoiY23qILyQ24u078f3gBbxa1am5TbL26j7GV16inDWOvxfHwjkueJ0ynxFz7yzTMzO5a4iIjULFREXHRERARFhq6pkTS+RwY0cSTYIMy5+L4zDTNzTSBvQcXHyCr7a3eo1l2Uoufpn9QOXmfgqixzaWSVxc95cTxJNygs3arew7VtOOzHDNxef5D/AM1VS4ztRLM4lzy4njckk+ZXEqqsu5rVQbBqnOcLnS4/VS+6hClVBWhzGk8bWPmOK3cFaImYefx9JmImG6iwOqOgWF9Seq3TeIefGOZbhK/Dpgue6dYn1Q6quc0La4Jl0TU+CLke1IqvqPut+m+z2QiIvMesIiICIiClv2jsFOSmrWCzo3GB5AN7Ou+I3HABwf6vCsPZetGJUNPUCSSN74xmMby3K9vdkGX3T3geIK2ttsEFbQ1FPbV8ZyeD296M/ia1Vf8As5Y4ctTQv0LD28YPGxsyUW5WOQ/eK7E6cmNp5iGF4pHrT1omH0JWRtd5Zg3X8lHKzbXE6U2qKdg8XRuAPk9rspVpr8yRhwIcA4HiCLg+hWimeI8dYn2ZsnD2nwXmPf8AKkcJa/EsSa6QXzvD5BxaGRi+Xys0N9VeCjk8OHYfIZ3uhpHOaWd54jDgSHENYTa/d5Dkotje+7DobiHtap2vuNyMuOrpLH1AKcTmjJMcsaiIOF4ecUTzTuZlZioTbujfgWLx4jTtPs87nGRo4XdrPF0Gb32+P2Vn/wBJ2M4hph1BkYbgPDHS2/3r7Rj1C+HdfjGI2diVcGN0dkLjMWnXhGwiMHUi4KzNS7cOrWTxMlicHxyNa9hHMOFwthcDYnZhuG0wpmTSTNDnOBky93NqWtDQLNvc2N9SV30BFq4nXNgifK65DGl1hxcQNGt6k8AFQGN7fYhiF2NvDGSR2cQNyL8HO4nxXdTrbm43pam1u8emo7sYRNLws091p+sRx8gqV2n21qKx5L5CQDo0aNA6WGiw/wBWKyT9zL6Rvd/K35LLHsBVu/w9Sf8AdPH/AErjqKy1Ljpy/wDPRakjSVYUW7arP+Fm9e7+pC3It1lYf8L+J8Y/VyCqjCV8bC48irlp90dWeLImeb7/APKCurS7m5Pnzxt+y1zv1sgoptE88l0MOo5GnwPL+a9BUG6Gmb/aSySeVmD+alGGbG0UHuU7L9Xd4/nouxMxO4ctWLRqXnKDZmtlF4qZ8g6tBPx6LqUG7DE5uMPZDq8gfkSvSzWgCwFh0Gi+qyc1pVxhpCkcM3GvNjUVQHUMBP62UvwvdDh8Vi5j5j9Y2HwH+an6KubTKyKxDhx7IULQAKSKw+qD+ZRdxFx0REQEREBERAXnHaKX+hNo+3AIhe/tiBziqLiUAeDs9h9UL0co/tHsZR18kUlVD2rog4M7zmiziD3g0jNqOB6lBWmJ79i85KChfI4+6ZSSb8vkork/iWkY9p8T4l1FG7xFKBz5Xm+KurC8Hgpm5YII4R0jY1vxsNVvIKXwrcO1zs9bWvlcdXCIWJPO8kly78IU+wPdzhtJYx0cbnDXPJeZ1xzBkvlPlZSpcTHdrqKjv7RVRREC+TNmk9I23cfgg7QFtBovqqDHd/NKy4paeSoP0nkRM8xxcfUBRT+u+P4rpSRPjYbi8EeRvkZ5OB+8EF/4jicNO3PPNHC3rI5rB+ZXPo9raOaCSoiqGvijcWPcL6OFu6ARck3Fut1TFJuYrJrz4lWtiAGZ5LnTyZRq7M5xAHPW7lydm5qTD6qGKZ7pIJJ8zyTlGVuZsMj2cABcX8C/yV2LHzbtPSOvwozZeTVa99p6fM/aF8YCySpcKudpYNfZoj+7YRbtHf6xwPoDYcSu4Y7XLQATx04+a/YX1V2tzStpXljTE2ccDoVlBWKaHN5rTzOYVFJ0UWrHV9VstcDwQfUREBERAREQEREBERAREQEREBERAREQRHH95OG0ZLZKpr3gkFkV5XAjQg5dGnzIVdY5v9Ju2jpLdHzuuf8AhR/96iG+HBW0eLvcWZoZiypyi7cwcflW5uRLmv8ALMFf+y2y+HwRxyUlNE0PY17JLZ3lrgC09o67uB6oKTD9o8X4dvHETy/+LFY/hLx+JdvAtwRNjWVdurIG3P8AxHj/AKVeiIIhgW7PDaSxZSskcLHPN8s644EB/dafIBS5osLDQDgvq4W2mL+y0r3tNnu+Tj+07n6AE+ilSk3tFY80Ml4pWbT0hDduccfVztoqc3bnDHW+e+/P6rT+YJ5Bau9fd2x+GsdTtvNSNLjp3pYzrKDbib98eRA4rPurw3PPJM4X7NuVv2pL3PnlB/ErSIWzjJimsNeke8sXAxOTee/W3T7QrHcZtl7ZS+zSuvPTgAXOr4uDHebfdP3TzVnLzbtlh8mz+MR1NO20DyZI28Glp0mgNuQvp0BaeIXobB8TjqoI54XZo5Gh7T4HkehBuCORBWF6DcX4ljDl+0QcyWItX5a8jgum9gPFaM0BHkgyRVfVbTHg8CuWvrXEcEHVRakVX1W011+CD6iIgIiICIiAiIgIiICIiAiIgqf9onA+1oo6po71PJZx/wBXNZp8++I/iVu7i9oDPhnZm75KZxitcXLD3o+OnAlov9BTzHsMbVU01O/3ZY3xk9MwIDh4g2PovPO5PFXUOLOppe722eneOksZJZf7zXN++gvSq2vhhdlnZNAfrxkg+TmEg+izU+11G/hUsH2rs/5gF16iBr2lr2h7TxDgCD6FRDGd3kEl3QuMDunvMPodR6H0WnH2Fu6+4/HyyZfqa99NW/vun4/CVU+IRP8AclY/7Lmn9Cq23qV+aeOIHSNmY/akP+TW/FcTGdlammuXx5mD57O83zPNvqAuMTfxXp8LwdK37Sttw8jjeOyXpOK9OWVvbuKLs6JjucjnSH45W/k0KULUwim7KCKP6EbG/BoBW2vHzX58k29Ze7gpyY619IhFt5GygxKikhsO1b8pA46WkaDYE8g4XafO/JVbuF2tdBM/Dagloc5xhDrgslb/AGkRvwvlvb6QPNyvteft/Gy5pamPEafuCR7e0y6Fk7O814+0G382k/OVa16BRRfdztW3EqJk2glHyc7R82RoFyB0do4eduSlCAvhC+og1J6bmFqELrLFLCCg5y/cchHBfZYS1Y0G9FVA8dFnBXKWSOYhB0kWGKoB8CsyAiIgIiICIiAiIgIiIC80b7MLdRYsKiLuiXJUsI5SMID7eOZod99el1WH7QGBdvh4naLvpnh3DXs5LNePjkP3UE+2cxZtXSwVDOEsbX26EjvN8wbj0XRVQfs6Y/2lLNSOPehf2kf2Jb3A8ngk/bCt9AXCxXZGlnOYx9m+980fdJ56jgfUXWntHvCw+iuJqlheNOzj+VkvxsWt90/asqu2i39yOu2iphGOUkxzO9I2mwPmXKVL2pO6zpC+Ot41aNr4keGglxDQNSSbADxKg20e9rDaS4E3tMg+ZAA/4yXDPzv4Lz9UYlieLyZS6oqzcdxgJY250JY0ZGDxICmuze4qqls6rlZTN07jflZPEGxyN87u8lFNh2k35Vk120sbKRvJ2ksvxcMo/D6qL0GzuK4u/tMk9Rf97M4hgB6PebW8G/Begtm91+HUdi2nE0gt8pN8o645hpGVp8gFMgLIK03Ubt58Le+WWqa7tGBr4Y2ksuDdri91iSLnkPeKsxEQEREBERB8c2/Fac1NbULdRBySEXQmgB81pSREIPwFsRVJHHVa6IOiJ29UXORB1kREBERAREQEREBauKULZ4ZYXi7JGPjd5PBB/VbSIPImAY3UYLXyuY1rpI+2p3tffK7W2tiDYOa13HWyzY5t7iWIu7N08hD9BDCCxpv83KzV/wB4lXlju6OkrK6SrmfJaTKTEyzGlzWhpJdqbGwNhbW+ql2BbN0tG3LTU8cPIlo7x+08953qUHnTZvc7iNVZ0jBSRnnMbOt4RjvX8DlVp7N7k6Cns6cvrHix7/cjuOkbTr5OJVmogwUVFHCwRxRsiYODWNDGjya0WWdEQERRXabeHh9BcTVDXSDjFF8pJfjYgaMP2iEEqWtiGIRQMMk0rImDi57g0fEqhNp9+1RJdtFC2nbwEj7SSeYb7jT+JVxLNW4lNqZ6yYgkAZ5XAaXs0e63hwsEHsLDcQjqImSwvEkbxdjm8COH6grZVAbgNsuylOHzO7kpLqcn5slu8zwDgLjxHVyv9AREQEREBfHNvxX1EGlNTdFrELrLDNACg56LMac9EQdBERAREQEREBERAREQEREBFFdp94WH0FxNUNdIP3Ufykl+NiBo0/aIVS7T79qiS7aKFtO3gJH2kk8w33Gn8SC+8QxCKBhkmlZEwcXPcGj4lVltPvxo4btpWOq3jTNrHF+IjM70Fj1VDVldVV8wzvmq5nEho70jupDGjhw4AKe7L7kq2os6pc2jj6HvynyY02HPiQR0QcDafebiNdcPnMMZ/dw3jb5Eg5nDwJI8Fq7Mbv6+vsYaciM/vZPk47dQ46uH2QV6G2X3XYfRWc2Ht5B+8mtIb9Wttlb6C/ipqAgqHZjcTTR2dWyuqXc2MvHH5Ejvu87t8laWF4VDTM7OCFkLPosaGjzNuJ8StxEHm3fbsq6grW1kF2Rzv7QFunZztOZ1rcL2zjxzdFdO7baxuJ0TJtBK35Odo0tI0C5A+i4WcPO3Jb+2OzrMQpJaaTTOLsd9B7dWP9D8Rcc15z3d7QyYLiTo57sjL+wqmn5tiQ2QfZJvfW7S63FB6mRfGuBAINwdQRzX1AREQEREBERAREQEREBERAREQEREBERAVH/tC4jWwSQCOokZTSxuBYw5BnYe+HObYuBa9vdJtoVeCgW+zAvasLlIF3wEVDfJlxJ/A5xt1AQeddmdkavEHEUsDpACA5+jWNv9J7tL+HFW7svuGjbZ9dOZDxMUN2t8jIRmI8g3zUd/Z5x/sa19K492oZ3enaRAuHldmf4NXoxBzMD2fpqNmSmgZCNL5R3nW+k895x8SSumiICIiAiIgKj/ANoTY/RuIxN+jHU29GxSH8mH7nirwWvX0bJonxSND2SNcx7Tza4WI/NBWO4bbL2mm9jld8tTtHZ34vh4N/Bo3yLfFWsvJmIU9RgGK90nNC/PGeAlhde19PnNu09DfovUmA4vHWU8VRC7NHI0OHhyc0+IIIPiCg30REBERAREQERE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4" descr="data:image/jpeg;base64,/9j/4AAQSkZJRgABAQAAAQABAAD/2wCEAAkGBxQSEhQUExIWEhUXFRQUFBgXGBYVFxcZFBgWFxUXGBYYHCggGhwlHBQVIjEhKCkrMS4uGB8zODMsNygtLisBCgoKDg0OGxAQGzQiHyQuLDA0NzQ0LDc0Kyw0LCwwNiwsLC8sLC8sMCssLCwsLzQtLCwsNSwsLCwsLCw0LDAuLP/AABEIANAA8wMBIgACEQEDEQH/xAAcAAEAAgMBAQEAAAAAAAAAAAAABgcDBAUIAQL/xABJEAABAwIDBQUDCQQGCgMAAAABAAIDBBEFEiEGBzFBURMiYXGBFDKRI0JSYnKCkqGxCEOiwRUWMzRE0Rdjc4OTssLS8PEkJaP/xAAaAQEAAwEBAQAAAAAAAAAAAAAAAgMEAQUG/8QAKREBAAICAAMHBAMAAAAAAAAAAAECAxEEEjETITJBUaHRFGGx4RVxwf/aAAwDAQACEQMRAD8AvFERARFHNstsoMMbG6dkr+1cWMEbWm7hbQlzgBx5nr0QSNFEf6fxKQ/I4V2Y5OqamJn8EQe5BR4xL79VR0v+xhknI+9K9o/hQS5Yp6hjBd72sHVxDR8SofX7NZI3S1uLVjmNHeyyMpmcRbSFgcTfSwOt1HsJ2OpsQu9lL2VNcgSzF89TN1yGZzhG2/PU9PCdaTMb8kLXiJ15rIOLRkgRu7ZxAcGx2f3TwcSDla08iSAeV1uMJsLix52N/wA1WG6/EX0VVUYPUkZ2OdLSvsG9tG7vEDQXIHe0vbvj5itFRnXklG/MREXHRERAREQEREBERAREQEREBERAREQEREBERAREQFCd8WBe14XOALvhHtEelzeK5eB4lhePVTZfHNBBBFwdCPNBD93uLOxDDaeUTvZIGdlKQI3EyRd1xcHNPvWDtLe8FtV1PijNYZ6aYdJYnRn4sdY/kq+2JpsSwmavpoMOkq4DPmpyZGwstrZ3aSaOuzswbcCyymH/AN7Mf8DRNP8AtKiUfow81KttI2rtyJ8HxDEaqJlfEIaeO73CM/JvseRDnHMb246C9vGxpJooGAOcyFjQALlrGgDQAX0AUQ/qRVS/3rGat+tyKcR0reN7dwE25cVsUu7LDWuzPpzUP5unkkmJ9HuI/JSvkm+o6RCOPFFNz1mUI3vY1Ry+z1NFWRvr6aRpiER7QyNLu8wllxoe9YnhnHzlaezOLe10sU5jdEXtBcx7XNc1w0cLOAJFwbHmLFbFBhcEAtDDHEOjGNYP4Qlbi0EJAlniiLiGtD3sYSTwADjqSq1jcRc2TFg6QxQjtZGm0hGkcXg9/wBL6gu7hcAarotvYX1PO2g+C7MTDkTE9H1ERcdEREBERAREQEREBERAREQEREBERAREQEREBERBrV+IRQMzzSshZwzSOaxvM2u424A/BRSv3p4ZGcoqe3eeDYWPlJ8i0ZfzWxvTwL23DKiMC72t7aLrni71h4kZm/eXB3H4pHLhjbRtEkLjDLkYA4gd5jjbV3dcBfmQUG3/AF+q5v7ng1VJ0dOW0zfPvXuE7PH6i930VA08ModPK38V2EqRy7XUjHZZJjE7pLHLEf8A9GhZ4dpaN3u1cB8O1YD8CbqfZ29EO0p6wh9ZsPJkMmI41VvY0Xf2bm0sVuhY299fXkopFsDBWxyuw+kbDGwOMc07pJJJ5Wg5QA51mMvxNuNuhA62J1r8Zr200bi2ljJcSObW6OkPibhrema/VWrS07Y2NYxoaxoDWgcABwCttWMURvxT7ftTW85pnXhj3/SBbl9pBU0fs72iOopT2UzA0MJ1OV+UczYh31gTzVhKmd4lM/BsUhxaBpMMx7OrY3mXe9+MNDh9eO54q36KrZNGyWNwex7WvY4cC1wuD8Cs/VpiNM6IiAiIgIiICIiAiIgIiICIiAiIgItWvxGKEXlkaweJ/lxUIxvelBHdsDDK7qdGq2mG9+kKcmfHj8UrBRUbNvLrS4kOa0HgLDRFo+hv6wzfyGP0leSIixN4iIgKj9gHf0XtBVUB7sNRmMQtYc5YbeTHPZ4myvBU9vvwKcVFDX0kT5Zo3hhEbHPddh7SI5Wi9tHg+YQW5U0zJGlsjGyNPFrgHA+YOiiuK7uKKa5ax0DusZsPwOuPhZR0Y1tFV/2NDBQMI0dO7M4cOV7/ABYvo3d4lU61+MykH3o6cdm38XdBHHixTpktTwzpC+Ol/FG3awCjo8GZJ29ZCHPcDme5sbsrR3WhpcSdcx043WniO+PDmHLCZat/ANhjcbnwL8oPpdZcK3Q4ZCbuhdUO5ume51zzJaLNPwUxw7CoKcZYYY4R0jY1g/hC5e82nc9XaUrSvLXoq3H8dxPFqeWmhwV0cUrcuepfkI5h4a7LZwIuNXagceClG6jZ6toKU09W+N7Q7NCGOc4sDtXMJLQLX1Fr+8fBSrEsVgp25p5o4W9ZHtYP4iFC8Y3xYXBcNmdUOHKFhI9HvytPoSopLAXzNrbn/n/6Kh+E7ZHEY4/YY3Nc9uaV8rSG04uRqPnvNrtaDY8SbKUYfRNibYEuJ1e9xu97ubnH+XADQAAWUprqO9CL809zZREUUxERAREQEREBEWniOKQwDNLI1g8TqfIcSg3F8cbanRV1ju9qniuImGQjm42HwGv6KFbTbdVNUAzN2bPnBulyeXkOCuw4ZyW1CjPnjFXcrTxzbukprjP2jh81mv5qv8b3oVEtxC0Qt68XfFQG6Zl6WPhsdPLbysnFZL+emzWVskpzSSOeT1N1gX4zL5daNs2mTMixImzleqURF8++lEREBERBoYnjdPTC89RFCPrva34AnVQrF982GQ3DHyVLuFomG1/tPyg+l1V+JbPU8G0hp6yMyU00123c5ulQLxatINmyHJ5NKv7CdmaOl/sKWGI9Wsbm9XWufigrz/SJi1XpQYO5rTwknzZSOuuRv8RQ7KY/Wf3rE20jD8yD3h4XjDb+ryrZRBWOHbkqFrs9TJPWPPvF78gJ69zvfxFYJaSmfMaHCqWGLQtnqQxpIZweA83cRyvfUnTqu1vQ2lMEYponWkkF3kcWx6i3gXajyB6hdHd1gQpaVrnNtLKA9/UA+430B4dSVqpSMePtLdZ6fLHfJOTJ2VekdZ/xW+C4hLgWNPpaiQupKrLke7Rrb6RP6Cxux3D6R4BXkoLvf2P/AKRoiY23qILyQ24u078f3gBbxa1am5TbL26j7GV16inDWOvxfHwjkueJ0ynxFz7yzTMzO5a4iIjULFREXHRERARFhq6pkTS+RwY0cSTYIMy5+L4zDTNzTSBvQcXHyCr7a3eo1l2Uoufpn9QOXmfgqixzaWSVxc95cTxJNygs3arew7VtOOzHDNxef5D/AM1VS4ztRLM4lzy4njckk+ZXEqqsu5rVQbBqnOcLnS4/VS+6hClVBWhzGk8bWPmOK3cFaImYefx9JmImG6iwOqOgWF9Seq3TeIefGOZbhK/Dpgue6dYn1Q6quc0La4Jl0TU+CLke1IqvqPut+m+z2QiIvMesIiICIiClv2jsFOSmrWCzo3GB5AN7Ou+I3HABwf6vCsPZetGJUNPUCSSN74xmMby3K9vdkGX3T3geIK2ttsEFbQ1FPbV8ZyeD296M/ia1Vf8As5Y4ctTQv0LD28YPGxsyUW5WOQ/eK7E6cmNp5iGF4pHrT1omH0JWRtd5Zg3X8lHKzbXE6U2qKdg8XRuAPk9rspVpr8yRhwIcA4HiCLg+hWimeI8dYn2ZsnD2nwXmPf8AKkcJa/EsSa6QXzvD5BxaGRi+Xys0N9VeCjk8OHYfIZ3uhpHOaWd54jDgSHENYTa/d5Dkotje+7DobiHtap2vuNyMuOrpLH1AKcTmjJMcsaiIOF4ecUTzTuZlZioTbujfgWLx4jTtPs87nGRo4XdrPF0Gb32+P2Vn/wBJ2M4hph1BkYbgPDHS2/3r7Rj1C+HdfjGI2diVcGN0dkLjMWnXhGwiMHUi4KzNS7cOrWTxMlicHxyNa9hHMOFwthcDYnZhuG0wpmTSTNDnOBky93NqWtDQLNvc2N9SV30BFq4nXNgifK65DGl1hxcQNGt6k8AFQGN7fYhiF2NvDGSR2cQNyL8HO4nxXdTrbm43pam1u8emo7sYRNLws091p+sRx8gqV2n21qKx5L5CQDo0aNA6WGiw/wBWKyT9zL6Rvd/K35LLHsBVu/w9Sf8AdPH/AErjqKy1Ljpy/wDPRakjSVYUW7arP+Fm9e7+pC3It1lYf8L+J8Y/VyCqjCV8bC48irlp90dWeLImeb7/APKCurS7m5Pnzxt+y1zv1sgoptE88l0MOo5GnwPL+a9BUG6Gmb/aSySeVmD+alGGbG0UHuU7L9Xd4/nouxMxO4ctWLRqXnKDZmtlF4qZ8g6tBPx6LqUG7DE5uMPZDq8gfkSvSzWgCwFh0Gi+qyc1pVxhpCkcM3GvNjUVQHUMBP62UvwvdDh8Vi5j5j9Y2HwH+an6KubTKyKxDhx7IULQAKSKw+qD+ZRdxFx0REQEREBERAXnHaKX+hNo+3AIhe/tiBziqLiUAeDs9h9UL0co/tHsZR18kUlVD2rog4M7zmiziD3g0jNqOB6lBWmJ79i85KChfI4+6ZSSb8vkork/iWkY9p8T4l1FG7xFKBz5Xm+KurC8Hgpm5YII4R0jY1vxsNVvIKXwrcO1zs9bWvlcdXCIWJPO8kly78IU+wPdzhtJYx0cbnDXPJeZ1xzBkvlPlZSpcTHdrqKjv7RVRREC+TNmk9I23cfgg7QFtBovqqDHd/NKy4paeSoP0nkRM8xxcfUBRT+u+P4rpSRPjYbi8EeRvkZ5OB+8EF/4jicNO3PPNHC3rI5rB+ZXPo9raOaCSoiqGvijcWPcL6OFu6ARck3Fut1TFJuYrJrz4lWtiAGZ5LnTyZRq7M5xAHPW7lydm5qTD6qGKZ7pIJJ8zyTlGVuZsMj2cABcX8C/yV2LHzbtPSOvwozZeTVa99p6fM/aF8YCySpcKudpYNfZoj+7YRbtHf6xwPoDYcSu4Y7XLQATx04+a/YX1V2tzStpXljTE2ccDoVlBWKaHN5rTzOYVFJ0UWrHV9VstcDwQfUREBERAREQEREBERAREQEREBERAREQRHH95OG0ZLZKpr3gkFkV5XAjQg5dGnzIVdY5v9Ju2jpLdHzuuf8AhR/96iG+HBW0eLvcWZoZiypyi7cwcflW5uRLmv8ALMFf+y2y+HwRxyUlNE0PY17JLZ3lrgC09o67uB6oKTD9o8X4dvHETy/+LFY/hLx+JdvAtwRNjWVdurIG3P8AxHj/AKVeiIIhgW7PDaSxZSskcLHPN8s644EB/dafIBS5osLDQDgvq4W2mL+y0r3tNnu+Tj+07n6AE+ilSk3tFY80Ml4pWbT0hDduccfVztoqc3bnDHW+e+/P6rT+YJ5Bau9fd2x+GsdTtvNSNLjp3pYzrKDbib98eRA4rPurw3PPJM4X7NuVv2pL3PnlB/ErSIWzjJimsNeke8sXAxOTee/W3T7QrHcZtl7ZS+zSuvPTgAXOr4uDHebfdP3TzVnLzbtlh8mz+MR1NO20DyZI28Glp0mgNuQvp0BaeIXobB8TjqoI54XZo5Gh7T4HkehBuCORBWF6DcX4ljDl+0QcyWItX5a8jgum9gPFaM0BHkgyRVfVbTHg8CuWvrXEcEHVRakVX1W011+CD6iIgIiICIiAiIgIiICIiAiIgqf9onA+1oo6po71PJZx/wBXNZp8++I/iVu7i9oDPhnZm75KZxitcXLD3o+OnAlov9BTzHsMbVU01O/3ZY3xk9MwIDh4g2PovPO5PFXUOLOppe722eneOksZJZf7zXN++gvSq2vhhdlnZNAfrxkg+TmEg+izU+11G/hUsH2rs/5gF16iBr2lr2h7TxDgCD6FRDGd3kEl3QuMDunvMPodR6H0WnH2Fu6+4/HyyZfqa99NW/vun4/CVU+IRP8AclY/7Lmn9Cq23qV+aeOIHSNmY/akP+TW/FcTGdlammuXx5mD57O83zPNvqAuMTfxXp8LwdK37Sttw8jjeOyXpOK9OWVvbuKLs6JjucjnSH45W/k0KULUwim7KCKP6EbG/BoBW2vHzX58k29Ze7gpyY619IhFt5GygxKikhsO1b8pA46WkaDYE8g4XafO/JVbuF2tdBM/Dagloc5xhDrgslb/AGkRvwvlvb6QPNyvteft/Gy5pamPEafuCR7e0y6Fk7O814+0G382k/OVa16BRRfdztW3EqJk2glHyc7R82RoFyB0do4eduSlCAvhC+og1J6bmFqELrLFLCCg5y/cchHBfZYS1Y0G9FVA8dFnBXKWSOYhB0kWGKoB8CsyAiIgIiICIiAiIgIiIC80b7MLdRYsKiLuiXJUsI5SMID7eOZod99el1WH7QGBdvh4naLvpnh3DXs5LNePjkP3UE+2cxZtXSwVDOEsbX26EjvN8wbj0XRVQfs6Y/2lLNSOPehf2kf2Jb3A8ngk/bCt9AXCxXZGlnOYx9m+980fdJ56jgfUXWntHvCw+iuJqlheNOzj+VkvxsWt90/asqu2i39yOu2iphGOUkxzO9I2mwPmXKVL2pO6zpC+Ot41aNr4keGglxDQNSSbADxKg20e9rDaS4E3tMg+ZAA/4yXDPzv4Lz9UYlieLyZS6oqzcdxgJY250JY0ZGDxICmuze4qqls6rlZTN07jflZPEGxyN87u8lFNh2k35Vk120sbKRvJ2ksvxcMo/D6qL0GzuK4u/tMk9Rf97M4hgB6PebW8G/Begtm91+HUdi2nE0gt8pN8o645hpGVp8gFMgLIK03Ubt58Le+WWqa7tGBr4Y2ksuDdri91iSLnkPeKsxEQEREBERB8c2/Fac1NbULdRBySEXQmgB81pSREIPwFsRVJHHVa6IOiJ29UXORB1kREBERAREQEREBauKULZ4ZYXi7JGPjd5PBB/VbSIPImAY3UYLXyuY1rpI+2p3tffK7W2tiDYOa13HWyzY5t7iWIu7N08hD9BDCCxpv83KzV/wB4lXlju6OkrK6SrmfJaTKTEyzGlzWhpJdqbGwNhbW+ql2BbN0tG3LTU8cPIlo7x+08953qUHnTZvc7iNVZ0jBSRnnMbOt4RjvX8DlVp7N7k6Cns6cvrHix7/cjuOkbTr5OJVmogwUVFHCwRxRsiYODWNDGjya0WWdEQERRXabeHh9BcTVDXSDjFF8pJfjYgaMP2iEEqWtiGIRQMMk0rImDi57g0fEqhNp9+1RJdtFC2nbwEj7SSeYb7jT+JVxLNW4lNqZ6yYgkAZ5XAaXs0e63hwsEHsLDcQjqImSwvEkbxdjm8COH6grZVAbgNsuylOHzO7kpLqcn5slu8zwDgLjxHVyv9AREQEREBfHNvxX1EGlNTdFrELrLDNACg56LMac9EQdBERAREQEREBERAREQEREBFFdp94WH0FxNUNdIP3Ufykl+NiBo0/aIVS7T79qiS7aKFtO3gJH2kk8w33Gn8SC+8QxCKBhkmlZEwcXPcGj4lVltPvxo4btpWOq3jTNrHF+IjM70Fj1VDVldVV8wzvmq5nEho70jupDGjhw4AKe7L7kq2os6pc2jj6HvynyY02HPiQR0QcDafebiNdcPnMMZ/dw3jb5Eg5nDwJI8Fq7Mbv6+vsYaciM/vZPk47dQ46uH2QV6G2X3XYfRWc2Ht5B+8mtIb9Wttlb6C/ipqAgqHZjcTTR2dWyuqXc2MvHH5Ejvu87t8laWF4VDTM7OCFkLPosaGjzNuJ8StxEHm3fbsq6grW1kF2Rzv7QFunZztOZ1rcL2zjxzdFdO7baxuJ0TJtBK35Odo0tI0C5A+i4WcPO3Jb+2OzrMQpJaaTTOLsd9B7dWP9D8Rcc15z3d7QyYLiTo57sjL+wqmn5tiQ2QfZJvfW7S63FB6mRfGuBAINwdQRzX1AREQEREBERAREQEREBERAREQEREBERAVH/tC4jWwSQCOokZTSxuBYw5BnYe+HObYuBa9vdJtoVeCgW+zAvasLlIF3wEVDfJlxJ/A5xt1AQeddmdkavEHEUsDpACA5+jWNv9J7tL+HFW7svuGjbZ9dOZDxMUN2t8jIRmI8g3zUd/Z5x/sa19K492oZ3enaRAuHldmf4NXoxBzMD2fpqNmSmgZCNL5R3nW+k895x8SSumiICIiAiIgKj/ANoTY/RuIxN+jHU29GxSH8mH7nirwWvX0bJonxSND2SNcx7Tza4WI/NBWO4bbL2mm9jld8tTtHZ34vh4N/Bo3yLfFWsvJmIU9RgGK90nNC/PGeAlhde19PnNu09DfovUmA4vHWU8VRC7NHI0OHhyc0+IIIPiCg30REBERAREQERE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0" name="Picture 6" descr="http://madebytribe.co/wp-content/uploads/2014/11/checkli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4072" y="2420888"/>
            <a:ext cx="3151178" cy="270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180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Η επίδραση των σωματικών χειρισμών στο αυτόνομο νευρικό σύστημα</a:t>
            </a:r>
            <a:endParaRPr lang="el-GR" sz="3200" dirty="0"/>
          </a:p>
        </p:txBody>
      </p:sp>
      <p:sp>
        <p:nvSpPr>
          <p:cNvPr id="7" name="6 - Θέση περιεχομένου"/>
          <p:cNvSpPr>
            <a:spLocks noGrp="1"/>
          </p:cNvSpPr>
          <p:nvPr>
            <p:ph idx="1"/>
          </p:nvPr>
        </p:nvSpPr>
        <p:spPr/>
        <p:txBody>
          <a:bodyPr>
            <a:noAutofit/>
          </a:bodyPr>
          <a:lstStyle/>
          <a:p>
            <a:r>
              <a:rPr lang="el-GR" sz="2400" dirty="0" smtClean="0"/>
              <a:t>Η </a:t>
            </a:r>
            <a:r>
              <a:rPr lang="en-US" sz="2400" dirty="0" smtClean="0"/>
              <a:t>Field</a:t>
            </a:r>
            <a:r>
              <a:rPr lang="el-GR" sz="2400" dirty="0" smtClean="0"/>
              <a:t> πρωτοπόρος στην έρευνα της θεραπευτικής μάλαξης θεωρεί ότι τα τελευταία χρόνια υπάρχει εμπειρική απόδειξη για την ευνοϊκή επίδρασή της στην διευκόλυνση της ανάπτυξης του παιδιού, στην ελάττωση του πόνου, στην αύξηση της ετοιμότητας, στην ελάττωση του άγχους και της κατάθλιψης και στην ενδυνάμωση της λειτουργίας του ανοσοποιητικού συστήματος. </a:t>
            </a:r>
            <a:endParaRPr lang="el-GR" sz="2400" dirty="0" smtClean="0"/>
          </a:p>
          <a:p>
            <a:r>
              <a:rPr lang="el-GR" sz="2400" dirty="0" smtClean="0"/>
              <a:t>Σύμφωνα </a:t>
            </a:r>
            <a:r>
              <a:rPr lang="el-GR" sz="2400" dirty="0" smtClean="0"/>
              <a:t>με τον </a:t>
            </a:r>
            <a:r>
              <a:rPr lang="en-US" sz="2400" dirty="0" smtClean="0"/>
              <a:t>Farrow</a:t>
            </a:r>
            <a:r>
              <a:rPr lang="el-GR" sz="2400" dirty="0" smtClean="0"/>
              <a:t> η αναλγητική επίδραση της μάλαξης οφείλεται στη προκαλούμενη μυϊκή χαλάρωση και στην απελευθέρωση εγκεφαλινών</a:t>
            </a:r>
            <a:endParaRPr lang="el-GR" sz="2400" dirty="0"/>
          </a:p>
        </p:txBody>
      </p:sp>
    </p:spTree>
    <p:extLst>
      <p:ext uri="{BB962C8B-B14F-4D97-AF65-F5344CB8AC3E}">
        <p14:creationId xmlns:p14="http://schemas.microsoft.com/office/powerpoint/2010/main" val="3450084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Η επίδραση των σωματικών χειρισμών στο αυτόνομο νευρικό σύστημα</a:t>
            </a:r>
            <a:endParaRPr lang="el-GR" sz="3200" dirty="0"/>
          </a:p>
        </p:txBody>
      </p:sp>
      <p:sp>
        <p:nvSpPr>
          <p:cNvPr id="4" name="Content Placeholder 3"/>
          <p:cNvSpPr>
            <a:spLocks noGrp="1"/>
          </p:cNvSpPr>
          <p:nvPr>
            <p:ph idx="1"/>
          </p:nvPr>
        </p:nvSpPr>
        <p:spPr/>
        <p:txBody>
          <a:bodyPr>
            <a:noAutofit/>
          </a:bodyPr>
          <a:lstStyle/>
          <a:p>
            <a:pPr marL="0" indent="0">
              <a:spcAft>
                <a:spcPts val="600"/>
              </a:spcAft>
              <a:buNone/>
            </a:pPr>
            <a:r>
              <a:rPr lang="el-GR" sz="2400" b="1" dirty="0" smtClean="0">
                <a:solidFill>
                  <a:srgbClr val="004B82"/>
                </a:solidFill>
              </a:rPr>
              <a:t>Μελέτες </a:t>
            </a:r>
            <a:r>
              <a:rPr lang="el-GR" sz="2400" b="1" dirty="0">
                <a:solidFill>
                  <a:srgbClr val="004B82"/>
                </a:solidFill>
              </a:rPr>
              <a:t>σε </a:t>
            </a:r>
            <a:r>
              <a:rPr lang="el-GR" sz="2400" b="1" dirty="0" smtClean="0">
                <a:solidFill>
                  <a:srgbClr val="004B82"/>
                </a:solidFill>
              </a:rPr>
              <a:t>ασθενείς </a:t>
            </a:r>
            <a:r>
              <a:rPr lang="el-GR" sz="2400" b="1" dirty="0">
                <a:solidFill>
                  <a:srgbClr val="004B82"/>
                </a:solidFill>
              </a:rPr>
              <a:t>με </a:t>
            </a:r>
            <a:r>
              <a:rPr lang="el-GR" sz="2400" b="1" dirty="0" smtClean="0">
                <a:solidFill>
                  <a:srgbClr val="004B82"/>
                </a:solidFill>
              </a:rPr>
              <a:t>επώδυνα σύνδρομα</a:t>
            </a:r>
            <a:endParaRPr lang="el-GR" sz="2400" b="1" dirty="0">
              <a:solidFill>
                <a:srgbClr val="004B82"/>
              </a:solidFill>
            </a:endParaRPr>
          </a:p>
          <a:p>
            <a:pPr>
              <a:spcAft>
                <a:spcPts val="600"/>
              </a:spcAft>
            </a:pPr>
            <a:r>
              <a:rPr lang="el-GR" sz="2400" dirty="0" smtClean="0"/>
              <a:t>Ο </a:t>
            </a:r>
            <a:r>
              <a:rPr lang="en-US" sz="2400" dirty="0"/>
              <a:t>Meek</a:t>
            </a:r>
            <a:r>
              <a:rPr lang="el-GR" sz="2400" dirty="0"/>
              <a:t> συσχέτισε τη μάλαξη της ράχης με ελαττώσεις στην αρτηριακή πίεση (συστολική και διαστολική), στη καρδιακή συχνότητα επίσης, καθώς και με αύξηση στη θερμοκρασία δέρματος</a:t>
            </a:r>
          </a:p>
          <a:p>
            <a:pPr>
              <a:spcAft>
                <a:spcPts val="600"/>
              </a:spcAft>
            </a:pPr>
            <a:r>
              <a:rPr lang="el-GR" sz="2400" dirty="0"/>
              <a:t>Σε μια μελέτη (</a:t>
            </a:r>
            <a:r>
              <a:rPr lang="en-US" sz="2400" dirty="0"/>
              <a:t>Reed</a:t>
            </a:r>
            <a:r>
              <a:rPr lang="el-GR" sz="2400" dirty="0"/>
              <a:t> και </a:t>
            </a:r>
            <a:r>
              <a:rPr lang="en-US" sz="2400" dirty="0"/>
              <a:t>Held</a:t>
            </a:r>
            <a:r>
              <a:rPr lang="el-GR" sz="2400" dirty="0"/>
              <a:t>), μελετήθηκε η επίδραση τύπου μάλαξης συνδετικού ιστού στο αυτόνομο νευρικό σύστημα σε πληθυσμό μέσης και μεγαλύτερης ηλικίας. Δεν αποκαλύφθηκαν σημαντικές μεταβολές μετά την εφαρμογή της μάλαξης</a:t>
            </a:r>
          </a:p>
          <a:p>
            <a:endParaRPr lang="el-GR" sz="2400" dirty="0"/>
          </a:p>
        </p:txBody>
      </p:sp>
    </p:spTree>
    <p:extLst>
      <p:ext uri="{BB962C8B-B14F-4D97-AF65-F5344CB8AC3E}">
        <p14:creationId xmlns:p14="http://schemas.microsoft.com/office/powerpoint/2010/main" val="3120498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ad6f079faa8db40536cb8fa787b1af72be1ebe1"/>
  <p:tag name="ISPRING_RESOURCE_PATHS_HASH_PRESENTER" val="5fb1a5ca3d375b9797526cf6ee3dd656fd64"/>
</p:tagLst>
</file>

<file path=ppt/theme/theme1.xml><?xml version="1.0" encoding="utf-8"?>
<a:theme xmlns:a="http://schemas.openxmlformats.org/drawingml/2006/main" name="OC_template_updated">
  <a:themeElements>
    <a:clrScheme name="Custom 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906</TotalTime>
  <Words>1323</Words>
  <Application>Microsoft Office PowerPoint</Application>
  <PresentationFormat>On-screen Show (4:3)</PresentationFormat>
  <Paragraphs>97</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OC_template_updated</vt:lpstr>
      <vt:lpstr>Φυσικοθεραπεία σε ειδικές πληθυσμιακές μονάδες</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Η επίδραση των σωματικών χειρισμών στο αυτόνομο νευρικό σύστημα</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254</cp:revision>
  <dcterms:created xsi:type="dcterms:W3CDTF">2013-03-04T13:35:19Z</dcterms:created>
  <dcterms:modified xsi:type="dcterms:W3CDTF">2015-02-04T11:38:21Z</dcterms:modified>
</cp:coreProperties>
</file>