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2" r:id="rId6"/>
    <p:sldId id="283" r:id="rId7"/>
    <p:sldId id="284" r:id="rId8"/>
    <p:sldId id="285" r:id="rId9"/>
    <p:sldId id="288" r:id="rId10"/>
    <p:sldId id="289" r:id="rId11"/>
    <p:sldId id="291" r:id="rId12"/>
    <p:sldId id="295" r:id="rId13"/>
    <p:sldId id="293" r:id="rId14"/>
    <p:sldId id="257" r:id="rId15"/>
    <p:sldId id="267" r:id="rId16"/>
    <p:sldId id="269" r:id="rId17"/>
    <p:sldId id="276" r:id="rId18"/>
    <p:sldId id="277" r:id="rId19"/>
    <p:sldId id="271" r:id="rId20"/>
    <p:sldId id="274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182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4</a:t>
            </a:r>
            <a:r>
              <a:rPr lang="el-GR" sz="2600" dirty="0" smtClean="0"/>
              <a:t>:</a:t>
            </a:r>
            <a:r>
              <a:rPr lang="el-GR" sz="2600" b="1" dirty="0" smtClean="0"/>
              <a:t> </a:t>
            </a:r>
            <a:r>
              <a:rPr lang="el-GR" sz="2600" dirty="0" smtClean="0"/>
              <a:t>Υποβοηθούμενη Άσκηση</a:t>
            </a:r>
            <a:r>
              <a:rPr lang="en-US" sz="2600" dirty="0" smtClean="0"/>
              <a:t> - </a:t>
            </a:r>
            <a:r>
              <a:rPr lang="el-GR" sz="2600" dirty="0" smtClean="0"/>
              <a:t>Απλή Ενεργητική Άσκηση   </a:t>
            </a:r>
            <a:r>
              <a:rPr lang="en-US" sz="2600" dirty="0" smtClean="0"/>
              <a:t> </a:t>
            </a:r>
          </a:p>
          <a:p>
            <a:r>
              <a:rPr lang="el-GR" sz="2200" dirty="0" smtClean="0"/>
              <a:t>Δωροθέα </a:t>
            </a:r>
            <a:r>
              <a:rPr lang="el-GR" sz="2200" dirty="0"/>
              <a:t>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Μυϊκή Σύσπαση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μυϊκές ίνες μιας κινητικής μονάδας είναι διάσπαρτες μέσα στην μάζα του μυός. Όσο περισσότερες κινητικές μονάδες ενεργοποιηθούν, τόσο μεγαλύτερη είναι η σύσπαση του μυός. </a:t>
            </a:r>
          </a:p>
          <a:p>
            <a:r>
              <a:rPr lang="el-GR" dirty="0" smtClean="0"/>
              <a:t>Η επαναλαμβανόμενη ενεργοποίηση των κινητικών μονάδων με τρόπο όχι συγχρονισμένο, οδηγεί σε απαντήσεις  αθροιστικές, ανάλογες των  ερεθισμάτων, δηλαδή σε ομαλή κίνηση από τους μυς. </a:t>
            </a:r>
          </a:p>
          <a:p>
            <a:r>
              <a:rPr lang="el-GR" dirty="0" smtClean="0"/>
              <a:t>Η ένταση και η διάρκεια του ερεθίσματος  θα καθορίσει την δύναμη της μυϊκής σύσπασης.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n-US" sz="2000" dirty="0" smtClean="0"/>
              <a:t>4:</a:t>
            </a:r>
            <a:r>
              <a:rPr lang="el-GR" sz="2000" dirty="0"/>
              <a:t> Υποβοηθούμενη Άσκηση - Απλή Ενεργητική Άσκηση».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Υποβοηθούμενη Ενεργητική Άσκηση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 υποβοηθούμενη ενεργητική  άσκηση </a:t>
            </a:r>
            <a:r>
              <a:rPr lang="el-GR" dirty="0" smtClean="0"/>
              <a:t>χαρακτηρίζεται από την δυνατότητα της πρωταγωνιστικής μυϊκής ομάδας, ενώ είναι υπεύθυνη για την κίνηση, να αντιμετωπίζει μόνο μέρος του βάρους  του μέλους που κινεί.</a:t>
            </a:r>
          </a:p>
          <a:p>
            <a:r>
              <a:rPr lang="el-GR" dirty="0" smtClean="0"/>
              <a:t>Η ενεργητική αυτή κίνηση γίνεται: </a:t>
            </a:r>
          </a:p>
          <a:p>
            <a:pPr lvl="1"/>
            <a:r>
              <a:rPr lang="el-GR" dirty="0"/>
              <a:t>Σ</a:t>
            </a:r>
            <a:r>
              <a:rPr lang="el-GR" dirty="0" smtClean="0"/>
              <a:t>ε κεκλιμένο (λοξό) επίπεδο ή </a:t>
            </a:r>
          </a:p>
          <a:p>
            <a:pPr lvl="1"/>
            <a:r>
              <a:rPr lang="el-GR" dirty="0" smtClean="0"/>
              <a:t>Σε κατακόρυφο επίπεδο με εξωτερική βοήθεια.</a:t>
            </a:r>
          </a:p>
          <a:p>
            <a:r>
              <a:rPr lang="el-GR" dirty="0" smtClean="0"/>
              <a:t>Η πρωταγωνιστική μυϊκή ομάδα  αναπτύσσει όση δύναμη χρειάζεται ώστε να υπερνικήσει την ροπή που δημιουργεί το μέρος του βάρους του μέλους που κινείται.</a:t>
            </a:r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Κατακόρυφο επίπεδο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Η μείωση του βάρους του μέλους, που κινείται γίνεται:</a:t>
            </a:r>
          </a:p>
          <a:p>
            <a:pPr lvl="1"/>
            <a:r>
              <a:rPr lang="el-GR" dirty="0" smtClean="0"/>
              <a:t>Αμέσως, στο κατακόρυφο επίπεδο, με κατάλληλη  διάταξη  με τροχαλίες ή με βοήθεια από τον ίδιο τον φυσικοθεραπευτή.</a:t>
            </a:r>
          </a:p>
          <a:p>
            <a:pPr lvl="1"/>
            <a:r>
              <a:rPr lang="el-GR" dirty="0" smtClean="0"/>
              <a:t>Εμμέσως, όταν το επίπεδο της κίνησης δεν είναι ούτε κατακόρυφο, ούτε οριζόντιο αλλά είναι κεκλιμένο (λοξό).</a:t>
            </a:r>
          </a:p>
          <a:p>
            <a:r>
              <a:rPr lang="el-GR" dirty="0" smtClean="0"/>
              <a:t>Στο λοξό επίπεδο η πρωταγωνιστική μυϊκή ομάδα αντιμετωπίζει την συνιστώσα του βάρους του μέλους που αναπτύσσεται στο επίπεδο της κίνησης.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Κεκλιμένο Επίπεδο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κεκλιμένο (λοξό) επίπεδο η πρωταγωνιστική μυϊκή ομάδα αντιμετωπίζει την συνιστώσα του βάρους του μέλους που αναπτύσσεται στο επίπεδο της κίνησης.</a:t>
            </a:r>
          </a:p>
          <a:p>
            <a:r>
              <a:rPr lang="el-GR" dirty="0" smtClean="0"/>
              <a:t>Η κλίση του επιπέδου σε σχέση με το κατακόρυφο επίπεδο θα καθορίσει  το ποσοστό  επιβάρυνσης για τον πρωταγωνιστή.</a:t>
            </a:r>
          </a:p>
          <a:p>
            <a:r>
              <a:rPr lang="el-GR" dirty="0" smtClean="0"/>
              <a:t>Όσο μεγαλύτερη είναι η γωνία του επιπέδου της κίνησης με το κατακόρυφο επίπεδο τόσο μικρότερη είναι  η επιβάρυνση, δηλαδή τόσο πιο εύκολη η άσκηση.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Κεκλιμένο Επίπεδο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την υποβοηθούμενη ενεργητική άσκηση στο κεκλιμένο επίπεδο:</a:t>
            </a:r>
          </a:p>
          <a:p>
            <a:pPr lvl="1"/>
            <a:r>
              <a:rPr lang="el-GR" dirty="0" smtClean="0"/>
              <a:t>Η βοήθεια προς τους πρωταγωνιστές υλοποιείται  από το επίπεδο της κίνησης.</a:t>
            </a:r>
          </a:p>
          <a:p>
            <a:pPr lvl="1"/>
            <a:r>
              <a:rPr lang="el-GR" dirty="0" smtClean="0"/>
              <a:t>Εάν υπάρξει παρέμβαση  από τον φυσικοθεραπευτή αυτή  θα αφορά στους </a:t>
            </a:r>
            <a:r>
              <a:rPr lang="el-GR" dirty="0" err="1" smtClean="0"/>
              <a:t>σταθεροποιούς</a:t>
            </a:r>
            <a:r>
              <a:rPr lang="el-GR" dirty="0" smtClean="0"/>
              <a:t> και τους συνεργούς μύες της άσκησης. </a:t>
            </a:r>
          </a:p>
          <a:p>
            <a:pPr lvl="1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Απλή Ενεργητική Άσκηση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απλή ενεργητική κίνηση:</a:t>
            </a:r>
          </a:p>
          <a:p>
            <a:pPr lvl="1"/>
            <a:r>
              <a:rPr lang="el-GR" dirty="0" smtClean="0"/>
              <a:t>Η πρωταγωνιστική μυϊκή ομάδα αντιμετωπίζει  ολόκληρο το βάρος του μέλους που κινεί.</a:t>
            </a:r>
          </a:p>
          <a:p>
            <a:pPr lvl="1"/>
            <a:r>
              <a:rPr lang="el-GR" dirty="0" smtClean="0"/>
              <a:t>Η κίνηση γίνεται στο κατακόρυφο επίπεδο.</a:t>
            </a:r>
          </a:p>
          <a:p>
            <a:r>
              <a:rPr lang="el-GR" dirty="0" smtClean="0"/>
              <a:t>Το βάρος του μέλους κάθε φορά είναι το ίδιο όμως η ροπή   που καλείται να υπερνικήσει η πρωταγωνιστική μυϊκή ομάδα καθορίζεται από τον μοχλοβραχίονα αντίσταση και είναι ανάλογη με αυτόν.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Παράγοντες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l-GR" dirty="0" smtClean="0"/>
              <a:t>Οι </a:t>
            </a:r>
            <a:r>
              <a:rPr lang="el-GR" dirty="0"/>
              <a:t>παράγοντες, που επηρεάζουν </a:t>
            </a:r>
            <a:r>
              <a:rPr lang="el-GR" dirty="0" smtClean="0"/>
              <a:t>το </a:t>
            </a:r>
            <a:r>
              <a:rPr lang="el-GR" dirty="0"/>
              <a:t>έργο των πρωταγωνιστών  μυών σε κάθε ενεργητική άσκηση άρα και στις υποβοηθούμενες ενεργητικές και στις απλές ενεργητικές  </a:t>
            </a:r>
            <a:r>
              <a:rPr lang="el-GR" dirty="0" smtClean="0"/>
              <a:t>ασκήσεις είναι: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τριβή, </a:t>
            </a:r>
            <a:endParaRPr lang="el-GR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l-GR" dirty="0" smtClean="0"/>
              <a:t>Οι </a:t>
            </a:r>
            <a:r>
              <a:rPr lang="el-GR" dirty="0" err="1"/>
              <a:t>σταθεροποιοί</a:t>
            </a:r>
            <a:r>
              <a:rPr lang="el-GR" dirty="0"/>
              <a:t> </a:t>
            </a:r>
            <a:r>
              <a:rPr lang="el-GR" dirty="0" smtClean="0"/>
              <a:t>και συνεργοί μύες,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l-GR" dirty="0" smtClean="0"/>
              <a:t>Το </a:t>
            </a:r>
            <a:r>
              <a:rPr lang="el-GR" dirty="0"/>
              <a:t>μηχανικό </a:t>
            </a:r>
            <a:r>
              <a:rPr lang="el-GR" dirty="0" smtClean="0"/>
              <a:t>πλεονέκτημα, εφόσον </a:t>
            </a:r>
            <a:r>
              <a:rPr lang="el-GR" dirty="0"/>
              <a:t>αναφερόμαστε σε μύες  δύο ή περισσοτέρων αρθρώσεων, </a:t>
            </a:r>
            <a:endParaRPr lang="el-GR" dirty="0" smtClean="0"/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l-GR" dirty="0" smtClean="0"/>
              <a:t>Η  </a:t>
            </a:r>
            <a:r>
              <a:rPr lang="el-GR" dirty="0"/>
              <a:t>ταχύτητα </a:t>
            </a:r>
            <a:r>
              <a:rPr lang="el-GR" dirty="0" smtClean="0"/>
              <a:t>και ο </a:t>
            </a:r>
            <a:r>
              <a:rPr lang="el-GR" dirty="0"/>
              <a:t>ρυθμός της </a:t>
            </a:r>
            <a:r>
              <a:rPr lang="el-GR" dirty="0" smtClean="0"/>
              <a:t>κίνησης.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09656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Ροπή - Τριβή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019300" y="1371600"/>
            <a:ext cx="51054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4A8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55600" marR="0" lvl="0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μύες καλούνται να αντιμετωπίσουν ροπές   και όχι απόλυτα βάρη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1257300" y="4495800"/>
            <a:ext cx="6629400" cy="1295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sz="2800" dirty="0" smtClean="0"/>
              <a:t>Όταν το επίπεδο της κίνησης είναι πραγματικό υπάρχει τριβή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Ανταγωνιστές Πρωταγωνιστές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Στη </a:t>
            </a:r>
            <a:r>
              <a:rPr lang="el-GR" altLang="el-GR" dirty="0" err="1" smtClean="0"/>
              <a:t>μειομετρική</a:t>
            </a:r>
            <a:r>
              <a:rPr lang="el-GR" altLang="el-GR" dirty="0" smtClean="0"/>
              <a:t> κίνηση, οι ανταγωνιστές επιμηκύνονται  παθητικά επιτρέποντας την κίνηση από τους πρωταγωνιστές. Σε έλλειψη ελαστικότητας των μη συσταλτών παραγόντων προκαλείται περιορισμός τροχιάς (ελαττώνεται η έσω τροχιά της κίνησης). Πρόκειται για παθητική ανεπάρκεια του ανταγωνιστή.</a:t>
            </a:r>
          </a:p>
          <a:p>
            <a:r>
              <a:rPr lang="el-GR" dirty="0" smtClean="0"/>
              <a:t>Οι ανταγωνιστές, λοιπόν, αναπτύσσοντας αυξημένη τάση στην εξέλιξη της κίνησης (σε συνθήκες διάτασης) μπορούν να αποτελέσουν «εργαλείο» για βελτίωση της δύναμης των πρωταγωνιστών.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193</TotalTime>
  <Words>1154</Words>
  <Application>Microsoft Office PowerPoint</Application>
  <PresentationFormat>Προβολή στην οθόνη (4:3)</PresentationFormat>
  <Paragraphs>114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Υποβοηθούμενη Ενεργητική Άσκηση</vt:lpstr>
      <vt:lpstr>Κατακόρυφο επίπεδο</vt:lpstr>
      <vt:lpstr>Κεκλιμένο Επίπεδο 1/2</vt:lpstr>
      <vt:lpstr>Κεκλιμένο Επίπεδο 2/2</vt:lpstr>
      <vt:lpstr>Απλή Ενεργητική Άσκηση</vt:lpstr>
      <vt:lpstr>Παράγοντες</vt:lpstr>
      <vt:lpstr>Ροπή - Τριβή</vt:lpstr>
      <vt:lpstr>Ανταγωνιστές Πρωταγωνιστές</vt:lpstr>
      <vt:lpstr>Μυϊκή Σύσπαση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13</cp:revision>
  <dcterms:created xsi:type="dcterms:W3CDTF">2015-08-03T08:18:23Z</dcterms:created>
  <dcterms:modified xsi:type="dcterms:W3CDTF">2015-08-06T09:19:05Z</dcterms:modified>
</cp:coreProperties>
</file>