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84" r:id="rId1"/>
    <p:sldMasterId id="2147483696" r:id="rId2"/>
    <p:sldMasterId id="2147483707" r:id="rId3"/>
  </p:sldMasterIdLst>
  <p:notesMasterIdLst>
    <p:notesMasterId r:id="rId87"/>
  </p:notesMasterIdLst>
  <p:handoutMasterIdLst>
    <p:handoutMasterId r:id="rId88"/>
  </p:handoutMasterIdLst>
  <p:sldIdLst>
    <p:sldId id="409" r:id="rId4"/>
    <p:sldId id="323" r:id="rId5"/>
    <p:sldId id="326" r:id="rId6"/>
    <p:sldId id="328" r:id="rId7"/>
    <p:sldId id="329" r:id="rId8"/>
    <p:sldId id="330" r:id="rId9"/>
    <p:sldId id="324" r:id="rId10"/>
    <p:sldId id="331" r:id="rId11"/>
    <p:sldId id="332" r:id="rId12"/>
    <p:sldId id="333" r:id="rId13"/>
    <p:sldId id="334" r:id="rId14"/>
    <p:sldId id="335" r:id="rId15"/>
    <p:sldId id="336" r:id="rId16"/>
    <p:sldId id="337" r:id="rId17"/>
    <p:sldId id="338" r:id="rId18"/>
    <p:sldId id="339" r:id="rId19"/>
    <p:sldId id="340" r:id="rId20"/>
    <p:sldId id="341" r:id="rId21"/>
    <p:sldId id="342" r:id="rId22"/>
    <p:sldId id="343" r:id="rId23"/>
    <p:sldId id="344" r:id="rId24"/>
    <p:sldId id="345" r:id="rId25"/>
    <p:sldId id="346" r:id="rId26"/>
    <p:sldId id="403" r:id="rId27"/>
    <p:sldId id="347" r:id="rId28"/>
    <p:sldId id="348" r:id="rId29"/>
    <p:sldId id="349" r:id="rId30"/>
    <p:sldId id="350" r:id="rId31"/>
    <p:sldId id="351" r:id="rId32"/>
    <p:sldId id="352" r:id="rId33"/>
    <p:sldId id="353" r:id="rId34"/>
    <p:sldId id="354" r:id="rId35"/>
    <p:sldId id="355" r:id="rId36"/>
    <p:sldId id="356" r:id="rId37"/>
    <p:sldId id="357" r:id="rId38"/>
    <p:sldId id="358" r:id="rId39"/>
    <p:sldId id="361" r:id="rId40"/>
    <p:sldId id="362" r:id="rId41"/>
    <p:sldId id="363" r:id="rId42"/>
    <p:sldId id="364" r:id="rId43"/>
    <p:sldId id="365" r:id="rId44"/>
    <p:sldId id="366" r:id="rId45"/>
    <p:sldId id="367" r:id="rId46"/>
    <p:sldId id="368" r:id="rId47"/>
    <p:sldId id="370" r:id="rId48"/>
    <p:sldId id="369" r:id="rId49"/>
    <p:sldId id="371" r:id="rId50"/>
    <p:sldId id="372" r:id="rId51"/>
    <p:sldId id="373" r:id="rId52"/>
    <p:sldId id="375" r:id="rId53"/>
    <p:sldId id="376" r:id="rId54"/>
    <p:sldId id="377" r:id="rId55"/>
    <p:sldId id="378" r:id="rId56"/>
    <p:sldId id="406" r:id="rId57"/>
    <p:sldId id="407" r:id="rId58"/>
    <p:sldId id="379" r:id="rId59"/>
    <p:sldId id="382" r:id="rId60"/>
    <p:sldId id="384" r:id="rId61"/>
    <p:sldId id="385" r:id="rId62"/>
    <p:sldId id="386" r:id="rId63"/>
    <p:sldId id="387" r:id="rId64"/>
    <p:sldId id="388" r:id="rId65"/>
    <p:sldId id="389" r:id="rId66"/>
    <p:sldId id="390" r:id="rId67"/>
    <p:sldId id="391" r:id="rId68"/>
    <p:sldId id="392" r:id="rId69"/>
    <p:sldId id="393" r:id="rId70"/>
    <p:sldId id="394" r:id="rId71"/>
    <p:sldId id="395" r:id="rId72"/>
    <p:sldId id="396" r:id="rId73"/>
    <p:sldId id="397" r:id="rId74"/>
    <p:sldId id="398" r:id="rId75"/>
    <p:sldId id="400" r:id="rId76"/>
    <p:sldId id="401" r:id="rId77"/>
    <p:sldId id="402" r:id="rId78"/>
    <p:sldId id="257" r:id="rId79"/>
    <p:sldId id="262" r:id="rId80"/>
    <p:sldId id="264" r:id="rId81"/>
    <p:sldId id="320" r:id="rId82"/>
    <p:sldId id="321" r:id="rId83"/>
    <p:sldId id="266" r:id="rId84"/>
    <p:sldId id="408" r:id="rId85"/>
    <p:sldId id="261" r:id="rId86"/>
  </p:sldIdLst>
  <p:sldSz cx="9144000" cy="6858000" type="screen4x3"/>
  <p:notesSz cx="7104063" cy="10234613"/>
  <p:custDataLst>
    <p:tags r:id="rId89"/>
  </p:custDataLst>
  <p:defaultTex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3223">
          <p15:clr>
            <a:srgbClr val="A4A3A4"/>
          </p15:clr>
        </p15:guide>
        <p15:guide id="2" pos="22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20000"/>
    <a:srgbClr val="004A82"/>
    <a:srgbClr val="333399"/>
    <a:srgbClr val="4545C3"/>
    <a:srgbClr val="C0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35" autoAdjust="0"/>
    <p:restoredTop sz="94660"/>
  </p:normalViewPr>
  <p:slideViewPr>
    <p:cSldViewPr>
      <p:cViewPr varScale="1">
        <p:scale>
          <a:sx n="107" d="100"/>
          <a:sy n="107" d="100"/>
        </p:scale>
        <p:origin x="-1824" y="-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76" d="100"/>
          <a:sy n="76" d="100"/>
        </p:scale>
        <p:origin x="-3978" y="-108"/>
      </p:cViewPr>
      <p:guideLst>
        <p:guide orient="horz" pos="3223"/>
        <p:guide pos="2237"/>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tags" Target="tags/tag1.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presProps" Target="presProp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handoutMaster" Target="handoutMasters/handout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notesMaster" Target="notesMasters/notesMaster1.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bwMode="auto">
          <a:xfrm>
            <a:off x="0" y="0"/>
            <a:ext cx="3078163"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defTabSz="990600" eaLnBrk="0" hangingPunct="0">
              <a:defRPr sz="1300"/>
            </a:lvl1pPr>
          </a:lstStyle>
          <a:p>
            <a:pPr>
              <a:defRPr/>
            </a:pPr>
            <a:endParaRPr lang="el-GR"/>
          </a:p>
        </p:txBody>
      </p:sp>
      <p:sp>
        <p:nvSpPr>
          <p:cNvPr id="92163" name="Rectangle 3"/>
          <p:cNvSpPr>
            <a:spLocks noGrp="1" noChangeArrowheads="1"/>
          </p:cNvSpPr>
          <p:nvPr>
            <p:ph type="dt" sz="quarter" idx="1"/>
          </p:nvPr>
        </p:nvSpPr>
        <p:spPr bwMode="auto">
          <a:xfrm>
            <a:off x="4024313" y="0"/>
            <a:ext cx="3078162"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algn="r" defTabSz="990600" eaLnBrk="0" hangingPunct="0">
              <a:defRPr sz="1300"/>
            </a:lvl1pPr>
          </a:lstStyle>
          <a:p>
            <a:pPr>
              <a:defRPr/>
            </a:pPr>
            <a:fld id="{84A79048-66B1-475A-B924-F459D231C4C3}" type="datetimeFigureOut">
              <a:rPr lang="el-GR"/>
              <a:pPr>
                <a:defRPr/>
              </a:pPr>
              <a:t>15/10/2015</a:t>
            </a:fld>
            <a:endParaRPr lang="el-GR"/>
          </a:p>
        </p:txBody>
      </p:sp>
      <p:sp>
        <p:nvSpPr>
          <p:cNvPr id="92164" name="Rectangle 4"/>
          <p:cNvSpPr>
            <a:spLocks noGrp="1" noChangeArrowheads="1"/>
          </p:cNvSpPr>
          <p:nvPr>
            <p:ph type="ftr" sz="quarter" idx="2"/>
          </p:nvPr>
        </p:nvSpPr>
        <p:spPr bwMode="auto">
          <a:xfrm>
            <a:off x="0" y="9721850"/>
            <a:ext cx="3078163"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defTabSz="990600" eaLnBrk="0" hangingPunct="0">
              <a:defRPr sz="1300"/>
            </a:lvl1pPr>
          </a:lstStyle>
          <a:p>
            <a:pPr>
              <a:defRPr/>
            </a:pPr>
            <a:endParaRPr lang="el-GR"/>
          </a:p>
        </p:txBody>
      </p:sp>
      <p:sp>
        <p:nvSpPr>
          <p:cNvPr id="92165" name="Rectangle 5"/>
          <p:cNvSpPr>
            <a:spLocks noGrp="1" noChangeArrowheads="1"/>
          </p:cNvSpPr>
          <p:nvPr>
            <p:ph type="sldNum" sz="quarter" idx="3"/>
          </p:nvPr>
        </p:nvSpPr>
        <p:spPr bwMode="auto">
          <a:xfrm>
            <a:off x="4024313" y="9721850"/>
            <a:ext cx="3078162"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algn="r" defTabSz="990600" eaLnBrk="0" hangingPunct="0">
              <a:defRPr sz="1300"/>
            </a:lvl1pPr>
          </a:lstStyle>
          <a:p>
            <a:pPr>
              <a:defRPr/>
            </a:pPr>
            <a:fld id="{2EBCFCCB-10BB-4121-80C8-1E5058FD1454}" type="slidenum">
              <a:rPr lang="el-GR"/>
              <a:pPr>
                <a:defRPr/>
              </a:pPr>
              <a:t>‹#›</a:t>
            </a:fld>
            <a:endParaRPr lang="el-GR"/>
          </a:p>
        </p:txBody>
      </p:sp>
    </p:spTree>
    <p:extLst>
      <p:ext uri="{BB962C8B-B14F-4D97-AF65-F5344CB8AC3E}">
        <p14:creationId xmlns:p14="http://schemas.microsoft.com/office/powerpoint/2010/main" val="41960094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bwMode="auto">
          <a:xfrm>
            <a:off x="0" y="0"/>
            <a:ext cx="3078163"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defTabSz="990600">
              <a:defRPr sz="1300"/>
            </a:lvl1pPr>
          </a:lstStyle>
          <a:p>
            <a:pPr>
              <a:defRPr/>
            </a:pPr>
            <a:endParaRPr lang="el-GR"/>
          </a:p>
        </p:txBody>
      </p:sp>
      <p:sp>
        <p:nvSpPr>
          <p:cNvPr id="3" name="2 - Θέση ημερομηνίας"/>
          <p:cNvSpPr>
            <a:spLocks noGrp="1"/>
          </p:cNvSpPr>
          <p:nvPr>
            <p:ph type="dt" idx="1"/>
          </p:nvPr>
        </p:nvSpPr>
        <p:spPr bwMode="auto">
          <a:xfrm>
            <a:off x="4024313" y="0"/>
            <a:ext cx="3078162"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algn="r" defTabSz="990600">
              <a:defRPr sz="1300"/>
            </a:lvl1pPr>
          </a:lstStyle>
          <a:p>
            <a:pPr>
              <a:defRPr/>
            </a:pPr>
            <a:fld id="{19B0F716-1969-45AD-B426-D0CBFDF13F46}" type="datetimeFigureOut">
              <a:rPr lang="el-GR"/>
              <a:pPr>
                <a:defRPr/>
              </a:pPr>
              <a:t>15/10/2015</a:t>
            </a:fld>
            <a:endParaRPr lang="el-GR"/>
          </a:p>
        </p:txBody>
      </p:sp>
      <p:sp>
        <p:nvSpPr>
          <p:cNvPr id="4" name="3 - Θέση εικόνας διαφάνειας"/>
          <p:cNvSpPr>
            <a:spLocks noGrp="1" noRot="1" noChangeAspect="1"/>
          </p:cNvSpPr>
          <p:nvPr>
            <p:ph type="sldImg" idx="2"/>
          </p:nvPr>
        </p:nvSpPr>
        <p:spPr>
          <a:xfrm>
            <a:off x="993775" y="768350"/>
            <a:ext cx="5116513" cy="3836988"/>
          </a:xfrm>
          <a:prstGeom prst="rect">
            <a:avLst/>
          </a:prstGeom>
          <a:noFill/>
          <a:ln w="12700">
            <a:solidFill>
              <a:prstClr val="black"/>
            </a:solidFill>
          </a:ln>
        </p:spPr>
        <p:txBody>
          <a:bodyPr vert="horz" lIns="91440" tIns="45720" rIns="91440" bIns="45720" rtlCol="0" anchor="ctr"/>
          <a:lstStyle/>
          <a:p>
            <a:pPr lvl="0"/>
            <a:endParaRPr lang="el-GR" noProof="0" smtClean="0"/>
          </a:p>
        </p:txBody>
      </p:sp>
      <p:sp>
        <p:nvSpPr>
          <p:cNvPr id="5" name="4 - Θέση σημειώσεων"/>
          <p:cNvSpPr>
            <a:spLocks noGrp="1"/>
          </p:cNvSpPr>
          <p:nvPr>
            <p:ph type="body" sz="quarter" idx="3"/>
          </p:nvPr>
        </p:nvSpPr>
        <p:spPr bwMode="auto">
          <a:xfrm>
            <a:off x="711200" y="4860925"/>
            <a:ext cx="5683250" cy="4605338"/>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p>
            <a:pPr lvl="0"/>
            <a:r>
              <a:rPr lang="el-GR" noProof="0" smtClean="0"/>
              <a:t>Kλικ για επεξεργασία των στυλ του υποδείγματος</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p>
        </p:txBody>
      </p:sp>
      <p:sp>
        <p:nvSpPr>
          <p:cNvPr id="6" name="5 - Θέση υποσέλιδου"/>
          <p:cNvSpPr>
            <a:spLocks noGrp="1"/>
          </p:cNvSpPr>
          <p:nvPr>
            <p:ph type="ftr" sz="quarter" idx="4"/>
          </p:nvPr>
        </p:nvSpPr>
        <p:spPr bwMode="auto">
          <a:xfrm>
            <a:off x="0" y="9721850"/>
            <a:ext cx="3078163"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defTabSz="990600">
              <a:defRPr sz="1300"/>
            </a:lvl1pPr>
          </a:lstStyle>
          <a:p>
            <a:pPr>
              <a:defRPr/>
            </a:pPr>
            <a:endParaRPr lang="el-GR"/>
          </a:p>
        </p:txBody>
      </p:sp>
      <p:sp>
        <p:nvSpPr>
          <p:cNvPr id="7" name="6 - Θέση αριθμού διαφάνειας"/>
          <p:cNvSpPr>
            <a:spLocks noGrp="1"/>
          </p:cNvSpPr>
          <p:nvPr>
            <p:ph type="sldNum" sz="quarter" idx="5"/>
          </p:nvPr>
        </p:nvSpPr>
        <p:spPr bwMode="auto">
          <a:xfrm>
            <a:off x="4024313" y="9721850"/>
            <a:ext cx="3078162"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algn="r" defTabSz="990600">
              <a:defRPr sz="1300"/>
            </a:lvl1pPr>
          </a:lstStyle>
          <a:p>
            <a:pPr>
              <a:defRPr/>
            </a:pPr>
            <a:fld id="{71016A41-0609-40C7-9E3E-89C33107DF6A}" type="slidenum">
              <a:rPr lang="el-GR"/>
              <a:pPr>
                <a:defRPr/>
              </a:pPr>
              <a:t>‹#›</a:t>
            </a:fld>
            <a:endParaRPr lang="el-GR"/>
          </a:p>
        </p:txBody>
      </p:sp>
    </p:spTree>
    <p:extLst>
      <p:ext uri="{BB962C8B-B14F-4D97-AF65-F5344CB8AC3E}">
        <p14:creationId xmlns:p14="http://schemas.microsoft.com/office/powerpoint/2010/main" val="243665844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0</a:t>
            </a:fld>
            <a:endParaRPr lang="el-GR">
              <a:solidFill>
                <a:prstClr val="black"/>
              </a:solidFill>
            </a:endParaRPr>
          </a:p>
        </p:txBody>
      </p:sp>
    </p:spTree>
    <p:extLst>
      <p:ext uri="{BB962C8B-B14F-4D97-AF65-F5344CB8AC3E}">
        <p14:creationId xmlns:p14="http://schemas.microsoft.com/office/powerpoint/2010/main" val="399281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65</a:t>
            </a:fld>
            <a:endParaRPr lang="el-GR"/>
          </a:p>
        </p:txBody>
      </p:sp>
    </p:spTree>
    <p:extLst>
      <p:ext uri="{BB962C8B-B14F-4D97-AF65-F5344CB8AC3E}">
        <p14:creationId xmlns:p14="http://schemas.microsoft.com/office/powerpoint/2010/main" val="8047459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66</a:t>
            </a:fld>
            <a:endParaRPr lang="el-GR"/>
          </a:p>
        </p:txBody>
      </p:sp>
    </p:spTree>
    <p:extLst>
      <p:ext uri="{BB962C8B-B14F-4D97-AF65-F5344CB8AC3E}">
        <p14:creationId xmlns:p14="http://schemas.microsoft.com/office/powerpoint/2010/main" val="29044911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67</a:t>
            </a:fld>
            <a:endParaRPr lang="el-GR"/>
          </a:p>
        </p:txBody>
      </p:sp>
    </p:spTree>
    <p:extLst>
      <p:ext uri="{BB962C8B-B14F-4D97-AF65-F5344CB8AC3E}">
        <p14:creationId xmlns:p14="http://schemas.microsoft.com/office/powerpoint/2010/main" val="31129744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73</a:t>
            </a:fld>
            <a:endParaRPr lang="el-GR"/>
          </a:p>
        </p:txBody>
      </p:sp>
    </p:spTree>
    <p:extLst>
      <p:ext uri="{BB962C8B-B14F-4D97-AF65-F5344CB8AC3E}">
        <p14:creationId xmlns:p14="http://schemas.microsoft.com/office/powerpoint/2010/main" val="19809424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74</a:t>
            </a:fld>
            <a:endParaRPr lang="el-GR"/>
          </a:p>
        </p:txBody>
      </p:sp>
    </p:spTree>
    <p:extLst>
      <p:ext uri="{BB962C8B-B14F-4D97-AF65-F5344CB8AC3E}">
        <p14:creationId xmlns:p14="http://schemas.microsoft.com/office/powerpoint/2010/main" val="21290074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75</a:t>
            </a:fld>
            <a:endParaRPr lang="el-GR"/>
          </a:p>
        </p:txBody>
      </p:sp>
    </p:spTree>
    <p:extLst>
      <p:ext uri="{BB962C8B-B14F-4D97-AF65-F5344CB8AC3E}">
        <p14:creationId xmlns:p14="http://schemas.microsoft.com/office/powerpoint/2010/main" val="3017940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76</a:t>
            </a:fld>
            <a:endParaRPr lang="el-GR"/>
          </a:p>
        </p:txBody>
      </p:sp>
    </p:spTree>
    <p:extLst>
      <p:ext uri="{BB962C8B-B14F-4D97-AF65-F5344CB8AC3E}">
        <p14:creationId xmlns:p14="http://schemas.microsoft.com/office/powerpoint/2010/main" val="27497211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77</a:t>
            </a:fld>
            <a:endParaRPr lang="el-GR"/>
          </a:p>
        </p:txBody>
      </p:sp>
    </p:spTree>
    <p:extLst>
      <p:ext uri="{BB962C8B-B14F-4D97-AF65-F5344CB8AC3E}">
        <p14:creationId xmlns:p14="http://schemas.microsoft.com/office/powerpoint/2010/main" val="15375097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78</a:t>
            </a:fld>
            <a:endParaRPr lang="el-GR">
              <a:solidFill>
                <a:prstClr val="black"/>
              </a:solidFill>
            </a:endParaRPr>
          </a:p>
        </p:txBody>
      </p:sp>
    </p:spTree>
    <p:extLst>
      <p:ext uri="{BB962C8B-B14F-4D97-AF65-F5344CB8AC3E}">
        <p14:creationId xmlns:p14="http://schemas.microsoft.com/office/powerpoint/2010/main" val="33101659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80</a:t>
            </a:fld>
            <a:endParaRPr lang="el-GR"/>
          </a:p>
        </p:txBody>
      </p:sp>
    </p:spTree>
    <p:extLst>
      <p:ext uri="{BB962C8B-B14F-4D97-AF65-F5344CB8AC3E}">
        <p14:creationId xmlns:p14="http://schemas.microsoft.com/office/powerpoint/2010/main" val="4075370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2</a:t>
            </a:fld>
            <a:endParaRPr lang="el-GR"/>
          </a:p>
        </p:txBody>
      </p:sp>
    </p:spTree>
    <p:extLst>
      <p:ext uri="{BB962C8B-B14F-4D97-AF65-F5344CB8AC3E}">
        <p14:creationId xmlns:p14="http://schemas.microsoft.com/office/powerpoint/2010/main" val="30340064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81</a:t>
            </a:fld>
            <a:endParaRPr lang="el-GR">
              <a:solidFill>
                <a:prstClr val="black"/>
              </a:solidFill>
            </a:endParaRPr>
          </a:p>
        </p:txBody>
      </p:sp>
    </p:spTree>
    <p:extLst>
      <p:ext uri="{BB962C8B-B14F-4D97-AF65-F5344CB8AC3E}">
        <p14:creationId xmlns:p14="http://schemas.microsoft.com/office/powerpoint/2010/main" val="21451231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82</a:t>
            </a:fld>
            <a:endParaRPr lang="el-GR"/>
          </a:p>
        </p:txBody>
      </p:sp>
    </p:spTree>
    <p:extLst>
      <p:ext uri="{BB962C8B-B14F-4D97-AF65-F5344CB8AC3E}">
        <p14:creationId xmlns:p14="http://schemas.microsoft.com/office/powerpoint/2010/main" val="2445984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3</a:t>
            </a:fld>
            <a:endParaRPr lang="el-GR"/>
          </a:p>
        </p:txBody>
      </p:sp>
    </p:spTree>
    <p:extLst>
      <p:ext uri="{BB962C8B-B14F-4D97-AF65-F5344CB8AC3E}">
        <p14:creationId xmlns:p14="http://schemas.microsoft.com/office/powerpoint/2010/main" val="4120207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10</a:t>
            </a:fld>
            <a:endParaRPr lang="el-GR"/>
          </a:p>
        </p:txBody>
      </p:sp>
    </p:spTree>
    <p:extLst>
      <p:ext uri="{BB962C8B-B14F-4D97-AF65-F5344CB8AC3E}">
        <p14:creationId xmlns:p14="http://schemas.microsoft.com/office/powerpoint/2010/main" val="1928505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37</a:t>
            </a:fld>
            <a:endParaRPr lang="el-GR"/>
          </a:p>
        </p:txBody>
      </p:sp>
    </p:spTree>
    <p:extLst>
      <p:ext uri="{BB962C8B-B14F-4D97-AF65-F5344CB8AC3E}">
        <p14:creationId xmlns:p14="http://schemas.microsoft.com/office/powerpoint/2010/main" val="2845886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38</a:t>
            </a:fld>
            <a:endParaRPr lang="el-GR"/>
          </a:p>
        </p:txBody>
      </p:sp>
    </p:spTree>
    <p:extLst>
      <p:ext uri="{BB962C8B-B14F-4D97-AF65-F5344CB8AC3E}">
        <p14:creationId xmlns:p14="http://schemas.microsoft.com/office/powerpoint/2010/main" val="3371035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smtClean="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39</a:t>
            </a:fld>
            <a:endParaRPr lang="el-GR"/>
          </a:p>
        </p:txBody>
      </p:sp>
    </p:spTree>
    <p:extLst>
      <p:ext uri="{BB962C8B-B14F-4D97-AF65-F5344CB8AC3E}">
        <p14:creationId xmlns:p14="http://schemas.microsoft.com/office/powerpoint/2010/main" val="3576606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42</a:t>
            </a:fld>
            <a:endParaRPr lang="el-GR"/>
          </a:p>
        </p:txBody>
      </p:sp>
    </p:spTree>
    <p:extLst>
      <p:ext uri="{BB962C8B-B14F-4D97-AF65-F5344CB8AC3E}">
        <p14:creationId xmlns:p14="http://schemas.microsoft.com/office/powerpoint/2010/main" val="581926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64</a:t>
            </a:fld>
            <a:endParaRPr lang="el-GR"/>
          </a:p>
        </p:txBody>
      </p:sp>
    </p:spTree>
    <p:extLst>
      <p:ext uri="{BB962C8B-B14F-4D97-AF65-F5344CB8AC3E}">
        <p14:creationId xmlns:p14="http://schemas.microsoft.com/office/powerpoint/2010/main" val="4155224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l-GR" smtClean="0"/>
              <a:t>Στυλ κύριου τίτλου</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159923134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412362244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93438522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35101774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77391270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69527260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endParaRPr lang="el-GR">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l-GR">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21832227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2"/>
          <p:cNvSpPr>
            <a:spLocks noGrp="1"/>
          </p:cNvSpPr>
          <p:nvPr>
            <p:ph type="dt" sz="half" idx="10"/>
          </p:nvPr>
        </p:nvSpPr>
        <p:spPr/>
        <p:txBody>
          <a:bodyPr/>
          <a:lstStyle/>
          <a:p>
            <a:pPr>
              <a:defRPr/>
            </a:pPr>
            <a:endParaRPr lang="el-GR">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l-GR">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60870275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50574415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21746766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0834064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solidFill>
                  <a:srgbClr val="004A82"/>
                </a:solidFill>
              </a:defRPr>
            </a:lvl1pPr>
          </a:lstStyle>
          <a:p>
            <a:r>
              <a:rPr lang="el-GR" smtClean="0"/>
              <a:t>Στυλ κύριου τίτλου</a:t>
            </a:r>
            <a:endParaRPr lang="el-GR" dirty="0"/>
          </a:p>
        </p:txBody>
      </p:sp>
      <p:sp>
        <p:nvSpPr>
          <p:cNvPr id="3" name="Content Placeholder 2"/>
          <p:cNvSpPr>
            <a:spLocks noGrp="1"/>
          </p:cNvSpPr>
          <p:nvPr>
            <p:ph idx="1"/>
          </p:nvPr>
        </p:nvSpPr>
        <p:spPr/>
        <p:txBody>
          <a:bodyPr>
            <a:normAutofit/>
          </a:bodyPr>
          <a:lstStyle>
            <a:lvl1pPr>
              <a:lnSpc>
                <a:spcPct val="110000"/>
              </a:lnSpc>
              <a:spcBef>
                <a:spcPts val="1200"/>
              </a:spcBef>
              <a:defRPr sz="2300"/>
            </a:lvl1pPr>
            <a:lvl2pPr marL="742950" indent="-382588">
              <a:lnSpc>
                <a:spcPct val="110000"/>
              </a:lnSpc>
              <a:spcBef>
                <a:spcPts val="1200"/>
              </a:spcBef>
              <a:buFont typeface="Courier New" panose="02070309020205020404" pitchFamily="49" charset="0"/>
              <a:buChar char="o"/>
              <a:defRPr sz="2300"/>
            </a:lvl2pPr>
            <a:lvl3pPr marL="1143000" indent="-228600">
              <a:lnSpc>
                <a:spcPct val="110000"/>
              </a:lnSpc>
              <a:spcBef>
                <a:spcPts val="1200"/>
              </a:spcBef>
              <a:buFont typeface="Calibri" panose="020F0502020204030204" pitchFamily="34" charset="0"/>
              <a:buChar char="−"/>
              <a:defRPr sz="2300"/>
            </a:lvl3pPr>
            <a:lvl4pPr>
              <a:lnSpc>
                <a:spcPct val="110000"/>
              </a:lnSpc>
              <a:spcBef>
                <a:spcPts val="1200"/>
              </a:spcBef>
              <a:defRPr sz="2300"/>
            </a:lvl4pPr>
            <a:lvl5pPr>
              <a:lnSpc>
                <a:spcPct val="110000"/>
              </a:lnSpc>
              <a:spcBef>
                <a:spcPts val="1200"/>
              </a:spcBef>
              <a:defRPr sz="23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204641609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9174438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7025993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4A82"/>
                </a:solidFill>
              </a:defRPr>
            </a:lvl1pPr>
          </a:lstStyle>
          <a:p>
            <a:r>
              <a:rPr lang="en-US" dirty="0" smtClean="0"/>
              <a:t>Click to edit Master title style</a:t>
            </a:r>
            <a:endParaRPr lang="el-GR" dirty="0"/>
          </a:p>
        </p:txBody>
      </p:sp>
      <p:sp>
        <p:nvSpPr>
          <p:cNvPr id="3" name="Content Placeholder 2"/>
          <p:cNvSpPr>
            <a:spLocks noGrp="1"/>
          </p:cNvSpPr>
          <p:nvPr>
            <p:ph idx="1"/>
          </p:nvPr>
        </p:nvSpPr>
        <p:spPr/>
        <p:txBody>
          <a:bodyPr/>
          <a:lstStyle>
            <a:lvl1pPr>
              <a:spcBef>
                <a:spcPts val="1200"/>
              </a:spcBef>
              <a:defRPr sz="2400"/>
            </a:lvl1pPr>
            <a:lvl2pPr marL="742950" indent="-285750">
              <a:buFont typeface="Courier New" panose="02070309020205020404" pitchFamily="49" charset="0"/>
              <a:buChar char="o"/>
              <a:defRPr sz="2200"/>
            </a:lvl2pPr>
            <a:lvl3pPr marL="1143000" indent="-228600">
              <a:buFont typeface="Calibri" panose="020F0502020204030204" pitchFamily="34" charset="0"/>
              <a:buChar char="−"/>
              <a:defRPr sz="20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l-GR" dirty="0"/>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384228075"/>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870404154"/>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500122687"/>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endParaRPr lang="el-GR">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l-GR">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424205343"/>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2"/>
          <p:cNvSpPr>
            <a:spLocks noGrp="1"/>
          </p:cNvSpPr>
          <p:nvPr>
            <p:ph type="dt" sz="half" idx="10"/>
          </p:nvPr>
        </p:nvSpPr>
        <p:spPr/>
        <p:txBody>
          <a:bodyPr/>
          <a:lstStyle/>
          <a:p>
            <a:pPr>
              <a:defRPr/>
            </a:pPr>
            <a:endParaRPr lang="el-GR">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l-GR">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223624964"/>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4195078677"/>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638395639"/>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91793974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l-GR" smtClean="0"/>
              <a:t>Στυλ κύριου τίτλου</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64536100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7304621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413840259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Date Placeholder 6"/>
          <p:cNvSpPr>
            <a:spLocks noGrp="1"/>
          </p:cNvSpPr>
          <p:nvPr>
            <p:ph type="dt" sz="half" idx="10"/>
          </p:nvPr>
        </p:nvSpPr>
        <p:spPr/>
        <p:txBody>
          <a:bodyPr/>
          <a:lstStyle/>
          <a:p>
            <a:pPr>
              <a:defRPr/>
            </a:pPr>
            <a:endParaRPr lang="el-GR"/>
          </a:p>
        </p:txBody>
      </p:sp>
      <p:sp>
        <p:nvSpPr>
          <p:cNvPr id="8" name="Footer Placeholder 7"/>
          <p:cNvSpPr>
            <a:spLocks noGrp="1"/>
          </p:cNvSpPr>
          <p:nvPr>
            <p:ph type="ftr" sz="quarter" idx="11"/>
          </p:nvPr>
        </p:nvSpPr>
        <p:spPr/>
        <p:txBody>
          <a:bodyPr/>
          <a:lstStyle/>
          <a:p>
            <a:pPr>
              <a:defRPr/>
            </a:pPr>
            <a:endParaRPr lang="el-G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384734539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l-GR" smtClean="0"/>
              <a:t>Στυλ κύριου τίτλου</a:t>
            </a:r>
            <a:endParaRPr lang="el-GR" dirty="0"/>
          </a:p>
        </p:txBody>
      </p:sp>
      <p:sp>
        <p:nvSpPr>
          <p:cNvPr id="3" name="Date Placeholder 2"/>
          <p:cNvSpPr>
            <a:spLocks noGrp="1"/>
          </p:cNvSpPr>
          <p:nvPr>
            <p:ph type="dt" sz="half" idx="10"/>
          </p:nvPr>
        </p:nvSpPr>
        <p:spPr/>
        <p:txBody>
          <a:bodyPr/>
          <a:lstStyle/>
          <a:p>
            <a:pPr>
              <a:defRPr/>
            </a:pPr>
            <a:endParaRPr lang="el-GR"/>
          </a:p>
        </p:txBody>
      </p:sp>
      <p:sp>
        <p:nvSpPr>
          <p:cNvPr id="4" name="Footer Placeholder 3"/>
          <p:cNvSpPr>
            <a:spLocks noGrp="1"/>
          </p:cNvSpPr>
          <p:nvPr>
            <p:ph type="ftr" sz="quarter" idx="11"/>
          </p:nvPr>
        </p:nvSpPr>
        <p:spPr/>
        <p:txBody>
          <a:bodyPr/>
          <a:lstStyle/>
          <a:p>
            <a:pPr>
              <a:defRPr/>
            </a:pPr>
            <a:endParaRPr lang="el-G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386136804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282713410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μια εικόνα</a:t>
            </a:r>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180207663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l-GR" smtClean="0"/>
              <a:t>Στυλ κύριου τίτλου</a:t>
            </a:r>
            <a:endParaRPr lang="el-GR"/>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376796944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3.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284697249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2" r:id="rId7"/>
    <p:sldLayoutId id="2147483693" r:id="rId8"/>
    <p:sldLayoutId id="2147483694" r:id="rId9"/>
    <p:sldLayoutId id="2147483695"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74576475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818340824"/>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creativecommons.org/licenses/by/3.0/" TargetMode="External"/><Relationship Id="rId4" Type="http://schemas.openxmlformats.org/officeDocument/2006/relationships/hyperlink" Target="http://cnx.org/contents/4770f844-6eb0-40bf-96c1-888459ce5219@4/Anatomy_of_Selected_Synovial_J"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commons.wikimedia.org/wiki/File:Girl_Sitting_in_Chair.jpg" TargetMode="External"/><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hyperlink" Target="http://creativecommons.org/licenses/by-sa/3.0/deed.en" TargetMode="External"/><Relationship Id="rId4" Type="http://schemas.openxmlformats.org/officeDocument/2006/relationships/hyperlink" Target="https://commons.wikimedia.org/wiki/User:Keraunoscopia"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http://commons.wikimedia.org/wiki/User:Was_a_bee" TargetMode="External"/><Relationship Id="rId3" Type="http://schemas.openxmlformats.org/officeDocument/2006/relationships/image" Target="../media/image6.gif"/><Relationship Id="rId7" Type="http://schemas.openxmlformats.org/officeDocument/2006/relationships/hyperlink" Target="https://commons.wikimedia.org/wiki/File:Femur_-_animation7.gif" TargetMode="Externa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hyperlink" Target="http://creativecommons.org/licenses/by/3.0/deed.en" TargetMode="External"/><Relationship Id="rId5" Type="http://schemas.openxmlformats.org/officeDocument/2006/relationships/hyperlink" Target="https://commons.wikimedia.org/wiki/User:BruceBlaus" TargetMode="External"/><Relationship Id="rId4" Type="http://schemas.openxmlformats.org/officeDocument/2006/relationships/hyperlink" Target="https://commons.wikimedia.org/wiki/File:Blausen_0488_HipAnatomy.png" TargetMode="External"/><Relationship Id="rId9" Type="http://schemas.openxmlformats.org/officeDocument/2006/relationships/hyperlink" Target="http://creativecommons.org/licenses/by-sa/2.1/jp/deed.en"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tiff"/><Relationship Id="rId1" Type="http://schemas.openxmlformats.org/officeDocument/2006/relationships/slideLayout" Target="../slideLayouts/slideLayout2.xml"/><Relationship Id="rId4" Type="http://schemas.openxmlformats.org/officeDocument/2006/relationships/image" Target="../media/image23.tiff"/></Relationships>
</file>

<file path=ppt/slides/_rels/slide21.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tiff"/><Relationship Id="rId1" Type="http://schemas.openxmlformats.org/officeDocument/2006/relationships/slideLayout" Target="../slideLayouts/slideLayout2.xml"/><Relationship Id="rId4" Type="http://schemas.openxmlformats.org/officeDocument/2006/relationships/image" Target="../media/image26.tiff"/></Relationships>
</file>

<file path=ppt/slides/_rels/slide22.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dcn974.tripod.com/Neuromuscular/lumbosacral_plexus.htm" TargetMode="External"/><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backpain-guide.com/Chapter_Fig_folders/Ch05_Anatomy_Folder/10LSPlex.html" TargetMode="External"/><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ps.aw.com/bc_marieb_hap_9_oa/221/56736/14524608.cw/index.html" TargetMode="External"/><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commons.wikimedia.org/wiki/File:Anterior_Hip_Muscles_2.PNG" TargetMode="External"/><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hyperlink" Target="http://creativecommons.org/licenses/by-sa/3.0/deed.en" TargetMode="External"/><Relationship Id="rId4" Type="http://schemas.openxmlformats.org/officeDocument/2006/relationships/hyperlink" Target="https://commons.wikimedia.org/wiki/User:Mikael_H%C3%A4ggstr%C3%B6m"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creativecommons.org/licenses/by-sa/2.1/jp/deed.en" TargetMode="External"/><Relationship Id="rId3" Type="http://schemas.openxmlformats.org/officeDocument/2006/relationships/image" Target="../media/image7.png"/><Relationship Id="rId7" Type="http://schemas.openxmlformats.org/officeDocument/2006/relationships/hyperlink" Target="http://commons.wikimedia.org/wiki/User:Was_a_bee" TargetMode="External"/><Relationship Id="rId12" Type="http://schemas.openxmlformats.org/officeDocument/2006/relationships/hyperlink" Target="https://commons.wikimedia.org/wiki/User:Lennert_B"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commons.wikimedia.org/wiki/File:Femur_-_animation9.gif" TargetMode="External"/><Relationship Id="rId11" Type="http://schemas.openxmlformats.org/officeDocument/2006/relationships/hyperlink" Target="https://commons.wikimedia.org/wiki/File:Femur_back.png" TargetMode="External"/><Relationship Id="rId5" Type="http://schemas.openxmlformats.org/officeDocument/2006/relationships/image" Target="../media/image9.png"/><Relationship Id="rId10" Type="http://schemas.openxmlformats.org/officeDocument/2006/relationships/hyperlink" Target="https://commons.wikimedia.org/wiki/User:Quibik" TargetMode="External"/><Relationship Id="rId4" Type="http://schemas.openxmlformats.org/officeDocument/2006/relationships/image" Target="../media/image8.gif"/><Relationship Id="rId9" Type="http://schemas.openxmlformats.org/officeDocument/2006/relationships/hyperlink" Target="https://commons.wikimedia.org/wiki/File:Femur_front.png"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commons.wikimedia.org/wiki/File:Psoas_major_muscle_-_animation05.gif" TargetMode="External"/><Relationship Id="rId2" Type="http://schemas.openxmlformats.org/officeDocument/2006/relationships/image" Target="../media/image33.gif"/><Relationship Id="rId1" Type="http://schemas.openxmlformats.org/officeDocument/2006/relationships/slideLayout" Target="../slideLayouts/slideLayout2.xml"/><Relationship Id="rId5" Type="http://schemas.openxmlformats.org/officeDocument/2006/relationships/hyperlink" Target="http://creativecommons.org/licenses/by-sa/2.1/jp/deed.en" TargetMode="External"/><Relationship Id="rId4" Type="http://schemas.openxmlformats.org/officeDocument/2006/relationships/hyperlink" Target="http://commons.wikimedia.org/wiki/User:Was_a_bee"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commons.wikimedia.org/wiki/File:Musculus_psoas_minor.png" TargetMode="External"/><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hyperlink" Target="https://commons.wikimedia.org/wiki/User:Bemoeial1"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commons.wikimedia.org/wiki/File:Sartorius.png" TargetMode="External"/><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hyperlink" Target="https://commons.wikimedia.org/wiki/User:Uwe_Gille"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commons.wikimedia.org/wiki/File:Rectus_femoris.png" TargetMode="External"/><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hyperlink" Target="https://commons.wikimedia.org/wiki/User:Uwe_Gille"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creativecommons.org/licenses/by-sa/3.0/deed.en" TargetMode="External"/><Relationship Id="rId5" Type="http://schemas.openxmlformats.org/officeDocument/2006/relationships/hyperlink" Target="https://commons.wikimedia.org/wiki/User:Mikael_H%C3%A4ggstr%C3%B6m" TargetMode="External"/><Relationship Id="rId4" Type="http://schemas.openxmlformats.org/officeDocument/2006/relationships/hyperlink" Target="https://commons.wikimedia.org/wiki/File:Anterior_Hip_Muscles_2.PNG"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commons.wikimedia.org/wiki/User:Uwe_Gille" TargetMode="External"/><Relationship Id="rId4" Type="http://schemas.openxmlformats.org/officeDocument/2006/relationships/hyperlink" Target="https://commons.wikimedia.org/wiki/File:Pectineus.pn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creativecommons.org/licenses/by-sa/3.0/deed.en" TargetMode="External"/><Relationship Id="rId5" Type="http://schemas.openxmlformats.org/officeDocument/2006/relationships/hyperlink" Target="https://commons.wikimedia.org/wiki/User:Amada44" TargetMode="External"/><Relationship Id="rId4" Type="http://schemas.openxmlformats.org/officeDocument/2006/relationships/hyperlink" Target="https://commons.wikimedia.org/wiki/File:Coxa-valga-norma-vara-000.svg"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commons.wikimedia.org/wiki/User:Migas" TargetMode="External"/><Relationship Id="rId4" Type="http://schemas.openxmlformats.org/officeDocument/2006/relationships/hyperlink" Target="https://commons.wikimedia.org/wiki/File:Gray433.png"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hyperlink" Target="http://creativecommons.org/licenses/by-sa/3.0/deed.en"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commons.wikimedia.org/wiki/User:Mikael_H%C3%A4ggstr%C3%B6m" TargetMode="External"/><Relationship Id="rId5" Type="http://schemas.openxmlformats.org/officeDocument/2006/relationships/hyperlink" Target="https://commons.wikimedia.org/wiki/User:Steindy" TargetMode="External"/><Relationship Id="rId4" Type="http://schemas.openxmlformats.org/officeDocument/2006/relationships/hyperlink" Target="https://commons.wikimedia.org/wiki/File:Philipp_Lahm,_Germany_national_football_team_(06).jpg"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www.gettyimages.com/detail/news-photo/composite-of-images-of-track-star-jesse-owens-showing-news-photo/171811992" TargetMode="External"/><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2.xml"/><Relationship Id="rId4" Type="http://schemas.openxmlformats.org/officeDocument/2006/relationships/image" Target="../media/image13.tiff"/></Relationships>
</file>

<file path=ppt/slides/_rels/slide50.xml.rels><?xml version="1.0" encoding="UTF-8" standalone="yes"?>
<Relationships xmlns="http://schemas.openxmlformats.org/package/2006/relationships"><Relationship Id="rId3" Type="http://schemas.openxmlformats.org/officeDocument/2006/relationships/hyperlink" Target="http://www.sakariyaphysio.com/knee-pain/" TargetMode="External"/><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commons.wikimedia.org/wiki/File:Sobo_1909_294.png" TargetMode="External"/><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hyperlink" Target="https://commons.wikimedia.org/wiki/User:CFCF"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commons.wikimedia.org/wiki/File:Biceps_femoris_muscle_long_head.PNG" TargetMode="External"/><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hyperlink" Target="https://commons.wikimedia.org/wiki/User:Mikael_H%C3%A4ggstr%C3%B6m"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commons.wikimedia.org/wiki/File:Semitendinosus_muscle.PNG" TargetMode="External"/><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hyperlink" Target="https://commons.wikimedia.org/wiki/User:Mikael_H%C3%A4ggstr%C3%B6m"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commons.wikimedia.org/wiki/File:Semimembranosus_muscle.PNG" TargetMode="External"/><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hyperlink" Target="https://commons.wikimedia.org/wiki/User:Mikael_H%C3%A4ggstr%C3%B6m" TargetMode="External"/></Relationships>
</file>

<file path=ppt/slides/_rels/slide56.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www.stretching-exercises-guide.com/hip-stretches.html" TargetMode="External"/><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hyperlink" Target="https://scientia.wikispaces.com/Gluteal+Region+and+Posterior+Thigh+-+Lecture+Notes" TargetMode="External"/><Relationship Id="rId4" Type="http://schemas.openxmlformats.org/officeDocument/2006/relationships/image" Target="../media/image50.jpeg"/></Relationships>
</file>

<file path=ppt/slides/_rels/slide59.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scientia.wikispaces.com/Gluteal+Region+and+Posterior+Thigh+-+Lecture+Notes" TargetMode="External"/><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hyperlink" Target="https://commons.wikimedia.org/wiki/File:Sobo_1909_295.png" TargetMode="External"/><Relationship Id="rId3" Type="http://schemas.openxmlformats.org/officeDocument/2006/relationships/image" Target="../media/image54.png"/><Relationship Id="rId7" Type="http://schemas.openxmlformats.org/officeDocument/2006/relationships/hyperlink" Target="http://creativecommons.org/licenses/by-sa/3.0/deed.en"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commons.wikimedia.org/w/index.php?title=User:Beth_ohara~commonswiki&amp;action=edit&amp;redlink=1" TargetMode="External"/><Relationship Id="rId5" Type="http://schemas.openxmlformats.org/officeDocument/2006/relationships/hyperlink" Target="https://commons.wikimedia.org/wiki/File:Posterior_Hip_Muscles_1.PNG" TargetMode="External"/><Relationship Id="rId4" Type="http://schemas.openxmlformats.org/officeDocument/2006/relationships/image" Target="../media/image55.png"/><Relationship Id="rId9" Type="http://schemas.openxmlformats.org/officeDocument/2006/relationships/hyperlink" Target="https://commons.wikimedia.org/wiki/User:CFCF"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commons.wikimedia.org/wiki/File:Sobo_1909_298.png" TargetMode="External"/><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hyperlink" Target="https://commons.wikimedia.org/wiki/User:CFCF"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cnx.org/contents/14fb4ad7-39a1-4eee-ab6e-3ef2482e3e22@7.16:61/Anatomy_&amp;_Physiology" TargetMode="External"/><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hyperlink" Target="http://creativecommons.org/licenses/by/4.0/"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www.oregonexercisetherapy.com/blog/patellofemoral-pain-syndrome" TargetMode="External"/><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commons.wikimedia.org/wiki/File:Psoas_major_muscle_-_animation05.gif" TargetMode="External"/><Relationship Id="rId2" Type="http://schemas.openxmlformats.org/officeDocument/2006/relationships/image" Target="../media/image58.gif"/><Relationship Id="rId1" Type="http://schemas.openxmlformats.org/officeDocument/2006/relationships/slideLayout" Target="../slideLayouts/slideLayout2.xml"/><Relationship Id="rId5" Type="http://schemas.openxmlformats.org/officeDocument/2006/relationships/hyperlink" Target="http://creativecommons.org/licenses/by-sa/2.1/jp/deed.en" TargetMode="External"/><Relationship Id="rId4" Type="http://schemas.openxmlformats.org/officeDocument/2006/relationships/hyperlink" Target="https://commons.wikimedia.org/wiki/User:CFCF" TargetMode="External"/></Relationships>
</file>

<file path=ppt/slides/_rels/slide73.xml.rels><?xml version="1.0" encoding="UTF-8" standalone="yes"?>
<Relationships xmlns="http://schemas.openxmlformats.org/package/2006/relationships"><Relationship Id="rId2" Type="http://schemas.openxmlformats.org/officeDocument/2006/relationships/image" Target="../media/image59.tif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hyperlink" Target="https://ocp.teiath.gr/modules/document/document.php?course=STEF100"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hyperlink" Target="https://commons.wikimedia.org/wiki/File:Gray341.png" TargetMode="External"/><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hyperlink" Target="https://commons.wikimedia.org/wiki/User:Quibik"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8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3568" y="1340768"/>
            <a:ext cx="7772400" cy="1470025"/>
          </a:xfrm>
        </p:spPr>
        <p:txBody>
          <a:bodyPr>
            <a:normAutofit/>
          </a:bodyPr>
          <a:lstStyle/>
          <a:p>
            <a:pPr lvl="1" algn="ctr"/>
            <a:r>
              <a:rPr lang="el-GR" sz="3600" b="1" dirty="0" smtClean="0">
                <a:solidFill>
                  <a:schemeClr val="tx1"/>
                </a:solidFill>
                <a:latin typeface="+mn-lt"/>
              </a:rPr>
              <a:t>Κινησιολογία Ι</a:t>
            </a:r>
            <a:r>
              <a:rPr lang="en-US" sz="3600" b="1" dirty="0" smtClean="0">
                <a:solidFill>
                  <a:schemeClr val="tx1"/>
                </a:solidFill>
                <a:latin typeface="+mn-lt"/>
              </a:rPr>
              <a:t>I </a:t>
            </a:r>
            <a:r>
              <a:rPr lang="el-GR" sz="3600" b="1" dirty="0" smtClean="0">
                <a:solidFill>
                  <a:schemeClr val="tx1"/>
                </a:solidFill>
                <a:latin typeface="+mn-lt"/>
              </a:rPr>
              <a:t>(Θ)</a:t>
            </a:r>
            <a:endParaRPr lang="el-GR" sz="3600" b="1" dirty="0">
              <a:solidFill>
                <a:schemeClr val="tx1"/>
              </a:solidFill>
              <a:latin typeface="+mn-lt"/>
            </a:endParaRPr>
          </a:p>
        </p:txBody>
      </p:sp>
      <p:sp>
        <p:nvSpPr>
          <p:cNvPr id="3" name="Υπότιτλος 2"/>
          <p:cNvSpPr>
            <a:spLocks noGrp="1"/>
          </p:cNvSpPr>
          <p:nvPr>
            <p:ph type="subTitle" idx="1"/>
          </p:nvPr>
        </p:nvSpPr>
        <p:spPr>
          <a:xfrm>
            <a:off x="0" y="3096543"/>
            <a:ext cx="9143999" cy="1752600"/>
          </a:xfrm>
        </p:spPr>
        <p:txBody>
          <a:bodyPr>
            <a:normAutofit/>
          </a:bodyPr>
          <a:lstStyle/>
          <a:p>
            <a:pPr>
              <a:spcBef>
                <a:spcPts val="0"/>
              </a:spcBef>
              <a:spcAft>
                <a:spcPts val="1200"/>
              </a:spcAft>
            </a:pPr>
            <a:r>
              <a:rPr lang="el-GR" sz="2600" b="1" dirty="0" smtClean="0"/>
              <a:t>Ενότητα </a:t>
            </a:r>
            <a:r>
              <a:rPr lang="en-US" sz="2600" b="1" dirty="0" smtClean="0"/>
              <a:t>7</a:t>
            </a:r>
            <a:r>
              <a:rPr lang="el-GR" sz="2600" dirty="0" smtClean="0"/>
              <a:t>:</a:t>
            </a:r>
            <a:r>
              <a:rPr lang="en-US" sz="2600" dirty="0" smtClean="0"/>
              <a:t> </a:t>
            </a:r>
            <a:r>
              <a:rPr lang="el-GR" sz="2600" dirty="0"/>
              <a:t>Άρθρωση του ισχίου</a:t>
            </a:r>
            <a:endParaRPr lang="en-US" sz="2600" dirty="0" smtClean="0"/>
          </a:p>
          <a:p>
            <a:pPr>
              <a:spcBef>
                <a:spcPts val="0"/>
              </a:spcBef>
              <a:spcAft>
                <a:spcPts val="1200"/>
              </a:spcAft>
            </a:pPr>
            <a:r>
              <a:rPr lang="el-GR" sz="2200" dirty="0" err="1" smtClean="0"/>
              <a:t>Παλίνα</a:t>
            </a:r>
            <a:r>
              <a:rPr lang="el-GR" sz="2200" dirty="0" smtClean="0"/>
              <a:t> </a:t>
            </a:r>
            <a:r>
              <a:rPr lang="el-GR" sz="2200" dirty="0" err="1"/>
              <a:t>Καρακασίδου</a:t>
            </a:r>
            <a:r>
              <a:rPr lang="el-GR" sz="2200" dirty="0"/>
              <a:t>, </a:t>
            </a:r>
            <a:r>
              <a:rPr lang="en-US" sz="2200" dirty="0"/>
              <a:t>PT, OMT, </a:t>
            </a:r>
            <a:r>
              <a:rPr lang="en-US" sz="2200" dirty="0" err="1"/>
              <a:t>MManipTher</a:t>
            </a:r>
            <a:r>
              <a:rPr lang="en-US" sz="2200" dirty="0"/>
              <a:t>, </a:t>
            </a:r>
            <a:r>
              <a:rPr lang="en-US" sz="2200" dirty="0">
                <a:solidFill>
                  <a:prstClr val="black"/>
                </a:solidFill>
              </a:rPr>
              <a:t>MSc</a:t>
            </a:r>
            <a:r>
              <a:rPr lang="en-US" sz="2200" dirty="0" smtClean="0"/>
              <a:t>, </a:t>
            </a:r>
            <a:r>
              <a:rPr lang="en-US" sz="2200" dirty="0"/>
              <a:t>PhD</a:t>
            </a:r>
          </a:p>
          <a:p>
            <a:pPr>
              <a:spcBef>
                <a:spcPts val="0"/>
              </a:spcBef>
            </a:pPr>
            <a:r>
              <a:rPr lang="el-GR" sz="2200" dirty="0" smtClean="0"/>
              <a:t>Τμήμα Φυσικοθεραπείας</a:t>
            </a:r>
            <a:endParaRPr lang="el-GR" sz="2200" dirty="0"/>
          </a:p>
        </p:txBody>
      </p:sp>
      <p:pic>
        <p:nvPicPr>
          <p:cNvPr id="6" name="Picture 5" descr="Λογότυπο έργου Ανοικτών Ακαδημαϊκών Μαθημάτων" title="Λογότυπο έργου Ανοικτών Ακαδημαϊκών Μαθημάτων"/>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2318" y="476672"/>
            <a:ext cx="854197" cy="648072"/>
          </a:xfrm>
          <a:prstGeom prst="rect">
            <a:avLst/>
          </a:prstGeom>
        </p:spPr>
      </p:pic>
      <p:pic>
        <p:nvPicPr>
          <p:cNvPr id="1027" name="Picture 3" descr="Λογότυπο Τεχνολογικού Ιδρύματος Αθήνας" title="Λογότυπο Τεχνολογικού Ιδρύματος Αθήνας"/>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476673"/>
            <a:ext cx="682943" cy="69419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241425" y="631431"/>
            <a:ext cx="6661150" cy="338554"/>
          </a:xfrm>
          <a:prstGeom prst="rect">
            <a:avLst/>
          </a:prstGeom>
        </p:spPr>
        <p:txBody>
          <a:bodyPr>
            <a:spAutoFit/>
          </a:bodyPr>
          <a:lstStyle/>
          <a:p>
            <a:pPr algn="ctr"/>
            <a:r>
              <a:rPr lang="el-GR" sz="1600" dirty="0">
                <a:solidFill>
                  <a:prstClr val="black"/>
                </a:solidFill>
                <a:latin typeface="Calibri"/>
              </a:rPr>
              <a:t>Ανοικτά Ακαδημαϊκά </a:t>
            </a:r>
            <a:r>
              <a:rPr lang="el-GR" sz="1600" dirty="0" smtClean="0">
                <a:solidFill>
                  <a:prstClr val="black"/>
                </a:solidFill>
                <a:latin typeface="Calibri"/>
              </a:rPr>
              <a:t>Μαθήματα στο ΤΕΙ Αθήνας</a:t>
            </a:r>
            <a:endParaRPr lang="el-GR" sz="1600" dirty="0">
              <a:solidFill>
                <a:prstClr val="black"/>
              </a:solidFill>
              <a:latin typeface="Calibri"/>
            </a:endParaRPr>
          </a:p>
        </p:txBody>
      </p:sp>
      <p:graphicFrame>
        <p:nvGraphicFramePr>
          <p:cNvPr id="4" name="Table 3"/>
          <p:cNvGraphicFramePr>
            <a:graphicFrameLocks noGrp="1"/>
          </p:cNvGraphicFramePr>
          <p:nvPr>
            <p:extLst>
              <p:ext uri="{D42A27DB-BD31-4B8C-83A1-F6EECF244321}">
                <p14:modId xmlns:p14="http://schemas.microsoft.com/office/powerpoint/2010/main" val="1619967889"/>
              </p:ext>
            </p:extLst>
          </p:nvPr>
        </p:nvGraphicFramePr>
        <p:xfrm>
          <a:off x="1759817" y="6087984"/>
          <a:ext cx="5695950" cy="792088"/>
        </p:xfrm>
        <a:graphic>
          <a:graphicData uri="http://schemas.openxmlformats.org/drawingml/2006/table">
            <a:tbl>
              <a:tblPr firstRow="1" firstCol="1" bandRow="1">
                <a:tableStyleId>{2D5ABB26-0587-4C30-8999-92F81FD0307C}</a:tableStyleId>
              </a:tblPr>
              <a:tblGrid>
                <a:gridCol w="2138838"/>
                <a:gridCol w="3557112"/>
              </a:tblGrid>
              <a:tr h="792088">
                <a:tc>
                  <a:txBody>
                    <a:bodyPr/>
                    <a:lstStyle/>
                    <a:p>
                      <a:pPr algn="just">
                        <a:lnSpc>
                          <a:spcPct val="115000"/>
                        </a:lnSpc>
                        <a:spcBef>
                          <a:spcPts val="0"/>
                        </a:spcBef>
                        <a:spcAft>
                          <a:spcPts val="0"/>
                        </a:spcAft>
                      </a:pPr>
                      <a:r>
                        <a:rPr lang="el-GR" sz="1000" dirty="0" smtClean="0">
                          <a:effectLst/>
                        </a:rPr>
                        <a:t>Το </a:t>
                      </a:r>
                      <a:r>
                        <a:rPr lang="el-GR" sz="1000" dirty="0">
                          <a:effectLst/>
                        </a:rPr>
                        <a:t>περιεχόμενο του μαθήματος διατίθεται με άδεια </a:t>
                      </a:r>
                      <a:r>
                        <a:rPr lang="en-US" sz="1000" dirty="0">
                          <a:effectLst/>
                        </a:rPr>
                        <a:t>Creative Commons </a:t>
                      </a:r>
                      <a:r>
                        <a:rPr lang="el-GR" sz="1000" dirty="0">
                          <a:effectLst/>
                        </a:rPr>
                        <a:t>εκτός και αν αναφέρεται διαφορετικά</a:t>
                      </a:r>
                      <a:endParaRPr lang="el-GR" sz="1100" dirty="0">
                        <a:effectLst/>
                        <a:latin typeface="Arial"/>
                        <a:ea typeface="Times New Roman"/>
                        <a:cs typeface="Times New Roman"/>
                      </a:endParaRPr>
                    </a:p>
                  </a:txBody>
                  <a:tcPr marL="68580" marR="68580" marT="0" marB="0"/>
                </a:tc>
                <a:tc>
                  <a:txBody>
                    <a:bodyPr/>
                    <a:lstStyle/>
                    <a:p>
                      <a:pPr marL="111125" algn="just">
                        <a:lnSpc>
                          <a:spcPct val="115000"/>
                        </a:lnSpc>
                        <a:spcAft>
                          <a:spcPts val="0"/>
                        </a:spcAft>
                      </a:pPr>
                      <a:r>
                        <a:rPr lang="el-GR" sz="1000" dirty="0" smtClean="0">
                          <a:effectLst/>
                        </a:rPr>
                        <a:t>Το </a:t>
                      </a:r>
                      <a:r>
                        <a:rPr lang="el-GR" sz="1000" dirty="0">
                          <a:effectLst/>
                        </a:rPr>
                        <a:t>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endParaRPr lang="el-GR" sz="1100" dirty="0">
                        <a:effectLst/>
                        <a:latin typeface="Arial"/>
                        <a:ea typeface="Times New Roman"/>
                        <a:cs typeface="Times New Roman"/>
                      </a:endParaRPr>
                    </a:p>
                  </a:txBody>
                  <a:tcPr marL="68580" marR="68580" marT="0" marB="0"/>
                </a:tc>
              </a:tr>
            </a:tbl>
          </a:graphicData>
        </a:graphic>
      </p:graphicFrame>
      <p:pic>
        <p:nvPicPr>
          <p:cNvPr id="12" name="Picture 11"/>
          <p:cNvPicPr/>
          <p:nvPr/>
        </p:nvPicPr>
        <p:blipFill>
          <a:blip r:embed="rId5">
            <a:extLst>
              <a:ext uri="{28A0092B-C50C-407E-A947-70E740481C1C}">
                <a14:useLocalDpi xmlns:a14="http://schemas.microsoft.com/office/drawing/2010/main" val="0"/>
              </a:ext>
            </a:extLst>
          </a:blip>
          <a:srcRect/>
          <a:stretch>
            <a:fillRect/>
          </a:stretch>
        </p:blipFill>
        <p:spPr bwMode="auto">
          <a:xfrm>
            <a:off x="1853792" y="5367126"/>
            <a:ext cx="1971675" cy="702000"/>
          </a:xfrm>
          <a:prstGeom prst="rect">
            <a:avLst/>
          </a:prstGeom>
          <a:noFill/>
        </p:spPr>
      </p:pic>
      <p:pic>
        <p:nvPicPr>
          <p:cNvPr id="1026" name="Picture 2" descr="C:\Users\alex\Desktop\logo.png"/>
          <p:cNvPicPr>
            <a:picLocks noChangeAspect="1" noChangeArrowheads="1"/>
          </p:cNvPicPr>
          <p:nvPr/>
        </p:nvPicPr>
        <p:blipFill rotWithShape="1">
          <a:blip r:embed="rId6">
            <a:extLst>
              <a:ext uri="{28A0092B-C50C-407E-A947-70E740481C1C}">
                <a14:useLocalDpi xmlns:a14="http://schemas.microsoft.com/office/drawing/2010/main" val="0"/>
              </a:ext>
            </a:extLst>
          </a:blip>
          <a:srcRect t="8214"/>
          <a:stretch/>
        </p:blipFill>
        <p:spPr bwMode="auto">
          <a:xfrm>
            <a:off x="4045866" y="5368483"/>
            <a:ext cx="3348000" cy="700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80478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Αρθρικός θύλακος</a:t>
            </a:r>
            <a:endParaRPr lang="el-GR"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9</a:t>
            </a:fld>
            <a:endParaRPr lang="el-GR"/>
          </a:p>
        </p:txBody>
      </p:sp>
      <p:sp>
        <p:nvSpPr>
          <p:cNvPr id="6" name="Θέση περιεχομένου 5"/>
          <p:cNvSpPr>
            <a:spLocks noGrp="1"/>
          </p:cNvSpPr>
          <p:nvPr>
            <p:ph idx="1"/>
          </p:nvPr>
        </p:nvSpPr>
        <p:spPr/>
        <p:txBody>
          <a:bodyPr/>
          <a:lstStyle/>
          <a:p>
            <a:pPr>
              <a:lnSpc>
                <a:spcPct val="105000"/>
              </a:lnSpc>
              <a:spcBef>
                <a:spcPts val="900"/>
              </a:spcBef>
            </a:pPr>
            <a:r>
              <a:rPr lang="el-GR" sz="2400" dirty="0"/>
              <a:t>Κατά την προσαγωγή, το κάτω μέρος του θυλάκου είναι χαλαρό, ενώ το άνω </a:t>
            </a:r>
            <a:r>
              <a:rPr lang="el-GR" sz="2400" dirty="0" err="1" smtClean="0"/>
              <a:t>διατεταμένο</a:t>
            </a:r>
            <a:r>
              <a:rPr lang="el-GR" sz="2400" dirty="0" smtClean="0"/>
              <a:t>.</a:t>
            </a:r>
            <a:endParaRPr lang="el-GR" sz="2400" dirty="0"/>
          </a:p>
          <a:p>
            <a:pPr>
              <a:lnSpc>
                <a:spcPct val="105000"/>
              </a:lnSpc>
              <a:spcBef>
                <a:spcPts val="900"/>
              </a:spcBef>
            </a:pPr>
            <a:r>
              <a:rPr lang="el-GR" sz="2400" dirty="0"/>
              <a:t>Κατά την απαγωγή, συμβαίνουν τα αντίθετα:</a:t>
            </a:r>
          </a:p>
          <a:p>
            <a:pPr marL="514350" indent="-514350">
              <a:lnSpc>
                <a:spcPct val="105000"/>
              </a:lnSpc>
              <a:spcBef>
                <a:spcPts val="900"/>
              </a:spcBef>
              <a:buFont typeface="+mj-lt"/>
              <a:buAutoNum type="arabicPeriod"/>
            </a:pPr>
            <a:r>
              <a:rPr lang="el-GR" sz="2400" dirty="0"/>
              <a:t>Ανοίγουν οι πτυχές </a:t>
            </a:r>
            <a:r>
              <a:rPr lang="el-GR" sz="2400" dirty="0" smtClean="0"/>
              <a:t>του θυλάκου και </a:t>
            </a:r>
            <a:r>
              <a:rPr lang="el-GR" sz="2400" dirty="0"/>
              <a:t>επιτρέπουν την </a:t>
            </a:r>
            <a:r>
              <a:rPr lang="el-GR" sz="2400" dirty="0" smtClean="0"/>
              <a:t>απαγωγή.</a:t>
            </a:r>
            <a:endParaRPr lang="el-GR" sz="2400" dirty="0"/>
          </a:p>
          <a:p>
            <a:pPr marL="514350" indent="-514350">
              <a:lnSpc>
                <a:spcPct val="105000"/>
              </a:lnSpc>
              <a:spcBef>
                <a:spcPts val="900"/>
              </a:spcBef>
              <a:buFont typeface="+mj-lt"/>
              <a:buAutoNum type="arabicPeriod"/>
            </a:pPr>
            <a:r>
              <a:rPr lang="el-GR" sz="2400" dirty="0"/>
              <a:t>Το άνω τμήμα του </a:t>
            </a:r>
            <a:r>
              <a:rPr lang="el-GR" sz="2400" dirty="0" err="1"/>
              <a:t>επιχείλιου</a:t>
            </a:r>
            <a:r>
              <a:rPr lang="el-GR" sz="2400" dirty="0"/>
              <a:t> χόνδρου παραμορφώνεται και αναστρέφεται ώστε να μη παρεμποδίζεται η </a:t>
            </a:r>
            <a:r>
              <a:rPr lang="el-GR" sz="2400" dirty="0" smtClean="0"/>
              <a:t>κίνηση.</a:t>
            </a:r>
            <a:endParaRPr lang="el-GR" sz="2400" dirty="0"/>
          </a:p>
          <a:p>
            <a:pPr>
              <a:lnSpc>
                <a:spcPct val="105000"/>
              </a:lnSpc>
              <a:spcBef>
                <a:spcPts val="900"/>
              </a:spcBef>
            </a:pPr>
            <a:r>
              <a:rPr lang="el-GR" sz="2400" dirty="0"/>
              <a:t>Στην πλήρη κάμψη ο αυχένας έρχεται σε επαφή με την </a:t>
            </a:r>
            <a:r>
              <a:rPr lang="el-GR" sz="2400" dirty="0" err="1"/>
              <a:t>οφρύ</a:t>
            </a:r>
            <a:r>
              <a:rPr lang="el-GR" sz="2400" dirty="0"/>
              <a:t> της κοτύλης και περιορίζει την </a:t>
            </a:r>
            <a:r>
              <a:rPr lang="el-GR" sz="2400" dirty="0" smtClean="0"/>
              <a:t>κάμψη.</a:t>
            </a:r>
            <a:endParaRPr lang="el-GR" sz="2400" dirty="0"/>
          </a:p>
          <a:p>
            <a:endParaRPr lang="el-GR" dirty="0"/>
          </a:p>
        </p:txBody>
      </p:sp>
    </p:spTree>
    <p:extLst>
      <p:ext uri="{BB962C8B-B14F-4D97-AF65-F5344CB8AC3E}">
        <p14:creationId xmlns:p14="http://schemas.microsoft.com/office/powerpoint/2010/main" val="20256139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624"/>
            <a:ext cx="9144000" cy="1296144"/>
          </a:xfrm>
        </p:spPr>
        <p:txBody>
          <a:bodyPr>
            <a:normAutofit/>
          </a:bodyPr>
          <a:lstStyle/>
          <a:p>
            <a:r>
              <a:rPr lang="el-GR" dirty="0"/>
              <a:t>Άρθρωση ισχίου – Σύνδεσμοι </a:t>
            </a:r>
            <a:r>
              <a:rPr lang="el-GR" sz="3000" b="0" dirty="0"/>
              <a:t>1/2</a:t>
            </a:r>
            <a:endParaRPr lang="el-GR"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10</a:t>
            </a:fld>
            <a:endParaRPr lang="el-GR"/>
          </a:p>
        </p:txBody>
      </p:sp>
      <p:pic>
        <p:nvPicPr>
          <p:cNvPr id="6" name="Picture 2" descr="This figure shows different views of the hip joint. The top panel shows the frontal view of the right hip joint, the middle panel shows the anterior view, and the bottom panel shows the posterior view."/>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4554"/>
          <a:stretch/>
        </p:blipFill>
        <p:spPr bwMode="auto">
          <a:xfrm>
            <a:off x="18735" y="1124744"/>
            <a:ext cx="4312173" cy="5184575"/>
          </a:xfrm>
          <a:prstGeom prst="rect">
            <a:avLst/>
          </a:prstGeom>
          <a:noFill/>
          <a:extLst>
            <a:ext uri="{909E8E84-426E-40DD-AFC4-6F175D3DCCD1}">
              <a14:hiddenFill xmlns:a14="http://schemas.microsoft.com/office/drawing/2010/main">
                <a:solidFill>
                  <a:srgbClr val="FFFFFF"/>
                </a:solidFill>
              </a14:hiddenFill>
            </a:ext>
          </a:extLst>
        </p:spPr>
      </p:pic>
      <p:sp>
        <p:nvSpPr>
          <p:cNvPr id="7" name="Θέση περιεχομένου 6"/>
          <p:cNvSpPr>
            <a:spLocks noGrp="1"/>
          </p:cNvSpPr>
          <p:nvPr>
            <p:ph idx="1"/>
          </p:nvPr>
        </p:nvSpPr>
        <p:spPr>
          <a:xfrm>
            <a:off x="4283968" y="1484784"/>
            <a:ext cx="4716016" cy="5184576"/>
          </a:xfrm>
        </p:spPr>
        <p:txBody>
          <a:bodyPr>
            <a:normAutofit/>
          </a:bodyPr>
          <a:lstStyle/>
          <a:p>
            <a:r>
              <a:rPr lang="el-GR" sz="2200" dirty="0"/>
              <a:t>Στην όρθια θέση όλοι οι σύνδεσμοι είναι </a:t>
            </a:r>
            <a:r>
              <a:rPr lang="el-GR" sz="2200" dirty="0" smtClean="0"/>
              <a:t>χαλαροί.</a:t>
            </a:r>
            <a:endParaRPr lang="el-GR" sz="2200" dirty="0"/>
          </a:p>
          <a:p>
            <a:r>
              <a:rPr lang="el-GR" sz="2200" dirty="0" err="1"/>
              <a:t>Λαγονομηρικός</a:t>
            </a:r>
            <a:r>
              <a:rPr lang="el-GR" sz="2200" dirty="0"/>
              <a:t> σύνδεσμος είναι πολύ ισχυρός με δύναμη ρήξης 330 Ν: περιορίζει την πλήρη έκταση και έξω στροφή (ιδιαίτερα η έξω δεσμίδα του</a:t>
            </a:r>
            <a:r>
              <a:rPr lang="el-GR" sz="2200" dirty="0" smtClean="0"/>
              <a:t>).</a:t>
            </a:r>
            <a:endParaRPr lang="el-GR" sz="2200" dirty="0"/>
          </a:p>
          <a:p>
            <a:r>
              <a:rPr lang="el-GR" sz="2200" dirty="0" err="1"/>
              <a:t>Ηβομηρικός</a:t>
            </a:r>
            <a:r>
              <a:rPr lang="el-GR" sz="2200" dirty="0"/>
              <a:t> σύνδεσμος: περιορίζει απαγωγή και την έξω </a:t>
            </a:r>
            <a:r>
              <a:rPr lang="el-GR" sz="2200" dirty="0" smtClean="0"/>
              <a:t>στροφή.</a:t>
            </a:r>
            <a:endParaRPr lang="el-GR" sz="2200" dirty="0"/>
          </a:p>
          <a:p>
            <a:r>
              <a:rPr lang="el-GR" sz="2200" dirty="0" err="1"/>
              <a:t>Ισχιομηρικός</a:t>
            </a:r>
            <a:r>
              <a:rPr lang="el-GR" sz="2200" dirty="0"/>
              <a:t> σύνδεσμος: περιορίζει προσαγωγή και την έσω </a:t>
            </a:r>
            <a:r>
              <a:rPr lang="el-GR" sz="2200" dirty="0" smtClean="0"/>
              <a:t>στροφή.</a:t>
            </a:r>
            <a:endParaRPr lang="el-GR" sz="2200" dirty="0"/>
          </a:p>
        </p:txBody>
      </p:sp>
      <p:sp>
        <p:nvSpPr>
          <p:cNvPr id="4" name="Ορθογώνιο 3"/>
          <p:cNvSpPr/>
          <p:nvPr/>
        </p:nvSpPr>
        <p:spPr>
          <a:xfrm>
            <a:off x="19722" y="6396335"/>
            <a:ext cx="5201337" cy="461665"/>
          </a:xfrm>
          <a:prstGeom prst="rect">
            <a:avLst/>
          </a:prstGeom>
        </p:spPr>
        <p:txBody>
          <a:bodyPr wrap="square">
            <a:spAutoFit/>
          </a:bodyPr>
          <a:lstStyle/>
          <a:p>
            <a:r>
              <a:rPr lang="en-US" sz="1200" dirty="0">
                <a:latin typeface="+mn-lt"/>
              </a:rPr>
              <a:t>© 28 </a:t>
            </a:r>
            <a:r>
              <a:rPr lang="en-US" sz="1200" dirty="0" err="1">
                <a:latin typeface="+mn-lt"/>
              </a:rPr>
              <a:t>Ιουν</a:t>
            </a:r>
            <a:r>
              <a:rPr lang="en-US" sz="1200" dirty="0">
                <a:latin typeface="+mn-lt"/>
              </a:rPr>
              <a:t> 2013 </a:t>
            </a:r>
            <a:r>
              <a:rPr lang="en-US" sz="1200" dirty="0" err="1">
                <a:latin typeface="+mn-lt"/>
              </a:rPr>
              <a:t>OpenStax</a:t>
            </a:r>
            <a:r>
              <a:rPr lang="en-US" sz="1200" dirty="0">
                <a:latin typeface="+mn-lt"/>
              </a:rPr>
              <a:t> College. </a:t>
            </a:r>
            <a:r>
              <a:rPr lang="en-US" sz="1200" dirty="0">
                <a:latin typeface="+mn-lt"/>
                <a:hlinkClick r:id="rId4"/>
              </a:rPr>
              <a:t>Textbook content </a:t>
            </a:r>
            <a:r>
              <a:rPr lang="en-US" sz="1200" dirty="0">
                <a:latin typeface="+mn-lt"/>
              </a:rPr>
              <a:t>produced by </a:t>
            </a:r>
            <a:r>
              <a:rPr lang="en-US" sz="1200" dirty="0" err="1">
                <a:latin typeface="+mn-lt"/>
              </a:rPr>
              <a:t>OpenStax</a:t>
            </a:r>
            <a:r>
              <a:rPr lang="en-US" sz="1200" dirty="0">
                <a:latin typeface="+mn-lt"/>
              </a:rPr>
              <a:t> College is licensed under a </a:t>
            </a:r>
            <a:r>
              <a:rPr lang="en-US" sz="1200" dirty="0">
                <a:latin typeface="+mn-lt"/>
                <a:hlinkClick r:id="rId5"/>
              </a:rPr>
              <a:t>Creative Commons Attribution License 3.0</a:t>
            </a:r>
            <a:r>
              <a:rPr lang="en-US" sz="1200" dirty="0">
                <a:latin typeface="+mn-lt"/>
              </a:rPr>
              <a:t> license.</a:t>
            </a:r>
            <a:endParaRPr lang="el-GR" sz="1200" dirty="0">
              <a:latin typeface="+mn-lt"/>
            </a:endParaRPr>
          </a:p>
        </p:txBody>
      </p:sp>
    </p:spTree>
    <p:extLst>
      <p:ext uri="{BB962C8B-B14F-4D97-AF65-F5344CB8AC3E}">
        <p14:creationId xmlns:p14="http://schemas.microsoft.com/office/powerpoint/2010/main" val="20502062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dirty="0" smtClean="0"/>
              <a:t>Άρθρωση ισχίου – Σύνδεσμοι </a:t>
            </a:r>
            <a:r>
              <a:rPr lang="el-GR" sz="3000" b="0" dirty="0"/>
              <a:t>2</a:t>
            </a:r>
            <a:r>
              <a:rPr lang="el-GR" sz="3000" b="0" dirty="0" smtClean="0"/>
              <a:t>/2</a:t>
            </a:r>
            <a:endParaRPr lang="el-GR" sz="3000" b="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11</a:t>
            </a:fld>
            <a:endParaRPr lang="el-GR"/>
          </a:p>
        </p:txBody>
      </p:sp>
      <p:sp>
        <p:nvSpPr>
          <p:cNvPr id="3" name="Θέση περιεχομένου 2"/>
          <p:cNvSpPr>
            <a:spLocks noGrp="1"/>
          </p:cNvSpPr>
          <p:nvPr>
            <p:ph idx="1"/>
          </p:nvPr>
        </p:nvSpPr>
        <p:spPr>
          <a:xfrm>
            <a:off x="457200" y="1196752"/>
            <a:ext cx="8219256" cy="5040560"/>
          </a:xfrm>
        </p:spPr>
        <p:txBody>
          <a:bodyPr>
            <a:normAutofit/>
          </a:bodyPr>
          <a:lstStyle/>
          <a:p>
            <a:r>
              <a:rPr lang="el-GR" sz="2400" dirty="0"/>
              <a:t>Όταν ένα άτομο στέκεται όρθιο με πλήρη έκταση στα ισχία, η κεφαλή του μηριαίου πιέζει τον </a:t>
            </a:r>
            <a:r>
              <a:rPr lang="el-GR" sz="2400" dirty="0" err="1"/>
              <a:t>λαγονομηρικό</a:t>
            </a:r>
            <a:r>
              <a:rPr lang="el-GR" sz="2400" dirty="0"/>
              <a:t> σύνδεσμο και τον </a:t>
            </a:r>
            <a:r>
              <a:rPr lang="el-GR" sz="2400" dirty="0" err="1"/>
              <a:t>λαγονοψοΐτη</a:t>
            </a:r>
            <a:r>
              <a:rPr lang="el-GR" sz="2400" dirty="0"/>
              <a:t> μυ με αποτέλεσμα να αναπτύσσεται παθητική τάση σε αυτές τις δομές που δεν επιτρέπουν περεταίρω έκταση.</a:t>
            </a:r>
          </a:p>
          <a:p>
            <a:endParaRPr lang="el-GR" sz="2400" dirty="0"/>
          </a:p>
        </p:txBody>
      </p:sp>
    </p:spTree>
    <p:extLst>
      <p:ext uri="{BB962C8B-B14F-4D97-AF65-F5344CB8AC3E}">
        <p14:creationId xmlns:p14="http://schemas.microsoft.com/office/powerpoint/2010/main" val="13953785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Σύνδεσμοι</a:t>
            </a:r>
            <a:endParaRPr lang="el-GR"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12</a:t>
            </a:fld>
            <a:endParaRPr lang="el-GR"/>
          </a:p>
        </p:txBody>
      </p:sp>
      <p:sp>
        <p:nvSpPr>
          <p:cNvPr id="5" name="Θέση περιεχομένου 4"/>
          <p:cNvSpPr>
            <a:spLocks noGrp="1"/>
          </p:cNvSpPr>
          <p:nvPr>
            <p:ph idx="1"/>
          </p:nvPr>
        </p:nvSpPr>
        <p:spPr/>
        <p:txBody>
          <a:bodyPr>
            <a:normAutofit/>
          </a:bodyPr>
          <a:lstStyle/>
          <a:p>
            <a:r>
              <a:rPr lang="el-GR" sz="2400" dirty="0"/>
              <a:t>Γενικά, όλοι οι σύνδεσμοι περιελίσσονται γύρω από τον αυχένα στην φορά των δεικτών ρολογιού με αποτέλεσμα να διατείνονται κατά την έκταση και να χαλαρώνουν κατά την κάμψη.</a:t>
            </a:r>
          </a:p>
          <a:p>
            <a:r>
              <a:rPr lang="el-GR" sz="2400" dirty="0"/>
              <a:t>Η πλήρης έκταση, έσω στροφή και μικρή απαγωγή κλειδώνει την άρθρωση του ισχίου (διατείνονται οι σύνδεσμοι και ο αρθρικός θύλακος).</a:t>
            </a:r>
          </a:p>
          <a:p>
            <a:endParaRPr lang="el-GR" sz="2400" dirty="0"/>
          </a:p>
        </p:txBody>
      </p:sp>
    </p:spTree>
    <p:extLst>
      <p:ext uri="{BB962C8B-B14F-4D97-AF65-F5344CB8AC3E}">
        <p14:creationId xmlns:p14="http://schemas.microsoft.com/office/powerpoint/2010/main" val="22141063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Σταθερότητα του ισχίου </a:t>
            </a:r>
            <a:r>
              <a:rPr lang="el-GR" sz="3000" b="0" dirty="0" smtClean="0"/>
              <a:t>1/4</a:t>
            </a:r>
            <a:endParaRPr lang="el-GR" sz="3000" b="0" dirty="0"/>
          </a:p>
        </p:txBody>
      </p:sp>
      <p:sp>
        <p:nvSpPr>
          <p:cNvPr id="4" name="Content Placeholder 3"/>
          <p:cNvSpPr>
            <a:spLocks noGrp="1"/>
          </p:cNvSpPr>
          <p:nvPr>
            <p:ph sz="quarter" idx="4294967295"/>
          </p:nvPr>
        </p:nvSpPr>
        <p:spPr>
          <a:xfrm>
            <a:off x="4427984" y="1412776"/>
            <a:ext cx="4038600" cy="5040313"/>
          </a:xfrm>
        </p:spPr>
        <p:txBody>
          <a:bodyPr>
            <a:normAutofit/>
          </a:bodyPr>
          <a:lstStyle/>
          <a:p>
            <a:pPr>
              <a:lnSpc>
                <a:spcPct val="110000"/>
              </a:lnSpc>
              <a:spcBef>
                <a:spcPts val="1800"/>
              </a:spcBef>
            </a:pPr>
            <a:r>
              <a:rPr lang="el-GR" sz="2400" dirty="0" smtClean="0"/>
              <a:t>Η πλέον ασταθής θέση του ισχίου είναι η θέση κάμψης και προσαγωγής.</a:t>
            </a:r>
          </a:p>
          <a:p>
            <a:pPr>
              <a:lnSpc>
                <a:spcPct val="110000"/>
              </a:lnSpc>
              <a:spcBef>
                <a:spcPts val="1800"/>
              </a:spcBef>
            </a:pPr>
            <a:r>
              <a:rPr lang="el-GR" sz="2400" dirty="0" smtClean="0"/>
              <a:t>Σε αυτήν την θέση με μία μέτρια δύναμη μπορεί να γίνει οπίσθιο </a:t>
            </a:r>
            <a:r>
              <a:rPr lang="el-GR" sz="2400" dirty="0" err="1" smtClean="0"/>
              <a:t>εξάρθρημα</a:t>
            </a:r>
            <a:r>
              <a:rPr lang="el-GR" sz="2400" dirty="0" smtClean="0"/>
              <a:t>.</a:t>
            </a:r>
            <a:endParaRPr lang="el-GR" sz="240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13</a:t>
            </a:fld>
            <a:endParaRPr lang="el-GR"/>
          </a:p>
        </p:txBody>
      </p:sp>
      <p:pic>
        <p:nvPicPr>
          <p:cNvPr id="2050" name="Picture 2" descr="File:Girl Sitting in Chai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1" y="1196752"/>
            <a:ext cx="3240360" cy="486460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53801" y="6169505"/>
            <a:ext cx="3155879" cy="461665"/>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a:latin typeface="+mn-lt"/>
                <a:hlinkClick r:id="rId3"/>
              </a:rPr>
              <a:t>Girl Sitting in </a:t>
            </a:r>
            <a:r>
              <a:rPr lang="en-US" sz="1200" dirty="0" smtClean="0">
                <a:latin typeface="+mn-lt"/>
                <a:hlinkClick r:id="rId3"/>
              </a:rPr>
              <a:t>Chair</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a:solidFill>
                  <a:prstClr val="black">
                    <a:lumMod val="75000"/>
                    <a:lumOff val="25000"/>
                  </a:prstClr>
                </a:solidFill>
                <a:latin typeface="+mn-lt"/>
              </a:rPr>
              <a:t> </a:t>
            </a:r>
            <a:r>
              <a:rPr lang="en-US" sz="1200" dirty="0" err="1" smtClean="0">
                <a:latin typeface="+mn-lt"/>
                <a:hlinkClick r:id="rId4" tooltip="User:Keraunoscopia"/>
              </a:rPr>
              <a:t>Keraunoscopia</a:t>
            </a:r>
            <a:r>
              <a:rPr lang="en-US" sz="1200" dirty="0" smtClean="0">
                <a:latin typeface="+mn-lt"/>
              </a:rPr>
              <a:t> </a:t>
            </a:r>
            <a:r>
              <a:rPr lang="el-GR" sz="1200" dirty="0" smtClean="0">
                <a:solidFill>
                  <a:prstClr val="black">
                    <a:lumMod val="75000"/>
                    <a:lumOff val="25000"/>
                  </a:prstClr>
                </a:solidFill>
                <a:latin typeface="+mn-lt"/>
              </a:rPr>
              <a:t>διαθέσιμο με άδεια </a:t>
            </a:r>
            <a:r>
              <a:rPr lang="en-US" sz="1200" dirty="0">
                <a:solidFill>
                  <a:prstClr val="black"/>
                </a:solidFill>
                <a:latin typeface="+mn-lt"/>
                <a:hlinkClick r:id="rId5"/>
              </a:rPr>
              <a:t>CC BY-SA 3.0</a:t>
            </a:r>
            <a:endParaRPr lang="en-US" sz="1200" dirty="0">
              <a:solidFill>
                <a:prstClr val="black"/>
              </a:solidFill>
              <a:latin typeface="+mn-lt"/>
            </a:endParaRPr>
          </a:p>
        </p:txBody>
      </p:sp>
    </p:spTree>
    <p:extLst>
      <p:ext uri="{BB962C8B-B14F-4D97-AF65-F5344CB8AC3E}">
        <p14:creationId xmlns:p14="http://schemas.microsoft.com/office/powerpoint/2010/main" val="7406616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Σταθερότητα του ισχίου </a:t>
            </a:r>
            <a:r>
              <a:rPr lang="el-GR" sz="3000" b="0" dirty="0" smtClean="0"/>
              <a:t>2/4</a:t>
            </a:r>
            <a:endParaRPr lang="el-GR"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14</a:t>
            </a:fld>
            <a:endParaRPr lang="el-GR"/>
          </a:p>
        </p:txBody>
      </p:sp>
      <p:sp>
        <p:nvSpPr>
          <p:cNvPr id="8" name="Θέση περιεχομένου 7"/>
          <p:cNvSpPr>
            <a:spLocks noGrp="1"/>
          </p:cNvSpPr>
          <p:nvPr>
            <p:ph idx="1"/>
          </p:nvPr>
        </p:nvSpPr>
        <p:spPr/>
        <p:txBody>
          <a:bodyPr/>
          <a:lstStyle/>
          <a:p>
            <a:r>
              <a:rPr lang="el-GR" sz="2400" dirty="0"/>
              <a:t>Αντίθετα απ’ ότι συμβαίνει στον ώμο όπου η βαρύτητα τείνει να το εξαρθρώσει, στο ισχίο η βαρύτητα το σταθεροποιεί τουλάχιστον στην όρθια θέση.</a:t>
            </a:r>
          </a:p>
          <a:p>
            <a:r>
              <a:rPr lang="el-GR" sz="2400" dirty="0"/>
              <a:t>Η σταθερότητα προάγεται με τον </a:t>
            </a:r>
            <a:r>
              <a:rPr lang="el-GR" sz="2400" dirty="0" err="1"/>
              <a:t>επιχείλιο</a:t>
            </a:r>
            <a:r>
              <a:rPr lang="el-GR" sz="2400" dirty="0"/>
              <a:t> χόνδρο και την περιφερή ζώνη του αρθρικού θυλάκου.</a:t>
            </a:r>
          </a:p>
          <a:p>
            <a:r>
              <a:rPr lang="el-GR" sz="2400" dirty="0"/>
              <a:t>Η ατμοσφαιρική πίεση παίζει σημαντικό ρόλο στην σταθερότητα του ισχίου.</a:t>
            </a:r>
          </a:p>
          <a:p>
            <a:r>
              <a:rPr lang="el-GR" sz="2400" dirty="0"/>
              <a:t>Επιπλέον, πολλοί μύες συμβάλλουν στην σταθερότητα της άρθρωσης</a:t>
            </a:r>
            <a:r>
              <a:rPr lang="el-GR" sz="2400" dirty="0" smtClean="0"/>
              <a:t>.</a:t>
            </a:r>
          </a:p>
          <a:p>
            <a:pPr marL="0" indent="0">
              <a:buNone/>
            </a:pPr>
            <a:endParaRPr lang="el-GR" dirty="0"/>
          </a:p>
        </p:txBody>
      </p:sp>
    </p:spTree>
    <p:extLst>
      <p:ext uri="{BB962C8B-B14F-4D97-AF65-F5344CB8AC3E}">
        <p14:creationId xmlns:p14="http://schemas.microsoft.com/office/powerpoint/2010/main" val="42628689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Σταθερότητα του ισχίου </a:t>
            </a:r>
            <a:r>
              <a:rPr lang="el-GR" sz="3000" b="0" dirty="0" smtClean="0"/>
              <a:t>3/4</a:t>
            </a:r>
            <a:endParaRPr lang="el-GR"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15</a:t>
            </a:fld>
            <a:endParaRPr lang="el-GR"/>
          </a:p>
        </p:txBody>
      </p:sp>
      <p:sp>
        <p:nvSpPr>
          <p:cNvPr id="6" name="Θέση περιεχομένου 5"/>
          <p:cNvSpPr>
            <a:spLocks noGrp="1"/>
          </p:cNvSpPr>
          <p:nvPr>
            <p:ph idx="1"/>
          </p:nvPr>
        </p:nvSpPr>
        <p:spPr>
          <a:xfrm>
            <a:off x="457200" y="1196752"/>
            <a:ext cx="8363272" cy="5040560"/>
          </a:xfrm>
        </p:spPr>
        <p:txBody>
          <a:bodyPr>
            <a:normAutofit/>
          </a:bodyPr>
          <a:lstStyle/>
          <a:p>
            <a:r>
              <a:rPr lang="el-GR" sz="2400" dirty="0"/>
              <a:t>Στην όρθια θέση οι μύες που σταθεροποιούν το ισχίο είναι εκείνοι που έχουν πορεία σχεδόν παράλληλη με τον αυχένα του μηριαίου, όπως:</a:t>
            </a:r>
          </a:p>
          <a:p>
            <a:pPr lvl="1"/>
            <a:r>
              <a:rPr lang="el-GR" sz="2400" dirty="0"/>
              <a:t>Ο απιοειδής.</a:t>
            </a:r>
          </a:p>
          <a:p>
            <a:pPr lvl="1"/>
            <a:r>
              <a:rPr lang="el-GR" sz="2400" dirty="0"/>
              <a:t>Ο έξω θυρεοειδής.</a:t>
            </a:r>
          </a:p>
          <a:p>
            <a:pPr lvl="1"/>
            <a:r>
              <a:rPr lang="el-GR" sz="2400" dirty="0"/>
              <a:t>Ο μέσος και μικρός γλουτιαίος.</a:t>
            </a:r>
          </a:p>
          <a:p>
            <a:r>
              <a:rPr lang="el-GR" sz="2400" dirty="0"/>
              <a:t>Οι μακροί μύες όπως οι προσαγωγοί, τείνουν να εξαρθρώσουν το ισχίο.</a:t>
            </a:r>
          </a:p>
          <a:p>
            <a:endParaRPr lang="el-GR" sz="2400" dirty="0"/>
          </a:p>
          <a:p>
            <a:endParaRPr lang="el-GR" sz="2400" dirty="0"/>
          </a:p>
        </p:txBody>
      </p:sp>
    </p:spTree>
    <p:extLst>
      <p:ext uri="{BB962C8B-B14F-4D97-AF65-F5344CB8AC3E}">
        <p14:creationId xmlns:p14="http://schemas.microsoft.com/office/powerpoint/2010/main" val="34439518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Σταθερότητα του ισχίου </a:t>
            </a:r>
            <a:r>
              <a:rPr lang="el-GR" sz="3000" b="0" dirty="0" smtClean="0"/>
              <a:t>4/4</a:t>
            </a:r>
            <a:endParaRPr lang="el-GR" dirty="0"/>
          </a:p>
        </p:txBody>
      </p:sp>
      <p:pic>
        <p:nvPicPr>
          <p:cNvPr id="5" name="Content Placeholder 4" descr="Hip-103.tif"/>
          <p:cNvPicPr>
            <a:picLocks noGrp="1" noChangeAspect="1"/>
          </p:cNvPicPr>
          <p:nvPr>
            <p:ph idx="1"/>
          </p:nvPr>
        </p:nvPicPr>
        <p:blipFill>
          <a:blip r:embed="rId2" cstate="print"/>
          <a:stretch>
            <a:fillRect/>
          </a:stretch>
        </p:blipFill>
        <p:spPr>
          <a:xfrm>
            <a:off x="395536" y="1628800"/>
            <a:ext cx="3402329" cy="2664296"/>
          </a:xfrm>
        </p:spPr>
      </p:pic>
      <p:sp>
        <p:nvSpPr>
          <p:cNvPr id="4" name="Content Placeholder 3"/>
          <p:cNvSpPr>
            <a:spLocks noGrp="1"/>
          </p:cNvSpPr>
          <p:nvPr>
            <p:ph sz="quarter" idx="4294967295"/>
          </p:nvPr>
        </p:nvSpPr>
        <p:spPr>
          <a:xfrm>
            <a:off x="4116742" y="1340768"/>
            <a:ext cx="5000625" cy="5268912"/>
          </a:xfrm>
        </p:spPr>
        <p:txBody>
          <a:bodyPr>
            <a:normAutofit/>
          </a:bodyPr>
          <a:lstStyle/>
          <a:p>
            <a:r>
              <a:rPr lang="el-GR" sz="2200" dirty="0" smtClean="0"/>
              <a:t>Στα νεογνά η φυσιολογική γωνία της κλίσης της κοτύλης με το οριζόντιο επίπεδο είναι 25</a:t>
            </a:r>
            <a:r>
              <a:rPr lang="el-GR" sz="2200" baseline="30000" dirty="0" smtClean="0"/>
              <a:t>ο</a:t>
            </a:r>
            <a:r>
              <a:rPr lang="el-GR" sz="2200" dirty="0" smtClean="0"/>
              <a:t> και σε παιδιά 1 έτους 15</a:t>
            </a:r>
            <a:r>
              <a:rPr lang="el-GR" sz="2200" baseline="30000" dirty="0" smtClean="0"/>
              <a:t>ο</a:t>
            </a:r>
            <a:r>
              <a:rPr lang="el-GR" sz="2200" dirty="0" smtClean="0"/>
              <a:t>.</a:t>
            </a:r>
          </a:p>
          <a:p>
            <a:r>
              <a:rPr lang="el-GR" sz="2200" dirty="0" smtClean="0"/>
              <a:t>Εάν αυτή η γωνία ξεπερνά τις 35</a:t>
            </a:r>
            <a:r>
              <a:rPr lang="el-GR" sz="2200" baseline="30000" dirty="0" smtClean="0"/>
              <a:t>ο</a:t>
            </a:r>
            <a:r>
              <a:rPr lang="el-GR" sz="2200" dirty="0" smtClean="0"/>
              <a:t>, τότε υπάρχει ιδιοπαθής δυσπλασία της κοτύλης.</a:t>
            </a:r>
          </a:p>
          <a:p>
            <a:r>
              <a:rPr lang="el-GR" sz="2200" dirty="0" smtClean="0"/>
              <a:t>Το </a:t>
            </a:r>
            <a:r>
              <a:rPr lang="el-GR" sz="2200" dirty="0" err="1" smtClean="0"/>
              <a:t>εξάρθρημα</a:t>
            </a:r>
            <a:r>
              <a:rPr lang="el-GR" sz="2200" dirty="0" smtClean="0"/>
              <a:t> του ισχίου αναγνωρίζεται από την μετατόπιση της κεφαλής του ισχίου πάνω από την γραμμή </a:t>
            </a:r>
            <a:r>
              <a:rPr lang="en-GB" sz="2200" dirty="0" smtClean="0"/>
              <a:t>Y</a:t>
            </a:r>
            <a:r>
              <a:rPr lang="el-GR" sz="2200" dirty="0" smtClean="0"/>
              <a:t>.</a:t>
            </a:r>
            <a:endParaRPr lang="en-GB" sz="2200" dirty="0" smtClean="0"/>
          </a:p>
          <a:p>
            <a:r>
              <a:rPr lang="el-GR" sz="2200" dirty="0" smtClean="0"/>
              <a:t>Σε δυσπλασίες της κοτύλης, οι προσαγωγοί μύες εξαρθρώνουν εύκολα την κεφαλή του μηριαίου.</a:t>
            </a:r>
            <a:endParaRPr lang="el-GR" sz="220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16</a:t>
            </a:fld>
            <a:endParaRPr lang="el-GR"/>
          </a:p>
        </p:txBody>
      </p:sp>
      <p:sp>
        <p:nvSpPr>
          <p:cNvPr id="6" name="Ορθογώνιο 5"/>
          <p:cNvSpPr/>
          <p:nvPr/>
        </p:nvSpPr>
        <p:spPr>
          <a:xfrm>
            <a:off x="323528" y="4149080"/>
            <a:ext cx="3029259" cy="600164"/>
          </a:xfrm>
          <a:prstGeom prst="rect">
            <a:avLst/>
          </a:prstGeom>
        </p:spPr>
        <p:txBody>
          <a:bodyPr wrap="square">
            <a:spAutoFit/>
          </a:bodyPr>
          <a:lstStyle/>
          <a:p>
            <a:r>
              <a:rPr lang="el-GR" sz="1100" dirty="0" smtClean="0">
                <a:latin typeface="+mn-lt"/>
              </a:rPr>
              <a:t>©</a:t>
            </a:r>
            <a:r>
              <a:rPr lang="el-GR" sz="1100" dirty="0" err="1" smtClean="0">
                <a:latin typeface="+mn-lt"/>
              </a:rPr>
              <a:t>Kapandji</a:t>
            </a:r>
            <a:r>
              <a:rPr lang="el-GR" sz="1100" dirty="0">
                <a:latin typeface="+mn-lt"/>
              </a:rPr>
              <a:t>, IA.: Η Λειτουργική Ανατομική των Αρθρώσεων, Τόμοι 1,2,3. Αθήνα: Ιατρικές Εκδόσεις Π.Χ. Πασχαλίδης, 2001</a:t>
            </a:r>
          </a:p>
        </p:txBody>
      </p:sp>
    </p:spTree>
    <p:extLst>
      <p:ext uri="{BB962C8B-B14F-4D97-AF65-F5344CB8AC3E}">
        <p14:creationId xmlns:p14="http://schemas.microsoft.com/office/powerpoint/2010/main" val="5970585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smtClean="0"/>
              <a:t>Περιορισμός παθητικών κινήσεων</a:t>
            </a:r>
            <a:endParaRPr lang="el-GR" dirty="0"/>
          </a:p>
        </p:txBody>
      </p:sp>
      <p:graphicFrame>
        <p:nvGraphicFramePr>
          <p:cNvPr id="7" name="Content Placeholder 6"/>
          <p:cNvGraphicFramePr>
            <a:graphicFrameLocks noGrp="1"/>
          </p:cNvGraphicFramePr>
          <p:nvPr>
            <p:ph idx="1"/>
          </p:nvPr>
        </p:nvGraphicFramePr>
        <p:xfrm>
          <a:off x="457200" y="1196975"/>
          <a:ext cx="8229600" cy="5227320"/>
        </p:xfrm>
        <a:graphic>
          <a:graphicData uri="http://schemas.openxmlformats.org/drawingml/2006/table">
            <a:tbl>
              <a:tblPr firstRow="1" bandRow="1">
                <a:tableStyleId>{5C22544A-7EE6-4342-B048-85BDC9FD1C3A}</a:tableStyleId>
              </a:tblPr>
              <a:tblGrid>
                <a:gridCol w="3634740"/>
                <a:gridCol w="4594860"/>
              </a:tblGrid>
              <a:tr h="370840">
                <a:tc>
                  <a:txBody>
                    <a:bodyPr/>
                    <a:lstStyle/>
                    <a:p>
                      <a:r>
                        <a:rPr lang="el-GR" dirty="0" smtClean="0"/>
                        <a:t>Τελική θέση </a:t>
                      </a:r>
                      <a:endParaRPr lang="el-GR" dirty="0"/>
                    </a:p>
                  </a:txBody>
                  <a:tcPr marL="82296" marR="82296"/>
                </a:tc>
                <a:tc>
                  <a:txBody>
                    <a:bodyPr/>
                    <a:lstStyle/>
                    <a:p>
                      <a:r>
                        <a:rPr lang="el-GR" dirty="0" err="1" smtClean="0"/>
                        <a:t>Διατεταμένοι</a:t>
                      </a:r>
                      <a:r>
                        <a:rPr lang="el-GR" dirty="0" smtClean="0"/>
                        <a:t> ιστοί</a:t>
                      </a:r>
                      <a:endParaRPr lang="el-GR" dirty="0"/>
                    </a:p>
                  </a:txBody>
                  <a:tcPr marL="82296" marR="82296"/>
                </a:tc>
              </a:tr>
              <a:tr h="370840">
                <a:tc>
                  <a:txBody>
                    <a:bodyPr/>
                    <a:lstStyle/>
                    <a:p>
                      <a:r>
                        <a:rPr lang="el-GR" dirty="0" smtClean="0"/>
                        <a:t>Κάμψη ισχίου με το γόνατο σε έκταση</a:t>
                      </a:r>
                      <a:endParaRPr lang="el-GR" dirty="0"/>
                    </a:p>
                  </a:txBody>
                  <a:tcPr marL="82296" marR="82296"/>
                </a:tc>
                <a:tc>
                  <a:txBody>
                    <a:bodyPr/>
                    <a:lstStyle/>
                    <a:p>
                      <a:r>
                        <a:rPr lang="el-GR" dirty="0" err="1" smtClean="0"/>
                        <a:t>Ισχιοκνημιαίοι</a:t>
                      </a:r>
                      <a:endParaRPr lang="el-GR" dirty="0"/>
                    </a:p>
                  </a:txBody>
                  <a:tcPr marL="82296" marR="82296"/>
                </a:tc>
              </a:tr>
              <a:tr h="370840">
                <a:tc>
                  <a:txBody>
                    <a:bodyPr/>
                    <a:lstStyle/>
                    <a:p>
                      <a:r>
                        <a:rPr lang="el-GR" dirty="0" smtClean="0"/>
                        <a:t>Κάμψη</a:t>
                      </a:r>
                      <a:r>
                        <a:rPr lang="el-GR" baseline="0" dirty="0" smtClean="0"/>
                        <a:t> ισχίου με το γόνατο σε κάμψη</a:t>
                      </a:r>
                      <a:endParaRPr lang="el-GR" dirty="0"/>
                    </a:p>
                  </a:txBody>
                  <a:tcPr marL="82296" marR="82296"/>
                </a:tc>
                <a:tc>
                  <a:txBody>
                    <a:bodyPr/>
                    <a:lstStyle/>
                    <a:p>
                      <a:r>
                        <a:rPr lang="el-GR" dirty="0" smtClean="0"/>
                        <a:t>Οπίσθιο</a:t>
                      </a:r>
                      <a:r>
                        <a:rPr lang="el-GR" baseline="0" dirty="0" smtClean="0"/>
                        <a:t> και κάτω τμήμα του θυλάκου και μεγάλος γλουτιαίος</a:t>
                      </a:r>
                      <a:endParaRPr lang="el-GR" dirty="0"/>
                    </a:p>
                  </a:txBody>
                  <a:tcPr marL="82296" marR="82296"/>
                </a:tc>
              </a:tr>
              <a:tr h="370840">
                <a:tc>
                  <a:txBody>
                    <a:bodyPr/>
                    <a:lstStyle/>
                    <a:p>
                      <a:r>
                        <a:rPr lang="el-GR" dirty="0" smtClean="0"/>
                        <a:t>Έκταση ισχίου με το γόνατο σε έκταση</a:t>
                      </a:r>
                      <a:endParaRPr lang="el-GR" dirty="0"/>
                    </a:p>
                  </a:txBody>
                  <a:tcPr marL="82296" marR="82296"/>
                </a:tc>
                <a:tc>
                  <a:txBody>
                    <a:bodyPr/>
                    <a:lstStyle/>
                    <a:p>
                      <a:r>
                        <a:rPr lang="el-GR" dirty="0" smtClean="0"/>
                        <a:t>Κυρίως ο </a:t>
                      </a:r>
                      <a:r>
                        <a:rPr lang="el-GR" dirty="0" err="1" smtClean="0"/>
                        <a:t>λαγονομηρικός</a:t>
                      </a:r>
                      <a:r>
                        <a:rPr lang="el-GR" dirty="0" smtClean="0"/>
                        <a:t>, μερικές ίνες του </a:t>
                      </a:r>
                      <a:r>
                        <a:rPr lang="el-GR" dirty="0" err="1" smtClean="0"/>
                        <a:t>ηβομηρικού</a:t>
                      </a:r>
                      <a:r>
                        <a:rPr lang="el-GR" baseline="0" dirty="0" smtClean="0"/>
                        <a:t> και </a:t>
                      </a:r>
                      <a:r>
                        <a:rPr lang="el-GR" baseline="0" dirty="0" err="1" smtClean="0"/>
                        <a:t>ισχιομηρικού</a:t>
                      </a:r>
                      <a:r>
                        <a:rPr lang="el-GR" baseline="0" dirty="0" smtClean="0"/>
                        <a:t> και </a:t>
                      </a:r>
                      <a:r>
                        <a:rPr lang="el-GR" baseline="0" dirty="0" err="1" smtClean="0"/>
                        <a:t>λαγονοψοΐτης</a:t>
                      </a:r>
                      <a:r>
                        <a:rPr lang="el-GR" baseline="0" dirty="0" smtClean="0"/>
                        <a:t> μυς</a:t>
                      </a:r>
                      <a:endParaRPr lang="el-GR" dirty="0"/>
                    </a:p>
                  </a:txBody>
                  <a:tcPr marL="82296" marR="82296"/>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Έκταση ισχίου με το γόνατο σε κάμψη</a:t>
                      </a:r>
                    </a:p>
                  </a:txBody>
                  <a:tcPr marL="82296" marR="82296"/>
                </a:tc>
                <a:tc>
                  <a:txBody>
                    <a:bodyPr/>
                    <a:lstStyle/>
                    <a:p>
                      <a:r>
                        <a:rPr lang="el-GR" dirty="0" smtClean="0"/>
                        <a:t>Ορθός</a:t>
                      </a:r>
                      <a:r>
                        <a:rPr lang="el-GR" baseline="0" dirty="0" smtClean="0"/>
                        <a:t> μηριαίος μυς</a:t>
                      </a:r>
                      <a:endParaRPr lang="el-GR" dirty="0"/>
                    </a:p>
                  </a:txBody>
                  <a:tcPr marL="82296" marR="82296"/>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Απαγωγή</a:t>
                      </a:r>
                    </a:p>
                  </a:txBody>
                  <a:tcPr marL="82296" marR="82296"/>
                </a:tc>
                <a:tc>
                  <a:txBody>
                    <a:bodyPr/>
                    <a:lstStyle/>
                    <a:p>
                      <a:r>
                        <a:rPr lang="el-GR" dirty="0" err="1" smtClean="0"/>
                        <a:t>Ηβομηρικός</a:t>
                      </a:r>
                      <a:r>
                        <a:rPr lang="el-GR" dirty="0" smtClean="0"/>
                        <a:t> σύνδεσμος και προσαγωγοί μύες</a:t>
                      </a:r>
                      <a:endParaRPr lang="el-GR" dirty="0"/>
                    </a:p>
                  </a:txBody>
                  <a:tcPr marL="82296" marR="82296"/>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Προσαγωγή</a:t>
                      </a:r>
                    </a:p>
                  </a:txBody>
                  <a:tcPr marL="82296" marR="82296"/>
                </a:tc>
                <a:tc>
                  <a:txBody>
                    <a:bodyPr/>
                    <a:lstStyle/>
                    <a:p>
                      <a:r>
                        <a:rPr lang="el-GR" dirty="0" smtClean="0"/>
                        <a:t>Άνω ίνες του </a:t>
                      </a:r>
                      <a:r>
                        <a:rPr lang="el-GR" dirty="0" err="1" smtClean="0"/>
                        <a:t>ισχιομηρικού</a:t>
                      </a:r>
                      <a:r>
                        <a:rPr lang="el-GR" dirty="0" smtClean="0"/>
                        <a:t> συνδέσμου, </a:t>
                      </a:r>
                      <a:r>
                        <a:rPr lang="el-GR" dirty="0" err="1" smtClean="0"/>
                        <a:t>λαγονοκνημιαία</a:t>
                      </a:r>
                      <a:r>
                        <a:rPr lang="el-GR" dirty="0" smtClean="0"/>
                        <a:t> ταινία και </a:t>
                      </a:r>
                      <a:r>
                        <a:rPr lang="el-GR" dirty="0" err="1" smtClean="0"/>
                        <a:t>απαγωγοί</a:t>
                      </a:r>
                      <a:r>
                        <a:rPr lang="el-GR" dirty="0" smtClean="0"/>
                        <a:t> μύες</a:t>
                      </a:r>
                      <a:endParaRPr lang="el-GR" dirty="0"/>
                    </a:p>
                  </a:txBody>
                  <a:tcPr marL="82296" marR="82296"/>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Έσω στροφή</a:t>
                      </a:r>
                    </a:p>
                  </a:txBody>
                  <a:tcPr marL="82296" marR="82296"/>
                </a:tc>
                <a:tc>
                  <a:txBody>
                    <a:bodyPr/>
                    <a:lstStyle/>
                    <a:p>
                      <a:r>
                        <a:rPr lang="el-GR" dirty="0" err="1" smtClean="0"/>
                        <a:t>Ισχιομηρικός</a:t>
                      </a:r>
                      <a:r>
                        <a:rPr lang="el-GR" dirty="0" smtClean="0"/>
                        <a:t> σύνδεσμος, έξω στροφείς μύες</a:t>
                      </a:r>
                      <a:endParaRPr lang="el-GR" dirty="0"/>
                    </a:p>
                  </a:txBody>
                  <a:tcPr marL="82296" marR="82296"/>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Έξω</a:t>
                      </a:r>
                      <a:r>
                        <a:rPr lang="el-GR" baseline="0" dirty="0" smtClean="0"/>
                        <a:t> στροφή</a:t>
                      </a:r>
                      <a:endParaRPr lang="el-GR" dirty="0" smtClean="0"/>
                    </a:p>
                  </a:txBody>
                  <a:tcPr marL="82296" marR="82296"/>
                </a:tc>
                <a:tc>
                  <a:txBody>
                    <a:bodyPr/>
                    <a:lstStyle/>
                    <a:p>
                      <a:r>
                        <a:rPr lang="el-GR" dirty="0" err="1" smtClean="0"/>
                        <a:t>Λαγονομηρικός</a:t>
                      </a:r>
                      <a:r>
                        <a:rPr lang="el-GR" dirty="0" smtClean="0"/>
                        <a:t> και </a:t>
                      </a:r>
                      <a:r>
                        <a:rPr lang="el-GR" dirty="0" err="1" smtClean="0"/>
                        <a:t>ηβομηρικός</a:t>
                      </a:r>
                      <a:r>
                        <a:rPr lang="el-GR" dirty="0" smtClean="0"/>
                        <a:t> σύνδεσμος</a:t>
                      </a:r>
                      <a:r>
                        <a:rPr lang="el-GR" baseline="0" dirty="0" smtClean="0"/>
                        <a:t> και έσω στροφείς μύες</a:t>
                      </a:r>
                      <a:endParaRPr lang="el-GR" dirty="0"/>
                    </a:p>
                  </a:txBody>
                  <a:tcPr marL="82296" marR="82296"/>
                </a:tc>
              </a:tr>
            </a:tbl>
          </a:graphicData>
        </a:graphic>
      </p:graphicFrame>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17</a:t>
            </a:fld>
            <a:endParaRPr lang="el-GR"/>
          </a:p>
        </p:txBody>
      </p:sp>
    </p:spTree>
    <p:extLst>
      <p:ext uri="{BB962C8B-B14F-4D97-AF65-F5344CB8AC3E}">
        <p14:creationId xmlns:p14="http://schemas.microsoft.com/office/powerpoint/2010/main" val="134605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Οστεοκινηματική </a:t>
            </a:r>
            <a:endParaRPr lang="el-GR" dirty="0"/>
          </a:p>
        </p:txBody>
      </p:sp>
      <p:pic>
        <p:nvPicPr>
          <p:cNvPr id="4" name="Content Placeholder 3" descr="Hip osteokinematics.tif"/>
          <p:cNvPicPr>
            <a:picLocks noGrp="1" noChangeAspect="1"/>
          </p:cNvPicPr>
          <p:nvPr>
            <p:ph idx="1"/>
          </p:nvPr>
        </p:nvPicPr>
        <p:blipFill>
          <a:blip r:embed="rId2"/>
          <a:stretch>
            <a:fillRect/>
          </a:stretch>
        </p:blipFill>
        <p:spPr>
          <a:xfrm>
            <a:off x="1115616" y="1556792"/>
            <a:ext cx="6975676" cy="4381249"/>
          </a:xfrm>
          <a:ln>
            <a:solidFill>
              <a:schemeClr val="tx1"/>
            </a:solidFill>
          </a:ln>
        </p:spPr>
      </p:pic>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18</a:t>
            </a:fld>
            <a:endParaRPr lang="el-GR"/>
          </a:p>
        </p:txBody>
      </p:sp>
      <p:sp>
        <p:nvSpPr>
          <p:cNvPr id="5" name="Ορθογώνιο 4"/>
          <p:cNvSpPr/>
          <p:nvPr/>
        </p:nvSpPr>
        <p:spPr>
          <a:xfrm>
            <a:off x="1043608" y="6021868"/>
            <a:ext cx="3905648" cy="430887"/>
          </a:xfrm>
          <a:prstGeom prst="rect">
            <a:avLst/>
          </a:prstGeom>
        </p:spPr>
        <p:txBody>
          <a:bodyPr wrap="square">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100" dirty="0" smtClean="0">
                <a:latin typeface="Calibri"/>
              </a:rPr>
              <a:t>© </a:t>
            </a:r>
            <a:r>
              <a:rPr lang="en-US" sz="1100" dirty="0" smtClean="0">
                <a:latin typeface="+mn-lt"/>
              </a:rPr>
              <a:t>Donald </a:t>
            </a:r>
            <a:r>
              <a:rPr lang="en-US" sz="1100" dirty="0">
                <a:latin typeface="+mn-lt"/>
              </a:rPr>
              <a:t>A. Neumann, “Kinesiology of the Musculoskeletal System: Foundations for Rehabilitation”, Mosby/Elsevier, 2010</a:t>
            </a:r>
            <a:endParaRPr lang="el-GR" sz="1100" dirty="0">
              <a:latin typeface="+mn-lt"/>
            </a:endParaRPr>
          </a:p>
        </p:txBody>
      </p:sp>
    </p:spTree>
    <p:extLst>
      <p:ext uri="{BB962C8B-B14F-4D97-AF65-F5344CB8AC3E}">
        <p14:creationId xmlns:p14="http://schemas.microsoft.com/office/powerpoint/2010/main" val="20738807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dirty="0"/>
              <a:t>Άρθρωση ισχίου – Οστά </a:t>
            </a:r>
            <a:r>
              <a:rPr lang="el-GR" sz="3000" b="0" dirty="0" smtClean="0"/>
              <a:t>1/7</a:t>
            </a:r>
            <a:endParaRPr lang="el-GR" dirty="0"/>
          </a:p>
        </p:txBody>
      </p:sp>
      <p:pic>
        <p:nvPicPr>
          <p:cNvPr id="1026" name="Picture 2" descr="File:Blausen 0488 HipAnatomy.png"/>
          <p:cNvPicPr>
            <a:picLocks noChangeAspect="1" noChangeArrowheads="1"/>
          </p:cNvPicPr>
          <p:nvPr/>
        </p:nvPicPr>
        <p:blipFill rotWithShape="1">
          <a:blip r:embed="rId2">
            <a:extLst>
              <a:ext uri="{28A0092B-C50C-407E-A947-70E740481C1C}">
                <a14:useLocalDpi xmlns:a14="http://schemas.microsoft.com/office/drawing/2010/main" val="0"/>
              </a:ext>
            </a:extLst>
          </a:blip>
          <a:srcRect r="4547"/>
          <a:stretch/>
        </p:blipFill>
        <p:spPr bwMode="auto">
          <a:xfrm>
            <a:off x="131508" y="1487996"/>
            <a:ext cx="4582264" cy="36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File:Femur - animation7.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1487996"/>
            <a:ext cx="4286250" cy="42862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Θέση αριθμού διαφάνειας 5"/>
          <p:cNvSpPr>
            <a:spLocks noGrp="1"/>
          </p:cNvSpPr>
          <p:nvPr>
            <p:ph type="sldNum" sz="quarter" idx="12"/>
          </p:nvPr>
        </p:nvSpPr>
        <p:spPr/>
        <p:txBody>
          <a:bodyPr/>
          <a:lstStyle/>
          <a:p>
            <a:pPr>
              <a:defRPr/>
            </a:pPr>
            <a:fld id="{7E55E3B3-0445-4CFC-BED8-763D4409E61F}" type="slidenum">
              <a:rPr lang="el-GR" smtClean="0"/>
              <a:pPr>
                <a:defRPr/>
              </a:pPr>
              <a:t>1</a:t>
            </a:fld>
            <a:endParaRPr lang="el-GR"/>
          </a:p>
        </p:txBody>
      </p:sp>
      <p:sp>
        <p:nvSpPr>
          <p:cNvPr id="8" name="Rectangle 7"/>
          <p:cNvSpPr/>
          <p:nvPr/>
        </p:nvSpPr>
        <p:spPr>
          <a:xfrm>
            <a:off x="987920" y="5234386"/>
            <a:ext cx="2869440" cy="461665"/>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a:latin typeface="+mn-lt"/>
                <a:hlinkClick r:id="rId4"/>
              </a:rPr>
              <a:t>Blausen 0488 </a:t>
            </a:r>
            <a:r>
              <a:rPr lang="en-US" sz="1200" dirty="0" err="1" smtClean="0">
                <a:latin typeface="+mn-lt"/>
                <a:hlinkClick r:id="rId4"/>
              </a:rPr>
              <a:t>HipAnatomy</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err="1">
                <a:latin typeface="+mn-lt"/>
                <a:hlinkClick r:id="rId5" tooltip="User:BruceBlaus"/>
              </a:rPr>
              <a:t>BruceBlaus</a:t>
            </a:r>
            <a:r>
              <a:rPr lang="el-GR" sz="1200" dirty="0" smtClean="0">
                <a:latin typeface="+mn-lt"/>
              </a:rPr>
              <a:t> </a:t>
            </a:r>
            <a:r>
              <a:rPr lang="el-GR" sz="1200" dirty="0" smtClean="0">
                <a:solidFill>
                  <a:prstClr val="black">
                    <a:lumMod val="75000"/>
                    <a:lumOff val="25000"/>
                  </a:prstClr>
                </a:solidFill>
                <a:latin typeface="+mn-lt"/>
              </a:rPr>
              <a:t>διαθέσιμο με άδεια </a:t>
            </a:r>
            <a:r>
              <a:rPr lang="en-US" sz="1200" dirty="0">
                <a:latin typeface="+mn-lt"/>
                <a:hlinkClick r:id="rId6"/>
              </a:rPr>
              <a:t>CC BY 3.0</a:t>
            </a:r>
            <a:endParaRPr lang="en-US" sz="1200" dirty="0">
              <a:latin typeface="+mn-lt"/>
            </a:endParaRPr>
          </a:p>
        </p:txBody>
      </p:sp>
      <p:sp>
        <p:nvSpPr>
          <p:cNvPr id="9" name="Rectangle 7"/>
          <p:cNvSpPr/>
          <p:nvPr/>
        </p:nvSpPr>
        <p:spPr>
          <a:xfrm>
            <a:off x="5505586" y="5877272"/>
            <a:ext cx="2851126" cy="461665"/>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a:latin typeface="+mn-lt"/>
                <a:hlinkClick r:id="rId7"/>
              </a:rPr>
              <a:t>Femur - </a:t>
            </a:r>
            <a:r>
              <a:rPr lang="en-US" sz="1200" dirty="0" smtClean="0">
                <a:latin typeface="+mn-lt"/>
                <a:hlinkClick r:id="rId7"/>
              </a:rPr>
              <a:t>animation7</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a:latin typeface="+mn-lt"/>
                <a:hlinkClick r:id="rId8" tooltip="User:Was a bee"/>
              </a:rPr>
              <a:t>Was a bee</a:t>
            </a:r>
            <a:r>
              <a:rPr lang="el-GR" sz="1200" dirty="0" smtClean="0">
                <a:solidFill>
                  <a:prstClr val="black">
                    <a:lumMod val="75000"/>
                    <a:lumOff val="25000"/>
                  </a:prstClr>
                </a:solidFill>
                <a:latin typeface="+mn-lt"/>
              </a:rPr>
              <a:t> διαθέσιμο με άδεια </a:t>
            </a:r>
            <a:r>
              <a:rPr lang="en-US" sz="1200" dirty="0">
                <a:latin typeface="+mn-lt"/>
                <a:hlinkClick r:id="rId9"/>
              </a:rPr>
              <a:t>CC BY-SA 2.1 JP</a:t>
            </a:r>
            <a:endParaRPr lang="en-US" sz="1200" dirty="0">
              <a:latin typeface="+mn-lt"/>
            </a:endParaRPr>
          </a:p>
        </p:txBody>
      </p:sp>
    </p:spTree>
    <p:extLst>
      <p:ext uri="{BB962C8B-B14F-4D97-AF65-F5344CB8AC3E}">
        <p14:creationId xmlns:p14="http://schemas.microsoft.com/office/powerpoint/2010/main" val="25548296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sz="3600" dirty="0" smtClean="0"/>
              <a:t>Οστεοκινηματική ισχίου με σταθερή λεκάνη</a:t>
            </a:r>
            <a:endParaRPr lang="el-GR" sz="3600" dirty="0"/>
          </a:p>
        </p:txBody>
      </p:sp>
      <p:pic>
        <p:nvPicPr>
          <p:cNvPr id="6" name="Content Placeholder 5" descr="Femoral-on-pelvic hip sagital rotation.tif"/>
          <p:cNvPicPr>
            <a:picLocks noGrp="1" noChangeAspect="1"/>
          </p:cNvPicPr>
          <p:nvPr>
            <p:ph idx="1"/>
          </p:nvPr>
        </p:nvPicPr>
        <p:blipFill>
          <a:blip r:embed="rId2" cstate="print"/>
          <a:stretch>
            <a:fillRect/>
          </a:stretch>
        </p:blipFill>
        <p:spPr>
          <a:xfrm>
            <a:off x="237144" y="1412776"/>
            <a:ext cx="4688378" cy="2327564"/>
          </a:xfrm>
        </p:spPr>
      </p:pic>
      <p:pic>
        <p:nvPicPr>
          <p:cNvPr id="1026" name="Picture 2" descr="C:\Users\Palina\Pictures\Kinesiology\Κινησιολογία ΙΙ\Femoral-on-pelvic hip frontal rotation.tif"/>
          <p:cNvPicPr>
            <a:picLocks noChangeAspect="1" noChangeArrowheads="1"/>
          </p:cNvPicPr>
          <p:nvPr/>
        </p:nvPicPr>
        <p:blipFill>
          <a:blip r:embed="rId3" cstate="print"/>
          <a:srcRect/>
          <a:stretch>
            <a:fillRect/>
          </a:stretch>
        </p:blipFill>
        <p:spPr bwMode="auto">
          <a:xfrm>
            <a:off x="295906" y="4005064"/>
            <a:ext cx="4633564" cy="2162175"/>
          </a:xfrm>
          <a:prstGeom prst="rect">
            <a:avLst/>
          </a:prstGeom>
          <a:noFill/>
        </p:spPr>
      </p:pic>
      <p:pic>
        <p:nvPicPr>
          <p:cNvPr id="1028" name="Picture 4" descr="C:\Users\Palina\Pictures\Kinesiology\Κινησιολογία ΙΙ\Femoral-on-pelvic hip horizontal rotation.tif"/>
          <p:cNvPicPr>
            <a:picLocks noChangeAspect="1" noChangeArrowheads="1"/>
          </p:cNvPicPr>
          <p:nvPr/>
        </p:nvPicPr>
        <p:blipFill>
          <a:blip r:embed="rId4" cstate="print"/>
          <a:srcRect/>
          <a:stretch>
            <a:fillRect/>
          </a:stretch>
        </p:blipFill>
        <p:spPr bwMode="auto">
          <a:xfrm>
            <a:off x="4510504" y="3068960"/>
            <a:ext cx="4667040" cy="1417637"/>
          </a:xfrm>
          <a:prstGeom prst="rect">
            <a:avLst/>
          </a:prstGeom>
          <a:noFill/>
        </p:spPr>
      </p:pic>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19</a:t>
            </a:fld>
            <a:endParaRPr lang="el-GR"/>
          </a:p>
        </p:txBody>
      </p:sp>
      <p:sp>
        <p:nvSpPr>
          <p:cNvPr id="7" name="Ορθογώνιο 6"/>
          <p:cNvSpPr/>
          <p:nvPr/>
        </p:nvSpPr>
        <p:spPr>
          <a:xfrm>
            <a:off x="225869" y="6309320"/>
            <a:ext cx="3905648" cy="430887"/>
          </a:xfrm>
          <a:prstGeom prst="rect">
            <a:avLst/>
          </a:prstGeom>
        </p:spPr>
        <p:txBody>
          <a:bodyPr wrap="square">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100" dirty="0" smtClean="0">
                <a:latin typeface="Calibri"/>
              </a:rPr>
              <a:t>© </a:t>
            </a:r>
            <a:r>
              <a:rPr lang="en-US" sz="1100" dirty="0" smtClean="0">
                <a:latin typeface="+mn-lt"/>
              </a:rPr>
              <a:t>Donald </a:t>
            </a:r>
            <a:r>
              <a:rPr lang="en-US" sz="1100" dirty="0">
                <a:latin typeface="+mn-lt"/>
              </a:rPr>
              <a:t>A. Neumann, “Kinesiology of the Musculoskeletal System: Foundations for Rehabilitation”, Mosby/Elsevier, 2010</a:t>
            </a:r>
            <a:endParaRPr lang="el-GR" sz="1100" dirty="0">
              <a:latin typeface="+mn-lt"/>
            </a:endParaRPr>
          </a:p>
        </p:txBody>
      </p:sp>
    </p:spTree>
    <p:extLst>
      <p:ext uri="{BB962C8B-B14F-4D97-AF65-F5344CB8AC3E}">
        <p14:creationId xmlns:p14="http://schemas.microsoft.com/office/powerpoint/2010/main" val="7497680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008112"/>
          </a:xfrm>
        </p:spPr>
        <p:txBody>
          <a:bodyPr>
            <a:noAutofit/>
          </a:bodyPr>
          <a:lstStyle/>
          <a:p>
            <a:r>
              <a:rPr lang="el-GR" dirty="0" smtClean="0"/>
              <a:t>Οστεοκινηματική ισχίου με </a:t>
            </a:r>
            <a:br>
              <a:rPr lang="el-GR" dirty="0" smtClean="0"/>
            </a:br>
            <a:r>
              <a:rPr lang="el-GR" dirty="0" smtClean="0"/>
              <a:t>σταθερό μηριαίο</a:t>
            </a:r>
            <a:endParaRPr lang="el-GR" dirty="0"/>
          </a:p>
        </p:txBody>
      </p:sp>
      <p:pic>
        <p:nvPicPr>
          <p:cNvPr id="4" name="Content Placeholder 3" descr="Pelvic-on-femoral sagittal rotation.tif"/>
          <p:cNvPicPr>
            <a:picLocks noGrp="1" noChangeAspect="1"/>
          </p:cNvPicPr>
          <p:nvPr>
            <p:ph idx="1"/>
          </p:nvPr>
        </p:nvPicPr>
        <p:blipFill>
          <a:blip r:embed="rId2" cstate="print"/>
          <a:stretch>
            <a:fillRect/>
          </a:stretch>
        </p:blipFill>
        <p:spPr>
          <a:xfrm>
            <a:off x="68856" y="1268760"/>
            <a:ext cx="5104015" cy="2352502"/>
          </a:xfrm>
        </p:spPr>
      </p:pic>
      <p:pic>
        <p:nvPicPr>
          <p:cNvPr id="2050" name="Picture 2" descr="C:\Users\Palina\Pictures\Kinesiology\Κινησιολογία ΙΙ\Pelvic-on-femoral frontal rotation.tif"/>
          <p:cNvPicPr>
            <a:picLocks noChangeAspect="1" noChangeArrowheads="1"/>
          </p:cNvPicPr>
          <p:nvPr/>
        </p:nvPicPr>
        <p:blipFill>
          <a:blip r:embed="rId3" cstate="print"/>
          <a:srcRect/>
          <a:stretch>
            <a:fillRect/>
          </a:stretch>
        </p:blipFill>
        <p:spPr bwMode="auto">
          <a:xfrm>
            <a:off x="395536" y="4149080"/>
            <a:ext cx="4738688" cy="2184801"/>
          </a:xfrm>
          <a:prstGeom prst="rect">
            <a:avLst/>
          </a:prstGeom>
          <a:noFill/>
        </p:spPr>
      </p:pic>
      <p:pic>
        <p:nvPicPr>
          <p:cNvPr id="2051" name="Picture 3" descr="C:\Users\Palina\Pictures\Kinesiology\Κινησιολογία ΙΙ\Pelvic-on-femoral horizontal rotation.tif"/>
          <p:cNvPicPr>
            <a:picLocks noChangeAspect="1" noChangeArrowheads="1"/>
          </p:cNvPicPr>
          <p:nvPr/>
        </p:nvPicPr>
        <p:blipFill rotWithShape="1">
          <a:blip r:embed="rId4" cstate="print"/>
          <a:srcRect r="7524"/>
          <a:stretch/>
        </p:blipFill>
        <p:spPr bwMode="auto">
          <a:xfrm>
            <a:off x="4792711" y="3212976"/>
            <a:ext cx="4315793" cy="1322325"/>
          </a:xfrm>
          <a:prstGeom prst="rect">
            <a:avLst/>
          </a:prstGeom>
          <a:noFill/>
        </p:spPr>
      </p:pic>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20</a:t>
            </a:fld>
            <a:endParaRPr lang="el-GR"/>
          </a:p>
        </p:txBody>
      </p:sp>
      <p:sp>
        <p:nvSpPr>
          <p:cNvPr id="7" name="Ορθογώνιο 6"/>
          <p:cNvSpPr/>
          <p:nvPr/>
        </p:nvSpPr>
        <p:spPr>
          <a:xfrm>
            <a:off x="107504" y="6339067"/>
            <a:ext cx="3905648" cy="430887"/>
          </a:xfrm>
          <a:prstGeom prst="rect">
            <a:avLst/>
          </a:prstGeom>
        </p:spPr>
        <p:txBody>
          <a:bodyPr wrap="square">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100" dirty="0" smtClean="0">
                <a:latin typeface="Calibri"/>
              </a:rPr>
              <a:t>© </a:t>
            </a:r>
            <a:r>
              <a:rPr lang="en-US" sz="1100" dirty="0" smtClean="0">
                <a:latin typeface="+mn-lt"/>
              </a:rPr>
              <a:t>Donald </a:t>
            </a:r>
            <a:r>
              <a:rPr lang="en-US" sz="1100" dirty="0">
                <a:latin typeface="+mn-lt"/>
              </a:rPr>
              <a:t>A. Neumann, “Kinesiology of the Musculoskeletal System: Foundations for Rehabilitation”, Mosby/Elsevier, 2010</a:t>
            </a:r>
            <a:endParaRPr lang="el-GR" sz="1100" dirty="0">
              <a:latin typeface="+mn-lt"/>
            </a:endParaRPr>
          </a:p>
        </p:txBody>
      </p:sp>
    </p:spTree>
    <p:extLst>
      <p:ext uri="{BB962C8B-B14F-4D97-AF65-F5344CB8AC3E}">
        <p14:creationId xmlns:p14="http://schemas.microsoft.com/office/powerpoint/2010/main" val="7572243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080120"/>
          </a:xfrm>
        </p:spPr>
        <p:txBody>
          <a:bodyPr>
            <a:noAutofit/>
          </a:bodyPr>
          <a:lstStyle/>
          <a:p>
            <a:r>
              <a:rPr lang="el-GR" sz="3600" dirty="0" smtClean="0"/>
              <a:t>Ο </a:t>
            </a:r>
            <a:r>
              <a:rPr lang="el-GR" sz="3600" dirty="0" err="1" smtClean="0"/>
              <a:t>οσφυοπυελικός</a:t>
            </a:r>
            <a:r>
              <a:rPr lang="el-GR" sz="3600" dirty="0" smtClean="0"/>
              <a:t> ρυθμός μπορεί να έχει την ίδια ή αντίθετη κατεύθυνση</a:t>
            </a:r>
            <a:endParaRPr lang="el-GR" sz="3600" dirty="0"/>
          </a:p>
        </p:txBody>
      </p:sp>
      <p:pic>
        <p:nvPicPr>
          <p:cNvPr id="4" name="Content Placeholder 3" descr="Lumbapelvic rythm contra- ipsidirectiona.tif"/>
          <p:cNvPicPr>
            <a:picLocks noGrp="1" noChangeAspect="1"/>
          </p:cNvPicPr>
          <p:nvPr>
            <p:ph idx="1"/>
          </p:nvPr>
        </p:nvPicPr>
        <p:blipFill>
          <a:blip r:embed="rId2"/>
          <a:stretch>
            <a:fillRect/>
          </a:stretch>
        </p:blipFill>
        <p:spPr>
          <a:xfrm>
            <a:off x="2557462" y="1434110"/>
            <a:ext cx="4029076" cy="4731193"/>
          </a:xfrm>
        </p:spPr>
      </p:pic>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21</a:t>
            </a:fld>
            <a:endParaRPr lang="el-GR"/>
          </a:p>
        </p:txBody>
      </p:sp>
      <p:sp>
        <p:nvSpPr>
          <p:cNvPr id="5" name="Ορθογώνιο 4"/>
          <p:cNvSpPr/>
          <p:nvPr/>
        </p:nvSpPr>
        <p:spPr>
          <a:xfrm>
            <a:off x="2483768" y="6309319"/>
            <a:ext cx="3905648" cy="430887"/>
          </a:xfrm>
          <a:prstGeom prst="rect">
            <a:avLst/>
          </a:prstGeom>
        </p:spPr>
        <p:txBody>
          <a:bodyPr wrap="square">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100" dirty="0" smtClean="0">
                <a:latin typeface="Calibri"/>
              </a:rPr>
              <a:t>© </a:t>
            </a:r>
            <a:r>
              <a:rPr lang="en-US" sz="1100" dirty="0" smtClean="0">
                <a:latin typeface="+mn-lt"/>
              </a:rPr>
              <a:t>Donald </a:t>
            </a:r>
            <a:r>
              <a:rPr lang="en-US" sz="1100" dirty="0">
                <a:latin typeface="+mn-lt"/>
              </a:rPr>
              <a:t>A. Neumann, “Kinesiology of the Musculoskeletal System: Foundations for Rehabilitation”, Mosby/Elsevier, 2010</a:t>
            </a:r>
            <a:endParaRPr lang="el-GR" sz="1100" dirty="0">
              <a:latin typeface="+mn-lt"/>
            </a:endParaRPr>
          </a:p>
        </p:txBody>
      </p:sp>
    </p:spTree>
    <p:extLst>
      <p:ext uri="{BB962C8B-B14F-4D97-AF65-F5344CB8AC3E}">
        <p14:creationId xmlns:p14="http://schemas.microsoft.com/office/powerpoint/2010/main" val="433820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4944" y="116632"/>
            <a:ext cx="4499056" cy="1152128"/>
          </a:xfrm>
        </p:spPr>
        <p:txBody>
          <a:bodyPr>
            <a:normAutofit fontScale="90000"/>
          </a:bodyPr>
          <a:lstStyle/>
          <a:p>
            <a:r>
              <a:rPr lang="el-GR" sz="3600" dirty="0" smtClean="0"/>
              <a:t>Οσφυϊκό πλέγμα – </a:t>
            </a:r>
            <a:r>
              <a:rPr lang="el-GR" sz="3600" dirty="0" err="1" smtClean="0"/>
              <a:t>Εννεύρωση</a:t>
            </a:r>
            <a:r>
              <a:rPr lang="el-GR" sz="3600" dirty="0" smtClean="0"/>
              <a:t>  μυών</a:t>
            </a:r>
            <a:endParaRPr lang="el-GR" sz="360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22</a:t>
            </a:fld>
            <a:endParaRPr lang="el-GR"/>
          </a:p>
        </p:txBody>
      </p:sp>
      <p:pic>
        <p:nvPicPr>
          <p:cNvPr id="3074" name="Picture 2" descr="http://dcn974.tripod.com/images/LS%20plexus.jpg"/>
          <p:cNvPicPr>
            <a:picLocks noChangeAspect="1" noChangeArrowheads="1"/>
          </p:cNvPicPr>
          <p:nvPr/>
        </p:nvPicPr>
        <p:blipFill rotWithShape="1">
          <a:blip r:embed="rId2">
            <a:extLst>
              <a:ext uri="{28A0092B-C50C-407E-A947-70E740481C1C}">
                <a14:useLocalDpi xmlns:a14="http://schemas.microsoft.com/office/drawing/2010/main" val="0"/>
              </a:ext>
            </a:extLst>
          </a:blip>
          <a:srcRect b="4449"/>
          <a:stretch/>
        </p:blipFill>
        <p:spPr bwMode="auto">
          <a:xfrm>
            <a:off x="18729" y="44624"/>
            <a:ext cx="4626216" cy="6769011"/>
          </a:xfrm>
          <a:prstGeom prst="rect">
            <a:avLst/>
          </a:prstGeom>
          <a:noFill/>
          <a:extLst>
            <a:ext uri="{909E8E84-426E-40DD-AFC4-6F175D3DCCD1}">
              <a14:hiddenFill xmlns:a14="http://schemas.microsoft.com/office/drawing/2010/main">
                <a:solidFill>
                  <a:srgbClr val="FFFFFF"/>
                </a:solidFill>
              </a14:hiddenFill>
            </a:ext>
          </a:extLst>
        </p:spPr>
      </p:pic>
      <p:sp>
        <p:nvSpPr>
          <p:cNvPr id="6" name="Ορθογώνιο 5"/>
          <p:cNvSpPr/>
          <p:nvPr/>
        </p:nvSpPr>
        <p:spPr>
          <a:xfrm>
            <a:off x="4648894" y="6522898"/>
            <a:ext cx="1584176" cy="276999"/>
          </a:xfrm>
          <a:prstGeom prst="rect">
            <a:avLst/>
          </a:prstGeom>
        </p:spPr>
        <p:txBody>
          <a:bodyPr wrap="square">
            <a:spAutoFit/>
          </a:bodyPr>
          <a:lstStyle/>
          <a:p>
            <a:pPr algn="ctr"/>
            <a:r>
              <a:rPr lang="en-US" sz="1200" dirty="0" smtClean="0">
                <a:latin typeface="+mn-lt"/>
                <a:hlinkClick r:id="rId3"/>
              </a:rPr>
              <a:t>dcn974.tripod.com</a:t>
            </a:r>
            <a:endParaRPr lang="el-GR" sz="1200" dirty="0">
              <a:latin typeface="+mn-lt"/>
            </a:endParaRPr>
          </a:p>
        </p:txBody>
      </p:sp>
    </p:spTree>
    <p:extLst>
      <p:ext uri="{BB962C8B-B14F-4D97-AF65-F5344CB8AC3E}">
        <p14:creationId xmlns:p14="http://schemas.microsoft.com/office/powerpoint/2010/main" val="21049666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Ιερό πλέγμα</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23</a:t>
            </a:fld>
            <a:endParaRPr lang="el-GR"/>
          </a:p>
        </p:txBody>
      </p:sp>
      <p:pic>
        <p:nvPicPr>
          <p:cNvPr id="5" name="Picture 4" descr="http://www.backpain-guide.com/Chapter_Fig_folders/Ch05_Anatomy_Folder/Ch5_Images/05-10_LS_Plex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328" y="1160950"/>
            <a:ext cx="4655960" cy="5590027"/>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2"/>
          <p:cNvSpPr/>
          <p:nvPr/>
        </p:nvSpPr>
        <p:spPr>
          <a:xfrm>
            <a:off x="2474780" y="6581001"/>
            <a:ext cx="1835696" cy="276999"/>
          </a:xfrm>
          <a:prstGeom prst="rect">
            <a:avLst/>
          </a:prstGeom>
        </p:spPr>
        <p:txBody>
          <a:bodyPr wrap="square">
            <a:spAutoFit/>
          </a:bodyPr>
          <a:lstStyle/>
          <a:p>
            <a:pPr algn="ctr"/>
            <a:r>
              <a:rPr lang="en-US" sz="1200" dirty="0" smtClean="0">
                <a:latin typeface="+mn-lt"/>
                <a:hlinkClick r:id="rId3"/>
              </a:rPr>
              <a:t>backpain-guide.com</a:t>
            </a:r>
            <a:endParaRPr lang="el-GR" sz="1200" dirty="0">
              <a:latin typeface="+mn-lt"/>
            </a:endParaRPr>
          </a:p>
        </p:txBody>
      </p:sp>
    </p:spTree>
    <p:extLst>
      <p:ext uri="{BB962C8B-B14F-4D97-AF65-F5344CB8AC3E}">
        <p14:creationId xmlns:p14="http://schemas.microsoft.com/office/powerpoint/2010/main" val="10070646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dirty="0" smtClean="0"/>
              <a:t>Νεύρα ιερού πλέγματος</a:t>
            </a:r>
            <a:endParaRPr lang="el-GR" sz="360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24</a:t>
            </a:fld>
            <a:endParaRPr lang="el-GR"/>
          </a:p>
        </p:txBody>
      </p:sp>
      <p:pic>
        <p:nvPicPr>
          <p:cNvPr id="4098" name="Picture 2" descr="The letters A through E appear on an image associated with this ques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980727"/>
            <a:ext cx="2551723" cy="5504009"/>
          </a:xfrm>
          <a:prstGeom prst="rect">
            <a:avLst/>
          </a:prstGeom>
          <a:noFill/>
          <a:extLst>
            <a:ext uri="{909E8E84-426E-40DD-AFC4-6F175D3DCCD1}">
              <a14:hiddenFill xmlns:a14="http://schemas.microsoft.com/office/drawing/2010/main">
                <a:solidFill>
                  <a:srgbClr val="FFFFFF"/>
                </a:solidFill>
              </a14:hiddenFill>
            </a:ext>
          </a:extLst>
        </p:spPr>
      </p:pic>
      <p:sp>
        <p:nvSpPr>
          <p:cNvPr id="6" name="Ορθογώνιο 5"/>
          <p:cNvSpPr/>
          <p:nvPr/>
        </p:nvSpPr>
        <p:spPr>
          <a:xfrm>
            <a:off x="5076056" y="3732731"/>
            <a:ext cx="3816425" cy="2092881"/>
          </a:xfrm>
          <a:prstGeom prst="rect">
            <a:avLst/>
          </a:prstGeom>
        </p:spPr>
        <p:txBody>
          <a:bodyPr wrap="square">
            <a:spAutoFit/>
          </a:bodyPr>
          <a:lstStyle/>
          <a:p>
            <a:pPr marL="342900" indent="-342900">
              <a:spcBef>
                <a:spcPts val="1200"/>
              </a:spcBef>
              <a:buFont typeface="+mj-lt"/>
              <a:buAutoNum type="alphaUcPeriod"/>
            </a:pPr>
            <a:r>
              <a:rPr lang="en-US" dirty="0"/>
              <a:t>Superior gluteal</a:t>
            </a:r>
            <a:endParaRPr lang="el-GR" dirty="0"/>
          </a:p>
          <a:p>
            <a:pPr marL="342900" indent="-342900">
              <a:spcBef>
                <a:spcPts val="1200"/>
              </a:spcBef>
              <a:buFont typeface="+mj-lt"/>
              <a:buAutoNum type="alphaUcPeriod"/>
            </a:pPr>
            <a:r>
              <a:rPr lang="en-US" dirty="0"/>
              <a:t>Sciatic</a:t>
            </a:r>
            <a:endParaRPr lang="el-GR" dirty="0"/>
          </a:p>
          <a:p>
            <a:pPr marL="342900" indent="-342900">
              <a:spcBef>
                <a:spcPts val="1200"/>
              </a:spcBef>
              <a:buFont typeface="+mj-lt"/>
              <a:buAutoNum type="alphaUcPeriod"/>
            </a:pPr>
            <a:r>
              <a:rPr lang="en-US" dirty="0"/>
              <a:t>Posterior femoral cutaneous</a:t>
            </a:r>
            <a:endParaRPr lang="el-GR" dirty="0"/>
          </a:p>
          <a:p>
            <a:pPr marL="342900" indent="-342900">
              <a:spcBef>
                <a:spcPts val="1200"/>
              </a:spcBef>
              <a:buFont typeface="+mj-lt"/>
              <a:buAutoNum type="alphaUcPeriod"/>
            </a:pPr>
            <a:r>
              <a:rPr lang="en-US" dirty="0" smtClean="0"/>
              <a:t>Common fibular</a:t>
            </a:r>
            <a:endParaRPr lang="el-GR" dirty="0" smtClean="0"/>
          </a:p>
          <a:p>
            <a:pPr marL="342900" indent="-342900">
              <a:spcBef>
                <a:spcPts val="1200"/>
              </a:spcBef>
              <a:buFont typeface="+mj-lt"/>
              <a:buAutoNum type="alphaUcPeriod"/>
            </a:pPr>
            <a:r>
              <a:rPr lang="en-US" dirty="0" err="1" smtClean="0"/>
              <a:t>Tibial</a:t>
            </a:r>
            <a:endParaRPr lang="el-GR" dirty="0" smtClean="0"/>
          </a:p>
        </p:txBody>
      </p:sp>
      <p:sp>
        <p:nvSpPr>
          <p:cNvPr id="7" name="Ορθογώνιο 6"/>
          <p:cNvSpPr/>
          <p:nvPr/>
        </p:nvSpPr>
        <p:spPr>
          <a:xfrm>
            <a:off x="2749491" y="6484736"/>
            <a:ext cx="1925960" cy="276999"/>
          </a:xfrm>
          <a:prstGeom prst="rect">
            <a:avLst/>
          </a:prstGeom>
        </p:spPr>
        <p:txBody>
          <a:bodyPr wrap="square">
            <a:spAutoFit/>
          </a:bodyPr>
          <a:lstStyle/>
          <a:p>
            <a:pPr algn="ctr"/>
            <a:r>
              <a:rPr lang="en-US" sz="1200" dirty="0" smtClean="0">
                <a:latin typeface="+mn-lt"/>
                <a:hlinkClick r:id="rId3"/>
              </a:rPr>
              <a:t>wps.aw.com</a:t>
            </a:r>
            <a:endParaRPr lang="el-GR" sz="1200" dirty="0">
              <a:latin typeface="+mn-lt"/>
            </a:endParaRPr>
          </a:p>
        </p:txBody>
      </p:sp>
    </p:spTree>
    <p:extLst>
      <p:ext uri="{BB962C8B-B14F-4D97-AF65-F5344CB8AC3E}">
        <p14:creationId xmlns:p14="http://schemas.microsoft.com/office/powerpoint/2010/main" val="7840443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3600" dirty="0" smtClean="0"/>
              <a:t>Μυϊκή λειτουργία</a:t>
            </a:r>
            <a:endParaRPr lang="el-GR" sz="3600" dirty="0"/>
          </a:p>
        </p:txBody>
      </p:sp>
      <p:pic>
        <p:nvPicPr>
          <p:cNvPr id="7" name="Content Placeholder 6" descr="Hip-sagittal plane lines of force.tif"/>
          <p:cNvPicPr>
            <a:picLocks noGrp="1" noChangeAspect="1"/>
          </p:cNvPicPr>
          <p:nvPr>
            <p:ph idx="1"/>
          </p:nvPr>
        </p:nvPicPr>
        <p:blipFill>
          <a:blip r:embed="rId2"/>
          <a:stretch>
            <a:fillRect/>
          </a:stretch>
        </p:blipFill>
        <p:spPr>
          <a:xfrm>
            <a:off x="179512" y="1268760"/>
            <a:ext cx="3279549" cy="4464496"/>
          </a:xfrm>
        </p:spPr>
      </p:pic>
      <p:sp>
        <p:nvSpPr>
          <p:cNvPr id="6" name="Content Placeholder 5"/>
          <p:cNvSpPr>
            <a:spLocks noGrp="1"/>
          </p:cNvSpPr>
          <p:nvPr>
            <p:ph sz="half" idx="4294967295"/>
          </p:nvPr>
        </p:nvSpPr>
        <p:spPr>
          <a:xfrm>
            <a:off x="3491880" y="914400"/>
            <a:ext cx="5652120" cy="5943600"/>
          </a:xfrm>
        </p:spPr>
        <p:txBody>
          <a:bodyPr>
            <a:noAutofit/>
          </a:bodyPr>
          <a:lstStyle/>
          <a:p>
            <a:pPr>
              <a:lnSpc>
                <a:spcPct val="105000"/>
              </a:lnSpc>
              <a:spcBef>
                <a:spcPts val="900"/>
              </a:spcBef>
            </a:pPr>
            <a:r>
              <a:rPr lang="el-GR" sz="2100" dirty="0" smtClean="0"/>
              <a:t>Η εικόνα παρέχει χρήσιμες πληροφορίες για την δυνητική λειτουργία ορισμένων μυών, όμως στο οβελιαίο επίπεδο:</a:t>
            </a:r>
          </a:p>
          <a:p>
            <a:pPr>
              <a:lnSpc>
                <a:spcPct val="105000"/>
              </a:lnSpc>
              <a:spcBef>
                <a:spcPts val="900"/>
              </a:spcBef>
              <a:buFont typeface="Courier New" panose="02070309020205020404" pitchFamily="49" charset="0"/>
              <a:buChar char="o"/>
            </a:pPr>
            <a:r>
              <a:rPr lang="el-GR" sz="2100" dirty="0" smtClean="0"/>
              <a:t>Η γραμμή έλξης τους δεν αντιπροσωπεύει το άνυσμα της δύναμης, αλλά τον γενικό προσανατολισμό των μυών στο οβελιαίο επίπεδο.</a:t>
            </a:r>
          </a:p>
          <a:p>
            <a:pPr marL="514350" indent="-514350">
              <a:lnSpc>
                <a:spcPct val="105000"/>
              </a:lnSpc>
              <a:spcBef>
                <a:spcPts val="900"/>
              </a:spcBef>
              <a:buFont typeface="Wingdings" pitchFamily="2" charset="2"/>
              <a:buChar char="ü"/>
            </a:pPr>
            <a:r>
              <a:rPr lang="el-GR" sz="2100" dirty="0" smtClean="0"/>
              <a:t>Για να συγκριθεί η δύναμη – ροπή  μεταξύ των μυών θα πρέπει να παρέχεται η τρισδιάστατη απεικόνιση των μυών και η εγκάρσια διατομή τους .</a:t>
            </a:r>
          </a:p>
          <a:p>
            <a:pPr>
              <a:lnSpc>
                <a:spcPct val="105000"/>
              </a:lnSpc>
              <a:spcBef>
                <a:spcPts val="900"/>
              </a:spcBef>
              <a:buFont typeface="Courier New" panose="02070309020205020404" pitchFamily="49" charset="0"/>
              <a:buChar char="o"/>
            </a:pPr>
            <a:r>
              <a:rPr lang="el-GR" sz="2100" dirty="0" smtClean="0"/>
              <a:t>Ο μοχλοβραχίονας που απεικονίζεται εφαρμόζεται μόνο στην ανατομική θέση.</a:t>
            </a:r>
          </a:p>
          <a:p>
            <a:pPr marL="514350" indent="-514350">
              <a:lnSpc>
                <a:spcPct val="105000"/>
              </a:lnSpc>
              <a:spcBef>
                <a:spcPts val="900"/>
              </a:spcBef>
              <a:buFont typeface="Wingdings" pitchFamily="2" charset="2"/>
              <a:buChar char="ü"/>
            </a:pPr>
            <a:r>
              <a:rPr lang="el-GR" sz="2100" dirty="0" smtClean="0"/>
              <a:t>Όταν το ισχίο κινηθεί εκτός της ανατομικής θέσης του, η δυνητική λειτουργία και η ροπή των μυών αλλάζει.</a:t>
            </a:r>
            <a:endParaRPr lang="el-GR" sz="21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25</a:t>
            </a:fld>
            <a:endParaRPr lang="el-GR"/>
          </a:p>
        </p:txBody>
      </p:sp>
      <p:sp>
        <p:nvSpPr>
          <p:cNvPr id="8" name="Ορθογώνιο 7"/>
          <p:cNvSpPr/>
          <p:nvPr/>
        </p:nvSpPr>
        <p:spPr>
          <a:xfrm>
            <a:off x="46069" y="5949280"/>
            <a:ext cx="3905648" cy="430887"/>
          </a:xfrm>
          <a:prstGeom prst="rect">
            <a:avLst/>
          </a:prstGeom>
        </p:spPr>
        <p:txBody>
          <a:bodyPr wrap="square">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100" dirty="0" smtClean="0">
                <a:latin typeface="Calibri"/>
              </a:rPr>
              <a:t>© </a:t>
            </a:r>
            <a:r>
              <a:rPr lang="en-US" sz="1100" dirty="0" smtClean="0">
                <a:latin typeface="+mn-lt"/>
              </a:rPr>
              <a:t>Donald </a:t>
            </a:r>
            <a:r>
              <a:rPr lang="en-US" sz="1100" dirty="0">
                <a:latin typeface="+mn-lt"/>
              </a:rPr>
              <a:t>A. Neumann, “Kinesiology of the Musculoskeletal System: Foundations for Rehabilitation”, Mosby/Elsevier, 2010</a:t>
            </a:r>
            <a:endParaRPr lang="el-GR" sz="1100" dirty="0">
              <a:latin typeface="+mn-lt"/>
            </a:endParaRPr>
          </a:p>
        </p:txBody>
      </p:sp>
    </p:spTree>
    <p:extLst>
      <p:ext uri="{BB962C8B-B14F-4D97-AF65-F5344CB8AC3E}">
        <p14:creationId xmlns:p14="http://schemas.microsoft.com/office/powerpoint/2010/main" val="5907772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dirty="0" smtClean="0"/>
              <a:t>Μύες ισχίου – Κύρια ενέργεια</a:t>
            </a:r>
            <a:endParaRPr lang="el-GR" sz="36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540465498"/>
              </p:ext>
            </p:extLst>
          </p:nvPr>
        </p:nvGraphicFramePr>
        <p:xfrm>
          <a:off x="313183" y="1196975"/>
          <a:ext cx="8723314" cy="5308600"/>
        </p:xfrm>
        <a:graphic>
          <a:graphicData uri="http://schemas.openxmlformats.org/drawingml/2006/table">
            <a:tbl>
              <a:tblPr firstRow="1" bandRow="1">
                <a:tableStyleId>{5C22544A-7EE6-4342-B048-85BDC9FD1C3A}</a:tableStyleId>
              </a:tblPr>
              <a:tblGrid>
                <a:gridCol w="1526580"/>
                <a:gridCol w="1381192"/>
                <a:gridCol w="1308496"/>
                <a:gridCol w="1599274"/>
                <a:gridCol w="1453886"/>
                <a:gridCol w="1453886"/>
              </a:tblGrid>
              <a:tr h="370840">
                <a:tc>
                  <a:txBody>
                    <a:bodyPr/>
                    <a:lstStyle/>
                    <a:p>
                      <a:r>
                        <a:rPr lang="el-GR" dirty="0" smtClean="0"/>
                        <a:t>Καμπτήρες</a:t>
                      </a:r>
                      <a:endParaRPr lang="el-GR" dirty="0"/>
                    </a:p>
                  </a:txBody>
                  <a:tcPr marL="82296" marR="82296"/>
                </a:tc>
                <a:tc>
                  <a:txBody>
                    <a:bodyPr/>
                    <a:lstStyle/>
                    <a:p>
                      <a:r>
                        <a:rPr lang="el-GR" dirty="0" smtClean="0"/>
                        <a:t>Προσαγωγοί</a:t>
                      </a:r>
                      <a:endParaRPr lang="el-GR" dirty="0"/>
                    </a:p>
                  </a:txBody>
                  <a:tcPr marL="82296" marR="82296"/>
                </a:tc>
                <a:tc>
                  <a:txBody>
                    <a:bodyPr/>
                    <a:lstStyle/>
                    <a:p>
                      <a:r>
                        <a:rPr lang="el-GR" dirty="0" smtClean="0"/>
                        <a:t>Έσω στροφείς</a:t>
                      </a:r>
                      <a:endParaRPr lang="el-GR" dirty="0"/>
                    </a:p>
                  </a:txBody>
                  <a:tcPr marL="82296" marR="82296"/>
                </a:tc>
                <a:tc>
                  <a:txBody>
                    <a:bodyPr/>
                    <a:lstStyle/>
                    <a:p>
                      <a:r>
                        <a:rPr lang="el-GR" dirty="0" err="1" smtClean="0"/>
                        <a:t>Εκτείνοντες</a:t>
                      </a:r>
                      <a:endParaRPr lang="el-GR" dirty="0"/>
                    </a:p>
                  </a:txBody>
                  <a:tcPr marL="82296" marR="82296"/>
                </a:tc>
                <a:tc>
                  <a:txBody>
                    <a:bodyPr/>
                    <a:lstStyle/>
                    <a:p>
                      <a:r>
                        <a:rPr lang="el-GR" dirty="0" err="1" smtClean="0"/>
                        <a:t>Απαγωγοί</a:t>
                      </a:r>
                      <a:endParaRPr lang="el-GR" dirty="0"/>
                    </a:p>
                  </a:txBody>
                  <a:tcPr marL="82296" marR="82296"/>
                </a:tc>
                <a:tc>
                  <a:txBody>
                    <a:bodyPr/>
                    <a:lstStyle/>
                    <a:p>
                      <a:r>
                        <a:rPr lang="el-GR" dirty="0" smtClean="0"/>
                        <a:t>Έξω στροφείς</a:t>
                      </a:r>
                      <a:endParaRPr lang="el-GR" dirty="0"/>
                    </a:p>
                  </a:txBody>
                  <a:tcPr marL="82296" marR="82296"/>
                </a:tc>
              </a:tr>
              <a:tr h="370840">
                <a:tc>
                  <a:txBody>
                    <a:bodyPr/>
                    <a:lstStyle/>
                    <a:p>
                      <a:r>
                        <a:rPr lang="el-GR" dirty="0" err="1" smtClean="0"/>
                        <a:t>Λαγονοψοΐτης</a:t>
                      </a:r>
                      <a:endParaRPr lang="el-GR" dirty="0"/>
                    </a:p>
                  </a:txBody>
                  <a:tcPr marL="82296" marR="82296"/>
                </a:tc>
                <a:tc>
                  <a:txBody>
                    <a:bodyPr/>
                    <a:lstStyle/>
                    <a:p>
                      <a:r>
                        <a:rPr lang="el-GR" dirty="0" smtClean="0"/>
                        <a:t>Κτενίτης</a:t>
                      </a:r>
                      <a:endParaRPr lang="el-GR" dirty="0"/>
                    </a:p>
                  </a:txBody>
                  <a:tcPr marL="82296" marR="82296"/>
                </a:tc>
                <a:tc>
                  <a:txBody>
                    <a:bodyPr/>
                    <a:lstStyle/>
                    <a:p>
                      <a:endParaRPr lang="el-GR" dirty="0"/>
                    </a:p>
                  </a:txBody>
                  <a:tcPr marL="82296" marR="82296"/>
                </a:tc>
                <a:tc>
                  <a:txBody>
                    <a:bodyPr/>
                    <a:lstStyle/>
                    <a:p>
                      <a:r>
                        <a:rPr lang="el-GR" dirty="0" smtClean="0"/>
                        <a:t>Μεγάλος γλουτιαίος</a:t>
                      </a:r>
                      <a:endParaRPr lang="el-GR" dirty="0"/>
                    </a:p>
                  </a:txBody>
                  <a:tcPr marL="82296" marR="82296"/>
                </a:tc>
                <a:tc>
                  <a:txBody>
                    <a:bodyPr/>
                    <a:lstStyle/>
                    <a:p>
                      <a:r>
                        <a:rPr lang="el-GR" dirty="0" smtClean="0"/>
                        <a:t>Μέσος γλουτιαίος</a:t>
                      </a:r>
                      <a:endParaRPr lang="el-GR" dirty="0"/>
                    </a:p>
                  </a:txBody>
                  <a:tcPr marL="82296" marR="82296"/>
                </a:tc>
                <a:tc>
                  <a:txBody>
                    <a:bodyPr/>
                    <a:lstStyle/>
                    <a:p>
                      <a:r>
                        <a:rPr lang="el-GR" dirty="0" smtClean="0"/>
                        <a:t>Μεγάλος γλουτιαίος</a:t>
                      </a:r>
                      <a:endParaRPr lang="el-GR" dirty="0"/>
                    </a:p>
                  </a:txBody>
                  <a:tcPr marL="82296" marR="82296"/>
                </a:tc>
              </a:tr>
              <a:tr h="370840">
                <a:tc>
                  <a:txBody>
                    <a:bodyPr/>
                    <a:lstStyle/>
                    <a:p>
                      <a:r>
                        <a:rPr lang="el-GR" dirty="0" smtClean="0"/>
                        <a:t>Ραπτικός</a:t>
                      </a:r>
                      <a:endParaRPr lang="el-GR" dirty="0"/>
                    </a:p>
                  </a:txBody>
                  <a:tcPr marL="82296" marR="8229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Μακρός προσαγωγός</a:t>
                      </a:r>
                    </a:p>
                  </a:txBody>
                  <a:tcPr marL="82296" marR="82296"/>
                </a:tc>
                <a:tc>
                  <a:txBody>
                    <a:bodyPr/>
                    <a:lstStyle/>
                    <a:p>
                      <a:endParaRPr lang="el-GR" dirty="0"/>
                    </a:p>
                  </a:txBody>
                  <a:tcPr marL="82296" marR="82296"/>
                </a:tc>
                <a:tc>
                  <a:txBody>
                    <a:bodyPr/>
                    <a:lstStyle/>
                    <a:p>
                      <a:r>
                        <a:rPr lang="el-GR" dirty="0" smtClean="0"/>
                        <a:t>Δικέφαλος μηριαίος (μακρά κεφαλή)</a:t>
                      </a:r>
                      <a:endParaRPr lang="el-GR" dirty="0"/>
                    </a:p>
                  </a:txBody>
                  <a:tcPr marL="82296" marR="82296"/>
                </a:tc>
                <a:tc>
                  <a:txBody>
                    <a:bodyPr/>
                    <a:lstStyle/>
                    <a:p>
                      <a:r>
                        <a:rPr lang="el-GR" dirty="0" smtClean="0"/>
                        <a:t>Μικρός γλουτιαίος</a:t>
                      </a:r>
                      <a:endParaRPr lang="el-GR" dirty="0"/>
                    </a:p>
                  </a:txBody>
                  <a:tcPr marL="82296" marR="82296"/>
                </a:tc>
                <a:tc>
                  <a:txBody>
                    <a:bodyPr/>
                    <a:lstStyle/>
                    <a:p>
                      <a:r>
                        <a:rPr lang="el-GR" dirty="0" smtClean="0"/>
                        <a:t>Απιοειδής</a:t>
                      </a:r>
                      <a:endParaRPr lang="el-GR" dirty="0"/>
                    </a:p>
                  </a:txBody>
                  <a:tcPr marL="82296" marR="82296"/>
                </a:tc>
              </a:tr>
              <a:tr h="370840">
                <a:tc>
                  <a:txBody>
                    <a:bodyPr/>
                    <a:lstStyle/>
                    <a:p>
                      <a:r>
                        <a:rPr lang="el-GR" dirty="0" smtClean="0"/>
                        <a:t>ΤΠΠ</a:t>
                      </a:r>
                      <a:endParaRPr lang="el-GR" dirty="0"/>
                    </a:p>
                  </a:txBody>
                  <a:tcPr marL="82296" marR="82296"/>
                </a:tc>
                <a:tc>
                  <a:txBody>
                    <a:bodyPr/>
                    <a:lstStyle/>
                    <a:p>
                      <a:r>
                        <a:rPr lang="el-GR" dirty="0" smtClean="0"/>
                        <a:t>Ισχνός προσαγωγός</a:t>
                      </a:r>
                      <a:endParaRPr lang="el-GR" dirty="0"/>
                    </a:p>
                  </a:txBody>
                  <a:tcPr marL="82296" marR="82296"/>
                </a:tc>
                <a:tc>
                  <a:txBody>
                    <a:bodyPr/>
                    <a:lstStyle/>
                    <a:p>
                      <a:endParaRPr lang="el-GR" dirty="0"/>
                    </a:p>
                  </a:txBody>
                  <a:tcPr marL="82296" marR="82296"/>
                </a:tc>
                <a:tc>
                  <a:txBody>
                    <a:bodyPr/>
                    <a:lstStyle/>
                    <a:p>
                      <a:r>
                        <a:rPr lang="el-GR" dirty="0" err="1" smtClean="0"/>
                        <a:t>Ημιϋμενώδης</a:t>
                      </a:r>
                      <a:endParaRPr lang="el-GR" dirty="0"/>
                    </a:p>
                  </a:txBody>
                  <a:tcPr marL="82296" marR="82296"/>
                </a:tc>
                <a:tc>
                  <a:txBody>
                    <a:bodyPr/>
                    <a:lstStyle/>
                    <a:p>
                      <a:r>
                        <a:rPr lang="el-GR" dirty="0" smtClean="0"/>
                        <a:t>ΤΠΠ</a:t>
                      </a:r>
                      <a:endParaRPr lang="el-GR" dirty="0"/>
                    </a:p>
                  </a:txBody>
                  <a:tcPr marL="82296" marR="82296"/>
                </a:tc>
                <a:tc>
                  <a:txBody>
                    <a:bodyPr/>
                    <a:lstStyle/>
                    <a:p>
                      <a:r>
                        <a:rPr lang="el-GR" dirty="0" smtClean="0"/>
                        <a:t>Έσω </a:t>
                      </a:r>
                      <a:r>
                        <a:rPr lang="el-GR" dirty="0" err="1" smtClean="0"/>
                        <a:t>θυροειδής</a:t>
                      </a:r>
                      <a:endParaRPr lang="el-GR" dirty="0"/>
                    </a:p>
                  </a:txBody>
                  <a:tcPr marL="82296" marR="82296"/>
                </a:tc>
              </a:tr>
              <a:tr h="370840">
                <a:tc>
                  <a:txBody>
                    <a:bodyPr/>
                    <a:lstStyle/>
                    <a:p>
                      <a:r>
                        <a:rPr lang="el-GR" dirty="0" smtClean="0"/>
                        <a:t>Ορθός μηριαίος</a:t>
                      </a:r>
                      <a:endParaRPr lang="el-GR" dirty="0"/>
                    </a:p>
                  </a:txBody>
                  <a:tcPr marL="82296" marR="82296"/>
                </a:tc>
                <a:tc>
                  <a:txBody>
                    <a:bodyPr/>
                    <a:lstStyle/>
                    <a:p>
                      <a:r>
                        <a:rPr lang="el-GR" dirty="0" smtClean="0"/>
                        <a:t>Βραχύς προσαγωγός</a:t>
                      </a:r>
                      <a:endParaRPr lang="el-GR" dirty="0"/>
                    </a:p>
                  </a:txBody>
                  <a:tcPr marL="82296" marR="82296"/>
                </a:tc>
                <a:tc>
                  <a:txBody>
                    <a:bodyPr/>
                    <a:lstStyle/>
                    <a:p>
                      <a:endParaRPr lang="el-GR" dirty="0"/>
                    </a:p>
                  </a:txBody>
                  <a:tcPr marL="82296" marR="82296"/>
                </a:tc>
                <a:tc>
                  <a:txBody>
                    <a:bodyPr/>
                    <a:lstStyle/>
                    <a:p>
                      <a:r>
                        <a:rPr lang="el-GR" dirty="0" err="1" smtClean="0"/>
                        <a:t>Ημιτενοντώδης</a:t>
                      </a:r>
                      <a:endParaRPr lang="el-GR" dirty="0"/>
                    </a:p>
                  </a:txBody>
                  <a:tcPr marL="82296" marR="82296"/>
                </a:tc>
                <a:tc>
                  <a:txBody>
                    <a:bodyPr/>
                    <a:lstStyle/>
                    <a:p>
                      <a:endParaRPr lang="el-GR" dirty="0"/>
                    </a:p>
                  </a:txBody>
                  <a:tcPr marL="82296" marR="82296"/>
                </a:tc>
                <a:tc>
                  <a:txBody>
                    <a:bodyPr/>
                    <a:lstStyle/>
                    <a:p>
                      <a:r>
                        <a:rPr lang="el-GR" dirty="0" smtClean="0"/>
                        <a:t>Άνω / Κάτω </a:t>
                      </a:r>
                      <a:r>
                        <a:rPr lang="el-GR" dirty="0" err="1" smtClean="0"/>
                        <a:t>δίδιμοι</a:t>
                      </a:r>
                      <a:endParaRPr lang="el-GR" dirty="0"/>
                    </a:p>
                  </a:txBody>
                  <a:tcPr marL="82296" marR="82296"/>
                </a:tc>
              </a:tr>
              <a:tr h="370840">
                <a:tc>
                  <a:txBody>
                    <a:bodyPr/>
                    <a:lstStyle/>
                    <a:p>
                      <a:r>
                        <a:rPr lang="el-GR" dirty="0" smtClean="0"/>
                        <a:t>Μακρός προσαγωγός</a:t>
                      </a:r>
                      <a:endParaRPr lang="el-GR" dirty="0"/>
                    </a:p>
                  </a:txBody>
                  <a:tcPr marL="82296" marR="82296"/>
                </a:tc>
                <a:tc>
                  <a:txBody>
                    <a:bodyPr/>
                    <a:lstStyle/>
                    <a:p>
                      <a:r>
                        <a:rPr lang="el-GR" dirty="0" smtClean="0"/>
                        <a:t>Μεγάλος προσαγωγός</a:t>
                      </a:r>
                      <a:endParaRPr lang="el-GR" dirty="0"/>
                    </a:p>
                  </a:txBody>
                  <a:tcPr marL="82296" marR="82296"/>
                </a:tc>
                <a:tc>
                  <a:txBody>
                    <a:bodyPr/>
                    <a:lstStyle/>
                    <a:p>
                      <a:endParaRPr lang="el-GR" dirty="0"/>
                    </a:p>
                  </a:txBody>
                  <a:tcPr marL="82296" marR="82296"/>
                </a:tc>
                <a:tc>
                  <a:txBody>
                    <a:bodyPr/>
                    <a:lstStyle/>
                    <a:p>
                      <a:r>
                        <a:rPr lang="el-GR" dirty="0" smtClean="0"/>
                        <a:t>Μεγάλος προσαγωγός (οπίσθια</a:t>
                      </a:r>
                      <a:r>
                        <a:rPr lang="el-GR" baseline="0" dirty="0" smtClean="0"/>
                        <a:t> κεφαλή)</a:t>
                      </a:r>
                      <a:endParaRPr lang="el-GR" dirty="0"/>
                    </a:p>
                  </a:txBody>
                  <a:tcPr marL="82296" marR="82296"/>
                </a:tc>
                <a:tc>
                  <a:txBody>
                    <a:bodyPr/>
                    <a:lstStyle/>
                    <a:p>
                      <a:endParaRPr lang="el-GR" dirty="0"/>
                    </a:p>
                  </a:txBody>
                  <a:tcPr marL="82296" marR="82296"/>
                </a:tc>
                <a:tc>
                  <a:txBody>
                    <a:bodyPr/>
                    <a:lstStyle/>
                    <a:p>
                      <a:r>
                        <a:rPr lang="el-GR" dirty="0" smtClean="0"/>
                        <a:t>Τετράγωνος μηριαίος</a:t>
                      </a:r>
                      <a:endParaRPr lang="el-GR" dirty="0"/>
                    </a:p>
                  </a:txBody>
                  <a:tcPr marL="82296" marR="82296"/>
                </a:tc>
              </a:tr>
              <a:tr h="370840">
                <a:tc>
                  <a:txBody>
                    <a:bodyPr/>
                    <a:lstStyle/>
                    <a:p>
                      <a:r>
                        <a:rPr lang="el-GR" dirty="0" smtClean="0"/>
                        <a:t>Κτενίτης </a:t>
                      </a:r>
                      <a:endParaRPr lang="el-GR" dirty="0"/>
                    </a:p>
                  </a:txBody>
                  <a:tcPr marL="82296" marR="82296"/>
                </a:tc>
                <a:tc>
                  <a:txBody>
                    <a:bodyPr/>
                    <a:lstStyle/>
                    <a:p>
                      <a:endParaRPr lang="el-GR" dirty="0"/>
                    </a:p>
                  </a:txBody>
                  <a:tcPr marL="82296" marR="82296"/>
                </a:tc>
                <a:tc>
                  <a:txBody>
                    <a:bodyPr/>
                    <a:lstStyle/>
                    <a:p>
                      <a:endParaRPr lang="el-GR" dirty="0"/>
                    </a:p>
                  </a:txBody>
                  <a:tcPr marL="82296" marR="82296"/>
                </a:tc>
                <a:tc>
                  <a:txBody>
                    <a:bodyPr/>
                    <a:lstStyle/>
                    <a:p>
                      <a:endParaRPr lang="el-GR" dirty="0"/>
                    </a:p>
                  </a:txBody>
                  <a:tcPr marL="82296" marR="82296"/>
                </a:tc>
                <a:tc>
                  <a:txBody>
                    <a:bodyPr/>
                    <a:lstStyle/>
                    <a:p>
                      <a:endParaRPr lang="el-GR" dirty="0"/>
                    </a:p>
                  </a:txBody>
                  <a:tcPr marL="82296" marR="82296"/>
                </a:tc>
                <a:tc>
                  <a:txBody>
                    <a:bodyPr/>
                    <a:lstStyle/>
                    <a:p>
                      <a:endParaRPr lang="el-GR" dirty="0"/>
                    </a:p>
                  </a:txBody>
                  <a:tcPr marL="82296" marR="82296"/>
                </a:tc>
              </a:tr>
            </a:tbl>
          </a:graphicData>
        </a:graphic>
      </p:graphicFrame>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26</a:t>
            </a:fld>
            <a:endParaRPr lang="el-GR"/>
          </a:p>
        </p:txBody>
      </p:sp>
    </p:spTree>
    <p:extLst>
      <p:ext uri="{BB962C8B-B14F-4D97-AF65-F5344CB8AC3E}">
        <p14:creationId xmlns:p14="http://schemas.microsoft.com/office/powerpoint/2010/main" val="37371343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dirty="0" smtClean="0"/>
              <a:t>Μύες ισχίου – Δευτερεύουσα ενέργεια</a:t>
            </a:r>
            <a:endParaRPr lang="el-GR" sz="36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8785395"/>
              </p:ext>
            </p:extLst>
          </p:nvPr>
        </p:nvGraphicFramePr>
        <p:xfrm>
          <a:off x="107502" y="1196975"/>
          <a:ext cx="9001002" cy="5588000"/>
        </p:xfrm>
        <a:graphic>
          <a:graphicData uri="http://schemas.openxmlformats.org/drawingml/2006/table">
            <a:tbl>
              <a:tblPr firstRow="1" bandRow="1">
                <a:tableStyleId>{5C22544A-7EE6-4342-B048-85BDC9FD1C3A}</a:tableStyleId>
              </a:tblPr>
              <a:tblGrid>
                <a:gridCol w="1575175"/>
                <a:gridCol w="1425159"/>
                <a:gridCol w="1500167"/>
                <a:gridCol w="1500167"/>
                <a:gridCol w="1500167"/>
                <a:gridCol w="1500167"/>
              </a:tblGrid>
              <a:tr h="370840">
                <a:tc>
                  <a:txBody>
                    <a:bodyPr/>
                    <a:lstStyle/>
                    <a:p>
                      <a:r>
                        <a:rPr lang="el-GR" dirty="0" smtClean="0"/>
                        <a:t>Καμπτήρες</a:t>
                      </a:r>
                      <a:endParaRPr lang="el-GR" dirty="0"/>
                    </a:p>
                  </a:txBody>
                  <a:tcPr marL="82296" marR="82296"/>
                </a:tc>
                <a:tc>
                  <a:txBody>
                    <a:bodyPr/>
                    <a:lstStyle/>
                    <a:p>
                      <a:r>
                        <a:rPr lang="el-GR" dirty="0" smtClean="0"/>
                        <a:t>Προσαγωγοί</a:t>
                      </a:r>
                      <a:endParaRPr lang="el-GR" dirty="0"/>
                    </a:p>
                  </a:txBody>
                  <a:tcPr marL="82296" marR="82296"/>
                </a:tc>
                <a:tc>
                  <a:txBody>
                    <a:bodyPr/>
                    <a:lstStyle/>
                    <a:p>
                      <a:r>
                        <a:rPr lang="el-GR" dirty="0" smtClean="0"/>
                        <a:t>Έσω στροφείς</a:t>
                      </a:r>
                      <a:endParaRPr lang="el-GR" dirty="0"/>
                    </a:p>
                  </a:txBody>
                  <a:tcPr marL="82296" marR="82296"/>
                </a:tc>
                <a:tc>
                  <a:txBody>
                    <a:bodyPr/>
                    <a:lstStyle/>
                    <a:p>
                      <a:r>
                        <a:rPr lang="el-GR" dirty="0" err="1" smtClean="0"/>
                        <a:t>Εκτείνοντες</a:t>
                      </a:r>
                      <a:endParaRPr lang="el-GR" dirty="0"/>
                    </a:p>
                  </a:txBody>
                  <a:tcPr marL="82296" marR="82296"/>
                </a:tc>
                <a:tc>
                  <a:txBody>
                    <a:bodyPr/>
                    <a:lstStyle/>
                    <a:p>
                      <a:r>
                        <a:rPr lang="el-GR" dirty="0" err="1" smtClean="0"/>
                        <a:t>Απαγωγοί</a:t>
                      </a:r>
                      <a:endParaRPr lang="el-GR" dirty="0"/>
                    </a:p>
                  </a:txBody>
                  <a:tcPr marL="82296" marR="82296"/>
                </a:tc>
                <a:tc>
                  <a:txBody>
                    <a:bodyPr/>
                    <a:lstStyle/>
                    <a:p>
                      <a:r>
                        <a:rPr lang="el-GR" dirty="0" smtClean="0"/>
                        <a:t>Έξω στροφείς</a:t>
                      </a:r>
                      <a:endParaRPr lang="el-GR" dirty="0"/>
                    </a:p>
                  </a:txBody>
                  <a:tcPr marL="82296" marR="82296"/>
                </a:tc>
              </a:tr>
              <a:tr h="370840">
                <a:tc>
                  <a:txBody>
                    <a:bodyPr/>
                    <a:lstStyle/>
                    <a:p>
                      <a:r>
                        <a:rPr lang="el-GR" dirty="0" smtClean="0"/>
                        <a:t>Βραχύς προσαγωγός</a:t>
                      </a:r>
                      <a:endParaRPr lang="el-GR" dirty="0"/>
                    </a:p>
                  </a:txBody>
                  <a:tcPr marL="82296" marR="82296"/>
                </a:tc>
                <a:tc>
                  <a:txBody>
                    <a:bodyPr/>
                    <a:lstStyle/>
                    <a:p>
                      <a:r>
                        <a:rPr lang="el-GR" dirty="0" smtClean="0"/>
                        <a:t>Δικέφαλος μηριαίος (μακρά κεφαλή)</a:t>
                      </a:r>
                      <a:endParaRPr lang="el-GR" dirty="0"/>
                    </a:p>
                  </a:txBody>
                  <a:tcPr marL="82296" marR="82296"/>
                </a:tc>
                <a:tc>
                  <a:txBody>
                    <a:bodyPr/>
                    <a:lstStyle/>
                    <a:p>
                      <a:r>
                        <a:rPr lang="el-GR" dirty="0" smtClean="0"/>
                        <a:t>Μικρός γλουτιαίος (πρόσθιες ίνες)</a:t>
                      </a:r>
                      <a:endParaRPr lang="el-GR" dirty="0"/>
                    </a:p>
                  </a:txBody>
                  <a:tcPr marL="82296" marR="82296"/>
                </a:tc>
                <a:tc>
                  <a:txBody>
                    <a:bodyPr/>
                    <a:lstStyle/>
                    <a:p>
                      <a:r>
                        <a:rPr lang="el-GR" dirty="0" smtClean="0"/>
                        <a:t>Μέσος γλουτιαίος (οπίσθιες ίνες)</a:t>
                      </a:r>
                      <a:endParaRPr lang="el-GR" dirty="0"/>
                    </a:p>
                  </a:txBody>
                  <a:tcPr marL="82296" marR="82296"/>
                </a:tc>
                <a:tc>
                  <a:txBody>
                    <a:bodyPr/>
                    <a:lstStyle/>
                    <a:p>
                      <a:r>
                        <a:rPr lang="el-GR" dirty="0" err="1" smtClean="0"/>
                        <a:t>Απειοειδής</a:t>
                      </a:r>
                      <a:endParaRPr lang="el-GR" dirty="0"/>
                    </a:p>
                  </a:txBody>
                  <a:tcPr marL="82296" marR="8229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Μέσος γλουτιαίος (οπίσθιες ίνες)</a:t>
                      </a:r>
                    </a:p>
                  </a:txBody>
                  <a:tcPr marL="82296" marR="82296"/>
                </a:tc>
              </a:tr>
              <a:tr h="370840">
                <a:tc>
                  <a:txBody>
                    <a:bodyPr/>
                    <a:lstStyle/>
                    <a:p>
                      <a:r>
                        <a:rPr lang="el-GR" dirty="0" smtClean="0"/>
                        <a:t>Ισχνός προσαγωγός</a:t>
                      </a:r>
                      <a:endParaRPr lang="el-GR" dirty="0"/>
                    </a:p>
                  </a:txBody>
                  <a:tcPr marL="82296" marR="82296"/>
                </a:tc>
                <a:tc>
                  <a:txBody>
                    <a:bodyPr/>
                    <a:lstStyle/>
                    <a:p>
                      <a:r>
                        <a:rPr lang="el-GR" dirty="0" smtClean="0"/>
                        <a:t>Μεγάλος γλουτιαίος (κάτω ίνες)</a:t>
                      </a:r>
                      <a:endParaRPr lang="el-GR" dirty="0"/>
                    </a:p>
                  </a:txBody>
                  <a:tcPr marL="82296" marR="82296"/>
                </a:tc>
                <a:tc>
                  <a:txBody>
                    <a:bodyPr/>
                    <a:lstStyle/>
                    <a:p>
                      <a:r>
                        <a:rPr lang="el-GR" dirty="0" smtClean="0"/>
                        <a:t>Μέσος γλουτιαίος (πρόσθιες ίνες)</a:t>
                      </a:r>
                      <a:endParaRPr lang="el-GR" dirty="0"/>
                    </a:p>
                  </a:txBody>
                  <a:tcPr marL="82296" marR="82296"/>
                </a:tc>
                <a:tc>
                  <a:txBody>
                    <a:bodyPr/>
                    <a:lstStyle/>
                    <a:p>
                      <a:r>
                        <a:rPr lang="el-GR" dirty="0" smtClean="0"/>
                        <a:t>Μεγάλος προσαγωγός (πρόσθια κεφαλή)</a:t>
                      </a:r>
                      <a:endParaRPr lang="el-GR" dirty="0"/>
                    </a:p>
                  </a:txBody>
                  <a:tcPr marL="82296" marR="82296"/>
                </a:tc>
                <a:tc>
                  <a:txBody>
                    <a:bodyPr/>
                    <a:lstStyle/>
                    <a:p>
                      <a:r>
                        <a:rPr lang="el-GR" dirty="0" smtClean="0"/>
                        <a:t>Ραπτικός</a:t>
                      </a:r>
                      <a:endParaRPr lang="el-GR" dirty="0"/>
                    </a:p>
                  </a:txBody>
                  <a:tcPr marL="82296" marR="8229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Μικρός γλουτιαίος (οπίσθιες ίνες)</a:t>
                      </a:r>
                    </a:p>
                  </a:txBody>
                  <a:tcPr marL="82296" marR="82296"/>
                </a:tc>
              </a:tr>
              <a:tr h="370840">
                <a:tc>
                  <a:txBody>
                    <a:bodyPr/>
                    <a:lstStyle/>
                    <a:p>
                      <a:r>
                        <a:rPr lang="el-GR" dirty="0" smtClean="0"/>
                        <a:t>Μικρός γλουτιαίος (πρόσθιες ίνες)</a:t>
                      </a:r>
                      <a:endParaRPr lang="el-GR" dirty="0"/>
                    </a:p>
                  </a:txBody>
                  <a:tcPr marL="82296" marR="82296"/>
                </a:tc>
                <a:tc>
                  <a:txBody>
                    <a:bodyPr/>
                    <a:lstStyle/>
                    <a:p>
                      <a:r>
                        <a:rPr lang="el-GR" dirty="0" smtClean="0"/>
                        <a:t>Τετράγωνος μηριαίος</a:t>
                      </a:r>
                      <a:endParaRPr lang="el-GR" dirty="0"/>
                    </a:p>
                  </a:txBody>
                  <a:tcPr marL="82296" marR="8229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Μακρός προσαγωγός</a:t>
                      </a:r>
                    </a:p>
                    <a:p>
                      <a:endParaRPr lang="el-GR" dirty="0"/>
                    </a:p>
                  </a:txBody>
                  <a:tcPr marL="82296" marR="82296"/>
                </a:tc>
                <a:tc>
                  <a:txBody>
                    <a:bodyPr/>
                    <a:lstStyle/>
                    <a:p>
                      <a:endParaRPr lang="el-GR" dirty="0"/>
                    </a:p>
                  </a:txBody>
                  <a:tcPr marL="82296" marR="82296"/>
                </a:tc>
                <a:tc>
                  <a:txBody>
                    <a:bodyPr/>
                    <a:lstStyle/>
                    <a:p>
                      <a:endParaRPr lang="el-GR" dirty="0"/>
                    </a:p>
                  </a:txBody>
                  <a:tcPr marL="82296" marR="82296"/>
                </a:tc>
                <a:tc>
                  <a:txBody>
                    <a:bodyPr/>
                    <a:lstStyle/>
                    <a:p>
                      <a:r>
                        <a:rPr lang="el-GR" dirty="0" smtClean="0"/>
                        <a:t>Δικέφαλος μηριαίος (μακρά κεφαλή)</a:t>
                      </a:r>
                      <a:endParaRPr lang="el-GR" dirty="0"/>
                    </a:p>
                  </a:txBody>
                  <a:tcPr marL="82296" marR="82296"/>
                </a:tc>
              </a:tr>
              <a:tr h="370840">
                <a:tc>
                  <a:txBody>
                    <a:bodyPr/>
                    <a:lstStyle/>
                    <a:p>
                      <a:endParaRPr lang="el-GR" dirty="0"/>
                    </a:p>
                  </a:txBody>
                  <a:tcPr marL="82296" marR="82296"/>
                </a:tc>
                <a:tc>
                  <a:txBody>
                    <a:bodyPr/>
                    <a:lstStyle/>
                    <a:p>
                      <a:r>
                        <a:rPr lang="el-GR" dirty="0" smtClean="0"/>
                        <a:t>Έσω/έξω </a:t>
                      </a:r>
                      <a:r>
                        <a:rPr lang="el-GR" dirty="0" err="1" smtClean="0"/>
                        <a:t>θυροειδής</a:t>
                      </a:r>
                      <a:endParaRPr lang="el-GR" dirty="0"/>
                    </a:p>
                  </a:txBody>
                  <a:tcPr marL="82296" marR="82296"/>
                </a:tc>
                <a:tc>
                  <a:txBody>
                    <a:bodyPr/>
                    <a:lstStyle/>
                    <a:p>
                      <a:r>
                        <a:rPr lang="el-GR" dirty="0" smtClean="0"/>
                        <a:t>Βραχύς προσαγωγός</a:t>
                      </a:r>
                      <a:endParaRPr lang="el-GR" dirty="0"/>
                    </a:p>
                  </a:txBody>
                  <a:tcPr marL="82296" marR="82296"/>
                </a:tc>
                <a:tc>
                  <a:txBody>
                    <a:bodyPr/>
                    <a:lstStyle/>
                    <a:p>
                      <a:endParaRPr lang="el-GR" dirty="0"/>
                    </a:p>
                  </a:txBody>
                  <a:tcPr marL="82296" marR="82296"/>
                </a:tc>
                <a:tc>
                  <a:txBody>
                    <a:bodyPr/>
                    <a:lstStyle/>
                    <a:p>
                      <a:endParaRPr lang="el-GR" dirty="0"/>
                    </a:p>
                  </a:txBody>
                  <a:tcPr marL="82296" marR="8229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Έξω </a:t>
                      </a:r>
                      <a:r>
                        <a:rPr lang="el-GR" dirty="0" err="1" smtClean="0"/>
                        <a:t>θυροειδής</a:t>
                      </a:r>
                      <a:endParaRPr lang="el-GR" dirty="0" smtClean="0"/>
                    </a:p>
                  </a:txBody>
                  <a:tcPr marL="82296" marR="82296"/>
                </a:tc>
              </a:tr>
              <a:tr h="370840">
                <a:tc>
                  <a:txBody>
                    <a:bodyPr/>
                    <a:lstStyle/>
                    <a:p>
                      <a:endParaRPr lang="el-GR" dirty="0"/>
                    </a:p>
                  </a:txBody>
                  <a:tcPr marL="82296" marR="82296"/>
                </a:tc>
                <a:tc>
                  <a:txBody>
                    <a:bodyPr/>
                    <a:lstStyle/>
                    <a:p>
                      <a:r>
                        <a:rPr lang="el-GR" dirty="0" smtClean="0"/>
                        <a:t>Άνω/κάτω δίδυμοι</a:t>
                      </a:r>
                      <a:endParaRPr lang="el-GR" dirty="0"/>
                    </a:p>
                  </a:txBody>
                  <a:tcPr marL="82296" marR="82296"/>
                </a:tc>
                <a:tc>
                  <a:txBody>
                    <a:bodyPr/>
                    <a:lstStyle/>
                    <a:p>
                      <a:r>
                        <a:rPr lang="el-GR" dirty="0" smtClean="0"/>
                        <a:t>Κτενίτης </a:t>
                      </a:r>
                      <a:endParaRPr lang="el-GR" dirty="0"/>
                    </a:p>
                  </a:txBody>
                  <a:tcPr marL="82296" marR="82296"/>
                </a:tc>
                <a:tc>
                  <a:txBody>
                    <a:bodyPr/>
                    <a:lstStyle/>
                    <a:p>
                      <a:endParaRPr lang="el-GR" dirty="0"/>
                    </a:p>
                  </a:txBody>
                  <a:tcPr marL="82296" marR="82296"/>
                </a:tc>
                <a:tc>
                  <a:txBody>
                    <a:bodyPr/>
                    <a:lstStyle/>
                    <a:p>
                      <a:endParaRPr lang="el-GR" dirty="0"/>
                    </a:p>
                  </a:txBody>
                  <a:tcPr marL="82296" marR="8229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Ραπτικός </a:t>
                      </a:r>
                    </a:p>
                  </a:txBody>
                  <a:tcPr marL="82296" marR="82296"/>
                </a:tc>
              </a:tr>
              <a:tr h="370840">
                <a:tc>
                  <a:txBody>
                    <a:bodyPr/>
                    <a:lstStyle/>
                    <a:p>
                      <a:endParaRPr lang="el-GR" dirty="0"/>
                    </a:p>
                  </a:txBody>
                  <a:tcPr marL="82296" marR="82296"/>
                </a:tc>
                <a:tc>
                  <a:txBody>
                    <a:bodyPr/>
                    <a:lstStyle/>
                    <a:p>
                      <a:endParaRPr lang="el-GR" dirty="0"/>
                    </a:p>
                  </a:txBody>
                  <a:tcPr marL="82296" marR="8229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ΤΠΠ</a:t>
                      </a:r>
                    </a:p>
                  </a:txBody>
                  <a:tcPr marL="82296" marR="82296"/>
                </a:tc>
                <a:tc>
                  <a:txBody>
                    <a:bodyPr/>
                    <a:lstStyle/>
                    <a:p>
                      <a:endParaRPr lang="el-GR" dirty="0"/>
                    </a:p>
                  </a:txBody>
                  <a:tcPr marL="82296" marR="82296"/>
                </a:tc>
                <a:tc>
                  <a:txBody>
                    <a:bodyPr/>
                    <a:lstStyle/>
                    <a:p>
                      <a:endParaRPr lang="el-GR" dirty="0"/>
                    </a:p>
                  </a:txBody>
                  <a:tcPr marL="82296" marR="82296"/>
                </a:tc>
                <a:tc>
                  <a:txBody>
                    <a:bodyPr/>
                    <a:lstStyle/>
                    <a:p>
                      <a:endParaRPr lang="el-GR" dirty="0"/>
                    </a:p>
                  </a:txBody>
                  <a:tcPr marL="82296" marR="82296"/>
                </a:tc>
              </a:tr>
            </a:tbl>
          </a:graphicData>
        </a:graphic>
      </p:graphicFrame>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27</a:t>
            </a:fld>
            <a:endParaRPr lang="el-GR"/>
          </a:p>
        </p:txBody>
      </p:sp>
    </p:spTree>
    <p:extLst>
      <p:ext uri="{BB962C8B-B14F-4D97-AF65-F5344CB8AC3E}">
        <p14:creationId xmlns:p14="http://schemas.microsoft.com/office/powerpoint/2010/main" val="3397404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File:Anterior Hip Muscles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4704"/>
            <a:ext cx="3810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l-GR" sz="3600" dirty="0" smtClean="0"/>
              <a:t>Καμπτήρες μύες – </a:t>
            </a:r>
            <a:r>
              <a:rPr lang="el-GR" sz="3600" dirty="0" err="1" smtClean="0"/>
              <a:t>Λαγονοψοΐτης</a:t>
            </a:r>
            <a:r>
              <a:rPr lang="el-GR" sz="3600" dirty="0" smtClean="0"/>
              <a:t> </a:t>
            </a:r>
            <a:endParaRPr lang="el-GR" sz="360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28</a:t>
            </a:fld>
            <a:endParaRPr lang="el-GR"/>
          </a:p>
        </p:txBody>
      </p:sp>
      <p:sp>
        <p:nvSpPr>
          <p:cNvPr id="6" name="Θέση περιεχομένου 5"/>
          <p:cNvSpPr>
            <a:spLocks noGrp="1"/>
          </p:cNvSpPr>
          <p:nvPr>
            <p:ph idx="1"/>
          </p:nvPr>
        </p:nvSpPr>
        <p:spPr>
          <a:xfrm>
            <a:off x="3491880" y="1052736"/>
            <a:ext cx="5652120" cy="5805264"/>
          </a:xfrm>
        </p:spPr>
        <p:txBody>
          <a:bodyPr>
            <a:noAutofit/>
          </a:bodyPr>
          <a:lstStyle/>
          <a:p>
            <a:pPr>
              <a:spcBef>
                <a:spcPts val="600"/>
              </a:spcBef>
            </a:pPr>
            <a:r>
              <a:rPr lang="el-GR" sz="1900" dirty="0"/>
              <a:t>Αποτελείται από δύο μύες που ενώνονται στο ύψος της κεφαλής του μηριαίου και </a:t>
            </a:r>
            <a:r>
              <a:rPr lang="el-GR" sz="1900" dirty="0" err="1"/>
              <a:t>καταφύονται</a:t>
            </a:r>
            <a:r>
              <a:rPr lang="el-GR" sz="1900" dirty="0"/>
              <a:t> με πλατύ κοινό τένοντα στον ελάσσονα </a:t>
            </a:r>
            <a:r>
              <a:rPr lang="el-GR" sz="1900" dirty="0" err="1"/>
              <a:t>τροχαντήρα</a:t>
            </a:r>
            <a:r>
              <a:rPr lang="el-GR" sz="1900" dirty="0"/>
              <a:t>.</a:t>
            </a:r>
          </a:p>
          <a:p>
            <a:pPr>
              <a:spcBef>
                <a:spcPts val="600"/>
              </a:spcBef>
            </a:pPr>
            <a:r>
              <a:rPr lang="el-GR" sz="1900" dirty="0"/>
              <a:t>Ο τένοντας κατά την πορεία του, αφού διασχίσει τον άνω ηβικό κλάδο, αμέσως μετά εκτρέπεται προς τα πίσω κατά </a:t>
            </a:r>
            <a:r>
              <a:rPr lang="el-GR" sz="1900" dirty="0" smtClean="0"/>
              <a:t>35</a:t>
            </a:r>
            <a:r>
              <a:rPr lang="el-GR" sz="1900" baseline="30000" dirty="0" smtClean="0"/>
              <a:t>ο</a:t>
            </a:r>
            <a:r>
              <a:rPr lang="el-GR" sz="1900" dirty="0" smtClean="0"/>
              <a:t> </a:t>
            </a:r>
            <a:r>
              <a:rPr lang="el-GR" sz="1900" dirty="0"/>
              <a:t>– </a:t>
            </a:r>
            <a:r>
              <a:rPr lang="el-GR" sz="1900" dirty="0" smtClean="0"/>
              <a:t>45</a:t>
            </a:r>
            <a:r>
              <a:rPr lang="el-GR" sz="1900" baseline="30000" dirty="0" smtClean="0"/>
              <a:t>ο</a:t>
            </a:r>
            <a:r>
              <a:rPr lang="el-GR" sz="1900" dirty="0" smtClean="0"/>
              <a:t>.</a:t>
            </a:r>
            <a:endParaRPr lang="el-GR" sz="1900" dirty="0"/>
          </a:p>
          <a:p>
            <a:pPr>
              <a:spcBef>
                <a:spcPts val="600"/>
              </a:spcBef>
            </a:pPr>
            <a:r>
              <a:rPr lang="el-GR" sz="1900" dirty="0"/>
              <a:t>Αυτή η εκτροπή του τένοντα αυξάνει τον μοχλοβραχίονα δύναμής του</a:t>
            </a:r>
          </a:p>
          <a:p>
            <a:pPr>
              <a:spcBef>
                <a:spcPts val="600"/>
              </a:spcBef>
            </a:pPr>
            <a:r>
              <a:rPr lang="el-GR" sz="1900" dirty="0"/>
              <a:t>Είναι ένας δυνατός καμπτήρας του ισχίου (είτε ισχίο-προς-λεκάνη, είτε λεκάνη-προς-ισχίο).</a:t>
            </a:r>
          </a:p>
          <a:p>
            <a:pPr>
              <a:spcBef>
                <a:spcPts val="600"/>
              </a:spcBef>
            </a:pPr>
            <a:r>
              <a:rPr lang="el-GR" sz="1900" dirty="0"/>
              <a:t>Είναι ένας αδύνατος προσαγωγός και έξω στροφέας, εν τούτοις, με το ισχίο σε απαγωγή μπορεί αποτελεσματικά να στρέψει το ισχίο προς τα έξω</a:t>
            </a:r>
          </a:p>
          <a:p>
            <a:pPr>
              <a:spcBef>
                <a:spcPts val="600"/>
              </a:spcBef>
            </a:pPr>
            <a:r>
              <a:rPr lang="el-GR" sz="1900" dirty="0"/>
              <a:t>Εάν η λεκάνη δεν σταθεροποιηθεί από τους κοιλιακούς μύες, θα </a:t>
            </a:r>
            <a:r>
              <a:rPr lang="el-GR" sz="1900" dirty="0" smtClean="0"/>
              <a:t>αυξήσει το οσφυϊκό κύρτωμα.</a:t>
            </a:r>
            <a:endParaRPr lang="el-GR" sz="1900" dirty="0"/>
          </a:p>
        </p:txBody>
      </p:sp>
      <p:sp>
        <p:nvSpPr>
          <p:cNvPr id="8" name="Rectangle 7"/>
          <p:cNvSpPr/>
          <p:nvPr/>
        </p:nvSpPr>
        <p:spPr>
          <a:xfrm>
            <a:off x="413792" y="6396335"/>
            <a:ext cx="2982416" cy="461665"/>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a:latin typeface="+mn-lt"/>
                <a:hlinkClick r:id="rId3"/>
              </a:rPr>
              <a:t>Anterior Hip Muscles </a:t>
            </a:r>
            <a:r>
              <a:rPr lang="en-US" sz="1200" dirty="0" smtClean="0">
                <a:latin typeface="+mn-lt"/>
                <a:hlinkClick r:id="rId3"/>
              </a:rPr>
              <a:t>2</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a:latin typeface="+mn-lt"/>
                <a:hlinkClick r:id="rId4" tooltip="User:Mikael Häggström"/>
              </a:rPr>
              <a:t>Mikael </a:t>
            </a:r>
            <a:r>
              <a:rPr lang="en-US" sz="1200" dirty="0" err="1">
                <a:latin typeface="+mn-lt"/>
                <a:hlinkClick r:id="rId4" tooltip="User:Mikael Häggström"/>
              </a:rPr>
              <a:t>Häggström</a:t>
            </a:r>
            <a:r>
              <a:rPr lang="en-US" sz="1200" dirty="0">
                <a:latin typeface="+mn-lt"/>
              </a:rPr>
              <a:t> </a:t>
            </a:r>
            <a:r>
              <a:rPr lang="el-GR" sz="1200" dirty="0" smtClean="0">
                <a:solidFill>
                  <a:prstClr val="black">
                    <a:lumMod val="75000"/>
                    <a:lumOff val="25000"/>
                  </a:prstClr>
                </a:solidFill>
                <a:latin typeface="+mn-lt"/>
              </a:rPr>
              <a:t>διαθέσιμο με άδεια </a:t>
            </a:r>
            <a:r>
              <a:rPr lang="en-US" sz="1200" dirty="0">
                <a:solidFill>
                  <a:prstClr val="black"/>
                </a:solidFill>
                <a:latin typeface="+mn-lt"/>
                <a:hlinkClick r:id="rId5"/>
              </a:rPr>
              <a:t>CC BY-SA 3.0</a:t>
            </a:r>
            <a:endParaRPr lang="en-US" sz="1200" dirty="0">
              <a:solidFill>
                <a:prstClr val="black"/>
              </a:solidFill>
              <a:latin typeface="+mn-lt"/>
            </a:endParaRPr>
          </a:p>
        </p:txBody>
      </p:sp>
    </p:spTree>
    <p:extLst>
      <p:ext uri="{BB962C8B-B14F-4D97-AF65-F5344CB8AC3E}">
        <p14:creationId xmlns:p14="http://schemas.microsoft.com/office/powerpoint/2010/main" val="6691022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Άρθρωση ισχίου – Οστά </a:t>
            </a:r>
            <a:r>
              <a:rPr lang="el-GR" sz="3000" b="0" dirty="0" smtClean="0"/>
              <a:t>3/7</a:t>
            </a:r>
            <a:endParaRPr lang="el-GR"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2</a:t>
            </a:fld>
            <a:endParaRPr lang="el-GR"/>
          </a:p>
        </p:txBody>
      </p:sp>
      <p:pic>
        <p:nvPicPr>
          <p:cNvPr id="1026" name="Picture 2" descr="File:Femur fron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901402"/>
            <a:ext cx="2124075" cy="56959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ile:Femur - animation9.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145546" y="1124744"/>
            <a:ext cx="3842606" cy="384260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4" name="Picture 4" descr="File:Femur back.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7824" y="950778"/>
            <a:ext cx="2133600" cy="569595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7"/>
          <p:cNvSpPr/>
          <p:nvPr/>
        </p:nvSpPr>
        <p:spPr>
          <a:xfrm>
            <a:off x="5641286" y="5085184"/>
            <a:ext cx="2851126" cy="461665"/>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a:latin typeface="+mn-lt"/>
                <a:hlinkClick r:id="rId6"/>
              </a:rPr>
              <a:t>Femur - </a:t>
            </a:r>
            <a:r>
              <a:rPr lang="en-US" sz="1200" dirty="0" smtClean="0">
                <a:latin typeface="+mn-lt"/>
                <a:hlinkClick r:id="rId6"/>
              </a:rPr>
              <a:t>animation9</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a:latin typeface="+mn-lt"/>
                <a:hlinkClick r:id="rId7" tooltip="User:Was a bee"/>
              </a:rPr>
              <a:t>Was a bee</a:t>
            </a:r>
            <a:r>
              <a:rPr lang="el-GR" sz="1200" dirty="0" smtClean="0">
                <a:solidFill>
                  <a:prstClr val="black">
                    <a:lumMod val="75000"/>
                    <a:lumOff val="25000"/>
                  </a:prstClr>
                </a:solidFill>
                <a:latin typeface="+mn-lt"/>
              </a:rPr>
              <a:t> διαθέσιμο με άδεια </a:t>
            </a:r>
            <a:r>
              <a:rPr lang="en-US" sz="1200" dirty="0">
                <a:latin typeface="+mn-lt"/>
                <a:hlinkClick r:id="rId8"/>
              </a:rPr>
              <a:t>CC BY-SA 2.1 JP</a:t>
            </a:r>
            <a:endParaRPr lang="en-US" sz="1200" dirty="0">
              <a:latin typeface="+mn-lt"/>
            </a:endParaRPr>
          </a:p>
        </p:txBody>
      </p:sp>
      <p:sp>
        <p:nvSpPr>
          <p:cNvPr id="11" name="Rectangle 7"/>
          <p:cNvSpPr/>
          <p:nvPr/>
        </p:nvSpPr>
        <p:spPr>
          <a:xfrm rot="16200000">
            <a:off x="-823997" y="5526827"/>
            <a:ext cx="2200680" cy="461665"/>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a:latin typeface="+mn-lt"/>
                <a:hlinkClick r:id="rId9"/>
              </a:rPr>
              <a:t>Femur </a:t>
            </a:r>
            <a:r>
              <a:rPr lang="en-US" sz="1200" dirty="0" smtClean="0">
                <a:latin typeface="+mn-lt"/>
                <a:hlinkClick r:id="rId9"/>
              </a:rPr>
              <a:t>front</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err="1" smtClean="0">
                <a:latin typeface="+mn-lt"/>
                <a:hlinkClick r:id="rId10" tooltip="User:Quibik"/>
              </a:rPr>
              <a:t>Quibik</a:t>
            </a:r>
            <a:r>
              <a:rPr lang="en-US" sz="1200" dirty="0" smtClean="0">
                <a:latin typeface="+mn-lt"/>
              </a:rPr>
              <a:t> </a:t>
            </a:r>
            <a:r>
              <a:rPr lang="el-GR" sz="1200" dirty="0" smtClean="0">
                <a:solidFill>
                  <a:prstClr val="black">
                    <a:lumMod val="75000"/>
                    <a:lumOff val="25000"/>
                  </a:prstClr>
                </a:solidFill>
                <a:latin typeface="+mn-lt"/>
              </a:rPr>
              <a:t>διαθέσιμο ως κοινό κτήμα</a:t>
            </a:r>
            <a:endParaRPr lang="en-US" sz="1200" dirty="0">
              <a:solidFill>
                <a:prstClr val="black">
                  <a:lumMod val="75000"/>
                  <a:lumOff val="25000"/>
                </a:prstClr>
              </a:solidFill>
              <a:latin typeface="+mn-lt"/>
            </a:endParaRPr>
          </a:p>
        </p:txBody>
      </p:sp>
      <p:sp>
        <p:nvSpPr>
          <p:cNvPr id="12" name="Rectangle 7"/>
          <p:cNvSpPr/>
          <p:nvPr/>
        </p:nvSpPr>
        <p:spPr>
          <a:xfrm rot="16200000">
            <a:off x="1907704" y="5506606"/>
            <a:ext cx="2160240" cy="461665"/>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a:latin typeface="+mn-lt"/>
                <a:hlinkClick r:id="rId11"/>
              </a:rPr>
              <a:t>Femur </a:t>
            </a:r>
            <a:r>
              <a:rPr lang="en-US" sz="1200" dirty="0" smtClean="0">
                <a:latin typeface="+mn-lt"/>
                <a:hlinkClick r:id="rId11"/>
              </a:rPr>
              <a:t>back</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err="1">
                <a:latin typeface="+mn-lt"/>
                <a:hlinkClick r:id="rId12" tooltip="User:Lennert B"/>
              </a:rPr>
              <a:t>Lennert</a:t>
            </a:r>
            <a:r>
              <a:rPr lang="en-US" sz="1200" dirty="0">
                <a:latin typeface="+mn-lt"/>
                <a:hlinkClick r:id="rId12" tooltip="User:Lennert B"/>
              </a:rPr>
              <a:t> B</a:t>
            </a:r>
            <a:r>
              <a:rPr lang="en-US" sz="1200" dirty="0" smtClean="0">
                <a:latin typeface="+mn-lt"/>
              </a:rPr>
              <a:t> </a:t>
            </a:r>
            <a:r>
              <a:rPr lang="el-GR" sz="1200" dirty="0" smtClean="0">
                <a:solidFill>
                  <a:prstClr val="black">
                    <a:lumMod val="75000"/>
                    <a:lumOff val="25000"/>
                  </a:prstClr>
                </a:solidFill>
                <a:latin typeface="+mn-lt"/>
              </a:rPr>
              <a:t>διαθέσιμο ως κοινό κτήμα</a:t>
            </a:r>
            <a:endParaRPr lang="en-US" sz="1200" dirty="0">
              <a:solidFill>
                <a:prstClr val="black">
                  <a:lumMod val="75000"/>
                  <a:lumOff val="25000"/>
                </a:prstClr>
              </a:solidFill>
              <a:latin typeface="+mn-lt"/>
            </a:endParaRPr>
          </a:p>
        </p:txBody>
      </p:sp>
    </p:spTree>
    <p:extLst>
      <p:ext uri="{BB962C8B-B14F-4D97-AF65-F5344CB8AC3E}">
        <p14:creationId xmlns:p14="http://schemas.microsoft.com/office/powerpoint/2010/main" val="31435597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l-GR" sz="4000" dirty="0" err="1" smtClean="0"/>
              <a:t>Λαγονοψοΐτης</a:t>
            </a:r>
            <a:r>
              <a:rPr lang="el-GR" sz="4000" dirty="0" smtClean="0"/>
              <a:t> μυς</a:t>
            </a:r>
            <a:endParaRPr lang="el-GR" sz="4000" dirty="0"/>
          </a:p>
        </p:txBody>
      </p:sp>
      <p:pic>
        <p:nvPicPr>
          <p:cNvPr id="5" name="Content Placeholder 4" descr="Psoas_major_muscle_-_animation05.gif"/>
          <p:cNvPicPr>
            <a:picLocks noGrp="1" noChangeAspect="1"/>
          </p:cNvPicPr>
          <p:nvPr>
            <p:ph idx="1"/>
          </p:nvPr>
        </p:nvPicPr>
        <p:blipFill>
          <a:blip r:embed="rId2"/>
          <a:stretch>
            <a:fillRect/>
          </a:stretch>
        </p:blipFill>
        <p:spPr>
          <a:xfrm>
            <a:off x="2428875" y="1574006"/>
            <a:ext cx="4286250" cy="4286250"/>
          </a:xfrm>
        </p:spPr>
      </p:pic>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29</a:t>
            </a:fld>
            <a:endParaRPr lang="el-GR"/>
          </a:p>
        </p:txBody>
      </p:sp>
      <p:sp>
        <p:nvSpPr>
          <p:cNvPr id="7" name="Rectangle 7"/>
          <p:cNvSpPr/>
          <p:nvPr/>
        </p:nvSpPr>
        <p:spPr>
          <a:xfrm>
            <a:off x="2843808" y="6021288"/>
            <a:ext cx="3571206" cy="461665"/>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a:latin typeface="+mn-lt"/>
                <a:hlinkClick r:id="rId3"/>
              </a:rPr>
              <a:t>Psoas major muscle - </a:t>
            </a:r>
            <a:r>
              <a:rPr lang="en-US" sz="1200" dirty="0" smtClean="0">
                <a:latin typeface="+mn-lt"/>
                <a:hlinkClick r:id="rId3"/>
              </a:rPr>
              <a:t>animation05</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a:latin typeface="+mn-lt"/>
                <a:hlinkClick r:id="rId4" tooltip="User:Was a bee"/>
              </a:rPr>
              <a:t>Was a bee</a:t>
            </a:r>
            <a:r>
              <a:rPr lang="el-GR" sz="1200" dirty="0" smtClean="0">
                <a:solidFill>
                  <a:prstClr val="black">
                    <a:lumMod val="75000"/>
                    <a:lumOff val="25000"/>
                  </a:prstClr>
                </a:solidFill>
                <a:latin typeface="+mn-lt"/>
              </a:rPr>
              <a:t> διαθέσιμο με άδεια </a:t>
            </a:r>
            <a:r>
              <a:rPr lang="en-US" sz="1200" dirty="0">
                <a:latin typeface="+mn-lt"/>
                <a:hlinkClick r:id="rId5"/>
              </a:rPr>
              <a:t>CC BY-SA 2.1 JP</a:t>
            </a:r>
            <a:endParaRPr lang="en-US" sz="1200" dirty="0">
              <a:latin typeface="+mn-lt"/>
            </a:endParaRPr>
          </a:p>
        </p:txBody>
      </p:sp>
    </p:spTree>
    <p:extLst>
      <p:ext uri="{BB962C8B-B14F-4D97-AF65-F5344CB8AC3E}">
        <p14:creationId xmlns:p14="http://schemas.microsoft.com/office/powerpoint/2010/main" val="5819316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dirty="0" smtClean="0"/>
              <a:t>Ελάσσων </a:t>
            </a:r>
            <a:r>
              <a:rPr lang="el-GR" sz="3600" dirty="0" err="1" smtClean="0"/>
              <a:t>ψοΐτης</a:t>
            </a:r>
            <a:endParaRPr lang="el-GR" sz="3600" dirty="0"/>
          </a:p>
        </p:txBody>
      </p:sp>
      <p:pic>
        <p:nvPicPr>
          <p:cNvPr id="5" name="Content Placeholder 4" descr="Musculus_psoas_minor.png"/>
          <p:cNvPicPr>
            <a:picLocks noGrp="1" noChangeAspect="1"/>
          </p:cNvPicPr>
          <p:nvPr>
            <p:ph idx="1"/>
          </p:nvPr>
        </p:nvPicPr>
        <p:blipFill>
          <a:blip r:embed="rId2"/>
          <a:stretch>
            <a:fillRect/>
          </a:stretch>
        </p:blipFill>
        <p:spPr>
          <a:xfrm>
            <a:off x="235736" y="980728"/>
            <a:ext cx="3240360" cy="5309066"/>
          </a:xfrm>
        </p:spPr>
      </p:pic>
      <p:sp>
        <p:nvSpPr>
          <p:cNvPr id="4" name="Content Placeholder 3"/>
          <p:cNvSpPr>
            <a:spLocks noGrp="1"/>
          </p:cNvSpPr>
          <p:nvPr>
            <p:ph sz="half" idx="4294967295"/>
          </p:nvPr>
        </p:nvSpPr>
        <p:spPr>
          <a:xfrm>
            <a:off x="3810000" y="1340768"/>
            <a:ext cx="5334000" cy="5256584"/>
          </a:xfrm>
        </p:spPr>
        <p:txBody>
          <a:bodyPr>
            <a:noAutofit/>
          </a:bodyPr>
          <a:lstStyle/>
          <a:p>
            <a:pPr>
              <a:lnSpc>
                <a:spcPct val="110000"/>
              </a:lnSpc>
              <a:spcBef>
                <a:spcPts val="1200"/>
              </a:spcBef>
            </a:pPr>
            <a:r>
              <a:rPr lang="el-GR" sz="2400" dirty="0" smtClean="0"/>
              <a:t>Κείται μπροστά από τον μείζονα ψοΐτη, αν και μπορεί να απουσιάζει στο 40% των ανθρώπων.</a:t>
            </a:r>
          </a:p>
          <a:p>
            <a:pPr>
              <a:lnSpc>
                <a:spcPct val="110000"/>
              </a:lnSpc>
              <a:spcBef>
                <a:spcPts val="1200"/>
              </a:spcBef>
              <a:buFont typeface="Wingdings" pitchFamily="2" charset="2"/>
              <a:buChar char="ü"/>
            </a:pPr>
            <a:r>
              <a:rPr lang="el-GR" sz="2400" dirty="0" smtClean="0"/>
              <a:t>Έκφυση: εγκάρσιες αποφύσεις και τα πλάγια του σώματος του Θ12 και Ο1 και τον μεταξύ τους δίσκο.</a:t>
            </a:r>
          </a:p>
          <a:p>
            <a:pPr>
              <a:lnSpc>
                <a:spcPct val="110000"/>
              </a:lnSpc>
              <a:spcBef>
                <a:spcPts val="1200"/>
              </a:spcBef>
              <a:buFont typeface="Wingdings" pitchFamily="2" charset="2"/>
              <a:buChar char="ü"/>
            </a:pPr>
            <a:r>
              <a:rPr lang="el-GR" sz="2400" dirty="0" smtClean="0"/>
              <a:t>Κατάφυση: ηβικό </a:t>
            </a:r>
            <a:r>
              <a:rPr lang="el-GR" sz="2400" dirty="0" err="1" smtClean="0"/>
              <a:t>οστούν</a:t>
            </a:r>
            <a:r>
              <a:rPr lang="el-GR" sz="2400" dirty="0" smtClean="0"/>
              <a:t> κοντά στην </a:t>
            </a:r>
            <a:r>
              <a:rPr lang="el-GR" sz="2400" dirty="0" err="1" smtClean="0"/>
              <a:t>κτενιαία</a:t>
            </a:r>
            <a:r>
              <a:rPr lang="el-GR" sz="2400" dirty="0" smtClean="0"/>
              <a:t> γραμμή.</a:t>
            </a:r>
          </a:p>
          <a:p>
            <a:pPr>
              <a:lnSpc>
                <a:spcPct val="110000"/>
              </a:lnSpc>
              <a:spcBef>
                <a:spcPts val="1200"/>
              </a:spcBef>
              <a:buFont typeface="Wingdings" pitchFamily="2" charset="2"/>
              <a:buChar char="ü"/>
            </a:pPr>
            <a:r>
              <a:rPr lang="el-GR" sz="2400" dirty="0" err="1" smtClean="0"/>
              <a:t>Εννεύρωση</a:t>
            </a:r>
            <a:r>
              <a:rPr lang="el-GR" sz="2400" dirty="0" smtClean="0"/>
              <a:t>: κλάδους του Ο1.</a:t>
            </a:r>
          </a:p>
          <a:p>
            <a:pPr>
              <a:lnSpc>
                <a:spcPct val="110000"/>
              </a:lnSpc>
              <a:spcBef>
                <a:spcPts val="1200"/>
              </a:spcBef>
              <a:buFont typeface="Wingdings" pitchFamily="2" charset="2"/>
              <a:buChar char="ü"/>
            </a:pPr>
            <a:r>
              <a:rPr lang="el-GR" sz="2400" dirty="0" smtClean="0"/>
              <a:t>Ενέργεια αμφίπλευρη: οπίσθια κλίση λεκάνης (ασθενής ενέργεια).</a:t>
            </a:r>
            <a:endParaRPr lang="el-GR" sz="240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30</a:t>
            </a:fld>
            <a:endParaRPr lang="el-GR"/>
          </a:p>
        </p:txBody>
      </p:sp>
      <p:sp>
        <p:nvSpPr>
          <p:cNvPr id="7" name="Rectangle 7"/>
          <p:cNvSpPr/>
          <p:nvPr/>
        </p:nvSpPr>
        <p:spPr>
          <a:xfrm>
            <a:off x="539552" y="6329305"/>
            <a:ext cx="2592288" cy="461665"/>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a:latin typeface="+mn-lt"/>
                <a:hlinkClick r:id="rId3"/>
              </a:rPr>
              <a:t>Musculus psoas </a:t>
            </a:r>
            <a:r>
              <a:rPr lang="en-US" sz="1200" dirty="0" smtClean="0">
                <a:latin typeface="+mn-lt"/>
                <a:hlinkClick r:id="rId3"/>
              </a:rPr>
              <a:t>minor”</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a:latin typeface="+mn-lt"/>
                <a:hlinkClick r:id="rId4" tooltip="User:Bemoeial1"/>
              </a:rPr>
              <a:t>Bemoeial1</a:t>
            </a:r>
            <a:r>
              <a:rPr lang="en-US" sz="1200" dirty="0" smtClean="0">
                <a:latin typeface="+mn-lt"/>
              </a:rPr>
              <a:t> </a:t>
            </a:r>
            <a:r>
              <a:rPr lang="el-GR" sz="1200" dirty="0" smtClean="0">
                <a:solidFill>
                  <a:prstClr val="black">
                    <a:lumMod val="75000"/>
                    <a:lumOff val="25000"/>
                  </a:prstClr>
                </a:solidFill>
                <a:latin typeface="+mn-lt"/>
              </a:rPr>
              <a:t>διαθέσιμο ως κοινό κτήμα</a:t>
            </a:r>
            <a:endParaRPr lang="en-US" sz="1200" dirty="0">
              <a:solidFill>
                <a:prstClr val="black">
                  <a:lumMod val="75000"/>
                  <a:lumOff val="25000"/>
                </a:prstClr>
              </a:solidFill>
              <a:latin typeface="+mn-lt"/>
            </a:endParaRPr>
          </a:p>
        </p:txBody>
      </p:sp>
    </p:spTree>
    <p:extLst>
      <p:ext uri="{BB962C8B-B14F-4D97-AF65-F5344CB8AC3E}">
        <p14:creationId xmlns:p14="http://schemas.microsoft.com/office/powerpoint/2010/main" val="31662541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dirty="0" smtClean="0"/>
              <a:t>Καμπτήρες μύες – Ραπτικός </a:t>
            </a:r>
            <a:endParaRPr lang="el-GR" sz="3600" dirty="0"/>
          </a:p>
        </p:txBody>
      </p:sp>
      <p:sp>
        <p:nvSpPr>
          <p:cNvPr id="4" name="Content Placeholder 3"/>
          <p:cNvSpPr>
            <a:spLocks noGrp="1"/>
          </p:cNvSpPr>
          <p:nvPr>
            <p:ph sz="half" idx="4294967295"/>
          </p:nvPr>
        </p:nvSpPr>
        <p:spPr>
          <a:xfrm>
            <a:off x="3995936" y="1484784"/>
            <a:ext cx="5029200" cy="5257800"/>
          </a:xfrm>
        </p:spPr>
        <p:txBody>
          <a:bodyPr>
            <a:normAutofit/>
          </a:bodyPr>
          <a:lstStyle/>
          <a:p>
            <a:r>
              <a:rPr lang="el-GR" sz="2200" dirty="0" smtClean="0"/>
              <a:t>Εκφύεται από την πρόσθια άνω λαγόνια άκανθα και φέρεται λοξά προς τα κάτω και έσω του μηρού μέχρι τον </a:t>
            </a:r>
            <a:r>
              <a:rPr lang="el-GR" sz="2200" dirty="0" err="1" smtClean="0"/>
              <a:t>χήνειο</a:t>
            </a:r>
            <a:r>
              <a:rPr lang="el-GR" sz="2200" dirty="0" smtClean="0"/>
              <a:t> πόδα με τον οποίο </a:t>
            </a:r>
            <a:r>
              <a:rPr lang="el-GR" sz="2200" dirty="0" err="1" smtClean="0"/>
              <a:t>καταφύεται</a:t>
            </a:r>
            <a:r>
              <a:rPr lang="el-GR" sz="2200" dirty="0" smtClean="0"/>
              <a:t> στην περιτονία της κνήμης.</a:t>
            </a:r>
          </a:p>
          <a:p>
            <a:r>
              <a:rPr lang="el-GR" sz="2200" dirty="0" smtClean="0"/>
              <a:t>Είναι κυρίως καμπτήρας και δευτερογενώς προκαλεί απαγωγή και έξω στροφή του ισχίου.</a:t>
            </a:r>
          </a:p>
          <a:p>
            <a:r>
              <a:rPr lang="el-GR" sz="2200" dirty="0" smtClean="0"/>
              <a:t>Είναι αρκετά δυνατός μυς με μυϊκή συστολή ίση με 2 </a:t>
            </a:r>
            <a:r>
              <a:rPr lang="en-GB" sz="2200" dirty="0" smtClean="0"/>
              <a:t>kg</a:t>
            </a:r>
            <a:r>
              <a:rPr lang="el-GR" sz="2200" dirty="0" smtClean="0"/>
              <a:t> βάρους με τα 9/10 της ισχύος του να καταναλώνεται για την κάμψη.</a:t>
            </a:r>
          </a:p>
          <a:p>
            <a:r>
              <a:rPr lang="el-GR" sz="2200" dirty="0" smtClean="0"/>
              <a:t>Ο μυς αυτός δρα και στο γόνατο προκαλώντας κάμψη και έσω στροφή.</a:t>
            </a: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31</a:t>
            </a:fld>
            <a:endParaRPr lang="el-GR"/>
          </a:p>
        </p:txBody>
      </p:sp>
      <p:pic>
        <p:nvPicPr>
          <p:cNvPr id="6146" name="Picture 2" descr="File:Sartorius.png"/>
          <p:cNvPicPr>
            <a:picLocks noChangeAspect="1" noChangeArrowheads="1"/>
          </p:cNvPicPr>
          <p:nvPr/>
        </p:nvPicPr>
        <p:blipFill rotWithShape="1">
          <a:blip r:embed="rId2">
            <a:extLst>
              <a:ext uri="{28A0092B-C50C-407E-A947-70E740481C1C}">
                <a14:useLocalDpi xmlns:a14="http://schemas.microsoft.com/office/drawing/2010/main" val="0"/>
              </a:ext>
            </a:extLst>
          </a:blip>
          <a:srcRect r="9773"/>
          <a:stretch/>
        </p:blipFill>
        <p:spPr bwMode="auto">
          <a:xfrm>
            <a:off x="323527" y="994959"/>
            <a:ext cx="3528393" cy="488231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7"/>
          <p:cNvSpPr/>
          <p:nvPr/>
        </p:nvSpPr>
        <p:spPr>
          <a:xfrm>
            <a:off x="899592" y="5949280"/>
            <a:ext cx="2221715" cy="461665"/>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smtClean="0">
                <a:latin typeface="+mn-lt"/>
                <a:hlinkClick r:id="rId3"/>
              </a:rPr>
              <a:t>Sartorius</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a:latin typeface="+mn-lt"/>
                <a:hlinkClick r:id="rId4" tooltip="User:Uwe Gille"/>
              </a:rPr>
              <a:t>Uwe </a:t>
            </a:r>
            <a:r>
              <a:rPr lang="en-US" sz="1200" dirty="0" err="1">
                <a:latin typeface="+mn-lt"/>
                <a:hlinkClick r:id="rId4" tooltip="User:Uwe Gille"/>
              </a:rPr>
              <a:t>Gille</a:t>
            </a:r>
            <a:r>
              <a:rPr lang="en-US" sz="1200" dirty="0" smtClean="0">
                <a:latin typeface="+mn-lt"/>
              </a:rPr>
              <a:t> </a:t>
            </a:r>
            <a:r>
              <a:rPr lang="el-GR" sz="1200" dirty="0" smtClean="0">
                <a:solidFill>
                  <a:prstClr val="black">
                    <a:lumMod val="75000"/>
                    <a:lumOff val="25000"/>
                  </a:prstClr>
                </a:solidFill>
                <a:latin typeface="+mn-lt"/>
              </a:rPr>
              <a:t>διαθέσιμο ως κοινό κτήμα</a:t>
            </a:r>
            <a:endParaRPr lang="en-US" sz="1200" dirty="0">
              <a:solidFill>
                <a:prstClr val="black">
                  <a:lumMod val="75000"/>
                  <a:lumOff val="25000"/>
                </a:prstClr>
              </a:solidFill>
              <a:latin typeface="+mn-lt"/>
            </a:endParaRPr>
          </a:p>
        </p:txBody>
      </p:sp>
    </p:spTree>
    <p:extLst>
      <p:ext uri="{BB962C8B-B14F-4D97-AF65-F5344CB8AC3E}">
        <p14:creationId xmlns:p14="http://schemas.microsoft.com/office/powerpoint/2010/main" val="165570948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dirty="0" smtClean="0"/>
              <a:t>Καμπτήρες μύες – Ορθός μηριαίος – ΤΠΠ  </a:t>
            </a:r>
            <a:endParaRPr lang="el-GR" sz="360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32</a:t>
            </a:fld>
            <a:endParaRPr lang="el-GR"/>
          </a:p>
        </p:txBody>
      </p:sp>
      <p:pic>
        <p:nvPicPr>
          <p:cNvPr id="7170" name="Picture 2" descr="File:Rectus femori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585" y="972469"/>
            <a:ext cx="1793508" cy="5335910"/>
          </a:xfrm>
          <a:prstGeom prst="rect">
            <a:avLst/>
          </a:prstGeom>
          <a:noFill/>
          <a:extLst>
            <a:ext uri="{909E8E84-426E-40DD-AFC4-6F175D3DCCD1}">
              <a14:hiddenFill xmlns:a14="http://schemas.microsoft.com/office/drawing/2010/main">
                <a:solidFill>
                  <a:srgbClr val="FFFFFF"/>
                </a:solidFill>
              </a14:hiddenFill>
            </a:ext>
          </a:extLst>
        </p:spPr>
      </p:pic>
      <p:sp>
        <p:nvSpPr>
          <p:cNvPr id="6" name="Θέση περιεχομένου 5"/>
          <p:cNvSpPr>
            <a:spLocks noGrp="1"/>
          </p:cNvSpPr>
          <p:nvPr>
            <p:ph idx="1"/>
          </p:nvPr>
        </p:nvSpPr>
        <p:spPr>
          <a:xfrm>
            <a:off x="3214678" y="1196752"/>
            <a:ext cx="5533786" cy="5661248"/>
          </a:xfrm>
        </p:spPr>
        <p:txBody>
          <a:bodyPr>
            <a:normAutofit/>
          </a:bodyPr>
          <a:lstStyle/>
          <a:p>
            <a:r>
              <a:rPr lang="el-GR" dirty="0"/>
              <a:t>Ο ορθός μηριαίος είναι ισχυρός μυς με δύναμη ίση με 5 </a:t>
            </a:r>
            <a:r>
              <a:rPr lang="el-GR" dirty="0" err="1"/>
              <a:t>kg</a:t>
            </a:r>
            <a:r>
              <a:rPr lang="el-GR" dirty="0"/>
              <a:t> </a:t>
            </a:r>
            <a:r>
              <a:rPr lang="el-GR" dirty="0" smtClean="0"/>
              <a:t>βάρους.</a:t>
            </a:r>
            <a:endParaRPr lang="el-GR" dirty="0"/>
          </a:p>
          <a:p>
            <a:r>
              <a:rPr lang="el-GR" dirty="0"/>
              <a:t>Η ενέργειά του στο ισχίο εξαρτάται από την θέση του </a:t>
            </a:r>
            <a:r>
              <a:rPr lang="el-GR" dirty="0" smtClean="0"/>
              <a:t>γόνατος.</a:t>
            </a:r>
            <a:endParaRPr lang="el-GR" dirty="0"/>
          </a:p>
          <a:p>
            <a:r>
              <a:rPr lang="el-GR" dirty="0"/>
              <a:t>Είναι πιο ισχυρός όταν το γόνατο βρίσκεται σε </a:t>
            </a:r>
            <a:r>
              <a:rPr lang="el-GR" dirty="0" smtClean="0"/>
              <a:t>κάμψη.</a:t>
            </a:r>
            <a:endParaRPr lang="el-GR" dirty="0"/>
          </a:p>
          <a:p>
            <a:r>
              <a:rPr lang="el-GR" dirty="0"/>
              <a:t>Σε θέση έκτασης του ισχίου λειτουργεί και ως </a:t>
            </a:r>
            <a:r>
              <a:rPr lang="el-GR" dirty="0" err="1"/>
              <a:t>απαγωγός</a:t>
            </a:r>
            <a:r>
              <a:rPr lang="el-GR" dirty="0"/>
              <a:t>, ενώ σε θέση κάμψης του ισχίου λειτουργεί ως </a:t>
            </a:r>
            <a:r>
              <a:rPr lang="el-GR" dirty="0" smtClean="0"/>
              <a:t>προσαγωγός.</a:t>
            </a:r>
            <a:endParaRPr lang="el-GR" dirty="0"/>
          </a:p>
          <a:p>
            <a:r>
              <a:rPr lang="el-GR" dirty="0"/>
              <a:t>Ο ΤΠΠ είναι αρκετά ισχυρός </a:t>
            </a:r>
            <a:r>
              <a:rPr lang="el-GR" dirty="0" smtClean="0"/>
              <a:t>καμπτήρας και </a:t>
            </a:r>
            <a:r>
              <a:rPr lang="el-GR" dirty="0" err="1" smtClean="0"/>
              <a:t>απαγωγός</a:t>
            </a:r>
            <a:r>
              <a:rPr lang="el-GR" dirty="0" smtClean="0"/>
              <a:t> του ισχίου, </a:t>
            </a:r>
            <a:r>
              <a:rPr lang="el-GR" dirty="0"/>
              <a:t>και </a:t>
            </a:r>
            <a:r>
              <a:rPr lang="el-GR" dirty="0" smtClean="0"/>
              <a:t>δευτερεύων έσω στροφέας.</a:t>
            </a:r>
            <a:endParaRPr lang="el-GR" dirty="0"/>
          </a:p>
        </p:txBody>
      </p:sp>
      <p:sp>
        <p:nvSpPr>
          <p:cNvPr id="8" name="Rectangle 7"/>
          <p:cNvSpPr/>
          <p:nvPr/>
        </p:nvSpPr>
        <p:spPr>
          <a:xfrm>
            <a:off x="819167" y="6327402"/>
            <a:ext cx="2221715" cy="461665"/>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a:latin typeface="+mn-lt"/>
                <a:hlinkClick r:id="rId3"/>
              </a:rPr>
              <a:t>Rectus </a:t>
            </a:r>
            <a:r>
              <a:rPr lang="en-US" sz="1200" dirty="0" err="1" smtClean="0">
                <a:latin typeface="+mn-lt"/>
                <a:hlinkClick r:id="rId3"/>
              </a:rPr>
              <a:t>femoris</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a:latin typeface="+mn-lt"/>
                <a:hlinkClick r:id="rId4" tooltip="User:Uwe Gille"/>
              </a:rPr>
              <a:t>Uwe </a:t>
            </a:r>
            <a:r>
              <a:rPr lang="en-US" sz="1200" dirty="0" err="1">
                <a:latin typeface="+mn-lt"/>
                <a:hlinkClick r:id="rId4" tooltip="User:Uwe Gille"/>
              </a:rPr>
              <a:t>Gille</a:t>
            </a:r>
            <a:r>
              <a:rPr lang="en-US" sz="1200" dirty="0" smtClean="0">
                <a:latin typeface="+mn-lt"/>
              </a:rPr>
              <a:t> </a:t>
            </a:r>
            <a:r>
              <a:rPr lang="el-GR" sz="1200" dirty="0" smtClean="0">
                <a:solidFill>
                  <a:prstClr val="black">
                    <a:lumMod val="75000"/>
                    <a:lumOff val="25000"/>
                  </a:prstClr>
                </a:solidFill>
                <a:latin typeface="+mn-lt"/>
              </a:rPr>
              <a:t>διαθέσιμο ως κοινό κτήμα</a:t>
            </a:r>
            <a:endParaRPr lang="en-US" sz="1200" dirty="0">
              <a:solidFill>
                <a:prstClr val="black">
                  <a:lumMod val="75000"/>
                  <a:lumOff val="25000"/>
                </a:prstClr>
              </a:solidFill>
              <a:latin typeface="+mn-lt"/>
            </a:endParaRPr>
          </a:p>
        </p:txBody>
      </p:sp>
    </p:spTree>
    <p:extLst>
      <p:ext uri="{BB962C8B-B14F-4D97-AF65-F5344CB8AC3E}">
        <p14:creationId xmlns:p14="http://schemas.microsoft.com/office/powerpoint/2010/main" val="36629275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Καμπτήρες μύες </a:t>
            </a:r>
            <a:r>
              <a:rPr lang="el-GR" sz="3000" b="0" dirty="0" smtClean="0"/>
              <a:t>1/2</a:t>
            </a:r>
            <a:endParaRPr lang="el-GR" sz="3000" b="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33</a:t>
            </a:fld>
            <a:endParaRPr lang="el-GR"/>
          </a:p>
        </p:txBody>
      </p:sp>
      <p:sp>
        <p:nvSpPr>
          <p:cNvPr id="6" name="Θέση περιεχομένου 5"/>
          <p:cNvSpPr>
            <a:spLocks noGrp="1"/>
          </p:cNvSpPr>
          <p:nvPr>
            <p:ph idx="1"/>
          </p:nvPr>
        </p:nvSpPr>
        <p:spPr/>
        <p:txBody>
          <a:bodyPr/>
          <a:lstStyle/>
          <a:p>
            <a:r>
              <a:rPr lang="el-GR" sz="2400" dirty="0"/>
              <a:t>Αρκετοί άλλοι μύες συνεπικουρούν στην κάμψη του ισχίου και η συμβολή τους δεν είναι αμελητέα.</a:t>
            </a:r>
          </a:p>
          <a:p>
            <a:r>
              <a:rPr lang="el-GR" sz="2400" dirty="0"/>
              <a:t>Οι μύες αυτοί είναι:</a:t>
            </a:r>
          </a:p>
          <a:p>
            <a:pPr lvl="1"/>
            <a:r>
              <a:rPr lang="el-GR" sz="2400" dirty="0"/>
              <a:t>Ο </a:t>
            </a:r>
            <a:r>
              <a:rPr lang="el-GR" sz="2400" dirty="0" err="1" smtClean="0"/>
              <a:t>κτενίτης</a:t>
            </a:r>
            <a:r>
              <a:rPr lang="el-GR" sz="2400" dirty="0" smtClean="0"/>
              <a:t>.</a:t>
            </a:r>
            <a:endParaRPr lang="el-GR" sz="2400" dirty="0"/>
          </a:p>
          <a:p>
            <a:pPr lvl="1"/>
            <a:r>
              <a:rPr lang="el-GR" sz="2400" dirty="0"/>
              <a:t>Ο μακρός </a:t>
            </a:r>
            <a:r>
              <a:rPr lang="el-GR" sz="2400" dirty="0" smtClean="0"/>
              <a:t>προσαγωγός.</a:t>
            </a:r>
            <a:endParaRPr lang="el-GR" sz="2400" dirty="0"/>
          </a:p>
          <a:p>
            <a:pPr lvl="1"/>
            <a:r>
              <a:rPr lang="el-GR" sz="2400" dirty="0"/>
              <a:t>Ο ισχνός </a:t>
            </a:r>
            <a:r>
              <a:rPr lang="el-GR" sz="2400" dirty="0" smtClean="0"/>
              <a:t>προσαγωγός.</a:t>
            </a:r>
            <a:endParaRPr lang="el-GR" sz="2400" dirty="0"/>
          </a:p>
          <a:p>
            <a:pPr lvl="1"/>
            <a:r>
              <a:rPr lang="el-GR" sz="2400" dirty="0"/>
              <a:t>Οι πρόσθιες ίνες του μέσου και μικρού </a:t>
            </a:r>
            <a:r>
              <a:rPr lang="el-GR" sz="2400" dirty="0" smtClean="0"/>
              <a:t>γλουτιαίου.</a:t>
            </a:r>
            <a:endParaRPr lang="el-GR" sz="2400" dirty="0"/>
          </a:p>
          <a:p>
            <a:r>
              <a:rPr lang="el-GR" sz="2400" dirty="0"/>
              <a:t>Όλοι οι καμπτήρες μύες μπορούν να παράγουν προσαγωγή/απαγωγή ή έξω/έσω στροφή σαν επικουρικές κινήσεις και μπορεί να χωριστούν σε 2 ομάδες</a:t>
            </a:r>
            <a:r>
              <a:rPr lang="el-GR" sz="2400" dirty="0" smtClean="0"/>
              <a:t>.</a:t>
            </a:r>
            <a:endParaRPr lang="el-GR" sz="2400" dirty="0"/>
          </a:p>
        </p:txBody>
      </p:sp>
    </p:spTree>
    <p:extLst>
      <p:ext uri="{BB962C8B-B14F-4D97-AF65-F5344CB8AC3E}">
        <p14:creationId xmlns:p14="http://schemas.microsoft.com/office/powerpoint/2010/main" val="20195591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l-GR" dirty="0"/>
              <a:t>Καμπτήρες μύες </a:t>
            </a:r>
            <a:r>
              <a:rPr lang="el-GR" sz="3000" b="0" dirty="0" smtClean="0"/>
              <a:t>2/2</a:t>
            </a:r>
            <a:endParaRPr lang="el-GR" sz="36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34</a:t>
            </a:fld>
            <a:endParaRPr lang="el-GR"/>
          </a:p>
        </p:txBody>
      </p:sp>
      <p:sp>
        <p:nvSpPr>
          <p:cNvPr id="3" name="Θέση περιεχομένου 2"/>
          <p:cNvSpPr>
            <a:spLocks noGrp="1"/>
          </p:cNvSpPr>
          <p:nvPr>
            <p:ph idx="1"/>
          </p:nvPr>
        </p:nvSpPr>
        <p:spPr/>
        <p:txBody>
          <a:bodyPr>
            <a:normAutofit lnSpcReduction="10000"/>
          </a:bodyPr>
          <a:lstStyle/>
          <a:p>
            <a:pPr>
              <a:lnSpc>
                <a:spcPct val="125000"/>
              </a:lnSpc>
              <a:spcBef>
                <a:spcPts val="600"/>
              </a:spcBef>
            </a:pPr>
            <a:r>
              <a:rPr lang="el-GR" dirty="0"/>
              <a:t>Στην πρώτη ομάδα ανήκουν οι πρόσθιες ίνες του μέσου και μικρού γλουτιαίου και ο ΤΠΠ, οι οποίοι προκαλούν κάμψη – απαγωγή – έσω στροφή.</a:t>
            </a:r>
          </a:p>
          <a:p>
            <a:pPr>
              <a:lnSpc>
                <a:spcPct val="125000"/>
              </a:lnSpc>
              <a:spcBef>
                <a:spcPts val="600"/>
              </a:spcBef>
            </a:pPr>
            <a:r>
              <a:rPr lang="el-GR" dirty="0"/>
              <a:t>Στην δεύτερη </a:t>
            </a:r>
            <a:r>
              <a:rPr lang="el-GR" dirty="0" smtClean="0"/>
              <a:t>ομάδα ανήκουν ο </a:t>
            </a:r>
            <a:r>
              <a:rPr lang="el-GR" dirty="0" err="1" smtClean="0"/>
              <a:t>λαγονοψοϊτης</a:t>
            </a:r>
            <a:r>
              <a:rPr lang="el-GR" dirty="0" smtClean="0"/>
              <a:t>, ο </a:t>
            </a:r>
            <a:r>
              <a:rPr lang="el-GR" dirty="0" err="1" smtClean="0"/>
              <a:t>κτενίτης</a:t>
            </a:r>
            <a:r>
              <a:rPr lang="el-GR" dirty="0" smtClean="0"/>
              <a:t> και ο μακρός προσαγωγός, οι οποίοι </a:t>
            </a:r>
            <a:r>
              <a:rPr lang="el-GR" dirty="0"/>
              <a:t>προκαλούν κάμψη – προσαγωγή – έξω </a:t>
            </a:r>
            <a:r>
              <a:rPr lang="el-GR" dirty="0" smtClean="0"/>
              <a:t>στροφή.</a:t>
            </a:r>
            <a:endParaRPr lang="el-GR" dirty="0"/>
          </a:p>
          <a:p>
            <a:pPr>
              <a:lnSpc>
                <a:spcPct val="125000"/>
              </a:lnSpc>
              <a:spcBef>
                <a:spcPts val="600"/>
              </a:spcBef>
            </a:pPr>
            <a:r>
              <a:rPr lang="el-GR" dirty="0"/>
              <a:t>Κατά την βάδιση, αυτές οι δύο ομάδες μυών ισορροπούν ως πρωταγωνιστές και </a:t>
            </a:r>
            <a:r>
              <a:rPr lang="el-GR" dirty="0" smtClean="0"/>
              <a:t>ανταγωνιστές.</a:t>
            </a:r>
            <a:endParaRPr lang="el-GR" dirty="0"/>
          </a:p>
          <a:p>
            <a:pPr>
              <a:lnSpc>
                <a:spcPct val="125000"/>
              </a:lnSpc>
              <a:spcBef>
                <a:spcPts val="600"/>
              </a:spcBef>
            </a:pPr>
            <a:r>
              <a:rPr lang="el-GR" dirty="0"/>
              <a:t>Στην συνεργεία κάμψη – προσαγωγή – έσω στροφή τον κύριο ρόλο παίζουν οι προσαγωγοί και ο ΤΠΠ συνεπικουρούμενοι από τους έσω στροφείς (τον μικρό και μέσο γλουτιαίο</a:t>
            </a:r>
            <a:r>
              <a:rPr lang="el-GR" dirty="0" smtClean="0"/>
              <a:t>).</a:t>
            </a:r>
            <a:endParaRPr lang="el-GR" dirty="0"/>
          </a:p>
        </p:txBody>
      </p:sp>
    </p:spTree>
    <p:extLst>
      <p:ext uri="{BB962C8B-B14F-4D97-AF65-F5344CB8AC3E}">
        <p14:creationId xmlns:p14="http://schemas.microsoft.com/office/powerpoint/2010/main" val="336769692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l-GR" sz="3600" dirty="0" smtClean="0"/>
              <a:t>Κίνηση λεκάνης-προς-μηριαίο</a:t>
            </a:r>
            <a:endParaRPr lang="el-GR" sz="36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35</a:t>
            </a:fld>
            <a:endParaRPr lang="el-GR"/>
          </a:p>
        </p:txBody>
      </p:sp>
      <p:sp>
        <p:nvSpPr>
          <p:cNvPr id="3" name="Θέση περιεχομένου 2"/>
          <p:cNvSpPr>
            <a:spLocks noGrp="1"/>
          </p:cNvSpPr>
          <p:nvPr>
            <p:ph idx="1"/>
          </p:nvPr>
        </p:nvSpPr>
        <p:spPr/>
        <p:txBody>
          <a:bodyPr/>
          <a:lstStyle/>
          <a:p>
            <a:pPr>
              <a:lnSpc>
                <a:spcPct val="130000"/>
              </a:lnSpc>
            </a:pPr>
            <a:r>
              <a:rPr lang="el-GR" dirty="0"/>
              <a:t>Η πρόσθια κλίση της λεκάνης εκτελείται από το ζεύγος δύναμης των </a:t>
            </a:r>
            <a:r>
              <a:rPr lang="el-GR" dirty="0" err="1"/>
              <a:t>εκτεινόντων</a:t>
            </a:r>
            <a:r>
              <a:rPr lang="el-GR" dirty="0"/>
              <a:t> μυών της ΣΣ και των </a:t>
            </a:r>
            <a:r>
              <a:rPr lang="el-GR" dirty="0" err="1"/>
              <a:t>καμπτήρων</a:t>
            </a:r>
            <a:r>
              <a:rPr lang="el-GR" dirty="0"/>
              <a:t> του ισχίου.</a:t>
            </a:r>
          </a:p>
          <a:p>
            <a:pPr>
              <a:lnSpc>
                <a:spcPct val="130000"/>
              </a:lnSpc>
            </a:pPr>
            <a:r>
              <a:rPr lang="el-GR" dirty="0"/>
              <a:t>Όλοι οι καμπτήρες μύες έχουν την δυνατότητα να φέρουν την λεκάνη σε πρόσθια κλίση.</a:t>
            </a:r>
          </a:p>
          <a:p>
            <a:pPr>
              <a:lnSpc>
                <a:spcPct val="130000"/>
              </a:lnSpc>
            </a:pPr>
            <a:r>
              <a:rPr lang="el-GR" dirty="0"/>
              <a:t>Η κλινική σημασία της πρόσθιας κλίσης σχετίζεται με την αύξηση του οσφυϊκού κυρτώματος που αυξάνει τις συμπιεστικές δυνάμεις στις ΖΑ αρθρώσεις και τις </a:t>
            </a:r>
            <a:r>
              <a:rPr lang="el-GR" dirty="0" err="1"/>
              <a:t>διατμητικές</a:t>
            </a:r>
            <a:r>
              <a:rPr lang="el-GR" dirty="0"/>
              <a:t> δυνάμεις στην </a:t>
            </a:r>
            <a:r>
              <a:rPr lang="el-GR" dirty="0" err="1"/>
              <a:t>οσφυο</a:t>
            </a:r>
            <a:r>
              <a:rPr lang="el-GR" dirty="0"/>
              <a:t>-ιερή ένωση</a:t>
            </a:r>
            <a:r>
              <a:rPr lang="el-GR" dirty="0" smtClean="0"/>
              <a:t>.</a:t>
            </a:r>
            <a:endParaRPr lang="el-GR" dirty="0"/>
          </a:p>
        </p:txBody>
      </p:sp>
    </p:spTree>
    <p:extLst>
      <p:ext uri="{BB962C8B-B14F-4D97-AF65-F5344CB8AC3E}">
        <p14:creationId xmlns:p14="http://schemas.microsoft.com/office/powerpoint/2010/main" val="40570051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dirty="0" smtClean="0"/>
              <a:t>Μύες στο μετωπιαίο επίπεδο</a:t>
            </a:r>
            <a:endParaRPr lang="el-GR" sz="3600" dirty="0"/>
          </a:p>
        </p:txBody>
      </p:sp>
      <p:pic>
        <p:nvPicPr>
          <p:cNvPr id="4" name="Content Placeholder 3" descr="Hip-frontal plane muscle lines.tif"/>
          <p:cNvPicPr>
            <a:picLocks noGrp="1" noChangeAspect="1"/>
          </p:cNvPicPr>
          <p:nvPr>
            <p:ph idx="1"/>
          </p:nvPr>
        </p:nvPicPr>
        <p:blipFill>
          <a:blip r:embed="rId2"/>
          <a:stretch>
            <a:fillRect/>
          </a:stretch>
        </p:blipFill>
        <p:spPr>
          <a:xfrm>
            <a:off x="395536" y="1340768"/>
            <a:ext cx="2980944" cy="4078224"/>
          </a:xfrm>
        </p:spPr>
      </p:pic>
      <p:sp>
        <p:nvSpPr>
          <p:cNvPr id="5" name="Content Placeholder 4"/>
          <p:cNvSpPr>
            <a:spLocks noGrp="1"/>
          </p:cNvSpPr>
          <p:nvPr>
            <p:ph sz="half" idx="4294967295"/>
          </p:nvPr>
        </p:nvSpPr>
        <p:spPr>
          <a:xfrm>
            <a:off x="3786182" y="1556792"/>
            <a:ext cx="5322322" cy="4525963"/>
          </a:xfrm>
        </p:spPr>
        <p:txBody>
          <a:bodyPr>
            <a:normAutofit fontScale="92500"/>
          </a:bodyPr>
          <a:lstStyle/>
          <a:p>
            <a:pPr>
              <a:lnSpc>
                <a:spcPct val="110000"/>
              </a:lnSpc>
              <a:spcBef>
                <a:spcPts val="1200"/>
              </a:spcBef>
            </a:pPr>
            <a:r>
              <a:rPr lang="el-GR" sz="3000" dirty="0" smtClean="0"/>
              <a:t>Όπως φαίνεται στην εικόνα:</a:t>
            </a:r>
          </a:p>
          <a:p>
            <a:pPr lvl="1">
              <a:lnSpc>
                <a:spcPct val="110000"/>
              </a:lnSpc>
              <a:spcBef>
                <a:spcPts val="1200"/>
              </a:spcBef>
              <a:buFont typeface="Courier New" pitchFamily="49" charset="0"/>
              <a:buChar char="o"/>
            </a:pPr>
            <a:r>
              <a:rPr lang="el-GR" sz="2400" dirty="0" smtClean="0"/>
              <a:t>Οι μύες με γεμάτο βέλος έχουν την ικανότητα να απάγουν το ισχίο.</a:t>
            </a:r>
          </a:p>
          <a:p>
            <a:pPr lvl="1">
              <a:lnSpc>
                <a:spcPct val="110000"/>
              </a:lnSpc>
              <a:spcBef>
                <a:spcPts val="1200"/>
              </a:spcBef>
              <a:buFont typeface="Courier New" pitchFamily="49" charset="0"/>
              <a:buChar char="o"/>
            </a:pPr>
            <a:r>
              <a:rPr lang="el-GR" sz="2400" dirty="0" smtClean="0"/>
              <a:t>Οι μύες με διακεκομμένο βέλος έχουν την ικανότητα να προσάγουν το ισχίο.</a:t>
            </a:r>
          </a:p>
          <a:p>
            <a:pPr lvl="1">
              <a:lnSpc>
                <a:spcPct val="110000"/>
              </a:lnSpc>
              <a:spcBef>
                <a:spcPts val="1200"/>
              </a:spcBef>
              <a:buFont typeface="Courier New" pitchFamily="49" charset="0"/>
              <a:buChar char="o"/>
            </a:pPr>
            <a:r>
              <a:rPr lang="el-GR" sz="2400" dirty="0" smtClean="0"/>
              <a:t>Η γραμμή έλξης των προσαγωγών προσεγγίζει το ισχίο από πολλές και διαφορετικές κατευθύνσεις, οπότε λειτουργικά, δημιουργούν ροπές σε όλα τα επίπεδα.</a:t>
            </a:r>
            <a:endParaRPr lang="el-GR" sz="240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36</a:t>
            </a:fld>
            <a:endParaRPr lang="el-GR"/>
          </a:p>
        </p:txBody>
      </p:sp>
      <p:sp>
        <p:nvSpPr>
          <p:cNvPr id="6" name="Ορθογώνιο 5"/>
          <p:cNvSpPr/>
          <p:nvPr/>
        </p:nvSpPr>
        <p:spPr>
          <a:xfrm>
            <a:off x="179512" y="5518393"/>
            <a:ext cx="3905648" cy="430887"/>
          </a:xfrm>
          <a:prstGeom prst="rect">
            <a:avLst/>
          </a:prstGeom>
        </p:spPr>
        <p:txBody>
          <a:bodyPr wrap="square">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100" dirty="0" smtClean="0">
                <a:latin typeface="Calibri"/>
              </a:rPr>
              <a:t>© </a:t>
            </a:r>
            <a:r>
              <a:rPr lang="en-US" sz="1100" dirty="0" smtClean="0">
                <a:latin typeface="+mn-lt"/>
              </a:rPr>
              <a:t>Donald </a:t>
            </a:r>
            <a:r>
              <a:rPr lang="en-US" sz="1100" dirty="0">
                <a:latin typeface="+mn-lt"/>
              </a:rPr>
              <a:t>A. Neumann, “Kinesiology of the Musculoskeletal System: Foundations for Rehabilitation”, Mosby/Elsevier, 2010</a:t>
            </a:r>
            <a:endParaRPr lang="el-GR" sz="1100" dirty="0">
              <a:latin typeface="+mn-lt"/>
            </a:endParaRPr>
          </a:p>
        </p:txBody>
      </p:sp>
    </p:spTree>
    <p:extLst>
      <p:ext uri="{BB962C8B-B14F-4D97-AF65-F5344CB8AC3E}">
        <p14:creationId xmlns:p14="http://schemas.microsoft.com/office/powerpoint/2010/main" val="137191224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dirty="0" smtClean="0"/>
              <a:t>Προσαγωγοί μύες</a:t>
            </a:r>
            <a:endParaRPr lang="el-GR" sz="360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37</a:t>
            </a:fld>
            <a:endParaRPr lang="el-GR"/>
          </a:p>
        </p:txBody>
      </p:sp>
      <p:grpSp>
        <p:nvGrpSpPr>
          <p:cNvPr id="11" name="Ομάδα 10"/>
          <p:cNvGrpSpPr/>
          <p:nvPr/>
        </p:nvGrpSpPr>
        <p:grpSpPr>
          <a:xfrm>
            <a:off x="2667000" y="1132401"/>
            <a:ext cx="3810000" cy="5715000"/>
            <a:chOff x="467544" y="908720"/>
            <a:chExt cx="3810000" cy="5715000"/>
          </a:xfrm>
        </p:grpSpPr>
        <p:grpSp>
          <p:nvGrpSpPr>
            <p:cNvPr id="9" name="Ομάδα 8"/>
            <p:cNvGrpSpPr/>
            <p:nvPr/>
          </p:nvGrpSpPr>
          <p:grpSpPr>
            <a:xfrm>
              <a:off x="467544" y="908720"/>
              <a:ext cx="3810000" cy="5715000"/>
              <a:chOff x="467544" y="908720"/>
              <a:chExt cx="3810000" cy="5715000"/>
            </a:xfrm>
          </p:grpSpPr>
          <p:pic>
            <p:nvPicPr>
              <p:cNvPr id="8194" name="Picture 2" descr="File:Anterior Hip Muscles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908720"/>
                <a:ext cx="3810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5" name="Έλλειψη 4"/>
              <p:cNvSpPr/>
              <p:nvPr/>
            </p:nvSpPr>
            <p:spPr>
              <a:xfrm>
                <a:off x="2195736" y="4149080"/>
                <a:ext cx="792088" cy="504056"/>
              </a:xfrm>
              <a:prstGeom prst="ellipse">
                <a:avLst/>
              </a:prstGeom>
              <a:no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Έλλειψη 6"/>
              <p:cNvSpPr/>
              <p:nvPr/>
            </p:nvSpPr>
            <p:spPr>
              <a:xfrm>
                <a:off x="2195736" y="4581128"/>
                <a:ext cx="792088" cy="504056"/>
              </a:xfrm>
              <a:prstGeom prst="ellipse">
                <a:avLst/>
              </a:prstGeom>
              <a:no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Έλλειψη 7"/>
              <p:cNvSpPr/>
              <p:nvPr/>
            </p:nvSpPr>
            <p:spPr>
              <a:xfrm>
                <a:off x="611560" y="6093296"/>
                <a:ext cx="792088" cy="504056"/>
              </a:xfrm>
              <a:prstGeom prst="ellipse">
                <a:avLst/>
              </a:prstGeom>
              <a:no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Έλλειψη 9"/>
              <p:cNvSpPr/>
              <p:nvPr/>
            </p:nvSpPr>
            <p:spPr>
              <a:xfrm>
                <a:off x="3419872" y="4941168"/>
                <a:ext cx="792088" cy="504056"/>
              </a:xfrm>
              <a:prstGeom prst="ellipse">
                <a:avLst/>
              </a:prstGeom>
              <a:no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2" name="Έλλειψη 11"/>
            <p:cNvSpPr/>
            <p:nvPr/>
          </p:nvSpPr>
          <p:spPr>
            <a:xfrm>
              <a:off x="2051720" y="5345596"/>
              <a:ext cx="792088" cy="504056"/>
            </a:xfrm>
            <a:prstGeom prst="ellipse">
              <a:avLst/>
            </a:prstGeom>
            <a:no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3" name="Rectangle 7"/>
          <p:cNvSpPr/>
          <p:nvPr/>
        </p:nvSpPr>
        <p:spPr>
          <a:xfrm>
            <a:off x="395536" y="6015006"/>
            <a:ext cx="2195736" cy="646331"/>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a:latin typeface="+mn-lt"/>
                <a:hlinkClick r:id="rId4"/>
              </a:rPr>
              <a:t>Anterior Hip Muscles </a:t>
            </a:r>
            <a:r>
              <a:rPr lang="en-US" sz="1200" dirty="0" smtClean="0">
                <a:latin typeface="+mn-lt"/>
                <a:hlinkClick r:id="rId4"/>
              </a:rPr>
              <a:t>2</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a:latin typeface="+mn-lt"/>
                <a:hlinkClick r:id="rId5" tooltip="User:Mikael Häggström"/>
              </a:rPr>
              <a:t>Mikael </a:t>
            </a:r>
            <a:r>
              <a:rPr lang="en-US" sz="1200" dirty="0" err="1">
                <a:latin typeface="+mn-lt"/>
                <a:hlinkClick r:id="rId5" tooltip="User:Mikael Häggström"/>
              </a:rPr>
              <a:t>Häggström</a:t>
            </a:r>
            <a:r>
              <a:rPr lang="en-US" sz="1200" dirty="0">
                <a:latin typeface="+mn-lt"/>
              </a:rPr>
              <a:t> </a:t>
            </a:r>
            <a:r>
              <a:rPr lang="el-GR" sz="1200" dirty="0" smtClean="0">
                <a:solidFill>
                  <a:prstClr val="black">
                    <a:lumMod val="75000"/>
                    <a:lumOff val="25000"/>
                  </a:prstClr>
                </a:solidFill>
                <a:latin typeface="+mn-lt"/>
              </a:rPr>
              <a:t>διαθέσιμο με άδεια </a:t>
            </a:r>
            <a:r>
              <a:rPr lang="en-US" sz="1200" dirty="0">
                <a:solidFill>
                  <a:prstClr val="black"/>
                </a:solidFill>
                <a:latin typeface="+mn-lt"/>
                <a:hlinkClick r:id="rId6"/>
              </a:rPr>
              <a:t>CC BY-SA 3.0</a:t>
            </a:r>
            <a:endParaRPr lang="en-US" sz="1200" dirty="0">
              <a:solidFill>
                <a:prstClr val="black"/>
              </a:solidFill>
              <a:latin typeface="+mn-lt"/>
            </a:endParaRPr>
          </a:p>
        </p:txBody>
      </p:sp>
    </p:spTree>
    <p:extLst>
      <p:ext uri="{BB962C8B-B14F-4D97-AF65-F5344CB8AC3E}">
        <p14:creationId xmlns:p14="http://schemas.microsoft.com/office/powerpoint/2010/main" val="24381534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dirty="0" smtClean="0"/>
              <a:t>Προσαγωγοί μύες </a:t>
            </a:r>
            <a:r>
              <a:rPr lang="el-GR" sz="3000" b="0" dirty="0" smtClean="0"/>
              <a:t>1/2</a:t>
            </a:r>
            <a:endParaRPr lang="el-GR" sz="3000" b="0" dirty="0"/>
          </a:p>
        </p:txBody>
      </p:sp>
      <p:sp>
        <p:nvSpPr>
          <p:cNvPr id="4" name="Content Placeholder 3"/>
          <p:cNvSpPr>
            <a:spLocks noGrp="1"/>
          </p:cNvSpPr>
          <p:nvPr>
            <p:ph sz="quarter" idx="4294967295"/>
          </p:nvPr>
        </p:nvSpPr>
        <p:spPr>
          <a:xfrm>
            <a:off x="3707904" y="1268760"/>
            <a:ext cx="5173166" cy="5197475"/>
          </a:xfrm>
        </p:spPr>
        <p:txBody>
          <a:bodyPr>
            <a:normAutofit/>
          </a:bodyPr>
          <a:lstStyle/>
          <a:p>
            <a:pPr>
              <a:lnSpc>
                <a:spcPct val="110000"/>
              </a:lnSpc>
              <a:spcBef>
                <a:spcPts val="1200"/>
              </a:spcBef>
            </a:pPr>
            <a:r>
              <a:rPr lang="el-GR" sz="2300" dirty="0" err="1" smtClean="0"/>
              <a:t>Κτενίτης</a:t>
            </a:r>
            <a:r>
              <a:rPr lang="el-GR" sz="2300" dirty="0" smtClean="0"/>
              <a:t> εκφύεται από το </a:t>
            </a:r>
            <a:r>
              <a:rPr lang="el-GR" sz="2300" dirty="0" err="1" smtClean="0"/>
              <a:t>λαγονοκτενικό</a:t>
            </a:r>
            <a:r>
              <a:rPr lang="el-GR" sz="2300" dirty="0" smtClean="0"/>
              <a:t> όγκωμα, την </a:t>
            </a:r>
            <a:r>
              <a:rPr lang="el-GR" sz="2300" dirty="0" err="1" smtClean="0"/>
              <a:t>κτενιαία</a:t>
            </a:r>
            <a:r>
              <a:rPr lang="el-GR" sz="2300" dirty="0" smtClean="0"/>
              <a:t> ακρολοφία μέχρι το ηβικό φύμα, φέρεται λοξά και καταφύεται στην </a:t>
            </a:r>
            <a:r>
              <a:rPr lang="el-GR" sz="2300" dirty="0" err="1" smtClean="0"/>
              <a:t>κτενιαία</a:t>
            </a:r>
            <a:r>
              <a:rPr lang="el-GR" sz="2300" dirty="0" smtClean="0"/>
              <a:t> γραμμή του μηριαίου οστού και στο άνω τμήμα της τραχείας γραμμής.</a:t>
            </a:r>
          </a:p>
          <a:p>
            <a:pPr>
              <a:lnSpc>
                <a:spcPct val="110000"/>
              </a:lnSpc>
              <a:spcBef>
                <a:spcPts val="1200"/>
              </a:spcBef>
            </a:pPr>
            <a:r>
              <a:rPr lang="el-GR" sz="2300" dirty="0" smtClean="0"/>
              <a:t>Έσω </a:t>
            </a:r>
            <a:r>
              <a:rPr lang="el-GR" sz="2300" dirty="0" err="1" smtClean="0"/>
              <a:t>θυροειδής</a:t>
            </a:r>
            <a:r>
              <a:rPr lang="el-GR" sz="2300" dirty="0" smtClean="0"/>
              <a:t>, έξω </a:t>
            </a:r>
            <a:r>
              <a:rPr lang="el-GR" sz="2300" dirty="0" err="1" smtClean="0"/>
              <a:t>θυροειδής</a:t>
            </a:r>
            <a:r>
              <a:rPr lang="el-GR" sz="2300" dirty="0" smtClean="0"/>
              <a:t> και οι δίδυμοι συνεπικουρούν στην προσαγωγή.</a:t>
            </a:r>
            <a:endParaRPr lang="el-GR" sz="230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38</a:t>
            </a:fld>
            <a:endParaRPr lang="el-GR"/>
          </a:p>
        </p:txBody>
      </p:sp>
      <p:pic>
        <p:nvPicPr>
          <p:cNvPr id="5122" name="Picture 2" descr="File:Pectineu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872469"/>
            <a:ext cx="1990725" cy="56864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7"/>
          <p:cNvSpPr/>
          <p:nvPr/>
        </p:nvSpPr>
        <p:spPr>
          <a:xfrm>
            <a:off x="2483768" y="6097229"/>
            <a:ext cx="2221715" cy="461665"/>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smtClean="0">
                <a:latin typeface="+mn-lt"/>
                <a:hlinkClick r:id="rId4"/>
              </a:rPr>
              <a:t>Pectineus</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a:latin typeface="+mn-lt"/>
                <a:hlinkClick r:id="rId5" tooltip="User:Uwe Gille"/>
              </a:rPr>
              <a:t>Uwe </a:t>
            </a:r>
            <a:r>
              <a:rPr lang="en-US" sz="1200" dirty="0" err="1">
                <a:latin typeface="+mn-lt"/>
                <a:hlinkClick r:id="rId5" tooltip="User:Uwe Gille"/>
              </a:rPr>
              <a:t>Gille</a:t>
            </a:r>
            <a:r>
              <a:rPr lang="en-US" sz="1200" dirty="0" smtClean="0">
                <a:latin typeface="+mn-lt"/>
              </a:rPr>
              <a:t> </a:t>
            </a:r>
            <a:r>
              <a:rPr lang="el-GR" sz="1200" dirty="0" smtClean="0">
                <a:solidFill>
                  <a:prstClr val="black">
                    <a:lumMod val="75000"/>
                    <a:lumOff val="25000"/>
                  </a:prstClr>
                </a:solidFill>
                <a:latin typeface="+mn-lt"/>
              </a:rPr>
              <a:t>διαθέσιμο ως κοινό κτήμα</a:t>
            </a:r>
            <a:endParaRPr lang="en-US" sz="1200" dirty="0">
              <a:solidFill>
                <a:prstClr val="black">
                  <a:lumMod val="75000"/>
                  <a:lumOff val="25000"/>
                </a:prstClr>
              </a:solidFill>
              <a:latin typeface="+mn-lt"/>
            </a:endParaRPr>
          </a:p>
        </p:txBody>
      </p:sp>
    </p:spTree>
    <p:extLst>
      <p:ext uri="{BB962C8B-B14F-4D97-AF65-F5344CB8AC3E}">
        <p14:creationId xmlns:p14="http://schemas.microsoft.com/office/powerpoint/2010/main" val="13991397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dirty="0"/>
              <a:t>Άρθρωση ισχίου – Οστά </a:t>
            </a:r>
            <a:r>
              <a:rPr lang="el-GR" sz="3000" b="0" dirty="0" smtClean="0"/>
              <a:t>5/7</a:t>
            </a:r>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3</a:t>
            </a:fld>
            <a:endParaRPr lang="el-GR"/>
          </a:p>
        </p:txBody>
      </p:sp>
      <p:grpSp>
        <p:nvGrpSpPr>
          <p:cNvPr id="8" name="Ομάδα 7"/>
          <p:cNvGrpSpPr/>
          <p:nvPr/>
        </p:nvGrpSpPr>
        <p:grpSpPr>
          <a:xfrm>
            <a:off x="1835696" y="1772816"/>
            <a:ext cx="5832648" cy="3673812"/>
            <a:chOff x="1528926" y="2132856"/>
            <a:chExt cx="5832648" cy="3673812"/>
          </a:xfrm>
        </p:grpSpPr>
        <p:pic>
          <p:nvPicPr>
            <p:cNvPr id="3074" name="Picture 2" descr="File:Coxa-valga-norma-vara-000.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8926" y="2132856"/>
              <a:ext cx="5832648" cy="367381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843808" y="3785096"/>
              <a:ext cx="718466" cy="369332"/>
            </a:xfrm>
            <a:prstGeom prst="rect">
              <a:avLst/>
            </a:prstGeom>
            <a:noFill/>
          </p:spPr>
          <p:txBody>
            <a:bodyPr wrap="none" rtlCol="0">
              <a:spAutoFit/>
            </a:bodyPr>
            <a:lstStyle/>
            <a:p>
              <a:r>
                <a:rPr lang="en-US" dirty="0" smtClean="0"/>
                <a:t>140</a:t>
              </a:r>
              <a:r>
                <a:rPr lang="el-GR" baseline="30000" dirty="0" smtClean="0"/>
                <a:t>ο</a:t>
              </a:r>
              <a:r>
                <a:rPr lang="el-GR" dirty="0" smtClean="0"/>
                <a:t> </a:t>
              </a:r>
              <a:endParaRPr lang="el-GR" dirty="0"/>
            </a:p>
          </p:txBody>
        </p:sp>
        <p:sp>
          <p:nvSpPr>
            <p:cNvPr id="4" name="TextBox 3"/>
            <p:cNvSpPr txBox="1"/>
            <p:nvPr/>
          </p:nvSpPr>
          <p:spPr>
            <a:xfrm>
              <a:off x="4499992" y="3785096"/>
              <a:ext cx="718466" cy="369332"/>
            </a:xfrm>
            <a:prstGeom prst="rect">
              <a:avLst/>
            </a:prstGeom>
            <a:noFill/>
          </p:spPr>
          <p:txBody>
            <a:bodyPr wrap="none" rtlCol="0">
              <a:spAutoFit/>
            </a:bodyPr>
            <a:lstStyle/>
            <a:p>
              <a:r>
                <a:rPr lang="el-GR" dirty="0" smtClean="0"/>
                <a:t>125</a:t>
              </a:r>
              <a:r>
                <a:rPr lang="el-GR" baseline="30000" dirty="0" smtClean="0"/>
                <a:t>ο</a:t>
              </a:r>
              <a:r>
                <a:rPr lang="el-GR" dirty="0" smtClean="0"/>
                <a:t> </a:t>
              </a:r>
              <a:endParaRPr lang="el-GR" dirty="0"/>
            </a:p>
          </p:txBody>
        </p:sp>
        <p:sp>
          <p:nvSpPr>
            <p:cNvPr id="7" name="TextBox 6"/>
            <p:cNvSpPr txBox="1"/>
            <p:nvPr/>
          </p:nvSpPr>
          <p:spPr>
            <a:xfrm>
              <a:off x="6157790" y="3785096"/>
              <a:ext cx="718466" cy="369332"/>
            </a:xfrm>
            <a:prstGeom prst="rect">
              <a:avLst/>
            </a:prstGeom>
            <a:noFill/>
          </p:spPr>
          <p:txBody>
            <a:bodyPr wrap="none" rtlCol="0">
              <a:spAutoFit/>
            </a:bodyPr>
            <a:lstStyle/>
            <a:p>
              <a:r>
                <a:rPr lang="el-GR" dirty="0" smtClean="0"/>
                <a:t>105</a:t>
              </a:r>
              <a:r>
                <a:rPr lang="el-GR" baseline="30000" dirty="0" smtClean="0"/>
                <a:t>ο</a:t>
              </a:r>
              <a:r>
                <a:rPr lang="el-GR" dirty="0" smtClean="0"/>
                <a:t> </a:t>
              </a:r>
              <a:endParaRPr lang="el-GR" dirty="0"/>
            </a:p>
          </p:txBody>
        </p:sp>
      </p:grpSp>
      <p:sp>
        <p:nvSpPr>
          <p:cNvPr id="11" name="Rectangle 7"/>
          <p:cNvSpPr/>
          <p:nvPr/>
        </p:nvSpPr>
        <p:spPr>
          <a:xfrm>
            <a:off x="3198098" y="5506583"/>
            <a:ext cx="2927381" cy="461665"/>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smtClean="0">
                <a:latin typeface="+mn-lt"/>
                <a:hlinkClick r:id="rId4"/>
              </a:rPr>
              <a:t>Coxa-valga-norma-vara-000</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a:latin typeface="+mn-lt"/>
                <a:hlinkClick r:id="rId5" tooltip="User:Amada44"/>
              </a:rPr>
              <a:t>Amada44</a:t>
            </a:r>
            <a:r>
              <a:rPr lang="en-US" sz="1200" dirty="0">
                <a:latin typeface="+mn-lt"/>
              </a:rPr>
              <a:t> </a:t>
            </a:r>
            <a:r>
              <a:rPr lang="el-GR" sz="1200" dirty="0" smtClean="0">
                <a:solidFill>
                  <a:prstClr val="black">
                    <a:lumMod val="75000"/>
                    <a:lumOff val="25000"/>
                  </a:prstClr>
                </a:solidFill>
                <a:latin typeface="+mn-lt"/>
              </a:rPr>
              <a:t>διαθέσιμο με άδεια </a:t>
            </a:r>
            <a:r>
              <a:rPr lang="en-US" sz="1200" dirty="0">
                <a:solidFill>
                  <a:prstClr val="black"/>
                </a:solidFill>
                <a:latin typeface="+mn-lt"/>
                <a:hlinkClick r:id="rId6"/>
              </a:rPr>
              <a:t>CC BY-SA 3.0</a:t>
            </a:r>
            <a:endParaRPr lang="en-US" sz="1200" dirty="0">
              <a:solidFill>
                <a:prstClr val="black"/>
              </a:solidFill>
              <a:latin typeface="+mn-lt"/>
            </a:endParaRPr>
          </a:p>
        </p:txBody>
      </p:sp>
    </p:spTree>
    <p:extLst>
      <p:ext uri="{BB962C8B-B14F-4D97-AF65-F5344CB8AC3E}">
        <p14:creationId xmlns:p14="http://schemas.microsoft.com/office/powerpoint/2010/main" val="239483539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9144000" cy="908720"/>
          </a:xfrm>
        </p:spPr>
        <p:txBody>
          <a:bodyPr>
            <a:normAutofit/>
          </a:bodyPr>
          <a:lstStyle/>
          <a:p>
            <a:r>
              <a:rPr lang="el-GR" dirty="0"/>
              <a:t>Προσαγωγοί μύες </a:t>
            </a:r>
            <a:r>
              <a:rPr lang="el-GR" sz="3000" b="0" dirty="0" smtClean="0"/>
              <a:t>2/2</a:t>
            </a:r>
            <a:endParaRPr lang="el-GR" sz="3600" dirty="0"/>
          </a:p>
        </p:txBody>
      </p:sp>
      <p:sp>
        <p:nvSpPr>
          <p:cNvPr id="4" name="Content Placeholder 3"/>
          <p:cNvSpPr>
            <a:spLocks noGrp="1"/>
          </p:cNvSpPr>
          <p:nvPr>
            <p:ph sz="quarter" idx="4294967295"/>
          </p:nvPr>
        </p:nvSpPr>
        <p:spPr>
          <a:xfrm>
            <a:off x="2699792" y="1268760"/>
            <a:ext cx="6336704" cy="5555947"/>
          </a:xfrm>
        </p:spPr>
        <p:txBody>
          <a:bodyPr>
            <a:normAutofit/>
          </a:bodyPr>
          <a:lstStyle/>
          <a:p>
            <a:pPr>
              <a:lnSpc>
                <a:spcPct val="110000"/>
              </a:lnSpc>
              <a:spcBef>
                <a:spcPts val="1200"/>
              </a:spcBef>
            </a:pPr>
            <a:r>
              <a:rPr lang="el-GR" sz="2300" dirty="0" smtClean="0"/>
              <a:t>Μακρός προσαγωγός, με ισχύ ίση με 5 </a:t>
            </a:r>
            <a:r>
              <a:rPr lang="en-GB" sz="2300" dirty="0" smtClean="0"/>
              <a:t>kg </a:t>
            </a:r>
            <a:r>
              <a:rPr lang="el-GR" sz="2300" dirty="0" smtClean="0"/>
              <a:t>βάρους, εκφύεται από τον άνω κλάδο του ηβικού και καταφύεται στο μέσο τριτημόριο του έσω κρασπέδου της τραχείας γραμμής.</a:t>
            </a:r>
          </a:p>
          <a:p>
            <a:pPr>
              <a:lnSpc>
                <a:spcPct val="110000"/>
              </a:lnSpc>
              <a:spcBef>
                <a:spcPts val="1200"/>
              </a:spcBef>
            </a:pPr>
            <a:r>
              <a:rPr lang="el-GR" sz="2300" dirty="0" smtClean="0"/>
              <a:t>Βραχύς προσαγωγός εκφύεται από τον κάτω κλάδο του ηβικού οστού κοντά στην ηβική σύμφυση και καταφύεται στο άνω τριτημόριο του έσω κρασπέδου της τραχείας γραμμής.</a:t>
            </a:r>
          </a:p>
          <a:p>
            <a:pPr>
              <a:lnSpc>
                <a:spcPct val="110000"/>
              </a:lnSpc>
              <a:spcBef>
                <a:spcPts val="1200"/>
              </a:spcBef>
            </a:pPr>
            <a:r>
              <a:rPr lang="el-GR" sz="2300" dirty="0" smtClean="0"/>
              <a:t>Ισχνός προσαγωγός.</a:t>
            </a:r>
          </a:p>
          <a:p>
            <a:pPr>
              <a:lnSpc>
                <a:spcPct val="110000"/>
              </a:lnSpc>
              <a:spcBef>
                <a:spcPts val="1200"/>
              </a:spcBef>
            </a:pPr>
            <a:r>
              <a:rPr lang="el-GR" sz="2300" dirty="0" smtClean="0"/>
              <a:t>Εκτός από την κίνηση προσαγωγής, οι μύες αυτοί προκαλούν κάμψη – έκταση και στροφές στο ισχίο.</a:t>
            </a: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39</a:t>
            </a:fld>
            <a:endParaRPr lang="el-GR"/>
          </a:p>
        </p:txBody>
      </p:sp>
      <p:pic>
        <p:nvPicPr>
          <p:cNvPr id="7170" name="Picture 2" descr="File:Gray43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036"/>
            <a:ext cx="2016224" cy="637608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7"/>
          <p:cNvSpPr/>
          <p:nvPr/>
        </p:nvSpPr>
        <p:spPr>
          <a:xfrm>
            <a:off x="287524" y="6363596"/>
            <a:ext cx="1944216" cy="461665"/>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smtClean="0">
                <a:latin typeface="+mn-lt"/>
                <a:hlinkClick r:id="rId4"/>
              </a:rPr>
              <a:t>Gray433</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err="1">
                <a:latin typeface="+mn-lt"/>
                <a:hlinkClick r:id="rId5" tooltip="User:Migas"/>
              </a:rPr>
              <a:t>Migas</a:t>
            </a:r>
            <a:r>
              <a:rPr lang="en-US" sz="1200" dirty="0" smtClean="0">
                <a:latin typeface="+mn-lt"/>
              </a:rPr>
              <a:t> </a:t>
            </a:r>
            <a:r>
              <a:rPr lang="el-GR" sz="1200" dirty="0" smtClean="0">
                <a:solidFill>
                  <a:prstClr val="black">
                    <a:lumMod val="75000"/>
                    <a:lumOff val="25000"/>
                  </a:prstClr>
                </a:solidFill>
                <a:latin typeface="+mn-lt"/>
              </a:rPr>
              <a:t>διαθέσιμο ως κοινό κτήμα</a:t>
            </a:r>
            <a:endParaRPr lang="en-US" sz="1200" dirty="0">
              <a:solidFill>
                <a:prstClr val="black">
                  <a:lumMod val="75000"/>
                  <a:lumOff val="25000"/>
                </a:prstClr>
              </a:solidFill>
              <a:latin typeface="+mn-lt"/>
            </a:endParaRPr>
          </a:p>
        </p:txBody>
      </p:sp>
    </p:spTree>
    <p:extLst>
      <p:ext uri="{BB962C8B-B14F-4D97-AF65-F5344CB8AC3E}">
        <p14:creationId xmlns:p14="http://schemas.microsoft.com/office/powerpoint/2010/main" val="149098255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9144000" cy="908720"/>
          </a:xfrm>
        </p:spPr>
        <p:txBody>
          <a:bodyPr>
            <a:normAutofit/>
          </a:bodyPr>
          <a:lstStyle/>
          <a:p>
            <a:r>
              <a:rPr lang="el-GR" dirty="0" smtClean="0"/>
              <a:t>Προσαγωγοί μύες – Μεγάλος προσαγωγός </a:t>
            </a:r>
            <a:r>
              <a:rPr lang="el-GR" sz="3000" b="0" dirty="0" smtClean="0"/>
              <a:t>1/2</a:t>
            </a:r>
            <a:endParaRPr lang="el-GR" sz="3000" b="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40</a:t>
            </a:fld>
            <a:endParaRPr lang="el-GR"/>
          </a:p>
        </p:txBody>
      </p:sp>
      <p:sp>
        <p:nvSpPr>
          <p:cNvPr id="6" name="Θέση περιεχομένου 5"/>
          <p:cNvSpPr>
            <a:spLocks noGrp="1"/>
          </p:cNvSpPr>
          <p:nvPr>
            <p:ph idx="1"/>
          </p:nvPr>
        </p:nvSpPr>
        <p:spPr/>
        <p:txBody>
          <a:bodyPr/>
          <a:lstStyle/>
          <a:p>
            <a:r>
              <a:rPr lang="el-GR" sz="2400" dirty="0"/>
              <a:t>Είναι ο ισχυρότερος όλων (13</a:t>
            </a:r>
            <a:r>
              <a:rPr lang="en-GB" sz="2400" dirty="0"/>
              <a:t> kg </a:t>
            </a:r>
            <a:r>
              <a:rPr lang="el-GR" sz="2400" dirty="0"/>
              <a:t>βάρους) και αποτελείται από την πρόσθια και οπίσθια κεφαλή.</a:t>
            </a:r>
          </a:p>
          <a:p>
            <a:r>
              <a:rPr lang="el-GR" sz="2400" dirty="0"/>
              <a:t>Η πρόσθια κεφαλή αποτελείται από τις έσω και έξω ίνες.</a:t>
            </a:r>
          </a:p>
          <a:p>
            <a:r>
              <a:rPr lang="el-GR" sz="2400" dirty="0"/>
              <a:t>Οι περισσότερες έσω ίνες που εκφύονται από τον κάτω κλάδο του ηβικού </a:t>
            </a:r>
            <a:r>
              <a:rPr lang="el-GR" sz="2400" dirty="0" err="1"/>
              <a:t>καταφύονται</a:t>
            </a:r>
            <a:r>
              <a:rPr lang="el-GR" sz="2400" dirty="0"/>
              <a:t> με μυϊκές ίνες πιο κεντρικά στο έσω κράσπεδο της τραχείας γραμμής του μηριαίου, ενώ οι έξω ίνες του που εκφύονται από τον ισχιακό κλάδο </a:t>
            </a:r>
            <a:r>
              <a:rPr lang="el-GR" sz="2400" dirty="0" err="1"/>
              <a:t>καταφύονται</a:t>
            </a:r>
            <a:r>
              <a:rPr lang="el-GR" sz="2400" dirty="0"/>
              <a:t> πιο περιφερικά στην τραχεία γραμμή.</a:t>
            </a:r>
          </a:p>
          <a:p>
            <a:r>
              <a:rPr lang="el-GR" sz="2400" dirty="0"/>
              <a:t>Η πρόσθια κεφαλή </a:t>
            </a:r>
            <a:r>
              <a:rPr lang="el-GR" sz="2400" dirty="0" err="1"/>
              <a:t>εννευρώνεται</a:t>
            </a:r>
            <a:r>
              <a:rPr lang="el-GR" sz="2400" dirty="0"/>
              <a:t> από το </a:t>
            </a:r>
            <a:r>
              <a:rPr lang="el-GR" sz="2400" dirty="0" err="1"/>
              <a:t>θυροειδές</a:t>
            </a:r>
            <a:r>
              <a:rPr lang="el-GR" sz="2400" dirty="0"/>
              <a:t> νεύρο (όπως όλοι οι προσαγωγοί μύες</a:t>
            </a:r>
            <a:r>
              <a:rPr lang="el-GR" sz="2400" dirty="0" smtClean="0"/>
              <a:t>).</a:t>
            </a:r>
            <a:endParaRPr lang="el-GR" sz="2400" dirty="0"/>
          </a:p>
        </p:txBody>
      </p:sp>
    </p:spTree>
    <p:extLst>
      <p:ext uri="{BB962C8B-B14F-4D97-AF65-F5344CB8AC3E}">
        <p14:creationId xmlns:p14="http://schemas.microsoft.com/office/powerpoint/2010/main" val="358903686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9144000" cy="908720"/>
          </a:xfrm>
        </p:spPr>
        <p:txBody>
          <a:bodyPr>
            <a:normAutofit/>
          </a:bodyPr>
          <a:lstStyle/>
          <a:p>
            <a:r>
              <a:rPr lang="el-GR" dirty="0"/>
              <a:t>Προσαγωγοί μύες – Μεγάλος προσαγωγός </a:t>
            </a:r>
            <a:r>
              <a:rPr lang="el-GR" sz="3000" b="0" dirty="0" smtClean="0"/>
              <a:t>2/2</a:t>
            </a:r>
            <a:endParaRPr lang="el-GR"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41</a:t>
            </a:fld>
            <a:endParaRPr lang="el-GR"/>
          </a:p>
        </p:txBody>
      </p:sp>
      <p:sp>
        <p:nvSpPr>
          <p:cNvPr id="6" name="Θέση περιεχομένου 5"/>
          <p:cNvSpPr>
            <a:spLocks noGrp="1"/>
          </p:cNvSpPr>
          <p:nvPr>
            <p:ph idx="1"/>
          </p:nvPr>
        </p:nvSpPr>
        <p:spPr/>
        <p:txBody>
          <a:bodyPr/>
          <a:lstStyle/>
          <a:p>
            <a:pPr>
              <a:lnSpc>
                <a:spcPct val="105000"/>
              </a:lnSpc>
            </a:pPr>
            <a:r>
              <a:rPr lang="el-GR" sz="2400" dirty="0"/>
              <a:t>Οι έσω και οι έξω ίνες της πρόσθιας κεφαλής σχηματίζουν μία αύλακα που είναι κοίλη σε </a:t>
            </a:r>
            <a:r>
              <a:rPr lang="el-GR" sz="2400" dirty="0" err="1"/>
              <a:t>οπισθιο</a:t>
            </a:r>
            <a:r>
              <a:rPr lang="el-GR" sz="2400" dirty="0"/>
              <a:t>-έξω κατεύθυνση μέσα από την οποία διέρχεται η οπίσθια κεφαλή του μεγάλου προσαγωγού που εκφύεται από το ισχιακό κύρτωμα και </a:t>
            </a:r>
            <a:r>
              <a:rPr lang="el-GR" sz="2400" dirty="0" err="1"/>
              <a:t>καταφύεται</a:t>
            </a:r>
            <a:r>
              <a:rPr lang="el-GR" sz="2400" dirty="0"/>
              <a:t> στο φύμα του μεγάλου προσαγωγού.</a:t>
            </a:r>
          </a:p>
          <a:p>
            <a:pPr>
              <a:lnSpc>
                <a:spcPct val="105000"/>
              </a:lnSpc>
            </a:pPr>
            <a:r>
              <a:rPr lang="el-GR" sz="2400" dirty="0"/>
              <a:t>Η οπίσθια κεφαλή </a:t>
            </a:r>
            <a:r>
              <a:rPr lang="el-GR" sz="2400" dirty="0" err="1"/>
              <a:t>εννευρώνεται</a:t>
            </a:r>
            <a:r>
              <a:rPr lang="el-GR" sz="2400" dirty="0"/>
              <a:t> από τον κνημιαίο κλάδο του ισχιακού νεύρου, όπως οι περισσότεροι </a:t>
            </a:r>
            <a:r>
              <a:rPr lang="el-GR" sz="2400" dirty="0" err="1"/>
              <a:t>ισχιοκνημιαίοι</a:t>
            </a:r>
            <a:r>
              <a:rPr lang="el-GR" sz="2400" dirty="0"/>
              <a:t>.</a:t>
            </a:r>
          </a:p>
          <a:p>
            <a:pPr>
              <a:lnSpc>
                <a:spcPct val="105000"/>
              </a:lnSpc>
            </a:pPr>
            <a:r>
              <a:rPr lang="el-GR" sz="2400" dirty="0"/>
              <a:t>Λόγω της θέσης της και της </a:t>
            </a:r>
            <a:r>
              <a:rPr lang="el-GR" sz="2400" dirty="0" err="1"/>
              <a:t>εννεύρωσής</a:t>
            </a:r>
            <a:r>
              <a:rPr lang="el-GR" sz="2400" dirty="0"/>
              <a:t> της, η οπίσθια κεφαλή εκτείνει την άρθρωση του ισχίου</a:t>
            </a:r>
            <a:r>
              <a:rPr lang="el-GR" sz="2400" dirty="0" smtClean="0"/>
              <a:t>.</a:t>
            </a:r>
            <a:endParaRPr lang="el-GR" sz="2400" dirty="0"/>
          </a:p>
        </p:txBody>
      </p:sp>
    </p:spTree>
    <p:extLst>
      <p:ext uri="{BB962C8B-B14F-4D97-AF65-F5344CB8AC3E}">
        <p14:creationId xmlns:p14="http://schemas.microsoft.com/office/powerpoint/2010/main" val="261411430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16632"/>
            <a:ext cx="9144000" cy="908720"/>
          </a:xfrm>
        </p:spPr>
        <p:txBody>
          <a:bodyPr>
            <a:noAutofit/>
          </a:bodyPr>
          <a:lstStyle/>
          <a:p>
            <a:r>
              <a:rPr lang="el-GR" sz="3400" dirty="0" smtClean="0"/>
              <a:t>Λειτουργία προσαγωγών στο μετωπιαίο επίπεδο</a:t>
            </a:r>
            <a:endParaRPr lang="el-GR" sz="3400" dirty="0"/>
          </a:p>
        </p:txBody>
      </p:sp>
      <p:sp>
        <p:nvSpPr>
          <p:cNvPr id="6" name="Content Placeholder 5"/>
          <p:cNvSpPr>
            <a:spLocks noGrp="1"/>
          </p:cNvSpPr>
          <p:nvPr>
            <p:ph sz="half" idx="4294967295"/>
          </p:nvPr>
        </p:nvSpPr>
        <p:spPr>
          <a:xfrm>
            <a:off x="3635896" y="1143000"/>
            <a:ext cx="5508104" cy="5715000"/>
          </a:xfrm>
        </p:spPr>
        <p:txBody>
          <a:bodyPr>
            <a:normAutofit fontScale="62500" lnSpcReduction="20000"/>
          </a:bodyPr>
          <a:lstStyle/>
          <a:p>
            <a:pPr>
              <a:lnSpc>
                <a:spcPct val="120000"/>
              </a:lnSpc>
            </a:pPr>
            <a:r>
              <a:rPr lang="el-GR" dirty="0" smtClean="0"/>
              <a:t>Η προφανής ενέργεια των μυών είναι η προσαγωγή του ισχίου.</a:t>
            </a:r>
          </a:p>
          <a:p>
            <a:pPr>
              <a:lnSpc>
                <a:spcPct val="120000"/>
              </a:lnSpc>
            </a:pPr>
            <a:r>
              <a:rPr lang="el-GR" dirty="0" smtClean="0"/>
              <a:t>Οι ροπές ελέγχουν την κινηματική προσαγωγής του ισχίου-προς-λεκάνη και της λεκάνης-προς-ισχίο.</a:t>
            </a:r>
          </a:p>
          <a:p>
            <a:pPr>
              <a:lnSpc>
                <a:spcPct val="120000"/>
              </a:lnSpc>
            </a:pPr>
            <a:r>
              <a:rPr lang="el-GR" dirty="0" smtClean="0"/>
              <a:t>Στην εικόνα απεικονίζονται και οι δύο μορφές κίνησης.</a:t>
            </a:r>
          </a:p>
          <a:p>
            <a:pPr>
              <a:lnSpc>
                <a:spcPct val="120000"/>
              </a:lnSpc>
            </a:pPr>
            <a:r>
              <a:rPr lang="el-GR" dirty="0" smtClean="0"/>
              <a:t>Στην δεξιά πλευρά, οι προσαγωγοί επιταχύνουν την κίνηση του μηριαίου προς την μπάλα (ισχίο-προς-</a:t>
            </a:r>
            <a:r>
              <a:rPr lang="el-GR" dirty="0" err="1" smtClean="0"/>
              <a:t>λεκάν</a:t>
            </a:r>
            <a:r>
              <a:rPr lang="el-GR" dirty="0" smtClean="0"/>
              <a:t>η).</a:t>
            </a:r>
          </a:p>
          <a:p>
            <a:pPr>
              <a:lnSpc>
                <a:spcPct val="120000"/>
              </a:lnSpc>
            </a:pPr>
            <a:r>
              <a:rPr lang="el-GR" dirty="0" smtClean="0"/>
              <a:t>Για μεγαλύτερη αποτελεσματικότητα κατεβαίνει και το δεξί λαγόνιο με την συστολή των αριστερών προσαγωγών.</a:t>
            </a:r>
          </a:p>
          <a:p>
            <a:pPr>
              <a:lnSpc>
                <a:spcPct val="120000"/>
              </a:lnSpc>
            </a:pPr>
            <a:r>
              <a:rPr lang="el-GR" dirty="0" smtClean="0"/>
              <a:t>Σε αυτήν την κίνηση θα πρέπει να λειτουργήσουν </a:t>
            </a:r>
            <a:r>
              <a:rPr lang="el-GR" dirty="0" err="1" smtClean="0"/>
              <a:t>πλειομετρικά</a:t>
            </a:r>
            <a:r>
              <a:rPr lang="el-GR" dirty="0" smtClean="0"/>
              <a:t> οι </a:t>
            </a:r>
            <a:r>
              <a:rPr lang="el-GR" dirty="0" err="1" smtClean="0"/>
              <a:t>απαγωγοί</a:t>
            </a:r>
            <a:r>
              <a:rPr lang="el-GR" dirty="0" smtClean="0"/>
              <a:t> του αριστερού ποδιού για να φρενάρουν την προσαγωγή λεκάνης-προς-ισχίο.</a:t>
            </a:r>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42</a:t>
            </a:fld>
            <a:endParaRPr lang="el-GR" dirty="0"/>
          </a:p>
        </p:txBody>
      </p:sp>
      <p:pic>
        <p:nvPicPr>
          <p:cNvPr id="8194" name="Picture 2" descr="File:Philipp Lahm, Germany national football team (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124744"/>
            <a:ext cx="3438128" cy="515719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7"/>
          <p:cNvSpPr/>
          <p:nvPr/>
        </p:nvSpPr>
        <p:spPr>
          <a:xfrm>
            <a:off x="8620" y="6309320"/>
            <a:ext cx="3779912" cy="461665"/>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a:latin typeface="+mn-lt"/>
                <a:hlinkClick r:id="rId4"/>
              </a:rPr>
              <a:t>Philipp Lahm, Germany national football team (06</a:t>
            </a:r>
            <a:r>
              <a:rPr lang="en-US" sz="1200" dirty="0" smtClean="0">
                <a:latin typeface="+mn-lt"/>
                <a:hlinkClick r:id="rId4"/>
              </a:rPr>
              <a:t>)</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err="1">
                <a:latin typeface="+mn-lt"/>
                <a:hlinkClick r:id="rId5" tooltip="User:Steindy"/>
              </a:rPr>
              <a:t>Steindy</a:t>
            </a:r>
            <a:r>
              <a:rPr lang="en-US" sz="1200" dirty="0">
                <a:latin typeface="+mn-lt"/>
              </a:rPr>
              <a:t> </a:t>
            </a:r>
            <a:r>
              <a:rPr lang="en-US" sz="1200" dirty="0" err="1" smtClean="0">
                <a:latin typeface="+mn-lt"/>
                <a:hlinkClick r:id="rId6" tooltip="User:Mikael Häggström"/>
              </a:rPr>
              <a:t>Häggström</a:t>
            </a:r>
            <a:r>
              <a:rPr lang="en-US" sz="1200" dirty="0">
                <a:latin typeface="+mn-lt"/>
              </a:rPr>
              <a:t> </a:t>
            </a:r>
            <a:r>
              <a:rPr lang="el-GR" sz="1200" dirty="0" smtClean="0">
                <a:solidFill>
                  <a:prstClr val="black">
                    <a:lumMod val="75000"/>
                    <a:lumOff val="25000"/>
                  </a:prstClr>
                </a:solidFill>
                <a:latin typeface="+mn-lt"/>
              </a:rPr>
              <a:t>διαθέσιμο με άδεια </a:t>
            </a:r>
            <a:r>
              <a:rPr lang="en-US" sz="1200" dirty="0">
                <a:solidFill>
                  <a:prstClr val="black"/>
                </a:solidFill>
                <a:latin typeface="+mn-lt"/>
                <a:hlinkClick r:id="rId7"/>
              </a:rPr>
              <a:t>CC BY-SA 3.0</a:t>
            </a:r>
            <a:endParaRPr lang="en-US" sz="1200" dirty="0">
              <a:solidFill>
                <a:prstClr val="black"/>
              </a:solidFill>
              <a:latin typeface="+mn-lt"/>
            </a:endParaRPr>
          </a:p>
        </p:txBody>
      </p:sp>
    </p:spTree>
    <p:extLst>
      <p:ext uri="{BB962C8B-B14F-4D97-AF65-F5344CB8AC3E}">
        <p14:creationId xmlns:p14="http://schemas.microsoft.com/office/powerpoint/2010/main" val="27224450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9144000" cy="908720"/>
          </a:xfrm>
        </p:spPr>
        <p:txBody>
          <a:bodyPr>
            <a:normAutofit/>
          </a:bodyPr>
          <a:lstStyle/>
          <a:p>
            <a:r>
              <a:rPr lang="el-GR" sz="3400" dirty="0" smtClean="0"/>
              <a:t>Λειτουργία προσαγωγών στο οβελιαίο επίπεδο</a:t>
            </a:r>
            <a:endParaRPr lang="el-GR" sz="340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43</a:t>
            </a:fld>
            <a:endParaRPr lang="el-GR" dirty="0"/>
          </a:p>
        </p:txBody>
      </p:sp>
      <p:sp>
        <p:nvSpPr>
          <p:cNvPr id="5" name="Θέση περιεχομένου 4"/>
          <p:cNvSpPr>
            <a:spLocks noGrp="1"/>
          </p:cNvSpPr>
          <p:nvPr>
            <p:ph idx="1"/>
          </p:nvPr>
        </p:nvSpPr>
        <p:spPr>
          <a:xfrm>
            <a:off x="457200" y="1196752"/>
            <a:ext cx="8435280" cy="5616624"/>
          </a:xfrm>
        </p:spPr>
        <p:txBody>
          <a:bodyPr>
            <a:normAutofit fontScale="92500"/>
          </a:bodyPr>
          <a:lstStyle/>
          <a:p>
            <a:pPr>
              <a:lnSpc>
                <a:spcPct val="120000"/>
              </a:lnSpc>
            </a:pPr>
            <a:r>
              <a:rPr lang="el-GR" dirty="0"/>
              <a:t>Όλοι οι προσαγωγοί μύες μπορούν να κάμψουν ή να εκτείνουν το ισχίο ανάλογα με την θέση του ισχίου στον χώρο.</a:t>
            </a:r>
          </a:p>
          <a:p>
            <a:pPr>
              <a:lnSpc>
                <a:spcPct val="120000"/>
              </a:lnSpc>
            </a:pPr>
            <a:r>
              <a:rPr lang="el-GR" dirty="0"/>
              <a:t>Οι μόνοι προσαγωγοί μύες που έχουν σταθερή ενέργεια ανεξάρτητα από την θέση του ισχίου είναι ο </a:t>
            </a:r>
            <a:r>
              <a:rPr lang="el-GR" dirty="0" err="1"/>
              <a:t>κτενίτης</a:t>
            </a:r>
            <a:r>
              <a:rPr lang="el-GR" dirty="0"/>
              <a:t> ως καμπτήρας και η οπίσθια κεφαλή του μεγάλου προσαγωγού ως εκτείνοντας.</a:t>
            </a:r>
          </a:p>
          <a:p>
            <a:pPr>
              <a:lnSpc>
                <a:spcPct val="120000"/>
              </a:lnSpc>
            </a:pPr>
            <a:r>
              <a:rPr lang="el-GR" dirty="0"/>
              <a:t>Στην θέση 0° όλοι οι προσαγωγοί είναι καμπτήρες πλην της οπίσθιας κεφαλής του μεγάλου προσαγωγού (ΤΑ).</a:t>
            </a:r>
          </a:p>
          <a:p>
            <a:pPr>
              <a:lnSpc>
                <a:spcPct val="120000"/>
              </a:lnSpc>
            </a:pPr>
            <a:r>
              <a:rPr lang="el-GR" dirty="0"/>
              <a:t>Ο βραχύς προσαγωγός μετά τις 50</a:t>
            </a:r>
            <a:r>
              <a:rPr lang="el-GR" baseline="30000" dirty="0"/>
              <a:t>ο</a:t>
            </a:r>
            <a:r>
              <a:rPr lang="el-GR" dirty="0"/>
              <a:t> γίνεται εκτείνοντας.</a:t>
            </a:r>
          </a:p>
          <a:p>
            <a:pPr>
              <a:lnSpc>
                <a:spcPct val="120000"/>
              </a:lnSpc>
            </a:pPr>
            <a:r>
              <a:rPr lang="el-GR" dirty="0"/>
              <a:t>Ο μακρός προσαγωγός </a:t>
            </a:r>
            <a:r>
              <a:rPr lang="el-GR" dirty="0" smtClean="0"/>
              <a:t>μετά τις </a:t>
            </a:r>
            <a:r>
              <a:rPr lang="el-GR" dirty="0"/>
              <a:t>70</a:t>
            </a:r>
            <a:r>
              <a:rPr lang="el-GR" baseline="30000" dirty="0"/>
              <a:t>ο</a:t>
            </a:r>
            <a:r>
              <a:rPr lang="el-GR" dirty="0"/>
              <a:t> γίνεται εκτείνοντας.</a:t>
            </a:r>
          </a:p>
          <a:p>
            <a:pPr>
              <a:lnSpc>
                <a:spcPct val="120000"/>
              </a:lnSpc>
            </a:pPr>
            <a:r>
              <a:rPr lang="el-GR" dirty="0"/>
              <a:t>Ο ισχνός προσαγωγός γίνεται εκτείνοντας </a:t>
            </a:r>
            <a:r>
              <a:rPr lang="el-GR" dirty="0" smtClean="0"/>
              <a:t>μετά τις </a:t>
            </a:r>
            <a:r>
              <a:rPr lang="el-GR" dirty="0"/>
              <a:t>40</a:t>
            </a:r>
            <a:r>
              <a:rPr lang="el-GR" baseline="30000" dirty="0"/>
              <a:t>ο.</a:t>
            </a:r>
            <a:endParaRPr lang="el-GR" dirty="0"/>
          </a:p>
          <a:p>
            <a:pPr>
              <a:lnSpc>
                <a:spcPct val="120000"/>
              </a:lnSpc>
            </a:pPr>
            <a:r>
              <a:rPr lang="el-GR" dirty="0"/>
              <a:t>Μόνο ο </a:t>
            </a:r>
            <a:r>
              <a:rPr lang="el-GR" dirty="0" err="1"/>
              <a:t>λαγονοψοΐτης</a:t>
            </a:r>
            <a:r>
              <a:rPr lang="el-GR" dirty="0"/>
              <a:t> μπορεί να κάμψει το ισχίο μέχρι το τέλος τις τροχιάς</a:t>
            </a:r>
            <a:r>
              <a:rPr lang="el-GR" dirty="0" smtClean="0"/>
              <a:t>.</a:t>
            </a:r>
            <a:endParaRPr lang="el-GR" dirty="0"/>
          </a:p>
        </p:txBody>
      </p:sp>
    </p:spTree>
    <p:extLst>
      <p:ext uri="{BB962C8B-B14F-4D97-AF65-F5344CB8AC3E}">
        <p14:creationId xmlns:p14="http://schemas.microsoft.com/office/powerpoint/2010/main" val="224134633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40768"/>
            <a:ext cx="8229600" cy="5400600"/>
          </a:xfrm>
        </p:spPr>
        <p:txBody>
          <a:bodyPr>
            <a:normAutofit lnSpcReduction="10000"/>
          </a:bodyPr>
          <a:lstStyle/>
          <a:p>
            <a:r>
              <a:rPr lang="el-GR" dirty="0" smtClean="0"/>
              <a:t>Επομένως, οι προσαγωγοί μύες μπορούν να προκαλούν </a:t>
            </a:r>
            <a:r>
              <a:rPr lang="el-GR" dirty="0" err="1" smtClean="0"/>
              <a:t>καμπτικές</a:t>
            </a:r>
            <a:r>
              <a:rPr lang="el-GR" dirty="0" smtClean="0"/>
              <a:t> και </a:t>
            </a:r>
            <a:r>
              <a:rPr lang="el-GR" dirty="0" err="1" smtClean="0"/>
              <a:t>εκτατικές</a:t>
            </a:r>
            <a:r>
              <a:rPr lang="el-GR" dirty="0" smtClean="0"/>
              <a:t> ροπές που είναι χρήσιμες κατά τις υψηλών απαιτήσεων κυκλικές κινήσεις, όπως το γρήγορο τρέξιμο σε μικρή απόσταση (</a:t>
            </a:r>
            <a:r>
              <a:rPr lang="en-US" dirty="0" smtClean="0"/>
              <a:t>sprinting)</a:t>
            </a:r>
            <a:r>
              <a:rPr lang="el-GR" dirty="0" smtClean="0"/>
              <a:t>, ποδηλασία, τρέξιμο σε ανηφόρα και βαθύ κάθισμα.</a:t>
            </a:r>
          </a:p>
          <a:p>
            <a:r>
              <a:rPr lang="el-GR" dirty="0" smtClean="0"/>
              <a:t>Όταν το ισχίο βρίσκεται σε σχεδόν πλήρη κάμψη, οι προσαγωγοί είναι μηχανικά έτοιμοι για να βοηθήσουν στην έκταση, ενώ όταν βρίσκονται σε σχεδόν πλήρη έκταση είναι μηχανικά έτοιμοι για την κάμψη.</a:t>
            </a:r>
          </a:p>
          <a:p>
            <a:r>
              <a:rPr lang="el-GR" dirty="0" smtClean="0"/>
              <a:t>Αυτή η λειτουργία των προσαγωγών μυών μπορεί να εξηγήσει εν μέρει την σχετικά μεγάλη τάση τους για τραυματισμό κατά το τρέξιμο και τα άλματα, ιδιαίτερα όταν ο αθλητής αλλάζει γρήγορα κατευθύνσεις.</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44</a:t>
            </a:fld>
            <a:endParaRPr lang="el-GR"/>
          </a:p>
        </p:txBody>
      </p:sp>
      <p:sp>
        <p:nvSpPr>
          <p:cNvPr id="6" name="Title 1"/>
          <p:cNvSpPr>
            <a:spLocks noGrp="1"/>
          </p:cNvSpPr>
          <p:nvPr>
            <p:ph type="title"/>
          </p:nvPr>
        </p:nvSpPr>
        <p:spPr>
          <a:xfrm>
            <a:off x="467544" y="116632"/>
            <a:ext cx="8229600" cy="1152128"/>
          </a:xfrm>
        </p:spPr>
        <p:txBody>
          <a:bodyPr>
            <a:noAutofit/>
          </a:bodyPr>
          <a:lstStyle/>
          <a:p>
            <a:r>
              <a:rPr lang="el-GR" dirty="0" smtClean="0"/>
              <a:t>Αναστροφή της ενέργειας των προσαγωγών στο οβελιαίο επίπεδο </a:t>
            </a:r>
            <a:r>
              <a:rPr lang="el-GR" sz="3000" b="0" dirty="0"/>
              <a:t>1</a:t>
            </a:r>
            <a:r>
              <a:rPr lang="el-GR" sz="3000" b="0" dirty="0" smtClean="0"/>
              <a:t>/2</a:t>
            </a:r>
            <a:endParaRPr lang="el-GR" sz="3000" b="0" dirty="0"/>
          </a:p>
        </p:txBody>
      </p:sp>
    </p:spTree>
    <p:extLst>
      <p:ext uri="{BB962C8B-B14F-4D97-AF65-F5344CB8AC3E}">
        <p14:creationId xmlns:p14="http://schemas.microsoft.com/office/powerpoint/2010/main" val="307765196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152128"/>
          </a:xfrm>
        </p:spPr>
        <p:txBody>
          <a:bodyPr>
            <a:noAutofit/>
          </a:bodyPr>
          <a:lstStyle/>
          <a:p>
            <a:r>
              <a:rPr lang="el-GR" dirty="0" smtClean="0"/>
              <a:t>Αναστροφή της ενέργειας των προσαγωγών στο οβελιαίο επίπεδο </a:t>
            </a:r>
            <a:r>
              <a:rPr lang="el-GR" sz="3000" b="0" dirty="0" smtClean="0"/>
              <a:t>2/2</a:t>
            </a:r>
            <a:endParaRPr lang="el-GR" sz="3000" b="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45</a:t>
            </a:fld>
            <a:endParaRPr lang="el-GR"/>
          </a:p>
        </p:txBody>
      </p:sp>
      <p:pic>
        <p:nvPicPr>
          <p:cNvPr id="10244" name="Picture 4" descr="A composite of images of track star Jesse Owens showing sprinting positions from start to full stride, June 18, 19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532" y="1712059"/>
            <a:ext cx="8424936" cy="39491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Ορθογώνιο 8"/>
          <p:cNvSpPr/>
          <p:nvPr/>
        </p:nvSpPr>
        <p:spPr>
          <a:xfrm>
            <a:off x="2394012" y="5695847"/>
            <a:ext cx="4572000" cy="276999"/>
          </a:xfrm>
          <a:prstGeom prst="rect">
            <a:avLst/>
          </a:prstGeom>
        </p:spPr>
        <p:txBody>
          <a:bodyPr>
            <a:spAutoFit/>
          </a:bodyPr>
          <a:lstStyle/>
          <a:p>
            <a:pPr algn="ctr"/>
            <a:r>
              <a:rPr lang="en-US" sz="1200" dirty="0" smtClean="0">
                <a:latin typeface="+mn-lt"/>
                <a:hlinkClick r:id="rId3"/>
              </a:rPr>
              <a:t>gettyimages.com</a:t>
            </a:r>
            <a:endParaRPr lang="el-GR" sz="1200" dirty="0">
              <a:latin typeface="+mn-lt"/>
            </a:endParaRPr>
          </a:p>
        </p:txBody>
      </p:sp>
    </p:spTree>
    <p:extLst>
      <p:ext uri="{BB962C8B-B14F-4D97-AF65-F5344CB8AC3E}">
        <p14:creationId xmlns:p14="http://schemas.microsoft.com/office/powerpoint/2010/main" val="310122810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l-GR" sz="3600" dirty="0" smtClean="0"/>
              <a:t>Έσω στροφείς ισχίου</a:t>
            </a:r>
            <a:endParaRPr lang="el-GR" sz="3600" dirty="0"/>
          </a:p>
        </p:txBody>
      </p:sp>
      <p:pic>
        <p:nvPicPr>
          <p:cNvPr id="9" name="Content Placeholder 8" descr="Hip horizontal muscle lines.tif"/>
          <p:cNvPicPr>
            <a:picLocks noGrp="1" noChangeAspect="1"/>
          </p:cNvPicPr>
          <p:nvPr>
            <p:ph idx="1"/>
          </p:nvPr>
        </p:nvPicPr>
        <p:blipFill>
          <a:blip r:embed="rId2"/>
          <a:stretch>
            <a:fillRect/>
          </a:stretch>
        </p:blipFill>
        <p:spPr>
          <a:xfrm>
            <a:off x="395536" y="1556792"/>
            <a:ext cx="2921508" cy="2898648"/>
          </a:xfrm>
        </p:spPr>
      </p:pic>
      <p:sp>
        <p:nvSpPr>
          <p:cNvPr id="6" name="Content Placeholder 5"/>
          <p:cNvSpPr>
            <a:spLocks noGrp="1"/>
          </p:cNvSpPr>
          <p:nvPr>
            <p:ph sz="half" idx="4294967295"/>
          </p:nvPr>
        </p:nvSpPr>
        <p:spPr>
          <a:xfrm>
            <a:off x="3347864" y="1268760"/>
            <a:ext cx="5796136" cy="5486400"/>
          </a:xfrm>
        </p:spPr>
        <p:txBody>
          <a:bodyPr>
            <a:noAutofit/>
          </a:bodyPr>
          <a:lstStyle/>
          <a:p>
            <a:pPr>
              <a:lnSpc>
                <a:spcPct val="105000"/>
              </a:lnSpc>
              <a:spcBef>
                <a:spcPts val="1200"/>
              </a:spcBef>
            </a:pPr>
            <a:r>
              <a:rPr lang="el-GR" sz="2100" dirty="0" smtClean="0"/>
              <a:t>Στην εικόνα με γεμάτα βέλη απεικονίζονται οι έξω στροφείς του ισχίου, ενώ με διακεκομμένα οι έσω στροφείς (στο σχήμα δεν περιλαμβάνονται ο ΤΠΠ και ο ραπτικός).</a:t>
            </a:r>
          </a:p>
          <a:p>
            <a:pPr>
              <a:lnSpc>
                <a:spcPct val="105000"/>
              </a:lnSpc>
              <a:spcBef>
                <a:spcPts val="1200"/>
              </a:spcBef>
            </a:pPr>
            <a:r>
              <a:rPr lang="el-GR" sz="2100" dirty="0" smtClean="0"/>
              <a:t>Οι ‘ιδανικοί’ έσω στροφείς του ισχίου, θεωρητικά, θα έπρεπε να βρίσκονται στο εγκάρσιο επίπεδο.</a:t>
            </a:r>
          </a:p>
          <a:p>
            <a:pPr>
              <a:lnSpc>
                <a:spcPct val="105000"/>
              </a:lnSpc>
              <a:spcBef>
                <a:spcPts val="1200"/>
              </a:spcBef>
            </a:pPr>
            <a:r>
              <a:rPr lang="el-GR" sz="2100" dirty="0" smtClean="0"/>
              <a:t>Στην ανατομική θέση, δεν υπάρχουν κύριοι έσω στροφείς, διότι κανένας μυς δεν βρίσκεται ακόμα και κοντά στο εγκάρσιο επίπεδο.</a:t>
            </a:r>
          </a:p>
          <a:p>
            <a:pPr>
              <a:lnSpc>
                <a:spcPct val="105000"/>
              </a:lnSpc>
              <a:spcBef>
                <a:spcPts val="1200"/>
              </a:spcBef>
            </a:pPr>
            <a:r>
              <a:rPr lang="el-GR" sz="2100" dirty="0" smtClean="0"/>
              <a:t>Όμως, υπάρχουν αρκετοί δευτερεύοντες έσω στροφείς, όπως: πρόσθιες ίνες του μέσου και μικρού γλουτιαίου, ΤΠΠ, μακρός και βραχύς προσαγωγός και </a:t>
            </a:r>
            <a:r>
              <a:rPr lang="el-GR" sz="2100" dirty="0" err="1" smtClean="0"/>
              <a:t>κτενίτης</a:t>
            </a:r>
            <a:r>
              <a:rPr lang="el-GR" sz="2100" dirty="0" smtClean="0"/>
              <a:t> (του οποίου η στροφική ενέργεια αμφισβητείται) .</a:t>
            </a:r>
            <a:endParaRPr lang="el-GR" sz="21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46</a:t>
            </a:fld>
            <a:endParaRPr lang="el-GR" dirty="0"/>
          </a:p>
        </p:txBody>
      </p:sp>
      <p:sp>
        <p:nvSpPr>
          <p:cNvPr id="7" name="Ορθογώνιο 6"/>
          <p:cNvSpPr/>
          <p:nvPr/>
        </p:nvSpPr>
        <p:spPr>
          <a:xfrm>
            <a:off x="35496" y="4581128"/>
            <a:ext cx="3905648" cy="430887"/>
          </a:xfrm>
          <a:prstGeom prst="rect">
            <a:avLst/>
          </a:prstGeom>
        </p:spPr>
        <p:txBody>
          <a:bodyPr wrap="square">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100" dirty="0" smtClean="0">
                <a:latin typeface="Calibri"/>
              </a:rPr>
              <a:t>© </a:t>
            </a:r>
            <a:r>
              <a:rPr lang="en-US" sz="1100" dirty="0" smtClean="0">
                <a:latin typeface="+mn-lt"/>
              </a:rPr>
              <a:t>Donald </a:t>
            </a:r>
            <a:r>
              <a:rPr lang="en-US" sz="1100" dirty="0">
                <a:latin typeface="+mn-lt"/>
              </a:rPr>
              <a:t>A. Neumann, “Kinesiology of the Musculoskeletal System: Foundations for Rehabilitation”, Mosby/Elsevier, 2010</a:t>
            </a:r>
            <a:endParaRPr lang="el-GR" sz="1100" dirty="0">
              <a:latin typeface="+mn-lt"/>
            </a:endParaRPr>
          </a:p>
        </p:txBody>
      </p:sp>
    </p:spTree>
    <p:extLst>
      <p:ext uri="{BB962C8B-B14F-4D97-AF65-F5344CB8AC3E}">
        <p14:creationId xmlns:p14="http://schemas.microsoft.com/office/powerpoint/2010/main" val="64642344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l-GR" sz="3600" dirty="0" smtClean="0"/>
              <a:t>Έσω στροφείς του ισχίου</a:t>
            </a:r>
            <a:endParaRPr lang="el-GR" sz="3600" dirty="0"/>
          </a:p>
        </p:txBody>
      </p:sp>
      <p:sp>
        <p:nvSpPr>
          <p:cNvPr id="6" name="Content Placeholder 5"/>
          <p:cNvSpPr>
            <a:spLocks noGrp="1"/>
          </p:cNvSpPr>
          <p:nvPr>
            <p:ph idx="1"/>
          </p:nvPr>
        </p:nvSpPr>
        <p:spPr/>
        <p:txBody>
          <a:bodyPr>
            <a:normAutofit lnSpcReduction="10000"/>
          </a:bodyPr>
          <a:lstStyle/>
          <a:p>
            <a:r>
              <a:rPr lang="el-GR" dirty="0" smtClean="0"/>
              <a:t>Με το ισχίο στις 90</a:t>
            </a:r>
            <a:r>
              <a:rPr lang="el-GR" baseline="30000" dirty="0" smtClean="0"/>
              <a:t>ο</a:t>
            </a:r>
            <a:r>
              <a:rPr lang="el-GR" dirty="0" smtClean="0"/>
              <a:t> κάμψης, η δυνατότητα των έσω στροφέων να προκαλούν ροπές αυξάνεται, διότι η γραμμή έλξης τους από σχεδόν παράλληλη γίνεται σχεδόν κάθετη ως προς τον κατακόρυφο άξονα.</a:t>
            </a:r>
          </a:p>
          <a:p>
            <a:r>
              <a:rPr lang="el-GR" dirty="0" smtClean="0"/>
              <a:t>Π.χ., ο μοχλοβραχίονας του πρόσθιου μέσου γλουτιαίου αυξάνεται κατά 8 φορές μεταξύ των 0-90</a:t>
            </a:r>
            <a:r>
              <a:rPr lang="el-GR" baseline="30000" dirty="0" smtClean="0"/>
              <a:t>ο</a:t>
            </a:r>
            <a:r>
              <a:rPr lang="el-GR" dirty="0" smtClean="0"/>
              <a:t> κάμψης του ισχίου</a:t>
            </a:r>
          </a:p>
          <a:p>
            <a:r>
              <a:rPr lang="el-GR" dirty="0" smtClean="0"/>
              <a:t>Ακόμα και ορισμένοι καθαρά έξω στροφείς μύες όπως, ο απιοειδής, οι άνω ίνες του μεγάλου γλουτιαίου και οι οπίσθιες ίνες του μικρού γλουτιαίου, γίνονται έσω στροφείς μετά τις 90</a:t>
            </a:r>
            <a:r>
              <a:rPr lang="el-GR" baseline="30000" dirty="0" smtClean="0"/>
              <a:t>ο</a:t>
            </a:r>
            <a:r>
              <a:rPr lang="el-GR" dirty="0" smtClean="0"/>
              <a:t> .</a:t>
            </a:r>
          </a:p>
          <a:p>
            <a:r>
              <a:rPr lang="el-GR" dirty="0" smtClean="0"/>
              <a:t>Αυτό έχει ως αποτέλεσμα την αυξημένη δύναμη της έσω στροφής κατά 50% στην θέση κάμψης του ισχίου απ’ ότι στην θέση έκτασης.</a:t>
            </a:r>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47</a:t>
            </a:fld>
            <a:endParaRPr lang="el-GR"/>
          </a:p>
        </p:txBody>
      </p:sp>
    </p:spTree>
    <p:extLst>
      <p:ext uri="{BB962C8B-B14F-4D97-AF65-F5344CB8AC3E}">
        <p14:creationId xmlns:p14="http://schemas.microsoft.com/office/powerpoint/2010/main" val="136726101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dirty="0" smtClean="0"/>
              <a:t>Προσαγωγοί μύες ως έσω στροφείς</a:t>
            </a:r>
            <a:endParaRPr lang="el-GR" sz="360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48</a:t>
            </a:fld>
            <a:endParaRPr lang="el-GR" dirty="0"/>
          </a:p>
        </p:txBody>
      </p:sp>
      <p:sp>
        <p:nvSpPr>
          <p:cNvPr id="6" name="Θέση περιεχομένου 5"/>
          <p:cNvSpPr>
            <a:spLocks noGrp="1"/>
          </p:cNvSpPr>
          <p:nvPr>
            <p:ph idx="1"/>
          </p:nvPr>
        </p:nvSpPr>
        <p:spPr/>
        <p:txBody>
          <a:bodyPr>
            <a:normAutofit lnSpcReduction="10000"/>
          </a:bodyPr>
          <a:lstStyle/>
          <a:p>
            <a:pPr>
              <a:lnSpc>
                <a:spcPct val="105000"/>
              </a:lnSpc>
            </a:pPr>
            <a:r>
              <a:rPr lang="el-GR" sz="2400" dirty="0"/>
              <a:t>Όλοι οι προσαγωγοί μύες στην ανατομική θέση έχουν την ικανότητα να παράγουν μικρή έσω στροφή.</a:t>
            </a:r>
          </a:p>
          <a:p>
            <a:pPr>
              <a:lnSpc>
                <a:spcPct val="105000"/>
              </a:lnSpc>
            </a:pPr>
            <a:r>
              <a:rPr lang="el-GR" sz="2400" dirty="0"/>
              <a:t>Αυτή η άποψη δεν συμβιβάζεται με το γεγονός ότι αυτοί οι μύες </a:t>
            </a:r>
            <a:r>
              <a:rPr lang="el-GR" sz="2400" dirty="0" err="1"/>
              <a:t>προσφύονται</a:t>
            </a:r>
            <a:r>
              <a:rPr lang="el-GR" sz="2400" dirty="0"/>
              <a:t> στην οπίσθια επιφάνεια του μηριαίου οστού, οπότε θα πρέπει να κάνουν έξω στροφή.</a:t>
            </a:r>
          </a:p>
          <a:p>
            <a:pPr>
              <a:lnSpc>
                <a:spcPct val="105000"/>
              </a:lnSpc>
            </a:pPr>
            <a:r>
              <a:rPr lang="el-GR" sz="2400" dirty="0"/>
              <a:t>Όμως, θα πρέπει να δούμε την ανατομική του μηριαίου οστού, το οποίο είναι </a:t>
            </a:r>
            <a:r>
              <a:rPr lang="el-GR" sz="2400" dirty="0" smtClean="0"/>
              <a:t>κυρτό προς τα εμπρός στο </a:t>
            </a:r>
            <a:r>
              <a:rPr lang="el-GR" sz="2400" dirty="0"/>
              <a:t>οβελιαίο επίπεδο, οπότε η τραχεία γραμμή βρίσκεται μπροστά από τον κατακόρυφο άξονα.</a:t>
            </a:r>
          </a:p>
          <a:p>
            <a:pPr>
              <a:lnSpc>
                <a:spcPct val="105000"/>
              </a:lnSpc>
            </a:pPr>
            <a:r>
              <a:rPr lang="el-GR" sz="2400" dirty="0"/>
              <a:t>Αυτό έχει σαν αποτέλεσμα το οριζόντιο άνυσμα της δύναμης π.χ., του μακρού προσαγωγού να βρίσκεται μπροστά από τον άξονα στροφής, οπότε δρα ως έσω στροφέας</a:t>
            </a:r>
            <a:r>
              <a:rPr lang="el-GR" sz="2400" dirty="0" smtClean="0"/>
              <a:t>.</a:t>
            </a:r>
            <a:endParaRPr lang="el-GR" sz="2400" dirty="0"/>
          </a:p>
        </p:txBody>
      </p:sp>
    </p:spTree>
    <p:extLst>
      <p:ext uri="{BB962C8B-B14F-4D97-AF65-F5344CB8AC3E}">
        <p14:creationId xmlns:p14="http://schemas.microsoft.com/office/powerpoint/2010/main" val="199148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Άρθρωση ισχίου – Οστά </a:t>
            </a:r>
            <a:r>
              <a:rPr lang="el-GR" sz="3000" b="0" dirty="0" smtClean="0"/>
              <a:t>6/7</a:t>
            </a:r>
            <a:endParaRPr lang="el-GR" dirty="0"/>
          </a:p>
        </p:txBody>
      </p:sp>
      <p:pic>
        <p:nvPicPr>
          <p:cNvPr id="5" name="Content Placeholder 4" descr="Hip normal anteversion.tif"/>
          <p:cNvPicPr>
            <a:picLocks noGrp="1" noChangeAspect="1"/>
          </p:cNvPicPr>
          <p:nvPr>
            <p:ph idx="1"/>
          </p:nvPr>
        </p:nvPicPr>
        <p:blipFill>
          <a:blip r:embed="rId2"/>
          <a:stretch>
            <a:fillRect/>
          </a:stretch>
        </p:blipFill>
        <p:spPr>
          <a:xfrm>
            <a:off x="107504" y="2271849"/>
            <a:ext cx="2800689" cy="2129404"/>
          </a:xfrm>
        </p:spPr>
      </p:pic>
      <p:pic>
        <p:nvPicPr>
          <p:cNvPr id="6" name="Content Placeholder 5" descr="Hip excessive anteversion.tif"/>
          <p:cNvPicPr>
            <a:picLocks noGrp="1" noChangeAspect="1"/>
          </p:cNvPicPr>
          <p:nvPr>
            <p:ph sz="half" idx="4294967295"/>
          </p:nvPr>
        </p:nvPicPr>
        <p:blipFill>
          <a:blip r:embed="rId3"/>
          <a:stretch>
            <a:fillRect/>
          </a:stretch>
        </p:blipFill>
        <p:spPr>
          <a:xfrm>
            <a:off x="5652120" y="1863814"/>
            <a:ext cx="2971800" cy="2705100"/>
          </a:xfrm>
        </p:spPr>
      </p:pic>
      <p:pic>
        <p:nvPicPr>
          <p:cNvPr id="3074" name="Picture 2" descr="C:\Users\Palina\Pictures\Kinesiology\Κινησιολογία ΙΙ\Hip retroversion.tif"/>
          <p:cNvPicPr>
            <a:picLocks noChangeAspect="1" noChangeArrowheads="1"/>
          </p:cNvPicPr>
          <p:nvPr/>
        </p:nvPicPr>
        <p:blipFill>
          <a:blip r:embed="rId4"/>
          <a:srcRect/>
          <a:stretch>
            <a:fillRect/>
          </a:stretch>
        </p:blipFill>
        <p:spPr bwMode="auto">
          <a:xfrm>
            <a:off x="2987824" y="1988840"/>
            <a:ext cx="2895600" cy="2695422"/>
          </a:xfrm>
          <a:prstGeom prst="rect">
            <a:avLst/>
          </a:prstGeom>
          <a:noFill/>
        </p:spPr>
      </p:pic>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4</a:t>
            </a:fld>
            <a:endParaRPr lang="el-GR"/>
          </a:p>
        </p:txBody>
      </p:sp>
      <p:sp>
        <p:nvSpPr>
          <p:cNvPr id="7" name="Ορθογώνιο 6"/>
          <p:cNvSpPr/>
          <p:nvPr/>
        </p:nvSpPr>
        <p:spPr>
          <a:xfrm>
            <a:off x="107504" y="4744544"/>
            <a:ext cx="4032448" cy="430887"/>
          </a:xfrm>
          <a:prstGeom prst="rect">
            <a:avLst/>
          </a:prstGeom>
        </p:spPr>
        <p:txBody>
          <a:bodyPr wrap="square">
            <a:spAutoFit/>
          </a:bodyPr>
          <a:lstStyle/>
          <a:p>
            <a:r>
              <a:rPr lang="en-US" sz="1100" dirty="0">
                <a:latin typeface="Calibri"/>
              </a:rPr>
              <a:t>© </a:t>
            </a:r>
            <a:r>
              <a:rPr lang="en-US" sz="1100" dirty="0" smtClean="0">
                <a:latin typeface="+mn-lt"/>
              </a:rPr>
              <a:t>Donald </a:t>
            </a:r>
            <a:r>
              <a:rPr lang="en-US" sz="1100" dirty="0">
                <a:latin typeface="+mn-lt"/>
              </a:rPr>
              <a:t>A. Neumann, “Kinesiology of the Musculoskeletal System: Foundations for Rehabilitation”, Mosby/Elsevier, 2010</a:t>
            </a:r>
            <a:endParaRPr lang="el-GR" sz="1100" dirty="0">
              <a:latin typeface="+mn-lt"/>
            </a:endParaRPr>
          </a:p>
        </p:txBody>
      </p:sp>
    </p:spTree>
    <p:extLst>
      <p:ext uri="{BB962C8B-B14F-4D97-AF65-F5344CB8AC3E}">
        <p14:creationId xmlns:p14="http://schemas.microsoft.com/office/powerpoint/2010/main" val="79844811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080120"/>
          </a:xfrm>
        </p:spPr>
        <p:txBody>
          <a:bodyPr>
            <a:noAutofit/>
          </a:bodyPr>
          <a:lstStyle/>
          <a:p>
            <a:r>
              <a:rPr lang="el-GR" dirty="0" err="1" smtClean="0"/>
              <a:t>Εκτείνοντες</a:t>
            </a:r>
            <a:r>
              <a:rPr lang="el-GR" dirty="0" smtClean="0"/>
              <a:t> – </a:t>
            </a:r>
            <a:r>
              <a:rPr lang="el-GR" dirty="0" err="1" smtClean="0"/>
              <a:t>Απαγωγοί</a:t>
            </a:r>
            <a:r>
              <a:rPr lang="el-GR" dirty="0" smtClean="0"/>
              <a:t> </a:t>
            </a:r>
            <a:r>
              <a:rPr lang="el-GR" dirty="0"/>
              <a:t/>
            </a:r>
            <a:br>
              <a:rPr lang="el-GR" dirty="0"/>
            </a:br>
            <a:r>
              <a:rPr lang="el-GR" dirty="0" smtClean="0"/>
              <a:t>Έξω στροφείς μύες του ισχίου</a:t>
            </a:r>
            <a:endParaRPr lang="el-GR"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49</a:t>
            </a:fld>
            <a:endParaRPr lang="el-GR"/>
          </a:p>
        </p:txBody>
      </p:sp>
      <p:pic>
        <p:nvPicPr>
          <p:cNvPr id="11268" name="Picture 4" descr="http://www.sakariyaphysio.com/wp-content/uploads/2013/04/hams.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765" b="4834"/>
          <a:stretch/>
        </p:blipFill>
        <p:spPr bwMode="auto">
          <a:xfrm>
            <a:off x="1475656" y="1393794"/>
            <a:ext cx="6012668" cy="5104660"/>
          </a:xfrm>
          <a:prstGeom prst="rect">
            <a:avLst/>
          </a:prstGeom>
          <a:noFill/>
          <a:extLst>
            <a:ext uri="{909E8E84-426E-40DD-AFC4-6F175D3DCCD1}">
              <a14:hiddenFill xmlns:a14="http://schemas.microsoft.com/office/drawing/2010/main">
                <a:solidFill>
                  <a:srgbClr val="FFFFFF"/>
                </a:solidFill>
              </a14:hiddenFill>
            </a:ext>
          </a:extLst>
        </p:spPr>
      </p:pic>
      <p:sp>
        <p:nvSpPr>
          <p:cNvPr id="6" name="Ορθογώνιο 5"/>
          <p:cNvSpPr/>
          <p:nvPr/>
        </p:nvSpPr>
        <p:spPr>
          <a:xfrm>
            <a:off x="3491880" y="6493269"/>
            <a:ext cx="1400448" cy="276999"/>
          </a:xfrm>
          <a:prstGeom prst="rect">
            <a:avLst/>
          </a:prstGeom>
        </p:spPr>
        <p:txBody>
          <a:bodyPr wrap="none">
            <a:spAutoFit/>
          </a:bodyPr>
          <a:lstStyle/>
          <a:p>
            <a:r>
              <a:rPr lang="en-US" sz="1200" dirty="0" smtClean="0">
                <a:latin typeface="+mn-lt"/>
                <a:hlinkClick r:id="rId3"/>
              </a:rPr>
              <a:t>sakariyaphysio.com</a:t>
            </a:r>
            <a:endParaRPr lang="el-GR" sz="1200" dirty="0">
              <a:latin typeface="+mn-lt"/>
            </a:endParaRPr>
          </a:p>
        </p:txBody>
      </p:sp>
    </p:spTree>
    <p:extLst>
      <p:ext uri="{BB962C8B-B14F-4D97-AF65-F5344CB8AC3E}">
        <p14:creationId xmlns:p14="http://schemas.microsoft.com/office/powerpoint/2010/main" val="651170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err="1" smtClean="0"/>
              <a:t>Εκτείνοντες</a:t>
            </a:r>
            <a:r>
              <a:rPr lang="el-GR" dirty="0" smtClean="0"/>
              <a:t> μύες </a:t>
            </a:r>
            <a:r>
              <a:rPr lang="el-GR" sz="3000" b="0" dirty="0" smtClean="0"/>
              <a:t>1/6</a:t>
            </a:r>
            <a:endParaRPr lang="el-GR" sz="3000" b="0" dirty="0"/>
          </a:p>
        </p:txBody>
      </p:sp>
      <p:sp>
        <p:nvSpPr>
          <p:cNvPr id="4" name="Content Placeholder 3"/>
          <p:cNvSpPr>
            <a:spLocks noGrp="1"/>
          </p:cNvSpPr>
          <p:nvPr>
            <p:ph sz="quarter" idx="4294967295"/>
          </p:nvPr>
        </p:nvSpPr>
        <p:spPr>
          <a:xfrm>
            <a:off x="2771800" y="1196752"/>
            <a:ext cx="6372200" cy="5661248"/>
          </a:xfrm>
        </p:spPr>
        <p:txBody>
          <a:bodyPr>
            <a:noAutofit/>
          </a:bodyPr>
          <a:lstStyle/>
          <a:p>
            <a:r>
              <a:rPr lang="el-GR" sz="2000" dirty="0" smtClean="0"/>
              <a:t>Ο μεγάλος γλουτιαίος έχει επιπολής και εν τω βάθει έκφυση, είναι ο πιο ισχυρός μυς του σώματος (με δύναμη 34 </a:t>
            </a:r>
            <a:r>
              <a:rPr lang="en-GB" sz="2000" dirty="0" smtClean="0"/>
              <a:t> kg </a:t>
            </a:r>
            <a:r>
              <a:rPr lang="el-GR" sz="2000" dirty="0" smtClean="0"/>
              <a:t>και μήκος συστολής 15 </a:t>
            </a:r>
            <a:r>
              <a:rPr lang="en-GB" sz="2000" dirty="0" smtClean="0"/>
              <a:t>cm</a:t>
            </a:r>
            <a:r>
              <a:rPr lang="en-US" sz="2000" dirty="0" smtClean="0"/>
              <a:t>)</a:t>
            </a:r>
            <a:r>
              <a:rPr lang="el-GR" sz="2000" dirty="0" smtClean="0"/>
              <a:t>.</a:t>
            </a:r>
          </a:p>
          <a:p>
            <a:r>
              <a:rPr lang="el-GR" sz="2000" dirty="0" smtClean="0"/>
              <a:t>Είναι ο πιο μεγάλος μυς με εγκάρσια διατομή 66 </a:t>
            </a:r>
            <a:r>
              <a:rPr lang="en-GB" sz="2000" dirty="0" smtClean="0"/>
              <a:t>cm²</a:t>
            </a:r>
            <a:r>
              <a:rPr lang="el-GR" sz="2000" dirty="0" smtClean="0"/>
              <a:t> και είναι ο πιο δυνατός μυς με στατική ισχύ 238 </a:t>
            </a:r>
            <a:r>
              <a:rPr lang="en-GB" sz="2000" dirty="0" smtClean="0"/>
              <a:t>kg</a:t>
            </a:r>
            <a:r>
              <a:rPr lang="el-GR" sz="2000" dirty="0" smtClean="0"/>
              <a:t> βάρους.</a:t>
            </a:r>
          </a:p>
          <a:p>
            <a:r>
              <a:rPr lang="el-GR" sz="2000" dirty="0" smtClean="0"/>
              <a:t>Η επιπολής μοίρα εκφύεται από την λαγόνια ακρολοφία, την οπίσθια άνω λαγόνια άκανθα, την </a:t>
            </a:r>
            <a:r>
              <a:rPr lang="el-GR" sz="2000" dirty="0" err="1" smtClean="0"/>
              <a:t>θωρακο</a:t>
            </a:r>
            <a:r>
              <a:rPr lang="el-GR" sz="2000" dirty="0" smtClean="0"/>
              <a:t>-οσφυϊκή περιτονία, το ιερό οστούν και τον </a:t>
            </a:r>
            <a:r>
              <a:rPr lang="el-GR" sz="2000" dirty="0" err="1" smtClean="0"/>
              <a:t>κόκυγγα</a:t>
            </a:r>
            <a:r>
              <a:rPr lang="el-GR" sz="2000" dirty="0" smtClean="0"/>
              <a:t> .</a:t>
            </a:r>
          </a:p>
          <a:p>
            <a:r>
              <a:rPr lang="el-GR" sz="2000" dirty="0" smtClean="0"/>
              <a:t>Η εν τω βάθει μοίρα εκφύεται από την πτέρυγα του λαγόνιου, τον μείζονα </a:t>
            </a:r>
            <a:r>
              <a:rPr lang="el-GR" sz="2000" dirty="0" err="1" smtClean="0"/>
              <a:t>ισχιοϊερό</a:t>
            </a:r>
            <a:r>
              <a:rPr lang="el-GR" sz="2000" dirty="0" smtClean="0"/>
              <a:t> σύνδεσμο και από την περιτονία του μέσου γλουτιαίου.</a:t>
            </a:r>
          </a:p>
          <a:p>
            <a:r>
              <a:rPr lang="el-GR" sz="2000" dirty="0" smtClean="0"/>
              <a:t>Η άνω μοίρα του καταφύεται στην </a:t>
            </a:r>
            <a:r>
              <a:rPr lang="el-GR" sz="2000" dirty="0" err="1" smtClean="0"/>
              <a:t>λαγονοκνημιαία</a:t>
            </a:r>
            <a:r>
              <a:rPr lang="el-GR" sz="2000" dirty="0" smtClean="0"/>
              <a:t> ταινία και η κάτω στην γλουτιαία γραμμή του μηριαίου</a:t>
            </a:r>
          </a:p>
          <a:p>
            <a:r>
              <a:rPr lang="el-GR" sz="2000" dirty="0" smtClean="0"/>
              <a:t>Ο μεγάλος γλουτιαίος και οι οπίσθιες ίνες του μέσου και μικρού γλουτιαίου στρέφουν το ισχίο προς τα έξω.</a:t>
            </a:r>
            <a:endParaRPr lang="el-GR" sz="200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50</a:t>
            </a:fld>
            <a:endParaRPr lang="el-GR" dirty="0"/>
          </a:p>
        </p:txBody>
      </p:sp>
      <p:pic>
        <p:nvPicPr>
          <p:cNvPr id="12290" name="Picture 2" descr="File:Sobo 1909 29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9" y="1340768"/>
            <a:ext cx="2832476" cy="404929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79629" y="5517232"/>
            <a:ext cx="1944216" cy="461665"/>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a:latin typeface="+mn-lt"/>
                <a:hlinkClick r:id="rId3"/>
              </a:rPr>
              <a:t>Sobo 1909 </a:t>
            </a:r>
            <a:r>
              <a:rPr lang="en-US" sz="1200" dirty="0" smtClean="0">
                <a:latin typeface="+mn-lt"/>
                <a:hlinkClick r:id="rId3"/>
              </a:rPr>
              <a:t>294</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a:latin typeface="+mn-lt"/>
                <a:hlinkClick r:id="rId4" tooltip="User:CFCF"/>
              </a:rPr>
              <a:t>CFCF</a:t>
            </a:r>
            <a:r>
              <a:rPr lang="en-US" sz="1200" dirty="0" smtClean="0">
                <a:latin typeface="+mn-lt"/>
              </a:rPr>
              <a:t> </a:t>
            </a:r>
            <a:r>
              <a:rPr lang="el-GR" sz="1200" dirty="0" smtClean="0">
                <a:solidFill>
                  <a:prstClr val="black">
                    <a:lumMod val="75000"/>
                    <a:lumOff val="25000"/>
                  </a:prstClr>
                </a:solidFill>
                <a:latin typeface="+mn-lt"/>
              </a:rPr>
              <a:t>διαθέσιμο ως κοινό κτήμα</a:t>
            </a:r>
            <a:endParaRPr lang="en-US" sz="1200" dirty="0">
              <a:solidFill>
                <a:prstClr val="black">
                  <a:lumMod val="75000"/>
                  <a:lumOff val="25000"/>
                </a:prstClr>
              </a:solidFill>
              <a:latin typeface="+mn-lt"/>
            </a:endParaRPr>
          </a:p>
        </p:txBody>
      </p:sp>
    </p:spTree>
    <p:extLst>
      <p:ext uri="{BB962C8B-B14F-4D97-AF65-F5344CB8AC3E}">
        <p14:creationId xmlns:p14="http://schemas.microsoft.com/office/powerpoint/2010/main" val="110562451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err="1"/>
              <a:t>Εκτείνοντες</a:t>
            </a:r>
            <a:r>
              <a:rPr lang="el-GR" dirty="0"/>
              <a:t> μύες </a:t>
            </a:r>
            <a:r>
              <a:rPr lang="el-GR" sz="3000" b="0" dirty="0" smtClean="0"/>
              <a:t>2/6</a:t>
            </a:r>
            <a:endParaRPr lang="el-GR" dirty="0"/>
          </a:p>
        </p:txBody>
      </p:sp>
      <p:sp>
        <p:nvSpPr>
          <p:cNvPr id="6" name="Content Placeholder 5"/>
          <p:cNvSpPr>
            <a:spLocks noGrp="1"/>
          </p:cNvSpPr>
          <p:nvPr>
            <p:ph idx="1"/>
          </p:nvPr>
        </p:nvSpPr>
        <p:spPr>
          <a:xfrm>
            <a:off x="683568" y="1088495"/>
            <a:ext cx="8460432" cy="5328592"/>
          </a:xfrm>
        </p:spPr>
        <p:txBody>
          <a:bodyPr>
            <a:normAutofit lnSpcReduction="10000"/>
          </a:bodyPr>
          <a:lstStyle/>
          <a:p>
            <a:r>
              <a:rPr lang="el-GR" sz="2200" dirty="0" smtClean="0"/>
              <a:t>Οι ισχιοκνημιαίοι είναι διαρθρικοί μύες και σε αυτούς ανήκουν: </a:t>
            </a:r>
          </a:p>
          <a:p>
            <a:pPr lvl="1"/>
            <a:r>
              <a:rPr lang="el-GR" sz="2200" dirty="0"/>
              <a:t>ο </a:t>
            </a:r>
            <a:r>
              <a:rPr lang="el-GR" sz="2200" dirty="0" err="1" smtClean="0"/>
              <a:t>ημιϋμενώδης</a:t>
            </a:r>
            <a:r>
              <a:rPr lang="el-GR" sz="2200" dirty="0" smtClean="0"/>
              <a:t>,</a:t>
            </a:r>
            <a:endParaRPr lang="el-GR" sz="2200" dirty="0"/>
          </a:p>
          <a:p>
            <a:pPr lvl="1"/>
            <a:r>
              <a:rPr lang="el-GR" sz="2200" dirty="0" smtClean="0"/>
              <a:t>ο </a:t>
            </a:r>
            <a:r>
              <a:rPr lang="el-GR" sz="2200" dirty="0" err="1" smtClean="0"/>
              <a:t>ημιτενοντώδης</a:t>
            </a:r>
            <a:r>
              <a:rPr lang="el-GR" sz="2200" dirty="0" smtClean="0"/>
              <a:t>, </a:t>
            </a:r>
          </a:p>
          <a:p>
            <a:pPr lvl="1"/>
            <a:r>
              <a:rPr lang="el-GR" sz="2200" dirty="0" smtClean="0"/>
              <a:t>ο </a:t>
            </a:r>
            <a:r>
              <a:rPr lang="el-GR" sz="2200" dirty="0"/>
              <a:t>δικέφαλος </a:t>
            </a:r>
            <a:r>
              <a:rPr lang="el-GR" sz="2200" dirty="0" smtClean="0"/>
              <a:t>μηριαίος.</a:t>
            </a:r>
          </a:p>
          <a:p>
            <a:r>
              <a:rPr lang="el-GR" sz="2200" dirty="0"/>
              <a:t>Η ισχύς τους είναι ίση με βάρος 22 </a:t>
            </a:r>
            <a:r>
              <a:rPr lang="en-GB" sz="2200" dirty="0"/>
              <a:t>kg</a:t>
            </a:r>
            <a:r>
              <a:rPr lang="el-GR" sz="2200" dirty="0"/>
              <a:t> που αποτελεί το 2/3 της ισχύος του μεγάλου γλουτιαίου.</a:t>
            </a:r>
          </a:p>
          <a:p>
            <a:r>
              <a:rPr lang="el-GR" sz="2200" dirty="0"/>
              <a:t>Είναι </a:t>
            </a:r>
            <a:r>
              <a:rPr lang="el-GR" sz="2200" dirty="0" err="1"/>
              <a:t>διαρθρικοί</a:t>
            </a:r>
            <a:r>
              <a:rPr lang="el-GR" sz="2200" dirty="0"/>
              <a:t> μύες και η ενέργειά τους στο ισχίο εξαρτάται από την θέση του γόνατος.</a:t>
            </a:r>
          </a:p>
          <a:p>
            <a:r>
              <a:rPr lang="el-GR" sz="2200" dirty="0"/>
              <a:t>Είναι πιο αποτελεσματικοί όταν το γόνατο βρίσκεται σε έκταση.</a:t>
            </a:r>
          </a:p>
          <a:p>
            <a:r>
              <a:rPr lang="el-GR" sz="2200" dirty="0"/>
              <a:t>Οι μύες αυτοί είναι συνεργοί με τον τετρακέφαλο και κυρίως με την </a:t>
            </a:r>
            <a:r>
              <a:rPr lang="el-GR" sz="2200" dirty="0" smtClean="0"/>
              <a:t>ορθό μηριαίο για την αποτελεσματικότερη λειτουργία του κάτω άκρου.</a:t>
            </a:r>
            <a:endParaRPr lang="el-GR" sz="2200" dirty="0"/>
          </a:p>
          <a:p>
            <a:pPr>
              <a:buFont typeface="Courier New" panose="02070309020205020404" pitchFamily="49" charset="0"/>
              <a:buChar char="o"/>
            </a:pPr>
            <a:endParaRPr lang="el-GR" sz="2200" dirty="0" smtClean="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51</a:t>
            </a:fld>
            <a:endParaRPr lang="el-GR"/>
          </a:p>
        </p:txBody>
      </p:sp>
      <p:sp>
        <p:nvSpPr>
          <p:cNvPr id="3" name="AutoShape 2" descr="File:Semimembranosus muscle.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Tree>
    <p:extLst>
      <p:ext uri="{BB962C8B-B14F-4D97-AF65-F5344CB8AC3E}">
        <p14:creationId xmlns:p14="http://schemas.microsoft.com/office/powerpoint/2010/main" val="427510594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err="1"/>
              <a:t>Εκτείνοντες</a:t>
            </a:r>
            <a:r>
              <a:rPr lang="el-GR" dirty="0"/>
              <a:t> μύες </a:t>
            </a:r>
            <a:r>
              <a:rPr lang="el-GR" sz="3000" b="0" dirty="0" smtClean="0"/>
              <a:t>3/6</a:t>
            </a:r>
            <a:endParaRPr lang="el-GR" dirty="0"/>
          </a:p>
        </p:txBody>
      </p:sp>
      <p:sp>
        <p:nvSpPr>
          <p:cNvPr id="4" name="Content Placeholder 3"/>
          <p:cNvSpPr>
            <a:spLocks noGrp="1"/>
          </p:cNvSpPr>
          <p:nvPr>
            <p:ph idx="1"/>
          </p:nvPr>
        </p:nvSpPr>
        <p:spPr>
          <a:xfrm>
            <a:off x="2267744" y="1196752"/>
            <a:ext cx="6480720" cy="5661248"/>
          </a:xfrm>
        </p:spPr>
        <p:txBody>
          <a:bodyPr>
            <a:normAutofit/>
          </a:bodyPr>
          <a:lstStyle/>
          <a:p>
            <a:pPr>
              <a:lnSpc>
                <a:spcPct val="130000"/>
              </a:lnSpc>
            </a:pPr>
            <a:r>
              <a:rPr lang="el-GR" dirty="0" smtClean="0"/>
              <a:t>Ο δικέφαλος μηριαίος έχει 2 </a:t>
            </a:r>
            <a:r>
              <a:rPr lang="el-GR" dirty="0" err="1" smtClean="0"/>
              <a:t>εκφυτικές</a:t>
            </a:r>
            <a:r>
              <a:rPr lang="el-GR" dirty="0" smtClean="0"/>
              <a:t> κεφαλές την μακρά και την βραχεία οι οποίες συνενώνονται και καταφύονται στην κεφαλή της περόνης: </a:t>
            </a:r>
          </a:p>
          <a:p>
            <a:pPr lvl="1">
              <a:lnSpc>
                <a:spcPct val="130000"/>
              </a:lnSpc>
            </a:pPr>
            <a:r>
              <a:rPr lang="el-GR" dirty="0" smtClean="0"/>
              <a:t>Η μακρά κεφαλή εκφύεται από το ισχιακό κύρτωμα, μαζί με την </a:t>
            </a:r>
            <a:r>
              <a:rPr lang="el-GR" dirty="0" err="1" smtClean="0"/>
              <a:t>έκφυση</a:t>
            </a:r>
            <a:r>
              <a:rPr lang="el-GR" dirty="0" smtClean="0"/>
              <a:t> του </a:t>
            </a:r>
            <a:r>
              <a:rPr lang="el-GR" dirty="0" err="1" smtClean="0"/>
              <a:t>ημιτενοντώδη</a:t>
            </a:r>
            <a:r>
              <a:rPr lang="el-GR" dirty="0" smtClean="0"/>
              <a:t> και του </a:t>
            </a:r>
            <a:r>
              <a:rPr lang="el-GR" dirty="0" err="1" smtClean="0"/>
              <a:t>ημιϋμενώδη</a:t>
            </a:r>
            <a:r>
              <a:rPr lang="el-GR" dirty="0" smtClean="0"/>
              <a:t>.</a:t>
            </a:r>
          </a:p>
          <a:p>
            <a:pPr lvl="1">
              <a:lnSpc>
                <a:spcPct val="130000"/>
              </a:lnSpc>
            </a:pPr>
            <a:r>
              <a:rPr lang="el-GR" dirty="0" smtClean="0"/>
              <a:t>Η βραχεία κεφαλή, που δρα μόνο στο γόνατο, εκφύεται από το μέσο τριτημόριο της τραχείας γραμμής και το έξω </a:t>
            </a:r>
            <a:r>
              <a:rPr lang="el-GR" dirty="0" err="1" smtClean="0"/>
              <a:t>μεσομύϊο</a:t>
            </a:r>
            <a:r>
              <a:rPr lang="el-GR" dirty="0" smtClean="0"/>
              <a:t> διάφραγμα.</a:t>
            </a: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52</a:t>
            </a:fld>
            <a:endParaRPr lang="el-GR"/>
          </a:p>
        </p:txBody>
      </p:sp>
      <p:pic>
        <p:nvPicPr>
          <p:cNvPr id="5" name="Picture 8" descr="File:Biceps femoris muscle long hea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320973"/>
            <a:ext cx="2172196" cy="590442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Rectangle 7"/>
          <p:cNvSpPr/>
          <p:nvPr/>
        </p:nvSpPr>
        <p:spPr>
          <a:xfrm>
            <a:off x="97629" y="6239053"/>
            <a:ext cx="2457279" cy="646331"/>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a:latin typeface="+mn-lt"/>
                <a:hlinkClick r:id="rId3"/>
              </a:rPr>
              <a:t>Biceps </a:t>
            </a:r>
            <a:r>
              <a:rPr lang="en-US" sz="1200" dirty="0" err="1">
                <a:latin typeface="+mn-lt"/>
                <a:hlinkClick r:id="rId3"/>
              </a:rPr>
              <a:t>femoris</a:t>
            </a:r>
            <a:r>
              <a:rPr lang="en-US" sz="1200" dirty="0">
                <a:latin typeface="+mn-lt"/>
                <a:hlinkClick r:id="rId3"/>
              </a:rPr>
              <a:t> muscle long </a:t>
            </a:r>
            <a:r>
              <a:rPr lang="en-US" sz="1200" dirty="0" smtClean="0">
                <a:latin typeface="+mn-lt"/>
                <a:hlinkClick r:id="rId3"/>
              </a:rPr>
              <a:t>head</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a:latin typeface="+mn-lt"/>
                <a:hlinkClick r:id="rId4" tooltip="User:Mikael Häggström"/>
              </a:rPr>
              <a:t>Mikael </a:t>
            </a:r>
            <a:r>
              <a:rPr lang="en-US" sz="1200" dirty="0" err="1">
                <a:latin typeface="+mn-lt"/>
                <a:hlinkClick r:id="rId4" tooltip="User:Mikael Häggström"/>
              </a:rPr>
              <a:t>Häggström</a:t>
            </a:r>
            <a:r>
              <a:rPr lang="en-US" sz="1200" dirty="0" smtClean="0">
                <a:latin typeface="+mn-lt"/>
              </a:rPr>
              <a:t> </a:t>
            </a:r>
            <a:r>
              <a:rPr lang="el-GR" sz="1200" dirty="0" smtClean="0">
                <a:solidFill>
                  <a:prstClr val="black">
                    <a:lumMod val="75000"/>
                    <a:lumOff val="25000"/>
                  </a:prstClr>
                </a:solidFill>
                <a:latin typeface="+mn-lt"/>
              </a:rPr>
              <a:t>διαθέσιμο ως κοινό κτήμα</a:t>
            </a:r>
            <a:endParaRPr lang="en-US" sz="1200" dirty="0">
              <a:solidFill>
                <a:prstClr val="black">
                  <a:lumMod val="75000"/>
                  <a:lumOff val="25000"/>
                </a:prstClr>
              </a:solidFill>
              <a:latin typeface="+mn-lt"/>
            </a:endParaRPr>
          </a:p>
        </p:txBody>
      </p:sp>
    </p:spTree>
    <p:extLst>
      <p:ext uri="{BB962C8B-B14F-4D97-AF65-F5344CB8AC3E}">
        <p14:creationId xmlns:p14="http://schemas.microsoft.com/office/powerpoint/2010/main" val="95834199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err="1"/>
              <a:t>Εκτείνοντες</a:t>
            </a:r>
            <a:r>
              <a:rPr lang="el-GR" dirty="0"/>
              <a:t> μύες </a:t>
            </a:r>
            <a:r>
              <a:rPr lang="el-GR" sz="3000" b="0" dirty="0" smtClean="0"/>
              <a:t>4/6</a:t>
            </a:r>
            <a:endParaRPr lang="el-GR" dirty="0"/>
          </a:p>
        </p:txBody>
      </p:sp>
      <p:sp>
        <p:nvSpPr>
          <p:cNvPr id="4" name="Content Placeholder 3"/>
          <p:cNvSpPr>
            <a:spLocks noGrp="1"/>
          </p:cNvSpPr>
          <p:nvPr>
            <p:ph idx="1"/>
          </p:nvPr>
        </p:nvSpPr>
        <p:spPr>
          <a:xfrm>
            <a:off x="2987824" y="1484784"/>
            <a:ext cx="4752528" cy="5661248"/>
          </a:xfrm>
        </p:spPr>
        <p:txBody>
          <a:bodyPr>
            <a:normAutofit/>
          </a:bodyPr>
          <a:lstStyle/>
          <a:p>
            <a:pPr>
              <a:lnSpc>
                <a:spcPct val="130000"/>
              </a:lnSpc>
            </a:pPr>
            <a:r>
              <a:rPr lang="el-GR" dirty="0" smtClean="0"/>
              <a:t>Ο </a:t>
            </a:r>
            <a:r>
              <a:rPr lang="el-GR" dirty="0" err="1" smtClean="0"/>
              <a:t>ημιτενοντώδης</a:t>
            </a:r>
            <a:r>
              <a:rPr lang="el-GR" dirty="0" smtClean="0"/>
              <a:t> μαζί με τον ραπτικό και τον ισχνό προσαγωγό σχηματίζουν τον </a:t>
            </a:r>
            <a:r>
              <a:rPr lang="el-GR" dirty="0" err="1" smtClean="0"/>
              <a:t>χήνειο</a:t>
            </a:r>
            <a:r>
              <a:rPr lang="el-GR" dirty="0" smtClean="0"/>
              <a:t> πόδα.</a:t>
            </a: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53</a:t>
            </a:fld>
            <a:endParaRPr lang="el-GR"/>
          </a:p>
        </p:txBody>
      </p:sp>
      <p:pic>
        <p:nvPicPr>
          <p:cNvPr id="5" name="Picture 6" descr="File:Semitendinosus muscl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76672"/>
            <a:ext cx="2313514" cy="628855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Rectangle 7"/>
          <p:cNvSpPr/>
          <p:nvPr/>
        </p:nvSpPr>
        <p:spPr>
          <a:xfrm>
            <a:off x="2483768" y="6021288"/>
            <a:ext cx="2736304" cy="461665"/>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a:latin typeface="+mn-lt"/>
                <a:hlinkClick r:id="rId3"/>
              </a:rPr>
              <a:t>Semitendinosus </a:t>
            </a:r>
            <a:r>
              <a:rPr lang="en-US" sz="1200" dirty="0" smtClean="0">
                <a:latin typeface="+mn-lt"/>
                <a:hlinkClick r:id="rId3"/>
              </a:rPr>
              <a:t>muscle</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a:latin typeface="+mn-lt"/>
                <a:hlinkClick r:id="rId4" tooltip="User:Mikael Häggström"/>
              </a:rPr>
              <a:t>Mikael </a:t>
            </a:r>
            <a:r>
              <a:rPr lang="en-US" sz="1200" dirty="0" err="1">
                <a:latin typeface="+mn-lt"/>
                <a:hlinkClick r:id="rId4" tooltip="User:Mikael Häggström"/>
              </a:rPr>
              <a:t>Häggström</a:t>
            </a:r>
            <a:r>
              <a:rPr lang="en-US" sz="1200" dirty="0" smtClean="0">
                <a:latin typeface="+mn-lt"/>
              </a:rPr>
              <a:t> </a:t>
            </a:r>
            <a:r>
              <a:rPr lang="el-GR" sz="1200" dirty="0" smtClean="0">
                <a:solidFill>
                  <a:prstClr val="black">
                    <a:lumMod val="75000"/>
                    <a:lumOff val="25000"/>
                  </a:prstClr>
                </a:solidFill>
                <a:latin typeface="+mn-lt"/>
              </a:rPr>
              <a:t>διαθέσιμο ως κοινό κτήμα</a:t>
            </a:r>
            <a:endParaRPr lang="en-US" sz="1200" dirty="0">
              <a:solidFill>
                <a:prstClr val="black">
                  <a:lumMod val="75000"/>
                  <a:lumOff val="25000"/>
                </a:prstClr>
              </a:solidFill>
              <a:latin typeface="+mn-lt"/>
            </a:endParaRPr>
          </a:p>
        </p:txBody>
      </p:sp>
    </p:spTree>
    <p:extLst>
      <p:ext uri="{BB962C8B-B14F-4D97-AF65-F5344CB8AC3E}">
        <p14:creationId xmlns:p14="http://schemas.microsoft.com/office/powerpoint/2010/main" val="115891806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err="1"/>
              <a:t>Εκτείνοντες</a:t>
            </a:r>
            <a:r>
              <a:rPr lang="el-GR" dirty="0"/>
              <a:t> μύες </a:t>
            </a:r>
            <a:r>
              <a:rPr lang="el-GR" sz="3000" b="0" dirty="0" smtClean="0"/>
              <a:t>5/6</a:t>
            </a:r>
            <a:endParaRPr lang="el-GR" dirty="0"/>
          </a:p>
        </p:txBody>
      </p:sp>
      <p:sp>
        <p:nvSpPr>
          <p:cNvPr id="4" name="Content Placeholder 3"/>
          <p:cNvSpPr>
            <a:spLocks noGrp="1"/>
          </p:cNvSpPr>
          <p:nvPr>
            <p:ph idx="1"/>
          </p:nvPr>
        </p:nvSpPr>
        <p:spPr>
          <a:xfrm>
            <a:off x="2555776" y="1196752"/>
            <a:ext cx="6192688" cy="5661248"/>
          </a:xfrm>
        </p:spPr>
        <p:txBody>
          <a:bodyPr>
            <a:normAutofit/>
          </a:bodyPr>
          <a:lstStyle/>
          <a:p>
            <a:pPr>
              <a:lnSpc>
                <a:spcPct val="130000"/>
              </a:lnSpc>
            </a:pPr>
            <a:r>
              <a:rPr lang="el-GR" dirty="0" smtClean="0"/>
              <a:t>Ο </a:t>
            </a:r>
            <a:r>
              <a:rPr lang="el-GR" dirty="0" err="1" smtClean="0"/>
              <a:t>καταφυτικός</a:t>
            </a:r>
            <a:r>
              <a:rPr lang="el-GR" dirty="0" smtClean="0"/>
              <a:t> τένοντας του </a:t>
            </a:r>
            <a:r>
              <a:rPr lang="el-GR" dirty="0" err="1" smtClean="0"/>
              <a:t>ημιϋμενώδη</a:t>
            </a:r>
            <a:r>
              <a:rPr lang="el-GR" dirty="0" smtClean="0"/>
              <a:t> χωρίζεται σε 3 </a:t>
            </a:r>
            <a:r>
              <a:rPr lang="el-GR" dirty="0" err="1" smtClean="0"/>
              <a:t>τενόντιες</a:t>
            </a:r>
            <a:r>
              <a:rPr lang="el-GR" dirty="0" smtClean="0"/>
              <a:t> δεσμίδες: </a:t>
            </a:r>
          </a:p>
          <a:p>
            <a:pPr marL="514350" indent="-514350">
              <a:lnSpc>
                <a:spcPct val="130000"/>
              </a:lnSpc>
              <a:buFont typeface="+mj-lt"/>
              <a:buAutoNum type="arabicPeriod"/>
            </a:pPr>
            <a:r>
              <a:rPr lang="el-GR" dirty="0" smtClean="0"/>
              <a:t>Την εγκάρσια, που καταφύεται στον έσω κνημιαίο κόνδυλο.</a:t>
            </a:r>
          </a:p>
          <a:p>
            <a:pPr marL="514350" indent="-514350">
              <a:lnSpc>
                <a:spcPct val="130000"/>
              </a:lnSpc>
              <a:buFont typeface="+mj-lt"/>
              <a:buAutoNum type="arabicPeriod"/>
            </a:pPr>
            <a:r>
              <a:rPr lang="el-GR" dirty="0" smtClean="0"/>
              <a:t>Την κάθετη, που καταφύεται στην περιτονία του ιγνυακού μυός.</a:t>
            </a:r>
          </a:p>
          <a:p>
            <a:pPr marL="514350" indent="-514350">
              <a:lnSpc>
                <a:spcPct val="130000"/>
              </a:lnSpc>
              <a:buFont typeface="+mj-lt"/>
              <a:buAutoNum type="arabicPeriod"/>
            </a:pPr>
            <a:r>
              <a:rPr lang="el-GR" dirty="0" smtClean="0"/>
              <a:t>Την λοξή, που καταφύεται στο οπίσθιο τοίχωμα του αρθρικού θυλάκου και αποτελεί τον λοξό ιγνυακό σύνδεσμο</a:t>
            </a:r>
            <a:r>
              <a:rPr lang="el-GR" dirty="0"/>
              <a:t>.</a:t>
            </a:r>
            <a:endParaRPr lang="el-GR" dirty="0" smtClean="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54</a:t>
            </a:fld>
            <a:endParaRPr lang="el-GR"/>
          </a:p>
        </p:txBody>
      </p:sp>
      <p:pic>
        <p:nvPicPr>
          <p:cNvPr id="5" name="Picture 4" descr="File:Semimembranosus muscl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672"/>
            <a:ext cx="2339752" cy="635987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Rectangle 7"/>
          <p:cNvSpPr/>
          <p:nvPr/>
        </p:nvSpPr>
        <p:spPr>
          <a:xfrm>
            <a:off x="2195736" y="6252120"/>
            <a:ext cx="2736304" cy="461665"/>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a:latin typeface="+mn-lt"/>
                <a:hlinkClick r:id="rId3"/>
              </a:rPr>
              <a:t>Semimembranosus </a:t>
            </a:r>
            <a:r>
              <a:rPr lang="en-US" sz="1200" dirty="0" smtClean="0">
                <a:latin typeface="+mn-lt"/>
                <a:hlinkClick r:id="rId3"/>
              </a:rPr>
              <a:t>muscle</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a:latin typeface="+mn-lt"/>
                <a:hlinkClick r:id="rId4" tooltip="User:Mikael Häggström"/>
              </a:rPr>
              <a:t>Mikael </a:t>
            </a:r>
            <a:r>
              <a:rPr lang="en-US" sz="1200" dirty="0" err="1">
                <a:latin typeface="+mn-lt"/>
                <a:hlinkClick r:id="rId4" tooltip="User:Mikael Häggström"/>
              </a:rPr>
              <a:t>Häggström</a:t>
            </a:r>
            <a:r>
              <a:rPr lang="en-US" sz="1200" dirty="0" smtClean="0">
                <a:latin typeface="+mn-lt"/>
              </a:rPr>
              <a:t> </a:t>
            </a:r>
            <a:r>
              <a:rPr lang="el-GR" sz="1200" dirty="0" smtClean="0">
                <a:solidFill>
                  <a:prstClr val="black">
                    <a:lumMod val="75000"/>
                    <a:lumOff val="25000"/>
                  </a:prstClr>
                </a:solidFill>
                <a:latin typeface="+mn-lt"/>
              </a:rPr>
              <a:t>διαθέσιμο ως κοινό κτήμα</a:t>
            </a:r>
            <a:endParaRPr lang="en-US" sz="1200" dirty="0">
              <a:solidFill>
                <a:prstClr val="black">
                  <a:lumMod val="75000"/>
                  <a:lumOff val="25000"/>
                </a:prstClr>
              </a:solidFill>
              <a:latin typeface="+mn-lt"/>
            </a:endParaRPr>
          </a:p>
        </p:txBody>
      </p:sp>
    </p:spTree>
    <p:extLst>
      <p:ext uri="{BB962C8B-B14F-4D97-AF65-F5344CB8AC3E}">
        <p14:creationId xmlns:p14="http://schemas.microsoft.com/office/powerpoint/2010/main" val="226219253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dirty="0" err="1"/>
              <a:t>Εκτείνοντες</a:t>
            </a:r>
            <a:r>
              <a:rPr lang="el-GR" dirty="0"/>
              <a:t> μύες </a:t>
            </a:r>
            <a:r>
              <a:rPr lang="el-GR" sz="3000" b="0" dirty="0" smtClean="0"/>
              <a:t>6/6</a:t>
            </a:r>
            <a:endParaRPr lang="el-GR" dirty="0"/>
          </a:p>
        </p:txBody>
      </p:sp>
      <p:pic>
        <p:nvPicPr>
          <p:cNvPr id="7" name="Content Placeholder 4" descr="Hip-116.tif"/>
          <p:cNvPicPr>
            <a:picLocks noGrp="1" noChangeAspect="1"/>
          </p:cNvPicPr>
          <p:nvPr>
            <p:ph idx="1"/>
          </p:nvPr>
        </p:nvPicPr>
        <p:blipFill>
          <a:blip r:embed="rId2" cstate="print"/>
          <a:stretch>
            <a:fillRect/>
          </a:stretch>
        </p:blipFill>
        <p:spPr>
          <a:xfrm>
            <a:off x="-8807" y="1412776"/>
            <a:ext cx="2780607" cy="4572000"/>
          </a:xfrm>
        </p:spPr>
      </p:pic>
      <p:sp>
        <p:nvSpPr>
          <p:cNvPr id="6" name="Content Placeholder 5"/>
          <p:cNvSpPr>
            <a:spLocks noGrp="1"/>
          </p:cNvSpPr>
          <p:nvPr>
            <p:ph sz="quarter" idx="4294967295"/>
          </p:nvPr>
        </p:nvSpPr>
        <p:spPr>
          <a:xfrm>
            <a:off x="2699792" y="1196752"/>
            <a:ext cx="6444208" cy="5589240"/>
          </a:xfrm>
        </p:spPr>
        <p:txBody>
          <a:bodyPr>
            <a:noAutofit/>
          </a:bodyPr>
          <a:lstStyle/>
          <a:p>
            <a:r>
              <a:rPr lang="el-GR" sz="2000" dirty="0" smtClean="0"/>
              <a:t>Οι εκτείνοντες μύες εκτός από την έκταση έχουν και δευτερεύουσες ενέργειες ανάλογα με την θέση τους</a:t>
            </a:r>
          </a:p>
          <a:p>
            <a:r>
              <a:rPr lang="el-GR" sz="2000" dirty="0" smtClean="0"/>
              <a:t>Σε σχέση με τον </a:t>
            </a:r>
            <a:r>
              <a:rPr lang="el-GR" sz="2000" dirty="0" err="1" smtClean="0"/>
              <a:t>προσθιοπίσθιο</a:t>
            </a:r>
            <a:r>
              <a:rPr lang="el-GR" sz="2000" dirty="0" smtClean="0"/>
              <a:t> άξονα ΥΥ΄ απαγωγής – προσαγωγής:</a:t>
            </a:r>
          </a:p>
          <a:p>
            <a:pPr marL="514350" indent="-514350">
              <a:buFont typeface="+mj-lt"/>
              <a:buAutoNum type="arabicPeriod"/>
            </a:pPr>
            <a:r>
              <a:rPr lang="el-GR" sz="2000" dirty="0" smtClean="0"/>
              <a:t>όσοι μύες βρίσκονται πάνω από αυτόν τον άξονα (άνω ίνες του μεγάλου γλουτιαίου [1΄], οπίσθιες ίνες του μέσου [2] και μικρού [3] γλουτιαίου) εκτείνουν και απάγουν το ισχίο.</a:t>
            </a:r>
          </a:p>
          <a:p>
            <a:pPr marL="514350" indent="-514350">
              <a:buFont typeface="+mj-lt"/>
              <a:buAutoNum type="arabicPeriod"/>
            </a:pPr>
            <a:r>
              <a:rPr lang="el-GR" sz="2000" dirty="0" smtClean="0"/>
              <a:t>όσοι βρίσκονται κάτω από τον άξονα (οι ισχιοκνημιαίοι, οι κάτω ίνες του μεγάλου γλουτιαίου και όσοι προσαγωγοί βρίσκονται πίσω από το μετωπιαίο επίπεδο) εκτείνουν και προσάγουν το ισχίο.</a:t>
            </a:r>
          </a:p>
          <a:p>
            <a:r>
              <a:rPr lang="el-GR" sz="2000" dirty="0" smtClean="0"/>
              <a:t>Ο μεγάλος γλουτιαίος, οι οπίσθιες ίνες του μέσου και μικρού γλουτιαίου και η μακρά κεφαλή του δικέφαλου μηριαίου στρέφουν το ισχίο προς τα έξω.</a:t>
            </a:r>
          </a:p>
          <a:p>
            <a:r>
              <a:rPr lang="el-GR" sz="2000" dirty="0" smtClean="0"/>
              <a:t>Ο </a:t>
            </a:r>
            <a:r>
              <a:rPr lang="el-GR" sz="2000" dirty="0" err="1" smtClean="0"/>
              <a:t>ημιτενοντώδης</a:t>
            </a:r>
            <a:r>
              <a:rPr lang="el-GR" sz="2000" dirty="0" smtClean="0"/>
              <a:t> και ο </a:t>
            </a:r>
            <a:r>
              <a:rPr lang="el-GR" sz="2000" dirty="0" err="1" smtClean="0"/>
              <a:t>ημιϋμενώδης</a:t>
            </a:r>
            <a:r>
              <a:rPr lang="el-GR" sz="2000" dirty="0" smtClean="0"/>
              <a:t> στρέφουν το ισχίο προς τα έσω.</a:t>
            </a:r>
            <a:endParaRPr lang="el-GR" sz="20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55</a:t>
            </a:fld>
            <a:endParaRPr lang="el-GR"/>
          </a:p>
        </p:txBody>
      </p:sp>
      <p:sp>
        <p:nvSpPr>
          <p:cNvPr id="8" name="Ορθογώνιο 7"/>
          <p:cNvSpPr/>
          <p:nvPr/>
        </p:nvSpPr>
        <p:spPr>
          <a:xfrm>
            <a:off x="0" y="5877272"/>
            <a:ext cx="3029259" cy="600164"/>
          </a:xfrm>
          <a:prstGeom prst="rect">
            <a:avLst/>
          </a:prstGeom>
        </p:spPr>
        <p:txBody>
          <a:bodyPr wrap="square">
            <a:spAutoFit/>
          </a:bodyPr>
          <a:lstStyle/>
          <a:p>
            <a:r>
              <a:rPr lang="el-GR" sz="1100" dirty="0" smtClean="0">
                <a:latin typeface="+mn-lt"/>
              </a:rPr>
              <a:t>©</a:t>
            </a:r>
            <a:r>
              <a:rPr lang="el-GR" sz="1100" dirty="0" err="1" smtClean="0">
                <a:latin typeface="+mn-lt"/>
              </a:rPr>
              <a:t>Kapandji</a:t>
            </a:r>
            <a:r>
              <a:rPr lang="el-GR" sz="1100" dirty="0">
                <a:latin typeface="+mn-lt"/>
              </a:rPr>
              <a:t>, IA.: Η Λειτουργική Ανατομική των Αρθρώσεων, Τόμοι 1,2,3. Αθήνα: Ιατρικές Εκδόσεις Π.Χ. Πασχαλίδης, 2001</a:t>
            </a:r>
          </a:p>
        </p:txBody>
      </p:sp>
    </p:spTree>
    <p:extLst>
      <p:ext uri="{BB962C8B-B14F-4D97-AF65-F5344CB8AC3E}">
        <p14:creationId xmlns:p14="http://schemas.microsoft.com/office/powerpoint/2010/main" val="19607979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dirty="0" smtClean="0"/>
              <a:t>Ενεργοποίηση μεγάλου γλουτιαίου</a:t>
            </a:r>
            <a:endParaRPr lang="el-GR" sz="3600" dirty="0"/>
          </a:p>
        </p:txBody>
      </p:sp>
      <p:sp>
        <p:nvSpPr>
          <p:cNvPr id="3" name="Content Placeholder 2"/>
          <p:cNvSpPr>
            <a:spLocks noGrp="1"/>
          </p:cNvSpPr>
          <p:nvPr>
            <p:ph idx="1"/>
          </p:nvPr>
        </p:nvSpPr>
        <p:spPr>
          <a:xfrm>
            <a:off x="457200" y="1196752"/>
            <a:ext cx="8579296" cy="5661248"/>
          </a:xfrm>
        </p:spPr>
        <p:txBody>
          <a:bodyPr>
            <a:normAutofit fontScale="77500" lnSpcReduction="20000"/>
          </a:bodyPr>
          <a:lstStyle/>
          <a:p>
            <a:r>
              <a:rPr lang="el-GR" dirty="0" smtClean="0"/>
              <a:t>Οι </a:t>
            </a:r>
            <a:r>
              <a:rPr lang="el-GR" dirty="0" err="1" smtClean="0"/>
              <a:t>ηλεκτρομυογραφικές</a:t>
            </a:r>
            <a:r>
              <a:rPr lang="el-GR" dirty="0" smtClean="0"/>
              <a:t> μελέτες έδειξαν ότι:</a:t>
            </a:r>
          </a:p>
          <a:p>
            <a:pPr>
              <a:buFont typeface="Wingdings" pitchFamily="2" charset="2"/>
              <a:buChar char="ü"/>
            </a:pPr>
            <a:r>
              <a:rPr lang="el-GR" dirty="0" smtClean="0"/>
              <a:t>Ο μυς ενεργοποιείται στις αναφερθείσες κινήσεις μόνο όταν προβάλλεται μέτρια ή μεγάλη αντίσταση.</a:t>
            </a:r>
          </a:p>
          <a:p>
            <a:pPr>
              <a:buFont typeface="Wingdings" pitchFamily="2" charset="2"/>
              <a:buChar char="ü"/>
            </a:pPr>
            <a:r>
              <a:rPr lang="el-GR" dirty="0" smtClean="0"/>
              <a:t>Αν και στην φυσιολογική και γρήγορη βάδιση παρουσιάζει ξεσπάσματα δραστηριοποίησης για σύντομες χρονικές περιόδους, θεωρείται ότι λειτουργεί ως </a:t>
            </a:r>
            <a:r>
              <a:rPr lang="el-GR" dirty="0" err="1" smtClean="0"/>
              <a:t>σταθεροποιός</a:t>
            </a:r>
            <a:r>
              <a:rPr lang="el-GR" dirty="0" smtClean="0"/>
              <a:t>.</a:t>
            </a:r>
          </a:p>
          <a:p>
            <a:pPr>
              <a:buFont typeface="Wingdings" pitchFamily="2" charset="2"/>
              <a:buChar char="ü"/>
            </a:pPr>
            <a:r>
              <a:rPr lang="el-GR" dirty="0" smtClean="0"/>
              <a:t>Δραστηριοποιείται:</a:t>
            </a:r>
          </a:p>
          <a:p>
            <a:pPr>
              <a:buFont typeface="Wingdings" pitchFamily="2" charset="2"/>
              <a:buChar char="v"/>
            </a:pPr>
            <a:r>
              <a:rPr lang="el-GR" dirty="0" smtClean="0"/>
              <a:t>Στο ανέβασμα σκάλας.</a:t>
            </a:r>
          </a:p>
          <a:p>
            <a:pPr>
              <a:buFont typeface="Wingdings" pitchFamily="2" charset="2"/>
              <a:buChar char="v"/>
            </a:pPr>
            <a:r>
              <a:rPr lang="el-GR" dirty="0" smtClean="0"/>
              <a:t>Κατά την βάδιση σε επικλινές επίπεδο.</a:t>
            </a:r>
          </a:p>
          <a:p>
            <a:pPr>
              <a:buFont typeface="Wingdings" pitchFamily="2" charset="2"/>
              <a:buChar char="v"/>
            </a:pPr>
            <a:r>
              <a:rPr lang="el-GR" dirty="0" smtClean="0"/>
              <a:t>Στην έκταση του ισχίου με αντίσταση.</a:t>
            </a:r>
          </a:p>
          <a:p>
            <a:pPr>
              <a:buFont typeface="Wingdings" pitchFamily="2" charset="2"/>
              <a:buChar char="v"/>
            </a:pPr>
            <a:r>
              <a:rPr lang="el-GR" dirty="0" smtClean="0"/>
              <a:t>Στην απαγωγή με αντίσταση (ιδιαίτερα με το ισχίο σε έξω στροφή).</a:t>
            </a:r>
          </a:p>
          <a:p>
            <a:pPr>
              <a:buFont typeface="Wingdings" pitchFamily="2" charset="2"/>
              <a:buChar char="v"/>
            </a:pPr>
            <a:r>
              <a:rPr lang="el-GR" dirty="0" smtClean="0"/>
              <a:t>Στην προσαγωγή με αντίσταση από θέση απαγωγής.</a:t>
            </a:r>
          </a:p>
          <a:p>
            <a:pPr>
              <a:buFont typeface="Wingdings" pitchFamily="2" charset="2"/>
              <a:buChar char="v"/>
            </a:pPr>
            <a:r>
              <a:rPr lang="el-GR" dirty="0" smtClean="0"/>
              <a:t>Σε δρόμους ταχύτητας κατά την φάση στήριξης.</a:t>
            </a:r>
          </a:p>
          <a:p>
            <a:pPr>
              <a:buFont typeface="Wingdings" pitchFamily="2" charset="2"/>
              <a:buChar char="v"/>
            </a:pPr>
            <a:r>
              <a:rPr lang="el-GR" dirty="0" smtClean="0"/>
              <a:t>Κατά την ανύψωση βάρους που απαιτείται ταυτόχρονη έκταση ισχίων και γονάτων (κατά την μέση θέση έως τις τελευταίες 15% – 20% της κίνησης).</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56</a:t>
            </a:fld>
            <a:endParaRPr lang="el-GR"/>
          </a:p>
        </p:txBody>
      </p:sp>
    </p:spTree>
    <p:extLst>
      <p:ext uri="{BB962C8B-B14F-4D97-AF65-F5344CB8AC3E}">
        <p14:creationId xmlns:p14="http://schemas.microsoft.com/office/powerpoint/2010/main" val="267241428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8536" y="116632"/>
            <a:ext cx="5335464" cy="908720"/>
          </a:xfrm>
        </p:spPr>
        <p:txBody>
          <a:bodyPr/>
          <a:lstStyle/>
          <a:p>
            <a:r>
              <a:rPr lang="el-GR" dirty="0" err="1" smtClean="0"/>
              <a:t>Απαγωγοί</a:t>
            </a:r>
            <a:r>
              <a:rPr lang="el-GR" dirty="0" smtClean="0"/>
              <a:t> μύες </a:t>
            </a:r>
            <a:r>
              <a:rPr lang="el-GR" sz="3000" b="0" dirty="0" smtClean="0"/>
              <a:t>1/5</a:t>
            </a:r>
            <a:endParaRPr lang="el-GR" sz="3000" b="0" dirty="0"/>
          </a:p>
        </p:txBody>
      </p:sp>
      <p:sp>
        <p:nvSpPr>
          <p:cNvPr id="4" name="Content Placeholder 3"/>
          <p:cNvSpPr>
            <a:spLocks noGrp="1"/>
          </p:cNvSpPr>
          <p:nvPr>
            <p:ph sz="half" idx="4294967295"/>
          </p:nvPr>
        </p:nvSpPr>
        <p:spPr>
          <a:xfrm>
            <a:off x="4283968" y="1196975"/>
            <a:ext cx="4860032" cy="5040313"/>
          </a:xfrm>
        </p:spPr>
        <p:txBody>
          <a:bodyPr>
            <a:normAutofit/>
          </a:bodyPr>
          <a:lstStyle/>
          <a:p>
            <a:pPr>
              <a:spcBef>
                <a:spcPts val="1200"/>
              </a:spcBef>
            </a:pPr>
            <a:r>
              <a:rPr lang="el-GR" sz="2400" b="1" dirty="0" smtClean="0"/>
              <a:t>Κύριοι:</a:t>
            </a:r>
          </a:p>
          <a:p>
            <a:pPr marL="538163">
              <a:spcBef>
                <a:spcPts val="1200"/>
              </a:spcBef>
              <a:buFont typeface="Wingdings" pitchFamily="2" charset="2"/>
              <a:buChar char="ü"/>
            </a:pPr>
            <a:r>
              <a:rPr lang="el-GR" sz="2400" dirty="0" smtClean="0"/>
              <a:t>Μέσος γλουτιαίος.</a:t>
            </a:r>
          </a:p>
          <a:p>
            <a:pPr marL="538163">
              <a:spcBef>
                <a:spcPts val="1200"/>
              </a:spcBef>
              <a:buFont typeface="Wingdings" pitchFamily="2" charset="2"/>
              <a:buChar char="ü"/>
            </a:pPr>
            <a:r>
              <a:rPr lang="el-GR" sz="2400" dirty="0" smtClean="0"/>
              <a:t>Μικρός γλουτιαίος.</a:t>
            </a:r>
          </a:p>
          <a:p>
            <a:pPr marL="538163">
              <a:spcBef>
                <a:spcPts val="1200"/>
              </a:spcBef>
              <a:buFont typeface="Wingdings" pitchFamily="2" charset="2"/>
              <a:buChar char="ü"/>
            </a:pPr>
            <a:r>
              <a:rPr lang="el-GR" sz="2400" dirty="0" smtClean="0"/>
              <a:t>ΤΠΠ.</a:t>
            </a:r>
          </a:p>
          <a:p>
            <a:pPr>
              <a:spcBef>
                <a:spcPts val="1200"/>
              </a:spcBef>
            </a:pPr>
            <a:r>
              <a:rPr lang="el-GR" sz="2400" b="1" dirty="0" smtClean="0"/>
              <a:t>Δευτερεύοντες:</a:t>
            </a:r>
          </a:p>
          <a:p>
            <a:pPr marL="538163">
              <a:spcBef>
                <a:spcPts val="1200"/>
              </a:spcBef>
              <a:buFont typeface="Wingdings" pitchFamily="2" charset="2"/>
              <a:buChar char="ü"/>
            </a:pPr>
            <a:r>
              <a:rPr lang="el-GR" sz="2400" dirty="0" smtClean="0"/>
              <a:t>Μεγάλος γλουτιαίος (;).</a:t>
            </a:r>
          </a:p>
          <a:p>
            <a:pPr marL="538163">
              <a:spcBef>
                <a:spcPts val="1200"/>
              </a:spcBef>
              <a:buFont typeface="Wingdings" pitchFamily="2" charset="2"/>
              <a:buChar char="ü"/>
            </a:pPr>
            <a:r>
              <a:rPr lang="el-GR" sz="2400" dirty="0" smtClean="0"/>
              <a:t>Απιοειδής.</a:t>
            </a:r>
          </a:p>
          <a:p>
            <a:pPr marL="538163">
              <a:spcBef>
                <a:spcPts val="1200"/>
              </a:spcBef>
              <a:buFont typeface="Wingdings" pitchFamily="2" charset="2"/>
              <a:buChar char="ü"/>
            </a:pPr>
            <a:r>
              <a:rPr lang="el-GR" sz="2400" dirty="0" smtClean="0"/>
              <a:t>Ραπτικός.</a:t>
            </a:r>
            <a:endParaRPr lang="el-GR" sz="240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57</a:t>
            </a:fld>
            <a:endParaRPr lang="el-GR"/>
          </a:p>
        </p:txBody>
      </p:sp>
      <p:pic>
        <p:nvPicPr>
          <p:cNvPr id="15362" name="Picture 2" descr="http://www.stretching-exercises-guide.com/images/hip_rotators.jpg"/>
          <p:cNvPicPr>
            <a:picLocks noChangeAspect="1" noChangeArrowheads="1"/>
          </p:cNvPicPr>
          <p:nvPr/>
        </p:nvPicPr>
        <p:blipFill rotWithShape="1">
          <a:blip r:embed="rId2">
            <a:extLst>
              <a:ext uri="{28A0092B-C50C-407E-A947-70E740481C1C}">
                <a14:useLocalDpi xmlns:a14="http://schemas.microsoft.com/office/drawing/2010/main" val="0"/>
              </a:ext>
            </a:extLst>
          </a:blip>
          <a:srcRect b="30357"/>
          <a:stretch/>
        </p:blipFill>
        <p:spPr bwMode="auto">
          <a:xfrm>
            <a:off x="179512" y="260648"/>
            <a:ext cx="3629025" cy="2971808"/>
          </a:xfrm>
          <a:prstGeom prst="rect">
            <a:avLst/>
          </a:prstGeom>
          <a:noFill/>
          <a:extLst>
            <a:ext uri="{909E8E84-426E-40DD-AFC4-6F175D3DCCD1}">
              <a14:hiddenFill xmlns:a14="http://schemas.microsoft.com/office/drawing/2010/main">
                <a:solidFill>
                  <a:srgbClr val="FFFFFF"/>
                </a:solidFill>
              </a14:hiddenFill>
            </a:ext>
          </a:extLst>
        </p:spPr>
      </p:pic>
      <p:sp>
        <p:nvSpPr>
          <p:cNvPr id="7" name="Ορθογώνιο 6"/>
          <p:cNvSpPr/>
          <p:nvPr/>
        </p:nvSpPr>
        <p:spPr>
          <a:xfrm>
            <a:off x="1691680" y="2598284"/>
            <a:ext cx="3456384" cy="276999"/>
          </a:xfrm>
          <a:prstGeom prst="rect">
            <a:avLst/>
          </a:prstGeom>
        </p:spPr>
        <p:txBody>
          <a:bodyPr wrap="square">
            <a:spAutoFit/>
          </a:bodyPr>
          <a:lstStyle/>
          <a:p>
            <a:pPr algn="ctr"/>
            <a:r>
              <a:rPr lang="en-US" sz="1200" dirty="0" smtClean="0">
                <a:latin typeface="+mn-lt"/>
                <a:hlinkClick r:id="rId3"/>
              </a:rPr>
              <a:t>stretching-exercises-guide.com</a:t>
            </a:r>
            <a:endParaRPr lang="el-GR" sz="1200" dirty="0">
              <a:latin typeface="+mn-lt"/>
            </a:endParaRPr>
          </a:p>
        </p:txBody>
      </p:sp>
      <p:pic>
        <p:nvPicPr>
          <p:cNvPr id="15364" name="Picture 4" descr="g47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133" t="4746" r="21179" b="6391"/>
          <a:stretch/>
        </p:blipFill>
        <p:spPr bwMode="auto">
          <a:xfrm>
            <a:off x="179512" y="3232455"/>
            <a:ext cx="2736304" cy="3564903"/>
          </a:xfrm>
          <a:prstGeom prst="rect">
            <a:avLst/>
          </a:prstGeom>
          <a:noFill/>
          <a:extLst>
            <a:ext uri="{909E8E84-426E-40DD-AFC4-6F175D3DCCD1}">
              <a14:hiddenFill xmlns:a14="http://schemas.microsoft.com/office/drawing/2010/main">
                <a:solidFill>
                  <a:srgbClr val="FFFFFF"/>
                </a:solidFill>
              </a14:hiddenFill>
            </a:ext>
          </a:extLst>
        </p:spPr>
      </p:pic>
      <p:sp>
        <p:nvSpPr>
          <p:cNvPr id="8" name="Ορθογώνιο 7"/>
          <p:cNvSpPr/>
          <p:nvPr/>
        </p:nvSpPr>
        <p:spPr>
          <a:xfrm>
            <a:off x="2577476" y="6511554"/>
            <a:ext cx="2160240" cy="276999"/>
          </a:xfrm>
          <a:prstGeom prst="rect">
            <a:avLst/>
          </a:prstGeom>
        </p:spPr>
        <p:txBody>
          <a:bodyPr wrap="square">
            <a:spAutoFit/>
          </a:bodyPr>
          <a:lstStyle/>
          <a:p>
            <a:pPr algn="ctr"/>
            <a:r>
              <a:rPr lang="en-US" sz="1200" dirty="0" smtClean="0">
                <a:latin typeface="+mn-lt"/>
                <a:hlinkClick r:id="rId5"/>
              </a:rPr>
              <a:t>scientia.wikispaces.com</a:t>
            </a:r>
            <a:endParaRPr lang="el-GR" sz="1200" dirty="0">
              <a:latin typeface="+mn-lt"/>
            </a:endParaRPr>
          </a:p>
        </p:txBody>
      </p:sp>
    </p:spTree>
    <p:extLst>
      <p:ext uri="{BB962C8B-B14F-4D97-AF65-F5344CB8AC3E}">
        <p14:creationId xmlns:p14="http://schemas.microsoft.com/office/powerpoint/2010/main" val="412077659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err="1"/>
              <a:t>Απαγωγοί</a:t>
            </a:r>
            <a:r>
              <a:rPr lang="el-GR" dirty="0"/>
              <a:t> μύες </a:t>
            </a:r>
            <a:r>
              <a:rPr lang="el-GR" sz="3000" b="0" dirty="0" smtClean="0"/>
              <a:t>2/5</a:t>
            </a:r>
            <a:endParaRPr lang="el-GR" sz="3600" dirty="0"/>
          </a:p>
        </p:txBody>
      </p:sp>
      <p:pic>
        <p:nvPicPr>
          <p:cNvPr id="5" name="Content Placeholder 4" descr="Hip-122.tif"/>
          <p:cNvPicPr>
            <a:picLocks noGrp="1" noChangeAspect="1"/>
          </p:cNvPicPr>
          <p:nvPr>
            <p:ph idx="1"/>
          </p:nvPr>
        </p:nvPicPr>
        <p:blipFill>
          <a:blip r:embed="rId2" cstate="print"/>
          <a:stretch>
            <a:fillRect/>
          </a:stretch>
        </p:blipFill>
        <p:spPr>
          <a:xfrm>
            <a:off x="179512" y="1268760"/>
            <a:ext cx="3329247" cy="3877887"/>
          </a:xfrm>
        </p:spPr>
      </p:pic>
      <p:sp>
        <p:nvSpPr>
          <p:cNvPr id="4" name="Content Placeholder 3"/>
          <p:cNvSpPr>
            <a:spLocks noGrp="1"/>
          </p:cNvSpPr>
          <p:nvPr>
            <p:ph sz="quarter" idx="4294967295"/>
          </p:nvPr>
        </p:nvSpPr>
        <p:spPr>
          <a:xfrm>
            <a:off x="3429000" y="990600"/>
            <a:ext cx="5715000" cy="5867400"/>
          </a:xfrm>
        </p:spPr>
        <p:txBody>
          <a:bodyPr>
            <a:noAutofit/>
          </a:bodyPr>
          <a:lstStyle/>
          <a:p>
            <a:r>
              <a:rPr lang="el-GR" sz="2200" b="1" dirty="0" smtClean="0"/>
              <a:t>Μέσος γλουτιαίος </a:t>
            </a:r>
            <a:r>
              <a:rPr lang="el-GR" sz="2200" dirty="0" smtClean="0"/>
              <a:t>με εγκάρσια διατομή 40 </a:t>
            </a:r>
            <a:r>
              <a:rPr lang="en-GB" sz="2200" dirty="0" smtClean="0"/>
              <a:t>cm², </a:t>
            </a:r>
            <a:r>
              <a:rPr lang="el-GR" sz="2200" dirty="0" smtClean="0"/>
              <a:t>συστέλλεται κατά 11</a:t>
            </a:r>
            <a:r>
              <a:rPr lang="en-GB" sz="2200" dirty="0" smtClean="0"/>
              <a:t> cm </a:t>
            </a:r>
            <a:r>
              <a:rPr lang="el-GR" sz="2200" dirty="0" smtClean="0"/>
              <a:t>και προκαλεί δύναμη ίση με 16 </a:t>
            </a:r>
            <a:r>
              <a:rPr lang="en-GB" sz="2200" dirty="0" smtClean="0"/>
              <a:t>kg</a:t>
            </a:r>
            <a:r>
              <a:rPr lang="el-GR" sz="2200" dirty="0" smtClean="0"/>
              <a:t>.</a:t>
            </a:r>
          </a:p>
          <a:p>
            <a:r>
              <a:rPr lang="el-GR" sz="2200" dirty="0" smtClean="0"/>
              <a:t>Ο μοχλοβραχίονάς του ΟΤ είναι σχεδόν κάθετος στον άξονα της κεφαλής του μηριαίου γι’ αυτό είναι πολύ αποτελεσματικός μυς.</a:t>
            </a:r>
          </a:p>
          <a:p>
            <a:r>
              <a:rPr lang="el-GR" sz="2200" dirty="0" smtClean="0"/>
              <a:t>Σταθεροποιεί την λεκάνη στο μετωπιαίο επίπεδο μαζί με τον μικρό γλουτιαίο και τον ΤΠΠ.</a:t>
            </a:r>
          </a:p>
          <a:p>
            <a:r>
              <a:rPr lang="el-GR" sz="2200" dirty="0" smtClean="0"/>
              <a:t>Εκφύεται από την γλουτιαία επιφάνεια της πτέρυγας του λαγονίου μεταξύ της πρόσθιας και οπίσθιας γλουτιαίας γραμμής, από την λαγόνια ακρολοφία και από την </a:t>
            </a:r>
            <a:r>
              <a:rPr lang="el-GR" sz="2200" dirty="0" err="1" smtClean="0"/>
              <a:t>περιτονία</a:t>
            </a:r>
            <a:r>
              <a:rPr lang="el-GR" sz="2200" dirty="0" smtClean="0"/>
              <a:t> της.</a:t>
            </a:r>
          </a:p>
          <a:p>
            <a:r>
              <a:rPr lang="el-GR" sz="2200" dirty="0" smtClean="0"/>
              <a:t>Καταφύεται στον μεγάλο </a:t>
            </a:r>
            <a:r>
              <a:rPr lang="el-GR" sz="2200" dirty="0" err="1" smtClean="0"/>
              <a:t>τροχαντήρα</a:t>
            </a:r>
            <a:r>
              <a:rPr lang="el-GR" sz="2200" dirty="0" smtClean="0"/>
              <a:t>.</a:t>
            </a:r>
            <a:endParaRPr lang="el-GR" sz="220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58</a:t>
            </a:fld>
            <a:endParaRPr lang="el-GR"/>
          </a:p>
        </p:txBody>
      </p:sp>
      <p:sp>
        <p:nvSpPr>
          <p:cNvPr id="6" name="Ορθογώνιο 5"/>
          <p:cNvSpPr/>
          <p:nvPr/>
        </p:nvSpPr>
        <p:spPr>
          <a:xfrm>
            <a:off x="107504" y="5085184"/>
            <a:ext cx="3029259" cy="600164"/>
          </a:xfrm>
          <a:prstGeom prst="rect">
            <a:avLst/>
          </a:prstGeom>
        </p:spPr>
        <p:txBody>
          <a:bodyPr wrap="square">
            <a:spAutoFit/>
          </a:bodyPr>
          <a:lstStyle/>
          <a:p>
            <a:r>
              <a:rPr lang="el-GR" sz="1100" dirty="0" smtClean="0">
                <a:latin typeface="+mn-lt"/>
              </a:rPr>
              <a:t>©</a:t>
            </a:r>
            <a:r>
              <a:rPr lang="el-GR" sz="1100" dirty="0" err="1" smtClean="0">
                <a:latin typeface="+mn-lt"/>
              </a:rPr>
              <a:t>Kapandji</a:t>
            </a:r>
            <a:r>
              <a:rPr lang="el-GR" sz="1100" dirty="0">
                <a:latin typeface="+mn-lt"/>
              </a:rPr>
              <a:t>, IA.: Η Λειτουργική Ανατομική των Αρθρώσεων, Τόμοι 1,2,3. Αθήνα: Ιατρικές Εκδόσεις Π.Χ. Πασχαλίδης, 2001</a:t>
            </a:r>
          </a:p>
        </p:txBody>
      </p:sp>
    </p:spTree>
    <p:extLst>
      <p:ext uri="{BB962C8B-B14F-4D97-AF65-F5344CB8AC3E}">
        <p14:creationId xmlns:p14="http://schemas.microsoft.com/office/powerpoint/2010/main" val="9774694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smtClean="0"/>
              <a:t>Άρθρωση ισχίου – Οστά </a:t>
            </a:r>
            <a:r>
              <a:rPr lang="el-GR" sz="3000" b="0" dirty="0"/>
              <a:t>7</a:t>
            </a:r>
            <a:r>
              <a:rPr lang="el-GR" sz="3000" b="0" dirty="0" smtClean="0"/>
              <a:t>/7</a:t>
            </a:r>
            <a:endParaRPr lang="el-GR" sz="3000" b="0" dirty="0"/>
          </a:p>
        </p:txBody>
      </p:sp>
      <p:pic>
        <p:nvPicPr>
          <p:cNvPr id="7" name="Content Placeholder 6" descr="Hip in-toeing.tif"/>
          <p:cNvPicPr>
            <a:picLocks noGrp="1" noChangeAspect="1"/>
          </p:cNvPicPr>
          <p:nvPr>
            <p:ph idx="1"/>
          </p:nvPr>
        </p:nvPicPr>
        <p:blipFill>
          <a:blip r:embed="rId2"/>
          <a:stretch>
            <a:fillRect/>
          </a:stretch>
        </p:blipFill>
        <p:spPr>
          <a:xfrm>
            <a:off x="1396447" y="1844824"/>
            <a:ext cx="6351106" cy="3024336"/>
          </a:xfrm>
        </p:spPr>
      </p:pic>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5</a:t>
            </a:fld>
            <a:endParaRPr lang="el-GR"/>
          </a:p>
        </p:txBody>
      </p:sp>
      <p:sp>
        <p:nvSpPr>
          <p:cNvPr id="6" name="Ορθογώνιο 5"/>
          <p:cNvSpPr/>
          <p:nvPr/>
        </p:nvSpPr>
        <p:spPr>
          <a:xfrm>
            <a:off x="1403648" y="5013176"/>
            <a:ext cx="4032448" cy="430887"/>
          </a:xfrm>
          <a:prstGeom prst="rect">
            <a:avLst/>
          </a:prstGeom>
        </p:spPr>
        <p:txBody>
          <a:bodyPr wrap="square">
            <a:spAutoFit/>
          </a:bodyPr>
          <a:lstStyle/>
          <a:p>
            <a:r>
              <a:rPr lang="en-US" sz="1100" dirty="0">
                <a:latin typeface="Calibri"/>
              </a:rPr>
              <a:t>© </a:t>
            </a:r>
            <a:r>
              <a:rPr lang="en-US" sz="1100" dirty="0" smtClean="0">
                <a:latin typeface="+mn-lt"/>
              </a:rPr>
              <a:t>Donald </a:t>
            </a:r>
            <a:r>
              <a:rPr lang="en-US" sz="1100" dirty="0">
                <a:latin typeface="+mn-lt"/>
              </a:rPr>
              <a:t>A. Neumann, “Kinesiology of the Musculoskeletal System: Foundations for Rehabilitation”, Mosby/Elsevier, 2010</a:t>
            </a:r>
            <a:endParaRPr lang="el-GR" sz="1100" dirty="0">
              <a:latin typeface="+mn-lt"/>
            </a:endParaRPr>
          </a:p>
        </p:txBody>
      </p:sp>
    </p:spTree>
    <p:extLst>
      <p:ext uri="{BB962C8B-B14F-4D97-AF65-F5344CB8AC3E}">
        <p14:creationId xmlns:p14="http://schemas.microsoft.com/office/powerpoint/2010/main" val="58920038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err="1"/>
              <a:t>Απαγωγοί</a:t>
            </a:r>
            <a:r>
              <a:rPr lang="el-GR" dirty="0"/>
              <a:t> μύες </a:t>
            </a:r>
            <a:r>
              <a:rPr lang="el-GR" sz="3000" b="0" dirty="0" smtClean="0"/>
              <a:t>3/5</a:t>
            </a:r>
            <a:endParaRPr lang="el-GR" sz="360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59</a:t>
            </a:fld>
            <a:endParaRPr lang="el-GR"/>
          </a:p>
        </p:txBody>
      </p:sp>
      <p:sp>
        <p:nvSpPr>
          <p:cNvPr id="5" name="Θέση περιεχομένου 4"/>
          <p:cNvSpPr>
            <a:spLocks noGrp="1"/>
          </p:cNvSpPr>
          <p:nvPr>
            <p:ph idx="1"/>
          </p:nvPr>
        </p:nvSpPr>
        <p:spPr/>
        <p:txBody>
          <a:bodyPr/>
          <a:lstStyle/>
          <a:p>
            <a:r>
              <a:rPr lang="el-GR" sz="2400" b="1" dirty="0"/>
              <a:t>Μικρός </a:t>
            </a:r>
            <a:r>
              <a:rPr lang="el-GR" sz="2400" b="1" dirty="0" smtClean="0"/>
              <a:t>γλουτιαίος </a:t>
            </a:r>
            <a:r>
              <a:rPr lang="el-GR" sz="2400" dirty="0"/>
              <a:t>εκφύεται από την γλουτιαία επιφάνεια της πτέρυγας του λαγονίου μεταξύ της πρόσθιας και κάτω γλουτιαίας γραμμής και </a:t>
            </a:r>
            <a:r>
              <a:rPr lang="el-GR" sz="2400" dirty="0" err="1"/>
              <a:t>καταφύεται</a:t>
            </a:r>
            <a:r>
              <a:rPr lang="el-GR" sz="2400" dirty="0"/>
              <a:t> στον μεγάλο </a:t>
            </a:r>
            <a:r>
              <a:rPr lang="el-GR" sz="2400" dirty="0" err="1"/>
              <a:t>τροχαντήρα</a:t>
            </a:r>
            <a:endParaRPr lang="el-GR" sz="2400" dirty="0"/>
          </a:p>
          <a:p>
            <a:r>
              <a:rPr lang="el-GR" sz="2400" dirty="0"/>
              <a:t>Έχει εγκάρσια διατομή 15 </a:t>
            </a:r>
            <a:r>
              <a:rPr lang="en-GB" sz="2400" dirty="0"/>
              <a:t>cm², </a:t>
            </a:r>
            <a:r>
              <a:rPr lang="el-GR" sz="2400" dirty="0"/>
              <a:t>συστέλλεται κατά 9 </a:t>
            </a:r>
            <a:r>
              <a:rPr lang="en-GB" sz="2400" dirty="0"/>
              <a:t>cm</a:t>
            </a:r>
            <a:r>
              <a:rPr lang="el-GR" sz="2400" dirty="0"/>
              <a:t> και προκαλεί δύναμη ίση με 5</a:t>
            </a:r>
            <a:r>
              <a:rPr lang="en-GB" sz="2400" dirty="0"/>
              <a:t> kg</a:t>
            </a:r>
            <a:r>
              <a:rPr lang="el-GR" sz="2400" dirty="0"/>
              <a:t> (1/3 του μέσου γλουτιαίου)</a:t>
            </a:r>
          </a:p>
          <a:p>
            <a:r>
              <a:rPr lang="el-GR" sz="2400" b="1" dirty="0"/>
              <a:t>Ο μεγάλος </a:t>
            </a:r>
            <a:r>
              <a:rPr lang="el-GR" sz="2400" b="1" dirty="0" smtClean="0"/>
              <a:t>γλουτιαίος </a:t>
            </a:r>
            <a:r>
              <a:rPr lang="el-GR" sz="2400" dirty="0"/>
              <a:t>απάγει το ισχίο μόνο με την άνω μοίρα του </a:t>
            </a:r>
          </a:p>
          <a:p>
            <a:endParaRPr lang="el-GR" dirty="0"/>
          </a:p>
        </p:txBody>
      </p:sp>
    </p:spTree>
    <p:extLst>
      <p:ext uri="{BB962C8B-B14F-4D97-AF65-F5344CB8AC3E}">
        <p14:creationId xmlns:p14="http://schemas.microsoft.com/office/powerpoint/2010/main" val="372479437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err="1"/>
              <a:t>Απαγωγοί</a:t>
            </a:r>
            <a:r>
              <a:rPr lang="el-GR" dirty="0"/>
              <a:t> μύες </a:t>
            </a:r>
            <a:r>
              <a:rPr lang="el-GR" sz="3000" b="0" dirty="0" smtClean="0"/>
              <a:t>4/5</a:t>
            </a:r>
            <a:endParaRPr lang="el-GR" sz="360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60</a:t>
            </a:fld>
            <a:endParaRPr lang="el-GR"/>
          </a:p>
        </p:txBody>
      </p:sp>
      <p:sp>
        <p:nvSpPr>
          <p:cNvPr id="6" name="Θέση περιεχομένου 5"/>
          <p:cNvSpPr>
            <a:spLocks noGrp="1"/>
          </p:cNvSpPr>
          <p:nvPr>
            <p:ph idx="1"/>
          </p:nvPr>
        </p:nvSpPr>
        <p:spPr/>
        <p:txBody>
          <a:bodyPr>
            <a:normAutofit/>
          </a:bodyPr>
          <a:lstStyle/>
          <a:p>
            <a:r>
              <a:rPr lang="el-GR" sz="2400" b="1" dirty="0"/>
              <a:t>Ο </a:t>
            </a:r>
            <a:r>
              <a:rPr lang="el-GR" sz="2400" b="1" dirty="0" smtClean="0"/>
              <a:t>ΤΠΠ</a:t>
            </a:r>
            <a:r>
              <a:rPr lang="el-GR" sz="2400" dirty="0" smtClean="0"/>
              <a:t> </a:t>
            </a:r>
            <a:r>
              <a:rPr lang="el-GR" sz="2400" dirty="0"/>
              <a:t>είναι ένας ισχυρός </a:t>
            </a:r>
            <a:r>
              <a:rPr lang="el-GR" sz="2400" dirty="0" err="1"/>
              <a:t>απαγωγός</a:t>
            </a:r>
            <a:r>
              <a:rPr lang="el-GR" sz="2400" dirty="0"/>
              <a:t> στην όρθια στάση έχει την ½ ισχύ του μέσου γλουτιαίου, αλλά έχει μεγαλύτερο μοχλοβραχίονα δύναμης.</a:t>
            </a:r>
          </a:p>
          <a:p>
            <a:r>
              <a:rPr lang="el-GR" sz="2400" dirty="0"/>
              <a:t>Εκφύεται από την πρόσθια άνω λαγόνια άκανθα, φέρεται στην </a:t>
            </a:r>
            <a:r>
              <a:rPr lang="el-GR" sz="2400" dirty="0" err="1"/>
              <a:t>λαγονοκνημιαία</a:t>
            </a:r>
            <a:r>
              <a:rPr lang="el-GR" sz="2400" dirty="0"/>
              <a:t> ταινία η οποία </a:t>
            </a:r>
            <a:r>
              <a:rPr lang="el-GR" sz="2400" dirty="0" err="1"/>
              <a:t>καταφύεται</a:t>
            </a:r>
            <a:r>
              <a:rPr lang="el-GR" sz="2400" dirty="0"/>
              <a:t> στον έξω κνημιαίο κόνδυλο.</a:t>
            </a:r>
          </a:p>
          <a:p>
            <a:r>
              <a:rPr lang="el-GR" sz="2400" b="1" dirty="0"/>
              <a:t>Ο </a:t>
            </a:r>
            <a:r>
              <a:rPr lang="el-GR" sz="2400" b="1" dirty="0" smtClean="0"/>
              <a:t>απιοειδής</a:t>
            </a:r>
            <a:r>
              <a:rPr lang="el-GR" sz="2400" dirty="0" smtClean="0"/>
              <a:t>: </a:t>
            </a:r>
            <a:r>
              <a:rPr lang="el-GR" sz="2400" dirty="0"/>
              <a:t>εκτείνει, απάγει και στρέφει προς τα έξω το ισχίο</a:t>
            </a:r>
            <a:r>
              <a:rPr lang="el-GR" sz="2400" dirty="0" smtClean="0"/>
              <a:t>.</a:t>
            </a:r>
            <a:endParaRPr lang="el-GR" sz="2400" dirty="0"/>
          </a:p>
        </p:txBody>
      </p:sp>
    </p:spTree>
    <p:extLst>
      <p:ext uri="{BB962C8B-B14F-4D97-AF65-F5344CB8AC3E}">
        <p14:creationId xmlns:p14="http://schemas.microsoft.com/office/powerpoint/2010/main" val="182656446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err="1"/>
              <a:t>Απαγωγοί</a:t>
            </a:r>
            <a:r>
              <a:rPr lang="el-GR" dirty="0"/>
              <a:t> μύες </a:t>
            </a:r>
            <a:r>
              <a:rPr lang="el-GR" sz="3000" b="0" dirty="0" smtClean="0"/>
              <a:t>5/5</a:t>
            </a:r>
            <a:endParaRPr lang="el-GR"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61</a:t>
            </a:fld>
            <a:endParaRPr lang="el-GR"/>
          </a:p>
        </p:txBody>
      </p:sp>
      <p:sp>
        <p:nvSpPr>
          <p:cNvPr id="6" name="Θέση περιεχομένου 5"/>
          <p:cNvSpPr>
            <a:spLocks noGrp="1"/>
          </p:cNvSpPr>
          <p:nvPr>
            <p:ph idx="1"/>
          </p:nvPr>
        </p:nvSpPr>
        <p:spPr/>
        <p:txBody>
          <a:bodyPr/>
          <a:lstStyle/>
          <a:p>
            <a:r>
              <a:rPr lang="el-GR" sz="2400" dirty="0"/>
              <a:t>Ανάλογα με τις δευτερεύουσες ενέργειές τους της κάμψης – έκτασης, απαγωγής προσαγωγής, οι μύες αυτοί χωρίζονται σε δύο κατηγορίες.</a:t>
            </a:r>
          </a:p>
          <a:p>
            <a:r>
              <a:rPr lang="el-GR" sz="2400" dirty="0"/>
              <a:t>Η πρώτη κατηγορία περιλαμβάνει όλους τους μύες που βρίσκονται μπροστά από το μετωπιαίο επίπεδο και προκαλούν απαγωγή – κάμψη – έσω στροφή.</a:t>
            </a:r>
          </a:p>
          <a:p>
            <a:r>
              <a:rPr lang="el-GR" sz="2400" dirty="0"/>
              <a:t>Η δεύτερη κατηγορία περιλαμβάνει τους μύες που βρίσκονται πίσω από το μετωπιαίο επίπεδο και προκαλούν απαγωγή – έκταση – έξω στροφή</a:t>
            </a:r>
            <a:r>
              <a:rPr lang="el-GR" sz="2400" dirty="0" smtClean="0"/>
              <a:t>.</a:t>
            </a:r>
            <a:endParaRPr lang="el-GR" sz="2400" dirty="0"/>
          </a:p>
        </p:txBody>
      </p:sp>
    </p:spTree>
    <p:extLst>
      <p:ext uri="{BB962C8B-B14F-4D97-AF65-F5344CB8AC3E}">
        <p14:creationId xmlns:p14="http://schemas.microsoft.com/office/powerpoint/2010/main" val="35089853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dirty="0" err="1" smtClean="0"/>
              <a:t>Απαγωγοί</a:t>
            </a:r>
            <a:r>
              <a:rPr lang="el-GR" sz="3600" dirty="0" smtClean="0"/>
              <a:t> μύες</a:t>
            </a:r>
            <a:r>
              <a:rPr lang="en-GB" sz="3600" dirty="0" smtClean="0"/>
              <a:t> </a:t>
            </a:r>
            <a:r>
              <a:rPr lang="el-GR" sz="3600" dirty="0" smtClean="0"/>
              <a:t>– ‘Δελτοειδής του ισχίου’</a:t>
            </a:r>
            <a:endParaRPr lang="el-GR" sz="3600" dirty="0"/>
          </a:p>
        </p:txBody>
      </p:sp>
      <p:sp>
        <p:nvSpPr>
          <p:cNvPr id="4" name="Content Placeholder 3"/>
          <p:cNvSpPr>
            <a:spLocks noGrp="1"/>
          </p:cNvSpPr>
          <p:nvPr>
            <p:ph sz="quarter" idx="4294967295"/>
          </p:nvPr>
        </p:nvSpPr>
        <p:spPr>
          <a:xfrm>
            <a:off x="3131841" y="1143000"/>
            <a:ext cx="6012160" cy="5562600"/>
          </a:xfrm>
        </p:spPr>
        <p:txBody>
          <a:bodyPr>
            <a:normAutofit/>
          </a:bodyPr>
          <a:lstStyle/>
          <a:p>
            <a:pPr>
              <a:lnSpc>
                <a:spcPct val="105000"/>
              </a:lnSpc>
              <a:spcBef>
                <a:spcPts val="1200"/>
              </a:spcBef>
            </a:pPr>
            <a:r>
              <a:rPr lang="el-GR" sz="2200" dirty="0" smtClean="0"/>
              <a:t>Καλύπτει την έξω επιφάνεια του ισχίου, έχει τριγωνική μορφή και μοιάζει με τον δελτοειδή μυ του ώμου.</a:t>
            </a:r>
          </a:p>
          <a:p>
            <a:pPr>
              <a:lnSpc>
                <a:spcPct val="105000"/>
              </a:lnSpc>
              <a:spcBef>
                <a:spcPts val="1200"/>
              </a:spcBef>
            </a:pPr>
            <a:r>
              <a:rPr lang="el-GR" sz="2200" dirty="0" smtClean="0"/>
              <a:t>Αποτελείται από τον ΤΠΠ και από την άνω μοίρα του μεγάλου γλουτιαίου οι οποίοι προσφύονται στην </a:t>
            </a:r>
            <a:r>
              <a:rPr lang="el-GR" sz="2200" dirty="0" err="1" smtClean="0"/>
              <a:t>λαγονοκνημιαία</a:t>
            </a:r>
            <a:r>
              <a:rPr lang="el-GR" sz="2200" dirty="0" smtClean="0"/>
              <a:t> ταινία που καταφύεται στο έξω κνημιαίο κόνδυλο.</a:t>
            </a:r>
          </a:p>
          <a:p>
            <a:pPr>
              <a:lnSpc>
                <a:spcPct val="105000"/>
              </a:lnSpc>
              <a:spcBef>
                <a:spcPts val="1200"/>
              </a:spcBef>
            </a:pPr>
            <a:r>
              <a:rPr lang="el-GR" sz="2200" dirty="0" smtClean="0"/>
              <a:t>Μεταξύ του ΤΠΠ και του μεγάλου γλουτιαίου κείται η περιτονία που καλύπτει τον μέσο γλουτιαίο.</a:t>
            </a:r>
          </a:p>
          <a:p>
            <a:pPr>
              <a:lnSpc>
                <a:spcPct val="105000"/>
              </a:lnSpc>
              <a:spcBef>
                <a:spcPts val="1200"/>
              </a:spcBef>
            </a:pPr>
            <a:r>
              <a:rPr lang="el-GR" sz="2200" dirty="0" smtClean="0"/>
              <a:t>Φυσιολογικά οι δύο μύες μπορούν να συσταλούν ξεχωριστά, όμως, όταν συστέλλονται ταυτόχρονα προκαλούν απαγωγή του ισχίου.</a:t>
            </a:r>
            <a:endParaRPr lang="el-GR" sz="220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62</a:t>
            </a:fld>
            <a:endParaRPr lang="el-GR"/>
          </a:p>
        </p:txBody>
      </p:sp>
      <p:pic>
        <p:nvPicPr>
          <p:cNvPr id="7" name="Picture 4" descr="g47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133" t="4746" r="21179" b="6391"/>
          <a:stretch/>
        </p:blipFill>
        <p:spPr bwMode="auto">
          <a:xfrm>
            <a:off x="395536" y="1556792"/>
            <a:ext cx="2736304" cy="3564903"/>
          </a:xfrm>
          <a:prstGeom prst="rect">
            <a:avLst/>
          </a:prstGeom>
          <a:noFill/>
          <a:extLst>
            <a:ext uri="{909E8E84-426E-40DD-AFC4-6F175D3DCCD1}">
              <a14:hiddenFill xmlns:a14="http://schemas.microsoft.com/office/drawing/2010/main">
                <a:solidFill>
                  <a:srgbClr val="FFFFFF"/>
                </a:solidFill>
              </a14:hiddenFill>
            </a:ext>
          </a:extLst>
        </p:spPr>
      </p:pic>
      <p:sp>
        <p:nvSpPr>
          <p:cNvPr id="8" name="Ορθογώνιο 7"/>
          <p:cNvSpPr/>
          <p:nvPr/>
        </p:nvSpPr>
        <p:spPr>
          <a:xfrm>
            <a:off x="539552" y="5589240"/>
            <a:ext cx="2160240" cy="276999"/>
          </a:xfrm>
          <a:prstGeom prst="rect">
            <a:avLst/>
          </a:prstGeom>
        </p:spPr>
        <p:txBody>
          <a:bodyPr wrap="square">
            <a:spAutoFit/>
          </a:bodyPr>
          <a:lstStyle/>
          <a:p>
            <a:pPr algn="ctr"/>
            <a:r>
              <a:rPr lang="en-US" sz="1200" dirty="0" smtClean="0">
                <a:latin typeface="+mn-lt"/>
                <a:hlinkClick r:id="rId3"/>
              </a:rPr>
              <a:t>scientia.wikispaces.com</a:t>
            </a:r>
            <a:endParaRPr lang="el-GR" sz="1200" dirty="0">
              <a:latin typeface="+mn-lt"/>
            </a:endParaRPr>
          </a:p>
        </p:txBody>
      </p:sp>
    </p:spTree>
    <p:extLst>
      <p:ext uri="{BB962C8B-B14F-4D97-AF65-F5344CB8AC3E}">
        <p14:creationId xmlns:p14="http://schemas.microsoft.com/office/powerpoint/2010/main" val="227116028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dirty="0" smtClean="0"/>
              <a:t>Έλεγχος σταθερότητας λεκάνης στο μετωπιαίο επίπεδο</a:t>
            </a:r>
            <a:endParaRPr lang="el-GR"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63</a:t>
            </a:fld>
            <a:endParaRPr lang="el-GR"/>
          </a:p>
        </p:txBody>
      </p:sp>
      <p:sp>
        <p:nvSpPr>
          <p:cNvPr id="6" name="Θέση περιεχομένου 5"/>
          <p:cNvSpPr>
            <a:spLocks noGrp="1"/>
          </p:cNvSpPr>
          <p:nvPr>
            <p:ph idx="1"/>
          </p:nvPr>
        </p:nvSpPr>
        <p:spPr>
          <a:xfrm>
            <a:off x="457200" y="1340768"/>
            <a:ext cx="8229600" cy="5400600"/>
          </a:xfrm>
        </p:spPr>
        <p:txBody>
          <a:bodyPr>
            <a:normAutofit/>
          </a:bodyPr>
          <a:lstStyle/>
          <a:p>
            <a:pPr>
              <a:lnSpc>
                <a:spcPct val="105000"/>
              </a:lnSpc>
            </a:pPr>
            <a:r>
              <a:rPr lang="el-GR" sz="2400" dirty="0"/>
              <a:t>Εκτός από την εγκάρσια σταθερότητα, οι </a:t>
            </a:r>
            <a:r>
              <a:rPr lang="el-GR" sz="2400" dirty="0" err="1"/>
              <a:t>απαγωγοί</a:t>
            </a:r>
            <a:r>
              <a:rPr lang="el-GR" sz="2400" dirty="0"/>
              <a:t> του ισχίου ελέγχουν και την σταθερότητα του ισχίου στο μετωπιαίο επίπεδο.</a:t>
            </a:r>
          </a:p>
          <a:p>
            <a:pPr>
              <a:lnSpc>
                <a:spcPct val="105000"/>
              </a:lnSpc>
            </a:pPr>
            <a:r>
              <a:rPr lang="el-GR" sz="2400" dirty="0"/>
              <a:t>Κατά την φάση στήριξης του κύκλου της βάδισης, οι </a:t>
            </a:r>
            <a:r>
              <a:rPr lang="el-GR" sz="2400" dirty="0" err="1"/>
              <a:t>απαγωγοί</a:t>
            </a:r>
            <a:r>
              <a:rPr lang="el-GR" sz="2400" dirty="0"/>
              <a:t> μύες προκαλούν ροπές έτσι ώστε να σταθεροποιήσουν την λεκάνη πάνω στο σχετικά σταθερό μηριαίο.</a:t>
            </a:r>
          </a:p>
          <a:p>
            <a:pPr>
              <a:lnSpc>
                <a:spcPct val="105000"/>
              </a:lnSpc>
            </a:pPr>
            <a:r>
              <a:rPr lang="el-GR" sz="2400" dirty="0"/>
              <a:t>Χωρίς αυτήν την ροπή η λεκάνη θα έπεφτε προς την πλευρά του αιωρούμενου ποδιού.</a:t>
            </a:r>
          </a:p>
          <a:p>
            <a:pPr>
              <a:lnSpc>
                <a:spcPct val="105000"/>
              </a:lnSpc>
            </a:pPr>
            <a:r>
              <a:rPr lang="el-GR" sz="2400" dirty="0"/>
              <a:t>Η συμπιεστική δύναμη που προκαλείται μεταξύ κεφαλής του μηριαίου και της κοτύλης, κατά μεγάλο μέρος, προέρχεται από την δύναμη των απαγωγών μυών</a:t>
            </a:r>
            <a:r>
              <a:rPr lang="el-GR" sz="2400" dirty="0" smtClean="0"/>
              <a:t>.</a:t>
            </a:r>
            <a:endParaRPr lang="el-GR" sz="2400" dirty="0"/>
          </a:p>
        </p:txBody>
      </p:sp>
    </p:spTree>
    <p:extLst>
      <p:ext uri="{BB962C8B-B14F-4D97-AF65-F5344CB8AC3E}">
        <p14:creationId xmlns:p14="http://schemas.microsoft.com/office/powerpoint/2010/main" val="43383358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dirty="0" smtClean="0"/>
              <a:t>Συμπιεστική δύναμη ισχίου</a:t>
            </a:r>
            <a:endParaRPr lang="el-GR" sz="3600" dirty="0"/>
          </a:p>
        </p:txBody>
      </p:sp>
      <p:pic>
        <p:nvPicPr>
          <p:cNvPr id="4" name="Content Placeholder 3" descr="Greater trochanteric pain.tif"/>
          <p:cNvPicPr>
            <a:picLocks noGrp="1" noChangeAspect="1"/>
          </p:cNvPicPr>
          <p:nvPr>
            <p:ph idx="1"/>
          </p:nvPr>
        </p:nvPicPr>
        <p:blipFill>
          <a:blip r:embed="rId3"/>
          <a:stretch>
            <a:fillRect/>
          </a:stretch>
        </p:blipFill>
        <p:spPr>
          <a:xfrm>
            <a:off x="1175004" y="1540859"/>
            <a:ext cx="6793992" cy="4352544"/>
          </a:xfrm>
        </p:spPr>
      </p:pic>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64</a:t>
            </a:fld>
            <a:endParaRPr lang="el-GR"/>
          </a:p>
        </p:txBody>
      </p:sp>
      <p:sp>
        <p:nvSpPr>
          <p:cNvPr id="5" name="Ορθογώνιο 4"/>
          <p:cNvSpPr/>
          <p:nvPr/>
        </p:nvSpPr>
        <p:spPr>
          <a:xfrm>
            <a:off x="1115616" y="5949280"/>
            <a:ext cx="4248472" cy="461665"/>
          </a:xfrm>
          <a:prstGeom prst="rect">
            <a:avLst/>
          </a:prstGeom>
        </p:spPr>
        <p:txBody>
          <a:bodyPr wrap="square">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200" dirty="0" smtClean="0">
                <a:latin typeface="Calibri"/>
              </a:rPr>
              <a:t>© </a:t>
            </a:r>
            <a:r>
              <a:rPr lang="en-US" sz="1200" dirty="0" smtClean="0">
                <a:latin typeface="+mn-lt"/>
              </a:rPr>
              <a:t>Donald </a:t>
            </a:r>
            <a:r>
              <a:rPr lang="en-US" sz="1200" dirty="0">
                <a:latin typeface="+mn-lt"/>
              </a:rPr>
              <a:t>A. Neumann, “Kinesiology of the Musculoskeletal System: Foundations for Rehabilitation”, Mosby/Elsevier, 2010</a:t>
            </a:r>
            <a:endParaRPr lang="el-GR" sz="1200" dirty="0">
              <a:latin typeface="+mn-lt"/>
            </a:endParaRPr>
          </a:p>
        </p:txBody>
      </p:sp>
    </p:spTree>
    <p:extLst>
      <p:ext uri="{BB962C8B-B14F-4D97-AF65-F5344CB8AC3E}">
        <p14:creationId xmlns:p14="http://schemas.microsoft.com/office/powerpoint/2010/main" val="374540519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sz="3600" dirty="0" smtClean="0"/>
              <a:t>Διαδοχική ενεργοποίηση απαγωγών στο οβελιαίο επίπεδο</a:t>
            </a:r>
            <a:endParaRPr lang="el-GR" sz="3600" dirty="0"/>
          </a:p>
        </p:txBody>
      </p:sp>
      <p:pic>
        <p:nvPicPr>
          <p:cNvPr id="4" name="Content Placeholder 3" descr="Abductors contraction.tif"/>
          <p:cNvPicPr>
            <a:picLocks noGrp="1" noChangeAspect="1"/>
          </p:cNvPicPr>
          <p:nvPr>
            <p:ph idx="1"/>
          </p:nvPr>
        </p:nvPicPr>
        <p:blipFill>
          <a:blip r:embed="rId3" cstate="print"/>
          <a:stretch>
            <a:fillRect/>
          </a:stretch>
        </p:blipFill>
        <p:spPr>
          <a:xfrm>
            <a:off x="467544" y="1412776"/>
            <a:ext cx="2780607" cy="4526280"/>
          </a:xfrm>
        </p:spPr>
      </p:pic>
      <p:sp>
        <p:nvSpPr>
          <p:cNvPr id="5" name="Content Placeholder 4"/>
          <p:cNvSpPr>
            <a:spLocks noGrp="1"/>
          </p:cNvSpPr>
          <p:nvPr>
            <p:ph sz="half" idx="4294967295"/>
          </p:nvPr>
        </p:nvSpPr>
        <p:spPr>
          <a:xfrm>
            <a:off x="3275856" y="1295400"/>
            <a:ext cx="5868144" cy="5562600"/>
          </a:xfrm>
        </p:spPr>
        <p:txBody>
          <a:bodyPr>
            <a:normAutofit/>
          </a:bodyPr>
          <a:lstStyle/>
          <a:p>
            <a:r>
              <a:rPr lang="el-GR" sz="2200" dirty="0" smtClean="0"/>
              <a:t>Καθώς αυξάνεται η κάμψη του κορμού ενεργοποιούνται διαδοχικά όλοι οι </a:t>
            </a:r>
            <a:r>
              <a:rPr lang="el-GR" sz="2200" dirty="0" err="1" smtClean="0"/>
              <a:t>απαγωγοί</a:t>
            </a:r>
            <a:r>
              <a:rPr lang="el-GR" sz="2200" dirty="0" smtClean="0"/>
              <a:t> μύες.</a:t>
            </a:r>
          </a:p>
          <a:p>
            <a:pPr lvl="1">
              <a:buFont typeface="Wingdings" pitchFamily="2" charset="2"/>
              <a:buChar char="ü"/>
            </a:pPr>
            <a:r>
              <a:rPr lang="el-GR" sz="2200" dirty="0" smtClean="0"/>
              <a:t>161 = ΤΠΠ</a:t>
            </a:r>
          </a:p>
          <a:p>
            <a:pPr lvl="1">
              <a:buFont typeface="Wingdings" pitchFamily="2" charset="2"/>
              <a:buChar char="ü"/>
            </a:pPr>
            <a:r>
              <a:rPr lang="el-GR" sz="2200" dirty="0" smtClean="0"/>
              <a:t>162 = μικρός γλουτιαίος</a:t>
            </a:r>
          </a:p>
          <a:p>
            <a:pPr lvl="1">
              <a:buFont typeface="Wingdings" pitchFamily="2" charset="2"/>
              <a:buChar char="ü"/>
            </a:pPr>
            <a:r>
              <a:rPr lang="el-GR" sz="2200" dirty="0" smtClean="0"/>
              <a:t>163 = μέσος γλουτιαίος</a:t>
            </a:r>
          </a:p>
          <a:p>
            <a:pPr lvl="1">
              <a:buFont typeface="Wingdings" pitchFamily="2" charset="2"/>
              <a:buChar char="ü"/>
            </a:pPr>
            <a:r>
              <a:rPr lang="el-GR" sz="2200" dirty="0" smtClean="0"/>
              <a:t>164 = μεγάλος γλουτιαίος, απιοειδής</a:t>
            </a:r>
          </a:p>
          <a:p>
            <a:pPr lvl="1">
              <a:buFont typeface="Wingdings" pitchFamily="2" charset="2"/>
              <a:buChar char="ü"/>
            </a:pPr>
            <a:r>
              <a:rPr lang="el-GR" sz="2200" dirty="0" smtClean="0"/>
              <a:t>165 = + έσω </a:t>
            </a:r>
            <a:r>
              <a:rPr lang="el-GR" sz="2200" dirty="0" err="1" smtClean="0"/>
              <a:t>θυροειδής</a:t>
            </a:r>
            <a:endParaRPr lang="el-GR" sz="2200" dirty="0" smtClean="0"/>
          </a:p>
          <a:p>
            <a:pPr lvl="1">
              <a:buFont typeface="Wingdings" pitchFamily="2" charset="2"/>
              <a:buChar char="ü"/>
            </a:pPr>
            <a:r>
              <a:rPr lang="el-GR" sz="2200" dirty="0" smtClean="0"/>
              <a:t>166 = + τετράγωνος μηριαίος</a:t>
            </a:r>
          </a:p>
          <a:p>
            <a:r>
              <a:rPr lang="el-GR" sz="2200" dirty="0" smtClean="0"/>
              <a:t>Όσο περισσότεροι μύες ενεργοποιούνται κατά την </a:t>
            </a:r>
            <a:r>
              <a:rPr lang="el-GR" sz="2200" dirty="0" err="1" smtClean="0"/>
              <a:t>μονοποδική</a:t>
            </a:r>
            <a:r>
              <a:rPr lang="el-GR" sz="2200" dirty="0" smtClean="0"/>
              <a:t> στήριξη (</a:t>
            </a:r>
            <a:r>
              <a:rPr lang="el-GR" sz="2200" dirty="0" err="1" smtClean="0"/>
              <a:t>απαγωγοί</a:t>
            </a:r>
            <a:r>
              <a:rPr lang="el-GR" sz="2200" dirty="0" smtClean="0"/>
              <a:t> και </a:t>
            </a:r>
            <a:r>
              <a:rPr lang="el-GR" sz="2200" dirty="0" err="1" smtClean="0"/>
              <a:t>εκτείνοντες</a:t>
            </a:r>
            <a:r>
              <a:rPr lang="el-GR" sz="2200" dirty="0" smtClean="0"/>
              <a:t>), τόσο αυξάνεται η συμπιεστική δύναμη στο ισχίο που μπορεί να φτάσει στις 10 φορές το βάρος του σώματος.</a:t>
            </a:r>
            <a:endParaRPr lang="el-GR" sz="220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65</a:t>
            </a:fld>
            <a:endParaRPr lang="el-GR"/>
          </a:p>
        </p:txBody>
      </p:sp>
      <p:sp>
        <p:nvSpPr>
          <p:cNvPr id="6" name="Ορθογώνιο 5"/>
          <p:cNvSpPr/>
          <p:nvPr/>
        </p:nvSpPr>
        <p:spPr>
          <a:xfrm>
            <a:off x="395536" y="5877272"/>
            <a:ext cx="3029259" cy="600164"/>
          </a:xfrm>
          <a:prstGeom prst="rect">
            <a:avLst/>
          </a:prstGeom>
        </p:spPr>
        <p:txBody>
          <a:bodyPr wrap="square">
            <a:spAutoFit/>
          </a:bodyPr>
          <a:lstStyle/>
          <a:p>
            <a:r>
              <a:rPr lang="el-GR" sz="1100" dirty="0" smtClean="0">
                <a:latin typeface="+mn-lt"/>
              </a:rPr>
              <a:t>©</a:t>
            </a:r>
            <a:r>
              <a:rPr lang="el-GR" sz="1100" dirty="0" err="1" smtClean="0">
                <a:latin typeface="+mn-lt"/>
              </a:rPr>
              <a:t>Kapandji</a:t>
            </a:r>
            <a:r>
              <a:rPr lang="el-GR" sz="1100" dirty="0">
                <a:latin typeface="+mn-lt"/>
              </a:rPr>
              <a:t>, IA.: Η Λειτουργική Ανατομική των Αρθρώσεων, Τόμοι 1,2,3. Αθήνα: Ιατρικές Εκδόσεις Π.Χ. Πασχαλίδης, 2001</a:t>
            </a:r>
          </a:p>
        </p:txBody>
      </p:sp>
    </p:spTree>
    <p:extLst>
      <p:ext uri="{BB962C8B-B14F-4D97-AF65-F5344CB8AC3E}">
        <p14:creationId xmlns:p14="http://schemas.microsoft.com/office/powerpoint/2010/main" val="62980168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Έξω στροφείς ισχίου</a:t>
            </a:r>
            <a:endParaRPr lang="el-GR" dirty="0"/>
          </a:p>
        </p:txBody>
      </p:sp>
      <p:pic>
        <p:nvPicPr>
          <p:cNvPr id="5" name="Content Placeholder 8" descr="Hip horizontal muscle lines.tif"/>
          <p:cNvPicPr>
            <a:picLocks noGrp="1" noChangeAspect="1"/>
          </p:cNvPicPr>
          <p:nvPr>
            <p:ph idx="1"/>
          </p:nvPr>
        </p:nvPicPr>
        <p:blipFill>
          <a:blip r:embed="rId3"/>
          <a:stretch>
            <a:fillRect/>
          </a:stretch>
        </p:blipFill>
        <p:spPr>
          <a:xfrm>
            <a:off x="179512" y="1556792"/>
            <a:ext cx="3137532" cy="3112982"/>
          </a:xfrm>
        </p:spPr>
      </p:pic>
      <p:sp>
        <p:nvSpPr>
          <p:cNvPr id="4" name="Content Placeholder 3"/>
          <p:cNvSpPr>
            <a:spLocks noGrp="1"/>
          </p:cNvSpPr>
          <p:nvPr>
            <p:ph sz="half" idx="4294967295"/>
          </p:nvPr>
        </p:nvSpPr>
        <p:spPr>
          <a:xfrm>
            <a:off x="3491880" y="1412776"/>
            <a:ext cx="5652120" cy="4525963"/>
          </a:xfrm>
        </p:spPr>
        <p:txBody>
          <a:bodyPr>
            <a:normAutofit fontScale="70000" lnSpcReduction="20000"/>
          </a:bodyPr>
          <a:lstStyle/>
          <a:p>
            <a:pPr>
              <a:lnSpc>
                <a:spcPct val="120000"/>
              </a:lnSpc>
              <a:spcBef>
                <a:spcPts val="1200"/>
              </a:spcBef>
            </a:pPr>
            <a:r>
              <a:rPr lang="el-GR" dirty="0" smtClean="0"/>
              <a:t>Κύριοι:</a:t>
            </a:r>
          </a:p>
          <a:p>
            <a:pPr>
              <a:lnSpc>
                <a:spcPct val="120000"/>
              </a:lnSpc>
              <a:spcBef>
                <a:spcPts val="1200"/>
              </a:spcBef>
              <a:buFont typeface="Wingdings" pitchFamily="2" charset="2"/>
              <a:buChar char="ü"/>
            </a:pPr>
            <a:r>
              <a:rPr lang="el-GR" dirty="0" smtClean="0"/>
              <a:t>Μεγάλος γλουτιαίος.</a:t>
            </a:r>
          </a:p>
          <a:p>
            <a:pPr>
              <a:lnSpc>
                <a:spcPct val="120000"/>
              </a:lnSpc>
              <a:spcBef>
                <a:spcPts val="1200"/>
              </a:spcBef>
              <a:buFont typeface="Wingdings" pitchFamily="2" charset="2"/>
              <a:buChar char="ü"/>
            </a:pPr>
            <a:r>
              <a:rPr lang="el-GR" dirty="0" smtClean="0"/>
              <a:t>Οι 5 από τους 6 έξω στροφείς του ισχίου.</a:t>
            </a:r>
          </a:p>
          <a:p>
            <a:pPr>
              <a:lnSpc>
                <a:spcPct val="120000"/>
              </a:lnSpc>
              <a:spcBef>
                <a:spcPts val="1200"/>
              </a:spcBef>
            </a:pPr>
            <a:r>
              <a:rPr lang="el-GR" dirty="0" smtClean="0"/>
              <a:t>Δευτερεύοντες:</a:t>
            </a:r>
          </a:p>
          <a:p>
            <a:pPr>
              <a:lnSpc>
                <a:spcPct val="120000"/>
              </a:lnSpc>
              <a:spcBef>
                <a:spcPts val="1200"/>
              </a:spcBef>
              <a:buFont typeface="Wingdings" pitchFamily="2" charset="2"/>
              <a:buChar char="ü"/>
            </a:pPr>
            <a:r>
              <a:rPr lang="el-GR" dirty="0" smtClean="0"/>
              <a:t>Οπίσθιες ίνες μέσου και μικρού γλουτιαίου.</a:t>
            </a:r>
          </a:p>
          <a:p>
            <a:pPr>
              <a:lnSpc>
                <a:spcPct val="120000"/>
              </a:lnSpc>
              <a:spcBef>
                <a:spcPts val="1200"/>
              </a:spcBef>
              <a:buFont typeface="Wingdings" pitchFamily="2" charset="2"/>
              <a:buChar char="ü"/>
            </a:pPr>
            <a:r>
              <a:rPr lang="el-GR" dirty="0" smtClean="0"/>
              <a:t>Έξω </a:t>
            </a:r>
            <a:r>
              <a:rPr lang="el-GR" dirty="0" err="1" smtClean="0"/>
              <a:t>θυροειδής</a:t>
            </a:r>
            <a:r>
              <a:rPr lang="el-GR" dirty="0" smtClean="0"/>
              <a:t> (διότι στην ανατομική θέση η γραμμή έλξης του περνά λίγα χιλιοστά πίσω από τον κατακόρυφο άξονα του ισχίου).</a:t>
            </a:r>
          </a:p>
          <a:p>
            <a:pPr>
              <a:lnSpc>
                <a:spcPct val="120000"/>
              </a:lnSpc>
              <a:spcBef>
                <a:spcPts val="1200"/>
              </a:spcBef>
              <a:buFont typeface="Wingdings" pitchFamily="2" charset="2"/>
              <a:buChar char="ü"/>
            </a:pPr>
            <a:r>
              <a:rPr lang="el-GR" dirty="0" smtClean="0"/>
              <a:t>Ραπτικός.</a:t>
            </a:r>
          </a:p>
          <a:p>
            <a:pPr>
              <a:lnSpc>
                <a:spcPct val="120000"/>
              </a:lnSpc>
              <a:spcBef>
                <a:spcPts val="1200"/>
              </a:spcBef>
              <a:buFont typeface="Wingdings" pitchFamily="2" charset="2"/>
              <a:buChar char="ü"/>
            </a:pPr>
            <a:r>
              <a:rPr lang="el-GR" dirty="0" smtClean="0"/>
              <a:t>Μακρά κεφαλή δικεφάλου μηριαίου.</a:t>
            </a:r>
            <a:endParaRPr lang="el-GR"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66</a:t>
            </a:fld>
            <a:endParaRPr lang="el-GR"/>
          </a:p>
        </p:txBody>
      </p:sp>
      <p:sp>
        <p:nvSpPr>
          <p:cNvPr id="6" name="Ορθογώνιο 5"/>
          <p:cNvSpPr/>
          <p:nvPr/>
        </p:nvSpPr>
        <p:spPr>
          <a:xfrm>
            <a:off x="107504" y="4653136"/>
            <a:ext cx="3419872" cy="646331"/>
          </a:xfrm>
          <a:prstGeom prst="rect">
            <a:avLst/>
          </a:prstGeom>
        </p:spPr>
        <p:txBody>
          <a:bodyPr wrap="square">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200" dirty="0" smtClean="0">
                <a:latin typeface="Calibri"/>
              </a:rPr>
              <a:t>© </a:t>
            </a:r>
            <a:r>
              <a:rPr lang="en-US" sz="1200" dirty="0" smtClean="0">
                <a:latin typeface="+mn-lt"/>
              </a:rPr>
              <a:t>Donald </a:t>
            </a:r>
            <a:r>
              <a:rPr lang="en-US" sz="1200" dirty="0">
                <a:latin typeface="+mn-lt"/>
              </a:rPr>
              <a:t>A. Neumann, “Kinesiology of the Musculoskeletal System: Foundations for Rehabilitation”, Mosby/Elsevier, 2010</a:t>
            </a:r>
            <a:endParaRPr lang="el-GR" sz="1200" dirty="0">
              <a:latin typeface="+mn-lt"/>
            </a:endParaRPr>
          </a:p>
        </p:txBody>
      </p:sp>
    </p:spTree>
    <p:extLst>
      <p:ext uri="{BB962C8B-B14F-4D97-AF65-F5344CB8AC3E}">
        <p14:creationId xmlns:p14="http://schemas.microsoft.com/office/powerpoint/2010/main" val="411404685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l-GR" dirty="0" smtClean="0"/>
              <a:t>Έξω στροφείς του ισχίου</a:t>
            </a:r>
            <a:endParaRPr lang="el-GR" dirty="0"/>
          </a:p>
        </p:txBody>
      </p:sp>
      <p:sp>
        <p:nvSpPr>
          <p:cNvPr id="5" name="Content Placeholder 4"/>
          <p:cNvSpPr>
            <a:spLocks noGrp="1"/>
          </p:cNvSpPr>
          <p:nvPr>
            <p:ph sz="half" idx="4294967295"/>
          </p:nvPr>
        </p:nvSpPr>
        <p:spPr>
          <a:xfrm>
            <a:off x="4419600" y="1600200"/>
            <a:ext cx="4724400" cy="4997152"/>
          </a:xfrm>
        </p:spPr>
        <p:txBody>
          <a:bodyPr>
            <a:normAutofit fontScale="70000" lnSpcReduction="20000"/>
          </a:bodyPr>
          <a:lstStyle/>
          <a:p>
            <a:pPr>
              <a:lnSpc>
                <a:spcPct val="125000"/>
              </a:lnSpc>
              <a:spcBef>
                <a:spcPts val="1200"/>
              </a:spcBef>
            </a:pPr>
            <a:r>
              <a:rPr lang="el-GR" dirty="0" smtClean="0"/>
              <a:t>Η γραμμή έλξης των 6 μικρών έξω στροφέων του ισχίου (απιοειδής, έσω/έξω </a:t>
            </a:r>
            <a:r>
              <a:rPr lang="el-GR" dirty="0" err="1" smtClean="0"/>
              <a:t>θυροειδής</a:t>
            </a:r>
            <a:r>
              <a:rPr lang="el-GR" dirty="0" smtClean="0"/>
              <a:t>, άνω/κάτω δίδυμοι, τετράγωνος μηριαίος) προσανατολίζεται κυρίως στο εγκάρσιο επίπεδο με αποτέλεσμα οι μύες αυτοί να είναι ιδανικοί για παραγωγή ροπών έξω στροφής.</a:t>
            </a:r>
          </a:p>
          <a:p>
            <a:pPr>
              <a:lnSpc>
                <a:spcPct val="125000"/>
              </a:lnSpc>
              <a:spcBef>
                <a:spcPts val="1200"/>
              </a:spcBef>
            </a:pPr>
            <a:r>
              <a:rPr lang="el-GR" dirty="0" smtClean="0"/>
              <a:t>Οι μύες αυτοί σταθεροποιούν την άρθρωση του ισχίου (κάτι ανάλογο με το πέταλο των στροφέων της </a:t>
            </a:r>
            <a:r>
              <a:rPr lang="el-GR" dirty="0" err="1" smtClean="0"/>
              <a:t>γληνοβραχιονίου</a:t>
            </a:r>
            <a:r>
              <a:rPr lang="el-GR" dirty="0" smtClean="0"/>
              <a:t> άρθρωσης).</a:t>
            </a:r>
            <a:endParaRPr lang="el-GR"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67</a:t>
            </a:fld>
            <a:endParaRPr lang="el-GR"/>
          </a:p>
        </p:txBody>
      </p:sp>
      <p:pic>
        <p:nvPicPr>
          <p:cNvPr id="1028" name="Picture 4" descr="File:Sobo 1909 29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02" y="2348270"/>
            <a:ext cx="3816418" cy="449122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ile:Posterior Hip Muscles 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02" y="26017"/>
            <a:ext cx="2150851" cy="261089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Rectangle 7"/>
          <p:cNvSpPr/>
          <p:nvPr/>
        </p:nvSpPr>
        <p:spPr>
          <a:xfrm>
            <a:off x="2128655" y="1892732"/>
            <a:ext cx="2299329" cy="600164"/>
          </a:xfrm>
          <a:prstGeom prst="rect">
            <a:avLst/>
          </a:prstGeom>
        </p:spPr>
        <p:txBody>
          <a:bodyPr wrap="square">
            <a:spAutoFit/>
          </a:bodyPr>
          <a:lstStyle/>
          <a:p>
            <a:pPr algn="ctr"/>
            <a:r>
              <a:rPr lang="en-US" sz="1100" dirty="0" smtClean="0">
                <a:solidFill>
                  <a:prstClr val="black">
                    <a:lumMod val="75000"/>
                    <a:lumOff val="25000"/>
                  </a:prstClr>
                </a:solidFill>
                <a:latin typeface="+mn-lt"/>
              </a:rPr>
              <a:t>“</a:t>
            </a:r>
            <a:r>
              <a:rPr lang="en-US" sz="1100" dirty="0">
                <a:latin typeface="+mn-lt"/>
                <a:hlinkClick r:id="rId5"/>
              </a:rPr>
              <a:t>Posterior Hip Muscles </a:t>
            </a:r>
            <a:r>
              <a:rPr lang="en-US" sz="1100" dirty="0" smtClean="0">
                <a:latin typeface="+mn-lt"/>
                <a:hlinkClick r:id="rId5"/>
              </a:rPr>
              <a:t>1</a:t>
            </a:r>
            <a:r>
              <a:rPr lang="en-US" sz="1100" dirty="0" smtClean="0">
                <a:solidFill>
                  <a:prstClr val="black">
                    <a:lumMod val="75000"/>
                    <a:lumOff val="25000"/>
                  </a:prstClr>
                </a:solidFill>
                <a:latin typeface="+mn-lt"/>
              </a:rPr>
              <a:t>”, </a:t>
            </a:r>
            <a:r>
              <a:rPr lang="el-GR" sz="1100" dirty="0" smtClean="0">
                <a:solidFill>
                  <a:prstClr val="black">
                    <a:lumMod val="75000"/>
                    <a:lumOff val="25000"/>
                  </a:prstClr>
                </a:solidFill>
                <a:latin typeface="+mn-lt"/>
              </a:rPr>
              <a:t>από</a:t>
            </a:r>
            <a:r>
              <a:rPr lang="en-US" sz="1100" dirty="0" smtClean="0">
                <a:solidFill>
                  <a:prstClr val="black">
                    <a:lumMod val="75000"/>
                    <a:lumOff val="25000"/>
                  </a:prstClr>
                </a:solidFill>
                <a:latin typeface="+mn-lt"/>
              </a:rPr>
              <a:t> </a:t>
            </a:r>
            <a:r>
              <a:rPr lang="en-US" sz="1100" dirty="0" err="1" smtClean="0">
                <a:latin typeface="+mn-lt"/>
                <a:hlinkClick r:id="rId6" tooltip="User:Beth ohara~commonswiki (page does not exist)"/>
              </a:rPr>
              <a:t>Bethohara~commonswiki</a:t>
            </a:r>
            <a:r>
              <a:rPr lang="en-US" sz="1100" dirty="0">
                <a:latin typeface="+mn-lt"/>
              </a:rPr>
              <a:t> </a:t>
            </a:r>
            <a:r>
              <a:rPr lang="el-GR" sz="1100" dirty="0" smtClean="0">
                <a:solidFill>
                  <a:prstClr val="black">
                    <a:lumMod val="75000"/>
                    <a:lumOff val="25000"/>
                  </a:prstClr>
                </a:solidFill>
                <a:latin typeface="+mn-lt"/>
              </a:rPr>
              <a:t>διαθέσιμο με άδεια </a:t>
            </a:r>
            <a:r>
              <a:rPr lang="en-US" sz="1100" dirty="0">
                <a:solidFill>
                  <a:prstClr val="black"/>
                </a:solidFill>
                <a:latin typeface="+mn-lt"/>
                <a:hlinkClick r:id="rId7"/>
              </a:rPr>
              <a:t>CC BY-SA 3.0</a:t>
            </a:r>
            <a:endParaRPr lang="en-US" sz="1100" dirty="0">
              <a:solidFill>
                <a:prstClr val="black"/>
              </a:solidFill>
              <a:latin typeface="+mn-lt"/>
            </a:endParaRPr>
          </a:p>
        </p:txBody>
      </p:sp>
      <p:sp>
        <p:nvSpPr>
          <p:cNvPr id="10" name="Rectangle 7"/>
          <p:cNvSpPr/>
          <p:nvPr/>
        </p:nvSpPr>
        <p:spPr>
          <a:xfrm>
            <a:off x="2699792" y="6327612"/>
            <a:ext cx="2160240" cy="430887"/>
          </a:xfrm>
          <a:prstGeom prst="rect">
            <a:avLst/>
          </a:prstGeom>
        </p:spPr>
        <p:txBody>
          <a:bodyPr wrap="square">
            <a:spAutoFit/>
          </a:bodyPr>
          <a:lstStyle/>
          <a:p>
            <a:pPr algn="ctr"/>
            <a:r>
              <a:rPr lang="en-US" sz="1100" dirty="0" smtClean="0">
                <a:solidFill>
                  <a:prstClr val="black">
                    <a:lumMod val="75000"/>
                    <a:lumOff val="25000"/>
                  </a:prstClr>
                </a:solidFill>
                <a:latin typeface="+mn-lt"/>
              </a:rPr>
              <a:t>“</a:t>
            </a:r>
            <a:r>
              <a:rPr lang="en-US" sz="1100" dirty="0">
                <a:latin typeface="+mn-lt"/>
                <a:hlinkClick r:id="rId8"/>
              </a:rPr>
              <a:t>Sobo 1909 </a:t>
            </a:r>
            <a:r>
              <a:rPr lang="en-US" sz="1100" dirty="0" smtClean="0">
                <a:latin typeface="+mn-lt"/>
                <a:hlinkClick r:id="rId8"/>
              </a:rPr>
              <a:t>295</a:t>
            </a:r>
            <a:r>
              <a:rPr lang="en-US" sz="1100" dirty="0" smtClean="0">
                <a:solidFill>
                  <a:prstClr val="black">
                    <a:lumMod val="75000"/>
                    <a:lumOff val="25000"/>
                  </a:prstClr>
                </a:solidFill>
                <a:latin typeface="+mn-lt"/>
              </a:rPr>
              <a:t>”, </a:t>
            </a:r>
            <a:r>
              <a:rPr lang="el-GR" sz="1100" dirty="0" smtClean="0">
                <a:solidFill>
                  <a:prstClr val="black">
                    <a:lumMod val="75000"/>
                    <a:lumOff val="25000"/>
                  </a:prstClr>
                </a:solidFill>
                <a:latin typeface="+mn-lt"/>
              </a:rPr>
              <a:t>από</a:t>
            </a:r>
            <a:r>
              <a:rPr lang="en-US" sz="1100" dirty="0" smtClean="0">
                <a:solidFill>
                  <a:prstClr val="black">
                    <a:lumMod val="75000"/>
                    <a:lumOff val="25000"/>
                  </a:prstClr>
                </a:solidFill>
                <a:latin typeface="+mn-lt"/>
              </a:rPr>
              <a:t> </a:t>
            </a:r>
            <a:r>
              <a:rPr lang="en-US" sz="1100" dirty="0">
                <a:latin typeface="+mn-lt"/>
                <a:hlinkClick r:id="rId9" tooltip="User:CFCF"/>
              </a:rPr>
              <a:t>CFCF</a:t>
            </a:r>
            <a:r>
              <a:rPr lang="en-US" sz="1100" dirty="0" smtClean="0">
                <a:latin typeface="+mn-lt"/>
              </a:rPr>
              <a:t> </a:t>
            </a:r>
            <a:r>
              <a:rPr lang="el-GR" sz="1100" dirty="0" smtClean="0">
                <a:solidFill>
                  <a:prstClr val="black">
                    <a:lumMod val="75000"/>
                    <a:lumOff val="25000"/>
                  </a:prstClr>
                </a:solidFill>
                <a:latin typeface="+mn-lt"/>
              </a:rPr>
              <a:t>διαθέσιμο ως κοινό κτήμα</a:t>
            </a:r>
            <a:endParaRPr lang="en-US" sz="1100" dirty="0">
              <a:solidFill>
                <a:prstClr val="black">
                  <a:lumMod val="75000"/>
                  <a:lumOff val="25000"/>
                </a:prstClr>
              </a:solidFill>
              <a:latin typeface="+mn-lt"/>
            </a:endParaRPr>
          </a:p>
        </p:txBody>
      </p:sp>
    </p:spTree>
    <p:extLst>
      <p:ext uri="{BB962C8B-B14F-4D97-AF65-F5344CB8AC3E}">
        <p14:creationId xmlns:p14="http://schemas.microsoft.com/office/powerpoint/2010/main" val="201590589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3808" y="116632"/>
            <a:ext cx="5853336" cy="908720"/>
          </a:xfrm>
        </p:spPr>
        <p:txBody>
          <a:bodyPr>
            <a:normAutofit/>
          </a:bodyPr>
          <a:lstStyle/>
          <a:p>
            <a:r>
              <a:rPr lang="el-GR" sz="3600" dirty="0" smtClean="0"/>
              <a:t>Απιοειδής μυς</a:t>
            </a:r>
            <a:endParaRPr lang="el-GR" sz="3600" dirty="0"/>
          </a:p>
        </p:txBody>
      </p:sp>
      <p:sp>
        <p:nvSpPr>
          <p:cNvPr id="4" name="Content Placeholder 3"/>
          <p:cNvSpPr>
            <a:spLocks noGrp="1"/>
          </p:cNvSpPr>
          <p:nvPr>
            <p:ph sz="half" idx="4294967295"/>
          </p:nvPr>
        </p:nvSpPr>
        <p:spPr>
          <a:xfrm>
            <a:off x="3995936" y="1600200"/>
            <a:ext cx="5148064" cy="4525963"/>
          </a:xfrm>
        </p:spPr>
        <p:txBody>
          <a:bodyPr>
            <a:normAutofit/>
          </a:bodyPr>
          <a:lstStyle/>
          <a:p>
            <a:r>
              <a:rPr lang="el-GR" sz="2300" dirty="0" smtClean="0"/>
              <a:t>Απιοειδής: εκφύεται από την πρόσθια επιφάνεια του ιερού και </a:t>
            </a:r>
            <a:r>
              <a:rPr lang="el-GR" sz="2300" dirty="0" err="1" smtClean="0"/>
              <a:t>καταφύεται</a:t>
            </a:r>
            <a:r>
              <a:rPr lang="el-GR" sz="2300" dirty="0" smtClean="0"/>
              <a:t> στην κορυφή του μεγάλου </a:t>
            </a:r>
            <a:r>
              <a:rPr lang="el-GR" sz="2300" dirty="0" err="1" smtClean="0"/>
              <a:t>τροχαντήρα</a:t>
            </a:r>
            <a:r>
              <a:rPr lang="el-GR" sz="2300" dirty="0" smtClean="0"/>
              <a:t>.</a:t>
            </a:r>
          </a:p>
          <a:p>
            <a:r>
              <a:rPr lang="el-GR" sz="2300" dirty="0" smtClean="0"/>
              <a:t>Το ισχιακό νεύρο συνήθως εξέρχεται από την λεκάνη κάτω από τον απιοειδή.</a:t>
            </a:r>
          </a:p>
          <a:p>
            <a:r>
              <a:rPr lang="el-GR" sz="2300" dirty="0" smtClean="0"/>
              <a:t>Όμως, το νεύρο μπορεί να περνά μέσα από την γαστέρα του μυός και σε περιπτώσεις βράχυνσης του μυός μπορεί το νεύρο να συμπιεστεί (σύνδρομο απιοειδούς).</a:t>
            </a:r>
            <a:endParaRPr lang="el-GR" sz="230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68</a:t>
            </a:fld>
            <a:endParaRPr lang="el-GR"/>
          </a:p>
        </p:txBody>
      </p:sp>
      <p:grpSp>
        <p:nvGrpSpPr>
          <p:cNvPr id="9" name="Ομάδα 8"/>
          <p:cNvGrpSpPr/>
          <p:nvPr/>
        </p:nvGrpSpPr>
        <p:grpSpPr>
          <a:xfrm>
            <a:off x="18888" y="0"/>
            <a:ext cx="3184960" cy="6849376"/>
            <a:chOff x="18888" y="0"/>
            <a:chExt cx="3184960" cy="6849376"/>
          </a:xfrm>
        </p:grpSpPr>
        <p:pic>
          <p:nvPicPr>
            <p:cNvPr id="2050" name="Picture 2" descr="File:Sobo 1909 29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88" y="0"/>
              <a:ext cx="3184960" cy="6849376"/>
            </a:xfrm>
            <a:prstGeom prst="rect">
              <a:avLst/>
            </a:prstGeom>
            <a:noFill/>
            <a:extLst>
              <a:ext uri="{909E8E84-426E-40DD-AFC4-6F175D3DCCD1}">
                <a14:hiddenFill xmlns:a14="http://schemas.microsoft.com/office/drawing/2010/main">
                  <a:solidFill>
                    <a:srgbClr val="FFFFFF"/>
                  </a:solidFill>
                </a14:hiddenFill>
              </a:ext>
            </a:extLst>
          </p:spPr>
        </p:pic>
        <p:sp>
          <p:nvSpPr>
            <p:cNvPr id="8" name="Έλλειψη 7"/>
            <p:cNvSpPr/>
            <p:nvPr/>
          </p:nvSpPr>
          <p:spPr>
            <a:xfrm>
              <a:off x="1691680" y="408877"/>
              <a:ext cx="936104" cy="787875"/>
            </a:xfrm>
            <a:prstGeom prst="ellipse">
              <a:avLst/>
            </a:prstGeom>
            <a:no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0" name="Rectangle 7"/>
          <p:cNvSpPr/>
          <p:nvPr/>
        </p:nvSpPr>
        <p:spPr>
          <a:xfrm>
            <a:off x="2411760" y="6327612"/>
            <a:ext cx="2160240" cy="461665"/>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a:latin typeface="+mn-lt"/>
                <a:hlinkClick r:id="rId3"/>
              </a:rPr>
              <a:t>Sobo 1909 </a:t>
            </a:r>
            <a:r>
              <a:rPr lang="en-US" sz="1200" dirty="0" smtClean="0">
                <a:latin typeface="+mn-lt"/>
                <a:hlinkClick r:id="rId3"/>
              </a:rPr>
              <a:t>298</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a:latin typeface="+mn-lt"/>
                <a:hlinkClick r:id="rId4" tooltip="User:CFCF"/>
              </a:rPr>
              <a:t>CFCF</a:t>
            </a:r>
            <a:r>
              <a:rPr lang="en-US" sz="1200" dirty="0" smtClean="0">
                <a:latin typeface="+mn-lt"/>
              </a:rPr>
              <a:t> </a:t>
            </a:r>
            <a:r>
              <a:rPr lang="el-GR" sz="1200" dirty="0" smtClean="0">
                <a:solidFill>
                  <a:prstClr val="black">
                    <a:lumMod val="75000"/>
                    <a:lumOff val="25000"/>
                  </a:prstClr>
                </a:solidFill>
                <a:latin typeface="+mn-lt"/>
              </a:rPr>
              <a:t>διαθέσιμο ως κοινό κτήμα</a:t>
            </a:r>
            <a:endParaRPr lang="en-US" sz="1200" dirty="0">
              <a:solidFill>
                <a:prstClr val="black">
                  <a:lumMod val="75000"/>
                  <a:lumOff val="25000"/>
                </a:prstClr>
              </a:solidFill>
              <a:latin typeface="+mn-lt"/>
            </a:endParaRPr>
          </a:p>
        </p:txBody>
      </p:sp>
    </p:spTree>
    <p:extLst>
      <p:ext uri="{BB962C8B-B14F-4D97-AF65-F5344CB8AC3E}">
        <p14:creationId xmlns:p14="http://schemas.microsoft.com/office/powerpoint/2010/main" val="12988846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Άρθρωση </a:t>
            </a:r>
            <a:r>
              <a:rPr lang="el-GR" dirty="0" smtClean="0"/>
              <a:t>ισχίου</a:t>
            </a:r>
            <a:endParaRPr lang="el-GR"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6</a:t>
            </a:fld>
            <a:endParaRPr lang="el-GR"/>
          </a:p>
        </p:txBody>
      </p:sp>
      <p:pic>
        <p:nvPicPr>
          <p:cNvPr id="6" name="Picture 2" descr="This figure shows different views of the hip joint. The top panel shows the frontal view of the right hip joint, the middle panel shows the anterior view, and the bottom panel shows the posterior view."/>
          <p:cNvPicPr>
            <a:picLocks noGrp="1" noChangeAspect="1" noChangeArrowheads="1"/>
          </p:cNvPicPr>
          <p:nvPr>
            <p:ph idx="1"/>
          </p:nvPr>
        </p:nvPicPr>
        <p:blipFill>
          <a:blip r:embed="rId2" cstate="print"/>
          <a:srcRect r="707" b="73523"/>
          <a:stretch>
            <a:fillRect/>
          </a:stretch>
        </p:blipFill>
        <p:spPr bwMode="auto">
          <a:xfrm>
            <a:off x="163269" y="1484784"/>
            <a:ext cx="8817462" cy="4320480"/>
          </a:xfrm>
          <a:prstGeom prst="rect">
            <a:avLst/>
          </a:prstGeom>
          <a:noFill/>
          <a:ln>
            <a:solidFill>
              <a:schemeClr val="bg1">
                <a:lumMod val="50000"/>
              </a:schemeClr>
            </a:solidFill>
          </a:ln>
        </p:spPr>
      </p:pic>
      <p:sp>
        <p:nvSpPr>
          <p:cNvPr id="7" name="Ορθογώνιο 6"/>
          <p:cNvSpPr/>
          <p:nvPr/>
        </p:nvSpPr>
        <p:spPr>
          <a:xfrm>
            <a:off x="179512" y="6021287"/>
            <a:ext cx="4980876" cy="461665"/>
          </a:xfrm>
          <a:prstGeom prst="rect">
            <a:avLst/>
          </a:prstGeom>
        </p:spPr>
        <p:txBody>
          <a:bodyPr wrap="square">
            <a:spAutoFit/>
          </a:bodyPr>
          <a:lstStyle/>
          <a:p>
            <a:r>
              <a:rPr lang="en-US" sz="1200" dirty="0">
                <a:latin typeface="+mn-lt"/>
              </a:rPr>
              <a:t>© 7 </a:t>
            </a:r>
            <a:r>
              <a:rPr lang="en-US" sz="1200" dirty="0" err="1">
                <a:latin typeface="+mn-lt"/>
              </a:rPr>
              <a:t>Νοε</a:t>
            </a:r>
            <a:r>
              <a:rPr lang="en-US" sz="1200" dirty="0">
                <a:latin typeface="+mn-lt"/>
              </a:rPr>
              <a:t> 2014 </a:t>
            </a:r>
            <a:r>
              <a:rPr lang="en-US" sz="1200" dirty="0" err="1">
                <a:latin typeface="+mn-lt"/>
              </a:rPr>
              <a:t>OpenStax</a:t>
            </a:r>
            <a:r>
              <a:rPr lang="en-US" sz="1200" dirty="0">
                <a:latin typeface="+mn-lt"/>
              </a:rPr>
              <a:t> College. </a:t>
            </a:r>
            <a:r>
              <a:rPr lang="en-US" sz="1200" dirty="0">
                <a:latin typeface="+mn-lt"/>
                <a:hlinkClick r:id="rId3"/>
              </a:rPr>
              <a:t>Textbook content </a:t>
            </a:r>
            <a:r>
              <a:rPr lang="en-US" sz="1200" dirty="0">
                <a:latin typeface="+mn-lt"/>
              </a:rPr>
              <a:t>produced by </a:t>
            </a:r>
            <a:r>
              <a:rPr lang="en-US" sz="1200" dirty="0" err="1">
                <a:latin typeface="+mn-lt"/>
              </a:rPr>
              <a:t>OpenStax</a:t>
            </a:r>
            <a:r>
              <a:rPr lang="en-US" sz="1200" dirty="0">
                <a:latin typeface="+mn-lt"/>
              </a:rPr>
              <a:t> College is licensed under a </a:t>
            </a:r>
            <a:r>
              <a:rPr lang="en-US" sz="1200" dirty="0">
                <a:latin typeface="+mn-lt"/>
                <a:hlinkClick r:id="rId4"/>
              </a:rPr>
              <a:t>Creative Commons Attribution License 4.0</a:t>
            </a:r>
            <a:r>
              <a:rPr lang="en-US" sz="1200" dirty="0">
                <a:latin typeface="+mn-lt"/>
              </a:rPr>
              <a:t> license.</a:t>
            </a:r>
            <a:endParaRPr lang="el-GR" sz="1200" dirty="0">
              <a:latin typeface="+mn-lt"/>
            </a:endParaRPr>
          </a:p>
        </p:txBody>
      </p:sp>
    </p:spTree>
    <p:extLst>
      <p:ext uri="{BB962C8B-B14F-4D97-AF65-F5344CB8AC3E}">
        <p14:creationId xmlns:p14="http://schemas.microsoft.com/office/powerpoint/2010/main" val="4296474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dirty="0" smtClean="0"/>
              <a:t>Έσω </a:t>
            </a:r>
            <a:r>
              <a:rPr lang="el-GR" sz="3600" dirty="0" err="1" smtClean="0"/>
              <a:t>θυροειδής</a:t>
            </a:r>
            <a:r>
              <a:rPr lang="el-GR" sz="3600" dirty="0" smtClean="0"/>
              <a:t> μυς</a:t>
            </a:r>
            <a:endParaRPr lang="el-GR" sz="360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69</a:t>
            </a:fld>
            <a:endParaRPr lang="el-GR"/>
          </a:p>
        </p:txBody>
      </p:sp>
      <p:sp>
        <p:nvSpPr>
          <p:cNvPr id="5" name="Θέση περιεχομένου 4"/>
          <p:cNvSpPr>
            <a:spLocks noGrp="1"/>
          </p:cNvSpPr>
          <p:nvPr>
            <p:ph idx="1"/>
          </p:nvPr>
        </p:nvSpPr>
        <p:spPr/>
        <p:txBody>
          <a:bodyPr/>
          <a:lstStyle/>
          <a:p>
            <a:r>
              <a:rPr lang="el-GR" sz="2400" dirty="0"/>
              <a:t>Έσω </a:t>
            </a:r>
            <a:r>
              <a:rPr lang="el-GR" sz="2400" dirty="0" err="1"/>
              <a:t>θυροειδής</a:t>
            </a:r>
            <a:r>
              <a:rPr lang="el-GR" sz="2400" dirty="0"/>
              <a:t>: εκφύεται γύρω από το </a:t>
            </a:r>
            <a:r>
              <a:rPr lang="el-GR" sz="2400" dirty="0" err="1"/>
              <a:t>θυροειδές</a:t>
            </a:r>
            <a:r>
              <a:rPr lang="el-GR" sz="2400" dirty="0"/>
              <a:t> τρήμα και τον </a:t>
            </a:r>
            <a:r>
              <a:rPr lang="el-GR" sz="2400" dirty="0" err="1"/>
              <a:t>θυροειδή</a:t>
            </a:r>
            <a:r>
              <a:rPr lang="el-GR" sz="2400" dirty="0"/>
              <a:t> υμένα, διέρχεται από το έλασσον ισχιακό τρήμα και </a:t>
            </a:r>
            <a:r>
              <a:rPr lang="el-GR" sz="2400" dirty="0" err="1"/>
              <a:t>καταφύεται</a:t>
            </a:r>
            <a:r>
              <a:rPr lang="el-GR" sz="2400" dirty="0"/>
              <a:t> στον </a:t>
            </a:r>
            <a:r>
              <a:rPr lang="el-GR" sz="2400" dirty="0" err="1"/>
              <a:t>τροχαντήριο</a:t>
            </a:r>
            <a:r>
              <a:rPr lang="el-GR" sz="2400" dirty="0"/>
              <a:t> </a:t>
            </a:r>
            <a:r>
              <a:rPr lang="el-GR" sz="2400" dirty="0" smtClean="0"/>
              <a:t>βόθρο.</a:t>
            </a:r>
            <a:endParaRPr lang="el-GR" sz="2400" dirty="0"/>
          </a:p>
          <a:p>
            <a:r>
              <a:rPr lang="el-GR" sz="2400" dirty="0"/>
              <a:t>Κατά την πορεία του εκτρέπεται κατά 130</a:t>
            </a:r>
            <a:r>
              <a:rPr lang="el-GR" sz="2400" baseline="30000" dirty="0"/>
              <a:t>ο</a:t>
            </a:r>
            <a:r>
              <a:rPr lang="el-GR" sz="2400" dirty="0"/>
              <a:t> από την ισχιακή εντομή που επαλείφεται με υαλοειδή χόνδρο.</a:t>
            </a:r>
          </a:p>
          <a:p>
            <a:r>
              <a:rPr lang="el-GR" sz="2400" dirty="0"/>
              <a:t>Με σταθερό το ισχίο, η έντονη συστολή του μυός στρέφει την λεκάνη και τον υπερκείμενο κορμό σε αντίθετη κατεύθυνση</a:t>
            </a:r>
            <a:r>
              <a:rPr lang="el-GR" sz="2400" dirty="0" smtClean="0"/>
              <a:t>.</a:t>
            </a:r>
            <a:endParaRPr lang="el-GR" sz="2400" dirty="0"/>
          </a:p>
        </p:txBody>
      </p:sp>
    </p:spTree>
    <p:extLst>
      <p:ext uri="{BB962C8B-B14F-4D97-AF65-F5344CB8AC3E}">
        <p14:creationId xmlns:p14="http://schemas.microsoft.com/office/powerpoint/2010/main" val="364024542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dirty="0" smtClean="0"/>
              <a:t>Δίδυμοι και τετράγωνος μηριαίος μύες</a:t>
            </a:r>
            <a:endParaRPr lang="el-GR" sz="3600" dirty="0"/>
          </a:p>
        </p:txBody>
      </p:sp>
      <p:sp>
        <p:nvSpPr>
          <p:cNvPr id="4" name="Content Placeholder 3"/>
          <p:cNvSpPr>
            <a:spLocks noGrp="1"/>
          </p:cNvSpPr>
          <p:nvPr>
            <p:ph sz="half" idx="4294967295"/>
          </p:nvPr>
        </p:nvSpPr>
        <p:spPr>
          <a:xfrm>
            <a:off x="4427984" y="1600200"/>
            <a:ext cx="4608512" cy="4724400"/>
          </a:xfrm>
        </p:spPr>
        <p:txBody>
          <a:bodyPr>
            <a:normAutofit/>
          </a:bodyPr>
          <a:lstStyle/>
          <a:p>
            <a:r>
              <a:rPr lang="el-GR" sz="2400" dirty="0" smtClean="0"/>
              <a:t>Ο έσω </a:t>
            </a:r>
            <a:r>
              <a:rPr lang="el-GR" sz="2400" dirty="0" err="1" smtClean="0"/>
              <a:t>θυροειδείς</a:t>
            </a:r>
            <a:r>
              <a:rPr lang="el-GR" sz="2400" dirty="0" smtClean="0"/>
              <a:t> συνοδεύεται από τον άνω και κάτω δίδυμο που εκφύονται αντίστοιχα από τα χείλη της ελάσσονος ισχιακής εντομής και </a:t>
            </a:r>
            <a:r>
              <a:rPr lang="el-GR" sz="2400" dirty="0" err="1" smtClean="0"/>
              <a:t>καταφύονται</a:t>
            </a:r>
            <a:r>
              <a:rPr lang="el-GR" sz="2400" dirty="0" smtClean="0"/>
              <a:t> στον μεγάλο </a:t>
            </a:r>
            <a:r>
              <a:rPr lang="el-GR" sz="2400" dirty="0" err="1" smtClean="0"/>
              <a:t>τροχαντήρα</a:t>
            </a:r>
            <a:r>
              <a:rPr lang="el-GR" sz="2400" dirty="0" smtClean="0"/>
              <a:t> μαζί με τον έσω </a:t>
            </a:r>
            <a:r>
              <a:rPr lang="el-GR" sz="2400" dirty="0" err="1" smtClean="0"/>
              <a:t>θυροειδή</a:t>
            </a:r>
            <a:r>
              <a:rPr lang="el-GR" sz="2400" dirty="0" smtClean="0"/>
              <a:t>.</a:t>
            </a:r>
          </a:p>
          <a:p>
            <a:r>
              <a:rPr lang="el-GR" sz="2400" dirty="0" smtClean="0"/>
              <a:t>Τετράγωνος μηριαίος  εκφύεται από το ισχιακό κύρτωμα και </a:t>
            </a:r>
            <a:r>
              <a:rPr lang="el-GR" sz="2400" dirty="0" err="1" smtClean="0"/>
              <a:t>καταφύεται</a:t>
            </a:r>
            <a:r>
              <a:rPr lang="el-GR" sz="2400" dirty="0" smtClean="0"/>
              <a:t> στην οπίσθια </a:t>
            </a:r>
            <a:r>
              <a:rPr lang="el-GR" sz="2400" dirty="0" err="1" smtClean="0"/>
              <a:t>μεσοτροχαντήρια</a:t>
            </a:r>
            <a:r>
              <a:rPr lang="el-GR" sz="2400" dirty="0" smtClean="0"/>
              <a:t> γραμμή.</a:t>
            </a: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70</a:t>
            </a:fld>
            <a:endParaRPr lang="el-GR"/>
          </a:p>
        </p:txBody>
      </p:sp>
      <p:pic>
        <p:nvPicPr>
          <p:cNvPr id="3074" name="Picture 2" descr="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24744"/>
            <a:ext cx="4242170" cy="5161802"/>
          </a:xfrm>
          <a:prstGeom prst="rect">
            <a:avLst/>
          </a:prstGeom>
          <a:noFill/>
          <a:extLst>
            <a:ext uri="{909E8E84-426E-40DD-AFC4-6F175D3DCCD1}">
              <a14:hiddenFill xmlns:a14="http://schemas.microsoft.com/office/drawing/2010/main">
                <a:solidFill>
                  <a:srgbClr val="FFFFFF"/>
                </a:solidFill>
              </a14:hiddenFill>
            </a:ext>
          </a:extLst>
        </p:spPr>
      </p:pic>
      <p:sp>
        <p:nvSpPr>
          <p:cNvPr id="7" name="Ορθογώνιο 6"/>
          <p:cNvSpPr/>
          <p:nvPr/>
        </p:nvSpPr>
        <p:spPr>
          <a:xfrm>
            <a:off x="107504" y="6329394"/>
            <a:ext cx="4572000" cy="276999"/>
          </a:xfrm>
          <a:prstGeom prst="rect">
            <a:avLst/>
          </a:prstGeom>
        </p:spPr>
        <p:txBody>
          <a:bodyPr>
            <a:spAutoFit/>
          </a:bodyPr>
          <a:lstStyle/>
          <a:p>
            <a:pPr algn="ctr"/>
            <a:r>
              <a:rPr lang="en-US" sz="1200" dirty="0" smtClean="0">
                <a:latin typeface="+mn-lt"/>
                <a:hlinkClick r:id="rId3"/>
              </a:rPr>
              <a:t>oregonexercisetherapy.com</a:t>
            </a:r>
            <a:endParaRPr lang="el-GR" sz="1200" dirty="0">
              <a:latin typeface="+mn-lt"/>
            </a:endParaRPr>
          </a:p>
        </p:txBody>
      </p:sp>
    </p:spTree>
    <p:extLst>
      <p:ext uri="{BB962C8B-B14F-4D97-AF65-F5344CB8AC3E}">
        <p14:creationId xmlns:p14="http://schemas.microsoft.com/office/powerpoint/2010/main" val="429395835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dirty="0" smtClean="0"/>
              <a:t>Έξω </a:t>
            </a:r>
            <a:r>
              <a:rPr lang="el-GR" sz="3600" dirty="0" err="1" smtClean="0"/>
              <a:t>θυροειδής</a:t>
            </a:r>
            <a:r>
              <a:rPr lang="el-GR" sz="3600" dirty="0" smtClean="0"/>
              <a:t> μυς</a:t>
            </a:r>
            <a:endParaRPr lang="el-GR" sz="3600" dirty="0"/>
          </a:p>
        </p:txBody>
      </p:sp>
      <p:sp>
        <p:nvSpPr>
          <p:cNvPr id="4" name="Content Placeholder 3"/>
          <p:cNvSpPr>
            <a:spLocks noGrp="1"/>
          </p:cNvSpPr>
          <p:nvPr>
            <p:ph sz="half" idx="4294967295"/>
          </p:nvPr>
        </p:nvSpPr>
        <p:spPr>
          <a:xfrm>
            <a:off x="4572000" y="1340768"/>
            <a:ext cx="4343400" cy="4876800"/>
          </a:xfrm>
        </p:spPr>
        <p:txBody>
          <a:bodyPr>
            <a:normAutofit/>
          </a:bodyPr>
          <a:lstStyle/>
          <a:p>
            <a:r>
              <a:rPr lang="el-GR" sz="2400" dirty="0" smtClean="0"/>
              <a:t>Ο έξω </a:t>
            </a:r>
            <a:r>
              <a:rPr lang="el-GR" sz="2400" dirty="0" err="1" smtClean="0"/>
              <a:t>θυροειδής</a:t>
            </a:r>
            <a:r>
              <a:rPr lang="el-GR" sz="2400" dirty="0" smtClean="0"/>
              <a:t> εκφύεται από την έξω επιφάνεια του έσω χείλους του </a:t>
            </a:r>
            <a:r>
              <a:rPr lang="el-GR" sz="2400" dirty="0" err="1" smtClean="0"/>
              <a:t>θυροειδούς</a:t>
            </a:r>
            <a:r>
              <a:rPr lang="el-GR" sz="2400" dirty="0" smtClean="0"/>
              <a:t> τρήματος και τον </a:t>
            </a:r>
            <a:r>
              <a:rPr lang="el-GR" sz="2400" dirty="0" err="1" smtClean="0"/>
              <a:t>θυροειδή</a:t>
            </a:r>
            <a:r>
              <a:rPr lang="el-GR" sz="2400" dirty="0" smtClean="0"/>
              <a:t> υμένα και </a:t>
            </a:r>
            <a:r>
              <a:rPr lang="el-GR" sz="2400" dirty="0" err="1" smtClean="0"/>
              <a:t>καταφύεται</a:t>
            </a:r>
            <a:r>
              <a:rPr lang="el-GR" sz="2400" dirty="0" smtClean="0"/>
              <a:t> στο </a:t>
            </a:r>
            <a:r>
              <a:rPr lang="el-GR" sz="2400" dirty="0" err="1" smtClean="0"/>
              <a:t>τροχαντήριο</a:t>
            </a:r>
            <a:r>
              <a:rPr lang="el-GR" sz="2400" dirty="0" smtClean="0"/>
              <a:t> βόθρο.</a:t>
            </a: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71</a:t>
            </a:fld>
            <a:endParaRPr lang="el-GR"/>
          </a:p>
        </p:txBody>
      </p:sp>
      <p:pic>
        <p:nvPicPr>
          <p:cNvPr id="4098" name="Picture 2" descr="File:Obturator externus larg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0442" y="1412776"/>
            <a:ext cx="4274840" cy="4274840"/>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sp>
        <p:nvSpPr>
          <p:cNvPr id="8" name="Rectangle 7"/>
          <p:cNvSpPr/>
          <p:nvPr/>
        </p:nvSpPr>
        <p:spPr>
          <a:xfrm>
            <a:off x="462259" y="5877272"/>
            <a:ext cx="3571206" cy="461665"/>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a:latin typeface="+mn-lt"/>
                <a:hlinkClick r:id="rId3"/>
              </a:rPr>
              <a:t>Psoas major muscle - </a:t>
            </a:r>
            <a:r>
              <a:rPr lang="en-US" sz="1200" dirty="0" smtClean="0">
                <a:latin typeface="+mn-lt"/>
                <a:hlinkClick r:id="rId3"/>
              </a:rPr>
              <a:t>animation05</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a:latin typeface="+mn-lt"/>
                <a:hlinkClick r:id="rId4" tooltip="User:CFCF"/>
              </a:rPr>
              <a:t>CFCF</a:t>
            </a:r>
            <a:r>
              <a:rPr lang="el-GR" sz="1200" dirty="0" smtClean="0">
                <a:solidFill>
                  <a:prstClr val="black">
                    <a:lumMod val="75000"/>
                    <a:lumOff val="25000"/>
                  </a:prstClr>
                </a:solidFill>
                <a:latin typeface="+mn-lt"/>
              </a:rPr>
              <a:t> διαθέσιμο με άδεια </a:t>
            </a:r>
            <a:r>
              <a:rPr lang="en-US" sz="1200" dirty="0">
                <a:latin typeface="+mn-lt"/>
                <a:hlinkClick r:id="rId5"/>
              </a:rPr>
              <a:t>CC BY-SA 2.1 JP</a:t>
            </a:r>
            <a:endParaRPr lang="en-US" sz="1200" dirty="0">
              <a:latin typeface="+mn-lt"/>
            </a:endParaRPr>
          </a:p>
        </p:txBody>
      </p:sp>
    </p:spTree>
    <p:extLst>
      <p:ext uri="{BB962C8B-B14F-4D97-AF65-F5344CB8AC3E}">
        <p14:creationId xmlns:p14="http://schemas.microsoft.com/office/powerpoint/2010/main" val="66696145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3600" dirty="0" smtClean="0"/>
              <a:t>Μέγιστες ροπές μυών του ισχίου</a:t>
            </a:r>
            <a:endParaRPr lang="el-GR" sz="3600" dirty="0"/>
          </a:p>
        </p:txBody>
      </p:sp>
      <p:pic>
        <p:nvPicPr>
          <p:cNvPr id="7" name="Content Placeholder 6" descr="Average maximal torque.tif"/>
          <p:cNvPicPr>
            <a:picLocks noGrp="1" noChangeAspect="1"/>
          </p:cNvPicPr>
          <p:nvPr>
            <p:ph idx="1"/>
          </p:nvPr>
        </p:nvPicPr>
        <p:blipFill>
          <a:blip r:embed="rId2"/>
          <a:stretch>
            <a:fillRect/>
          </a:stretch>
        </p:blipFill>
        <p:spPr>
          <a:xfrm>
            <a:off x="539552" y="1107560"/>
            <a:ext cx="4288536" cy="2825496"/>
          </a:xfrm>
        </p:spPr>
      </p:pic>
      <p:sp>
        <p:nvSpPr>
          <p:cNvPr id="6" name="Content Placeholder 5"/>
          <p:cNvSpPr>
            <a:spLocks noGrp="1"/>
          </p:cNvSpPr>
          <p:nvPr>
            <p:ph sz="half" idx="4294967295"/>
          </p:nvPr>
        </p:nvSpPr>
        <p:spPr>
          <a:xfrm>
            <a:off x="5148064" y="1412776"/>
            <a:ext cx="3282287" cy="2160240"/>
          </a:xfrm>
        </p:spPr>
        <p:txBody>
          <a:bodyPr>
            <a:normAutofit/>
          </a:bodyPr>
          <a:lstStyle/>
          <a:p>
            <a:r>
              <a:rPr lang="el-GR" sz="2200" dirty="0" smtClean="0"/>
              <a:t>Οι μεγαλύτερες ροπές προκαλούνται στο οβελιαίο επίπεδο με τις </a:t>
            </a:r>
            <a:r>
              <a:rPr lang="el-GR" sz="2200" dirty="0" err="1" smtClean="0"/>
              <a:t>εκτατικές</a:t>
            </a:r>
            <a:r>
              <a:rPr lang="el-GR" sz="2200" dirty="0" smtClean="0"/>
              <a:t> να είναι ελαφρώς μεγαλύτερες από τις </a:t>
            </a:r>
            <a:r>
              <a:rPr lang="el-GR" sz="2200" dirty="0" err="1" smtClean="0"/>
              <a:t>καμπτικές</a:t>
            </a:r>
            <a:r>
              <a:rPr lang="el-GR" sz="2200" dirty="0" smtClean="0"/>
              <a:t>.</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72</a:t>
            </a:fld>
            <a:endParaRPr lang="el-GR"/>
          </a:p>
        </p:txBody>
      </p:sp>
      <p:sp>
        <p:nvSpPr>
          <p:cNvPr id="3" name="Ορθογώνιο 2"/>
          <p:cNvSpPr/>
          <p:nvPr/>
        </p:nvSpPr>
        <p:spPr>
          <a:xfrm>
            <a:off x="327466" y="4005064"/>
            <a:ext cx="8784976" cy="2529923"/>
          </a:xfrm>
          <a:prstGeom prst="rect">
            <a:avLst/>
          </a:prstGeom>
        </p:spPr>
        <p:txBody>
          <a:bodyPr wrap="square">
            <a:spAutoFit/>
          </a:bodyPr>
          <a:lstStyle/>
          <a:p>
            <a:pPr marL="342900" lvl="0" indent="-342900" fontAlgn="auto">
              <a:spcBef>
                <a:spcPct val="20000"/>
              </a:spcBef>
              <a:spcAft>
                <a:spcPts val="0"/>
              </a:spcAft>
              <a:buFont typeface="Arial" pitchFamily="34" charset="0"/>
              <a:buChar char="•"/>
            </a:pPr>
            <a:r>
              <a:rPr lang="el-GR" sz="2200" dirty="0">
                <a:solidFill>
                  <a:prstClr val="black"/>
                </a:solidFill>
                <a:latin typeface="Calibri"/>
              </a:rPr>
              <a:t>Αυτό είναι λογικό διότι οι </a:t>
            </a:r>
            <a:r>
              <a:rPr lang="el-GR" sz="2200" dirty="0" err="1">
                <a:solidFill>
                  <a:prstClr val="black"/>
                </a:solidFill>
                <a:latin typeface="Calibri"/>
              </a:rPr>
              <a:t>εκτείνοντες</a:t>
            </a:r>
            <a:r>
              <a:rPr lang="el-GR" sz="2200" dirty="0">
                <a:solidFill>
                  <a:prstClr val="black"/>
                </a:solidFill>
                <a:latin typeface="Calibri"/>
              </a:rPr>
              <a:t> μύες θα πρέπει να σηκώνουν και να προωθούν το σώμα εναντίον της βαρύτητας, ενώ οι καμπτήρες θα πρέπει να επιταχύνουν το κάτω άκρο κατά το τρέξιμο και να ελέγχουν την λεκάνη και τον κορμό πάνω στο σταθερό </a:t>
            </a:r>
            <a:r>
              <a:rPr lang="el-GR" sz="2200" dirty="0" smtClean="0">
                <a:solidFill>
                  <a:prstClr val="black"/>
                </a:solidFill>
                <a:latin typeface="Calibri"/>
              </a:rPr>
              <a:t>μηριαίο.</a:t>
            </a:r>
            <a:endParaRPr lang="el-GR" sz="2200" dirty="0">
              <a:solidFill>
                <a:prstClr val="black"/>
              </a:solidFill>
              <a:latin typeface="Calibri"/>
            </a:endParaRPr>
          </a:p>
          <a:p>
            <a:pPr marL="342900" lvl="0" indent="-342900" fontAlgn="auto">
              <a:spcBef>
                <a:spcPct val="20000"/>
              </a:spcBef>
              <a:spcAft>
                <a:spcPts val="0"/>
              </a:spcAft>
              <a:buFont typeface="Arial" pitchFamily="34" charset="0"/>
              <a:buChar char="•"/>
            </a:pPr>
            <a:r>
              <a:rPr lang="el-GR" sz="2200" dirty="0">
                <a:solidFill>
                  <a:prstClr val="black"/>
                </a:solidFill>
                <a:latin typeface="Calibri"/>
              </a:rPr>
              <a:t>Τις μικρότερες ροπές προκαλούν οι στροφείς μύες, αυτό απεικονίζει το γεγονός ότι στην όρθια θέση οι στροφείς μύες δεν λειτουργούν εναντίον της </a:t>
            </a:r>
            <a:r>
              <a:rPr lang="el-GR" sz="2200" dirty="0" smtClean="0">
                <a:solidFill>
                  <a:prstClr val="black"/>
                </a:solidFill>
                <a:latin typeface="Calibri"/>
              </a:rPr>
              <a:t>βαρύτητας.</a:t>
            </a:r>
            <a:endParaRPr lang="el-GR" sz="2200" dirty="0">
              <a:solidFill>
                <a:prstClr val="black"/>
              </a:solidFill>
              <a:latin typeface="Calibri"/>
            </a:endParaRPr>
          </a:p>
        </p:txBody>
      </p:sp>
    </p:spTree>
    <p:extLst>
      <p:ext uri="{BB962C8B-B14F-4D97-AF65-F5344CB8AC3E}">
        <p14:creationId xmlns:p14="http://schemas.microsoft.com/office/powerpoint/2010/main" val="361329189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dirty="0" smtClean="0"/>
              <a:t>Βάδιση με μπαστούνι</a:t>
            </a:r>
            <a:endParaRPr lang="el-GR" sz="3600" dirty="0"/>
          </a:p>
        </p:txBody>
      </p:sp>
      <p:pic>
        <p:nvPicPr>
          <p:cNvPr id="4" name="Content Placeholder 3" descr="Cane force.tif"/>
          <p:cNvPicPr>
            <a:picLocks noGrp="1" noChangeAspect="1"/>
          </p:cNvPicPr>
          <p:nvPr>
            <p:ph idx="1"/>
          </p:nvPr>
        </p:nvPicPr>
        <p:blipFill>
          <a:blip r:embed="rId3"/>
          <a:stretch>
            <a:fillRect/>
          </a:stretch>
        </p:blipFill>
        <p:spPr>
          <a:xfrm>
            <a:off x="1257300" y="1504283"/>
            <a:ext cx="6629400" cy="4425696"/>
          </a:xfrm>
        </p:spPr>
      </p:pic>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73</a:t>
            </a:fld>
            <a:endParaRPr lang="el-GR"/>
          </a:p>
        </p:txBody>
      </p:sp>
      <p:sp>
        <p:nvSpPr>
          <p:cNvPr id="5" name="Ορθογώνιο 4"/>
          <p:cNvSpPr/>
          <p:nvPr/>
        </p:nvSpPr>
        <p:spPr>
          <a:xfrm>
            <a:off x="1089959" y="5949279"/>
            <a:ext cx="4248472" cy="461665"/>
          </a:xfrm>
          <a:prstGeom prst="rect">
            <a:avLst/>
          </a:prstGeom>
        </p:spPr>
        <p:txBody>
          <a:bodyPr wrap="square">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200" dirty="0" smtClean="0">
                <a:latin typeface="Calibri"/>
              </a:rPr>
              <a:t>© </a:t>
            </a:r>
            <a:r>
              <a:rPr lang="en-US" sz="1200" dirty="0" smtClean="0">
                <a:latin typeface="+mn-lt"/>
              </a:rPr>
              <a:t>Donald </a:t>
            </a:r>
            <a:r>
              <a:rPr lang="en-US" sz="1200" dirty="0">
                <a:latin typeface="+mn-lt"/>
              </a:rPr>
              <a:t>A. Neumann, “Kinesiology of the Musculoskeletal System: Foundations for Rehabilitation”, Mosby/Elsevier, 2010</a:t>
            </a:r>
            <a:endParaRPr lang="el-GR" sz="1200" dirty="0">
              <a:latin typeface="+mn-lt"/>
            </a:endParaRPr>
          </a:p>
        </p:txBody>
      </p:sp>
    </p:spTree>
    <p:extLst>
      <p:ext uri="{BB962C8B-B14F-4D97-AF65-F5344CB8AC3E}">
        <p14:creationId xmlns:p14="http://schemas.microsoft.com/office/powerpoint/2010/main" val="96082553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l-GR" sz="3600" dirty="0" smtClean="0"/>
              <a:t>Βάδιση με βάρος στο αντίθετο χέρι</a:t>
            </a:r>
            <a:endParaRPr lang="el-GR" sz="3600" dirty="0"/>
          </a:p>
        </p:txBody>
      </p:sp>
      <p:pic>
        <p:nvPicPr>
          <p:cNvPr id="7" name="Content Placeholder 6" descr="Contralateral held load.tif"/>
          <p:cNvPicPr>
            <a:picLocks noGrp="1" noChangeAspect="1"/>
          </p:cNvPicPr>
          <p:nvPr>
            <p:ph idx="1"/>
          </p:nvPr>
        </p:nvPicPr>
        <p:blipFill>
          <a:blip r:embed="rId3" cstate="print"/>
          <a:stretch>
            <a:fillRect/>
          </a:stretch>
        </p:blipFill>
        <p:spPr>
          <a:xfrm>
            <a:off x="2171700" y="1453991"/>
            <a:ext cx="4800600" cy="4526280"/>
          </a:xfrm>
        </p:spPr>
      </p:pic>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74</a:t>
            </a:fld>
            <a:endParaRPr lang="el-GR"/>
          </a:p>
        </p:txBody>
      </p:sp>
      <p:sp>
        <p:nvSpPr>
          <p:cNvPr id="6" name="Ορθογώνιο 5"/>
          <p:cNvSpPr/>
          <p:nvPr/>
        </p:nvSpPr>
        <p:spPr>
          <a:xfrm>
            <a:off x="2051720" y="6021288"/>
            <a:ext cx="4248472" cy="461665"/>
          </a:xfrm>
          <a:prstGeom prst="rect">
            <a:avLst/>
          </a:prstGeom>
        </p:spPr>
        <p:txBody>
          <a:bodyPr wrap="square">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200" dirty="0" smtClean="0">
                <a:latin typeface="Calibri"/>
              </a:rPr>
              <a:t>© </a:t>
            </a:r>
            <a:r>
              <a:rPr lang="en-US" sz="1200" dirty="0" smtClean="0">
                <a:latin typeface="+mn-lt"/>
              </a:rPr>
              <a:t>Donald </a:t>
            </a:r>
            <a:r>
              <a:rPr lang="en-US" sz="1200" dirty="0">
                <a:latin typeface="+mn-lt"/>
              </a:rPr>
              <a:t>A. Neumann, “Kinesiology of the Musculoskeletal System: Foundations for Rehabilitation”, Mosby/Elsevier, 2010</a:t>
            </a:r>
            <a:endParaRPr lang="el-GR" sz="1200" dirty="0">
              <a:latin typeface="+mn-lt"/>
            </a:endParaRPr>
          </a:p>
        </p:txBody>
      </p:sp>
    </p:spTree>
    <p:extLst>
      <p:ext uri="{BB962C8B-B14F-4D97-AF65-F5344CB8AC3E}">
        <p14:creationId xmlns:p14="http://schemas.microsoft.com/office/powerpoint/2010/main" val="38442744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t>Τέλος Ενότητας</a:t>
            </a:r>
            <a:endParaRPr lang="el-GR" dirty="0"/>
          </a:p>
        </p:txBody>
      </p:sp>
      <p:sp>
        <p:nvSpPr>
          <p:cNvPr id="8" name="Υπότιτλος 7"/>
          <p:cNvSpPr>
            <a:spLocks noGrp="1"/>
          </p:cNvSpPr>
          <p:nvPr>
            <p:ph type="subTitle" idx="1"/>
          </p:nvPr>
        </p:nvSpPr>
        <p:spPr/>
        <p:txBody>
          <a:bodyPr/>
          <a:lstStyle/>
          <a:p>
            <a:endParaRPr lang="el-GR" dirty="0"/>
          </a:p>
        </p:txBody>
      </p:sp>
      <p:grpSp>
        <p:nvGrpSpPr>
          <p:cNvPr id="2" name="Ομάδα 1"/>
          <p:cNvGrpSpPr/>
          <p:nvPr/>
        </p:nvGrpSpPr>
        <p:grpSpPr>
          <a:xfrm>
            <a:off x="1767633" y="5931169"/>
            <a:ext cx="5828703" cy="768532"/>
            <a:chOff x="1767633" y="5931169"/>
            <a:chExt cx="5828703" cy="768532"/>
          </a:xfrm>
        </p:grpSpPr>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1767633" y="5931169"/>
              <a:ext cx="1971675" cy="702000"/>
            </a:xfrm>
            <a:prstGeom prst="rect">
              <a:avLst/>
            </a:prstGeom>
            <a:noFill/>
          </p:spPr>
        </p:pic>
        <p:pic>
          <p:nvPicPr>
            <p:cNvPr id="9" name="Picture 2" descr="C:\Users\alex\Desktop\logo.png"/>
            <p:cNvPicPr>
              <a:picLocks noChangeAspect="1" noChangeArrowheads="1"/>
            </p:cNvPicPr>
            <p:nvPr/>
          </p:nvPicPr>
          <p:blipFill rotWithShape="1">
            <a:blip r:embed="rId4">
              <a:extLst>
                <a:ext uri="{28A0092B-C50C-407E-A947-70E740481C1C}">
                  <a14:useLocalDpi xmlns:a14="http://schemas.microsoft.com/office/drawing/2010/main" val="0"/>
                </a:ext>
              </a:extLst>
            </a:blip>
            <a:srcRect t="8214"/>
            <a:stretch/>
          </p:blipFill>
          <p:spPr bwMode="auto">
            <a:xfrm>
              <a:off x="3923928" y="5931169"/>
              <a:ext cx="3672408" cy="7685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8679105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l-GR" sz="4400" cap="none" dirty="0" smtClean="0"/>
              <a:t>Σημειώματα</a:t>
            </a:r>
            <a:endParaRPr lang="el-GR" sz="4400" cap="none" dirty="0"/>
          </a:p>
        </p:txBody>
      </p:sp>
      <p:sp>
        <p:nvSpPr>
          <p:cNvPr id="2" name="Subtitle 1"/>
          <p:cNvSpPr>
            <a:spLocks noGrp="1"/>
          </p:cNvSpPr>
          <p:nvPr>
            <p:ph type="subTitle" idx="1"/>
          </p:nvPr>
        </p:nvSpPr>
        <p:spPr/>
        <p:txBody>
          <a:bodyPr/>
          <a:lstStyle/>
          <a:p>
            <a:endParaRPr lang="el-GR"/>
          </a:p>
        </p:txBody>
      </p:sp>
    </p:spTree>
    <p:extLst>
      <p:ext uri="{BB962C8B-B14F-4D97-AF65-F5344CB8AC3E}">
        <p14:creationId xmlns:p14="http://schemas.microsoft.com/office/powerpoint/2010/main" val="118133689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solidFill>
                  <a:schemeClr val="tx1"/>
                </a:solidFill>
              </a:rPr>
              <a:t>Σημείωμα </a:t>
            </a:r>
            <a:r>
              <a:rPr lang="el-GR" dirty="0" smtClean="0">
                <a:solidFill>
                  <a:schemeClr val="tx1"/>
                </a:solidFill>
              </a:rPr>
              <a:t>Αναφοράς</a:t>
            </a:r>
            <a:endParaRPr lang="el-GR" dirty="0">
              <a:solidFill>
                <a:schemeClr val="tx1"/>
              </a:solidFill>
            </a:endParaRPr>
          </a:p>
        </p:txBody>
      </p:sp>
      <p:sp>
        <p:nvSpPr>
          <p:cNvPr id="3" name="Content Placeholder 2"/>
          <p:cNvSpPr>
            <a:spLocks noGrp="1"/>
          </p:cNvSpPr>
          <p:nvPr>
            <p:ph idx="1"/>
          </p:nvPr>
        </p:nvSpPr>
        <p:spPr/>
        <p:txBody>
          <a:bodyPr>
            <a:normAutofit/>
          </a:bodyPr>
          <a:lstStyle/>
          <a:p>
            <a:pPr marL="0" indent="0">
              <a:buNone/>
            </a:pPr>
            <a:r>
              <a:rPr lang="el-GR" sz="2000" dirty="0" err="1" smtClean="0"/>
              <a:t>Copyright</a:t>
            </a:r>
            <a:r>
              <a:rPr lang="el-GR" sz="2000" dirty="0" smtClean="0"/>
              <a:t> Τεχνολογικό Εκπαιδευτικό Ίδρυμα Αθήνας</a:t>
            </a:r>
            <a:r>
              <a:rPr lang="en-US" sz="2000" dirty="0" smtClean="0"/>
              <a:t>, </a:t>
            </a:r>
            <a:r>
              <a:rPr lang="el-GR" sz="2000" dirty="0" err="1"/>
              <a:t>Παλίνα</a:t>
            </a:r>
            <a:r>
              <a:rPr lang="el-GR" sz="2000" dirty="0"/>
              <a:t> </a:t>
            </a:r>
            <a:r>
              <a:rPr lang="el-GR" sz="2000" dirty="0" err="1"/>
              <a:t>Καρακασίδου</a:t>
            </a:r>
            <a:r>
              <a:rPr lang="el-GR" sz="2000" dirty="0"/>
              <a:t> 2014</a:t>
            </a:r>
            <a:r>
              <a:rPr lang="el-GR" sz="2000" dirty="0" smtClean="0"/>
              <a:t>. </a:t>
            </a:r>
            <a:r>
              <a:rPr lang="el-GR" sz="2000" dirty="0" err="1"/>
              <a:t>Παλίνα</a:t>
            </a:r>
            <a:r>
              <a:rPr lang="el-GR" sz="2000" dirty="0"/>
              <a:t> </a:t>
            </a:r>
            <a:r>
              <a:rPr lang="el-GR" sz="2000" dirty="0" err="1"/>
              <a:t>Καρακασίδου</a:t>
            </a:r>
            <a:r>
              <a:rPr lang="el-GR" sz="2000" dirty="0"/>
              <a:t>. «Κινησιολογία </a:t>
            </a:r>
            <a:r>
              <a:rPr lang="el-GR" sz="2000" dirty="0" smtClean="0"/>
              <a:t>Ι</a:t>
            </a:r>
            <a:r>
              <a:rPr lang="en-US" sz="2000" dirty="0" smtClean="0"/>
              <a:t>I</a:t>
            </a:r>
            <a:r>
              <a:rPr lang="el-GR" sz="2000" dirty="0" smtClean="0"/>
              <a:t> </a:t>
            </a:r>
            <a:r>
              <a:rPr lang="el-GR" sz="2000" dirty="0"/>
              <a:t>(Θ). </a:t>
            </a:r>
            <a:r>
              <a:rPr lang="el-GR" sz="2000" dirty="0" smtClean="0"/>
              <a:t>Ενότητα </a:t>
            </a:r>
            <a:r>
              <a:rPr lang="en-US" sz="2000" dirty="0" smtClean="0"/>
              <a:t>7:</a:t>
            </a:r>
            <a:r>
              <a:rPr lang="el-GR" sz="2000" dirty="0"/>
              <a:t> Άρθρωση του ισχίου». Έκδοση: </a:t>
            </a:r>
            <a:r>
              <a:rPr lang="el-GR" sz="2000" dirty="0" smtClean="0"/>
              <a:t>1.0</a:t>
            </a:r>
            <a:r>
              <a:rPr lang="el-GR" sz="2000" dirty="0"/>
              <a:t>. Αθήνα </a:t>
            </a:r>
            <a:r>
              <a:rPr lang="el-GR" sz="2000" dirty="0" smtClean="0"/>
              <a:t>2014. </a:t>
            </a:r>
            <a:r>
              <a:rPr lang="el-GR" sz="2000" dirty="0"/>
              <a:t>Διαθέσιμο από τη δικτυακή </a:t>
            </a:r>
            <a:r>
              <a:rPr lang="el-GR" sz="2000" dirty="0" smtClean="0"/>
              <a:t>διεύθυνση: </a:t>
            </a:r>
            <a:r>
              <a:rPr lang="en-US" sz="2000" dirty="0" smtClean="0">
                <a:hlinkClick r:id="rId3"/>
              </a:rPr>
              <a:t>ocp.teiath.gr</a:t>
            </a:r>
            <a:r>
              <a:rPr lang="el-GR" sz="2000" dirty="0" smtClean="0"/>
              <a:t>.</a:t>
            </a:r>
            <a:endParaRPr lang="el-GR" sz="2000" dirty="0"/>
          </a:p>
          <a:p>
            <a:endParaRPr lang="el-GR" sz="2000" dirty="0"/>
          </a:p>
        </p:txBody>
      </p:sp>
    </p:spTree>
    <p:extLst>
      <p:ext uri="{BB962C8B-B14F-4D97-AF65-F5344CB8AC3E}">
        <p14:creationId xmlns:p14="http://schemas.microsoft.com/office/powerpoint/2010/main" val="276665379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76648" y="764704"/>
            <a:ext cx="8928992" cy="2078336"/>
          </a:xfrm>
          <a:noFill/>
        </p:spPr>
        <p:txBody>
          <a:bodyPr>
            <a:noAutofit/>
          </a:bodyPr>
          <a:lstStyle/>
          <a:p>
            <a:pPr marL="0" indent="0">
              <a:buNone/>
            </a:pPr>
            <a:r>
              <a:rPr lang="el-GR" sz="1800" dirty="0" smtClean="0"/>
              <a:t>Το </a:t>
            </a:r>
            <a:r>
              <a:rPr lang="el-GR" sz="18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a:t>
            </a:r>
            <a:r>
              <a:rPr lang="el-GR" sz="1800" dirty="0" err="1"/>
              <a:t>κ.λ.π</a:t>
            </a:r>
            <a:r>
              <a:rPr lang="el-GR" sz="1800" dirty="0"/>
              <a:t>., </a:t>
            </a:r>
            <a:r>
              <a:rPr lang="el-GR" sz="1800" dirty="0" smtClean="0"/>
              <a:t>τα </a:t>
            </a:r>
            <a:r>
              <a:rPr lang="el-GR" sz="1800" dirty="0"/>
              <a:t>οποία εμπεριέχονται σε </a:t>
            </a:r>
            <a:r>
              <a:rPr lang="el-GR" sz="1800" dirty="0" smtClean="0"/>
              <a:t>αυτό. </a:t>
            </a:r>
            <a:r>
              <a:rPr lang="el-GR" sz="1800" dirty="0"/>
              <a:t>Οι όροι χρήσης των </a:t>
            </a:r>
            <a:r>
              <a:rPr lang="el-GR" sz="1800" dirty="0" smtClean="0"/>
              <a:t>έργων τρίτων </a:t>
            </a:r>
            <a:r>
              <a:rPr lang="el-GR" sz="1800" dirty="0"/>
              <a:t>επεξηγούνται στη διαφάνεια  «Επεξήγηση όρων χρήσης έργων </a:t>
            </a:r>
            <a:r>
              <a:rPr lang="el-GR" sz="1800" dirty="0" smtClean="0"/>
              <a:t>τρίτων». </a:t>
            </a:r>
          </a:p>
          <a:p>
            <a:pPr marL="0" indent="0">
              <a:buNone/>
            </a:pPr>
            <a:r>
              <a:rPr lang="el-GR" sz="1800" dirty="0" smtClean="0"/>
              <a:t>Τα έργα για τα οποία έχει ζητηθεί άδεια  αναφέρονται στο «Σημείωμα  </a:t>
            </a:r>
            <a:r>
              <a:rPr lang="el-GR" sz="1800" dirty="0"/>
              <a:t>Χρήσης Έργων Τρίτων</a:t>
            </a:r>
            <a:r>
              <a:rPr lang="el-GR" sz="1800" dirty="0" smtClean="0"/>
              <a:t>». </a:t>
            </a:r>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3888" y="2843040"/>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648" y="3284984"/>
            <a:ext cx="9036496" cy="3573016"/>
          </a:xfrm>
          <a:prstGeom prst="rect">
            <a:avLst/>
          </a:prstGeom>
        </p:spPr>
        <p:txBody>
          <a:bodyPr vert="horz" wrap="square" lIns="91440" tIns="45720" rIns="91440" bIns="45720" rtlCol="0" anchor="ctr">
            <a:normAutofit/>
          </a:bodyPr>
          <a:lstStyle/>
          <a:p>
            <a:pPr fontAlgn="auto">
              <a:spcBef>
                <a:spcPts val="600"/>
              </a:spcBef>
              <a:spcAft>
                <a:spcPts val="0"/>
              </a:spcAft>
            </a:pPr>
            <a:r>
              <a:rPr lang="el-GR" dirty="0">
                <a:solidFill>
                  <a:prstClr val="black"/>
                </a:solidFill>
                <a:latin typeface="Calibri"/>
              </a:rPr>
              <a:t>[1] http://creativecommons.org/licenses/by-nc-sa/4.0/ </a:t>
            </a:r>
            <a:endParaRPr lang="en-US" dirty="0" smtClean="0">
              <a:solidFill>
                <a:prstClr val="black"/>
              </a:solidFill>
              <a:latin typeface="Calibri"/>
            </a:endParaRPr>
          </a:p>
          <a:p>
            <a:pPr fontAlgn="auto">
              <a:spcBef>
                <a:spcPts val="600"/>
              </a:spcBef>
              <a:spcAft>
                <a:spcPts val="0"/>
              </a:spcAft>
            </a:pPr>
            <a:r>
              <a:rPr lang="el-GR" dirty="0" smtClean="0">
                <a:solidFill>
                  <a:prstClr val="black"/>
                </a:solidFill>
                <a:latin typeface="Calibri"/>
              </a:rPr>
              <a:t>Ως </a:t>
            </a:r>
            <a:r>
              <a:rPr lang="el-GR" b="1" dirty="0">
                <a:solidFill>
                  <a:prstClr val="black"/>
                </a:solidFill>
                <a:latin typeface="Calibri"/>
              </a:rPr>
              <a:t>Μη Εμπορική</a:t>
            </a:r>
            <a:r>
              <a:rPr lang="el-GR" dirty="0">
                <a:solidFill>
                  <a:prstClr val="black"/>
                </a:solidFill>
                <a:latin typeface="Calibri"/>
              </a:rPr>
              <a:t> ορίζεται η χρήση:</a:t>
            </a:r>
          </a:p>
          <a:p>
            <a:pPr marL="342900" indent="-342900" fontAlgn="auto">
              <a:spcBef>
                <a:spcPts val="600"/>
              </a:spcBef>
              <a:spcAft>
                <a:spcPts val="0"/>
              </a:spcAft>
              <a:buFont typeface="Arial" panose="020B0604020202020204" pitchFamily="34" charset="0"/>
              <a:buChar char="•"/>
            </a:pPr>
            <a:r>
              <a:rPr lang="el-GR" dirty="0">
                <a:solidFill>
                  <a:prstClr val="black"/>
                </a:solidFill>
                <a:latin typeface="Calibri"/>
              </a:rPr>
              <a:t>που δεν περιλαμβάνει άμεσο ή έμμεσο οικονομικό όφελος από την χρήση του έργου, για το διανομέα του έργου και </a:t>
            </a:r>
            <a:r>
              <a:rPr lang="el-GR" dirty="0" err="1">
                <a:solidFill>
                  <a:prstClr val="black"/>
                </a:solidFill>
                <a:latin typeface="Calibri"/>
              </a:rPr>
              <a:t>αδειοδόχο</a:t>
            </a:r>
            <a:endParaRPr lang="el-GR" dirty="0">
              <a:solidFill>
                <a:prstClr val="black"/>
              </a:solidFill>
              <a:latin typeface="Calibri"/>
            </a:endParaRPr>
          </a:p>
          <a:p>
            <a:pPr marL="342900" indent="-342900" fontAlgn="auto">
              <a:spcBef>
                <a:spcPts val="600"/>
              </a:spcBef>
              <a:spcAft>
                <a:spcPts val="0"/>
              </a:spcAft>
              <a:buFont typeface="Arial" panose="020B0604020202020204" pitchFamily="34" charset="0"/>
              <a:buChar char="•"/>
            </a:pPr>
            <a:r>
              <a:rPr lang="el-GR" dirty="0">
                <a:solidFill>
                  <a:prstClr val="black"/>
                </a:solidFill>
                <a:latin typeface="Calibri"/>
              </a:rPr>
              <a:t>που</a:t>
            </a:r>
            <a:r>
              <a:rPr lang="en-GB" dirty="0">
                <a:solidFill>
                  <a:prstClr val="black"/>
                </a:solidFill>
                <a:latin typeface="Calibri"/>
              </a:rPr>
              <a:t> </a:t>
            </a:r>
            <a:r>
              <a:rPr lang="el-GR" dirty="0">
                <a:solidFill>
                  <a:prstClr val="black"/>
                </a:solidFill>
                <a:latin typeface="Calibri"/>
              </a:rPr>
              <a:t>δεν περιλαμβάνει οικονομική συναλλαγή ως προϋπόθεση για τη χρήση ή πρόσβαση στο έργο</a:t>
            </a:r>
          </a:p>
          <a:p>
            <a:pPr marL="342900" indent="-342900" fontAlgn="auto">
              <a:spcBef>
                <a:spcPts val="600"/>
              </a:spcBef>
              <a:spcAft>
                <a:spcPts val="0"/>
              </a:spcAft>
              <a:buFont typeface="Arial" panose="020B0604020202020204" pitchFamily="34" charset="0"/>
              <a:buChar char="•"/>
            </a:pPr>
            <a:r>
              <a:rPr lang="el-GR" dirty="0">
                <a:solidFill>
                  <a:prstClr val="black"/>
                </a:solidFill>
                <a:latin typeface="Calibri"/>
              </a:rPr>
              <a:t>που</a:t>
            </a:r>
            <a:r>
              <a:rPr lang="en-GB" dirty="0">
                <a:solidFill>
                  <a:prstClr val="black"/>
                </a:solidFill>
                <a:latin typeface="Calibri"/>
              </a:rPr>
              <a:t> </a:t>
            </a:r>
            <a:r>
              <a:rPr lang="el-GR" dirty="0">
                <a:solidFill>
                  <a:prstClr val="black"/>
                </a:solidFill>
                <a:latin typeface="Calibri"/>
              </a:rPr>
              <a:t>δεν προσπορίζει στο διανομέα του έργου και</a:t>
            </a:r>
            <a:r>
              <a:rPr lang="en-GB" dirty="0">
                <a:solidFill>
                  <a:prstClr val="black"/>
                </a:solidFill>
                <a:latin typeface="Calibri"/>
              </a:rPr>
              <a:t> </a:t>
            </a:r>
            <a:r>
              <a:rPr lang="el-GR" dirty="0" err="1">
                <a:solidFill>
                  <a:prstClr val="black"/>
                </a:solidFill>
                <a:latin typeface="Calibri"/>
              </a:rPr>
              <a:t>αδειοδόχο</a:t>
            </a:r>
            <a:r>
              <a:rPr lang="en-GB" dirty="0">
                <a:solidFill>
                  <a:prstClr val="black"/>
                </a:solidFill>
                <a:latin typeface="Calibri"/>
              </a:rPr>
              <a:t> </a:t>
            </a:r>
            <a:r>
              <a:rPr lang="el-GR" dirty="0">
                <a:solidFill>
                  <a:prstClr val="black"/>
                </a:solidFill>
                <a:latin typeface="Calibri"/>
              </a:rPr>
              <a:t>έμμεσο οικονομικό όφελος (π.χ. διαφημίσεις) από την προβολή του έργου σε διαδικτυακό </a:t>
            </a:r>
            <a:r>
              <a:rPr lang="el-GR" dirty="0" smtClean="0">
                <a:solidFill>
                  <a:prstClr val="black"/>
                </a:solidFill>
                <a:latin typeface="Calibri"/>
              </a:rPr>
              <a:t>τόπο</a:t>
            </a:r>
            <a:endParaRPr lang="en-US" dirty="0" smtClean="0">
              <a:solidFill>
                <a:prstClr val="black"/>
              </a:solidFill>
              <a:latin typeface="Calibri"/>
            </a:endParaRPr>
          </a:p>
          <a:p>
            <a:pPr fontAlgn="auto">
              <a:spcBef>
                <a:spcPts val="600"/>
              </a:spcBef>
              <a:spcAft>
                <a:spcPts val="0"/>
              </a:spcAft>
            </a:pPr>
            <a:r>
              <a:rPr lang="el-GR" dirty="0" smtClean="0">
                <a:solidFill>
                  <a:prstClr val="black"/>
                </a:solidFill>
                <a:latin typeface="Calibri"/>
              </a:rPr>
              <a:t>Ο </a:t>
            </a:r>
            <a:r>
              <a:rPr lang="el-GR" dirty="0">
                <a:solidFill>
                  <a:prstClr val="black"/>
                </a:solidFill>
                <a:latin typeface="Calibri"/>
              </a:rPr>
              <a:t>δικαιούχος μπορεί να παρέχει στον </a:t>
            </a:r>
            <a:r>
              <a:rPr lang="el-GR" dirty="0" err="1">
                <a:solidFill>
                  <a:prstClr val="black"/>
                </a:solidFill>
                <a:latin typeface="Calibri"/>
              </a:rPr>
              <a:t>αδειοδόχο</a:t>
            </a:r>
            <a:r>
              <a:rPr lang="el-GR" dirty="0">
                <a:solidFill>
                  <a:prstClr val="black"/>
                </a:solidFill>
                <a:latin typeface="Calibri"/>
              </a:rPr>
              <a:t> ξεχωριστή άδεια να χρησιμοποιεί το έργο για εμπορική χρήση, εφόσον αυτό του ζητηθεί</a:t>
            </a:r>
            <a:r>
              <a:rPr lang="el-GR" dirty="0" smtClean="0">
                <a:solidFill>
                  <a:prstClr val="black"/>
                </a:solidFill>
                <a:latin typeface="Calibri"/>
              </a:rPr>
              <a:t>.</a:t>
            </a:r>
            <a:endParaRPr lang="el-GR" dirty="0">
              <a:solidFill>
                <a:prstClr val="black"/>
              </a:solidFill>
              <a:latin typeface="Calibri"/>
            </a:endParaRPr>
          </a:p>
        </p:txBody>
      </p:sp>
    </p:spTree>
    <p:extLst>
      <p:ext uri="{BB962C8B-B14F-4D97-AF65-F5344CB8AC3E}">
        <p14:creationId xmlns:p14="http://schemas.microsoft.com/office/powerpoint/2010/main" val="25441762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Άρθρωση ισχίου – Αρθρικός χόνδρος </a:t>
            </a:r>
            <a:endParaRPr lang="el-GR" dirty="0"/>
          </a:p>
        </p:txBody>
      </p:sp>
      <p:sp>
        <p:nvSpPr>
          <p:cNvPr id="5" name="Content Placeholder 4"/>
          <p:cNvSpPr>
            <a:spLocks noGrp="1"/>
          </p:cNvSpPr>
          <p:nvPr>
            <p:ph sz="half" idx="4294967295"/>
          </p:nvPr>
        </p:nvSpPr>
        <p:spPr>
          <a:xfrm>
            <a:off x="3995936" y="1484784"/>
            <a:ext cx="5029200" cy="4525963"/>
          </a:xfrm>
        </p:spPr>
        <p:txBody>
          <a:bodyPr>
            <a:normAutofit/>
          </a:bodyPr>
          <a:lstStyle/>
          <a:p>
            <a:pPr>
              <a:lnSpc>
                <a:spcPct val="110000"/>
              </a:lnSpc>
              <a:spcBef>
                <a:spcPts val="1200"/>
              </a:spcBef>
            </a:pPr>
            <a:r>
              <a:rPr lang="el-GR" sz="2400" dirty="0" smtClean="0"/>
              <a:t>Η κεφαλή του μηριαίου βρίσκεται κάτω από το μέσο 1/3 του βουβωνικού συνδέσμου</a:t>
            </a:r>
            <a:r>
              <a:rPr lang="en-US" sz="2400" dirty="0" smtClean="0"/>
              <a:t>.</a:t>
            </a:r>
            <a:endParaRPr lang="el-GR" sz="2400" dirty="0" smtClean="0"/>
          </a:p>
          <a:p>
            <a:pPr>
              <a:lnSpc>
                <a:spcPct val="110000"/>
              </a:lnSpc>
              <a:spcBef>
                <a:spcPts val="1200"/>
              </a:spcBef>
            </a:pPr>
            <a:r>
              <a:rPr lang="el-GR" sz="2400" dirty="0" smtClean="0"/>
              <a:t>Ο στρογγύλος σύνδεσμος, αν και πολύ δυνατός με δύναμη ρήξης 45 </a:t>
            </a:r>
            <a:r>
              <a:rPr lang="en-GB" sz="2400" dirty="0" smtClean="0"/>
              <a:t>kg</a:t>
            </a:r>
            <a:r>
              <a:rPr lang="el-GR" sz="2400" dirty="0" smtClean="0"/>
              <a:t>, και</a:t>
            </a:r>
            <a:r>
              <a:rPr lang="en-GB" sz="2400" dirty="0" smtClean="0"/>
              <a:t> </a:t>
            </a:r>
            <a:r>
              <a:rPr lang="el-GR" sz="2400" dirty="0" smtClean="0"/>
              <a:t>παρ’ όλο που διατείνεται στην κάμψη και προσαγωγή, δεν συμβάλλει σημαντικά στην σταθερότητα της άρθρωσης</a:t>
            </a:r>
            <a:r>
              <a:rPr lang="en-US" sz="2400" dirty="0" smtClean="0"/>
              <a:t>.</a:t>
            </a:r>
            <a:endParaRPr lang="el-GR" sz="240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7</a:t>
            </a:fld>
            <a:endParaRPr lang="el-GR"/>
          </a:p>
        </p:txBody>
      </p:sp>
      <p:pic>
        <p:nvPicPr>
          <p:cNvPr id="1026" name="Picture 2" descr="File:Gray34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84784"/>
            <a:ext cx="4024549" cy="393022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911934" y="5661248"/>
            <a:ext cx="2200680" cy="461665"/>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smtClean="0">
                <a:latin typeface="+mn-lt"/>
                <a:hlinkClick r:id="rId3"/>
              </a:rPr>
              <a:t>Gray341</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err="1" smtClean="0">
                <a:latin typeface="+mn-lt"/>
                <a:hlinkClick r:id="rId4" tooltip="User:Quibik"/>
              </a:rPr>
              <a:t>Quibik</a:t>
            </a:r>
            <a:r>
              <a:rPr lang="en-US" sz="1200" dirty="0" smtClean="0">
                <a:latin typeface="+mn-lt"/>
              </a:rPr>
              <a:t> </a:t>
            </a:r>
            <a:r>
              <a:rPr lang="el-GR" sz="1200" dirty="0" smtClean="0">
                <a:solidFill>
                  <a:prstClr val="black">
                    <a:lumMod val="75000"/>
                    <a:lumOff val="25000"/>
                  </a:prstClr>
                </a:solidFill>
                <a:latin typeface="+mn-lt"/>
              </a:rPr>
              <a:t>διαθέσιμο ως κοινό κτήμα</a:t>
            </a:r>
            <a:endParaRPr lang="en-US" sz="1200" dirty="0">
              <a:solidFill>
                <a:prstClr val="black">
                  <a:lumMod val="75000"/>
                  <a:lumOff val="25000"/>
                </a:prstClr>
              </a:solidFill>
              <a:latin typeface="+mn-lt"/>
            </a:endParaRPr>
          </a:p>
        </p:txBody>
      </p:sp>
    </p:spTree>
    <p:extLst>
      <p:ext uri="{BB962C8B-B14F-4D97-AF65-F5344CB8AC3E}">
        <p14:creationId xmlns:p14="http://schemas.microsoft.com/office/powerpoint/2010/main" val="341063400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366" y="0"/>
            <a:ext cx="8229600" cy="908720"/>
          </a:xfrm>
          <a:noFill/>
        </p:spPr>
        <p:txBody>
          <a:bodyPr>
            <a:normAutofit fontScale="90000"/>
          </a:bodyPr>
          <a:lstStyle/>
          <a:p>
            <a:r>
              <a:rPr lang="el-GR" dirty="0" smtClean="0"/>
              <a:t>Επεξήγηση όρων χρήσης έργων τρίτων</a:t>
            </a:r>
            <a:endParaRPr lang="el-GR" dirty="0"/>
          </a:p>
        </p:txBody>
      </p:sp>
      <p:sp>
        <p:nvSpPr>
          <p:cNvPr id="6" name="Rectangle 5"/>
          <p:cNvSpPr/>
          <p:nvPr/>
        </p:nvSpPr>
        <p:spPr>
          <a:xfrm>
            <a:off x="2088230" y="823372"/>
            <a:ext cx="6624736" cy="523220"/>
          </a:xfrm>
          <a:prstGeom prst="rect">
            <a:avLst/>
          </a:prstGeom>
        </p:spPr>
        <p:txBody>
          <a:bodyPr wrap="square">
            <a:spAutoFit/>
          </a:bodyPr>
          <a:lstStyle/>
          <a:p>
            <a:pPr fontAlgn="auto">
              <a:spcBef>
                <a:spcPts val="0"/>
              </a:spcBef>
              <a:spcAft>
                <a:spcPts val="0"/>
              </a:spcAft>
            </a:pPr>
            <a:r>
              <a:rPr lang="el-GR" sz="1400" dirty="0" smtClean="0">
                <a:solidFill>
                  <a:prstClr val="black">
                    <a:lumMod val="75000"/>
                    <a:lumOff val="25000"/>
                  </a:prstClr>
                </a:solidFill>
                <a:latin typeface="Calibri"/>
              </a:rPr>
              <a:t>Δεν επιτρέπεται η επαναχρησιμοποίηση του έργου</a:t>
            </a:r>
            <a:r>
              <a:rPr lang="en-US" sz="1400" dirty="0" smtClean="0">
                <a:solidFill>
                  <a:prstClr val="black">
                    <a:lumMod val="75000"/>
                    <a:lumOff val="25000"/>
                  </a:prstClr>
                </a:solidFill>
                <a:latin typeface="Calibri"/>
              </a:rPr>
              <a:t>, </a:t>
            </a:r>
            <a:r>
              <a:rPr lang="el-GR" sz="1400" dirty="0" smtClean="0">
                <a:solidFill>
                  <a:prstClr val="black">
                    <a:lumMod val="75000"/>
                    <a:lumOff val="25000"/>
                  </a:prstClr>
                </a:solidFill>
                <a:latin typeface="Calibri"/>
              </a:rPr>
              <a:t>παρά μόνο εάν ζητηθεί εκ νέου άδεια από το δημιουργό.</a:t>
            </a:r>
            <a:endParaRPr lang="el-GR" sz="3200" dirty="0">
              <a:solidFill>
                <a:prstClr val="black"/>
              </a:solidFill>
              <a:latin typeface="Calibri"/>
            </a:endParaRPr>
          </a:p>
        </p:txBody>
      </p:sp>
      <p:sp>
        <p:nvSpPr>
          <p:cNvPr id="7" name="Rectangle 6"/>
          <p:cNvSpPr/>
          <p:nvPr/>
        </p:nvSpPr>
        <p:spPr>
          <a:xfrm>
            <a:off x="1688763" y="914631"/>
            <a:ext cx="399468" cy="400110"/>
          </a:xfrm>
          <a:prstGeom prst="rect">
            <a:avLst/>
          </a:prstGeom>
        </p:spPr>
        <p:txBody>
          <a:bodyPr wrap="none">
            <a:spAutoFit/>
          </a:bodyPr>
          <a:lstStyle/>
          <a:p>
            <a:pPr algn="r" fontAlgn="auto">
              <a:spcBef>
                <a:spcPts val="0"/>
              </a:spcBef>
              <a:spcAft>
                <a:spcPts val="0"/>
              </a:spcAft>
            </a:pPr>
            <a:r>
              <a:rPr lang="en-US" sz="2000" dirty="0">
                <a:solidFill>
                  <a:prstClr val="black">
                    <a:lumMod val="75000"/>
                    <a:lumOff val="25000"/>
                  </a:prstClr>
                </a:solidFill>
                <a:latin typeface="Calibri"/>
              </a:rPr>
              <a:t>©</a:t>
            </a:r>
            <a:endParaRPr lang="el-GR" sz="2000" dirty="0">
              <a:solidFill>
                <a:prstClr val="black">
                  <a:lumMod val="75000"/>
                  <a:lumOff val="25000"/>
                </a:prstClr>
              </a:solidFill>
              <a:latin typeface="Calibri"/>
            </a:endParaRPr>
          </a:p>
        </p:txBody>
      </p:sp>
      <p:sp>
        <p:nvSpPr>
          <p:cNvPr id="8" name="Rectangle 7"/>
          <p:cNvSpPr/>
          <p:nvPr/>
        </p:nvSpPr>
        <p:spPr>
          <a:xfrm>
            <a:off x="666552" y="1360947"/>
            <a:ext cx="1421679" cy="584775"/>
          </a:xfrm>
          <a:prstGeom prst="rect">
            <a:avLst/>
          </a:prstGeom>
        </p:spPr>
        <p:txBody>
          <a:bodyPr wrap="square">
            <a:spAutoFit/>
          </a:bodyPr>
          <a:lstStyle/>
          <a:p>
            <a:pPr algn="r" fontAlgn="auto">
              <a:spcBef>
                <a:spcPts val="0"/>
              </a:spcBef>
              <a:spcAft>
                <a:spcPts val="0"/>
              </a:spcAft>
            </a:pP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endParaRPr lang="el-GR" dirty="0">
              <a:solidFill>
                <a:prstClr val="black">
                  <a:lumMod val="75000"/>
                  <a:lumOff val="25000"/>
                </a:prstClr>
              </a:solidFill>
              <a:latin typeface="Calibri"/>
            </a:endParaRPr>
          </a:p>
        </p:txBody>
      </p:sp>
      <p:sp>
        <p:nvSpPr>
          <p:cNvPr id="9" name="Rectangle 8"/>
          <p:cNvSpPr/>
          <p:nvPr/>
        </p:nvSpPr>
        <p:spPr>
          <a:xfrm>
            <a:off x="293932" y="1945722"/>
            <a:ext cx="1794299" cy="584775"/>
          </a:xfrm>
          <a:prstGeom prst="rect">
            <a:avLst/>
          </a:prstGeom>
        </p:spPr>
        <p:txBody>
          <a:bodyPr wrap="square">
            <a:spAutoFit/>
          </a:bodyPr>
          <a:lstStyle/>
          <a:p>
            <a:pPr algn="r" fontAlgn="auto">
              <a:spcBef>
                <a:spcPts val="0"/>
              </a:spcBef>
              <a:spcAft>
                <a:spcPts val="0"/>
              </a:spcAft>
            </a:pP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CC-BY-SA</a:t>
            </a:r>
            <a:endParaRPr lang="el-GR" dirty="0">
              <a:solidFill>
                <a:prstClr val="black">
                  <a:lumMod val="75000"/>
                  <a:lumOff val="25000"/>
                </a:prstClr>
              </a:solidFill>
              <a:latin typeface="Calibri"/>
            </a:endParaRPr>
          </a:p>
        </p:txBody>
      </p:sp>
      <p:sp>
        <p:nvSpPr>
          <p:cNvPr id="10" name="Rectangle 9"/>
          <p:cNvSpPr/>
          <p:nvPr/>
        </p:nvSpPr>
        <p:spPr>
          <a:xfrm>
            <a:off x="206220" y="3829842"/>
            <a:ext cx="1882011" cy="584775"/>
          </a:xfrm>
          <a:prstGeom prst="rect">
            <a:avLst/>
          </a:prstGeom>
        </p:spPr>
        <p:txBody>
          <a:bodyPr wrap="square">
            <a:spAutoFit/>
          </a:bodyPr>
          <a:lstStyle/>
          <a:p>
            <a:pPr algn="r" fontAlgn="auto">
              <a:spcBef>
                <a:spcPts val="0"/>
              </a:spcBef>
              <a:spcAft>
                <a:spcPts val="0"/>
              </a:spcAft>
            </a:pP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NC-SA</a:t>
            </a:r>
            <a:endParaRPr lang="el-GR" dirty="0">
              <a:solidFill>
                <a:prstClr val="black">
                  <a:lumMod val="75000"/>
                  <a:lumOff val="25000"/>
                </a:prstClr>
              </a:solidFill>
              <a:latin typeface="Calibri"/>
            </a:endParaRPr>
          </a:p>
        </p:txBody>
      </p:sp>
      <p:sp>
        <p:nvSpPr>
          <p:cNvPr id="12" name="Rectangle 11"/>
          <p:cNvSpPr/>
          <p:nvPr/>
        </p:nvSpPr>
        <p:spPr>
          <a:xfrm>
            <a:off x="261245" y="3132000"/>
            <a:ext cx="1826986" cy="584775"/>
          </a:xfrm>
          <a:prstGeom prst="rect">
            <a:avLst/>
          </a:prstGeom>
        </p:spPr>
        <p:txBody>
          <a:bodyPr wrap="square">
            <a:spAutoFit/>
          </a:bodyPr>
          <a:lstStyle/>
          <a:p>
            <a:pPr algn="r" fontAlgn="auto">
              <a:spcBef>
                <a:spcPts val="0"/>
              </a:spcBef>
              <a:spcAft>
                <a:spcPts val="0"/>
              </a:spcAft>
            </a:pP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a:t>
            </a:r>
            <a:endParaRPr lang="el-GR" dirty="0">
              <a:solidFill>
                <a:prstClr val="black">
                  <a:lumMod val="75000"/>
                  <a:lumOff val="25000"/>
                </a:prstClr>
              </a:solidFill>
              <a:latin typeface="Calibri"/>
            </a:endParaRPr>
          </a:p>
        </p:txBody>
      </p:sp>
      <p:sp>
        <p:nvSpPr>
          <p:cNvPr id="15" name="Rectangle 14"/>
          <p:cNvSpPr/>
          <p:nvPr/>
        </p:nvSpPr>
        <p:spPr>
          <a:xfrm>
            <a:off x="2088000" y="1404000"/>
            <a:ext cx="6624736" cy="523220"/>
          </a:xfrm>
          <a:prstGeom prst="rect">
            <a:avLst/>
          </a:prstGeom>
        </p:spPr>
        <p:txBody>
          <a:bodyPr wrap="square">
            <a:spAutoFit/>
          </a:bodyPr>
          <a:lstStyle/>
          <a:p>
            <a:pPr fontAlgn="auto">
              <a:spcBef>
                <a:spcPts val="0"/>
              </a:spcBef>
              <a:spcAft>
                <a:spcPts val="0"/>
              </a:spcAft>
            </a:pPr>
            <a:r>
              <a:rPr lang="el-GR" sz="1400" dirty="0" smtClean="0">
                <a:solidFill>
                  <a:prstClr val="black">
                    <a:lumMod val="75000"/>
                    <a:lumOff val="25000"/>
                  </a:prstClr>
                </a:solidFill>
                <a:latin typeface="Calibri"/>
              </a:rPr>
              <a:t>Επιτρέπεται η επαναχρησιμοποίηση του έργου και η δημιουργία παραγώγων αυτού με απλή αναφορά του δημιουργού.</a:t>
            </a:r>
            <a:endParaRPr lang="el-GR" sz="3200" dirty="0">
              <a:solidFill>
                <a:prstClr val="black"/>
              </a:solidFill>
              <a:latin typeface="Calibri"/>
            </a:endParaRPr>
          </a:p>
        </p:txBody>
      </p:sp>
      <p:sp>
        <p:nvSpPr>
          <p:cNvPr id="16" name="Rectangle 15"/>
          <p:cNvSpPr/>
          <p:nvPr/>
        </p:nvSpPr>
        <p:spPr>
          <a:xfrm>
            <a:off x="2088000" y="1980000"/>
            <a:ext cx="6624736" cy="523220"/>
          </a:xfrm>
          <a:prstGeom prst="rect">
            <a:avLst/>
          </a:prstGeom>
        </p:spPr>
        <p:txBody>
          <a:bodyPr wrap="square">
            <a:spAutoFit/>
          </a:bodyPr>
          <a:lstStyle/>
          <a:p>
            <a:pPr fontAlgn="auto">
              <a:spcBef>
                <a:spcPts val="0"/>
              </a:spcBef>
              <a:spcAft>
                <a:spcPts val="0"/>
              </a:spcAft>
            </a:pPr>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 και διάθεση του έργου ή του παράγωγου αυτού με την ίδια άδεια.</a:t>
            </a:r>
            <a:endParaRPr lang="el-GR" sz="3200" dirty="0">
              <a:solidFill>
                <a:prstClr val="black"/>
              </a:solidFill>
              <a:latin typeface="Calibri"/>
            </a:endParaRPr>
          </a:p>
        </p:txBody>
      </p:sp>
      <p:sp>
        <p:nvSpPr>
          <p:cNvPr id="17" name="Rectangle 16"/>
          <p:cNvSpPr/>
          <p:nvPr/>
        </p:nvSpPr>
        <p:spPr>
          <a:xfrm>
            <a:off x="2088000" y="3168000"/>
            <a:ext cx="6624736" cy="523220"/>
          </a:xfrm>
          <a:prstGeom prst="rect">
            <a:avLst/>
          </a:prstGeom>
        </p:spPr>
        <p:txBody>
          <a:bodyPr wrap="square">
            <a:spAutoFit/>
          </a:bodyPr>
          <a:lstStyle/>
          <a:p>
            <a:pPr fontAlgn="auto">
              <a:spcBef>
                <a:spcPts val="0"/>
              </a:spcBef>
              <a:spcAft>
                <a:spcPts val="0"/>
              </a:spcAft>
            </a:pPr>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r>
              <a:rPr lang="en-US" sz="1400" dirty="0" smtClean="0">
                <a:solidFill>
                  <a:prstClr val="black">
                    <a:lumMod val="75000"/>
                    <a:lumOff val="25000"/>
                  </a:prstClr>
                </a:solidFill>
                <a:latin typeface="Calibri"/>
              </a:rPr>
              <a:t>.</a:t>
            </a:r>
            <a:r>
              <a:rPr lang="el-GR" sz="1400" dirty="0" smtClean="0">
                <a:solidFill>
                  <a:prstClr val="black">
                    <a:lumMod val="75000"/>
                    <a:lumOff val="25000"/>
                  </a:prstClr>
                </a:solidFill>
                <a:latin typeface="Calibri"/>
              </a:rPr>
              <a:t> </a:t>
            </a:r>
            <a:endParaRPr lang="el-GR" sz="1400" dirty="0">
              <a:solidFill>
                <a:prstClr val="black">
                  <a:lumMod val="75000"/>
                  <a:lumOff val="25000"/>
                </a:prstClr>
              </a:solidFill>
              <a:latin typeface="Calibri"/>
            </a:endParaRPr>
          </a:p>
          <a:p>
            <a:pPr fontAlgn="auto">
              <a:spcBef>
                <a:spcPts val="0"/>
              </a:spcBef>
              <a:spcAft>
                <a:spcPts val="0"/>
              </a:spcAft>
            </a:pPr>
            <a:r>
              <a:rPr lang="el-GR" sz="1400" dirty="0" smtClean="0">
                <a:solidFill>
                  <a:prstClr val="black">
                    <a:lumMod val="75000"/>
                    <a:lumOff val="25000"/>
                  </a:prstClr>
                </a:solidFill>
                <a:latin typeface="Calibri"/>
              </a:rPr>
              <a:t>Δεν επιτρέπεται η εμπορική χρήση του έργου.</a:t>
            </a:r>
            <a:endParaRPr lang="el-GR" sz="3200" dirty="0">
              <a:solidFill>
                <a:prstClr val="black"/>
              </a:solidFill>
              <a:latin typeface="Calibri"/>
            </a:endParaRPr>
          </a:p>
        </p:txBody>
      </p:sp>
      <p:sp>
        <p:nvSpPr>
          <p:cNvPr id="18" name="Rectangle 17"/>
          <p:cNvSpPr/>
          <p:nvPr/>
        </p:nvSpPr>
        <p:spPr>
          <a:xfrm>
            <a:off x="2088230" y="3752897"/>
            <a:ext cx="6624736" cy="738664"/>
          </a:xfrm>
          <a:prstGeom prst="rect">
            <a:avLst/>
          </a:prstGeom>
        </p:spPr>
        <p:txBody>
          <a:bodyPr wrap="square">
            <a:spAutoFit/>
          </a:bodyPr>
          <a:lstStyle/>
          <a:p>
            <a:pPr fontAlgn="auto">
              <a:spcBef>
                <a:spcPts val="0"/>
              </a:spcBef>
              <a:spcAft>
                <a:spcPts val="0"/>
              </a:spcAft>
            </a:pPr>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endParaRPr lang="en-US" sz="1400" dirty="0" smtClean="0">
              <a:solidFill>
                <a:prstClr val="black">
                  <a:lumMod val="75000"/>
                  <a:lumOff val="25000"/>
                </a:prstClr>
              </a:solidFill>
              <a:latin typeface="Calibri"/>
            </a:endParaRPr>
          </a:p>
          <a:p>
            <a:pPr fontAlgn="auto">
              <a:spcBef>
                <a:spcPts val="0"/>
              </a:spcBef>
              <a:spcAft>
                <a:spcPts val="0"/>
              </a:spcAft>
            </a:pPr>
            <a:r>
              <a:rPr lang="el-GR" sz="1400" dirty="0">
                <a:solidFill>
                  <a:prstClr val="black">
                    <a:lumMod val="75000"/>
                    <a:lumOff val="25000"/>
                  </a:prstClr>
                </a:solidFill>
                <a:latin typeface="Calibri"/>
              </a:rPr>
              <a:t>και διάθεση του έργου ή του παράγωγου αυτού με την ίδια </a:t>
            </a:r>
            <a:r>
              <a:rPr lang="el-GR" sz="1400" dirty="0" smtClean="0">
                <a:solidFill>
                  <a:prstClr val="black">
                    <a:lumMod val="75000"/>
                    <a:lumOff val="25000"/>
                  </a:prstClr>
                </a:solidFill>
                <a:latin typeface="Calibri"/>
              </a:rPr>
              <a:t>άδεια</a:t>
            </a:r>
            <a:r>
              <a:rPr lang="en-US" sz="1400" dirty="0" smtClean="0">
                <a:solidFill>
                  <a:prstClr val="black">
                    <a:lumMod val="75000"/>
                    <a:lumOff val="25000"/>
                  </a:prstClr>
                </a:solidFill>
                <a:latin typeface="Calibri"/>
              </a:rPr>
              <a:t>.</a:t>
            </a:r>
            <a:endParaRPr lang="el-GR" sz="1400" dirty="0">
              <a:solidFill>
                <a:prstClr val="black">
                  <a:lumMod val="75000"/>
                  <a:lumOff val="25000"/>
                </a:prstClr>
              </a:solidFill>
              <a:latin typeface="Calibri"/>
            </a:endParaRPr>
          </a:p>
          <a:p>
            <a:pPr fontAlgn="auto">
              <a:spcBef>
                <a:spcPts val="0"/>
              </a:spcBef>
              <a:spcAft>
                <a:spcPts val="0"/>
              </a:spcAft>
            </a:pPr>
            <a:r>
              <a:rPr lang="el-GR" sz="1400" dirty="0" smtClean="0">
                <a:solidFill>
                  <a:prstClr val="black">
                    <a:lumMod val="75000"/>
                    <a:lumOff val="25000"/>
                  </a:prstClr>
                </a:solidFill>
                <a:latin typeface="Calibri"/>
              </a:rPr>
              <a:t>Δεν επιτρέπεται η εμπορική χρήση του έργου.</a:t>
            </a:r>
            <a:endParaRPr lang="el-GR" sz="3200" dirty="0">
              <a:solidFill>
                <a:prstClr val="black"/>
              </a:solidFill>
              <a:latin typeface="Calibri"/>
            </a:endParaRPr>
          </a:p>
        </p:txBody>
      </p:sp>
      <p:sp>
        <p:nvSpPr>
          <p:cNvPr id="20" name="Rectangle 19"/>
          <p:cNvSpPr/>
          <p:nvPr/>
        </p:nvSpPr>
        <p:spPr>
          <a:xfrm>
            <a:off x="293932" y="2530497"/>
            <a:ext cx="1794299" cy="584775"/>
          </a:xfrm>
          <a:prstGeom prst="rect">
            <a:avLst/>
          </a:prstGeom>
        </p:spPr>
        <p:txBody>
          <a:bodyPr wrap="square">
            <a:spAutoFit/>
          </a:bodyPr>
          <a:lstStyle/>
          <a:p>
            <a:pPr algn="r" fontAlgn="auto">
              <a:spcBef>
                <a:spcPts val="0"/>
              </a:spcBef>
              <a:spcAft>
                <a:spcPts val="0"/>
              </a:spcAft>
            </a:pP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CC-BY-ND</a:t>
            </a:r>
            <a:endParaRPr lang="el-GR" dirty="0">
              <a:solidFill>
                <a:prstClr val="black">
                  <a:lumMod val="75000"/>
                  <a:lumOff val="25000"/>
                </a:prstClr>
              </a:solidFill>
              <a:latin typeface="Calibri"/>
            </a:endParaRPr>
          </a:p>
        </p:txBody>
      </p:sp>
      <p:sp>
        <p:nvSpPr>
          <p:cNvPr id="21" name="Rectangle 20"/>
          <p:cNvSpPr/>
          <p:nvPr/>
        </p:nvSpPr>
        <p:spPr>
          <a:xfrm>
            <a:off x="2088230" y="2561274"/>
            <a:ext cx="6624736" cy="523220"/>
          </a:xfrm>
          <a:prstGeom prst="rect">
            <a:avLst/>
          </a:prstGeom>
        </p:spPr>
        <p:txBody>
          <a:bodyPr wrap="square">
            <a:spAutoFit/>
          </a:bodyPr>
          <a:lstStyle/>
          <a:p>
            <a:pPr fontAlgn="auto">
              <a:spcBef>
                <a:spcPts val="0"/>
              </a:spcBef>
              <a:spcAft>
                <a:spcPts val="0"/>
              </a:spcAft>
            </a:pPr>
            <a:r>
              <a:rPr lang="el-GR" sz="1400" dirty="0">
                <a:solidFill>
                  <a:prstClr val="black">
                    <a:lumMod val="75000"/>
                    <a:lumOff val="25000"/>
                  </a:prstClr>
                </a:solidFill>
                <a:latin typeface="Calibri"/>
              </a:rPr>
              <a:t>Επιτρέπεται η επαναχρησιμοποίηση του έργου με αναφορά του </a:t>
            </a:r>
            <a:r>
              <a:rPr lang="el-GR" sz="1400" dirty="0" smtClean="0">
                <a:solidFill>
                  <a:prstClr val="black">
                    <a:lumMod val="75000"/>
                    <a:lumOff val="25000"/>
                  </a:prstClr>
                </a:solidFill>
                <a:latin typeface="Calibri"/>
              </a:rPr>
              <a:t>δημιουργού. </a:t>
            </a:r>
          </a:p>
          <a:p>
            <a:pPr fontAlgn="auto">
              <a:spcBef>
                <a:spcPts val="0"/>
              </a:spcBef>
              <a:spcAft>
                <a:spcPts val="0"/>
              </a:spcAft>
            </a:pPr>
            <a:r>
              <a:rPr lang="el-GR" sz="1400" dirty="0" smtClean="0">
                <a:solidFill>
                  <a:prstClr val="black">
                    <a:lumMod val="75000"/>
                    <a:lumOff val="25000"/>
                  </a:prstClr>
                </a:solidFill>
                <a:latin typeface="Calibri"/>
              </a:rPr>
              <a:t>Δεν </a:t>
            </a:r>
            <a:r>
              <a:rPr lang="el-GR" sz="1400" dirty="0">
                <a:solidFill>
                  <a:prstClr val="black">
                    <a:lumMod val="75000"/>
                    <a:lumOff val="25000"/>
                  </a:prstClr>
                </a:solidFill>
                <a:latin typeface="Calibri"/>
              </a:rPr>
              <a:t>επιτρέπεται η </a:t>
            </a:r>
            <a:r>
              <a:rPr lang="el-GR" sz="1400" dirty="0" smtClean="0">
                <a:solidFill>
                  <a:prstClr val="black">
                    <a:lumMod val="75000"/>
                    <a:lumOff val="25000"/>
                  </a:prstClr>
                </a:solidFill>
                <a:latin typeface="Calibri"/>
              </a:rPr>
              <a:t>δημιουργία παραγώγων του έργου.</a:t>
            </a:r>
            <a:endParaRPr lang="el-GR" sz="1400" dirty="0">
              <a:solidFill>
                <a:prstClr val="black">
                  <a:lumMod val="75000"/>
                  <a:lumOff val="25000"/>
                </a:prstClr>
              </a:solidFill>
              <a:latin typeface="Calibri"/>
            </a:endParaRPr>
          </a:p>
        </p:txBody>
      </p:sp>
      <p:sp>
        <p:nvSpPr>
          <p:cNvPr id="22" name="Rectangle 21"/>
          <p:cNvSpPr/>
          <p:nvPr/>
        </p:nvSpPr>
        <p:spPr>
          <a:xfrm>
            <a:off x="405954" y="4513900"/>
            <a:ext cx="1682277" cy="584775"/>
          </a:xfrm>
          <a:prstGeom prst="rect">
            <a:avLst/>
          </a:prstGeom>
        </p:spPr>
        <p:txBody>
          <a:bodyPr wrap="square">
            <a:spAutoFit/>
          </a:bodyPr>
          <a:lstStyle/>
          <a:p>
            <a:pPr algn="r" fontAlgn="auto">
              <a:spcBef>
                <a:spcPts val="0"/>
              </a:spcBef>
              <a:spcAft>
                <a:spcPts val="0"/>
              </a:spcAft>
            </a:pP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NC-ND</a:t>
            </a:r>
            <a:endParaRPr lang="el-GR" dirty="0">
              <a:solidFill>
                <a:prstClr val="black">
                  <a:lumMod val="75000"/>
                  <a:lumOff val="25000"/>
                </a:prstClr>
              </a:solidFill>
              <a:latin typeface="Calibri"/>
            </a:endParaRPr>
          </a:p>
        </p:txBody>
      </p:sp>
      <p:sp>
        <p:nvSpPr>
          <p:cNvPr id="23" name="Rectangle 22"/>
          <p:cNvSpPr/>
          <p:nvPr/>
        </p:nvSpPr>
        <p:spPr>
          <a:xfrm>
            <a:off x="2088230" y="4544678"/>
            <a:ext cx="7062962" cy="523220"/>
          </a:xfrm>
          <a:prstGeom prst="rect">
            <a:avLst/>
          </a:prstGeom>
        </p:spPr>
        <p:txBody>
          <a:bodyPr wrap="square">
            <a:spAutoFit/>
          </a:bodyPr>
          <a:lstStyle/>
          <a:p>
            <a:pPr fontAlgn="auto">
              <a:spcBef>
                <a:spcPts val="0"/>
              </a:spcBef>
              <a:spcAft>
                <a:spcPts val="0"/>
              </a:spcAft>
            </a:pPr>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r>
              <a:rPr lang="en-US" sz="1400" dirty="0" smtClean="0">
                <a:solidFill>
                  <a:prstClr val="black">
                    <a:lumMod val="75000"/>
                    <a:lumOff val="25000"/>
                  </a:prstClr>
                </a:solidFill>
                <a:latin typeface="Calibri"/>
              </a:rPr>
              <a:t>.</a:t>
            </a:r>
          </a:p>
          <a:p>
            <a:pPr fontAlgn="auto">
              <a:spcBef>
                <a:spcPts val="0"/>
              </a:spcBef>
              <a:spcAft>
                <a:spcPts val="0"/>
              </a:spcAft>
            </a:pPr>
            <a:r>
              <a:rPr lang="el-GR" sz="1400" dirty="0" smtClean="0">
                <a:solidFill>
                  <a:prstClr val="black">
                    <a:lumMod val="75000"/>
                    <a:lumOff val="25000"/>
                  </a:prstClr>
                </a:solidFill>
                <a:latin typeface="Calibri"/>
              </a:rPr>
              <a:t>Δεν επιτρέπεται η εμπορική χρήση του έργου</a:t>
            </a:r>
            <a:r>
              <a:rPr lang="en-US" sz="1400" dirty="0" smtClean="0">
                <a:solidFill>
                  <a:prstClr val="black">
                    <a:lumMod val="75000"/>
                    <a:lumOff val="25000"/>
                  </a:prstClr>
                </a:solidFill>
                <a:latin typeface="Calibri"/>
              </a:rPr>
              <a:t> </a:t>
            </a:r>
            <a:r>
              <a:rPr lang="el-GR" sz="1400" dirty="0" smtClean="0">
                <a:solidFill>
                  <a:prstClr val="black">
                    <a:lumMod val="75000"/>
                    <a:lumOff val="25000"/>
                  </a:prstClr>
                </a:solidFill>
                <a:latin typeface="Calibri"/>
              </a:rPr>
              <a:t>και η δημιουργία παραγώγων του.</a:t>
            </a:r>
            <a:endParaRPr lang="el-GR" sz="3200" dirty="0">
              <a:solidFill>
                <a:prstClr val="black"/>
              </a:solidFill>
              <a:latin typeface="Calibri"/>
            </a:endParaRPr>
          </a:p>
        </p:txBody>
      </p:sp>
      <p:sp>
        <p:nvSpPr>
          <p:cNvPr id="24" name="Rectangle 23"/>
          <p:cNvSpPr/>
          <p:nvPr/>
        </p:nvSpPr>
        <p:spPr>
          <a:xfrm>
            <a:off x="0" y="5112000"/>
            <a:ext cx="2088231" cy="584775"/>
          </a:xfrm>
          <a:prstGeom prst="rect">
            <a:avLst/>
          </a:prstGeom>
        </p:spPr>
        <p:txBody>
          <a:bodyPr wrap="square">
            <a:spAutoFit/>
          </a:bodyPr>
          <a:lstStyle/>
          <a:p>
            <a:pPr algn="r" fontAlgn="auto">
              <a:spcBef>
                <a:spcPts val="0"/>
              </a:spcBef>
              <a:spcAft>
                <a:spcPts val="0"/>
              </a:spcAft>
            </a:pPr>
            <a:r>
              <a:rPr lang="el-GR" sz="1400" dirty="0">
                <a:solidFill>
                  <a:prstClr val="black">
                    <a:lumMod val="75000"/>
                    <a:lumOff val="25000"/>
                  </a:prstClr>
                </a:solidFill>
                <a:latin typeface="Calibri"/>
              </a:rPr>
              <a:t>διαθέσιμο με </a:t>
            </a:r>
            <a:r>
              <a:rPr lang="el-GR" sz="1400" dirty="0" smtClean="0">
                <a:solidFill>
                  <a:prstClr val="black">
                    <a:lumMod val="75000"/>
                    <a:lumOff val="25000"/>
                  </a:prstClr>
                </a:solidFill>
                <a:latin typeface="Calibri"/>
              </a:rPr>
              <a:t>άδεια </a:t>
            </a:r>
          </a:p>
          <a:p>
            <a:pPr algn="r" fontAlgn="auto">
              <a:spcBef>
                <a:spcPts val="0"/>
              </a:spcBef>
              <a:spcAft>
                <a:spcPts val="0"/>
              </a:spcAft>
            </a:pPr>
            <a:r>
              <a:rPr lang="en-US" dirty="0" smtClean="0">
                <a:solidFill>
                  <a:prstClr val="black">
                    <a:lumMod val="75000"/>
                    <a:lumOff val="25000"/>
                  </a:prstClr>
                </a:solidFill>
                <a:latin typeface="Calibri"/>
              </a:rPr>
              <a:t>CC0 </a:t>
            </a:r>
            <a:r>
              <a:rPr lang="en-US" dirty="0">
                <a:solidFill>
                  <a:prstClr val="black">
                    <a:lumMod val="75000"/>
                    <a:lumOff val="25000"/>
                  </a:prstClr>
                </a:solidFill>
                <a:latin typeface="Calibri"/>
              </a:rPr>
              <a:t>Public Domain</a:t>
            </a:r>
            <a:endParaRPr lang="el-GR" dirty="0">
              <a:solidFill>
                <a:prstClr val="black">
                  <a:lumMod val="75000"/>
                  <a:lumOff val="25000"/>
                </a:prstClr>
              </a:solidFill>
              <a:latin typeface="Calibri"/>
            </a:endParaRPr>
          </a:p>
        </p:txBody>
      </p:sp>
      <p:sp>
        <p:nvSpPr>
          <p:cNvPr id="25" name="Rectangle 24"/>
          <p:cNvSpPr/>
          <p:nvPr/>
        </p:nvSpPr>
        <p:spPr>
          <a:xfrm>
            <a:off x="0" y="5791105"/>
            <a:ext cx="2088231" cy="307777"/>
          </a:xfrm>
          <a:prstGeom prst="rect">
            <a:avLst/>
          </a:prstGeom>
        </p:spPr>
        <p:txBody>
          <a:bodyPr wrap="square">
            <a:spAutoFit/>
          </a:bodyPr>
          <a:lstStyle/>
          <a:p>
            <a:pPr algn="r" fontAlgn="auto">
              <a:spcBef>
                <a:spcPts val="0"/>
              </a:spcBef>
              <a:spcAft>
                <a:spcPts val="0"/>
              </a:spcAft>
            </a:pPr>
            <a:r>
              <a:rPr lang="el-GR" sz="1400" dirty="0">
                <a:solidFill>
                  <a:prstClr val="black">
                    <a:lumMod val="75000"/>
                    <a:lumOff val="25000"/>
                  </a:prstClr>
                </a:solidFill>
                <a:latin typeface="Calibri"/>
              </a:rPr>
              <a:t>διαθέσιμο </a:t>
            </a:r>
            <a:r>
              <a:rPr lang="el-GR" sz="1400" dirty="0" smtClean="0">
                <a:solidFill>
                  <a:prstClr val="black">
                    <a:lumMod val="75000"/>
                    <a:lumOff val="25000"/>
                  </a:prstClr>
                </a:solidFill>
                <a:latin typeface="Calibri"/>
              </a:rPr>
              <a:t>ως κοινό κτήμα</a:t>
            </a:r>
            <a:endParaRPr lang="el-GR" dirty="0">
              <a:solidFill>
                <a:prstClr val="black">
                  <a:lumMod val="75000"/>
                  <a:lumOff val="25000"/>
                </a:prstClr>
              </a:solidFill>
              <a:latin typeface="Calibri"/>
            </a:endParaRPr>
          </a:p>
        </p:txBody>
      </p:sp>
      <p:sp>
        <p:nvSpPr>
          <p:cNvPr id="26" name="Rectangle 25"/>
          <p:cNvSpPr/>
          <p:nvPr/>
        </p:nvSpPr>
        <p:spPr>
          <a:xfrm>
            <a:off x="2088000" y="5112000"/>
            <a:ext cx="7062962" cy="523220"/>
          </a:xfrm>
          <a:prstGeom prst="rect">
            <a:avLst/>
          </a:prstGeom>
        </p:spPr>
        <p:txBody>
          <a:bodyPr wrap="square">
            <a:spAutoFit/>
          </a:bodyPr>
          <a:lstStyle/>
          <a:p>
            <a:pPr fontAlgn="auto">
              <a:spcBef>
                <a:spcPts val="0"/>
              </a:spcBef>
              <a:spcAft>
                <a:spcPts val="0"/>
              </a:spcAft>
            </a:pPr>
            <a:r>
              <a:rPr lang="el-GR" sz="1400" dirty="0" smtClean="0">
                <a:solidFill>
                  <a:prstClr val="black">
                    <a:lumMod val="75000"/>
                    <a:lumOff val="25000"/>
                  </a:prstClr>
                </a:solidFill>
                <a:latin typeface="Calibri"/>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prstClr val="black">
                  <a:lumMod val="75000"/>
                  <a:lumOff val="25000"/>
                </a:prstClr>
              </a:solidFill>
              <a:latin typeface="Calibri"/>
            </a:endParaRPr>
          </a:p>
        </p:txBody>
      </p:sp>
      <p:sp>
        <p:nvSpPr>
          <p:cNvPr id="27" name="Rectangle 26"/>
          <p:cNvSpPr/>
          <p:nvPr/>
        </p:nvSpPr>
        <p:spPr>
          <a:xfrm>
            <a:off x="2088231" y="5688000"/>
            <a:ext cx="7062962" cy="523220"/>
          </a:xfrm>
          <a:prstGeom prst="rect">
            <a:avLst/>
          </a:prstGeom>
        </p:spPr>
        <p:txBody>
          <a:bodyPr wrap="square">
            <a:spAutoFit/>
          </a:bodyPr>
          <a:lstStyle/>
          <a:p>
            <a:pPr fontAlgn="auto">
              <a:spcBef>
                <a:spcPts val="0"/>
              </a:spcBef>
              <a:spcAft>
                <a:spcPts val="0"/>
              </a:spcAft>
            </a:pPr>
            <a:r>
              <a:rPr lang="el-GR" sz="1400" dirty="0" smtClean="0">
                <a:solidFill>
                  <a:prstClr val="black">
                    <a:lumMod val="75000"/>
                    <a:lumOff val="25000"/>
                  </a:prstClr>
                </a:solidFill>
                <a:latin typeface="Calibri"/>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prstClr val="black">
                  <a:lumMod val="75000"/>
                  <a:lumOff val="25000"/>
                </a:prstClr>
              </a:solidFill>
              <a:latin typeface="Calibri"/>
            </a:endParaRPr>
          </a:p>
        </p:txBody>
      </p:sp>
      <p:sp>
        <p:nvSpPr>
          <p:cNvPr id="28" name="Rectangle 27"/>
          <p:cNvSpPr/>
          <p:nvPr/>
        </p:nvSpPr>
        <p:spPr>
          <a:xfrm>
            <a:off x="0" y="6334511"/>
            <a:ext cx="2088231" cy="307777"/>
          </a:xfrm>
          <a:prstGeom prst="rect">
            <a:avLst/>
          </a:prstGeom>
        </p:spPr>
        <p:txBody>
          <a:bodyPr wrap="square">
            <a:spAutoFit/>
          </a:bodyPr>
          <a:lstStyle/>
          <a:p>
            <a:pPr algn="r" fontAlgn="auto">
              <a:spcBef>
                <a:spcPts val="0"/>
              </a:spcBef>
              <a:spcAft>
                <a:spcPts val="0"/>
              </a:spcAft>
            </a:pPr>
            <a:r>
              <a:rPr lang="el-GR" sz="1400" dirty="0" smtClean="0">
                <a:solidFill>
                  <a:prstClr val="black">
                    <a:lumMod val="75000"/>
                    <a:lumOff val="25000"/>
                  </a:prstClr>
                </a:solidFill>
                <a:latin typeface="Calibri"/>
              </a:rPr>
              <a:t>χωρίς σήμανση</a:t>
            </a:r>
            <a:endParaRPr lang="el-GR" dirty="0">
              <a:solidFill>
                <a:prstClr val="black">
                  <a:lumMod val="75000"/>
                  <a:lumOff val="25000"/>
                </a:prstClr>
              </a:solidFill>
              <a:latin typeface="Calibri"/>
            </a:endParaRPr>
          </a:p>
        </p:txBody>
      </p:sp>
      <p:sp>
        <p:nvSpPr>
          <p:cNvPr id="29" name="Rectangle 28"/>
          <p:cNvSpPr/>
          <p:nvPr/>
        </p:nvSpPr>
        <p:spPr>
          <a:xfrm>
            <a:off x="2088231" y="6334512"/>
            <a:ext cx="7062962" cy="307777"/>
          </a:xfrm>
          <a:prstGeom prst="rect">
            <a:avLst/>
          </a:prstGeom>
        </p:spPr>
        <p:txBody>
          <a:bodyPr wrap="square">
            <a:spAutoFit/>
          </a:bodyPr>
          <a:lstStyle/>
          <a:p>
            <a:pPr fontAlgn="auto">
              <a:spcBef>
                <a:spcPts val="0"/>
              </a:spcBef>
              <a:spcAft>
                <a:spcPts val="0"/>
              </a:spcAft>
            </a:pPr>
            <a:r>
              <a:rPr lang="el-GR" sz="1400" dirty="0" smtClean="0">
                <a:solidFill>
                  <a:prstClr val="black">
                    <a:lumMod val="75000"/>
                    <a:lumOff val="25000"/>
                  </a:prstClr>
                </a:solidFill>
                <a:latin typeface="Calibri"/>
              </a:rPr>
              <a:t>Συνήθως δεν επιτρέπεται η επαναχρησιμοποίηση του έργου.</a:t>
            </a:r>
            <a:endParaRPr lang="en-US" sz="1400" dirty="0" smtClean="0">
              <a:solidFill>
                <a:prstClr val="black">
                  <a:lumMod val="75000"/>
                  <a:lumOff val="25000"/>
                </a:prstClr>
              </a:solidFill>
              <a:latin typeface="Calibri"/>
            </a:endParaRPr>
          </a:p>
        </p:txBody>
      </p:sp>
      <p:cxnSp>
        <p:nvCxnSpPr>
          <p:cNvPr id="31" name="Straight Connector 30"/>
          <p:cNvCxnSpPr/>
          <p:nvPr/>
        </p:nvCxnSpPr>
        <p:spPr>
          <a:xfrm>
            <a:off x="71243" y="1383775"/>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1243" y="1968481"/>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1243" y="253945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1243" y="3107253"/>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1243" y="372280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1243" y="451432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 y="511131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1244" y="569777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1244" y="622099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027123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solidFill>
                  <a:schemeClr val="tx1"/>
                </a:solidFill>
              </a:rPr>
              <a:t>Διατήρηση </a:t>
            </a:r>
            <a:r>
              <a:rPr lang="el-GR" dirty="0" smtClean="0">
                <a:solidFill>
                  <a:schemeClr val="tx1"/>
                </a:solidFill>
              </a:rPr>
              <a:t>Σημειωμάτων</a:t>
            </a:r>
            <a:endParaRPr lang="el-GR" dirty="0">
              <a:solidFill>
                <a:schemeClr val="tx1"/>
              </a:solidFill>
            </a:endParaRPr>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Αναφοράς</a:t>
            </a:r>
            <a:endParaRPr lang="el-GR" sz="2000" dirty="0"/>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Αδειοδότησης</a:t>
            </a:r>
            <a:endParaRPr lang="el-GR" sz="2000" dirty="0"/>
          </a:p>
          <a:p>
            <a:pPr lvl="1">
              <a:buFont typeface="Wingdings" panose="05000000000000000000" pitchFamily="2" charset="2"/>
              <a:buChar char="§"/>
            </a:pPr>
            <a:r>
              <a:rPr lang="el-GR" sz="2000" dirty="0" err="1"/>
              <a:t>τ</a:t>
            </a:r>
            <a:r>
              <a:rPr lang="en-US" sz="2000" dirty="0" smtClean="0"/>
              <a:t>η </a:t>
            </a:r>
            <a:r>
              <a:rPr lang="en-US" sz="2000" dirty="0" err="1"/>
              <a:t>δήλωση</a:t>
            </a:r>
            <a:r>
              <a:rPr lang="en-US" sz="2000" dirty="0"/>
              <a:t> </a:t>
            </a:r>
            <a:r>
              <a:rPr lang="el-GR" sz="2000" dirty="0" err="1"/>
              <a:t>Δ</a:t>
            </a:r>
            <a:r>
              <a:rPr lang="en-US" sz="2000" dirty="0" smtClean="0"/>
              <a:t>ια</a:t>
            </a:r>
            <a:r>
              <a:rPr lang="en-US" sz="2000" dirty="0" err="1" smtClean="0"/>
              <a:t>τήρησης</a:t>
            </a:r>
            <a:r>
              <a:rPr lang="en-US" sz="2000" dirty="0" smtClean="0"/>
              <a:t>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a:t>
            </a:r>
            <a:r>
              <a:rPr lang="el-GR" sz="2400" dirty="0" err="1"/>
              <a:t>υπερσυνδέσμους</a:t>
            </a:r>
            <a:r>
              <a:rPr lang="el-GR" sz="2400" dirty="0"/>
              <a:t>.</a:t>
            </a:r>
          </a:p>
          <a:p>
            <a:endParaRPr lang="el-GR" sz="2000" dirty="0"/>
          </a:p>
        </p:txBody>
      </p:sp>
    </p:spTree>
    <p:extLst>
      <p:ext uri="{BB962C8B-B14F-4D97-AF65-F5344CB8AC3E}">
        <p14:creationId xmlns:p14="http://schemas.microsoft.com/office/powerpoint/2010/main" val="417192795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392"/>
            <a:ext cx="9144000" cy="1143000"/>
          </a:xfrm>
        </p:spPr>
        <p:txBody>
          <a:bodyPr>
            <a:noAutofit/>
          </a:bodyPr>
          <a:lstStyle/>
          <a:p>
            <a:r>
              <a:rPr lang="el-GR" dirty="0">
                <a:solidFill>
                  <a:schemeClr val="tx1"/>
                </a:solidFill>
              </a:rPr>
              <a:t>Σημείωμα Χρήσης Έργων </a:t>
            </a:r>
            <a:r>
              <a:rPr lang="el-GR" dirty="0" smtClean="0">
                <a:solidFill>
                  <a:schemeClr val="tx1"/>
                </a:solidFill>
              </a:rPr>
              <a:t>Τρίτων</a:t>
            </a:r>
            <a:endParaRPr lang="el-GR" dirty="0">
              <a:solidFill>
                <a:schemeClr val="tx1"/>
              </a:solidFill>
            </a:endParaRPr>
          </a:p>
        </p:txBody>
      </p:sp>
      <p:sp>
        <p:nvSpPr>
          <p:cNvPr id="3" name="Content Placeholder 2"/>
          <p:cNvSpPr>
            <a:spLocks noGrp="1"/>
          </p:cNvSpPr>
          <p:nvPr>
            <p:ph idx="1"/>
          </p:nvPr>
        </p:nvSpPr>
        <p:spPr>
          <a:xfrm>
            <a:off x="179512" y="1556792"/>
            <a:ext cx="8856984" cy="4525963"/>
          </a:xfrm>
        </p:spPr>
        <p:txBody>
          <a:bodyPr>
            <a:noAutofit/>
          </a:bodyPr>
          <a:lstStyle/>
          <a:p>
            <a:pPr marL="0" indent="0">
              <a:buNone/>
            </a:pPr>
            <a:r>
              <a:rPr lang="el-GR" sz="2000" dirty="0" smtClean="0"/>
              <a:t>Το </a:t>
            </a:r>
            <a:r>
              <a:rPr lang="el-GR" sz="2000" dirty="0"/>
              <a:t>Έργο αυτό κάνει χρήση των ακόλουθων έργων</a:t>
            </a:r>
            <a:r>
              <a:rPr lang="el-GR" sz="2000" dirty="0" smtClean="0"/>
              <a:t>:</a:t>
            </a:r>
            <a:endParaRPr lang="en-US" sz="2000" dirty="0" smtClean="0"/>
          </a:p>
          <a:p>
            <a:r>
              <a:rPr lang="en-US" sz="2000" dirty="0"/>
              <a:t>Donald A. Neumann, </a:t>
            </a:r>
            <a:r>
              <a:rPr lang="en-US" sz="2000" dirty="0" smtClean="0"/>
              <a:t>“Kinesiology </a:t>
            </a:r>
            <a:r>
              <a:rPr lang="en-US" sz="2000" dirty="0"/>
              <a:t>of the Musculoskeletal System: Foundations for </a:t>
            </a:r>
            <a:r>
              <a:rPr lang="en-US" sz="2000" dirty="0" smtClean="0"/>
              <a:t>Rehabilitation</a:t>
            </a:r>
            <a:r>
              <a:rPr lang="en-US" sz="2000" dirty="0"/>
              <a:t>”, Mosby/Elsevier, </a:t>
            </a:r>
            <a:r>
              <a:rPr lang="en-US" sz="2000" dirty="0" smtClean="0"/>
              <a:t>2010.</a:t>
            </a:r>
          </a:p>
          <a:p>
            <a:r>
              <a:rPr lang="el-GR" sz="2000" dirty="0" err="1"/>
              <a:t>Kapandji</a:t>
            </a:r>
            <a:r>
              <a:rPr lang="el-GR" sz="2000" dirty="0"/>
              <a:t>, IA.: Η Λειτουργική Ανατομική των Αρθρώσεων, Τόμοι 1,2,3. Αθήνα: Ιατρικές Εκδόσεις Π.Χ. Πασχαλίδης, </a:t>
            </a:r>
            <a:r>
              <a:rPr lang="el-GR" sz="2000" dirty="0" smtClean="0"/>
              <a:t>2001</a:t>
            </a:r>
            <a:r>
              <a:rPr lang="en-US" sz="2000" dirty="0" smtClean="0"/>
              <a:t>.</a:t>
            </a:r>
            <a:endParaRPr lang="el-GR" sz="2000" dirty="0"/>
          </a:p>
        </p:txBody>
      </p:sp>
    </p:spTree>
    <p:extLst>
      <p:ext uri="{BB962C8B-B14F-4D97-AF65-F5344CB8AC3E}">
        <p14:creationId xmlns:p14="http://schemas.microsoft.com/office/powerpoint/2010/main" val="260874530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solidFill>
                  <a:schemeClr val="tx1"/>
                </a:solidFill>
              </a:rPr>
              <a:t>Χρηματοδότηση</a:t>
            </a:r>
            <a:endParaRPr lang="el-GR" dirty="0">
              <a:solidFill>
                <a:schemeClr val="tx1"/>
              </a:solidFill>
            </a:endParaRPr>
          </a:p>
        </p:txBody>
      </p:sp>
      <p:sp>
        <p:nvSpPr>
          <p:cNvPr id="3" name="Content Placeholder 2"/>
          <p:cNvSpPr>
            <a:spLocks noGrp="1"/>
          </p:cNvSpPr>
          <p:nvPr>
            <p:ph idx="1"/>
          </p:nvPr>
        </p:nvSpPr>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a:t>
            </a:r>
            <a:r>
              <a:rPr lang="el-GR" sz="2000" b="1" smtClean="0"/>
              <a:t>ΤΕΙ Αθήνας</a:t>
            </a:r>
            <a:r>
              <a:rPr lang="el-GR" sz="2000" smtClean="0"/>
              <a:t>» </a:t>
            </a:r>
            <a:r>
              <a:rPr lang="el-GR" sz="2000" dirty="0" smtClean="0"/>
              <a:t>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21395656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dirty="0" smtClean="0"/>
              <a:t>Άρθρωση ισχίου </a:t>
            </a:r>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8</a:t>
            </a:fld>
            <a:endParaRPr lang="el-GR" dirty="0"/>
          </a:p>
        </p:txBody>
      </p:sp>
      <p:sp>
        <p:nvSpPr>
          <p:cNvPr id="3" name="Θέση περιεχομένου 2"/>
          <p:cNvSpPr>
            <a:spLocks noGrp="1"/>
          </p:cNvSpPr>
          <p:nvPr>
            <p:ph idx="1"/>
          </p:nvPr>
        </p:nvSpPr>
        <p:spPr/>
        <p:txBody>
          <a:bodyPr/>
          <a:lstStyle/>
          <a:p>
            <a:pPr>
              <a:lnSpc>
                <a:spcPct val="105000"/>
              </a:lnSpc>
              <a:spcBef>
                <a:spcPts val="600"/>
              </a:spcBef>
            </a:pPr>
            <a:r>
              <a:rPr lang="el-GR" sz="2400" dirty="0"/>
              <a:t>Η κεφαλή του μηριαίου εφάπτεται με την κοτύλη μόνο στην περιοχή η οποία επαλείφεται με αρθρικό χόνδρο.</a:t>
            </a:r>
          </a:p>
          <a:p>
            <a:pPr>
              <a:lnSpc>
                <a:spcPct val="105000"/>
              </a:lnSpc>
              <a:spcBef>
                <a:spcPts val="600"/>
              </a:spcBef>
            </a:pPr>
            <a:r>
              <a:rPr lang="el-GR" sz="2400" dirty="0"/>
              <a:t>Η περιοχή όπου ο χόνδρος είναι παχύτερος (~ 3.5</a:t>
            </a:r>
            <a:r>
              <a:rPr lang="en-US" sz="2400" dirty="0"/>
              <a:t> mm</a:t>
            </a:r>
            <a:r>
              <a:rPr lang="el-GR" sz="2400" dirty="0"/>
              <a:t>) δέχεται τις μεγαλύτερες φορτίσεις.</a:t>
            </a:r>
          </a:p>
          <a:p>
            <a:pPr>
              <a:lnSpc>
                <a:spcPct val="105000"/>
              </a:lnSpc>
              <a:spcBef>
                <a:spcPts val="600"/>
              </a:spcBef>
            </a:pPr>
            <a:r>
              <a:rPr lang="el-GR" sz="2400" dirty="0"/>
              <a:t>Κατά την βάδιση, η φόρτιση του ισχίου κυμαίνεται μεταξύ 13% του βάρους του σώματος κατά την μέση φάση αιώρησης και πάνω από 300% κατά την μέση φάση στήριξης.</a:t>
            </a:r>
          </a:p>
          <a:p>
            <a:pPr>
              <a:lnSpc>
                <a:spcPct val="105000"/>
              </a:lnSpc>
              <a:spcBef>
                <a:spcPts val="600"/>
              </a:spcBef>
            </a:pPr>
            <a:r>
              <a:rPr lang="el-GR" sz="2400" dirty="0"/>
              <a:t>Η επιφάνεια επαφής των αρθρικών επιφανειών κυμαίνεται από 20% κατά την φάση αιώρησης έως 98% στο μέσον της φάσης στήριξης</a:t>
            </a:r>
            <a:r>
              <a:rPr lang="el-GR" sz="2400" dirty="0" smtClean="0"/>
              <a:t>.</a:t>
            </a:r>
            <a:endParaRPr lang="el-GR" sz="2400" dirty="0"/>
          </a:p>
        </p:txBody>
      </p:sp>
    </p:spTree>
    <p:extLst>
      <p:ext uri="{BB962C8B-B14F-4D97-AF65-F5344CB8AC3E}">
        <p14:creationId xmlns:p14="http://schemas.microsoft.com/office/powerpoint/2010/main" val="313272355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ISPRING_RESOURCE_PATHS_HASH_2" val="268863a85ded487f47f3bbfda933224d483ea29"/>
</p:tagLst>
</file>

<file path=ppt/theme/theme1.xml><?xml version="1.0" encoding="utf-8"?>
<a:theme xmlns:a="http://schemas.openxmlformats.org/drawingml/2006/main" name="template">
  <a:themeElements>
    <a:clrScheme name="Προσαρμοσμένο 1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C_template_updated">
  <a:themeElements>
    <a:clrScheme name="Custom 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C_template_updated">
  <a:themeElements>
    <a:clrScheme name="Προσαρμοσμένο 1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Template>
  <TotalTime>895</TotalTime>
  <Words>5644</Words>
  <Application>Microsoft Office PowerPoint</Application>
  <PresentationFormat>Προβολή στην οθόνη (4:3)</PresentationFormat>
  <Paragraphs>585</Paragraphs>
  <Slides>83</Slides>
  <Notes>21</Notes>
  <HiddenSlides>0</HiddenSlides>
  <MMClips>0</MMClips>
  <ScaleCrop>false</ScaleCrop>
  <HeadingPairs>
    <vt:vector size="4" baseType="variant">
      <vt:variant>
        <vt:lpstr>Θέμα</vt:lpstr>
      </vt:variant>
      <vt:variant>
        <vt:i4>3</vt:i4>
      </vt:variant>
      <vt:variant>
        <vt:lpstr>Τίτλοι διαφανειών</vt:lpstr>
      </vt:variant>
      <vt:variant>
        <vt:i4>83</vt:i4>
      </vt:variant>
    </vt:vector>
  </HeadingPairs>
  <TitlesOfParts>
    <vt:vector size="86" baseType="lpstr">
      <vt:lpstr>template</vt:lpstr>
      <vt:lpstr>1_OC_template_updated</vt:lpstr>
      <vt:lpstr>OC_template_updated</vt:lpstr>
      <vt:lpstr>Κινησιολογία ΙI (Θ)</vt:lpstr>
      <vt:lpstr>Άρθρωση ισχίου – Οστά 1/7</vt:lpstr>
      <vt:lpstr>Άρθρωση ισχίου – Οστά 3/7</vt:lpstr>
      <vt:lpstr>Άρθρωση ισχίου – Οστά 5/7</vt:lpstr>
      <vt:lpstr>Άρθρωση ισχίου – Οστά 6/7</vt:lpstr>
      <vt:lpstr>Άρθρωση ισχίου – Οστά 7/7</vt:lpstr>
      <vt:lpstr>Άρθρωση ισχίου</vt:lpstr>
      <vt:lpstr>Άρθρωση ισχίου – Αρθρικός χόνδρος </vt:lpstr>
      <vt:lpstr>Άρθρωση ισχίου </vt:lpstr>
      <vt:lpstr>Αρθρικός θύλακος</vt:lpstr>
      <vt:lpstr>Άρθρωση ισχίου – Σύνδεσμοι 1/2</vt:lpstr>
      <vt:lpstr>Άρθρωση ισχίου – Σύνδεσμοι 2/2</vt:lpstr>
      <vt:lpstr>Σύνδεσμοι</vt:lpstr>
      <vt:lpstr>Σταθερότητα του ισχίου 1/4</vt:lpstr>
      <vt:lpstr>Σταθερότητα του ισχίου 2/4</vt:lpstr>
      <vt:lpstr>Σταθερότητα του ισχίου 3/4</vt:lpstr>
      <vt:lpstr>Σταθερότητα του ισχίου 4/4</vt:lpstr>
      <vt:lpstr>Περιορισμός παθητικών κινήσεων</vt:lpstr>
      <vt:lpstr>Οστεοκινηματική </vt:lpstr>
      <vt:lpstr>Οστεοκινηματική ισχίου με σταθερή λεκάνη</vt:lpstr>
      <vt:lpstr>Οστεοκινηματική ισχίου με  σταθερό μηριαίο</vt:lpstr>
      <vt:lpstr>Ο οσφυοπυελικός ρυθμός μπορεί να έχει την ίδια ή αντίθετη κατεύθυνση</vt:lpstr>
      <vt:lpstr>Οσφυϊκό πλέγμα – Εννεύρωση  μυών</vt:lpstr>
      <vt:lpstr>Ιερό πλέγμα</vt:lpstr>
      <vt:lpstr>Νεύρα ιερού πλέγματος</vt:lpstr>
      <vt:lpstr>Μυϊκή λειτουργία</vt:lpstr>
      <vt:lpstr>Μύες ισχίου – Κύρια ενέργεια</vt:lpstr>
      <vt:lpstr>Μύες ισχίου – Δευτερεύουσα ενέργεια</vt:lpstr>
      <vt:lpstr>Καμπτήρες μύες – Λαγονοψοΐτης </vt:lpstr>
      <vt:lpstr>Λαγονοψοΐτης μυς</vt:lpstr>
      <vt:lpstr>Ελάσσων ψοΐτης</vt:lpstr>
      <vt:lpstr>Καμπτήρες μύες – Ραπτικός </vt:lpstr>
      <vt:lpstr>Καμπτήρες μύες – Ορθός μηριαίος – ΤΠΠ  </vt:lpstr>
      <vt:lpstr>Καμπτήρες μύες 1/2</vt:lpstr>
      <vt:lpstr>Καμπτήρες μύες 2/2</vt:lpstr>
      <vt:lpstr>Κίνηση λεκάνης-προς-μηριαίο</vt:lpstr>
      <vt:lpstr>Μύες στο μετωπιαίο επίπεδο</vt:lpstr>
      <vt:lpstr>Προσαγωγοί μύες</vt:lpstr>
      <vt:lpstr>Προσαγωγοί μύες 1/2</vt:lpstr>
      <vt:lpstr>Προσαγωγοί μύες 2/2</vt:lpstr>
      <vt:lpstr>Προσαγωγοί μύες – Μεγάλος προσαγωγός 1/2</vt:lpstr>
      <vt:lpstr>Προσαγωγοί μύες – Μεγάλος προσαγωγός 2/2</vt:lpstr>
      <vt:lpstr>Λειτουργία προσαγωγών στο μετωπιαίο επίπεδο</vt:lpstr>
      <vt:lpstr>Λειτουργία προσαγωγών στο οβελιαίο επίπεδο</vt:lpstr>
      <vt:lpstr>Αναστροφή της ενέργειας των προσαγωγών στο οβελιαίο επίπεδο 1/2</vt:lpstr>
      <vt:lpstr>Αναστροφή της ενέργειας των προσαγωγών στο οβελιαίο επίπεδο 2/2</vt:lpstr>
      <vt:lpstr>Έσω στροφείς ισχίου</vt:lpstr>
      <vt:lpstr>Έσω στροφείς του ισχίου</vt:lpstr>
      <vt:lpstr>Προσαγωγοί μύες ως έσω στροφείς</vt:lpstr>
      <vt:lpstr>Εκτείνοντες – Απαγωγοί  Έξω στροφείς μύες του ισχίου</vt:lpstr>
      <vt:lpstr>Εκτείνοντες μύες 1/6</vt:lpstr>
      <vt:lpstr>Εκτείνοντες μύες 2/6</vt:lpstr>
      <vt:lpstr>Εκτείνοντες μύες 3/6</vt:lpstr>
      <vt:lpstr>Εκτείνοντες μύες 4/6</vt:lpstr>
      <vt:lpstr>Εκτείνοντες μύες 5/6</vt:lpstr>
      <vt:lpstr>Εκτείνοντες μύες 6/6</vt:lpstr>
      <vt:lpstr>Ενεργοποίηση μεγάλου γλουτιαίου</vt:lpstr>
      <vt:lpstr>Απαγωγοί μύες 1/5</vt:lpstr>
      <vt:lpstr>Απαγωγοί μύες 2/5</vt:lpstr>
      <vt:lpstr>Απαγωγοί μύες 3/5</vt:lpstr>
      <vt:lpstr>Απαγωγοί μύες 4/5</vt:lpstr>
      <vt:lpstr>Απαγωγοί μύες 5/5</vt:lpstr>
      <vt:lpstr>Απαγωγοί μύες – ‘Δελτοειδής του ισχίου’</vt:lpstr>
      <vt:lpstr>Έλεγχος σταθερότητας λεκάνης στο μετωπιαίο επίπεδο</vt:lpstr>
      <vt:lpstr>Συμπιεστική δύναμη ισχίου</vt:lpstr>
      <vt:lpstr>Διαδοχική ενεργοποίηση απαγωγών στο οβελιαίο επίπεδο</vt:lpstr>
      <vt:lpstr>Έξω στροφείς ισχίου</vt:lpstr>
      <vt:lpstr>Έξω στροφείς του ισχίου</vt:lpstr>
      <vt:lpstr>Απιοειδής μυς</vt:lpstr>
      <vt:lpstr>Έσω θυροειδής μυς</vt:lpstr>
      <vt:lpstr>Δίδυμοι και τετράγωνος μηριαίος μύες</vt:lpstr>
      <vt:lpstr>Έξω θυροειδής μυς</vt:lpstr>
      <vt:lpstr>Μέγιστες ροπές μυών του ισχίου</vt:lpstr>
      <vt:lpstr>Βάδιση με μπαστούνι</vt:lpstr>
      <vt:lpstr>Βάδιση με βάρος στο αντίθετο χέρι</vt:lpstr>
      <vt:lpstr>Τέλος Ενότητας</vt:lpstr>
      <vt:lpstr>Σημειώματα</vt:lpstr>
      <vt:lpstr>Σημείωμα Αναφοράς</vt:lpstr>
      <vt:lpstr>Σημείωμα Αδειοδότησης</vt:lpstr>
      <vt:lpstr>Επεξήγηση όρων χρήσης έργων τρίτων</vt:lpstr>
      <vt:lpstr>Διατήρηση Σημειωμάτων</vt:lpstr>
      <vt:lpstr>Σημείωμα Χρήσης Έργων Τρίτων</vt:lpstr>
      <vt:lpstr>Χρηματοδότηση</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Κινησιολογία ΙI (Θ)</dc:title>
  <dc:creator>fkaram2</dc:creator>
  <cp:lastModifiedBy>fkaram2</cp:lastModifiedBy>
  <cp:revision>61</cp:revision>
  <dcterms:created xsi:type="dcterms:W3CDTF">2015-06-03T10:26:33Z</dcterms:created>
  <dcterms:modified xsi:type="dcterms:W3CDTF">2015-10-15T13:25:31Z</dcterms:modified>
</cp:coreProperties>
</file>