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9"/>
  </p:notesMasterIdLst>
  <p:handoutMasterIdLst>
    <p:handoutMasterId r:id="rId20"/>
  </p:handoutMasterIdLst>
  <p:sldIdLst>
    <p:sldId id="256" r:id="rId3"/>
    <p:sldId id="271" r:id="rId4"/>
    <p:sldId id="272" r:id="rId5"/>
    <p:sldId id="273" r:id="rId6"/>
    <p:sldId id="274" r:id="rId7"/>
    <p:sldId id="275" r:id="rId8"/>
    <p:sldId id="276" r:id="rId9"/>
    <p:sldId id="277" r:id="rId10"/>
    <p:sldId id="278" r:id="rId11"/>
    <p:sldId id="257" r:id="rId12"/>
    <p:sldId id="262" r:id="rId13"/>
    <p:sldId id="264" r:id="rId14"/>
    <p:sldId id="269" r:id="rId15"/>
    <p:sldId id="270" r:id="rId16"/>
    <p:sldId id="266" r:id="rId17"/>
    <p:sldId id="26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4" autoAdjust="0"/>
    <p:restoredTop sz="94670" autoAdjust="0"/>
  </p:normalViewPr>
  <p:slideViewPr>
    <p:cSldViewPr>
      <p:cViewPr varScale="1">
        <p:scale>
          <a:sx n="81" d="100"/>
          <a:sy n="81" d="100"/>
        </p:scale>
        <p:origin x="-84" y="-696"/>
      </p:cViewPr>
      <p:guideLst>
        <p:guide orient="horz" pos="2160"/>
        <p:guide pos="2880"/>
      </p:guideLst>
    </p:cSldViewPr>
  </p:slideViewPr>
  <p:outlineViewPr>
    <p:cViewPr>
      <p:scale>
        <a:sx n="33" d="100"/>
        <a:sy n="33" d="100"/>
      </p:scale>
      <p:origin x="48" y="623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5B3462"/>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Τουρισμός και Αερομεταφορές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8</a:t>
            </a:r>
            <a:r>
              <a:rPr lang="el-GR" sz="2600" dirty="0" smtClean="0"/>
              <a:t>:</a:t>
            </a:r>
            <a:r>
              <a:rPr lang="en-US" sz="2600" dirty="0" smtClean="0"/>
              <a:t> </a:t>
            </a:r>
            <a:r>
              <a:rPr lang="el-GR" sz="2600" dirty="0"/>
              <a:t>Σχέδιο Τιμολόγησης και διακανονισμού της </a:t>
            </a:r>
            <a:r>
              <a:rPr lang="el-GR" sz="2600" dirty="0" smtClean="0"/>
              <a:t>ΙΑΤΑ</a:t>
            </a:r>
            <a:endParaRPr lang="en-US" sz="2600" dirty="0" smtClean="0"/>
          </a:p>
          <a:p>
            <a:pPr>
              <a:spcBef>
                <a:spcPts val="0"/>
              </a:spcBef>
            </a:pPr>
            <a:r>
              <a:rPr lang="el-GR" sz="2200" dirty="0" smtClean="0"/>
              <a:t>Δρ</a:t>
            </a:r>
            <a:r>
              <a:rPr lang="el-GR" sz="2200" dirty="0" smtClean="0"/>
              <a:t>.</a:t>
            </a:r>
            <a:r>
              <a:rPr lang="en-US" sz="2200" dirty="0" smtClean="0"/>
              <a:t> </a:t>
            </a:r>
            <a:r>
              <a:rPr lang="el-GR" sz="2200" dirty="0" smtClean="0"/>
              <a:t>Βασιλική </a:t>
            </a:r>
            <a:r>
              <a:rPr lang="el-GR" sz="2200" dirty="0" smtClean="0"/>
              <a:t>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«Τουρισμός και Αερομεταφορές. </a:t>
            </a:r>
            <a:r>
              <a:rPr lang="el-GR" sz="2000" dirty="0" smtClean="0"/>
              <a:t>Ενότητα </a:t>
            </a:r>
            <a:r>
              <a:rPr lang="en-US" sz="2000" dirty="0" smtClean="0"/>
              <a:t>8: </a:t>
            </a:r>
            <a:r>
              <a:rPr lang="el-GR" sz="2000" dirty="0"/>
              <a:t>Σχέδιο Τιμολόγησης και διακανονισμού της </a:t>
            </a:r>
            <a:r>
              <a:rPr lang="el-GR" sz="2000" dirty="0" smtClean="0"/>
              <a:t>ΙΑΤΑ».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Σχέση και </a:t>
            </a:r>
            <a:r>
              <a:rPr lang="el-GR" dirty="0"/>
              <a:t>ροή επικοινωνίας μεταξύ των πρακτόρων, της ΙΑΤΑ και των </a:t>
            </a:r>
            <a:r>
              <a:rPr lang="el-GR" dirty="0" smtClean="0"/>
              <a:t>αερογραμμών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28" t="2620" r="8336" b="43307"/>
          <a:stretch/>
        </p:blipFill>
        <p:spPr bwMode="auto">
          <a:xfrm>
            <a:off x="1257312" y="1196752"/>
            <a:ext cx="6629376"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626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Διαδικασία αιτήσεων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Ένας αιτών μπορεί να αναγνωριστεί ως πράκτορας της ΙΑΤΑ και συνεπώς να διοριστεί ως αντιπρόσωπος αερογραμμών, εφ’ όσων ανταποκρίνεται στα προσόντα και στα κριτήρια που περιγράφονται στους κανόνες αντιπροσωπειών πωλήσεων (Sales Agency Rules) και να εκτελεί μια συμφωνία αντιπροσωπειών.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346733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Διαδικασία αιτήσεων </a:t>
            </a:r>
            <a:r>
              <a:rPr lang="el-GR" sz="3000" b="0" dirty="0" smtClean="0"/>
              <a:t>2/2</a:t>
            </a:r>
            <a:endParaRPr lang="el-GR" dirty="0"/>
          </a:p>
        </p:txBody>
      </p:sp>
      <p:sp>
        <p:nvSpPr>
          <p:cNvPr id="3" name="Θέση περιεχομένου 2"/>
          <p:cNvSpPr>
            <a:spLocks noGrp="1"/>
          </p:cNvSpPr>
          <p:nvPr>
            <p:ph idx="1"/>
          </p:nvPr>
        </p:nvSpPr>
        <p:spPr/>
        <p:txBody>
          <a:bodyPr/>
          <a:lstStyle/>
          <a:p>
            <a:r>
              <a:rPr lang="el-GR" dirty="0"/>
              <a:t>Συγκεκριμένα ελάχιστα κριτήρια απαιτούνται για να είναι επιτυχημένη μία αίτηση. </a:t>
            </a:r>
            <a:endParaRPr lang="el-GR" dirty="0" smtClean="0"/>
          </a:p>
          <a:p>
            <a:pPr lvl="1"/>
            <a:r>
              <a:rPr lang="el-GR" dirty="0"/>
              <a:t>Λειτουργικός </a:t>
            </a:r>
            <a:r>
              <a:rPr lang="el-GR" dirty="0" smtClean="0"/>
              <a:t>χώρος.</a:t>
            </a:r>
            <a:endParaRPr lang="el-GR" dirty="0"/>
          </a:p>
          <a:p>
            <a:pPr lvl="1"/>
            <a:r>
              <a:rPr lang="el-GR" dirty="0"/>
              <a:t>Ασφάλεια των λειτουργικών </a:t>
            </a:r>
            <a:r>
              <a:rPr lang="el-GR" dirty="0" smtClean="0"/>
              <a:t>χώρων.</a:t>
            </a:r>
            <a:endParaRPr lang="el-GR" dirty="0"/>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728619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Σχέδιο Τιμολόγησης και </a:t>
            </a:r>
            <a:r>
              <a:rPr lang="el-GR" dirty="0" smtClean="0"/>
              <a:t/>
            </a:r>
            <a:br>
              <a:rPr lang="el-GR" dirty="0" smtClean="0"/>
            </a:br>
            <a:r>
              <a:rPr lang="el-GR" dirty="0" smtClean="0"/>
              <a:t>διακανονισμού </a:t>
            </a:r>
            <a:r>
              <a:rPr lang="el-GR" dirty="0"/>
              <a:t>της ΙΑΤΑ (BSP)</a:t>
            </a:r>
          </a:p>
        </p:txBody>
      </p:sp>
      <p:sp>
        <p:nvSpPr>
          <p:cNvPr id="3" name="Θέση περιεχομένου 2"/>
          <p:cNvSpPr>
            <a:spLocks noGrp="1"/>
          </p:cNvSpPr>
          <p:nvPr>
            <p:ph idx="1"/>
          </p:nvPr>
        </p:nvSpPr>
        <p:spPr>
          <a:xfrm>
            <a:off x="457200" y="1340768"/>
            <a:ext cx="8435280" cy="5328592"/>
          </a:xfrm>
        </p:spPr>
        <p:txBody>
          <a:bodyPr>
            <a:normAutofit/>
          </a:bodyPr>
          <a:lstStyle/>
          <a:p>
            <a:r>
              <a:rPr lang="el-GR" sz="2200" dirty="0"/>
              <a:t>Το σχέδιο τιμολόγησης και διακανονισμού είναι ένα ακριβές και σωστά δοκιμασμένο σύστημα το οποίο απλοποιεί τις διαδικασίες πώλησης, αναφοράς και εμβασμάτων για τα εγκεκριμένα πρακτορεία πωλήσεων της ΙΑΤΑ</a:t>
            </a:r>
            <a:r>
              <a:rPr lang="el-GR" sz="2200" dirty="0" smtClean="0"/>
              <a:t>.</a:t>
            </a:r>
          </a:p>
          <a:p>
            <a:r>
              <a:rPr lang="el-GR" sz="2200" dirty="0"/>
              <a:t>Το κύριο χαρακτηριστικό του σχεδίου αυτού είναι το πρότυπο έγγραφο κίνησης το οποίο χρησιμοποιείται από τους εγκεκριμένους πράκτορες της ΙΑΤΑ για λογαριασμό των αντιπροσωπευτικών αεροπορικών εταιρειών που συμμετέχουν.</a:t>
            </a:r>
            <a:endParaRPr lang="el-GR" sz="2200" dirty="0" smtClean="0"/>
          </a:p>
          <a:p>
            <a:r>
              <a:rPr lang="el-GR" sz="2200" dirty="0"/>
              <a:t>Μέσω της εισαγωγής στο σχέδιο τιμολόγησης και διακανονισμού, και οι αερογραμμές αλλά και οι πράκτορες βελτιώνουν το πρότυπο σύστημα τους ενώ παράλληλα  σώζουν χρόνο, προσπάθεια και φυσικά χρήματα.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4121676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Οφέλη από τη χρήση του BSP για τους ταξιδιωτικούς πράκτορες</a:t>
            </a:r>
          </a:p>
        </p:txBody>
      </p:sp>
      <p:sp>
        <p:nvSpPr>
          <p:cNvPr id="3" name="Θέση περιεχομένου 2"/>
          <p:cNvSpPr>
            <a:spLocks noGrp="1"/>
          </p:cNvSpPr>
          <p:nvPr>
            <p:ph idx="1"/>
          </p:nvPr>
        </p:nvSpPr>
        <p:spPr/>
        <p:txBody>
          <a:bodyPr>
            <a:normAutofit/>
          </a:bodyPr>
          <a:lstStyle/>
          <a:p>
            <a:r>
              <a:rPr lang="el-GR" dirty="0"/>
              <a:t>Η εξομάλυνση και η απλοποίηση των </a:t>
            </a:r>
            <a:r>
              <a:rPr lang="el-GR" dirty="0" smtClean="0"/>
              <a:t>εργασιών.</a:t>
            </a:r>
            <a:endParaRPr lang="el-GR" dirty="0"/>
          </a:p>
          <a:p>
            <a:r>
              <a:rPr lang="el-GR" dirty="0"/>
              <a:t>Ο συγκεντρωτισμός της </a:t>
            </a:r>
            <a:r>
              <a:rPr lang="el-GR" dirty="0" smtClean="0"/>
              <a:t>πηγής.</a:t>
            </a:r>
            <a:endParaRPr lang="el-GR" dirty="0"/>
          </a:p>
          <a:p>
            <a:r>
              <a:rPr lang="el-GR" dirty="0"/>
              <a:t>Απλοποιεί την γραφική εργασία </a:t>
            </a:r>
            <a:r>
              <a:rPr lang="el-GR" dirty="0" smtClean="0"/>
              <a:t>και </a:t>
            </a:r>
            <a:r>
              <a:rPr lang="el-GR" dirty="0"/>
              <a:t>μειώνει τα μεγάλα </a:t>
            </a:r>
            <a:r>
              <a:rPr lang="el-GR" dirty="0" smtClean="0"/>
              <a:t>κόστη.</a:t>
            </a:r>
            <a:endParaRPr lang="el-GR" dirty="0"/>
          </a:p>
          <a:p>
            <a:r>
              <a:rPr lang="el-GR" dirty="0"/>
              <a:t>Διευκολύνει και προτρέπει την χρήση των πιο μοντέρνων αυτόματων συστημάτων έκδοσης εισιτηρίων, εξοικονομώντας χρήμα και </a:t>
            </a:r>
            <a:r>
              <a:rPr lang="el-GR" dirty="0" smtClean="0"/>
              <a:t>χρόνο.</a:t>
            </a:r>
            <a:endParaRPr lang="el-GR" dirty="0"/>
          </a:p>
          <a:p>
            <a:r>
              <a:rPr lang="el-GR" dirty="0" smtClean="0"/>
              <a:t>Παρουσιάζει </a:t>
            </a:r>
            <a:r>
              <a:rPr lang="el-GR" dirty="0"/>
              <a:t>στον πελάτη ένα ελκυστικό και ευανάγνωστο εισιτήριο.</a:t>
            </a:r>
          </a:p>
          <a:p>
            <a:r>
              <a:rPr lang="el-GR" dirty="0" smtClean="0"/>
              <a:t>Απλοποιεί </a:t>
            </a:r>
            <a:r>
              <a:rPr lang="el-GR" dirty="0"/>
              <a:t>την εκπαίδευση του </a:t>
            </a:r>
            <a:r>
              <a:rPr lang="el-GR" dirty="0" smtClean="0"/>
              <a:t>προσωπικού.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774997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Οικονομικές συναλλαγές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b="1" dirty="0"/>
              <a:t>Κώδικας για την πρακτική για τις πιστωτικές κάρτες και άλλες συναλλαγές που γίνονται κατά των εμπορικών συμφωνιών μιας </a:t>
            </a:r>
            <a:r>
              <a:rPr lang="el-GR" b="1" dirty="0" smtClean="0"/>
              <a:t>αερογραμμής.</a:t>
            </a:r>
          </a:p>
          <a:p>
            <a:pPr marL="355600" indent="0">
              <a:spcBef>
                <a:spcPts val="300"/>
              </a:spcBef>
              <a:buNone/>
            </a:pPr>
            <a:r>
              <a:rPr lang="el-GR" dirty="0" smtClean="0"/>
              <a:t>Η </a:t>
            </a:r>
            <a:r>
              <a:rPr lang="el-GR" dirty="0"/>
              <a:t>απόφαση 890 προνοεί για την εμπορική συμφωνία των αερογραμμών, χρησιμοποιώντας τη  συναλλαγή καρτών μεταξύ των πρακτόρων κάτω από συγκεκριμένους όρους εξουσίας και υποχρέωσης.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187319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Οικονομικές συναλλαγές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lstStyle/>
          <a:p>
            <a:r>
              <a:rPr lang="el-GR" b="1" dirty="0"/>
              <a:t>Επί τόπου συναλλαγή </a:t>
            </a:r>
          </a:p>
          <a:p>
            <a:pPr marL="355600" indent="0">
              <a:spcBef>
                <a:spcPts val="300"/>
              </a:spcBef>
              <a:buNone/>
            </a:pPr>
            <a:r>
              <a:rPr lang="el-GR" dirty="0"/>
              <a:t>Ο πράκτορας </a:t>
            </a:r>
            <a:r>
              <a:rPr lang="el-GR" dirty="0" smtClean="0"/>
              <a:t>πρέπει </a:t>
            </a:r>
            <a:r>
              <a:rPr lang="el-GR" dirty="0"/>
              <a:t>να εξασφαλίσει ότι όλα τα στοιχεία της κάρτας αποτυπώνονται στον αποτυπωτή καρτών ή στον </a:t>
            </a:r>
            <a:r>
              <a:rPr lang="el-GR" dirty="0" smtClean="0"/>
              <a:t>σαρωτή</a:t>
            </a:r>
            <a:r>
              <a:rPr lang="el-GR" dirty="0" smtClean="0"/>
              <a:t>. Πρέπει </a:t>
            </a:r>
            <a:r>
              <a:rPr lang="el-GR" dirty="0"/>
              <a:t>να λάβει εξουσιοδότηση για κάθε συναλλαγή από την εταιρεία καρτών (Company Card) και συνεπώς να το καταγράψει στο αντίστοιχο μέρος στη φόρμα της χρέωσης και στο GDS PNR.</a:t>
            </a:r>
          </a:p>
          <a:p>
            <a:pPr marL="355600" indent="0"/>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678591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Οικονομικές συναλλαγές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b="1" dirty="0"/>
              <a:t>Συναλλαγές χωρίς την παρουσία του </a:t>
            </a:r>
            <a:r>
              <a:rPr lang="el-GR" b="1" dirty="0" smtClean="0"/>
              <a:t>κατόχου</a:t>
            </a:r>
          </a:p>
          <a:p>
            <a:pPr marL="355600" indent="0">
              <a:buNone/>
            </a:pPr>
            <a:r>
              <a:rPr lang="el-GR" dirty="0"/>
              <a:t>Οι πράκτορες είναι υπεύθυνοι για το ποσό της συναλλαγής στις περιπτώσεις που ο κάτοχος της κάρτας δεν είναι παρών.</a:t>
            </a:r>
          </a:p>
          <a:p>
            <a:pPr marL="355600" indent="0">
              <a:buNone/>
            </a:pPr>
            <a:r>
              <a:rPr lang="el-GR" dirty="0"/>
              <a:t>Ο πράκτορας συνιστάται, όπου είναι διαθέσιμο το GDS, να επικυρώνει τιμή επαλήθευσης της κάρτας (Card Verification Value, 3digit code)  σε όλες τις μη πρόσωπο με πρόσωπο συναλλαγές.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2146773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110</TotalTime>
  <Words>1024</Words>
  <Application>Microsoft Office PowerPoint</Application>
  <PresentationFormat>Προβολή στην οθόνη (4:3)</PresentationFormat>
  <Paragraphs>101</Paragraphs>
  <Slides>16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16</vt:i4>
      </vt:variant>
    </vt:vector>
  </HeadingPairs>
  <TitlesOfParts>
    <vt:vector size="18" baseType="lpstr">
      <vt:lpstr>exo-opistho_simeiomata</vt:lpstr>
      <vt:lpstr>OC_template_updated</vt:lpstr>
      <vt:lpstr>Τουρισμός και Αερομεταφορές</vt:lpstr>
      <vt:lpstr>Σχέση και ροή επικοινωνίας μεταξύ των πρακτόρων, της ΙΑΤΑ και των αερογραμμών</vt:lpstr>
      <vt:lpstr>Διαδικασία αιτήσεων 1/2</vt:lpstr>
      <vt:lpstr>Διαδικασία αιτήσεων 2/2</vt:lpstr>
      <vt:lpstr>Σχέδιο Τιμολόγησης και  διακανονισμού της ΙΑΤΑ (BSP)</vt:lpstr>
      <vt:lpstr>Οφέλη από τη χρήση του BSP για τους ταξιδιωτικούς πράκτορες</vt:lpstr>
      <vt:lpstr>Οικονομικές συναλλαγές 1/3</vt:lpstr>
      <vt:lpstr>Οικονομικές συναλλαγές 2/3</vt:lpstr>
      <vt:lpstr>Οικονομικές συναλλαγές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Τουρισμός και Αερομεταφορές</dc:title>
  <dc:creator>opencourses@teiath.gr</dc:creator>
  <cp:lastModifiedBy>natasakar new</cp:lastModifiedBy>
  <cp:revision>7</cp:revision>
  <dcterms:created xsi:type="dcterms:W3CDTF">2015-04-20T06:33:49Z</dcterms:created>
  <dcterms:modified xsi:type="dcterms:W3CDTF">2015-06-26T10:44:32Z</dcterms:modified>
</cp:coreProperties>
</file>