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handoutMasterIdLst>
    <p:handoutMasterId r:id="rId20"/>
  </p:handoutMasterIdLst>
  <p:sldIdLst>
    <p:sldId id="256" r:id="rId2"/>
    <p:sldId id="277" r:id="rId3"/>
    <p:sldId id="278" r:id="rId4"/>
    <p:sldId id="279" r:id="rId5"/>
    <p:sldId id="280" r:id="rId6"/>
    <p:sldId id="281" r:id="rId7"/>
    <p:sldId id="282" r:id="rId8"/>
    <p:sldId id="283" r:id="rId9"/>
    <p:sldId id="284" r:id="rId10"/>
    <p:sldId id="285" r:id="rId11"/>
    <p:sldId id="286"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Διαπολιτισμική Κοινωνική Εργασία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l-GR" sz="2800" b="1" dirty="0" smtClean="0"/>
              <a:t>2</a:t>
            </a:r>
            <a:r>
              <a:rPr lang="el-GR" sz="2800" dirty="0" smtClean="0"/>
              <a:t>:</a:t>
            </a:r>
            <a:r>
              <a:rPr lang="en-US" sz="2800" dirty="0" smtClean="0"/>
              <a:t> </a:t>
            </a:r>
            <a:r>
              <a:rPr lang="el-GR" sz="2800" dirty="0"/>
              <a:t>Οι διαστάσεις της διαφορετικότητας και της </a:t>
            </a:r>
            <a:r>
              <a:rPr lang="el-GR" sz="2800" dirty="0" smtClean="0"/>
              <a:t>ποικιλομορφίας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&amp; θρησκευτικές μειονότητες </a:t>
            </a:r>
            <a:r>
              <a:rPr lang="el-GR" sz="3600" b="0" dirty="0" smtClean="0"/>
              <a:t>(2/3)</a:t>
            </a:r>
            <a:endParaRPr lang="el-GR" dirty="0"/>
          </a:p>
        </p:txBody>
      </p:sp>
      <p:sp>
        <p:nvSpPr>
          <p:cNvPr id="3" name="Θέση περιεχομένου 2"/>
          <p:cNvSpPr>
            <a:spLocks noGrp="1"/>
          </p:cNvSpPr>
          <p:nvPr>
            <p:ph idx="1"/>
          </p:nvPr>
        </p:nvSpPr>
        <p:spPr/>
        <p:txBody>
          <a:bodyPr/>
          <a:lstStyle/>
          <a:p>
            <a:r>
              <a:rPr lang="el-GR" dirty="0"/>
              <a:t>Ο ίδιος ο </a:t>
            </a:r>
            <a:r>
              <a:rPr lang="el-GR" dirty="0" err="1"/>
              <a:t>Pieterse</a:t>
            </a:r>
            <a:r>
              <a:rPr lang="el-GR" dirty="0"/>
              <a:t> αμφισβητεί αυτή την εικόνα,  απεικονίζει “εκλεκτούς” πολιτισμούς ενώ αρνείται το ρόλο περιφερειακών και δημοφιλών πολιτισμών. Ορίζει τον ευρωπαϊκό πολιτισμό σε σχέση με το παρελθόν και αγνοεί τη σύγχρονη πολυπολιτισμική ευρωπαϊκή πραγματικότητα.</a:t>
            </a:r>
          </a:p>
          <a:p>
            <a:r>
              <a:rPr lang="el-GR" dirty="0"/>
              <a:t>Αυτό που αναφέρεται ως ευρωπαϊκός πολιτισμός είναι απλά μυθοπλασία της αυτοκρατορικής ελίτ του </a:t>
            </a:r>
            <a:r>
              <a:rPr lang="el-GR" dirty="0" smtClean="0"/>
              <a:t>19</a:t>
            </a:r>
            <a:r>
              <a:rPr lang="el-GR" baseline="30000" dirty="0" smtClean="0"/>
              <a:t>ου</a:t>
            </a:r>
            <a:r>
              <a:rPr lang="el-GR" dirty="0" smtClean="0"/>
              <a:t>  </a:t>
            </a:r>
            <a:r>
              <a:rPr lang="el-GR" dirty="0"/>
              <a:t>αιώνα.</a:t>
            </a:r>
          </a:p>
          <a:p>
            <a:r>
              <a:rPr lang="el-GR" dirty="0"/>
              <a:t>Ο </a:t>
            </a:r>
            <a:r>
              <a:rPr lang="el-GR" dirty="0" err="1"/>
              <a:t>Weber</a:t>
            </a:r>
            <a:r>
              <a:rPr lang="el-GR" dirty="0"/>
              <a:t> (1991) αναφέρεται στην πραγματικότητα πολιτισμικής και θρησκευτικής επιρροής μετά το Β’ παγκόσμιο πόλεμο. Διαφορετικές χώρες της Ευρώπης αναζήτησαν εργατικό δυναμικό με βάση την ιστορία τους και τις οικονομικές τους σχέσεις με τον υπόλοιπο κόσμο.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8021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&amp; θρησκευτικές μειονότητες </a:t>
            </a:r>
            <a:r>
              <a:rPr lang="el-GR" sz="3600" b="0" dirty="0" smtClean="0"/>
              <a:t>(3/3)</a:t>
            </a:r>
            <a:endParaRPr lang="el-GR" dirty="0"/>
          </a:p>
        </p:txBody>
      </p:sp>
      <p:sp>
        <p:nvSpPr>
          <p:cNvPr id="3" name="Θέση περιεχομένου 2"/>
          <p:cNvSpPr>
            <a:spLocks noGrp="1"/>
          </p:cNvSpPr>
          <p:nvPr>
            <p:ph idx="1"/>
          </p:nvPr>
        </p:nvSpPr>
        <p:spPr/>
        <p:txBody>
          <a:bodyPr/>
          <a:lstStyle/>
          <a:p>
            <a:r>
              <a:rPr lang="el-GR" dirty="0"/>
              <a:t>Η δίωξη θρησκευτικών ομάδων έχει μακρά ιστορία στην Ευρώπη. Το 1905 στην Βρετανία, η νομοθετική πράξη για τους αλλοδαπούς σχεδιάστηκε με τέτοιο τρόπο ώστε να περιορίσει την είσοδο εβραίων στη χώρα.</a:t>
            </a:r>
          </a:p>
          <a:p>
            <a:r>
              <a:rPr lang="el-GR" dirty="0"/>
              <a:t>Χώρες όπως η Ισπανία, η Πολωνία, η Γαλλία </a:t>
            </a:r>
            <a:r>
              <a:rPr lang="el-GR" dirty="0" err="1"/>
              <a:t>κ.α</a:t>
            </a:r>
            <a:r>
              <a:rPr lang="el-GR" dirty="0"/>
              <a:t>, παρείχαν άσυλο σε εβραίους και αργότερα τους επιτέθηκαν και τους απέλασαν.</a:t>
            </a:r>
          </a:p>
          <a:p>
            <a:r>
              <a:rPr lang="el-GR" dirty="0"/>
              <a:t>Άνθρωποι έχουν διωχθεί και θανατωθεί για την αφοσίωσή τους  σε συγκεκριμένη θρησκεία.  </a:t>
            </a:r>
          </a:p>
          <a:p>
            <a:r>
              <a:rPr lang="el-GR" dirty="0"/>
              <a:t>Η θρησκεία έχει έναν αντιφατικό χαρακτήρα ως προς το ρόλο που παίζει. Χρησιμοποιείται τόσο για να καταπιέσει όσο και για να υποστηρίξει κινήματα απελευθέρωσης.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7470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«Διαπολιτισμική Κοινωνική Εργασία. Ενότητα 2: Οι διαστάσεις της διαφορετικότητας και της </a:t>
            </a:r>
            <a:r>
              <a:rPr lang="el-GR" sz="2000" dirty="0" smtClean="0"/>
              <a:t>ποικιλομορφίας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διαστάσεις της διαφορετικότητας και της ποικιλομορφίας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Το μεγαλύτερο μέρος των αναφορών που γίνονται για μειονοτικές ομάδες και μετανάστες βασίζονται στη «διαφορετικότητά» τους είτε υπάρχει πραγματικά είτε έτσι την αντιλαμβάνεται η κυρίαρχη εθνική ομάδα.</a:t>
            </a:r>
          </a:p>
          <a:p>
            <a:r>
              <a:rPr lang="el-GR" dirty="0"/>
              <a:t>Εδώ και αρκετά χρόνια έχει καταδειχθεί ότι η ανεπιθύμητη διαφορετικότητα (όπως την αντιλαμβάνονται μέλη της κυρίαρχης ομάδας) μπορεί να οδηγήσει σε προσπάθειες αφομοίωσής τους,  εξόντωσης ή αποκλεισμού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63884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διαστάσεις της διαφορετικότητας και της ποικιλομορφίας </a:t>
            </a:r>
            <a:r>
              <a:rPr lang="el-GR"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Η έννοια της «διαφοράς»:</a:t>
            </a:r>
          </a:p>
          <a:p>
            <a:r>
              <a:rPr lang="el-GR" dirty="0"/>
              <a:t>Μπορεί να λειτουργήσει βοηθητικά στην κοινωνική εργασία και στη διαμόρφωση κοινωνικής </a:t>
            </a:r>
            <a:r>
              <a:rPr lang="el-GR" dirty="0" smtClean="0"/>
              <a:t>πολιτικής.</a:t>
            </a:r>
            <a:endParaRPr lang="el-GR" dirty="0"/>
          </a:p>
          <a:p>
            <a:r>
              <a:rPr lang="el-GR" dirty="0"/>
              <a:t>Μπορεί να χρησιμοποιηθεί για να προάγει την ευαισθησία στην κάλυψη ανθρώπινων αναγκών αλλά και να </a:t>
            </a:r>
          </a:p>
          <a:p>
            <a:r>
              <a:rPr lang="el-GR" dirty="0"/>
              <a:t>Βελτιώσει την κατανόηση του τρόπου με τον οποίο προσδιορίζονται και διατυπώνονται οι ανάγκες συγκεκριμένων ομάδων.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7276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Ανοχή – Προκατάληψη – Διακρίσεις</a:t>
            </a:r>
            <a:br>
              <a:rPr lang="el-GR" dirty="0" smtClean="0"/>
            </a:br>
            <a:r>
              <a:rPr lang="el-GR" sz="3600" b="0" dirty="0" smtClean="0"/>
              <a:t>(1/5)</a:t>
            </a:r>
            <a:endParaRPr lang="el-GR" sz="3600" b="0" dirty="0"/>
          </a:p>
        </p:txBody>
      </p:sp>
      <p:sp>
        <p:nvSpPr>
          <p:cNvPr id="3" name="Θέση περιεχομένου 2"/>
          <p:cNvSpPr>
            <a:spLocks noGrp="1"/>
          </p:cNvSpPr>
          <p:nvPr>
            <p:ph idx="1"/>
          </p:nvPr>
        </p:nvSpPr>
        <p:spPr/>
        <p:txBody>
          <a:bodyPr/>
          <a:lstStyle/>
          <a:p>
            <a:r>
              <a:rPr lang="el-GR" dirty="0"/>
              <a:t>Η ιδανική κατάσταση της </a:t>
            </a:r>
            <a:r>
              <a:rPr lang="el-GR" dirty="0" err="1"/>
              <a:t>πολυπολιτισμικότητας</a:t>
            </a:r>
            <a:r>
              <a:rPr lang="el-GR" dirty="0"/>
              <a:t> περιλαμβάνει έννοιες που σχετίζονται με την ανοχή μεταξύ ατόμων και κοινωνικών ομάδων</a:t>
            </a:r>
            <a:r>
              <a:rPr lang="el-GR" dirty="0" smtClean="0"/>
              <a:t>.</a:t>
            </a:r>
            <a:endParaRPr lang="el-GR" dirty="0"/>
          </a:p>
          <a:p>
            <a:r>
              <a:rPr lang="el-GR" dirty="0"/>
              <a:t>Έθνη όπως η Δανία, η Σουηδία, η Ολλανδία και η Ουαλία αισθάνονται περήφανοι για τις φιλελεύθερες ιδέες τους στη πολιτισμική διαφορετικότητα. Παρ’ όλα αυτά όμως αυτές οι φιλελεύθερες αρχές πολύ συχνά κρύβουν ανισότητες και περιστατικά μη ανοχής που οδηγούν σε ένα τύπο «τύφλωσης στις διαφορές» που οδηγεί στην άρνηση των δικαιωμάτων των μειονοτήτων.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6549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Ανοχή – Προκατάληψη – Διακρίσεις</a:t>
            </a:r>
            <a:br>
              <a:rPr lang="el-GR" dirty="0"/>
            </a:br>
            <a:r>
              <a:rPr lang="el-GR" sz="3600" b="0" dirty="0" smtClean="0"/>
              <a:t>(2/5)</a:t>
            </a:r>
            <a:endParaRPr lang="el-GR" dirty="0"/>
          </a:p>
        </p:txBody>
      </p:sp>
      <p:sp>
        <p:nvSpPr>
          <p:cNvPr id="3" name="Θέση περιεχομένου 2"/>
          <p:cNvSpPr>
            <a:spLocks noGrp="1"/>
          </p:cNvSpPr>
          <p:nvPr>
            <p:ph idx="1"/>
          </p:nvPr>
        </p:nvSpPr>
        <p:spPr/>
        <p:txBody>
          <a:bodyPr/>
          <a:lstStyle/>
          <a:p>
            <a:r>
              <a:rPr lang="el-GR" dirty="0"/>
              <a:t>Σ’ αυτό πλαίσιο,  η έννοια της «ανοχής» έχει γίνει αντικείμενο σφοδρής κριτικής.  </a:t>
            </a:r>
          </a:p>
          <a:p>
            <a:r>
              <a:rPr lang="el-GR" dirty="0"/>
              <a:t>Η έννοια της «ανοχής» εξ’ ορισμού υποδηλώνει ότι υπάρχει κάτι απαράδεκτο / ανάρμοστο το οποίο ανέχεται κάποιος και επίσης ενέχει πατερναλιστικές αντιλήψεις με τις οποίες συσχετίζεται η </a:t>
            </a:r>
            <a:r>
              <a:rPr lang="el-GR" dirty="0" err="1"/>
              <a:t>πολυπολιτισμικότητα</a:t>
            </a:r>
            <a:r>
              <a:rPr lang="el-GR" dirty="0"/>
              <a:t>.</a:t>
            </a:r>
          </a:p>
          <a:p>
            <a:r>
              <a:rPr lang="el-GR" dirty="0"/>
              <a:t>Η ανοχή δεν υποκαθιστά τα δικαιώματα  εφόσον βασίζεται στη γενναιοδωρία η οποία εύκολα μπορεί να αναιρεθεί.</a:t>
            </a:r>
          </a:p>
          <a:p>
            <a:r>
              <a:rPr lang="el-GR" dirty="0"/>
              <a:t>Ποια είναι τα όρια της ανοχής?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13018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Ανοχή – Προκατάληψη – Διακρίσεις</a:t>
            </a:r>
            <a:br>
              <a:rPr lang="el-GR" dirty="0"/>
            </a:br>
            <a:r>
              <a:rPr lang="el-GR" sz="3600" b="0" dirty="0" smtClean="0"/>
              <a:t>(3/5)</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smtClean="0">
                <a:solidFill>
                  <a:srgbClr val="004A82"/>
                </a:solidFill>
              </a:rPr>
              <a:t>Προκατάληψη: (</a:t>
            </a:r>
            <a:r>
              <a:rPr lang="en-US" b="1" dirty="0">
                <a:solidFill>
                  <a:srgbClr val="004A82"/>
                </a:solidFill>
              </a:rPr>
              <a:t>Brown 1995) </a:t>
            </a:r>
          </a:p>
          <a:p>
            <a:r>
              <a:rPr lang="el-GR" dirty="0"/>
              <a:t>Ουσιαστικά πρόκειται για έναν κοινωνικό και ψυχολογικό προσανατολισμό που ως επί το </a:t>
            </a:r>
            <a:r>
              <a:rPr lang="el-GR" dirty="0" err="1"/>
              <a:t>πλείστον</a:t>
            </a:r>
            <a:r>
              <a:rPr lang="el-GR" dirty="0"/>
              <a:t> έχει αρνητικό </a:t>
            </a:r>
            <a:r>
              <a:rPr lang="el-GR" dirty="0" smtClean="0"/>
              <a:t>χαρακτήρα: δυσπιστία</a:t>
            </a:r>
            <a:r>
              <a:rPr lang="el-GR" dirty="0"/>
              <a:t>,  φόβος,  καχυποψία, μειωτική και επιθετική αντιμετώπιση μιας ομάδας ατόμων από άλλη.</a:t>
            </a:r>
          </a:p>
          <a:p>
            <a:r>
              <a:rPr lang="el-GR" dirty="0"/>
              <a:t>Η προκατάληψη δεν είναι απλά ένα νοητικό κατασκεύασμα αλλά βρίσκει την έκφρασή του σε συμπεριφορές διάκρισης (=να συμπεριφέρομαι / αντιμετωπίζω κάποιον διαφορετικά)</a:t>
            </a:r>
          </a:p>
          <a:p>
            <a:r>
              <a:rPr lang="el-GR" dirty="0"/>
              <a:t>Παρά το γεγονός ότι συμπεριφορές διάκρισης μπορεί να εμφανίζονται ως μεμονωμένα φαινόμενα,  αυτό που πιο συχνά συμβαίνει είναι ότι διαμορφώνονται πρότυπα συμπεριφοράς </a:t>
            </a:r>
          </a:p>
          <a:p>
            <a:r>
              <a:rPr lang="el-GR" dirty="0"/>
              <a:t>απέναντι σε ανίσχυρους ανθρώπους.  Σε συγκεκριμένες κοινωνίες υπάρχουν ποσοτικά στοιχεία που αφορούν στις συμπεριφορές διάκρισης,  γεγονός που υποδηλώνει ότι κάποιοι άνθρωποι υφίστανται συστηματικά διακρίσεις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0906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Ανοχή – Προκατάληψη – Διακρίσεις</a:t>
            </a:r>
            <a:br>
              <a:rPr lang="el-GR" dirty="0"/>
            </a:br>
            <a:r>
              <a:rPr lang="el-GR" sz="3600" b="0" dirty="0" smtClean="0"/>
              <a:t>(4/5)</a:t>
            </a:r>
            <a:endParaRPr lang="el-GR" dirty="0"/>
          </a:p>
        </p:txBody>
      </p:sp>
      <p:sp>
        <p:nvSpPr>
          <p:cNvPr id="3" name="Θέση περιεχομένου 2"/>
          <p:cNvSpPr>
            <a:spLocks noGrp="1"/>
          </p:cNvSpPr>
          <p:nvPr>
            <p:ph idx="1"/>
          </p:nvPr>
        </p:nvSpPr>
        <p:spPr/>
        <p:txBody>
          <a:bodyPr/>
          <a:lstStyle/>
          <a:p>
            <a:pPr marL="0" indent="0">
              <a:buNone/>
            </a:pPr>
            <a:r>
              <a:rPr lang="el-GR" dirty="0"/>
              <a:t>Οι διακρίσεις είναι ένα μόνο από τα αίτια που πιθανόν παράγουν ανισότητα και μειονεκτική θέση</a:t>
            </a:r>
          </a:p>
          <a:p>
            <a:r>
              <a:rPr lang="el-GR" dirty="0"/>
              <a:t>Η υιοθέτηση συμπεριφορών που ενισχύουν τις διακρίσεις και την ανισότητα έχουν οδηγήσει σε στρατηγικές </a:t>
            </a:r>
            <a:r>
              <a:rPr lang="el-GR" b="1" dirty="0">
                <a:solidFill>
                  <a:srgbClr val="004A82"/>
                </a:solidFill>
              </a:rPr>
              <a:t>θετικής δράσης </a:t>
            </a:r>
            <a:r>
              <a:rPr lang="el-GR" dirty="0"/>
              <a:t>και  </a:t>
            </a:r>
            <a:r>
              <a:rPr lang="el-GR" b="1" dirty="0">
                <a:solidFill>
                  <a:srgbClr val="004A82"/>
                </a:solidFill>
              </a:rPr>
              <a:t>θετικής διάκρισης.</a:t>
            </a:r>
          </a:p>
          <a:p>
            <a:r>
              <a:rPr lang="el-GR" dirty="0"/>
              <a:t>Η  θετική διάκριση λειτουργεί με τρόπο ώστε να παρέχει σε  ένα άτομο ή μια ομάδα προνομιακή μεταχείριση ώστε να τους τοποθετήσει σε μια πιο ισότιμη βάση σε σχέση με την πλειοψηφία.</a:t>
            </a:r>
          </a:p>
          <a:p>
            <a:pPr marL="0" indent="0">
              <a:buNone/>
            </a:pPr>
            <a:r>
              <a:rPr lang="el-GR" dirty="0"/>
              <a:t>Αυτό σε πολλές χώρες θεωρείται παράνομο και αναπτύσσονται προσπάθειες προς την κατεύθυνση της κατάργησής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766404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Ανοχή – Προκατάληψη – Διακρίσεις</a:t>
            </a:r>
            <a:br>
              <a:rPr lang="el-GR" dirty="0"/>
            </a:br>
            <a:r>
              <a:rPr lang="el-GR" sz="3600" b="0" dirty="0" smtClean="0"/>
              <a:t>(5/5)</a:t>
            </a:r>
            <a:endParaRPr lang="el-GR" dirty="0"/>
          </a:p>
        </p:txBody>
      </p:sp>
      <p:sp>
        <p:nvSpPr>
          <p:cNvPr id="3" name="Θέση περιεχομένου 2"/>
          <p:cNvSpPr>
            <a:spLocks noGrp="1"/>
          </p:cNvSpPr>
          <p:nvPr>
            <p:ph idx="1"/>
          </p:nvPr>
        </p:nvSpPr>
        <p:spPr/>
        <p:txBody>
          <a:bodyPr/>
          <a:lstStyle/>
          <a:p>
            <a:pPr marL="0" indent="0">
              <a:buNone/>
            </a:pPr>
            <a:r>
              <a:rPr lang="el-GR" dirty="0"/>
              <a:t>Ο όρος «διάκριση» έχει ηθική αλλά και νομική υπόσταση</a:t>
            </a:r>
          </a:p>
          <a:p>
            <a:r>
              <a:rPr lang="el-GR" dirty="0" smtClean="0"/>
              <a:t>Παρά </a:t>
            </a:r>
            <a:r>
              <a:rPr lang="el-GR" dirty="0"/>
              <a:t>το γεγονός ότι η προστασία των ανθρωπίνων δικαιωμάτων υπάρχει στις καρδιές των ανθρώπων και σε διεθνείς συμβάσεις,  υπάρχει η ανάγκη σε τοπικό επίπεδο για τη δημιουργία υποστηρικτικής νομοθεσίας προκειμένου να εφαρμοστούν οι διεθνείς συμβάσεις.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98893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Κοινωνική εργασία &amp; θρησκευτικές </a:t>
            </a:r>
            <a:r>
              <a:rPr lang="el-GR" dirty="0" smtClean="0"/>
              <a:t>μειονότητες </a:t>
            </a:r>
            <a:r>
              <a:rPr lang="el-GR" sz="3600" b="0" dirty="0" smtClean="0"/>
              <a:t>(1/3)</a:t>
            </a:r>
            <a:endParaRPr lang="el-GR" sz="3600" b="0" dirty="0"/>
          </a:p>
        </p:txBody>
      </p:sp>
      <p:sp>
        <p:nvSpPr>
          <p:cNvPr id="3" name="Θέση περιεχομένου 2"/>
          <p:cNvSpPr>
            <a:spLocks noGrp="1"/>
          </p:cNvSpPr>
          <p:nvPr>
            <p:ph idx="1"/>
          </p:nvPr>
        </p:nvSpPr>
        <p:spPr/>
        <p:txBody>
          <a:bodyPr/>
          <a:lstStyle/>
          <a:p>
            <a:r>
              <a:rPr lang="el-GR" dirty="0" err="1"/>
              <a:t>Pieterse</a:t>
            </a:r>
            <a:r>
              <a:rPr lang="el-GR" dirty="0"/>
              <a:t> (1991) γενικός ορισμός για τον «Ευρωπαϊκό πολιτισμό»: Τι προσδιορίζει και χαρακτηρίζει τον Ευρωπαϊκό πολιτισμό???</a:t>
            </a:r>
          </a:p>
          <a:p>
            <a:r>
              <a:rPr lang="el-GR" dirty="0"/>
              <a:t>Η Ευρώπη σχηματίζεται από….. Κοινότητα εθνών που σε μεγάλο βαθμό χαρακτηρίζεται από τον πολιτισμό που κληρονομήθηκε και του οποίου οι πιο σημαντικές πηγές είναι: </a:t>
            </a:r>
          </a:p>
          <a:p>
            <a:pPr lvl="1"/>
            <a:r>
              <a:rPr lang="el-GR" dirty="0"/>
              <a:t>η Ιουδαϊκή-Χριστιανική θρησκεία, </a:t>
            </a:r>
          </a:p>
          <a:p>
            <a:pPr lvl="1"/>
            <a:r>
              <a:rPr lang="el-GR" dirty="0"/>
              <a:t>Οι Ελληνικές-ελληνιστικές ιδέες στους τομείς διακυβέρνησης, στη φιλοσοφία, τις τέχνες και την επιστήμη και</a:t>
            </a:r>
          </a:p>
          <a:p>
            <a:pPr lvl="1"/>
            <a:r>
              <a:rPr lang="el-GR" dirty="0"/>
              <a:t>Τις Ρωμαϊκές αντιλήψεις όσον αφορά το </a:t>
            </a:r>
            <a:r>
              <a:rPr lang="el-GR" dirty="0" smtClean="0"/>
              <a:t>δίκαιο.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395151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1f754eba14a2926f114d98ef7ceaead5fc4cccd"/>
  <p:tag name="ISPRING_RESOURCE_PATHS_HASH_PRESENTER" val="80a3e867beb98741abb907f2c4b62a83574010"/>
</p:tagLst>
</file>

<file path=ppt/theme/theme1.xml><?xml version="1.0" encoding="utf-8"?>
<a:theme xmlns:a="http://schemas.openxmlformats.org/drawingml/2006/main" name="OC_template_updated">
  <a:themeElements>
    <a:clrScheme name="Προσαρμοσμένο 1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1188</Words>
  <Application>Microsoft Office PowerPoint</Application>
  <PresentationFormat>On-screen Show (4:3)</PresentationFormat>
  <Paragraphs>94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OC_template_updated</vt:lpstr>
      <vt:lpstr>Διαπολιτισμική Κοινωνική Εργασία</vt:lpstr>
      <vt:lpstr>Οι διαστάσεις της διαφορετικότητας και της ποικιλομορφίας (1/2)</vt:lpstr>
      <vt:lpstr>Οι διαστάσεις της διαφορετικότητας και της ποικιλομορφίας (2/2)</vt:lpstr>
      <vt:lpstr>Ανοχή – Προκατάληψη – Διακρίσεις (1/5)</vt:lpstr>
      <vt:lpstr>Ανοχή – Προκατάληψη – Διακρίσεις (2/5)</vt:lpstr>
      <vt:lpstr>Ανοχή – Προκατάληψη – Διακρίσεις (3/5)</vt:lpstr>
      <vt:lpstr>Ανοχή – Προκατάληψη – Διακρίσεις (4/5)</vt:lpstr>
      <vt:lpstr>Ανοχή – Προκατάληψη – Διακρίσεις (5/5)</vt:lpstr>
      <vt:lpstr>Κοινωνική εργασία &amp; θρησκευτικές μειονότητες (1/3)</vt:lpstr>
      <vt:lpstr>Κοινωνική εργασία &amp; θρησκευτικές μειονότητες (2/3)</vt:lpstr>
      <vt:lpstr>Κοινωνική εργασία &amp; θρησκευτικές μειονότητες (3/3)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54</cp:revision>
  <dcterms:created xsi:type="dcterms:W3CDTF">2013-03-04T13:35:19Z</dcterms:created>
  <dcterms:modified xsi:type="dcterms:W3CDTF">2015-09-17T12:19:01Z</dcterms:modified>
</cp:coreProperties>
</file>