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5"/>
  </p:notesMasterIdLst>
  <p:handoutMasterIdLst>
    <p:handoutMasterId r:id="rId46"/>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257" r:id="rId38"/>
    <p:sldId id="262" r:id="rId39"/>
    <p:sldId id="264" r:id="rId40"/>
    <p:sldId id="269" r:id="rId41"/>
    <p:sldId id="270"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0BB16D88-60F3-44AB-A03C-B05814CE9933}" type="slidenum">
              <a:rPr lang="en-US" altLang="el-GR" sz="1200" baseline="0"/>
              <a:pPr/>
              <a:t>3</a:t>
            </a:fld>
            <a:endParaRPr lang="en-US" altLang="el-GR" sz="1200" baseline="0"/>
          </a:p>
        </p:txBody>
      </p:sp>
      <p:sp>
        <p:nvSpPr>
          <p:cNvPr id="39939" name="Rectangle 2"/>
          <p:cNvSpPr>
            <a:spLocks noChangeArrowheads="1" noTextEdit="1"/>
          </p:cNvSpPr>
          <p:nvPr>
            <p:ph type="sldImg"/>
          </p:nvPr>
        </p:nvSpPr>
        <p:spPr>
          <a:solidFill>
            <a:srgbClr val="FFFFFF"/>
          </a:solidFill>
          <a:ln/>
        </p:spPr>
      </p:sp>
      <p:sp>
        <p:nvSpPr>
          <p:cNvPr id="39940" name="Rectangle 3"/>
          <p:cNvSpPr>
            <a:spLocks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41325A9-107F-4B51-9FE3-FAC714197B7A}" type="slidenum">
              <a:rPr lang="en-US" altLang="el-GR" sz="1200" baseline="0"/>
              <a:pPr/>
              <a:t>7</a:t>
            </a:fld>
            <a:endParaRPr lang="en-US" altLang="el-GR" sz="1200" baseline="0"/>
          </a:p>
        </p:txBody>
      </p:sp>
      <p:sp>
        <p:nvSpPr>
          <p:cNvPr id="40963" name="Rectangle 2"/>
          <p:cNvSpPr>
            <a:spLocks noChangeArrowheads="1" noTextEdit="1"/>
          </p:cNvSpPr>
          <p:nvPr>
            <p:ph type="sldImg"/>
          </p:nvPr>
        </p:nvSpPr>
        <p:spPr>
          <a:solidFill>
            <a:srgbClr val="FFFFFF"/>
          </a:solidFill>
          <a:ln/>
        </p:spPr>
      </p:sp>
      <p:sp>
        <p:nvSpPr>
          <p:cNvPr id="40964" name="Rectangle 3"/>
          <p:cNvSpPr>
            <a:spLocks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7B0E63F1-27BD-423F-8AE7-3C4B70D72990}" type="slidenum">
              <a:rPr lang="en-US" altLang="el-GR" sz="1200" baseline="0"/>
              <a:pPr/>
              <a:t>9</a:t>
            </a:fld>
            <a:endParaRPr lang="en-US" altLang="el-GR" sz="1200" baseline="0"/>
          </a:p>
        </p:txBody>
      </p:sp>
      <p:sp>
        <p:nvSpPr>
          <p:cNvPr id="41987" name="Rectangle 2"/>
          <p:cNvSpPr>
            <a:spLocks noChangeArrowheads="1" noTextEdit="1"/>
          </p:cNvSpPr>
          <p:nvPr>
            <p:ph type="sldImg"/>
          </p:nvPr>
        </p:nvSpPr>
        <p:spPr>
          <a:solidFill>
            <a:srgbClr val="FFFFFF"/>
          </a:solidFill>
          <a:ln/>
        </p:spPr>
      </p:sp>
      <p:sp>
        <p:nvSpPr>
          <p:cNvPr id="41988" name="Rectangle 3"/>
          <p:cNvSpPr>
            <a:spLocks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2C98B99D-1DAE-4DDB-AD4F-6409FD73F6D8}" type="slidenum">
              <a:rPr lang="en-US" altLang="el-GR" sz="1200" baseline="0"/>
              <a:pPr/>
              <a:t>15</a:t>
            </a:fld>
            <a:endParaRPr lang="en-US" altLang="el-GR" sz="1200" baseline="0"/>
          </a:p>
        </p:txBody>
      </p:sp>
      <p:sp>
        <p:nvSpPr>
          <p:cNvPr id="43011" name="Rectangle 2"/>
          <p:cNvSpPr>
            <a:spLocks noChangeArrowheads="1" noTextEdit="1"/>
          </p:cNvSpPr>
          <p:nvPr>
            <p:ph type="sldImg"/>
          </p:nvPr>
        </p:nvSpPr>
        <p:spPr>
          <a:solidFill>
            <a:srgbClr val="FFFFFF"/>
          </a:solidFill>
          <a:ln/>
        </p:spPr>
      </p:sp>
      <p:sp>
        <p:nvSpPr>
          <p:cNvPr id="43012" name="Rectangle 3"/>
          <p:cNvSpPr>
            <a:spLocks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0AB6B09A-72D7-4040-89F4-EB206C553916}" type="slidenum">
              <a:rPr lang="en-US" altLang="el-GR" sz="1200" baseline="0"/>
              <a:pPr/>
              <a:t>19</a:t>
            </a:fld>
            <a:endParaRPr lang="en-US" altLang="el-GR" sz="1200" baseline="0"/>
          </a:p>
        </p:txBody>
      </p:sp>
      <p:sp>
        <p:nvSpPr>
          <p:cNvPr id="44035" name="Rectangle 2"/>
          <p:cNvSpPr>
            <a:spLocks noChangeArrowheads="1" noTextEdit="1"/>
          </p:cNvSpPr>
          <p:nvPr>
            <p:ph type="sldImg"/>
          </p:nvPr>
        </p:nvSpPr>
        <p:spPr>
          <a:solidFill>
            <a:srgbClr val="FFFFFF"/>
          </a:solidFill>
          <a:ln/>
        </p:spPr>
      </p:sp>
      <p:sp>
        <p:nvSpPr>
          <p:cNvPr id="44036" name="Rectangle 3"/>
          <p:cNvSpPr>
            <a:spLocks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11A793A-C777-4AD2-AE7C-06CFABEEA761}" type="slidenum">
              <a:rPr lang="en-US" altLang="el-GR" sz="1200" baseline="0"/>
              <a:pPr/>
              <a:t>22</a:t>
            </a:fld>
            <a:endParaRPr lang="en-US" altLang="el-GR" sz="1200" baseline="0"/>
          </a:p>
        </p:txBody>
      </p:sp>
      <p:sp>
        <p:nvSpPr>
          <p:cNvPr id="45059" name="Rectangle 2"/>
          <p:cNvSpPr>
            <a:spLocks noChangeArrowheads="1" noTextEdit="1"/>
          </p:cNvSpPr>
          <p:nvPr>
            <p:ph type="sldImg"/>
          </p:nvPr>
        </p:nvSpPr>
        <p:spPr>
          <a:solidFill>
            <a:srgbClr val="FFFFFF"/>
          </a:solidFill>
          <a:ln/>
        </p:spPr>
      </p:sp>
      <p:sp>
        <p:nvSpPr>
          <p:cNvPr id="45060" name="Rectangle 3"/>
          <p:cNvSpPr>
            <a:spLocks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1584AC14-256D-4B1F-BA69-68A5C0A878C0}" type="slidenum">
              <a:rPr lang="en-US" altLang="el-GR" sz="1200" baseline="0"/>
              <a:pPr/>
              <a:t>29</a:t>
            </a:fld>
            <a:endParaRPr lang="en-US" altLang="el-GR" sz="1200" baseline="0"/>
          </a:p>
        </p:txBody>
      </p:sp>
      <p:sp>
        <p:nvSpPr>
          <p:cNvPr id="46083" name="Rectangle 2"/>
          <p:cNvSpPr>
            <a:spLocks noChangeArrowheads="1" noTextEdit="1"/>
          </p:cNvSpPr>
          <p:nvPr>
            <p:ph type="sldImg"/>
          </p:nvPr>
        </p:nvSpPr>
        <p:spPr>
          <a:solidFill>
            <a:srgbClr val="FFFFFF"/>
          </a:solidFill>
          <a:ln/>
        </p:spPr>
      </p:sp>
      <p:sp>
        <p:nvSpPr>
          <p:cNvPr id="46084" name="Rectangle 3"/>
          <p:cNvSpPr>
            <a:spLocks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E4838DF-B257-4AB9-8790-37648FF67B3E}" type="slidenum">
              <a:rPr lang="en-US" altLang="el-GR" sz="1200" baseline="0"/>
              <a:pPr/>
              <a:t>34</a:t>
            </a:fld>
            <a:endParaRPr lang="en-US" altLang="el-GR" sz="1200" baseline="0"/>
          </a:p>
        </p:txBody>
      </p:sp>
      <p:sp>
        <p:nvSpPr>
          <p:cNvPr id="47107" name="Rectangle 2"/>
          <p:cNvSpPr>
            <a:spLocks noChangeArrowheads="1" noTextEdit="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a:ln>
            <a:noFill/>
          </a:ln>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251520" y="1484784"/>
            <a:ext cx="8640960" cy="5112568"/>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Βιολογία,ΤΕΙ Αθήνας, Α. Κανέλλου</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l-GR" smtClean="0"/>
              <a:t>Βιολογία,ΤΕΙ Αθήνας, Α. Κανέλλου</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l-GR" smtClean="0">
                <a:solidFill>
                  <a:prstClr val="black">
                    <a:tint val="75000"/>
                  </a:prstClr>
                </a:solidFill>
              </a:rPr>
              <a:t>Βιολογία,ΤΕΙ Αθήνας, Α. Κανέλλου</a:t>
            </a: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s://commons.wikimedia.org/wiki/User:Megodenas" TargetMode="External"/><Relationship Id="rId4" Type="http://schemas.openxmlformats.org/officeDocument/2006/relationships/hyperlink" Target="https://commons.wikimedia.org/wiki/File:WaterstriderEnWiki.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eheartit.com/entry/group/1438361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2012books.lardbucket.org/books/principles-of-general-chemistry-v1.0/index.html" TargetMode="External"/><Relationship Id="rId4" Type="http://schemas.openxmlformats.org/officeDocument/2006/relationships/hyperlink" Target="http://2012books.lardbucket.org/books/principles-of-general-chemistry-v1.0/s08-reactions-in-aqueous-solution.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s://commons.wikimedia.org/wiki/User:CFCF" TargetMode="External"/><Relationship Id="rId4" Type="http://schemas.openxmlformats.org/officeDocument/2006/relationships/hyperlink" Target="https://commons.wikimedia.org/wiki/File:216_pH_Scale-01.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s://commons.wikimedia.org/wiki/User:Bdk" TargetMode="External"/><Relationship Id="rId4" Type="http://schemas.openxmlformats.org/officeDocument/2006/relationships/hyperlink" Target="https://commons.wikimedia.org/wiki/File:Waldschaeden_Erzgebirge_3.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tips.woodlandtree.com/terrantip2012_4.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l-GR" sz="2600" b="1" dirty="0" smtClean="0"/>
              <a:t>3</a:t>
            </a:r>
            <a:r>
              <a:rPr lang="el-GR" sz="2600" dirty="0" smtClean="0"/>
              <a:t>: Το νερό και η καταλληλότητα του περιβάλλοντος</a:t>
            </a:r>
            <a:endParaRPr lang="en-US" sz="2600" dirty="0" smtClean="0"/>
          </a:p>
          <a:p>
            <a:pPr>
              <a:spcBef>
                <a:spcPts val="0"/>
              </a:spcBef>
            </a:pPr>
            <a:r>
              <a:rPr lang="el-GR" sz="2200" dirty="0" smtClean="0"/>
              <a:t>Αναστασία </a:t>
            </a:r>
            <a:r>
              <a:rPr lang="el-GR" sz="2200" dirty="0" err="1" smtClean="0"/>
              <a:t>Κανέλλου</a:t>
            </a:r>
            <a:r>
              <a:rPr lang="el-GR" sz="2200" dirty="0" smtClean="0"/>
              <a:t>, </a:t>
            </a:r>
            <a:endParaRPr lang="en-US" sz="2200" dirty="0" smtClean="0"/>
          </a:p>
          <a:p>
            <a:pPr>
              <a:spcBef>
                <a:spcPts val="0"/>
              </a:spcBef>
            </a:pPr>
            <a:r>
              <a:rPr lang="el-GR" sz="2200" dirty="0" smtClean="0"/>
              <a:t>Τμήμα Τεχνολογίας Τροφίμων</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Τίτλος 1"/>
          <p:cNvSpPr>
            <a:spLocks noGrp="1"/>
          </p:cNvSpPr>
          <p:nvPr>
            <p:ph type="title"/>
          </p:nvPr>
        </p:nvSpPr>
        <p:spPr/>
        <p:txBody>
          <a:bodyPr/>
          <a:lstStyle/>
          <a:p>
            <a:r>
              <a:rPr lang="el-GR" altLang="el-GR" sz="4000" smtClean="0"/>
              <a:t>Παράδειγμα επιφανειακής τάσης</a:t>
            </a:r>
          </a:p>
        </p:txBody>
      </p:sp>
      <p:sp>
        <p:nvSpPr>
          <p:cNvPr id="11268" name="Θέση περιεχομένου 2"/>
          <p:cNvSpPr>
            <a:spLocks noGrp="1"/>
          </p:cNvSpPr>
          <p:nvPr>
            <p:ph idx="1"/>
          </p:nvPr>
        </p:nvSpPr>
        <p:spPr/>
        <p:txBody>
          <a:bodyPr/>
          <a:lstStyle/>
          <a:p>
            <a:r>
              <a:rPr lang="el-GR" altLang="el-GR" smtClean="0"/>
              <a:t>Χάρη στην επιφανειακή τάση μπορεί και περπατάει ένα έντομο πάνω στην επιφάνεια του νερού πχ της λίμνης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32770" name="Picture 2" descr="File:WaterstriderEnWik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564904"/>
            <a:ext cx="4688480" cy="38164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1616250" y="6453336"/>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WaterstriderEnWiki</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Megodenas"/>
              </a:rPr>
              <a:t>Megodenas</a:t>
            </a:r>
            <a:r>
              <a:rPr lang="el-GR" sz="1200" dirty="0" smtClean="0">
                <a:latin typeface="+mn-lt"/>
              </a:rPr>
              <a:t> </a:t>
            </a:r>
            <a:r>
              <a:rPr lang="el-GR" sz="1200" dirty="0" smtClean="0">
                <a:solidFill>
                  <a:prstClr val="black">
                    <a:lumMod val="75000"/>
                    <a:lumOff val="25000"/>
                  </a:prstClr>
                </a:solidFill>
                <a:latin typeface="+mn-lt"/>
              </a:rPr>
              <a:t>διαθέσιμο </a:t>
            </a:r>
            <a:r>
              <a:rPr lang="el-GR" sz="1200" dirty="0" smtClean="0">
                <a:solidFill>
                  <a:prstClr val="black">
                    <a:lumMod val="75000"/>
                    <a:lumOff val="25000"/>
                  </a:prstClr>
                </a:solidFill>
                <a:latin typeface="+mn-lt"/>
              </a:rPr>
              <a:t>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8933777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l-GR" altLang="el-GR" smtClean="0"/>
              <a:t>Θερμορυθμιστική ικανότητα</a:t>
            </a:r>
          </a:p>
        </p:txBody>
      </p:sp>
      <p:sp>
        <p:nvSpPr>
          <p:cNvPr id="12291" name="Content Placeholder 2"/>
          <p:cNvSpPr>
            <a:spLocks noGrp="1"/>
          </p:cNvSpPr>
          <p:nvPr>
            <p:ph idx="1"/>
          </p:nvPr>
        </p:nvSpPr>
        <p:spPr/>
        <p:txBody>
          <a:bodyPr>
            <a:normAutofit/>
          </a:bodyPr>
          <a:lstStyle/>
          <a:p>
            <a:r>
              <a:rPr lang="el-GR" altLang="el-GR" dirty="0" smtClean="0"/>
              <a:t>Το νερό είναι ιδιαίτερα αποτελεσματικό ως αποθήκη θερμότητας, επειδή μπορεί </a:t>
            </a:r>
            <a:r>
              <a:rPr lang="el-GR" altLang="el-GR" dirty="0" err="1" smtClean="0"/>
              <a:t>ν’απορροφά</a:t>
            </a:r>
            <a:r>
              <a:rPr lang="el-GR" altLang="el-GR" dirty="0" smtClean="0"/>
              <a:t> ή </a:t>
            </a:r>
            <a:r>
              <a:rPr lang="el-GR" altLang="el-GR" dirty="0" err="1" smtClean="0"/>
              <a:t>ν’απελευθερώνει</a:t>
            </a:r>
            <a:r>
              <a:rPr lang="el-GR" altLang="el-GR" dirty="0" smtClean="0"/>
              <a:t> μεγάλες ποσότητες θερμότητας με μικρή μόνο μεταβολή της δικής του θερμοκρασίας.</a:t>
            </a:r>
          </a:p>
          <a:p>
            <a:r>
              <a:rPr lang="el-GR" altLang="el-GR" dirty="0" smtClean="0"/>
              <a:t>=&gt; νερό ρυθμίζει θερμοκρασία αέρα απορροφώντας (όταν είναι ζεστότερος) ή απελευθερώνοντας (όταν είναι ψυχρότερος) θερμότητα</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33AF632-D402-4A75-B64F-79609531EEEA}" type="slidenum">
              <a:rPr lang="en-US" altLang="el-GR" sz="1400" baseline="0"/>
              <a:pPr/>
              <a:t>10</a:t>
            </a:fld>
            <a:endParaRPr lang="en-US" altLang="el-GR" sz="1400" baseline="0"/>
          </a:p>
        </p:txBody>
      </p:sp>
    </p:spTree>
    <p:extLst>
      <p:ext uri="{BB962C8B-B14F-4D97-AF65-F5344CB8AC3E}">
        <p14:creationId xmlns:p14="http://schemas.microsoft.com/office/powerpoint/2010/main" val="3299134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l-GR" altLang="el-GR" smtClean="0"/>
              <a:t>Θερμότητα</a:t>
            </a:r>
          </a:p>
        </p:txBody>
      </p:sp>
      <p:sp>
        <p:nvSpPr>
          <p:cNvPr id="13315" name="Content Placeholder 2"/>
          <p:cNvSpPr>
            <a:spLocks noGrp="1"/>
          </p:cNvSpPr>
          <p:nvPr>
            <p:ph idx="1"/>
          </p:nvPr>
        </p:nvSpPr>
        <p:spPr/>
        <p:txBody>
          <a:bodyPr/>
          <a:lstStyle/>
          <a:p>
            <a:r>
              <a:rPr lang="el-GR" altLang="el-GR" smtClean="0"/>
              <a:t>Όσο ταχύτερα κινείται ένα μόριο τόσο μεγαλύτερη είναι και η κινητική ενέργεια</a:t>
            </a:r>
          </a:p>
          <a:p>
            <a:r>
              <a:rPr lang="el-GR" altLang="el-GR" smtClean="0"/>
              <a:t>Θερμότητα = μέτρο της </a:t>
            </a:r>
            <a:r>
              <a:rPr lang="el-GR" altLang="el-GR" i="1" smtClean="0"/>
              <a:t>συνολικής</a:t>
            </a:r>
            <a:r>
              <a:rPr lang="el-GR" altLang="el-GR" smtClean="0"/>
              <a:t> κινητικής ενέργειας που προσδίδει στο σώμα η κίνηση των μορίων του</a:t>
            </a:r>
          </a:p>
          <a:p>
            <a:r>
              <a:rPr lang="el-GR" altLang="el-GR" smtClean="0"/>
              <a:t>Θερμότητα εξαρτάται και από όγκο σώματος</a:t>
            </a:r>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2694277F-AC90-46A6-AC06-10C748A9F208}" type="slidenum">
              <a:rPr lang="en-US" altLang="el-GR" sz="1400" baseline="0"/>
              <a:pPr/>
              <a:t>11</a:t>
            </a:fld>
            <a:endParaRPr lang="en-US" altLang="el-GR" sz="1400" baseline="0"/>
          </a:p>
        </p:txBody>
      </p:sp>
    </p:spTree>
    <p:extLst>
      <p:ext uri="{BB962C8B-B14F-4D97-AF65-F5344CB8AC3E}">
        <p14:creationId xmlns:p14="http://schemas.microsoft.com/office/powerpoint/2010/main" val="2976134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altLang="el-GR" smtClean="0"/>
              <a:t>Θερμοκρασία</a:t>
            </a:r>
          </a:p>
        </p:txBody>
      </p:sp>
      <p:sp>
        <p:nvSpPr>
          <p:cNvPr id="14339" name="Content Placeholder 2"/>
          <p:cNvSpPr>
            <a:spLocks noGrp="1"/>
          </p:cNvSpPr>
          <p:nvPr>
            <p:ph idx="1"/>
          </p:nvPr>
        </p:nvSpPr>
        <p:spPr/>
        <p:txBody>
          <a:bodyPr>
            <a:normAutofit/>
          </a:bodyPr>
          <a:lstStyle/>
          <a:p>
            <a:r>
              <a:rPr lang="el-GR" altLang="el-GR" dirty="0" smtClean="0"/>
              <a:t>Είναι μέτρο της </a:t>
            </a:r>
            <a:r>
              <a:rPr lang="el-GR" altLang="el-GR" i="1" dirty="0" smtClean="0"/>
              <a:t>έντασης</a:t>
            </a:r>
            <a:r>
              <a:rPr lang="el-GR" altLang="el-GR" dirty="0" smtClean="0"/>
              <a:t> της θερμότητας που αντιπροσωπεύει τη μέση κινητική ενέργεια των μορίων του σώματος, ανεξαρτήτου όγκου</a:t>
            </a:r>
          </a:p>
          <a:p>
            <a:r>
              <a:rPr lang="el-GR" altLang="el-GR" dirty="0" smtClean="0"/>
              <a:t>Θερμότητα σε βραστήρα με καυτό νερό &lt; από πισίνα, λόγω μεγαλύτερου όγκου</a:t>
            </a:r>
          </a:p>
          <a:p>
            <a:r>
              <a:rPr lang="el-GR" altLang="el-GR" dirty="0" smtClean="0"/>
              <a:t>Θερμότητα ρέει από θερμότερο στο ψυχρότερο πχ παγάκια απορροφούν θερμότητα από υγρή φάση, καθώς λιώνουν</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26A4ED3-077A-4997-B1F5-B97D282E409D}" type="slidenum">
              <a:rPr lang="en-US" altLang="el-GR" sz="1400" baseline="0"/>
              <a:pPr/>
              <a:t>12</a:t>
            </a:fld>
            <a:endParaRPr lang="en-US" altLang="el-GR" sz="1400" baseline="0"/>
          </a:p>
        </p:txBody>
      </p:sp>
    </p:spTree>
    <p:extLst>
      <p:ext uri="{BB962C8B-B14F-4D97-AF65-F5344CB8AC3E}">
        <p14:creationId xmlns:p14="http://schemas.microsoft.com/office/powerpoint/2010/main" val="1321916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l-GR" smtClean="0"/>
              <a:t>Μονάδες μέτρησης</a:t>
            </a:r>
            <a:r>
              <a:rPr lang="en-US" altLang="el-GR" smtClean="0"/>
              <a:t> </a:t>
            </a:r>
            <a:r>
              <a:rPr lang="el-GR" altLang="el-GR" smtClean="0"/>
              <a:t>θερμοκρασίας/θερμότητας</a:t>
            </a:r>
          </a:p>
        </p:txBody>
      </p:sp>
      <p:sp>
        <p:nvSpPr>
          <p:cNvPr id="15363" name="Content Placeholder 2"/>
          <p:cNvSpPr>
            <a:spLocks noGrp="1"/>
          </p:cNvSpPr>
          <p:nvPr>
            <p:ph idx="1"/>
          </p:nvPr>
        </p:nvSpPr>
        <p:spPr/>
        <p:txBody>
          <a:bodyPr>
            <a:normAutofit/>
          </a:bodyPr>
          <a:lstStyle/>
          <a:p>
            <a:pPr>
              <a:buFontTx/>
              <a:buNone/>
            </a:pPr>
            <a:r>
              <a:rPr lang="el-GR" altLang="el-GR" dirty="0" smtClean="0"/>
              <a:t>Θερμοκρασία: κλίμακα </a:t>
            </a:r>
            <a:r>
              <a:rPr lang="el-GR" altLang="el-GR" b="1" dirty="0" smtClean="0"/>
              <a:t>Κελσίου</a:t>
            </a:r>
            <a:r>
              <a:rPr lang="en-US" altLang="el-GR" dirty="0" smtClean="0"/>
              <a:t>,</a:t>
            </a:r>
            <a:r>
              <a:rPr lang="el-GR" altLang="el-GR" dirty="0" smtClean="0"/>
              <a:t> </a:t>
            </a:r>
            <a:r>
              <a:rPr lang="el-GR" altLang="el-GR" baseline="30000" dirty="0" smtClean="0"/>
              <a:t>ο</a:t>
            </a:r>
            <a:r>
              <a:rPr lang="en-US" altLang="el-GR" dirty="0" smtClean="0"/>
              <a:t>C</a:t>
            </a:r>
            <a:endParaRPr lang="el-GR" altLang="el-GR" dirty="0" smtClean="0"/>
          </a:p>
          <a:p>
            <a:pPr lvl="1"/>
            <a:r>
              <a:rPr lang="el-GR" altLang="el-GR" dirty="0" smtClean="0"/>
              <a:t>Νερό</a:t>
            </a:r>
            <a:r>
              <a:rPr lang="en-US" altLang="el-GR" dirty="0" smtClean="0"/>
              <a:t>: </a:t>
            </a:r>
            <a:r>
              <a:rPr lang="el-GR" altLang="el-GR" dirty="0" smtClean="0"/>
              <a:t>Παγώνει 0</a:t>
            </a:r>
            <a:r>
              <a:rPr lang="el-GR" altLang="el-GR" baseline="30000" dirty="0" smtClean="0"/>
              <a:t>ο</a:t>
            </a:r>
            <a:r>
              <a:rPr lang="en-US" altLang="el-GR" dirty="0" smtClean="0"/>
              <a:t>C, </a:t>
            </a:r>
            <a:r>
              <a:rPr lang="el-GR" altLang="el-GR" dirty="0" smtClean="0"/>
              <a:t>Βράζει 100 </a:t>
            </a:r>
            <a:r>
              <a:rPr lang="el-GR" altLang="el-GR" baseline="30000" dirty="0" smtClean="0"/>
              <a:t>ο</a:t>
            </a:r>
            <a:r>
              <a:rPr lang="en-US" altLang="el-GR" dirty="0" smtClean="0"/>
              <a:t>C</a:t>
            </a:r>
            <a:endParaRPr lang="el-GR" altLang="el-GR" dirty="0" smtClean="0"/>
          </a:p>
          <a:p>
            <a:pPr lvl="1"/>
            <a:r>
              <a:rPr lang="el-GR" altLang="el-GR" dirty="0" smtClean="0"/>
              <a:t>Ανθρώπινο σώμα: 37 </a:t>
            </a:r>
            <a:r>
              <a:rPr lang="el-GR" altLang="el-GR" baseline="30000" dirty="0" smtClean="0"/>
              <a:t>ο</a:t>
            </a:r>
            <a:r>
              <a:rPr lang="en-US" altLang="el-GR" dirty="0" smtClean="0"/>
              <a:t>C</a:t>
            </a:r>
            <a:endParaRPr lang="el-GR" altLang="el-GR" dirty="0" smtClean="0"/>
          </a:p>
          <a:p>
            <a:pPr lvl="1"/>
            <a:r>
              <a:rPr lang="el-GR" altLang="el-GR" dirty="0" smtClean="0"/>
              <a:t>Θερμοκρασία δωματίου άνετη: 20-25 </a:t>
            </a:r>
            <a:r>
              <a:rPr lang="el-GR" altLang="el-GR" baseline="30000" dirty="0" smtClean="0"/>
              <a:t>ο</a:t>
            </a:r>
            <a:r>
              <a:rPr lang="en-US" altLang="el-GR" dirty="0" smtClean="0"/>
              <a:t>C</a:t>
            </a:r>
            <a:endParaRPr lang="el-GR" altLang="el-GR" dirty="0" smtClean="0"/>
          </a:p>
          <a:p>
            <a:pPr>
              <a:buFontTx/>
              <a:buNone/>
            </a:pPr>
            <a:r>
              <a:rPr lang="el-GR" altLang="el-GR" b="1" dirty="0" smtClean="0"/>
              <a:t>Θερμίδα </a:t>
            </a:r>
            <a:r>
              <a:rPr lang="en-US" altLang="el-GR" b="1" dirty="0" smtClean="0"/>
              <a:t>(</a:t>
            </a:r>
            <a:r>
              <a:rPr lang="en-US" altLang="el-GR" b="1" dirty="0" err="1" smtClean="0"/>
              <a:t>cal</a:t>
            </a:r>
            <a:r>
              <a:rPr lang="en-US" altLang="el-GR" b="1" dirty="0" smtClean="0"/>
              <a:t>)</a:t>
            </a:r>
            <a:r>
              <a:rPr lang="el-GR" altLang="el-GR" b="1" dirty="0" smtClean="0"/>
              <a:t> </a:t>
            </a:r>
            <a:r>
              <a:rPr lang="el-GR" altLang="el-GR" dirty="0" smtClean="0"/>
              <a:t>= ποσότητα θερμότητας που απαιτείται για </a:t>
            </a:r>
            <a:r>
              <a:rPr lang="el-GR" altLang="el-GR" dirty="0" err="1" smtClean="0"/>
              <a:t>ν’αυξηθεί</a:t>
            </a:r>
            <a:r>
              <a:rPr lang="el-GR" altLang="el-GR" dirty="0" smtClean="0"/>
              <a:t> 1γρ νερού κατά 1 </a:t>
            </a:r>
            <a:r>
              <a:rPr lang="el-GR" altLang="el-GR" baseline="30000" dirty="0" smtClean="0"/>
              <a:t>ο</a:t>
            </a:r>
            <a:r>
              <a:rPr lang="en-US" altLang="el-GR" dirty="0" smtClean="0"/>
              <a:t>C</a:t>
            </a:r>
            <a:r>
              <a:rPr lang="el-GR" altLang="el-GR" dirty="0" smtClean="0"/>
              <a:t> ή αντίστροφα η θερμότητα που απελευθερώνεται όταν ψύχεται</a:t>
            </a:r>
            <a:r>
              <a:rPr lang="en-US" altLang="el-GR" dirty="0" smtClean="0"/>
              <a:t>, </a:t>
            </a:r>
            <a:r>
              <a:rPr lang="el-GR" altLang="el-GR" dirty="0" smtClean="0"/>
              <a:t>αντίστοιχα</a:t>
            </a:r>
            <a:r>
              <a:rPr lang="en-US" altLang="el-GR" dirty="0" smtClean="0"/>
              <a:t> Kcal </a:t>
            </a:r>
            <a:endParaRPr lang="el-GR" altLang="el-GR" dirty="0" smtClean="0"/>
          </a:p>
          <a:p>
            <a:pPr>
              <a:buFontTx/>
              <a:buNone/>
            </a:pPr>
            <a:r>
              <a:rPr lang="en-US" altLang="el-GR" b="1" dirty="0" smtClean="0"/>
              <a:t>Joule (J), </a:t>
            </a:r>
            <a:r>
              <a:rPr lang="en-US" altLang="el-GR" dirty="0" smtClean="0"/>
              <a:t>1J = 0,239 </a:t>
            </a:r>
            <a:r>
              <a:rPr lang="en-US" altLang="el-GR" dirty="0" err="1" smtClean="0"/>
              <a:t>cal</a:t>
            </a:r>
            <a:r>
              <a:rPr lang="en-US" altLang="el-GR" dirty="0" smtClean="0"/>
              <a:t>, 1 </a:t>
            </a:r>
            <a:r>
              <a:rPr lang="en-US" altLang="el-GR" dirty="0" err="1" smtClean="0"/>
              <a:t>cal</a:t>
            </a:r>
            <a:r>
              <a:rPr lang="en-US" altLang="el-GR" dirty="0" smtClean="0"/>
              <a:t> = 4,18 J</a:t>
            </a:r>
            <a:endParaRPr lang="el-GR" altLang="el-GR" dirty="0" smtClean="0"/>
          </a:p>
          <a:p>
            <a:endParaRPr lang="el-GR" altLang="el-GR" dirty="0" smtClean="0"/>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75A53442-8F49-4C4B-AD18-CFD020D08F9C}" type="slidenum">
              <a:rPr lang="en-US" altLang="el-GR" sz="1400" baseline="0"/>
              <a:pPr/>
              <a:t>13</a:t>
            </a:fld>
            <a:endParaRPr lang="en-US" altLang="el-GR" sz="1400" baseline="0"/>
          </a:p>
        </p:txBody>
      </p:sp>
    </p:spTree>
    <p:extLst>
      <p:ext uri="{BB962C8B-B14F-4D97-AF65-F5344CB8AC3E}">
        <p14:creationId xmlns:p14="http://schemas.microsoft.com/office/powerpoint/2010/main" val="3062675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l-GR" smtClean="0"/>
              <a:t>Ειδική θερμότητα</a:t>
            </a:r>
            <a:r>
              <a:rPr lang="en-US" altLang="el-GR" smtClean="0"/>
              <a:t> </a:t>
            </a:r>
            <a:r>
              <a:rPr lang="el-GR" altLang="el-GR" smtClean="0"/>
              <a:t>νερού</a:t>
            </a:r>
            <a:r>
              <a:rPr lang="en-US" altLang="el-GR" smtClean="0"/>
              <a:t/>
            </a:r>
            <a:br>
              <a:rPr lang="en-US" altLang="el-GR" smtClean="0"/>
            </a:br>
            <a:r>
              <a:rPr lang="el-GR" altLang="el-GR" smtClean="0"/>
              <a:t>1</a:t>
            </a:r>
            <a:r>
              <a:rPr lang="en-US" altLang="el-GR" smtClean="0"/>
              <a:t>cal/g/</a:t>
            </a:r>
            <a:r>
              <a:rPr lang="el-GR" altLang="el-GR" baseline="30000" smtClean="0"/>
              <a:t> ο</a:t>
            </a:r>
            <a:r>
              <a:rPr lang="en-US" altLang="el-GR" smtClean="0"/>
              <a:t>C</a:t>
            </a:r>
            <a:endParaRPr lang="el-GR" altLang="el-GR" smtClean="0"/>
          </a:p>
        </p:txBody>
      </p:sp>
      <p:sp>
        <p:nvSpPr>
          <p:cNvPr id="16387" name="Content Placeholder 2"/>
          <p:cNvSpPr>
            <a:spLocks noGrp="1"/>
          </p:cNvSpPr>
          <p:nvPr>
            <p:ph idx="1"/>
          </p:nvPr>
        </p:nvSpPr>
        <p:spPr/>
        <p:txBody>
          <a:bodyPr>
            <a:normAutofit/>
          </a:bodyPr>
          <a:lstStyle/>
          <a:p>
            <a:r>
              <a:rPr lang="el-GR" altLang="el-GR" b="1" dirty="0" smtClean="0"/>
              <a:t>Ειδική θερμότητα </a:t>
            </a:r>
            <a:r>
              <a:rPr lang="el-GR" altLang="el-GR" dirty="0" smtClean="0"/>
              <a:t>= η ποσότητα που πρέπει </a:t>
            </a:r>
            <a:r>
              <a:rPr lang="el-GR" altLang="el-GR" dirty="0" err="1" smtClean="0"/>
              <a:t>ν’απορροφηθεί</a:t>
            </a:r>
            <a:r>
              <a:rPr lang="el-GR" altLang="el-GR" dirty="0" smtClean="0"/>
              <a:t>/απελευθερωθεί ώστε να μεταβάλει 1γρ ουσίας τη θερμοκρασία του κατά 1 </a:t>
            </a:r>
            <a:r>
              <a:rPr lang="el-GR" altLang="el-GR" baseline="30000" dirty="0" smtClean="0"/>
              <a:t>ο</a:t>
            </a:r>
            <a:r>
              <a:rPr lang="en-US" altLang="el-GR" dirty="0" smtClean="0"/>
              <a:t>C</a:t>
            </a:r>
            <a:r>
              <a:rPr lang="el-GR" altLang="el-GR" dirty="0" smtClean="0"/>
              <a:t>.</a:t>
            </a:r>
          </a:p>
          <a:p>
            <a:r>
              <a:rPr lang="el-GR" altLang="el-GR" dirty="0" smtClean="0"/>
              <a:t>Ικανότητα νερού να σταθεροποιεί τη θερμοκρασία οφείλεται στην υψηλή ΕΘ</a:t>
            </a:r>
          </a:p>
          <a:p>
            <a:r>
              <a:rPr lang="el-GR" altLang="el-GR" dirty="0" smtClean="0"/>
              <a:t>Μέτρο αντίστασης ουσίας στην αλλαγή της θερμοκρασίας</a:t>
            </a:r>
          </a:p>
          <a:p>
            <a:r>
              <a:rPr lang="el-GR" altLang="el-GR" dirty="0" smtClean="0"/>
              <a:t>Οφείλεται σε δεσμούς Η: για διάσπασή τους απορροφάται θερμότητα</a:t>
            </a: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B6FB6668-7899-4A79-B7D4-D167F9C4CB91}" type="slidenum">
              <a:rPr lang="en-US" altLang="el-GR" sz="1400" baseline="0"/>
              <a:pPr/>
              <a:t>14</a:t>
            </a:fld>
            <a:endParaRPr lang="en-US" altLang="el-GR" sz="1400" baseline="0"/>
          </a:p>
        </p:txBody>
      </p:sp>
    </p:spTree>
    <p:extLst>
      <p:ext uri="{BB962C8B-B14F-4D97-AF65-F5344CB8AC3E}">
        <p14:creationId xmlns:p14="http://schemas.microsoft.com/office/powerpoint/2010/main" val="41663158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3_5"/>
          <p:cNvPicPr>
            <a:picLocks noChangeAspect="1" noChangeArrowheads="1"/>
          </p:cNvPicPr>
          <p:nvPr/>
        </p:nvPicPr>
        <p:blipFill>
          <a:blip r:embed="rId3">
            <a:extLst>
              <a:ext uri="{28A0092B-C50C-407E-A947-70E740481C1C}">
                <a14:useLocalDpi xmlns:a14="http://schemas.microsoft.com/office/drawing/2010/main" val="0"/>
              </a:ext>
            </a:extLst>
          </a:blip>
          <a:srcRect b="37596"/>
          <a:stretch>
            <a:fillRect/>
          </a:stretch>
        </p:blipFill>
        <p:spPr bwMode="auto">
          <a:xfrm>
            <a:off x="1475656" y="4221088"/>
            <a:ext cx="6520873" cy="21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Τίτλος 1"/>
          <p:cNvSpPr>
            <a:spLocks noGrp="1"/>
          </p:cNvSpPr>
          <p:nvPr>
            <p:ph type="title"/>
          </p:nvPr>
        </p:nvSpPr>
        <p:spPr/>
        <p:txBody>
          <a:bodyPr/>
          <a:lstStyle/>
          <a:p>
            <a:r>
              <a:rPr lang="el-GR" altLang="el-GR" smtClean="0"/>
              <a:t>Το νερό ρυθμίζει το κλίμα στις παράκτιες περιοχές</a:t>
            </a:r>
          </a:p>
        </p:txBody>
      </p:sp>
      <p:sp>
        <p:nvSpPr>
          <p:cNvPr id="3" name="Θέση περιεχομένου 2"/>
          <p:cNvSpPr>
            <a:spLocks noGrp="1"/>
          </p:cNvSpPr>
          <p:nvPr>
            <p:ph idx="1"/>
          </p:nvPr>
        </p:nvSpPr>
        <p:spPr/>
        <p:txBody>
          <a:bodyPr/>
          <a:lstStyle/>
          <a:p>
            <a:pPr marL="0" indent="0">
              <a:buFontTx/>
              <a:buNone/>
              <a:defRPr/>
            </a:pPr>
            <a:r>
              <a:rPr lang="el-GR" sz="2400" dirty="0" smtClean="0"/>
              <a:t>Οι μεγάλες υδάτινές μάζες νερού στις θάλασσες </a:t>
            </a:r>
          </a:p>
          <a:p>
            <a:pPr>
              <a:defRPr/>
            </a:pPr>
            <a:r>
              <a:rPr lang="el-GR" sz="2400" dirty="0" smtClean="0"/>
              <a:t>απορροφούν τη θερμότητα και καθιστούν τις παραλίες πιο δροσερές από την ενδοχώρα τους ζεστούς καλοκαιρινούς μήνες</a:t>
            </a:r>
          </a:p>
          <a:p>
            <a:pPr>
              <a:defRPr/>
            </a:pPr>
            <a:r>
              <a:rPr lang="el-GR" sz="2400" dirty="0" smtClean="0"/>
              <a:t>αποβάλλουν θερμότητα και ζεσταίνουν τις παράκτιες περιοχές το χειμώνα</a:t>
            </a: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666599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l-GR" altLang="el-GR" smtClean="0"/>
              <a:t>Εξάτμιση και ψύξη</a:t>
            </a:r>
          </a:p>
        </p:txBody>
      </p:sp>
      <p:sp>
        <p:nvSpPr>
          <p:cNvPr id="18435" name="Content Placeholder 2"/>
          <p:cNvSpPr>
            <a:spLocks noGrp="1"/>
          </p:cNvSpPr>
          <p:nvPr>
            <p:ph idx="1"/>
          </p:nvPr>
        </p:nvSpPr>
        <p:spPr/>
        <p:txBody>
          <a:bodyPr/>
          <a:lstStyle/>
          <a:p>
            <a:r>
              <a:rPr lang="el-GR" altLang="el-GR" smtClean="0"/>
              <a:t>Όσα μόρια κινούνται γρήγορα και υπερνικούν ελκτικές δυνάμεις περνάν από την υγρή στην αέρια φάση</a:t>
            </a:r>
          </a:p>
          <a:p>
            <a:r>
              <a:rPr lang="el-GR" altLang="el-GR" smtClean="0"/>
              <a:t>Εξάτμιση = Ο μετασχηματισμός από υγρή σε αέρια φάση</a:t>
            </a:r>
          </a:p>
          <a:p>
            <a:r>
              <a:rPr lang="el-GR" altLang="el-GR" smtClean="0"/>
              <a:t>Μικρού βαθμού εξάτμιση συμβαίνει και σε χαμηλές θερμοκρασίες </a:t>
            </a:r>
            <a:r>
              <a:rPr lang="el-GR" altLang="el-GR" sz="2400" smtClean="0"/>
              <a:t>πχ κανάτα νερού</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214CB210-C653-465A-BD4B-9F99F7F1E6B6}" type="slidenum">
              <a:rPr lang="en-US" altLang="el-GR" sz="1400" baseline="0"/>
              <a:pPr/>
              <a:t>16</a:t>
            </a:fld>
            <a:endParaRPr lang="en-US" altLang="el-GR" sz="1400" baseline="0"/>
          </a:p>
        </p:txBody>
      </p:sp>
    </p:spTree>
    <p:extLst>
      <p:ext uri="{BB962C8B-B14F-4D97-AF65-F5344CB8AC3E}">
        <p14:creationId xmlns:p14="http://schemas.microsoft.com/office/powerpoint/2010/main" val="9454507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l-GR" smtClean="0"/>
              <a:t>Θερμότητα εξάτμισης</a:t>
            </a:r>
            <a:r>
              <a:rPr lang="en-US" altLang="el-GR" smtClean="0"/>
              <a:t> </a:t>
            </a:r>
            <a:r>
              <a:rPr lang="el-GR" altLang="el-GR" smtClean="0"/>
              <a:t>νερού </a:t>
            </a:r>
          </a:p>
        </p:txBody>
      </p:sp>
      <p:sp>
        <p:nvSpPr>
          <p:cNvPr id="19459" name="Content Placeholder 2"/>
          <p:cNvSpPr>
            <a:spLocks noGrp="1"/>
          </p:cNvSpPr>
          <p:nvPr>
            <p:ph idx="1"/>
          </p:nvPr>
        </p:nvSpPr>
        <p:spPr/>
        <p:txBody>
          <a:bodyPr>
            <a:normAutofit/>
          </a:bodyPr>
          <a:lstStyle/>
          <a:p>
            <a:r>
              <a:rPr lang="el-GR" altLang="el-GR" dirty="0" smtClean="0"/>
              <a:t>Ποσότητα της θερμότητας που πρέπει </a:t>
            </a:r>
            <a:r>
              <a:rPr lang="el-GR" altLang="el-GR" dirty="0" err="1" smtClean="0"/>
              <a:t>ν’απορροφήσει</a:t>
            </a:r>
            <a:r>
              <a:rPr lang="el-GR" altLang="el-GR" dirty="0" smtClean="0"/>
              <a:t>  1γρ υγρού για να περάσει από υγρή σε αέρια φάση</a:t>
            </a:r>
          </a:p>
          <a:p>
            <a:r>
              <a:rPr lang="el-GR" altLang="el-GR" dirty="0" smtClean="0"/>
              <a:t>Υψηλή για νερό :</a:t>
            </a:r>
            <a:r>
              <a:rPr lang="en-US" altLang="el-GR" dirty="0" smtClean="0"/>
              <a:t> </a:t>
            </a:r>
            <a:r>
              <a:rPr lang="el-GR" altLang="el-GR" dirty="0" smtClean="0"/>
              <a:t>25 </a:t>
            </a:r>
            <a:r>
              <a:rPr lang="el-GR" altLang="el-GR" baseline="30000" dirty="0" smtClean="0"/>
              <a:t>ο</a:t>
            </a:r>
            <a:r>
              <a:rPr lang="en-US" altLang="el-GR" dirty="0" smtClean="0"/>
              <a:t>C</a:t>
            </a:r>
            <a:r>
              <a:rPr lang="el-GR" altLang="el-GR" dirty="0" smtClean="0"/>
              <a:t> -&gt; 580 </a:t>
            </a:r>
            <a:r>
              <a:rPr lang="en-US" altLang="el-GR" dirty="0" err="1" smtClean="0"/>
              <a:t>cal</a:t>
            </a:r>
            <a:endParaRPr lang="el-GR" altLang="el-GR" dirty="0" smtClean="0"/>
          </a:p>
          <a:p>
            <a:r>
              <a:rPr lang="el-GR" altLang="el-GR" dirty="0" smtClean="0"/>
              <a:t>Πλανήτης: νερό ρυθμίζει γήινο κλίμα</a:t>
            </a:r>
          </a:p>
          <a:p>
            <a:r>
              <a:rPr lang="el-GR" altLang="el-GR" dirty="0" smtClean="0"/>
              <a:t>Οργανισμός: σφοδρότητα εγκαυμάτων από υδρατμούς</a:t>
            </a:r>
          </a:p>
          <a:p>
            <a:r>
              <a:rPr lang="el-GR" altLang="el-GR" dirty="0" smtClean="0"/>
              <a:t>Καθώς εξατμίζεται ένα υγρό ψύχετε επιφάνεια</a:t>
            </a:r>
          </a:p>
          <a:p>
            <a:pPr marL="355600" indent="0">
              <a:buFontTx/>
              <a:buNone/>
            </a:pPr>
            <a:r>
              <a:rPr lang="el-GR" altLang="el-GR" dirty="0" smtClean="0"/>
              <a:t>πχ Ιδρώτας  </a:t>
            </a:r>
            <a:r>
              <a:rPr lang="el-GR" altLang="el-GR" dirty="0" smtClean="0"/>
              <a:t>προφυλάσσει από θερμοπληξία, </a:t>
            </a:r>
            <a:endParaRPr lang="el-GR" altLang="el-GR" dirty="0" smtClean="0"/>
          </a:p>
          <a:p>
            <a:pPr marL="719138" indent="0">
              <a:buFontTx/>
              <a:buNone/>
            </a:pPr>
            <a:r>
              <a:rPr lang="el-GR" altLang="el-GR" dirty="0" smtClean="0"/>
              <a:t>Υγρασία </a:t>
            </a:r>
            <a:r>
              <a:rPr lang="el-GR" altLang="el-GR" dirty="0" smtClean="0"/>
              <a:t>φέρνει δυσφορία</a:t>
            </a:r>
          </a:p>
          <a:p>
            <a:endParaRPr lang="el-GR" altLang="el-GR" dirty="0" smtClean="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C089BC0-2F14-4D7D-980B-9ECEA7DCDE59}" type="slidenum">
              <a:rPr lang="en-US" altLang="el-GR" sz="1400" baseline="0"/>
              <a:pPr/>
              <a:t>17</a:t>
            </a:fld>
            <a:endParaRPr lang="en-US" altLang="el-GR" sz="1400" baseline="0"/>
          </a:p>
        </p:txBody>
      </p:sp>
    </p:spTree>
    <p:extLst>
      <p:ext uri="{BB962C8B-B14F-4D97-AF65-F5344CB8AC3E}">
        <p14:creationId xmlns:p14="http://schemas.microsoft.com/office/powerpoint/2010/main" val="4277564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altLang="el-GR" smtClean="0"/>
              <a:t> Πάγος προσφέρει θερμομόνωση</a:t>
            </a:r>
          </a:p>
        </p:txBody>
      </p:sp>
      <p:sp>
        <p:nvSpPr>
          <p:cNvPr id="20483" name="Content Placeholder 2"/>
          <p:cNvSpPr>
            <a:spLocks noGrp="1"/>
          </p:cNvSpPr>
          <p:nvPr>
            <p:ph idx="1"/>
          </p:nvPr>
        </p:nvSpPr>
        <p:spPr/>
        <p:txBody>
          <a:bodyPr/>
          <a:lstStyle/>
          <a:p>
            <a:r>
              <a:rPr lang="el-GR" altLang="el-GR" dirty="0" smtClean="0"/>
              <a:t>Νερό έχει μικρότερη!! πυκνότητα στη στερεή φάση </a:t>
            </a:r>
            <a:r>
              <a:rPr lang="el-GR" altLang="el-GR" dirty="0" err="1" smtClean="0"/>
              <a:t>απ’ότι</a:t>
            </a:r>
            <a:r>
              <a:rPr lang="el-GR" altLang="el-GR" dirty="0" smtClean="0"/>
              <a:t> στην υγρή =&gt; πάγος επιπλέει στο νερό</a:t>
            </a:r>
          </a:p>
          <a:p>
            <a:r>
              <a:rPr lang="el-GR" altLang="el-GR" dirty="0" smtClean="0"/>
              <a:t>Αντί να συστέλλεται, διαστέλλεται όταν στερεοποιείται, ως 4 </a:t>
            </a:r>
            <a:r>
              <a:rPr lang="el-GR" altLang="el-GR" baseline="30000" dirty="0" smtClean="0"/>
              <a:t>ο</a:t>
            </a:r>
            <a:r>
              <a:rPr lang="en-US" altLang="el-GR" dirty="0" smtClean="0"/>
              <a:t>C</a:t>
            </a:r>
            <a:endParaRPr lang="el-GR" altLang="el-GR" dirty="0" smtClean="0"/>
          </a:p>
          <a:p>
            <a:r>
              <a:rPr lang="el-GR" altLang="el-GR" dirty="0" smtClean="0"/>
              <a:t>Δεσμοί Η κρατούν μόρια στοιχισμένα ώστε πάγος να είναι λιγότερο πυκνός </a:t>
            </a:r>
            <a:r>
              <a:rPr lang="el-GR" altLang="el-GR" dirty="0" err="1" smtClean="0"/>
              <a:t>απ’ότι</a:t>
            </a:r>
            <a:r>
              <a:rPr lang="el-GR" altLang="el-GR" dirty="0" smtClean="0"/>
              <a:t> είναι στο υγρό νερό στους 4 </a:t>
            </a:r>
            <a:r>
              <a:rPr lang="el-GR" altLang="el-GR" baseline="30000" dirty="0" smtClean="0"/>
              <a:t>ο</a:t>
            </a:r>
            <a:r>
              <a:rPr lang="en-US" altLang="el-GR" dirty="0" smtClean="0"/>
              <a:t>C</a:t>
            </a:r>
            <a:endParaRPr lang="el-GR" altLang="el-GR" dirty="0" smtClean="0"/>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A8DC4E5E-E639-45E7-9BD5-4986D6D59A05}" type="slidenum">
              <a:rPr lang="en-US" altLang="el-GR" sz="1400" baseline="0"/>
              <a:pPr/>
              <a:t>18</a:t>
            </a:fld>
            <a:endParaRPr lang="en-US" altLang="el-GR" sz="1400" baseline="0"/>
          </a:p>
        </p:txBody>
      </p:sp>
    </p:spTree>
    <p:extLst>
      <p:ext uri="{BB962C8B-B14F-4D97-AF65-F5344CB8AC3E}">
        <p14:creationId xmlns:p14="http://schemas.microsoft.com/office/powerpoint/2010/main" val="4051609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l-GR" altLang="el-GR" smtClean="0"/>
              <a:t>Το νερό</a:t>
            </a:r>
          </a:p>
        </p:txBody>
      </p:sp>
      <p:sp>
        <p:nvSpPr>
          <p:cNvPr id="3075" name="Content Placeholder 2"/>
          <p:cNvSpPr>
            <a:spLocks noGrp="1"/>
          </p:cNvSpPr>
          <p:nvPr>
            <p:ph idx="1"/>
          </p:nvPr>
        </p:nvSpPr>
        <p:spPr/>
        <p:txBody>
          <a:bodyPr/>
          <a:lstStyle/>
          <a:p>
            <a:r>
              <a:rPr lang="el-GR" altLang="el-GR" smtClean="0"/>
              <a:t>Το νερό καθιστά δυνατή την ύπαρξη της ζωής, όπως τη γνωρίζουμε στη γη</a:t>
            </a:r>
          </a:p>
          <a:p>
            <a:r>
              <a:rPr lang="el-GR" altLang="el-GR" smtClean="0"/>
              <a:t>Τα ¾ της γης καλύπτονται από νερό, κυρίως σε υγρή μορφή</a:t>
            </a:r>
          </a:p>
          <a:p>
            <a:r>
              <a:rPr lang="el-GR" altLang="el-GR" smtClean="0"/>
              <a:t>Στο περιβάλλον υπάρχει και στις 3 μορφές: στερεή, υγρή, αέρια</a:t>
            </a:r>
          </a:p>
          <a:p>
            <a:r>
              <a:rPr lang="el-GR" altLang="el-GR" smtClean="0"/>
              <a:t>Η ζωή εμφανίστηκε στο νερό</a:t>
            </a:r>
            <a:endParaRPr lang="en-US" altLang="el-GR" smtClean="0"/>
          </a:p>
          <a:p>
            <a:r>
              <a:rPr lang="el-GR" altLang="el-GR" smtClean="0"/>
              <a:t>Ζούμε χωρίς πρόσληψη νερού 3-4 ημέρες</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2AC06F8-5A5D-4E6C-B7B0-086F54388B49}" type="slidenum">
              <a:rPr lang="en-US" altLang="el-GR" sz="1400" baseline="0"/>
              <a:pPr/>
              <a:t>1</a:t>
            </a:fld>
            <a:endParaRPr lang="en-US" altLang="el-GR" sz="1400" baseline="0"/>
          </a:p>
        </p:txBody>
      </p:sp>
    </p:spTree>
    <p:extLst>
      <p:ext uri="{BB962C8B-B14F-4D97-AF65-F5344CB8AC3E}">
        <p14:creationId xmlns:p14="http://schemas.microsoft.com/office/powerpoint/2010/main" val="2396960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l-GR" altLang="el-GR" dirty="0" smtClean="0"/>
              <a:t>«Ζωή» κάτω από τον πάγο</a:t>
            </a:r>
            <a:endParaRPr lang="en-US" altLang="el-GR" dirty="0" smtClean="0"/>
          </a:p>
        </p:txBody>
      </p:sp>
      <p:sp>
        <p:nvSpPr>
          <p:cNvPr id="21508" name="5 - Θέση κειμένου"/>
          <p:cNvSpPr>
            <a:spLocks noGrp="1"/>
          </p:cNvSpPr>
          <p:nvPr>
            <p:ph idx="1"/>
          </p:nvPr>
        </p:nvSpPr>
        <p:spPr/>
        <p:txBody>
          <a:bodyPr/>
          <a:lstStyle/>
          <a:p>
            <a:r>
              <a:rPr lang="el-GR" altLang="el-GR" sz="2400" dirty="0" smtClean="0"/>
              <a:t>Ο πάγος είναι λιγότερο πυκνός από το νερό οπότε επιπλέει. Έτσι δεν παγώνουν οι θάλασσες, λίμνες και επιτρέπουν τη συνέχιση της ζωής στο νερό κάτω από την επιφάνεια του πάγου ακόμα και στην </a:t>
            </a:r>
            <a:r>
              <a:rPr lang="el-GR" altLang="el-GR" sz="2400" dirty="0" smtClean="0"/>
              <a:t>Ανταρκτική.</a:t>
            </a: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pic>
        <p:nvPicPr>
          <p:cNvPr id="20482" name="Picture 2" descr="http://data.whicdn.com/images/4499834/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381" y="2924944"/>
            <a:ext cx="5682055" cy="3522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367129" y="6464369"/>
            <a:ext cx="1100558" cy="276999"/>
          </a:xfrm>
          <a:prstGeom prst="rect">
            <a:avLst/>
          </a:prstGeom>
        </p:spPr>
        <p:txBody>
          <a:bodyPr wrap="none">
            <a:spAutoFit/>
          </a:bodyPr>
          <a:lstStyle/>
          <a:p>
            <a:pPr algn="ctr"/>
            <a:r>
              <a:rPr lang="en-US" sz="1200" dirty="0" smtClean="0">
                <a:latin typeface="+mn-lt"/>
                <a:hlinkClick r:id="rId4"/>
              </a:rPr>
              <a:t>weheartit.com</a:t>
            </a:r>
            <a:endParaRPr lang="el-GR" sz="1200" dirty="0">
              <a:latin typeface="+mn-lt"/>
            </a:endParaRPr>
          </a:p>
        </p:txBody>
      </p:sp>
    </p:spTree>
    <p:extLst>
      <p:ext uri="{BB962C8B-B14F-4D97-AF65-F5344CB8AC3E}">
        <p14:creationId xmlns:p14="http://schemas.microsoft.com/office/powerpoint/2010/main" val="610273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l-GR" altLang="el-GR" smtClean="0"/>
              <a:t>«</a:t>
            </a:r>
            <a:r>
              <a:rPr lang="en-US" altLang="el-GR" smtClean="0"/>
              <a:t>Z</a:t>
            </a:r>
            <a:r>
              <a:rPr lang="el-GR" altLang="el-GR" smtClean="0"/>
              <a:t>ωή» κάτω από τον πάγο</a:t>
            </a:r>
          </a:p>
        </p:txBody>
      </p:sp>
      <p:sp>
        <p:nvSpPr>
          <p:cNvPr id="22531" name="Content Placeholder 2"/>
          <p:cNvSpPr>
            <a:spLocks noGrp="1"/>
          </p:cNvSpPr>
          <p:nvPr>
            <p:ph idx="1"/>
          </p:nvPr>
        </p:nvSpPr>
        <p:spPr/>
        <p:txBody>
          <a:bodyPr/>
          <a:lstStyle/>
          <a:p>
            <a:r>
              <a:rPr lang="el-GR" altLang="el-GR" smtClean="0"/>
              <a:t>Πάγος επιπλέει λόγω διαστολής του νερού κατά την στερεοποίησή του -&gt; ειδάλλως θα πάγωναν θάλασσες</a:t>
            </a:r>
          </a:p>
          <a:p>
            <a:r>
              <a:rPr lang="el-GR" altLang="el-GR" smtClean="0"/>
              <a:t>Πάγος επιπλέει και λειτουργεί μονωτικά και επιτρέπει συνέχιση ζωής κάτω από παγωμένη επιφάνεια</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6ED72389-E5D4-42C3-82F3-A510252A0E0A}" type="slidenum">
              <a:rPr lang="en-US" altLang="el-GR" sz="1400" baseline="0"/>
              <a:pPr/>
              <a:t>20</a:t>
            </a:fld>
            <a:endParaRPr lang="en-US" altLang="el-GR" sz="1400" baseline="0"/>
          </a:p>
        </p:txBody>
      </p:sp>
    </p:spTree>
    <p:extLst>
      <p:ext uri="{BB962C8B-B14F-4D97-AF65-F5344CB8AC3E}">
        <p14:creationId xmlns:p14="http://schemas.microsoft.com/office/powerpoint/2010/main" val="2287402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l-GR" altLang="el-GR" smtClean="0"/>
              <a:t>Διαλύτης της ζωής</a:t>
            </a:r>
          </a:p>
        </p:txBody>
      </p:sp>
      <p:sp>
        <p:nvSpPr>
          <p:cNvPr id="23555" name="Content Placeholder 2"/>
          <p:cNvSpPr>
            <a:spLocks noGrp="1"/>
          </p:cNvSpPr>
          <p:nvPr>
            <p:ph idx="1"/>
          </p:nvPr>
        </p:nvSpPr>
        <p:spPr>
          <a:xfrm>
            <a:off x="251520" y="1484784"/>
            <a:ext cx="7560840" cy="5112568"/>
          </a:xfrm>
        </p:spPr>
        <p:txBody>
          <a:bodyPr>
            <a:normAutofit/>
          </a:bodyPr>
          <a:lstStyle/>
          <a:p>
            <a:r>
              <a:rPr lang="el-GR" altLang="el-GR" dirty="0" smtClean="0"/>
              <a:t>Διάλυμα: υγρό που περιέχει εντελώς ομοιογενές μείγμα 2+ ουσιών</a:t>
            </a:r>
          </a:p>
          <a:p>
            <a:r>
              <a:rPr lang="el-GR" altLang="el-GR" dirty="0" smtClean="0"/>
              <a:t>Διαλύτης = διαλυτικός παράγοντας </a:t>
            </a:r>
          </a:p>
          <a:p>
            <a:r>
              <a:rPr lang="el-GR" altLang="el-GR" dirty="0" smtClean="0"/>
              <a:t>Διαλυμένη ουσία = η ουσία που διαλύεται</a:t>
            </a:r>
          </a:p>
          <a:p>
            <a:r>
              <a:rPr lang="el-GR" altLang="el-GR" dirty="0" smtClean="0"/>
              <a:t>Υδατικό διάλυμα: όταν ο διαλύτης είναι το νερό</a:t>
            </a:r>
          </a:p>
          <a:p>
            <a:r>
              <a:rPr lang="el-GR" altLang="el-GR" dirty="0" smtClean="0"/>
              <a:t>Διαλυτικές ικανότητες νερού: πολλές</a:t>
            </a:r>
          </a:p>
          <a:p>
            <a:pPr>
              <a:buFontTx/>
              <a:buNone/>
            </a:pPr>
            <a:r>
              <a:rPr lang="el-GR" altLang="el-GR" dirty="0" smtClean="0"/>
              <a:t>Κέλυφος ενυδάτωσης: σφαίρα </a:t>
            </a:r>
            <a:r>
              <a:rPr lang="en-US" altLang="el-GR" dirty="0" smtClean="0"/>
              <a:t>H2O </a:t>
            </a:r>
            <a:r>
              <a:rPr lang="el-GR" altLang="el-GR" dirty="0" smtClean="0"/>
              <a:t>γύρω από ιόν</a:t>
            </a:r>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E3D1495-9E60-44A6-ACEB-9351C0F2B5CF}" type="slidenum">
              <a:rPr lang="en-US" altLang="el-GR" sz="1400" baseline="0"/>
              <a:pPr/>
              <a:t>21</a:t>
            </a:fld>
            <a:endParaRPr lang="en-US" altLang="el-GR" sz="1400" baseline="0"/>
          </a:p>
        </p:txBody>
      </p:sp>
    </p:spTree>
    <p:extLst>
      <p:ext uri="{BB962C8B-B14F-4D97-AF65-F5344CB8AC3E}">
        <p14:creationId xmlns:p14="http://schemas.microsoft.com/office/powerpoint/2010/main" val="2502566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Τίτλος 1"/>
          <p:cNvSpPr>
            <a:spLocks noGrp="1"/>
          </p:cNvSpPr>
          <p:nvPr>
            <p:ph type="title"/>
          </p:nvPr>
        </p:nvSpPr>
        <p:spPr/>
        <p:txBody>
          <a:bodyPr/>
          <a:lstStyle/>
          <a:p>
            <a:r>
              <a:rPr lang="el-GR" altLang="el-GR" smtClean="0"/>
              <a:t>Διάλυση αλατιού στο νερό</a:t>
            </a:r>
          </a:p>
        </p:txBody>
      </p:sp>
      <p:sp>
        <p:nvSpPr>
          <p:cNvPr id="24580" name="Θέση περιεχομένου 2"/>
          <p:cNvSpPr>
            <a:spLocks noGrp="1"/>
          </p:cNvSpPr>
          <p:nvPr>
            <p:ph idx="1"/>
          </p:nvPr>
        </p:nvSpPr>
        <p:spPr>
          <a:xfrm>
            <a:off x="251520" y="1484784"/>
            <a:ext cx="3312368" cy="5112568"/>
          </a:xfrm>
        </p:spPr>
        <p:txBody>
          <a:bodyPr/>
          <a:lstStyle/>
          <a:p>
            <a:r>
              <a:rPr lang="el-GR" altLang="el-GR" dirty="0" smtClean="0"/>
              <a:t>Τα μόρια νερού περιστοιχίζουν κάθε ιόν και έτσι ξεχωρίζει το χλώριο από το νάτριο στο χλωριούχο νάτριο = μαγειρικό αλάτι </a:t>
            </a:r>
          </a:p>
        </p:txBody>
      </p:sp>
      <p:sp>
        <p:nvSpPr>
          <p:cNvPr id="2" name="Θέση αριθμού διαφάνειας 1"/>
          <p:cNvSpPr>
            <a:spLocks noGrp="1"/>
          </p:cNvSpPr>
          <p:nvPr>
            <p:ph type="sldNum" sz="quarter" idx="12"/>
          </p:nvPr>
        </p:nvSpPr>
        <p:spPr>
          <a:xfrm>
            <a:off x="6614864" y="6356350"/>
            <a:ext cx="2133600" cy="365125"/>
          </a:xfrm>
        </p:spPr>
        <p:txBody>
          <a:bodyPr/>
          <a:lstStyle/>
          <a:p>
            <a:pPr>
              <a:defRPr/>
            </a:pPr>
            <a:fld id="{7E55E3B3-0445-4CFC-BED8-763D4409E61F}" type="slidenum">
              <a:rPr lang="el-GR" smtClean="0"/>
              <a:pPr>
                <a:defRPr/>
              </a:pPr>
              <a:t>22</a:t>
            </a:fld>
            <a:endParaRPr lang="el-GR"/>
          </a:p>
        </p:txBody>
      </p:sp>
      <p:pic>
        <p:nvPicPr>
          <p:cNvPr id="16386" name="Picture 2" descr="http://2012books.lardbucket.org/books/principles-of-general-chemistry-v1.0/section_08/c8f8e3a5c9fe175b453731a869ea42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412775"/>
            <a:ext cx="4754090" cy="5219849"/>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627784" y="6396335"/>
            <a:ext cx="4464496" cy="461665"/>
          </a:xfrm>
          <a:prstGeom prst="rect">
            <a:avLst/>
          </a:prstGeom>
        </p:spPr>
        <p:txBody>
          <a:bodyPr wrap="square">
            <a:spAutoFit/>
          </a:bodyPr>
          <a:lstStyle/>
          <a:p>
            <a:pPr algn="ctr"/>
            <a:r>
              <a:rPr lang="en-US" sz="1200" dirty="0">
                <a:latin typeface="+mn-lt"/>
              </a:rPr>
              <a:t>“Reactions in Aqueous Solution”, </a:t>
            </a:r>
            <a:r>
              <a:rPr lang="en-US" sz="1200" dirty="0">
                <a:latin typeface="+mn-lt"/>
                <a:hlinkClick r:id="rId4"/>
              </a:rPr>
              <a:t>chapter 4</a:t>
            </a:r>
            <a:r>
              <a:rPr lang="en-US" sz="1200" dirty="0">
                <a:latin typeface="+mn-lt"/>
              </a:rPr>
              <a:t> from the book </a:t>
            </a:r>
            <a:r>
              <a:rPr lang="en-US" sz="1200" u="sng" dirty="0">
                <a:latin typeface="+mn-lt"/>
                <a:hlinkClick r:id="rId5"/>
              </a:rPr>
              <a:t>Principles of General Chemistry</a:t>
            </a:r>
            <a:r>
              <a:rPr lang="en-US" sz="1200" dirty="0">
                <a:latin typeface="+mn-lt"/>
              </a:rPr>
              <a:t> (v. 1.0</a:t>
            </a:r>
            <a:r>
              <a:rPr lang="en-US" sz="1200" dirty="0" smtClean="0">
                <a:latin typeface="+mn-lt"/>
              </a:rPr>
              <a:t>)</a:t>
            </a:r>
            <a:r>
              <a:rPr lang="el-GR" sz="1200" dirty="0" smtClean="0">
                <a:latin typeface="+mn-lt"/>
              </a:rPr>
              <a:t>, διαθέσιμο με άδεια </a:t>
            </a:r>
            <a:r>
              <a:rPr lang="en-US" sz="1200" dirty="0">
                <a:latin typeface="+mn-lt"/>
                <a:hlinkClick r:id="rId6"/>
              </a:rPr>
              <a:t>CC BY </a:t>
            </a:r>
            <a:r>
              <a:rPr lang="en-US" sz="1200" dirty="0" smtClean="0">
                <a:latin typeface="+mn-lt"/>
                <a:hlinkClick r:id="rId6"/>
              </a:rPr>
              <a:t>4.0</a:t>
            </a:r>
            <a:endParaRPr lang="en-US" sz="1200" dirty="0">
              <a:latin typeface="+mn-lt"/>
            </a:endParaRPr>
          </a:p>
        </p:txBody>
      </p:sp>
    </p:spTree>
    <p:extLst>
      <p:ext uri="{BB962C8B-B14F-4D97-AF65-F5344CB8AC3E}">
        <p14:creationId xmlns:p14="http://schemas.microsoft.com/office/powerpoint/2010/main" val="840259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l-GR" altLang="el-GR" smtClean="0"/>
              <a:t>Νερό = διαλύτης έμβιας ζωής</a:t>
            </a:r>
          </a:p>
        </p:txBody>
      </p:sp>
      <p:sp>
        <p:nvSpPr>
          <p:cNvPr id="25603" name="Content Placeholder 2"/>
          <p:cNvSpPr>
            <a:spLocks noGrp="1"/>
          </p:cNvSpPr>
          <p:nvPr>
            <p:ph idx="1"/>
          </p:nvPr>
        </p:nvSpPr>
        <p:spPr/>
        <p:txBody>
          <a:bodyPr/>
          <a:lstStyle/>
          <a:p>
            <a:pPr>
              <a:buFontTx/>
              <a:buNone/>
            </a:pPr>
            <a:r>
              <a:rPr lang="el-GR" altLang="el-GR" dirty="0" err="1" smtClean="0"/>
              <a:t>Υδατοδιαλυτές</a:t>
            </a:r>
            <a:r>
              <a:rPr lang="el-GR" altLang="el-GR" dirty="0" smtClean="0"/>
              <a:t> ουσίες</a:t>
            </a:r>
          </a:p>
          <a:p>
            <a:r>
              <a:rPr lang="el-GR" altLang="el-GR" dirty="0" smtClean="0"/>
              <a:t>Όσες </a:t>
            </a:r>
            <a:r>
              <a:rPr lang="el-GR" altLang="el-GR" dirty="0" smtClean="0"/>
              <a:t>ενώσεις αποτελούνται από πολικά μόρια</a:t>
            </a:r>
          </a:p>
          <a:p>
            <a:r>
              <a:rPr lang="el-GR" altLang="el-GR" dirty="0" smtClean="0"/>
              <a:t>Διαλύονται στο νερό επειδή μόρια νερού περιβάλλουν κάθε μόριο διαλυμένης ουσίας</a:t>
            </a:r>
          </a:p>
          <a:p>
            <a:r>
              <a:rPr lang="el-GR" altLang="el-GR" dirty="0" smtClean="0"/>
              <a:t>Ακόμα και μεγάλα μόρια διαλύονται στο νερό</a:t>
            </a:r>
          </a:p>
          <a:p>
            <a:endParaRPr lang="el-GR" altLang="el-GR" dirty="0" smtClean="0"/>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72538E3D-74DC-46BC-A99F-9EEBEBAC7890}" type="slidenum">
              <a:rPr lang="en-US" altLang="el-GR" sz="1400" baseline="0"/>
              <a:pPr/>
              <a:t>23</a:t>
            </a:fld>
            <a:endParaRPr lang="en-US" altLang="el-GR" sz="1400" baseline="0"/>
          </a:p>
        </p:txBody>
      </p:sp>
    </p:spTree>
    <p:extLst>
      <p:ext uri="{BB962C8B-B14F-4D97-AF65-F5344CB8AC3E}">
        <p14:creationId xmlns:p14="http://schemas.microsoft.com/office/powerpoint/2010/main" val="3868895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l-GR" altLang="el-GR" smtClean="0"/>
              <a:t>Υδρόφιλες/Υδρόφοβες ουσίες</a:t>
            </a:r>
          </a:p>
        </p:txBody>
      </p:sp>
      <p:sp>
        <p:nvSpPr>
          <p:cNvPr id="27651" name="Content Placeholder 2"/>
          <p:cNvSpPr>
            <a:spLocks noGrp="1"/>
          </p:cNvSpPr>
          <p:nvPr>
            <p:ph idx="1"/>
          </p:nvPr>
        </p:nvSpPr>
        <p:spPr/>
        <p:txBody>
          <a:bodyPr/>
          <a:lstStyle/>
          <a:p>
            <a:pPr>
              <a:defRPr/>
            </a:pPr>
            <a:r>
              <a:rPr lang="el-GR" altLang="el-GR" b="1" dirty="0" smtClean="0"/>
              <a:t>Υδρόφιλη</a:t>
            </a:r>
            <a:r>
              <a:rPr lang="el-GR" altLang="el-GR" dirty="0" smtClean="0"/>
              <a:t>: κάθε ουσία που </a:t>
            </a:r>
            <a:r>
              <a:rPr lang="el-GR" altLang="el-GR" dirty="0" err="1" smtClean="0"/>
              <a:t>αλληλεπιδρά</a:t>
            </a:r>
            <a:r>
              <a:rPr lang="el-GR" altLang="el-GR" dirty="0" smtClean="0"/>
              <a:t> με νερό</a:t>
            </a:r>
          </a:p>
          <a:p>
            <a:pPr>
              <a:defRPr/>
            </a:pPr>
            <a:r>
              <a:rPr lang="el-GR" altLang="el-GR" b="1" dirty="0" smtClean="0"/>
              <a:t>Κολλοειδές διάλυμα</a:t>
            </a:r>
            <a:r>
              <a:rPr lang="el-GR" altLang="el-GR" dirty="0" smtClean="0"/>
              <a:t>: υδρόφιλα αλλά μεγάλα μόρια που δεν διαλύονται αλλά αιωρούνται στα υδατικά βιολογικά διαλύματα πχ βαμβακερή πετσέτα</a:t>
            </a:r>
          </a:p>
          <a:p>
            <a:pPr>
              <a:defRPr/>
            </a:pPr>
            <a:r>
              <a:rPr lang="el-GR" altLang="el-GR" dirty="0" smtClean="0"/>
              <a:t>Υδρόφοβες: μη ιοντικές ή  μη πολικές  ουσίες που δε σχηματίζουν δεσμούς Η.</a:t>
            </a:r>
          </a:p>
          <a:p>
            <a:pPr marL="0" indent="0">
              <a:buFontTx/>
              <a:buNone/>
              <a:defRPr/>
            </a:pPr>
            <a:r>
              <a:rPr lang="el-GR" altLang="el-GR" dirty="0" smtClean="0"/>
              <a:t>	πχ ελαιόλαδο, κυτταρικές μεμβράνες </a:t>
            </a:r>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1DFF464-0DAF-438B-8823-B78F2D3AF7F9}" type="slidenum">
              <a:rPr lang="en-US" altLang="el-GR" sz="1400" baseline="0"/>
              <a:pPr/>
              <a:t>24</a:t>
            </a:fld>
            <a:endParaRPr lang="en-US" altLang="el-GR" sz="1400" baseline="0"/>
          </a:p>
        </p:txBody>
      </p:sp>
    </p:spTree>
    <p:extLst>
      <p:ext uri="{BB962C8B-B14F-4D97-AF65-F5344CB8AC3E}">
        <p14:creationId xmlns:p14="http://schemas.microsoft.com/office/powerpoint/2010/main" val="2175134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l-GR" altLang="el-GR" smtClean="0"/>
              <a:t>Συγκέντρωση διαλυμάτων</a:t>
            </a:r>
          </a:p>
        </p:txBody>
      </p:sp>
      <p:sp>
        <p:nvSpPr>
          <p:cNvPr id="27651" name="Content Placeholder 2"/>
          <p:cNvSpPr>
            <a:spLocks noGrp="1"/>
          </p:cNvSpPr>
          <p:nvPr>
            <p:ph idx="1"/>
          </p:nvPr>
        </p:nvSpPr>
        <p:spPr/>
        <p:txBody>
          <a:bodyPr>
            <a:normAutofit fontScale="92500"/>
          </a:bodyPr>
          <a:lstStyle/>
          <a:p>
            <a:pPr>
              <a:buFontTx/>
              <a:buNone/>
            </a:pPr>
            <a:r>
              <a:rPr lang="el-GR" altLang="el-GR" sz="2800" smtClean="0"/>
              <a:t>= αριθμός διαλυμένων μορίων σε όγκο</a:t>
            </a:r>
          </a:p>
          <a:p>
            <a:r>
              <a:rPr lang="el-GR" altLang="el-GR" sz="2400" b="1" smtClean="0"/>
              <a:t>Μοριακή μάζα </a:t>
            </a:r>
            <a:r>
              <a:rPr lang="en-US" altLang="el-GR" sz="2400" smtClean="0"/>
              <a:t>(dalton)</a:t>
            </a:r>
            <a:r>
              <a:rPr lang="el-GR" altLang="el-GR" sz="2400" smtClean="0"/>
              <a:t>: άθροισμα μαζών όλων των ατόμων του μορίου</a:t>
            </a:r>
            <a:endParaRPr lang="en-US" altLang="el-GR" sz="2400" smtClean="0"/>
          </a:p>
          <a:p>
            <a:r>
              <a:rPr lang="el-GR" altLang="el-GR" sz="2400" b="1" smtClean="0"/>
              <a:t>Γραμμομόριο</a:t>
            </a:r>
            <a:r>
              <a:rPr lang="en-US" altLang="el-GR" sz="2400" b="1" smtClean="0"/>
              <a:t> </a:t>
            </a:r>
            <a:r>
              <a:rPr lang="en-US" altLang="el-GR" sz="2400" smtClean="0"/>
              <a:t>(mol): </a:t>
            </a:r>
            <a:r>
              <a:rPr lang="el-GR" altLang="el-GR" sz="2400" smtClean="0"/>
              <a:t>μια μονάδα που αντιπροσωπεύει 6,02 *10</a:t>
            </a:r>
            <a:r>
              <a:rPr lang="el-GR" altLang="el-GR" sz="2400" baseline="30000" smtClean="0"/>
              <a:t>23</a:t>
            </a:r>
            <a:r>
              <a:rPr lang="en-US" altLang="el-GR" sz="2400" smtClean="0"/>
              <a:t>dalton </a:t>
            </a:r>
            <a:r>
              <a:rPr lang="el-GR" altLang="el-GR" sz="2400" smtClean="0"/>
              <a:t>σε 1γρ</a:t>
            </a:r>
            <a:endParaRPr lang="en-US" altLang="el-GR" sz="2400" smtClean="0"/>
          </a:p>
          <a:p>
            <a:r>
              <a:rPr lang="el-GR" altLang="el-GR" sz="2400" b="1" smtClean="0"/>
              <a:t>Γραμμομοριακή μάζα</a:t>
            </a:r>
            <a:r>
              <a:rPr lang="el-GR" altLang="el-GR" sz="2400" smtClean="0"/>
              <a:t>= μάζα των 6,02 *10</a:t>
            </a:r>
            <a:r>
              <a:rPr lang="el-GR" altLang="el-GR" sz="2400" baseline="30000" smtClean="0"/>
              <a:t>23</a:t>
            </a:r>
            <a:r>
              <a:rPr lang="el-GR" altLang="el-GR" sz="2400" smtClean="0"/>
              <a:t> μορίων ή 1 </a:t>
            </a:r>
            <a:r>
              <a:rPr lang="en-US" altLang="el-GR" sz="2400" smtClean="0"/>
              <a:t>mol </a:t>
            </a:r>
            <a:r>
              <a:rPr lang="el-GR" altLang="el-GR" sz="2400" smtClean="0"/>
              <a:t>ουσίας</a:t>
            </a:r>
          </a:p>
          <a:p>
            <a:r>
              <a:rPr lang="el-GR" altLang="el-GR" sz="2400" smtClean="0"/>
              <a:t>1</a:t>
            </a:r>
            <a:r>
              <a:rPr lang="en-US" altLang="el-GR" sz="2400" smtClean="0"/>
              <a:t> mol </a:t>
            </a:r>
            <a:r>
              <a:rPr lang="el-GR" altLang="el-GR" sz="2400" smtClean="0"/>
              <a:t>ουσίας Α έχει ίδιο αριθμό μορίων με 1 </a:t>
            </a:r>
            <a:r>
              <a:rPr lang="en-US" altLang="el-GR" sz="2400" smtClean="0"/>
              <a:t>mol </a:t>
            </a:r>
            <a:r>
              <a:rPr lang="el-GR" altLang="el-GR" sz="2400" smtClean="0"/>
              <a:t>ουσίας Β -&gt; συνδυάζονται διάφορες ουσίες με σταθερές αναλογίες συμμετοχής</a:t>
            </a:r>
          </a:p>
          <a:p>
            <a:r>
              <a:rPr lang="el-GR" altLang="el-GR" sz="2400" smtClean="0"/>
              <a:t>1 </a:t>
            </a:r>
            <a:r>
              <a:rPr lang="el-GR" altLang="el-GR" sz="2400" i="1" smtClean="0"/>
              <a:t>Μ</a:t>
            </a:r>
            <a:r>
              <a:rPr lang="en-US" altLang="el-GR" sz="2400" smtClean="0"/>
              <a:t> </a:t>
            </a:r>
            <a:r>
              <a:rPr lang="el-GR" altLang="el-GR" sz="2400" smtClean="0"/>
              <a:t>= γραμμομοριακότητα = μοριακότητα κατ’όγκο =</a:t>
            </a:r>
            <a:r>
              <a:rPr lang="en-US" altLang="el-GR" sz="2400" smtClean="0"/>
              <a:t> </a:t>
            </a:r>
            <a:r>
              <a:rPr lang="el-GR" altLang="el-GR" sz="2400" smtClean="0"/>
              <a:t>αριθμός μορίων ουσίας σε 1</a:t>
            </a:r>
            <a:r>
              <a:rPr lang="en-US" altLang="el-GR" sz="2400" smtClean="0"/>
              <a:t>L</a:t>
            </a:r>
            <a:r>
              <a:rPr lang="el-GR" altLang="el-GR" sz="2400" smtClean="0"/>
              <a:t> διαλύματος</a:t>
            </a:r>
          </a:p>
          <a:p>
            <a:endParaRPr lang="el-GR" altLang="el-GR" smtClean="0"/>
          </a:p>
          <a:p>
            <a:endParaRPr lang="el-GR" altLang="el-GR" smtClean="0"/>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56F9760-1091-43AE-BB1B-7B6DD09B2FC1}" type="slidenum">
              <a:rPr lang="en-US" altLang="el-GR" sz="1400" baseline="0"/>
              <a:pPr/>
              <a:t>25</a:t>
            </a:fld>
            <a:endParaRPr lang="en-US" altLang="el-GR" sz="1400" baseline="0"/>
          </a:p>
        </p:txBody>
      </p:sp>
    </p:spTree>
    <p:extLst>
      <p:ext uri="{BB962C8B-B14F-4D97-AF65-F5344CB8AC3E}">
        <p14:creationId xmlns:p14="http://schemas.microsoft.com/office/powerpoint/2010/main" val="3825513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l-GR" altLang="el-GR" smtClean="0"/>
              <a:t>Όξινες και βασικές συνθήκες</a:t>
            </a:r>
          </a:p>
        </p:txBody>
      </p:sp>
      <p:sp>
        <p:nvSpPr>
          <p:cNvPr id="28675" name="Content Placeholder 2"/>
          <p:cNvSpPr>
            <a:spLocks noGrp="1"/>
          </p:cNvSpPr>
          <p:nvPr>
            <p:ph idx="1"/>
          </p:nvPr>
        </p:nvSpPr>
        <p:spPr/>
        <p:txBody>
          <a:bodyPr>
            <a:normAutofit lnSpcReduction="10000"/>
          </a:bodyPr>
          <a:lstStyle/>
          <a:p>
            <a:pPr>
              <a:buFontTx/>
              <a:buNone/>
            </a:pPr>
            <a:r>
              <a:rPr lang="el-GR" altLang="el-GR" sz="2400" b="1" smtClean="0"/>
              <a:t>Οξύ</a:t>
            </a:r>
            <a:r>
              <a:rPr lang="el-GR" altLang="el-GR" sz="2400" smtClean="0"/>
              <a:t> = ουσία που αυξάνει </a:t>
            </a:r>
            <a:r>
              <a:rPr lang="en-US" altLang="el-GR" sz="2400" smtClean="0"/>
              <a:t>H</a:t>
            </a:r>
            <a:r>
              <a:rPr lang="en-US" altLang="el-GR" sz="2400" baseline="30000" smtClean="0"/>
              <a:t>+</a:t>
            </a:r>
            <a:r>
              <a:rPr lang="en-US" altLang="el-GR" sz="2400" smtClean="0"/>
              <a:t> </a:t>
            </a:r>
            <a:r>
              <a:rPr lang="el-GR" altLang="el-GR" sz="2400" smtClean="0"/>
              <a:t>διαλύματος</a:t>
            </a:r>
            <a:r>
              <a:rPr lang="en-US" altLang="el-GR" sz="2400" smtClean="0"/>
              <a:t>, </a:t>
            </a:r>
            <a:r>
              <a:rPr lang="el-GR" altLang="el-GR" sz="2400" smtClean="0"/>
              <a:t>δημιουργεί </a:t>
            </a:r>
            <a:r>
              <a:rPr lang="el-GR" altLang="el-GR" sz="2400" b="1" smtClean="0"/>
              <a:t>όξινο διάλυμα </a:t>
            </a:r>
            <a:r>
              <a:rPr lang="el-GR" altLang="el-GR" sz="2400" smtClean="0"/>
              <a:t>δηλ περιέχει περισσότερα  </a:t>
            </a:r>
            <a:r>
              <a:rPr lang="en-US" altLang="el-GR" sz="2400" smtClean="0"/>
              <a:t>H</a:t>
            </a:r>
            <a:r>
              <a:rPr lang="en-US" altLang="el-GR" sz="2400" baseline="30000" smtClean="0"/>
              <a:t>+</a:t>
            </a:r>
            <a:r>
              <a:rPr lang="en-US" altLang="el-GR" sz="2400" smtClean="0"/>
              <a:t> </a:t>
            </a:r>
            <a:r>
              <a:rPr lang="el-GR" altLang="el-GR" sz="2400" smtClean="0"/>
              <a:t>απ’ότι ΟΗ</a:t>
            </a:r>
            <a:r>
              <a:rPr lang="el-GR" altLang="el-GR" sz="2400" baseline="30000" smtClean="0"/>
              <a:t>-  </a:t>
            </a:r>
          </a:p>
          <a:p>
            <a:pPr>
              <a:buFontTx/>
              <a:buNone/>
            </a:pPr>
            <a:r>
              <a:rPr lang="el-GR" altLang="el-GR" sz="2400" baseline="30000" smtClean="0"/>
              <a:t>	</a:t>
            </a:r>
            <a:r>
              <a:rPr lang="el-GR" altLang="el-GR" sz="2400" smtClean="0"/>
              <a:t>πχ </a:t>
            </a:r>
            <a:r>
              <a:rPr lang="en-US" altLang="el-GR" sz="2400" smtClean="0"/>
              <a:t>HCl  </a:t>
            </a:r>
            <a:r>
              <a:rPr lang="el-GR" altLang="el-GR" sz="2400" smtClean="0"/>
              <a:t>-</a:t>
            </a:r>
            <a:r>
              <a:rPr lang="en-US" altLang="el-GR" sz="2400" smtClean="0"/>
              <a:t>&gt;  </a:t>
            </a:r>
            <a:r>
              <a:rPr lang="el-GR" altLang="el-GR" sz="2400" smtClean="0"/>
              <a:t> </a:t>
            </a:r>
            <a:r>
              <a:rPr lang="en-US" altLang="el-GR" sz="2400" smtClean="0"/>
              <a:t>H</a:t>
            </a:r>
            <a:r>
              <a:rPr lang="en-US" altLang="el-GR" sz="2400" baseline="30000" smtClean="0"/>
              <a:t>+</a:t>
            </a:r>
            <a:r>
              <a:rPr lang="en-US" altLang="el-GR" sz="2400" smtClean="0"/>
              <a:t> + Cl</a:t>
            </a:r>
            <a:r>
              <a:rPr lang="en-US" altLang="el-GR" sz="2400" baseline="30000" smtClean="0"/>
              <a:t>-</a:t>
            </a:r>
            <a:endParaRPr lang="el-GR" altLang="el-GR" sz="2400" baseline="30000" smtClean="0"/>
          </a:p>
          <a:p>
            <a:pPr>
              <a:buFontTx/>
              <a:buNone/>
            </a:pPr>
            <a:r>
              <a:rPr lang="el-GR" altLang="el-GR" sz="2400" b="1" smtClean="0"/>
              <a:t>Βάση</a:t>
            </a:r>
            <a:r>
              <a:rPr lang="el-GR" altLang="el-GR" sz="2400" smtClean="0"/>
              <a:t> = ουσία που μειώνει συγκέντρωση </a:t>
            </a:r>
            <a:r>
              <a:rPr lang="en-US" altLang="el-GR" sz="2400" smtClean="0"/>
              <a:t>H</a:t>
            </a:r>
            <a:r>
              <a:rPr lang="en-US" altLang="el-GR" sz="2400" baseline="30000" smtClean="0"/>
              <a:t>+</a:t>
            </a:r>
            <a:r>
              <a:rPr lang="el-GR" altLang="el-GR" sz="2400" smtClean="0"/>
              <a:t> είτε</a:t>
            </a:r>
          </a:p>
          <a:p>
            <a:pPr>
              <a:buFontTx/>
              <a:buAutoNum type="arabicPeriod"/>
            </a:pPr>
            <a:r>
              <a:rPr lang="el-GR" altLang="el-GR" sz="2400" smtClean="0"/>
              <a:t>Με το να δεσμεύουν άμεσα </a:t>
            </a:r>
            <a:r>
              <a:rPr lang="en-US" altLang="el-GR" sz="2400" smtClean="0"/>
              <a:t>H</a:t>
            </a:r>
            <a:r>
              <a:rPr lang="en-US" altLang="el-GR" sz="2400" baseline="30000" smtClean="0"/>
              <a:t>+</a:t>
            </a:r>
            <a:r>
              <a:rPr lang="en-US" altLang="el-GR" sz="2400" smtClean="0"/>
              <a:t> </a:t>
            </a:r>
          </a:p>
          <a:p>
            <a:pPr>
              <a:buFontTx/>
              <a:buNone/>
            </a:pPr>
            <a:r>
              <a:rPr lang="en-US" altLang="el-GR" sz="2400" smtClean="0"/>
              <a:t>	NH3 + H</a:t>
            </a:r>
            <a:r>
              <a:rPr lang="en-US" altLang="el-GR" sz="2400" baseline="30000" smtClean="0"/>
              <a:t>+</a:t>
            </a:r>
            <a:r>
              <a:rPr lang="el-GR" altLang="el-GR" sz="2400" smtClean="0"/>
              <a:t> &lt;=</a:t>
            </a:r>
            <a:r>
              <a:rPr lang="en-US" altLang="el-GR" sz="2400" smtClean="0"/>
              <a:t>&gt; NH4</a:t>
            </a:r>
          </a:p>
          <a:p>
            <a:pPr>
              <a:buFontTx/>
              <a:buAutoNum type="arabicPeriod" startAt="2"/>
            </a:pPr>
            <a:r>
              <a:rPr lang="el-GR" altLang="el-GR" sz="2400" smtClean="0"/>
              <a:t>Προσθέτουν ΟΗ</a:t>
            </a:r>
            <a:r>
              <a:rPr lang="el-GR" altLang="el-GR" sz="2400" baseline="30000" smtClean="0"/>
              <a:t>- </a:t>
            </a:r>
            <a:r>
              <a:rPr lang="el-GR" altLang="el-GR" sz="2400" smtClean="0"/>
              <a:t> τα οποία σχηματίζουν με </a:t>
            </a:r>
            <a:r>
              <a:rPr lang="en-US" altLang="el-GR" sz="2400" smtClean="0"/>
              <a:t>H</a:t>
            </a:r>
            <a:r>
              <a:rPr lang="en-US" altLang="el-GR" sz="2400" baseline="30000" smtClean="0"/>
              <a:t>+</a:t>
            </a:r>
            <a:r>
              <a:rPr lang="en-US" altLang="el-GR" sz="2400" smtClean="0"/>
              <a:t> </a:t>
            </a:r>
            <a:r>
              <a:rPr lang="el-GR" altLang="el-GR" sz="2400" smtClean="0"/>
              <a:t> νερό</a:t>
            </a:r>
            <a:r>
              <a:rPr lang="en-US" altLang="el-GR" sz="2400" smtClean="0"/>
              <a:t>,</a:t>
            </a:r>
          </a:p>
          <a:p>
            <a:pPr>
              <a:buFontTx/>
              <a:buNone/>
            </a:pPr>
            <a:r>
              <a:rPr lang="en-US" altLang="el-GR" sz="2400" smtClean="0"/>
              <a:t>	NaOH -&gt; Na</a:t>
            </a:r>
            <a:r>
              <a:rPr lang="en-US" altLang="el-GR" sz="2400" baseline="30000" smtClean="0"/>
              <a:t>+</a:t>
            </a:r>
            <a:r>
              <a:rPr lang="en-US" altLang="el-GR" sz="2400" smtClean="0"/>
              <a:t> + </a:t>
            </a:r>
            <a:r>
              <a:rPr lang="el-GR" altLang="el-GR" sz="2400" smtClean="0"/>
              <a:t>ΟΗ</a:t>
            </a:r>
            <a:r>
              <a:rPr lang="el-GR" altLang="el-GR" sz="2400" baseline="30000" smtClean="0"/>
              <a:t>-</a:t>
            </a:r>
            <a:endParaRPr lang="en-US" altLang="el-GR" sz="2400" baseline="30000" smtClean="0"/>
          </a:p>
          <a:p>
            <a:pPr>
              <a:buFontTx/>
              <a:buNone/>
            </a:pPr>
            <a:r>
              <a:rPr lang="el-GR" altLang="el-GR" sz="2400" smtClean="0"/>
              <a:t>Δημιουργείτε </a:t>
            </a:r>
            <a:r>
              <a:rPr lang="el-GR" altLang="el-GR" sz="2400" b="1" smtClean="0"/>
              <a:t>βασικό διάλυμα </a:t>
            </a:r>
            <a:r>
              <a:rPr lang="el-GR" altLang="el-GR" sz="2400" smtClean="0"/>
              <a:t>δηλ με υψηλότερες συγκεντρώσεις ΟΗ</a:t>
            </a:r>
            <a:r>
              <a:rPr lang="el-GR" altLang="el-GR" sz="2400" baseline="30000" smtClean="0"/>
              <a:t>-  </a:t>
            </a:r>
            <a:r>
              <a:rPr lang="el-GR" altLang="el-GR" sz="2400" smtClean="0"/>
              <a:t> απ’ότι </a:t>
            </a:r>
            <a:r>
              <a:rPr lang="en-US" altLang="el-GR" sz="2400" smtClean="0"/>
              <a:t> H</a:t>
            </a:r>
            <a:r>
              <a:rPr lang="en-US" altLang="el-GR" sz="2400" baseline="30000" smtClean="0"/>
              <a:t>+</a:t>
            </a:r>
            <a:r>
              <a:rPr lang="en-US" altLang="el-GR" sz="2400" smtClean="0"/>
              <a:t> </a:t>
            </a:r>
            <a:endParaRPr lang="el-GR" altLang="el-GR" sz="2400" smtClean="0"/>
          </a:p>
          <a:p>
            <a:pPr>
              <a:buFontTx/>
              <a:buNone/>
            </a:pPr>
            <a:endParaRPr lang="el-GR" altLang="el-GR" baseline="30000" smtClean="0"/>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3361441F-1EEA-4D48-9A02-36F471EE41EB}" type="slidenum">
              <a:rPr lang="en-US" altLang="el-GR" sz="1400" baseline="0"/>
              <a:pPr/>
              <a:t>26</a:t>
            </a:fld>
            <a:endParaRPr lang="en-US" altLang="el-GR" sz="1400" baseline="0"/>
          </a:p>
        </p:txBody>
      </p:sp>
    </p:spTree>
    <p:extLst>
      <p:ext uri="{BB962C8B-B14F-4D97-AF65-F5344CB8AC3E}">
        <p14:creationId xmlns:p14="http://schemas.microsoft.com/office/powerpoint/2010/main" val="2909078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l-GR" altLang="el-GR" smtClean="0"/>
              <a:t>Αντιδράσεις</a:t>
            </a:r>
          </a:p>
        </p:txBody>
      </p:sp>
      <p:sp>
        <p:nvSpPr>
          <p:cNvPr id="29699" name="Content Placeholder 2"/>
          <p:cNvSpPr>
            <a:spLocks noGrp="1"/>
          </p:cNvSpPr>
          <p:nvPr>
            <p:ph idx="1"/>
          </p:nvPr>
        </p:nvSpPr>
        <p:spPr/>
        <p:txBody>
          <a:bodyPr/>
          <a:lstStyle/>
          <a:p>
            <a:r>
              <a:rPr lang="el-GR" altLang="el-GR" dirty="0" err="1" smtClean="0"/>
              <a:t>Μονόδρομες</a:t>
            </a:r>
            <a:r>
              <a:rPr lang="el-GR" altLang="el-GR" dirty="0" smtClean="0"/>
              <a:t> </a:t>
            </a:r>
            <a:r>
              <a:rPr lang="en-US" altLang="el-GR" b="1" dirty="0" smtClean="0"/>
              <a:t>-&gt;</a:t>
            </a:r>
            <a:r>
              <a:rPr lang="el-GR" altLang="el-GR" dirty="0" smtClean="0"/>
              <a:t> </a:t>
            </a:r>
            <a:r>
              <a:rPr lang="el-GR" altLang="el-GR" b="1" dirty="0" smtClean="0"/>
              <a:t>ισχυρές</a:t>
            </a:r>
            <a:r>
              <a:rPr lang="el-GR" altLang="el-GR" dirty="0" smtClean="0"/>
              <a:t> αντιδράσεις, διίστανται πλήρως όταν αναμειχθούν με νερό</a:t>
            </a:r>
          </a:p>
          <a:p>
            <a:r>
              <a:rPr lang="el-GR" altLang="el-GR" dirty="0" smtClean="0"/>
              <a:t>Αμφίδρομες </a:t>
            </a:r>
            <a:r>
              <a:rPr lang="en-US" altLang="el-GR" b="1" dirty="0" smtClean="0">
                <a:sym typeface="Wingdings" pitchFamily="2" charset="2"/>
              </a:rPr>
              <a:t></a:t>
            </a:r>
            <a:r>
              <a:rPr lang="el-GR" altLang="el-GR" dirty="0" smtClean="0"/>
              <a:t> </a:t>
            </a:r>
            <a:r>
              <a:rPr lang="el-GR" altLang="el-GR" b="1" dirty="0" smtClean="0"/>
              <a:t>ασθενείς</a:t>
            </a:r>
            <a:r>
              <a:rPr lang="el-GR" altLang="el-GR" dirty="0" smtClean="0"/>
              <a:t> αντιδράσεις, δέσμευση και απελευθέρωση ιόντων </a:t>
            </a:r>
            <a:r>
              <a:rPr lang="en-US" altLang="el-GR" dirty="0" smtClean="0"/>
              <a:t>H</a:t>
            </a:r>
            <a:r>
              <a:rPr lang="en-US" altLang="el-GR" baseline="30000" dirty="0" smtClean="0"/>
              <a:t>+</a:t>
            </a:r>
            <a:r>
              <a:rPr lang="el-GR" altLang="el-GR" baseline="30000" dirty="0" smtClean="0"/>
              <a:t>   </a:t>
            </a:r>
            <a:r>
              <a:rPr lang="el-GR" altLang="el-GR" dirty="0" smtClean="0"/>
              <a:t>είναι αντιστρεπτές</a:t>
            </a:r>
          </a:p>
          <a:p>
            <a:pPr marL="0" indent="0" algn="ctr">
              <a:buNone/>
            </a:pPr>
            <a:r>
              <a:rPr lang="en-US" altLang="el-GR" dirty="0" smtClean="0"/>
              <a:t>H</a:t>
            </a:r>
            <a:r>
              <a:rPr lang="en-US" altLang="el-GR" sz="1800" dirty="0" smtClean="0"/>
              <a:t>2</a:t>
            </a:r>
            <a:r>
              <a:rPr lang="en-US" altLang="el-GR" dirty="0" smtClean="0"/>
              <a:t>CO</a:t>
            </a:r>
            <a:r>
              <a:rPr lang="en-US" altLang="el-GR" sz="1800" dirty="0" smtClean="0"/>
              <a:t>3</a:t>
            </a:r>
            <a:r>
              <a:rPr lang="en-US" altLang="el-GR" dirty="0" smtClean="0"/>
              <a:t> </a:t>
            </a:r>
            <a:r>
              <a:rPr lang="el-GR" altLang="el-GR" dirty="0" smtClean="0"/>
              <a:t>	</a:t>
            </a:r>
            <a:r>
              <a:rPr lang="en-US" altLang="el-GR" dirty="0" smtClean="0">
                <a:sym typeface="Wingdings" pitchFamily="2" charset="2"/>
              </a:rPr>
              <a:t> </a:t>
            </a:r>
            <a:r>
              <a:rPr lang="el-GR" altLang="el-GR" dirty="0" smtClean="0">
                <a:sym typeface="Wingdings" pitchFamily="2" charset="2"/>
              </a:rPr>
              <a:t>	</a:t>
            </a:r>
            <a:r>
              <a:rPr lang="en-US" altLang="el-GR" dirty="0" smtClean="0">
                <a:sym typeface="Wingdings" pitchFamily="2" charset="2"/>
              </a:rPr>
              <a:t>HCO</a:t>
            </a:r>
            <a:r>
              <a:rPr lang="en-US" altLang="el-GR" sz="1800" dirty="0" smtClean="0">
                <a:sym typeface="Wingdings" pitchFamily="2" charset="2"/>
              </a:rPr>
              <a:t>3</a:t>
            </a:r>
            <a:r>
              <a:rPr lang="en-US" altLang="el-GR" dirty="0" smtClean="0">
                <a:sym typeface="Wingdings" pitchFamily="2" charset="2"/>
              </a:rPr>
              <a:t> </a:t>
            </a:r>
            <a:r>
              <a:rPr lang="en-US" altLang="el-GR" baseline="50000" dirty="0" smtClean="0">
                <a:sym typeface="Wingdings" pitchFamily="2" charset="2"/>
              </a:rPr>
              <a:t>- </a:t>
            </a:r>
            <a:r>
              <a:rPr lang="el-GR" altLang="el-GR" baseline="50000" dirty="0" smtClean="0">
                <a:sym typeface="Wingdings" pitchFamily="2" charset="2"/>
              </a:rPr>
              <a:t>	</a:t>
            </a:r>
            <a:r>
              <a:rPr lang="en-US" altLang="el-GR" dirty="0" smtClean="0">
                <a:sym typeface="Wingdings" pitchFamily="2" charset="2"/>
              </a:rPr>
              <a:t>+</a:t>
            </a:r>
            <a:r>
              <a:rPr lang="el-GR" altLang="el-GR" dirty="0" smtClean="0">
                <a:sym typeface="Wingdings" pitchFamily="2" charset="2"/>
              </a:rPr>
              <a:t>	</a:t>
            </a:r>
            <a:r>
              <a:rPr lang="en-US" altLang="el-GR" dirty="0" smtClean="0">
                <a:sym typeface="Wingdings" pitchFamily="2" charset="2"/>
              </a:rPr>
              <a:t> </a:t>
            </a:r>
            <a:r>
              <a:rPr lang="en-US" altLang="el-GR" dirty="0" smtClean="0"/>
              <a:t>H</a:t>
            </a:r>
            <a:r>
              <a:rPr lang="en-US" altLang="el-GR" baseline="30000" dirty="0" smtClean="0"/>
              <a:t>+</a:t>
            </a:r>
          </a:p>
          <a:p>
            <a:pPr marL="2058988" indent="0">
              <a:buNone/>
            </a:pPr>
            <a:r>
              <a:rPr lang="el-GR" altLang="el-GR" sz="1400" dirty="0" smtClean="0"/>
              <a:t>Ανθρακικό οξύ </a:t>
            </a:r>
            <a:r>
              <a:rPr lang="el-GR" altLang="el-GR" sz="1400" dirty="0"/>
              <a:t>	</a:t>
            </a:r>
            <a:r>
              <a:rPr lang="el-GR" altLang="el-GR" sz="1400" dirty="0" smtClean="0"/>
              <a:t>όξινο </a:t>
            </a:r>
            <a:r>
              <a:rPr lang="el-GR" altLang="el-GR" sz="1400" dirty="0" smtClean="0"/>
              <a:t>ανθρακικό ιόν	</a:t>
            </a:r>
            <a:r>
              <a:rPr lang="el-GR" altLang="el-GR" sz="1400" dirty="0" smtClean="0"/>
              <a:t> </a:t>
            </a:r>
            <a:r>
              <a:rPr lang="el-GR" altLang="el-GR" sz="1400" dirty="0" err="1" smtClean="0"/>
              <a:t>ιόν</a:t>
            </a:r>
            <a:r>
              <a:rPr lang="el-GR" altLang="el-GR" sz="1400" dirty="0" smtClean="0"/>
              <a:t> υδρογόνου</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3A0D62F1-B718-4E1B-82FD-9D5BC065EEA7}" type="slidenum">
              <a:rPr lang="en-US" altLang="el-GR" sz="1400" baseline="0"/>
              <a:pPr/>
              <a:t>27</a:t>
            </a:fld>
            <a:endParaRPr lang="en-US" altLang="el-GR" sz="1400" baseline="0"/>
          </a:p>
        </p:txBody>
      </p:sp>
    </p:spTree>
    <p:extLst>
      <p:ext uri="{BB962C8B-B14F-4D97-AF65-F5344CB8AC3E}">
        <p14:creationId xmlns:p14="http://schemas.microsoft.com/office/powerpoint/2010/main" val="1173231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l-GR" altLang="el-GR" smtClean="0"/>
              <a:t>Η κλίμακα του </a:t>
            </a:r>
            <a:r>
              <a:rPr lang="en-US" altLang="el-GR" smtClean="0"/>
              <a:t>pH</a:t>
            </a:r>
            <a:endParaRPr lang="el-GR" altLang="el-GR" smtClean="0"/>
          </a:p>
        </p:txBody>
      </p:sp>
      <p:sp>
        <p:nvSpPr>
          <p:cNvPr id="30723" name="Content Placeholder 2"/>
          <p:cNvSpPr>
            <a:spLocks noGrp="1"/>
          </p:cNvSpPr>
          <p:nvPr>
            <p:ph idx="1"/>
          </p:nvPr>
        </p:nvSpPr>
        <p:spPr/>
        <p:txBody>
          <a:bodyPr/>
          <a:lstStyle/>
          <a:p>
            <a:pPr>
              <a:buFontTx/>
              <a:buNone/>
            </a:pPr>
            <a:r>
              <a:rPr lang="el-GR" altLang="el-GR" smtClean="0"/>
              <a:t>Σε υδάτινο διάλυμα </a:t>
            </a:r>
            <a:r>
              <a:rPr lang="el-GR" altLang="el-GR" sz="2400" smtClean="0"/>
              <a:t>25 </a:t>
            </a:r>
            <a:r>
              <a:rPr lang="el-GR" altLang="el-GR" sz="2400" baseline="30000" smtClean="0"/>
              <a:t>ο</a:t>
            </a:r>
            <a:r>
              <a:rPr lang="en-US" altLang="el-GR" sz="2400" smtClean="0"/>
              <a:t>C</a:t>
            </a:r>
            <a:r>
              <a:rPr lang="en-US" altLang="el-GR" smtClean="0"/>
              <a:t> </a:t>
            </a:r>
            <a:r>
              <a:rPr lang="el-GR" altLang="el-GR" smtClean="0"/>
              <a:t>είναι σταθερή σχέση της συγκέντρωση </a:t>
            </a:r>
          </a:p>
          <a:p>
            <a:pPr algn="ctr">
              <a:buFontTx/>
              <a:buNone/>
            </a:pPr>
            <a:r>
              <a:rPr lang="el-GR" altLang="el-GR" smtClean="0"/>
              <a:t>[ΟΗ</a:t>
            </a:r>
            <a:r>
              <a:rPr lang="el-GR" altLang="el-GR" baseline="30000" smtClean="0"/>
              <a:t>-</a:t>
            </a:r>
            <a:r>
              <a:rPr lang="el-GR" altLang="el-GR" smtClean="0"/>
              <a:t>] [</a:t>
            </a:r>
            <a:r>
              <a:rPr lang="en-US" altLang="el-GR" smtClean="0"/>
              <a:t>H</a:t>
            </a:r>
            <a:r>
              <a:rPr lang="en-US" altLang="el-GR" baseline="30000" smtClean="0"/>
              <a:t>+</a:t>
            </a:r>
            <a:r>
              <a:rPr lang="el-GR" altLang="el-GR" smtClean="0"/>
              <a:t>] = 10</a:t>
            </a:r>
            <a:r>
              <a:rPr lang="el-GR" altLang="el-GR" baseline="30000" smtClean="0"/>
              <a:t>-14  </a:t>
            </a:r>
            <a:r>
              <a:rPr lang="el-GR" altLang="el-GR" i="1" smtClean="0"/>
              <a:t>Μ</a:t>
            </a:r>
          </a:p>
          <a:p>
            <a:pPr>
              <a:buFontTx/>
              <a:buNone/>
            </a:pPr>
            <a:r>
              <a:rPr lang="el-GR" altLang="el-GR" smtClean="0"/>
              <a:t>Ουδέτερο διάλυμα [ΟΗ</a:t>
            </a:r>
            <a:r>
              <a:rPr lang="el-GR" altLang="el-GR" baseline="30000" smtClean="0"/>
              <a:t>-</a:t>
            </a:r>
            <a:r>
              <a:rPr lang="el-GR" altLang="el-GR" smtClean="0"/>
              <a:t>] = 10</a:t>
            </a:r>
            <a:r>
              <a:rPr lang="el-GR" altLang="el-GR" baseline="30000" smtClean="0"/>
              <a:t>-7 </a:t>
            </a:r>
            <a:r>
              <a:rPr lang="el-GR" altLang="el-GR" smtClean="0"/>
              <a:t>[</a:t>
            </a:r>
            <a:r>
              <a:rPr lang="en-US" altLang="el-GR" smtClean="0"/>
              <a:t>H</a:t>
            </a:r>
            <a:r>
              <a:rPr lang="en-US" altLang="el-GR" baseline="30000" smtClean="0"/>
              <a:t>+</a:t>
            </a:r>
            <a:r>
              <a:rPr lang="el-GR" altLang="el-GR" smtClean="0"/>
              <a:t>] = 10</a:t>
            </a:r>
            <a:r>
              <a:rPr lang="el-GR" altLang="el-GR" baseline="30000" smtClean="0"/>
              <a:t>-7</a:t>
            </a:r>
          </a:p>
          <a:p>
            <a:pPr>
              <a:buFontTx/>
              <a:buNone/>
            </a:pPr>
            <a:r>
              <a:rPr lang="en-US" altLang="el-GR" b="1" smtClean="0"/>
              <a:t>pH</a:t>
            </a:r>
            <a:r>
              <a:rPr lang="en-US" altLang="el-GR" smtClean="0"/>
              <a:t> = </a:t>
            </a:r>
            <a:r>
              <a:rPr lang="el-GR" altLang="el-GR" smtClean="0"/>
              <a:t>ο αρνητικός λογάριθμος  </a:t>
            </a:r>
            <a:r>
              <a:rPr lang="el-GR" altLang="el-GR" sz="2400" smtClean="0"/>
              <a:t>(με βάση το 10) </a:t>
            </a:r>
            <a:r>
              <a:rPr lang="el-GR" altLang="el-GR" smtClean="0"/>
              <a:t>της συγκέντρωσης των ιόντων</a:t>
            </a:r>
            <a:r>
              <a:rPr lang="en-US" altLang="el-GR" smtClean="0"/>
              <a:t> H</a:t>
            </a:r>
            <a:r>
              <a:rPr lang="en-US" altLang="el-GR" baseline="30000" smtClean="0"/>
              <a:t>+</a:t>
            </a:r>
            <a:r>
              <a:rPr lang="el-GR" altLang="el-GR" smtClean="0"/>
              <a:t> σε αυτό το διάλυμα </a:t>
            </a:r>
            <a:endParaRPr lang="en-US" altLang="el-GR" smtClean="0"/>
          </a:p>
          <a:p>
            <a:pPr algn="ctr">
              <a:buFontTx/>
              <a:buNone/>
            </a:pPr>
            <a:r>
              <a:rPr lang="en-US" altLang="el-GR" smtClean="0"/>
              <a:t>pH = -log </a:t>
            </a:r>
            <a:r>
              <a:rPr lang="el-GR" altLang="el-GR" smtClean="0"/>
              <a:t>[</a:t>
            </a:r>
            <a:r>
              <a:rPr lang="en-US" altLang="el-GR" smtClean="0"/>
              <a:t>H</a:t>
            </a:r>
            <a:r>
              <a:rPr lang="en-US" altLang="el-GR" baseline="30000" smtClean="0"/>
              <a:t>+</a:t>
            </a:r>
            <a:r>
              <a:rPr lang="el-GR" altLang="el-GR" smtClean="0"/>
              <a:t>] </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085AB7F2-3B37-45D4-99DE-1004335D2B0A}" type="slidenum">
              <a:rPr lang="en-US" altLang="el-GR" sz="1400" baseline="0"/>
              <a:pPr/>
              <a:t>28</a:t>
            </a:fld>
            <a:endParaRPr lang="en-US" altLang="el-GR" sz="1400" baseline="0"/>
          </a:p>
        </p:txBody>
      </p:sp>
    </p:spTree>
    <p:extLst>
      <p:ext uri="{BB962C8B-B14F-4D97-AF65-F5344CB8AC3E}">
        <p14:creationId xmlns:p14="http://schemas.microsoft.com/office/powerpoint/2010/main" val="2297135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l-GR" altLang="el-GR" smtClean="0"/>
              <a:t>Πολικότητα οδηγεί </a:t>
            </a:r>
            <a:br>
              <a:rPr lang="el-GR" altLang="el-GR" smtClean="0"/>
            </a:br>
            <a:r>
              <a:rPr lang="el-GR" altLang="el-GR" smtClean="0"/>
              <a:t>σε δεσμούς υδρογόνου</a:t>
            </a:r>
          </a:p>
        </p:txBody>
      </p:sp>
      <p:sp>
        <p:nvSpPr>
          <p:cNvPr id="4099" name="Content Placeholder 2"/>
          <p:cNvSpPr>
            <a:spLocks noGrp="1"/>
          </p:cNvSpPr>
          <p:nvPr>
            <p:ph idx="1"/>
          </p:nvPr>
        </p:nvSpPr>
        <p:spPr/>
        <p:txBody>
          <a:bodyPr/>
          <a:lstStyle/>
          <a:p>
            <a:r>
              <a:rPr lang="el-GR" altLang="el-GR" dirty="0" smtClean="0"/>
              <a:t>Η δομή </a:t>
            </a:r>
            <a:r>
              <a:rPr lang="el-GR" altLang="el-GR" dirty="0" smtClean="0"/>
              <a:t>νερού του επιτρέπει ν’ αλληλεπιδρά με άλλα μόρια (και με άλλα μόρια νερού)</a:t>
            </a:r>
          </a:p>
          <a:p>
            <a:r>
              <a:rPr lang="el-GR" altLang="el-GR" dirty="0" smtClean="0"/>
              <a:t>Ιδιότητες προκύπτουν από έλξη μεταξύ πολικών περιοχών των μορίων του:</a:t>
            </a:r>
          </a:p>
          <a:p>
            <a:pPr>
              <a:buFontTx/>
              <a:buNone/>
            </a:pPr>
            <a:r>
              <a:rPr lang="el-GR" altLang="el-GR" dirty="0" smtClean="0"/>
              <a:t>	Ελαφρά θετικό Η έλκεται από αρνητικό Ο -&gt; μόρια συγκροτούνται αμοιβαία μέσω </a:t>
            </a:r>
            <a:r>
              <a:rPr lang="el-GR" altLang="el-GR" b="1" dirty="0" smtClean="0"/>
              <a:t>δεσμού υδρογόνου</a:t>
            </a:r>
          </a:p>
          <a:p>
            <a:endParaRPr lang="el-GR" altLang="el-GR" dirty="0" smtClean="0"/>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ECE42C18-EEF1-4BD7-A22C-88D0496702A8}" type="slidenum">
              <a:rPr lang="en-US" altLang="el-GR" sz="1400" baseline="0"/>
              <a:pPr/>
              <a:t>2</a:t>
            </a:fld>
            <a:endParaRPr lang="en-US" altLang="el-GR" sz="1400" baseline="0"/>
          </a:p>
        </p:txBody>
      </p:sp>
    </p:spTree>
    <p:extLst>
      <p:ext uri="{BB962C8B-B14F-4D97-AF65-F5344CB8AC3E}">
        <p14:creationId xmlns:p14="http://schemas.microsoft.com/office/powerpoint/2010/main" val="1470508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le:216 pH Scale-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8773"/>
            <a:ext cx="3312368" cy="6714563"/>
          </a:xfrm>
          <a:prstGeom prst="rect">
            <a:avLst/>
          </a:prstGeom>
          <a:noFill/>
          <a:extLst>
            <a:ext uri="{909E8E84-426E-40DD-AFC4-6F175D3DCCD1}">
              <a14:hiddenFill xmlns:a14="http://schemas.microsoft.com/office/drawing/2010/main">
                <a:solidFill>
                  <a:srgbClr val="FFFFFF"/>
                </a:solidFill>
              </a14:hiddenFill>
            </a:ext>
          </a:extLst>
        </p:spPr>
      </p:pic>
      <p:sp>
        <p:nvSpPr>
          <p:cNvPr id="31746" name="Rectangle 2"/>
          <p:cNvSpPr>
            <a:spLocks noGrp="1" noChangeArrowheads="1"/>
          </p:cNvSpPr>
          <p:nvPr>
            <p:ph type="title"/>
          </p:nvPr>
        </p:nvSpPr>
        <p:spPr>
          <a:xfrm>
            <a:off x="0" y="0"/>
            <a:ext cx="5796136" cy="1340768"/>
          </a:xfrm>
        </p:spPr>
        <p:txBody>
          <a:bodyPr/>
          <a:lstStyle/>
          <a:p>
            <a:pPr algn="l" eaLnBrk="1" hangingPunct="1"/>
            <a:r>
              <a:rPr lang="el-GR" altLang="el-GR" dirty="0" smtClean="0"/>
              <a:t>Τιμές </a:t>
            </a:r>
            <a:r>
              <a:rPr lang="en-US" altLang="el-GR" dirty="0" smtClean="0"/>
              <a:t>pH</a:t>
            </a:r>
            <a:r>
              <a:rPr lang="el-GR" altLang="el-GR" dirty="0" smtClean="0"/>
              <a:t> γνωστών διαλυμάτων</a:t>
            </a:r>
            <a:endParaRPr lang="en-US" altLang="el-GR" dirty="0" smtClean="0"/>
          </a:p>
        </p:txBody>
      </p:sp>
      <p:sp>
        <p:nvSpPr>
          <p:cNvPr id="31747" name="Θέση περιεχομένου 1"/>
          <p:cNvSpPr>
            <a:spLocks noGrp="1"/>
          </p:cNvSpPr>
          <p:nvPr>
            <p:ph idx="1"/>
          </p:nvPr>
        </p:nvSpPr>
        <p:spPr/>
        <p:txBody>
          <a:bodyPr/>
          <a:lstStyle/>
          <a:p>
            <a:r>
              <a:rPr lang="el-GR" altLang="el-GR" dirty="0"/>
              <a:t>Χλωρίνη 13</a:t>
            </a:r>
          </a:p>
          <a:p>
            <a:r>
              <a:rPr lang="el-GR" altLang="el-GR" dirty="0" smtClean="0"/>
              <a:t>Θαλασσινό νερό</a:t>
            </a:r>
            <a:r>
              <a:rPr lang="el-GR" altLang="el-GR" dirty="0" smtClean="0"/>
              <a:t>, </a:t>
            </a:r>
            <a:r>
              <a:rPr lang="el-GR" altLang="el-GR" dirty="0" smtClean="0"/>
              <a:t>δάκρυα 8</a:t>
            </a:r>
            <a:endParaRPr lang="el-GR" altLang="el-GR" dirty="0" smtClean="0"/>
          </a:p>
          <a:p>
            <a:r>
              <a:rPr lang="el-GR" altLang="el-GR" dirty="0"/>
              <a:t>Αίμα </a:t>
            </a:r>
            <a:r>
              <a:rPr lang="el-GR" altLang="el-GR" dirty="0" smtClean="0"/>
              <a:t>7</a:t>
            </a:r>
            <a:endParaRPr lang="el-GR" altLang="el-GR" dirty="0"/>
          </a:p>
          <a:p>
            <a:r>
              <a:rPr lang="el-GR" altLang="el-GR" dirty="0" smtClean="0"/>
              <a:t>Ούρα</a:t>
            </a:r>
            <a:r>
              <a:rPr lang="el-GR" altLang="el-GR" dirty="0"/>
              <a:t>, σάλιο 6</a:t>
            </a:r>
          </a:p>
          <a:p>
            <a:r>
              <a:rPr lang="el-GR" altLang="el-GR" dirty="0" smtClean="0"/>
              <a:t>Καφές </a:t>
            </a:r>
            <a:r>
              <a:rPr lang="el-GR" altLang="el-GR" dirty="0" smtClean="0"/>
              <a:t>φίλτρου 5</a:t>
            </a:r>
          </a:p>
          <a:p>
            <a:r>
              <a:rPr lang="el-GR" altLang="el-GR" dirty="0" smtClean="0"/>
              <a:t>Ξύδι, μπύρα, κρασί, </a:t>
            </a:r>
            <a:r>
              <a:rPr lang="el-GR" altLang="el-GR" dirty="0" smtClean="0"/>
              <a:t>αναψυκτικό </a:t>
            </a:r>
            <a:r>
              <a:rPr lang="el-GR" altLang="el-GR" dirty="0" smtClean="0"/>
              <a:t>3</a:t>
            </a:r>
          </a:p>
          <a:p>
            <a:r>
              <a:rPr lang="el-GR" altLang="el-GR" dirty="0" smtClean="0"/>
              <a:t>Λεμόνι, γαστρικό υγρό στο στομάχι 2</a:t>
            </a:r>
          </a:p>
          <a:p>
            <a:r>
              <a:rPr lang="el-GR" altLang="el-GR" dirty="0" smtClean="0"/>
              <a:t>Οξέα μπαταρίας 1</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7" name="Rectangle 7"/>
          <p:cNvSpPr/>
          <p:nvPr/>
        </p:nvSpPr>
        <p:spPr>
          <a:xfrm>
            <a:off x="3923928" y="6271670"/>
            <a:ext cx="234630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216 pH </a:t>
            </a:r>
            <a:r>
              <a:rPr lang="en-US" sz="1200" dirty="0" smtClean="0">
                <a:latin typeface="+mn-lt"/>
                <a:hlinkClick r:id="rId4"/>
              </a:rPr>
              <a:t>Scale-01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CFCF"/>
              </a:rPr>
              <a:t>CFCF</a:t>
            </a:r>
            <a:r>
              <a:rPr lang="el-GR"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lumMod val="75000"/>
                    <a:lumOff val="25000"/>
                  </a:prstClr>
                </a:solidFill>
                <a:latin typeface="+mn-lt"/>
                <a:hlinkClick r:id="rId6"/>
              </a:rPr>
              <a:t>CC BY 3.0</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07519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l-GR" smtClean="0"/>
              <a:t>pH</a:t>
            </a:r>
            <a:endParaRPr lang="el-GR" altLang="el-GR" smtClean="0"/>
          </a:p>
        </p:txBody>
      </p:sp>
      <p:sp>
        <p:nvSpPr>
          <p:cNvPr id="32771" name="Content Placeholder 2"/>
          <p:cNvSpPr>
            <a:spLocks noGrp="1"/>
          </p:cNvSpPr>
          <p:nvPr>
            <p:ph idx="1"/>
          </p:nvPr>
        </p:nvSpPr>
        <p:spPr/>
        <p:txBody>
          <a:bodyPr/>
          <a:lstStyle/>
          <a:p>
            <a:r>
              <a:rPr lang="el-GR" altLang="el-GR" sz="2400" dirty="0" smtClean="0"/>
              <a:t>Για </a:t>
            </a:r>
            <a:r>
              <a:rPr lang="el-GR" altLang="el-GR" sz="2400" dirty="0" smtClean="0"/>
              <a:t>ουδέτερο διάλυμα [</a:t>
            </a:r>
            <a:r>
              <a:rPr lang="en-US" altLang="el-GR" sz="2400" dirty="0" smtClean="0"/>
              <a:t>H</a:t>
            </a:r>
            <a:r>
              <a:rPr lang="en-US" altLang="el-GR" sz="2400" baseline="30000" dirty="0" smtClean="0"/>
              <a:t>+</a:t>
            </a:r>
            <a:r>
              <a:rPr lang="el-GR" altLang="el-GR" sz="2400" dirty="0" smtClean="0"/>
              <a:t>] = 10</a:t>
            </a:r>
            <a:r>
              <a:rPr lang="el-GR" altLang="el-GR" sz="2400" baseline="30000" dirty="0" smtClean="0"/>
              <a:t>-7 </a:t>
            </a:r>
            <a:r>
              <a:rPr lang="el-GR" altLang="el-GR" sz="2400" i="1" dirty="0" smtClean="0"/>
              <a:t>Μ</a:t>
            </a:r>
          </a:p>
          <a:p>
            <a:pPr>
              <a:buFontTx/>
              <a:buNone/>
            </a:pPr>
            <a:r>
              <a:rPr lang="el-GR" altLang="el-GR" sz="2400" dirty="0" smtClean="0"/>
              <a:t>	</a:t>
            </a:r>
            <a:r>
              <a:rPr lang="en-US" altLang="el-GR" sz="2400" dirty="0" smtClean="0"/>
              <a:t>pH = -log</a:t>
            </a:r>
            <a:r>
              <a:rPr lang="el-GR" altLang="el-GR" sz="2400" dirty="0" smtClean="0"/>
              <a:t> 10</a:t>
            </a:r>
            <a:r>
              <a:rPr lang="el-GR" altLang="el-GR" sz="2400" baseline="30000" dirty="0" smtClean="0"/>
              <a:t>-7 </a:t>
            </a:r>
            <a:r>
              <a:rPr lang="el-GR" altLang="el-GR" sz="2400" dirty="0" smtClean="0"/>
              <a:t>=</a:t>
            </a:r>
            <a:r>
              <a:rPr lang="el-GR" altLang="el-GR" sz="2400" baseline="30000" dirty="0" smtClean="0"/>
              <a:t> </a:t>
            </a:r>
            <a:r>
              <a:rPr lang="el-GR" altLang="el-GR" sz="2400" dirty="0" smtClean="0"/>
              <a:t>- (-7) = 7</a:t>
            </a:r>
          </a:p>
          <a:p>
            <a:r>
              <a:rPr lang="el-GR" altLang="el-GR" sz="2400" dirty="0" smtClean="0"/>
              <a:t>Το </a:t>
            </a:r>
            <a:r>
              <a:rPr lang="en-US" altLang="el-GR" sz="2400" dirty="0" smtClean="0"/>
              <a:t>pH </a:t>
            </a:r>
            <a:r>
              <a:rPr lang="el-GR" altLang="el-GR" sz="2400" dirty="0" smtClean="0"/>
              <a:t>μειώνεται όσο αυξάνεται η συγκέντρωση των </a:t>
            </a:r>
            <a:r>
              <a:rPr lang="en-US" altLang="el-GR" sz="2400" dirty="0" smtClean="0"/>
              <a:t>H</a:t>
            </a:r>
            <a:r>
              <a:rPr lang="en-US" altLang="el-GR" sz="2400" baseline="30000" dirty="0" smtClean="0"/>
              <a:t>+</a:t>
            </a:r>
            <a:endParaRPr lang="el-GR" altLang="el-GR" sz="2400" baseline="30000" dirty="0" smtClean="0"/>
          </a:p>
          <a:p>
            <a:r>
              <a:rPr lang="el-GR" altLang="el-GR" sz="2400" dirty="0" smtClean="0"/>
              <a:t>Τιμή </a:t>
            </a:r>
            <a:r>
              <a:rPr lang="en-US" altLang="el-GR" sz="2400" dirty="0" smtClean="0"/>
              <a:t>pH &lt;7 </a:t>
            </a:r>
            <a:r>
              <a:rPr lang="el-GR" altLang="el-GR" sz="2400" dirty="0" smtClean="0"/>
              <a:t>σημαίνει όξινο διάλυμα</a:t>
            </a:r>
          </a:p>
          <a:p>
            <a:r>
              <a:rPr lang="el-GR" altLang="el-GR" sz="2400" dirty="0" smtClean="0"/>
              <a:t>Τιμή </a:t>
            </a:r>
            <a:r>
              <a:rPr lang="en-US" altLang="el-GR" sz="2400" dirty="0" smtClean="0"/>
              <a:t>pH &gt;7 </a:t>
            </a:r>
            <a:r>
              <a:rPr lang="el-GR" altLang="el-GR" sz="2400" dirty="0" smtClean="0"/>
              <a:t>βασικό διάλυμα</a:t>
            </a:r>
          </a:p>
          <a:p>
            <a:r>
              <a:rPr lang="el-GR" altLang="el-GR" sz="2400" dirty="0" smtClean="0"/>
              <a:t>Βιολογικά υγρά</a:t>
            </a:r>
            <a:r>
              <a:rPr lang="en-US" altLang="el-GR" sz="2400" dirty="0" smtClean="0"/>
              <a:t> pH 6=8</a:t>
            </a:r>
            <a:r>
              <a:rPr lang="el-GR" altLang="el-GR" sz="2400" dirty="0" smtClean="0"/>
              <a:t>, όμως</a:t>
            </a:r>
            <a:r>
              <a:rPr lang="en-US" altLang="el-GR" sz="2400" dirty="0" smtClean="0"/>
              <a:t> </a:t>
            </a:r>
            <a:r>
              <a:rPr lang="el-GR" altLang="el-GR" sz="2400" dirty="0" smtClean="0"/>
              <a:t>γαστρικό υγρό 2</a:t>
            </a:r>
          </a:p>
          <a:p>
            <a:r>
              <a:rPr lang="el-GR" altLang="el-GR" sz="2400" dirty="0" smtClean="0"/>
              <a:t>Μια μονάδα μεταβολής </a:t>
            </a:r>
            <a:r>
              <a:rPr lang="en-US" altLang="el-GR" sz="2400" dirty="0" smtClean="0"/>
              <a:t>pH</a:t>
            </a:r>
            <a:r>
              <a:rPr lang="el-GR" altLang="el-GR" sz="2400" dirty="0" smtClean="0"/>
              <a:t> σημαίνει 10 φορές αλλαγή στη συγκέντρωση δηλ λίγη μεταβολή </a:t>
            </a:r>
            <a:r>
              <a:rPr lang="en-US" altLang="el-GR" sz="2400" dirty="0" smtClean="0"/>
              <a:t>pH </a:t>
            </a:r>
            <a:r>
              <a:rPr lang="el-GR" altLang="el-GR" sz="2400" dirty="0" smtClean="0"/>
              <a:t>σημαίνει σημαντικές αλλαγές στις συγκεντρώσεις</a:t>
            </a:r>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3516FF1C-274A-4828-9AA4-9DED9BF233F4}" type="slidenum">
              <a:rPr lang="en-US" altLang="el-GR" sz="1400" baseline="0"/>
              <a:pPr/>
              <a:t>30</a:t>
            </a:fld>
            <a:endParaRPr lang="en-US" altLang="el-GR" sz="1400" baseline="0"/>
          </a:p>
        </p:txBody>
      </p:sp>
    </p:spTree>
    <p:extLst>
      <p:ext uri="{BB962C8B-B14F-4D97-AF65-F5344CB8AC3E}">
        <p14:creationId xmlns:p14="http://schemas.microsoft.com/office/powerpoint/2010/main" val="5514962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l-GR" altLang="el-GR" smtClean="0"/>
              <a:t>Ρυθμιστικές ενώσεις</a:t>
            </a:r>
          </a:p>
        </p:txBody>
      </p:sp>
      <p:sp>
        <p:nvSpPr>
          <p:cNvPr id="33795" name="Content Placeholder 2"/>
          <p:cNvSpPr>
            <a:spLocks noGrp="1"/>
          </p:cNvSpPr>
          <p:nvPr>
            <p:ph idx="1"/>
          </p:nvPr>
        </p:nvSpPr>
        <p:spPr/>
        <p:txBody>
          <a:bodyPr/>
          <a:lstStyle/>
          <a:p>
            <a:r>
              <a:rPr lang="el-GR" altLang="el-GR" smtClean="0"/>
              <a:t>Κύτταρα είναι πολύ ευαίσθητα και σε μικρές αλλαγές </a:t>
            </a:r>
            <a:r>
              <a:rPr lang="en-US" altLang="el-GR" smtClean="0"/>
              <a:t>pH </a:t>
            </a:r>
            <a:r>
              <a:rPr lang="el-GR" altLang="el-GR" smtClean="0"/>
              <a:t>πχ φυσιολογικό αίμα </a:t>
            </a:r>
            <a:r>
              <a:rPr lang="en-US" altLang="el-GR" smtClean="0"/>
              <a:t>pH</a:t>
            </a:r>
            <a:r>
              <a:rPr lang="el-GR" altLang="el-GR" smtClean="0"/>
              <a:t> 7,4 (άνθρωπος δε ζει με </a:t>
            </a:r>
            <a:r>
              <a:rPr lang="en-US" altLang="el-GR" smtClean="0"/>
              <a:t>pH</a:t>
            </a:r>
            <a:r>
              <a:rPr lang="el-GR" altLang="el-GR" smtClean="0"/>
              <a:t> 7 ή 7,8</a:t>
            </a:r>
            <a:r>
              <a:rPr lang="en-US" altLang="el-GR" smtClean="0"/>
              <a:t>)</a:t>
            </a:r>
          </a:p>
          <a:p>
            <a:r>
              <a:rPr lang="el-GR" altLang="el-GR" smtClean="0"/>
              <a:t>Παρουσία ρυθμιστικών ουσιών επιτρέπουν σε βιολογικά υγρά να κρατούν σταθερό το </a:t>
            </a:r>
            <a:r>
              <a:rPr lang="en-US" altLang="el-GR" smtClean="0"/>
              <a:t>pH </a:t>
            </a:r>
            <a:r>
              <a:rPr lang="el-GR" altLang="el-GR" smtClean="0"/>
              <a:t>παρά την προσθήκη οξέων ή βάσεων δηλ ελαχιστοποιούν τη μεταβολή της συγκέντρωσης ΟΗ</a:t>
            </a:r>
            <a:r>
              <a:rPr lang="el-GR" altLang="el-GR" baseline="30000" smtClean="0"/>
              <a:t>-</a:t>
            </a:r>
            <a:r>
              <a:rPr lang="el-GR" altLang="el-GR" smtClean="0"/>
              <a:t> ή </a:t>
            </a:r>
            <a:r>
              <a:rPr lang="en-US" altLang="el-GR" smtClean="0"/>
              <a:t>H</a:t>
            </a:r>
            <a:r>
              <a:rPr lang="en-US" altLang="el-GR" baseline="30000" smtClean="0"/>
              <a:t>+</a:t>
            </a:r>
            <a:endParaRPr lang="el-GR" altLang="el-GR" smtClean="0"/>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3C1D3E01-EB2F-4E5C-9018-62FB8A62AE68}" type="slidenum">
              <a:rPr lang="en-US" altLang="el-GR" sz="1400" baseline="0"/>
              <a:pPr/>
              <a:t>31</a:t>
            </a:fld>
            <a:endParaRPr lang="en-US" altLang="el-GR" sz="1400" baseline="0"/>
          </a:p>
        </p:txBody>
      </p:sp>
    </p:spTree>
    <p:extLst>
      <p:ext uri="{BB962C8B-B14F-4D97-AF65-F5344CB8AC3E}">
        <p14:creationId xmlns:p14="http://schemas.microsoft.com/office/powerpoint/2010/main" val="1216483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l-GR" altLang="el-GR" smtClean="0"/>
              <a:t>Ρυθμιστικά διαλύματα</a:t>
            </a:r>
          </a:p>
        </p:txBody>
      </p:sp>
      <p:sp>
        <p:nvSpPr>
          <p:cNvPr id="34819" name="Content Placeholder 2"/>
          <p:cNvSpPr>
            <a:spLocks noGrp="1"/>
          </p:cNvSpPr>
          <p:nvPr>
            <p:ph idx="1"/>
          </p:nvPr>
        </p:nvSpPr>
        <p:spPr/>
        <p:txBody>
          <a:bodyPr/>
          <a:lstStyle/>
          <a:p>
            <a:r>
              <a:rPr lang="el-GR" altLang="el-GR" smtClean="0"/>
              <a:t>Αποτελούνται από ζεύγος ασθενούς οξέος με συζυγή βάση</a:t>
            </a:r>
          </a:p>
          <a:p>
            <a:r>
              <a:rPr lang="el-GR" altLang="el-GR" smtClean="0"/>
              <a:t>Έχουν ικανότητα να συνδυάζονται αντιστρεπτά </a:t>
            </a:r>
          </a:p>
          <a:p>
            <a:r>
              <a:rPr lang="en-US" altLang="el-GR" smtClean="0"/>
              <a:t>H</a:t>
            </a:r>
            <a:r>
              <a:rPr lang="en-US" altLang="el-GR" sz="2000" smtClean="0"/>
              <a:t>2</a:t>
            </a:r>
            <a:r>
              <a:rPr lang="en-US" altLang="el-GR" smtClean="0"/>
              <a:t>CO</a:t>
            </a:r>
            <a:r>
              <a:rPr lang="en-US" altLang="el-GR" sz="2000" smtClean="0"/>
              <a:t>3</a:t>
            </a:r>
            <a:r>
              <a:rPr lang="en-US" altLang="el-GR" smtClean="0"/>
              <a:t> </a:t>
            </a:r>
            <a:r>
              <a:rPr lang="el-GR" altLang="el-GR" smtClean="0"/>
              <a:t>	</a:t>
            </a:r>
            <a:r>
              <a:rPr lang="en-US" altLang="el-GR" smtClean="0">
                <a:sym typeface="Wingdings" pitchFamily="2" charset="2"/>
              </a:rPr>
              <a:t> </a:t>
            </a:r>
            <a:r>
              <a:rPr lang="el-GR" altLang="el-GR" smtClean="0">
                <a:sym typeface="Wingdings" pitchFamily="2" charset="2"/>
              </a:rPr>
              <a:t>	</a:t>
            </a:r>
            <a:r>
              <a:rPr lang="en-US" altLang="el-GR" smtClean="0">
                <a:sym typeface="Wingdings" pitchFamily="2" charset="2"/>
              </a:rPr>
              <a:t>HCO</a:t>
            </a:r>
            <a:r>
              <a:rPr lang="en-US" altLang="el-GR" sz="2000" smtClean="0">
                <a:sym typeface="Wingdings" pitchFamily="2" charset="2"/>
              </a:rPr>
              <a:t>3</a:t>
            </a:r>
            <a:r>
              <a:rPr lang="en-US" altLang="el-GR" smtClean="0">
                <a:sym typeface="Wingdings" pitchFamily="2" charset="2"/>
              </a:rPr>
              <a:t> </a:t>
            </a:r>
            <a:r>
              <a:rPr lang="en-US" altLang="el-GR" baseline="50000" smtClean="0">
                <a:sym typeface="Wingdings" pitchFamily="2" charset="2"/>
              </a:rPr>
              <a:t>- </a:t>
            </a:r>
            <a:r>
              <a:rPr lang="el-GR" altLang="el-GR" baseline="50000" smtClean="0">
                <a:sym typeface="Wingdings" pitchFamily="2" charset="2"/>
              </a:rPr>
              <a:t>	</a:t>
            </a:r>
            <a:r>
              <a:rPr lang="en-US" altLang="el-GR" smtClean="0">
                <a:sym typeface="Wingdings" pitchFamily="2" charset="2"/>
              </a:rPr>
              <a:t>+</a:t>
            </a:r>
            <a:r>
              <a:rPr lang="el-GR" altLang="el-GR" smtClean="0">
                <a:sym typeface="Wingdings" pitchFamily="2" charset="2"/>
              </a:rPr>
              <a:t>	</a:t>
            </a:r>
            <a:r>
              <a:rPr lang="en-US" altLang="el-GR" smtClean="0">
                <a:sym typeface="Wingdings" pitchFamily="2" charset="2"/>
              </a:rPr>
              <a:t> </a:t>
            </a:r>
            <a:r>
              <a:rPr lang="en-US" altLang="el-GR" smtClean="0"/>
              <a:t>H</a:t>
            </a:r>
            <a:r>
              <a:rPr lang="en-US" altLang="el-GR" baseline="30000" smtClean="0"/>
              <a:t>+</a:t>
            </a:r>
          </a:p>
          <a:p>
            <a:pPr>
              <a:buFontTx/>
              <a:buNone/>
            </a:pPr>
            <a:r>
              <a:rPr lang="el-GR" altLang="el-GR" sz="1800" smtClean="0"/>
              <a:t>	Δότης Η+ (οξύ)	δέκτης Η+ (βάση) 	ιόν υδρογόνου</a:t>
            </a:r>
          </a:p>
          <a:p>
            <a:endParaRPr lang="el-GR" altLang="el-GR" smtClean="0"/>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C1DCDAC-34F0-48FC-B7C4-82A34CBD1824}" type="slidenum">
              <a:rPr lang="en-US" altLang="el-GR" sz="1400" baseline="0"/>
              <a:pPr/>
              <a:t>32</a:t>
            </a:fld>
            <a:endParaRPr lang="en-US" altLang="el-GR" sz="1400" baseline="0"/>
          </a:p>
        </p:txBody>
      </p:sp>
    </p:spTree>
    <p:extLst>
      <p:ext uri="{BB962C8B-B14F-4D97-AF65-F5344CB8AC3E}">
        <p14:creationId xmlns:p14="http://schemas.microsoft.com/office/powerpoint/2010/main" val="352403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l-GR" altLang="el-GR" smtClean="0"/>
              <a:t>Ποιότητα νερού και περιβάλλον</a:t>
            </a:r>
          </a:p>
        </p:txBody>
      </p:sp>
      <p:sp>
        <p:nvSpPr>
          <p:cNvPr id="35843" name="Content Placeholder 2"/>
          <p:cNvSpPr>
            <a:spLocks noGrp="1"/>
          </p:cNvSpPr>
          <p:nvPr>
            <p:ph idx="1"/>
          </p:nvPr>
        </p:nvSpPr>
        <p:spPr/>
        <p:txBody>
          <a:bodyPr/>
          <a:lstStyle/>
          <a:p>
            <a:r>
              <a:rPr lang="el-GR" altLang="el-GR" smtClean="0"/>
              <a:t>Όξινες κατακρημνίσεις = η βροχή / χιόνι / ομίχλη με </a:t>
            </a:r>
            <a:r>
              <a:rPr lang="en-US" altLang="el-GR" smtClean="0"/>
              <a:t>pH &lt; 5,2</a:t>
            </a:r>
          </a:p>
          <a:p>
            <a:r>
              <a:rPr lang="el-GR" altLang="el-GR" smtClean="0"/>
              <a:t>Φυσιολογική βροχή </a:t>
            </a:r>
            <a:r>
              <a:rPr lang="en-US" altLang="el-GR" smtClean="0"/>
              <a:t>pH 5,6</a:t>
            </a:r>
            <a:r>
              <a:rPr lang="el-GR" altLang="el-GR" smtClean="0"/>
              <a:t>, οφείλεται σε σχηματισμό</a:t>
            </a:r>
            <a:r>
              <a:rPr lang="en-US" altLang="el-GR" smtClean="0"/>
              <a:t> H</a:t>
            </a:r>
            <a:r>
              <a:rPr lang="en-US" altLang="el-GR" sz="2000" smtClean="0"/>
              <a:t>2</a:t>
            </a:r>
            <a:r>
              <a:rPr lang="en-US" altLang="el-GR" smtClean="0"/>
              <a:t>CO</a:t>
            </a:r>
            <a:r>
              <a:rPr lang="en-US" altLang="el-GR" sz="2000" smtClean="0"/>
              <a:t>3 </a:t>
            </a:r>
            <a:r>
              <a:rPr lang="el-GR" altLang="el-GR" sz="2000" smtClean="0"/>
              <a:t> από </a:t>
            </a:r>
            <a:r>
              <a:rPr lang="en-US" altLang="el-GR" smtClean="0"/>
              <a:t>H</a:t>
            </a:r>
            <a:r>
              <a:rPr lang="en-US" altLang="el-GR" sz="2000" smtClean="0"/>
              <a:t>2</a:t>
            </a:r>
            <a:r>
              <a:rPr lang="en-US" altLang="el-GR" smtClean="0"/>
              <a:t>O</a:t>
            </a:r>
            <a:r>
              <a:rPr lang="el-GR" altLang="el-GR" sz="2000" smtClean="0"/>
              <a:t> </a:t>
            </a:r>
            <a:r>
              <a:rPr lang="el-GR" altLang="el-GR" smtClean="0"/>
              <a:t>  και </a:t>
            </a:r>
            <a:r>
              <a:rPr lang="en-US" altLang="el-GR" smtClean="0"/>
              <a:t>CO</a:t>
            </a:r>
            <a:r>
              <a:rPr lang="el-GR" altLang="el-GR" sz="1800" smtClean="0"/>
              <a:t>2</a:t>
            </a:r>
            <a:r>
              <a:rPr lang="el-GR" altLang="el-GR" sz="2000" smtClean="0"/>
              <a:t> </a:t>
            </a:r>
            <a:endParaRPr lang="en-US" altLang="el-GR" sz="2000" smtClean="0"/>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8BA9DD00-041F-46B9-8E65-C6CDB267F94E}" type="slidenum">
              <a:rPr lang="en-US" altLang="el-GR" sz="1400" baseline="0"/>
              <a:pPr/>
              <a:t>33</a:t>
            </a:fld>
            <a:endParaRPr lang="en-US" altLang="el-GR" sz="1400" baseline="0"/>
          </a:p>
        </p:txBody>
      </p:sp>
    </p:spTree>
    <p:extLst>
      <p:ext uri="{BB962C8B-B14F-4D97-AF65-F5344CB8AC3E}">
        <p14:creationId xmlns:p14="http://schemas.microsoft.com/office/powerpoint/2010/main" val="783394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Τίτλος 1"/>
          <p:cNvSpPr>
            <a:spLocks noGrp="1"/>
          </p:cNvSpPr>
          <p:nvPr>
            <p:ph type="title"/>
          </p:nvPr>
        </p:nvSpPr>
        <p:spPr/>
        <p:txBody>
          <a:bodyPr/>
          <a:lstStyle/>
          <a:p>
            <a:r>
              <a:rPr lang="el-GR" altLang="el-GR" smtClean="0"/>
              <a:t>Όξινη βροχή</a:t>
            </a:r>
          </a:p>
        </p:txBody>
      </p:sp>
      <p:sp>
        <p:nvSpPr>
          <p:cNvPr id="36868" name="Θέση περιεχομένου 2"/>
          <p:cNvSpPr>
            <a:spLocks noGrp="1"/>
          </p:cNvSpPr>
          <p:nvPr>
            <p:ph idx="1"/>
          </p:nvPr>
        </p:nvSpPr>
        <p:spPr>
          <a:xfrm>
            <a:off x="251520" y="1484784"/>
            <a:ext cx="4464497" cy="2016224"/>
          </a:xfrm>
        </p:spPr>
        <p:txBody>
          <a:bodyPr/>
          <a:lstStyle/>
          <a:p>
            <a:r>
              <a:rPr lang="el-GR" altLang="el-GR" dirty="0" smtClean="0"/>
              <a:t>Η όξινη βροχή είναι υπεύθυνη </a:t>
            </a:r>
            <a:r>
              <a:rPr lang="el-GR" altLang="el-GR" dirty="0" smtClean="0"/>
              <a:t>για την καταστροφή δέντρων σε δάση.</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2050" name="Picture 2" descr="File:Waldschaeden Erzgebirge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35153"/>
            <a:ext cx="3528392" cy="48005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2195736" y="5874021"/>
            <a:ext cx="309976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Waldschaeden Erzgebirge </a:t>
            </a:r>
            <a:r>
              <a:rPr lang="en-US" sz="1200" dirty="0" smtClean="0">
                <a:latin typeface="+mn-lt"/>
                <a:hlinkClick r:id="rId4"/>
              </a:rPr>
              <a:t>3</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Bdk"/>
              </a:rPr>
              <a:t>Bdk</a:t>
            </a:r>
            <a:r>
              <a:rPr lang="el-GR" sz="1200" dirty="0" smtClean="0">
                <a:latin typeface="+mn-lt"/>
              </a:rPr>
              <a:t> </a:t>
            </a:r>
            <a:r>
              <a:rPr lang="el-GR" sz="1200" dirty="0" smtClean="0">
                <a:solidFill>
                  <a:prstClr val="black">
                    <a:lumMod val="75000"/>
                    <a:lumOff val="25000"/>
                  </a:prstClr>
                </a:solidFill>
                <a:latin typeface="+mn-lt"/>
              </a:rPr>
              <a:t>διαθέσιμο </a:t>
            </a:r>
            <a:r>
              <a:rPr lang="el-GR" sz="1200" dirty="0" smtClean="0">
                <a:solidFill>
                  <a:prstClr val="black">
                    <a:lumMod val="75000"/>
                    <a:lumOff val="25000"/>
                  </a:prstClr>
                </a:solidFill>
                <a:latin typeface="+mn-lt"/>
              </a:rPr>
              <a:t>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4003740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Αναστασία </a:t>
            </a:r>
            <a:r>
              <a:rPr lang="el-GR" sz="2000" dirty="0" err="1" smtClean="0"/>
              <a:t>Κανέλλου</a:t>
            </a:r>
            <a:r>
              <a:rPr lang="el-GR" sz="2000" dirty="0" smtClean="0"/>
              <a:t> 2014. </a:t>
            </a:r>
            <a:r>
              <a:rPr lang="el-GR" sz="2000" dirty="0"/>
              <a:t>Αναστασία </a:t>
            </a:r>
            <a:r>
              <a:rPr lang="el-GR" sz="2000" dirty="0" err="1"/>
              <a:t>Κανέλλου</a:t>
            </a:r>
            <a:r>
              <a:rPr lang="el-GR" sz="2000" dirty="0"/>
              <a:t> . </a:t>
            </a:r>
            <a:r>
              <a:rPr lang="el-GR" sz="2000" dirty="0" smtClean="0"/>
              <a:t>«Βιολογία. Ενότητα </a:t>
            </a:r>
            <a:r>
              <a:rPr lang="el-GR" sz="2000" dirty="0" smtClean="0"/>
              <a:t>3</a:t>
            </a:r>
            <a:r>
              <a:rPr lang="en-US" sz="2000" dirty="0" smtClean="0"/>
              <a:t>:</a:t>
            </a:r>
            <a:r>
              <a:rPr lang="el-GR" sz="2000" dirty="0"/>
              <a:t> Το νερό και η καταλληλότητα του περιβάλλοντος».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3_2"/>
          <p:cNvPicPr>
            <a:picLocks noChangeAspect="1" noChangeArrowheads="1"/>
          </p:cNvPicPr>
          <p:nvPr/>
        </p:nvPicPr>
        <p:blipFill>
          <a:blip r:embed="rId3">
            <a:extLst>
              <a:ext uri="{28A0092B-C50C-407E-A947-70E740481C1C}">
                <a14:useLocalDpi xmlns:a14="http://schemas.microsoft.com/office/drawing/2010/main" val="0"/>
              </a:ext>
            </a:extLst>
          </a:blip>
          <a:srcRect b="21053"/>
          <a:stretch>
            <a:fillRect/>
          </a:stretch>
        </p:blipFill>
        <p:spPr bwMode="auto">
          <a:xfrm>
            <a:off x="3635896" y="1484784"/>
            <a:ext cx="5452730"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Τίτλος 1"/>
          <p:cNvSpPr>
            <a:spLocks noGrp="1"/>
          </p:cNvSpPr>
          <p:nvPr>
            <p:ph type="title"/>
          </p:nvPr>
        </p:nvSpPr>
        <p:spPr/>
        <p:txBody>
          <a:bodyPr/>
          <a:lstStyle/>
          <a:p>
            <a:r>
              <a:rPr lang="el-GR" altLang="el-GR" sz="2800" smtClean="0"/>
              <a:t>Δεσμοί υδρογόνου στο νερό</a:t>
            </a:r>
          </a:p>
        </p:txBody>
      </p:sp>
      <p:sp>
        <p:nvSpPr>
          <p:cNvPr id="5125" name="4 - Θέση κειμένου"/>
          <p:cNvSpPr>
            <a:spLocks noGrp="1"/>
          </p:cNvSpPr>
          <p:nvPr>
            <p:ph idx="1"/>
          </p:nvPr>
        </p:nvSpPr>
        <p:spPr>
          <a:xfrm>
            <a:off x="251520" y="1484784"/>
            <a:ext cx="3312368" cy="5112568"/>
          </a:xfrm>
        </p:spPr>
        <p:txBody>
          <a:bodyPr/>
          <a:lstStyle/>
          <a:p>
            <a:r>
              <a:rPr lang="el-GR" altLang="el-GR" sz="2400" dirty="0" smtClean="0"/>
              <a:t>Στο πολικό μόριο του νερού έλκονται οι φορτισμένες περιοχές μεταξύ των γειτονικών μορίων</a:t>
            </a:r>
            <a:r>
              <a:rPr lang="en-US" altLang="el-GR" sz="2400" dirty="0" smtClean="0"/>
              <a:t> </a:t>
            </a:r>
            <a:r>
              <a:rPr lang="en-US" altLang="el-GR" sz="2400" dirty="0" smtClean="0">
                <a:sym typeface="Wingdings" pitchFamily="2" charset="2"/>
              </a:rPr>
              <a:t></a:t>
            </a:r>
            <a:r>
              <a:rPr lang="el-GR" altLang="el-GR" sz="2400" dirty="0" smtClean="0">
                <a:sym typeface="Wingdings" pitchFamily="2" charset="2"/>
              </a:rPr>
              <a:t> κάθε μόριο νερού δημιουργεί δεσμούς υδρογόνου με πολλά μόρια νερού </a:t>
            </a:r>
            <a:endParaRPr lang="el-GR" altLang="el-GR" sz="2400" dirty="0" smtClean="0"/>
          </a:p>
          <a:p>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646985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l-GR" altLang="el-GR" smtClean="0"/>
              <a:t>4 Ιδιότητες νερού </a:t>
            </a:r>
            <a:br>
              <a:rPr lang="el-GR" altLang="el-GR" smtClean="0"/>
            </a:br>
            <a:r>
              <a:rPr lang="el-GR" altLang="el-GR" smtClean="0"/>
              <a:t>για ανάπτυξης ζωής στη γη</a:t>
            </a:r>
          </a:p>
        </p:txBody>
      </p:sp>
      <p:sp>
        <p:nvSpPr>
          <p:cNvPr id="6147" name="Content Placeholder 2"/>
          <p:cNvSpPr>
            <a:spLocks noGrp="1"/>
          </p:cNvSpPr>
          <p:nvPr>
            <p:ph idx="1"/>
          </p:nvPr>
        </p:nvSpPr>
        <p:spPr/>
        <p:txBody>
          <a:bodyPr>
            <a:normAutofit/>
          </a:bodyPr>
          <a:lstStyle/>
          <a:p>
            <a:r>
              <a:rPr lang="el-GR" altLang="el-GR" sz="2600" dirty="0" smtClean="0"/>
              <a:t>Συνοχή</a:t>
            </a:r>
          </a:p>
          <a:p>
            <a:r>
              <a:rPr lang="el-GR" altLang="el-GR" sz="2600" dirty="0" smtClean="0"/>
              <a:t>Θερμορυθμιστική ικανότητα</a:t>
            </a:r>
          </a:p>
          <a:p>
            <a:r>
              <a:rPr lang="el-GR" altLang="el-GR" sz="2600" dirty="0" smtClean="0"/>
              <a:t>Διόγκωση κατά την ψύξη</a:t>
            </a:r>
          </a:p>
          <a:p>
            <a:r>
              <a:rPr lang="el-GR" altLang="el-GR" sz="2600" dirty="0" smtClean="0"/>
              <a:t>Εξαιρετική διαλυτική ικανότητα</a:t>
            </a: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F5D196C-5420-4D84-B3DB-E228DBC0F617}" type="slidenum">
              <a:rPr lang="en-US" altLang="el-GR" sz="1400" baseline="0"/>
              <a:pPr/>
              <a:t>4</a:t>
            </a:fld>
            <a:endParaRPr lang="en-US" altLang="el-GR" sz="1400" baseline="0"/>
          </a:p>
        </p:txBody>
      </p:sp>
    </p:spTree>
    <p:extLst>
      <p:ext uri="{BB962C8B-B14F-4D97-AF65-F5344CB8AC3E}">
        <p14:creationId xmlns:p14="http://schemas.microsoft.com/office/powerpoint/2010/main" val="3951206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l-GR" altLang="el-GR" smtClean="0"/>
              <a:t>Συνοχή</a:t>
            </a:r>
          </a:p>
        </p:txBody>
      </p:sp>
      <p:sp>
        <p:nvSpPr>
          <p:cNvPr id="7171" name="Content Placeholder 2"/>
          <p:cNvSpPr>
            <a:spLocks noGrp="1"/>
          </p:cNvSpPr>
          <p:nvPr>
            <p:ph idx="1"/>
          </p:nvPr>
        </p:nvSpPr>
        <p:spPr/>
        <p:txBody>
          <a:bodyPr>
            <a:normAutofit/>
          </a:bodyPr>
          <a:lstStyle/>
          <a:p>
            <a:r>
              <a:rPr lang="el-GR" altLang="el-GR" dirty="0" smtClean="0"/>
              <a:t>Οι δεσμοί υδρογόνου κάνουν τα μόρια του νερού να μένουν σε στενή επαφή μεταξύ τους =&gt; πιο οργανωμένη δομή</a:t>
            </a:r>
          </a:p>
          <a:p>
            <a:r>
              <a:rPr lang="el-GR" altLang="el-GR" dirty="0" smtClean="0"/>
              <a:t>Θέση μορίων μεταβάλλεται συνεχώς, αλλά πάντα συνδέονται δεσμοί Η</a:t>
            </a:r>
          </a:p>
          <a:p>
            <a:r>
              <a:rPr lang="el-GR" altLang="el-GR" dirty="0" smtClean="0"/>
              <a:t>Φαινόμενο όπου το αθροιστικό αποτέλεσμα όλων των δεσμών Η είναι να κρατούν νερό σε συνεκτική μορφή = </a:t>
            </a:r>
            <a:r>
              <a:rPr lang="el-GR" altLang="el-GR" b="1" dirty="0" smtClean="0"/>
              <a:t>Συνοχή</a:t>
            </a:r>
          </a:p>
          <a:p>
            <a:r>
              <a:rPr lang="el-GR" altLang="el-GR" b="1" dirty="0" smtClean="0"/>
              <a:t> </a:t>
            </a:r>
            <a:r>
              <a:rPr lang="el-GR" altLang="el-GR" dirty="0" smtClean="0"/>
              <a:t>πχ φυτά μεταφέρεται νερό κατά της βαρύτητας</a:t>
            </a:r>
            <a:endParaRPr lang="el-GR" altLang="el-GR" b="1" dirty="0" smtClean="0"/>
          </a:p>
        </p:txBody>
      </p:sp>
      <p:sp>
        <p:nvSpPr>
          <p:cNvPr id="71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AAFBE05A-C3E8-4D6D-890E-679C04D42C51}" type="slidenum">
              <a:rPr lang="en-US" altLang="el-GR" sz="1400" baseline="0"/>
              <a:pPr/>
              <a:t>5</a:t>
            </a:fld>
            <a:endParaRPr lang="en-US" altLang="el-GR" sz="1400" baseline="0"/>
          </a:p>
        </p:txBody>
      </p:sp>
    </p:spTree>
    <p:extLst>
      <p:ext uri="{BB962C8B-B14F-4D97-AF65-F5344CB8AC3E}">
        <p14:creationId xmlns:p14="http://schemas.microsoft.com/office/powerpoint/2010/main" val="3204121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l-GR" smtClean="0"/>
              <a:t>Προσκόλληση </a:t>
            </a:r>
          </a:p>
        </p:txBody>
      </p:sp>
      <p:sp>
        <p:nvSpPr>
          <p:cNvPr id="8195" name="Content Placeholder 2"/>
          <p:cNvSpPr>
            <a:spLocks noGrp="1"/>
          </p:cNvSpPr>
          <p:nvPr>
            <p:ph idx="1"/>
          </p:nvPr>
        </p:nvSpPr>
        <p:spPr/>
        <p:txBody>
          <a:bodyPr/>
          <a:lstStyle/>
          <a:p>
            <a:r>
              <a:rPr lang="el-GR" altLang="el-GR" b="1" smtClean="0"/>
              <a:t>Προσκόλληση</a:t>
            </a:r>
            <a:r>
              <a:rPr lang="el-GR" altLang="el-GR" smtClean="0"/>
              <a:t>: φαινόμενο που βασίζεται στους δεσμούς Η και αφορά την έλξη που αναπτύσσεται ανάμεσα στα μόριο δύο διαφορετικών ουσιών</a:t>
            </a:r>
          </a:p>
          <a:p>
            <a:pPr>
              <a:buFontTx/>
              <a:buNone/>
            </a:pPr>
            <a:r>
              <a:rPr lang="el-GR" altLang="el-GR" smtClean="0"/>
              <a:t>	Πχ συνάφεια νερού προς κυτταρικά τοιχώματα αντισταθμίζει τη βαρύτητα</a:t>
            </a:r>
          </a:p>
          <a:p>
            <a:endParaRPr lang="el-GR" altLang="el-GR" smtClean="0"/>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EE4784E0-E2A0-46D8-9889-3D6CC5059D6D}" type="slidenum">
              <a:rPr lang="en-US" altLang="el-GR" sz="1400" baseline="0"/>
              <a:pPr/>
              <a:t>6</a:t>
            </a:fld>
            <a:endParaRPr lang="en-US" altLang="el-GR" sz="1400" baseline="0"/>
          </a:p>
        </p:txBody>
      </p:sp>
    </p:spTree>
    <p:extLst>
      <p:ext uri="{BB962C8B-B14F-4D97-AF65-F5344CB8AC3E}">
        <p14:creationId xmlns:p14="http://schemas.microsoft.com/office/powerpoint/2010/main" val="4252377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z="3600" smtClean="0"/>
              <a:t>Μεταφορά νερού στα φυτά</a:t>
            </a:r>
            <a:endParaRPr lang="en-US" altLang="el-GR" sz="3600" smtClean="0"/>
          </a:p>
        </p:txBody>
      </p:sp>
      <p:sp>
        <p:nvSpPr>
          <p:cNvPr id="9219" name="Θέση περιεχομένου 1"/>
          <p:cNvSpPr>
            <a:spLocks noGrp="1"/>
          </p:cNvSpPr>
          <p:nvPr>
            <p:ph idx="1"/>
          </p:nvPr>
        </p:nvSpPr>
        <p:spPr>
          <a:xfrm>
            <a:off x="251520" y="1628800"/>
            <a:ext cx="4392488" cy="4968552"/>
          </a:xfrm>
        </p:spPr>
        <p:txBody>
          <a:bodyPr/>
          <a:lstStyle/>
          <a:p>
            <a:pPr marL="0" indent="0">
              <a:buNone/>
            </a:pPr>
            <a:r>
              <a:rPr lang="el-GR" altLang="el-GR" dirty="0" smtClean="0"/>
              <a:t>Λόγω της συνοχής και της προσκόλλησης ανεβαίνει το νερό από τη ρίζα ως την κορυφή των δέντρων, ενάντια στη βαρύτητα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pic>
        <p:nvPicPr>
          <p:cNvPr id="35842" name="Picture 2" descr="transpiration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438" y="1412776"/>
            <a:ext cx="3960440" cy="494764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848678" y="6369742"/>
            <a:ext cx="1925960" cy="276999"/>
          </a:xfrm>
          <a:prstGeom prst="rect">
            <a:avLst/>
          </a:prstGeom>
        </p:spPr>
        <p:txBody>
          <a:bodyPr wrap="square">
            <a:spAutoFit/>
          </a:bodyPr>
          <a:lstStyle/>
          <a:p>
            <a:pPr algn="ctr"/>
            <a:r>
              <a:rPr lang="en-US" sz="1200" dirty="0" smtClean="0">
                <a:latin typeface="+mn-lt"/>
                <a:hlinkClick r:id="rId4"/>
              </a:rPr>
              <a:t>tips.woodlandtree.com</a:t>
            </a:r>
            <a:endParaRPr lang="el-GR" sz="1200" dirty="0">
              <a:latin typeface="+mn-lt"/>
            </a:endParaRPr>
          </a:p>
        </p:txBody>
      </p:sp>
    </p:spTree>
    <p:extLst>
      <p:ext uri="{BB962C8B-B14F-4D97-AF65-F5344CB8AC3E}">
        <p14:creationId xmlns:p14="http://schemas.microsoft.com/office/powerpoint/2010/main" val="3284939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l-GR" smtClean="0"/>
              <a:t>Επιφανειακή τάση</a:t>
            </a:r>
          </a:p>
        </p:txBody>
      </p:sp>
      <p:sp>
        <p:nvSpPr>
          <p:cNvPr id="10243" name="Content Placeholder 2"/>
          <p:cNvSpPr>
            <a:spLocks noGrp="1"/>
          </p:cNvSpPr>
          <p:nvPr>
            <p:ph idx="1"/>
          </p:nvPr>
        </p:nvSpPr>
        <p:spPr/>
        <p:txBody>
          <a:bodyPr>
            <a:normAutofit/>
          </a:bodyPr>
          <a:lstStyle/>
          <a:p>
            <a:r>
              <a:rPr lang="el-GR" altLang="el-GR" sz="2600" dirty="0" smtClean="0"/>
              <a:t>Μέτρο δυσκολίας του να διαρραγεί η επιφάνεια ενός νερού</a:t>
            </a:r>
          </a:p>
          <a:p>
            <a:r>
              <a:rPr lang="el-GR" altLang="el-GR" sz="2600" dirty="0" smtClean="0"/>
              <a:t>Σχετίζεται με συνοχή</a:t>
            </a:r>
          </a:p>
          <a:p>
            <a:r>
              <a:rPr lang="el-GR" altLang="el-GR" sz="2600" dirty="0" smtClean="0"/>
              <a:t>Νερό έχει πολύ μεγαλύτερη ΕΤ από άλλα υγρά</a:t>
            </a:r>
          </a:p>
          <a:p>
            <a:r>
              <a:rPr lang="el-GR" altLang="el-GR" sz="2600" dirty="0" smtClean="0"/>
              <a:t>Όρια υδάτινου όγκου και αέρα διαμορφώνεται διατεταγμένη επιφάνεια λόγω δεσμών Η με διπλανά </a:t>
            </a:r>
            <a:r>
              <a:rPr lang="el-GR" altLang="el-GR" sz="2600" dirty="0" smtClean="0"/>
              <a:t>και </a:t>
            </a:r>
            <a:r>
              <a:rPr lang="el-GR" altLang="el-GR" sz="2600" dirty="0" smtClean="0"/>
              <a:t>κάτω μόρια Η</a:t>
            </a:r>
            <a:r>
              <a:rPr lang="el-GR" altLang="el-GR" sz="2600" baseline="-25000" dirty="0" smtClean="0"/>
              <a:t>2</a:t>
            </a:r>
            <a:r>
              <a:rPr lang="el-GR" altLang="el-GR" sz="2600" dirty="0" smtClean="0"/>
              <a:t>Ο</a:t>
            </a:r>
          </a:p>
          <a:p>
            <a:r>
              <a:rPr lang="el-GR" altLang="el-GR" sz="2600" dirty="0" smtClean="0"/>
              <a:t>πχ καμπύλη νερού σε γεμάτο ποτήρι, έντομο</a:t>
            </a: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6203FCA-0B99-47FC-A653-5AFEA91DFE1B}" type="slidenum">
              <a:rPr lang="en-US" altLang="el-GR" sz="1400" baseline="0"/>
              <a:pPr/>
              <a:t>8</a:t>
            </a:fld>
            <a:endParaRPr lang="en-US" altLang="el-GR" sz="1400" baseline="0"/>
          </a:p>
        </p:txBody>
      </p:sp>
    </p:spTree>
    <p:extLst>
      <p:ext uri="{BB962C8B-B14F-4D97-AF65-F5344CB8AC3E}">
        <p14:creationId xmlns:p14="http://schemas.microsoft.com/office/powerpoint/2010/main" val="28998649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75</TotalTime>
  <Words>2011</Words>
  <Application>Microsoft Office PowerPoint</Application>
  <PresentationFormat>Προβολή στην οθόνη (4:3)</PresentationFormat>
  <Paragraphs>272</Paragraphs>
  <Slides>42</Slides>
  <Notes>15</Notes>
  <HiddenSlides>0</HiddenSlides>
  <MMClips>0</MMClips>
  <ScaleCrop>false</ScaleCrop>
  <HeadingPairs>
    <vt:vector size="4" baseType="variant">
      <vt:variant>
        <vt:lpstr>Θέμα</vt:lpstr>
      </vt:variant>
      <vt:variant>
        <vt:i4>2</vt:i4>
      </vt:variant>
      <vt:variant>
        <vt:lpstr>Τίτλοι διαφανειών</vt:lpstr>
      </vt:variant>
      <vt:variant>
        <vt:i4>42</vt:i4>
      </vt:variant>
    </vt:vector>
  </HeadingPairs>
  <TitlesOfParts>
    <vt:vector size="44" baseType="lpstr">
      <vt:lpstr>template</vt:lpstr>
      <vt:lpstr>OC_template_updated</vt:lpstr>
      <vt:lpstr>Βιολογία</vt:lpstr>
      <vt:lpstr>Το νερό</vt:lpstr>
      <vt:lpstr>Πολικότητα οδηγεί  σε δεσμούς υδρογόνου</vt:lpstr>
      <vt:lpstr>Δεσμοί υδρογόνου στο νερό</vt:lpstr>
      <vt:lpstr>4 Ιδιότητες νερού  για ανάπτυξης ζωής στη γη</vt:lpstr>
      <vt:lpstr>Συνοχή</vt:lpstr>
      <vt:lpstr>Προσκόλληση </vt:lpstr>
      <vt:lpstr>Μεταφορά νερού στα φυτά</vt:lpstr>
      <vt:lpstr>Επιφανειακή τάση</vt:lpstr>
      <vt:lpstr>Παράδειγμα επιφανειακής τάσης</vt:lpstr>
      <vt:lpstr>Θερμορυθμιστική ικανότητα</vt:lpstr>
      <vt:lpstr>Θερμότητα</vt:lpstr>
      <vt:lpstr>Θερμοκρασία</vt:lpstr>
      <vt:lpstr>Μονάδες μέτρησης θερμοκρασίας/θερμότητας</vt:lpstr>
      <vt:lpstr>Ειδική θερμότητα νερού 1cal/g/ οC</vt:lpstr>
      <vt:lpstr>Το νερό ρυθμίζει το κλίμα στις παράκτιες περιοχές</vt:lpstr>
      <vt:lpstr>Εξάτμιση και ψύξη</vt:lpstr>
      <vt:lpstr>Θερμότητα εξάτμισης νερού </vt:lpstr>
      <vt:lpstr> Πάγος προσφέρει θερμομόνωση</vt:lpstr>
      <vt:lpstr>«Ζωή» κάτω από τον πάγο</vt:lpstr>
      <vt:lpstr>«Zωή» κάτω από τον πάγο</vt:lpstr>
      <vt:lpstr>Διαλύτης της ζωής</vt:lpstr>
      <vt:lpstr>Διάλυση αλατιού στο νερό</vt:lpstr>
      <vt:lpstr>Νερό = διαλύτης έμβιας ζωής</vt:lpstr>
      <vt:lpstr>Υδρόφιλες/Υδρόφοβες ουσίες</vt:lpstr>
      <vt:lpstr>Συγκέντρωση διαλυμάτων</vt:lpstr>
      <vt:lpstr>Όξινες και βασικές συνθήκες</vt:lpstr>
      <vt:lpstr>Αντιδράσεις</vt:lpstr>
      <vt:lpstr>Η κλίμακα του pH</vt:lpstr>
      <vt:lpstr>Τιμές pH γνωστών διαλυμάτων</vt:lpstr>
      <vt:lpstr>pH</vt:lpstr>
      <vt:lpstr>Ρυθμιστικές ενώσεις</vt:lpstr>
      <vt:lpstr>Ρυθμιστικά διαλύματα</vt:lpstr>
      <vt:lpstr>Ποιότητα νερού και περιβάλλον</vt:lpstr>
      <vt:lpstr>Όξινη βροχή</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Βιολογία</dc:title>
  <dc:creator>opencourses@teiath.gr</dc:creator>
  <cp:lastModifiedBy>fkaram2</cp:lastModifiedBy>
  <cp:revision>7</cp:revision>
  <dcterms:created xsi:type="dcterms:W3CDTF">2015-12-08T13:21:07Z</dcterms:created>
  <dcterms:modified xsi:type="dcterms:W3CDTF">2015-12-08T14:36:43Z</dcterms:modified>
</cp:coreProperties>
</file>