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8"/>
  </p:notesMasterIdLst>
  <p:handoutMasterIdLst>
    <p:handoutMasterId r:id="rId29"/>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83" r:id="rId15"/>
    <p:sldId id="279" r:id="rId16"/>
    <p:sldId id="284" r:id="rId17"/>
    <p:sldId id="280" r:id="rId18"/>
    <p:sldId id="281" r:id="rId19"/>
    <p:sldId id="282" r:id="rId20"/>
    <p:sldId id="285" r:id="rId21"/>
    <p:sldId id="257" r:id="rId22"/>
    <p:sldId id="262" r:id="rId23"/>
    <p:sldId id="264" r:id="rId24"/>
    <p:sldId id="265" r:id="rId25"/>
    <p:sldId id="266" r:id="rId26"/>
    <p:sldId id="261" r:id="rId27"/>
  </p:sldIdLst>
  <p:sldSz cx="9144000" cy="6858000" type="screen4x3"/>
  <p:notesSz cx="7104063" cy="10234613"/>
  <p:custDataLst>
    <p:tags r:id="rId3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6" d="100"/>
          <a:sy n="106" d="100"/>
        </p:scale>
        <p:origin x="1884" y="1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3/11/2014</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3/11/2014</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176498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paper-textures-crumpled-backgrounds-wallpapers-paper-textures-crumpled-phot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69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391384" y="1196752"/>
            <a:ext cx="8361232" cy="5184576"/>
          </a:xfrm>
          <a:prstGeom prst="roundRect">
            <a:avLst>
              <a:gd name="adj" fmla="val 3352"/>
            </a:avLst>
          </a:prstGeom>
          <a:solidFill>
            <a:schemeClr val="bg1">
              <a:alpha val="78000"/>
            </a:schemeClr>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 name="Τίτλος 1"/>
          <p:cNvSpPr txBox="1">
            <a:spLocks/>
          </p:cNvSpPr>
          <p:nvPr userDrawn="1"/>
        </p:nvSpPr>
        <p:spPr>
          <a:xfrm>
            <a:off x="467544" y="116632"/>
            <a:ext cx="8208912" cy="936104"/>
          </a:xfrm>
          <a:prstGeom prst="rect">
            <a:avLst/>
          </a:prstGeom>
          <a:solidFill>
            <a:schemeClr val="bg1">
              <a:alpha val="56000"/>
            </a:schemeClr>
          </a:soli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l-GR" sz="4000" b="1" dirty="0">
              <a:solidFill>
                <a:prstClr val="black"/>
              </a:solidFill>
            </a:endParaRPr>
          </a:p>
        </p:txBody>
      </p:sp>
      <p:sp>
        <p:nvSpPr>
          <p:cNvPr id="2" name="Title 1"/>
          <p:cNvSpPr>
            <a:spLocks noGrp="1"/>
          </p:cNvSpPr>
          <p:nvPr>
            <p:ph type="title"/>
          </p:nvPr>
        </p:nvSpPr>
        <p:spPr/>
        <p:txBody>
          <a:bodyPr/>
          <a:lstStyle>
            <a:lvl1pPr>
              <a:defRPr>
                <a:solidFill>
                  <a:schemeClr val="accent4">
                    <a:lumMod val="75000"/>
                  </a:schemeClr>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67544" y="1340768"/>
            <a:ext cx="8219256" cy="5040560"/>
          </a:xfrm>
        </p:spPr>
        <p:txBody>
          <a:bodyPr/>
          <a:lstStyle>
            <a:lvl1pPr marL="342900" indent="-342900">
              <a:lnSpc>
                <a:spcPct val="112000"/>
              </a:lnSpc>
              <a:spcBef>
                <a:spcPts val="1200"/>
              </a:spcBef>
              <a:buFont typeface="Courier New" panose="02070309020205020404" pitchFamily="49" charset="0"/>
              <a:buChar char="o"/>
              <a:defRPr sz="2400"/>
            </a:lvl1pPr>
            <a:lvl2pPr marL="742950" indent="-285750">
              <a:lnSpc>
                <a:spcPct val="112000"/>
              </a:lnSpc>
              <a:spcBef>
                <a:spcPts val="1200"/>
              </a:spcBef>
              <a:buFont typeface="Arial" panose="020B0604020202020204" pitchFamily="34" charset="0"/>
              <a:buChar char="•"/>
              <a:defRPr sz="2200"/>
            </a:lvl2pPr>
            <a:lvl3pPr>
              <a:lnSpc>
                <a:spcPct val="112000"/>
              </a:lnSpc>
              <a:spcBef>
                <a:spcPts val="1200"/>
              </a:spcBef>
              <a:defRPr sz="2000"/>
            </a:lvl3pPr>
            <a:lvl4pPr>
              <a:lnSpc>
                <a:spcPct val="112000"/>
              </a:lnSpc>
              <a:spcBef>
                <a:spcPts val="1200"/>
              </a:spcBef>
              <a:defRPr/>
            </a:lvl4pPr>
            <a:lvl5pPr>
              <a:lnSpc>
                <a:spcPct val="112000"/>
              </a:lnSpc>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486390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189940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211056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1002654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48893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2370023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3221079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605498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54240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870439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Τεκμηριωμένη Λήψη Κλινικής Απόφασης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r>
              <a:rPr lang="el-GR" sz="2800" b="1" dirty="0" smtClean="0"/>
              <a:t>Ενότητα </a:t>
            </a:r>
            <a:r>
              <a:rPr lang="en-US" sz="2800" b="1" dirty="0"/>
              <a:t>9</a:t>
            </a:r>
            <a:r>
              <a:rPr lang="el-GR" sz="2800" dirty="0" smtClean="0"/>
              <a:t>:</a:t>
            </a:r>
            <a:r>
              <a:rPr lang="en-US" sz="2800" dirty="0" smtClean="0"/>
              <a:t> </a:t>
            </a:r>
            <a:r>
              <a:rPr lang="el-GR" sz="2800" dirty="0"/>
              <a:t>Συγγραφή επιστημονικής εργασίας – Μέρος 2</a:t>
            </a:r>
            <a:r>
              <a:rPr lang="el-GR" sz="2800" baseline="30000" dirty="0"/>
              <a:t>ο</a:t>
            </a:r>
            <a:r>
              <a:rPr lang="el-GR" sz="2800" dirty="0"/>
              <a:t> </a:t>
            </a:r>
            <a:endParaRPr lang="en-US" sz="2800" dirty="0"/>
          </a:p>
          <a:p>
            <a:pPr>
              <a:spcBef>
                <a:spcPts val="0"/>
              </a:spcBef>
            </a:pPr>
            <a:r>
              <a:rPr lang="el-GR" sz="2400" dirty="0" smtClean="0"/>
              <a:t>Κλαίρη </a:t>
            </a:r>
            <a:r>
              <a:rPr lang="el-GR" sz="2400" dirty="0" err="1" smtClean="0"/>
              <a:t>Γουρουντή</a:t>
            </a:r>
            <a:r>
              <a:rPr lang="el-GR" sz="2400" dirty="0" smtClean="0"/>
              <a:t>, </a:t>
            </a:r>
            <a:r>
              <a:rPr lang="en-US" sz="2400" dirty="0" smtClean="0"/>
              <a:t>PhD</a:t>
            </a:r>
            <a:endParaRPr lang="el-GR" sz="2400" dirty="0"/>
          </a:p>
          <a:p>
            <a:pPr>
              <a:spcBef>
                <a:spcPts val="0"/>
              </a:spcBef>
            </a:pPr>
            <a:r>
              <a:rPr lang="el-GR" sz="2400" dirty="0"/>
              <a:t>Τμήμα </a:t>
            </a:r>
            <a:r>
              <a:rPr lang="el-GR" sz="2400" dirty="0" smtClean="0"/>
              <a:t>Μαιευτικής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l-GR" altLang="el-GR" sz="4000" dirty="0"/>
              <a:t>4</a:t>
            </a:r>
            <a:r>
              <a:rPr lang="el-GR" altLang="el-GR" sz="4000" baseline="30000" dirty="0"/>
              <a:t>γ</a:t>
            </a:r>
            <a:r>
              <a:rPr lang="el-GR" altLang="el-GR" sz="4000" dirty="0"/>
              <a:t>. Εργαλεία συλλογής δεδομένων </a:t>
            </a:r>
          </a:p>
        </p:txBody>
      </p:sp>
      <p:sp>
        <p:nvSpPr>
          <p:cNvPr id="148483" name="Rectangle 3"/>
          <p:cNvSpPr>
            <a:spLocks noGrp="1" noChangeArrowheads="1"/>
          </p:cNvSpPr>
          <p:nvPr>
            <p:ph idx="1"/>
          </p:nvPr>
        </p:nvSpPr>
        <p:spPr/>
        <p:txBody>
          <a:bodyPr>
            <a:normAutofit/>
          </a:bodyPr>
          <a:lstStyle/>
          <a:p>
            <a:pPr>
              <a:spcAft>
                <a:spcPts val="2400"/>
              </a:spcAft>
              <a:buFont typeface="Wingdings" pitchFamily="2" charset="2"/>
              <a:buChar char="v"/>
            </a:pPr>
            <a:r>
              <a:rPr lang="el-GR" altLang="el-GR" dirty="0" smtClean="0"/>
              <a:t>Στην </a:t>
            </a:r>
            <a:r>
              <a:rPr lang="el-GR" altLang="el-GR" dirty="0"/>
              <a:t>ενότητα αυτή περιγράφονται τα εργαλεία που χρησιμοποιήθηκαν στην έρευνα και η λειτουργία τους</a:t>
            </a:r>
            <a:r>
              <a:rPr lang="el-GR" altLang="el-GR" dirty="0" smtClean="0"/>
              <a:t>.</a:t>
            </a:r>
            <a:endParaRPr lang="el-GR" altLang="el-GR" dirty="0"/>
          </a:p>
          <a:p>
            <a:pPr>
              <a:buFontTx/>
              <a:buNone/>
            </a:pPr>
            <a:r>
              <a:rPr lang="el-GR" altLang="el-GR" dirty="0"/>
              <a:t>Τα εργαλεία συλλογής δεδομένων μπορεί να είναι</a:t>
            </a:r>
            <a:r>
              <a:rPr lang="en-US" altLang="el-GR" dirty="0"/>
              <a:t>:</a:t>
            </a:r>
          </a:p>
          <a:p>
            <a:r>
              <a:rPr lang="el-GR" altLang="el-GR" dirty="0" smtClean="0"/>
              <a:t>Ερωτηματολόγια.</a:t>
            </a:r>
            <a:endParaRPr lang="el-GR" altLang="el-GR" dirty="0"/>
          </a:p>
          <a:p>
            <a:r>
              <a:rPr lang="el-GR" altLang="el-GR" dirty="0" smtClean="0"/>
              <a:t>Συνεντεύξεις.</a:t>
            </a:r>
            <a:endParaRPr lang="el-GR" altLang="el-GR" dirty="0"/>
          </a:p>
          <a:p>
            <a:r>
              <a:rPr lang="el-GR" altLang="el-GR" dirty="0"/>
              <a:t>Εργαστηριακές </a:t>
            </a:r>
            <a:r>
              <a:rPr lang="el-GR" altLang="el-GR" dirty="0" smtClean="0"/>
              <a:t>τεχνικές.</a:t>
            </a:r>
            <a:endParaRPr lang="el-GR" altLang="el-GR" dirty="0"/>
          </a:p>
        </p:txBody>
      </p:sp>
    </p:spTree>
    <p:extLst>
      <p:ext uri="{BB962C8B-B14F-4D97-AF65-F5344CB8AC3E}">
        <p14:creationId xmlns:p14="http://schemas.microsoft.com/office/powerpoint/2010/main" val="2832773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l-GR" altLang="el-GR"/>
              <a:t>Ερωτηματολόγια</a:t>
            </a:r>
          </a:p>
        </p:txBody>
      </p:sp>
      <p:sp>
        <p:nvSpPr>
          <p:cNvPr id="149507" name="Rectangle 3"/>
          <p:cNvSpPr>
            <a:spLocks noGrp="1" noChangeArrowheads="1"/>
          </p:cNvSpPr>
          <p:nvPr>
            <p:ph idx="1"/>
          </p:nvPr>
        </p:nvSpPr>
        <p:spPr/>
        <p:txBody>
          <a:bodyPr>
            <a:normAutofit lnSpcReduction="10000"/>
          </a:bodyPr>
          <a:lstStyle/>
          <a:p>
            <a:pPr>
              <a:lnSpc>
                <a:spcPct val="110000"/>
              </a:lnSpc>
              <a:buFont typeface="Wingdings" pitchFamily="2" charset="2"/>
              <a:buChar char="v"/>
            </a:pPr>
            <a:r>
              <a:rPr lang="el-GR" altLang="el-GR" sz="2200" dirty="0"/>
              <a:t>Αναφέρουμε αρχικά ποια είναι τα ερωτηματολόγια που χρησιμοποιήθηκαν </a:t>
            </a:r>
            <a:r>
              <a:rPr lang="en-US" altLang="el-GR" sz="2200" dirty="0"/>
              <a:t>(</a:t>
            </a:r>
            <a:r>
              <a:rPr lang="el-GR" altLang="el-GR" sz="2200" dirty="0"/>
              <a:t>π.χ. </a:t>
            </a:r>
            <a:r>
              <a:rPr lang="en-US" altLang="el-GR" sz="2200" dirty="0"/>
              <a:t>STAI, </a:t>
            </a:r>
            <a:r>
              <a:rPr lang="en-US" altLang="el-GR" sz="2200" dirty="0" err="1"/>
              <a:t>Spielberger</a:t>
            </a:r>
            <a:r>
              <a:rPr lang="en-US" altLang="el-GR" sz="2200" dirty="0"/>
              <a:t>)</a:t>
            </a:r>
            <a:r>
              <a:rPr lang="el-GR" altLang="el-GR" sz="2200" dirty="0"/>
              <a:t> καθώς και τον κατασκευαστή τους και τη χρονολογία κατασκευή τους. </a:t>
            </a:r>
          </a:p>
          <a:p>
            <a:pPr>
              <a:lnSpc>
                <a:spcPct val="110000"/>
              </a:lnSpc>
              <a:buFont typeface="Wingdings" pitchFamily="2" charset="2"/>
              <a:buChar char="v"/>
            </a:pPr>
            <a:r>
              <a:rPr lang="el-GR" altLang="el-GR" sz="2200" dirty="0"/>
              <a:t>Περιγράφουμε το ερωτηματολόγιο</a:t>
            </a:r>
            <a:r>
              <a:rPr lang="en-US" altLang="el-GR" sz="2200" dirty="0"/>
              <a:t>:</a:t>
            </a:r>
          </a:p>
          <a:p>
            <a:pPr>
              <a:lnSpc>
                <a:spcPct val="110000"/>
              </a:lnSpc>
            </a:pPr>
            <a:r>
              <a:rPr lang="el-GR" altLang="el-GR" sz="2200" dirty="0"/>
              <a:t>Πόσα ερωτήματα και πόσες </a:t>
            </a:r>
            <a:r>
              <a:rPr lang="el-GR" altLang="el-GR" sz="2200" dirty="0" err="1"/>
              <a:t>υποκλίμακες</a:t>
            </a:r>
            <a:r>
              <a:rPr lang="el-GR" altLang="el-GR" sz="2200" dirty="0"/>
              <a:t> έχει και από ποια ερωτήματα προκύπτει η κάθε </a:t>
            </a:r>
            <a:r>
              <a:rPr lang="el-GR" altLang="el-GR" sz="2200" dirty="0" err="1"/>
              <a:t>υποκλίμακα</a:t>
            </a:r>
            <a:r>
              <a:rPr lang="en-US" altLang="el-GR" sz="2200" dirty="0"/>
              <a:t>;</a:t>
            </a:r>
          </a:p>
          <a:p>
            <a:pPr>
              <a:lnSpc>
                <a:spcPct val="110000"/>
              </a:lnSpc>
            </a:pPr>
            <a:r>
              <a:rPr lang="el-GR" altLang="el-GR" sz="2200" dirty="0"/>
              <a:t>Ποια είναι η διακύμανση του σκορ στην κάθε </a:t>
            </a:r>
            <a:r>
              <a:rPr lang="el-GR" altLang="el-GR" sz="2200" dirty="0" err="1"/>
              <a:t>υποκλίμακα</a:t>
            </a:r>
            <a:r>
              <a:rPr lang="el-GR" altLang="el-GR" sz="2200" dirty="0"/>
              <a:t> και τι υποδεικνύει το υψηλό και χαμηλό σκορ</a:t>
            </a:r>
            <a:r>
              <a:rPr lang="en-US" altLang="el-GR" sz="2200" dirty="0"/>
              <a:t>;</a:t>
            </a:r>
            <a:endParaRPr lang="el-GR" altLang="el-GR" sz="2200" dirty="0"/>
          </a:p>
          <a:p>
            <a:pPr>
              <a:lnSpc>
                <a:spcPct val="110000"/>
              </a:lnSpc>
            </a:pPr>
            <a:r>
              <a:rPr lang="el-GR" altLang="el-GR" sz="2200" dirty="0"/>
              <a:t>Πως γίνεται ο υπολογισμός του σκορ για την κάθε </a:t>
            </a:r>
            <a:r>
              <a:rPr lang="el-GR" altLang="el-GR" sz="2200" dirty="0" err="1"/>
              <a:t>υποκλίμακα</a:t>
            </a:r>
            <a:r>
              <a:rPr lang="el-GR" altLang="el-GR" sz="2200" dirty="0"/>
              <a:t> </a:t>
            </a:r>
            <a:r>
              <a:rPr lang="en-US" altLang="el-GR" sz="2200" dirty="0"/>
              <a:t>(</a:t>
            </a:r>
            <a:r>
              <a:rPr lang="el-GR" altLang="el-GR" sz="2200" dirty="0"/>
              <a:t>π.χ. Άθροισμα όλων των ερωτημάτων</a:t>
            </a:r>
            <a:r>
              <a:rPr lang="en-US" altLang="el-GR" sz="2200" dirty="0"/>
              <a:t>).</a:t>
            </a:r>
          </a:p>
          <a:p>
            <a:pPr>
              <a:lnSpc>
                <a:spcPct val="110000"/>
              </a:lnSpc>
            </a:pPr>
            <a:r>
              <a:rPr lang="el-GR" altLang="el-GR" sz="2200" dirty="0"/>
              <a:t>Ποια είναι η τιμή του δείκτη εγκυρότητας του ερωτηματολογίου </a:t>
            </a:r>
            <a:r>
              <a:rPr lang="en-US" altLang="el-GR" sz="2200" dirty="0"/>
              <a:t>(</a:t>
            </a:r>
            <a:r>
              <a:rPr lang="el-GR" altLang="el-GR" sz="2200" dirty="0"/>
              <a:t>δηλ. η τιμή του </a:t>
            </a:r>
            <a:r>
              <a:rPr lang="en-US" altLang="el-GR" sz="2200" dirty="0"/>
              <a:t>Cronbach a</a:t>
            </a:r>
            <a:r>
              <a:rPr lang="en-US" altLang="el-GR" sz="2200" dirty="0" smtClean="0"/>
              <a:t>).</a:t>
            </a:r>
            <a:endParaRPr lang="el-GR" altLang="el-GR" sz="2200" dirty="0"/>
          </a:p>
        </p:txBody>
      </p:sp>
    </p:spTree>
    <p:extLst>
      <p:ext uri="{BB962C8B-B14F-4D97-AF65-F5344CB8AC3E}">
        <p14:creationId xmlns:p14="http://schemas.microsoft.com/office/powerpoint/2010/main" val="1402196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Study </a:t>
            </a:r>
            <a:r>
              <a:rPr lang="en-US" dirty="0" smtClean="0"/>
              <a:t>instruments </a:t>
            </a:r>
            <a:r>
              <a:rPr lang="en-US" sz="3200" b="0" dirty="0" smtClean="0"/>
              <a:t>(</a:t>
            </a:r>
            <a:r>
              <a:rPr lang="el-GR" sz="3200" b="0" dirty="0" smtClean="0"/>
              <a:t>1 από </a:t>
            </a:r>
            <a:r>
              <a:rPr lang="en-US" sz="3200" b="0" dirty="0" smtClean="0"/>
              <a:t>4</a:t>
            </a:r>
            <a:r>
              <a:rPr lang="el-GR" sz="3200" b="0" dirty="0" smtClean="0"/>
              <a:t>)</a:t>
            </a:r>
            <a:endParaRPr lang="el-GR" sz="3200" b="0" dirty="0"/>
          </a:p>
        </p:txBody>
      </p:sp>
      <p:sp>
        <p:nvSpPr>
          <p:cNvPr id="3" name="Θέση περιεχομένου 2"/>
          <p:cNvSpPr>
            <a:spLocks noGrp="1"/>
          </p:cNvSpPr>
          <p:nvPr>
            <p:ph idx="1"/>
          </p:nvPr>
        </p:nvSpPr>
        <p:spPr>
          <a:xfrm>
            <a:off x="467544" y="1268760"/>
            <a:ext cx="8280920" cy="5040560"/>
          </a:xfrm>
        </p:spPr>
        <p:txBody>
          <a:bodyPr>
            <a:noAutofit/>
          </a:bodyPr>
          <a:lstStyle/>
          <a:p>
            <a:pPr marL="0" indent="0">
              <a:buNone/>
            </a:pPr>
            <a:r>
              <a:rPr lang="en-US" dirty="0" smtClean="0"/>
              <a:t>Worries </a:t>
            </a:r>
            <a:r>
              <a:rPr lang="en-US" dirty="0"/>
              <a:t>daring pregnancy were measured with the Cambridge Worry Scale (CWS) developed by Green et </a:t>
            </a:r>
            <a:r>
              <a:rPr lang="en-US" dirty="0" err="1"/>
              <a:t>aL</a:t>
            </a:r>
            <a:r>
              <a:rPr lang="en-US" dirty="0"/>
              <a:t> (2003). The CWS contains items concerning worries during pregnancy, such as. the baby's health and giving birth. Each item is scored on a six-point Likert-type scale ranging from not a worry (0) to major worry (5). The CWS scale can be used throughout pregnancy. </a:t>
            </a:r>
          </a:p>
        </p:txBody>
      </p:sp>
    </p:spTree>
    <p:extLst>
      <p:ext uri="{BB962C8B-B14F-4D97-AF65-F5344CB8AC3E}">
        <p14:creationId xmlns:p14="http://schemas.microsoft.com/office/powerpoint/2010/main" val="3093539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Study instruments </a:t>
            </a:r>
            <a:r>
              <a:rPr lang="en-US" sz="3200" b="0" dirty="0" smtClean="0"/>
              <a:t>(2</a:t>
            </a:r>
            <a:r>
              <a:rPr lang="el-GR" sz="3200" b="0" dirty="0" smtClean="0"/>
              <a:t> </a:t>
            </a:r>
            <a:r>
              <a:rPr lang="el-GR" sz="3200" b="0" dirty="0"/>
              <a:t>από </a:t>
            </a:r>
            <a:r>
              <a:rPr lang="en-US" sz="3200" b="0" dirty="0" smtClean="0"/>
              <a:t>4</a:t>
            </a:r>
            <a:r>
              <a:rPr lang="el-GR" sz="3200" b="0" dirty="0" smtClean="0"/>
              <a:t>)</a:t>
            </a:r>
            <a:endParaRPr lang="el-GR" dirty="0"/>
          </a:p>
        </p:txBody>
      </p:sp>
      <p:sp>
        <p:nvSpPr>
          <p:cNvPr id="3" name="Θέση περιεχομένου 2"/>
          <p:cNvSpPr>
            <a:spLocks noGrp="1"/>
          </p:cNvSpPr>
          <p:nvPr>
            <p:ph idx="1"/>
          </p:nvPr>
        </p:nvSpPr>
        <p:spPr/>
        <p:txBody>
          <a:bodyPr>
            <a:normAutofit/>
          </a:bodyPr>
          <a:lstStyle/>
          <a:p>
            <a:pPr marL="0" indent="0">
              <a:buNone/>
            </a:pPr>
            <a:r>
              <a:rPr lang="en-US" dirty="0"/>
              <a:t>Depending on the pregnancy week, additional context-specific items can be added or removed as appropriate. The CWS used in this study comprised 16 items (see additional file IX which allows the calculation of a total sum score that ranges from O to 80. Λ higher score reflects higher worries. According to the developers, the CWS has a four factor structure: (1) socio-medical aspects of having a baby: giving birth; going to hospital: internal examinations; and coping with the new baby. (2) socio-economic issues: money, employment problems, housing and the law. (3) health of mother and baby: miscarriage, something being wrong with the baby and own health, and (4) relationship» with partner, family and friends.</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220907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Study </a:t>
            </a:r>
            <a:r>
              <a:rPr lang="en-US" dirty="0" smtClean="0"/>
              <a:t>instruments </a:t>
            </a:r>
            <a:r>
              <a:rPr lang="en-US" sz="3200" b="0" dirty="0" smtClean="0"/>
              <a:t>(3</a:t>
            </a:r>
            <a:r>
              <a:rPr lang="el-GR" sz="3200" b="0" dirty="0" smtClean="0"/>
              <a:t> </a:t>
            </a:r>
            <a:r>
              <a:rPr lang="el-GR" sz="3200" b="0" dirty="0" smtClean="0"/>
              <a:t>από </a:t>
            </a:r>
            <a:r>
              <a:rPr lang="en-US" sz="3200" b="0" dirty="0" smtClean="0"/>
              <a:t>4</a:t>
            </a:r>
            <a:r>
              <a:rPr lang="el-GR" sz="3200" b="0" dirty="0" smtClean="0"/>
              <a:t>)</a:t>
            </a:r>
            <a:endParaRPr lang="el-GR" sz="3200" b="0" dirty="0"/>
          </a:p>
        </p:txBody>
      </p:sp>
      <p:sp>
        <p:nvSpPr>
          <p:cNvPr id="3" name="Θέση περιεχομένου 2"/>
          <p:cNvSpPr>
            <a:spLocks noGrp="1"/>
          </p:cNvSpPr>
          <p:nvPr>
            <p:ph idx="1"/>
          </p:nvPr>
        </p:nvSpPr>
        <p:spPr>
          <a:xfrm>
            <a:off x="467544" y="1196752"/>
            <a:ext cx="8352928" cy="5328592"/>
          </a:xfrm>
        </p:spPr>
        <p:txBody>
          <a:bodyPr>
            <a:noAutofit/>
          </a:bodyPr>
          <a:lstStyle/>
          <a:p>
            <a:pPr marL="0" indent="0">
              <a:buNone/>
            </a:pPr>
            <a:r>
              <a:rPr lang="en-US" dirty="0" smtClean="0"/>
              <a:t>After </a:t>
            </a:r>
            <a:r>
              <a:rPr lang="en-US" dirty="0"/>
              <a:t>obtaining </a:t>
            </a:r>
            <a:r>
              <a:rPr lang="en-US" dirty="0" smtClean="0"/>
              <a:t>authorization </a:t>
            </a:r>
            <a:r>
              <a:rPr lang="en-US" dirty="0"/>
              <a:t>by its developers, the </a:t>
            </a:r>
            <a:r>
              <a:rPr lang="en-US" dirty="0" smtClean="0"/>
              <a:t>'forward-backwar</a:t>
            </a:r>
            <a:r>
              <a:rPr lang="en-US" dirty="0"/>
              <a:t>d</a:t>
            </a:r>
            <a:r>
              <a:rPr lang="en-US" dirty="0" smtClean="0"/>
              <a:t> </a:t>
            </a:r>
            <a:r>
              <a:rPr lang="en-US" dirty="0"/>
              <a:t>translation was applied to translate the CSW from English to Greek language. Back-translation is highly recommended by experts on cross cultural research. This process must be followed carefully because the meanings of its component constructs may vary from one culture to another </a:t>
            </a:r>
            <a:r>
              <a:rPr lang="en-US" i="1" dirty="0"/>
              <a:t>(</a:t>
            </a:r>
            <a:r>
              <a:rPr lang="en-US" i="1" dirty="0" err="1" smtClean="0"/>
              <a:t>Maneesriwongul</a:t>
            </a:r>
            <a:r>
              <a:rPr lang="en-US" i="1" dirty="0" smtClean="0"/>
              <a:t> </a:t>
            </a:r>
            <a:r>
              <a:rPr lang="en-US" i="1" dirty="0"/>
              <a:t>and Dixon. </a:t>
            </a:r>
            <a:r>
              <a:rPr lang="en-US" i="1" dirty="0" smtClean="0"/>
              <a:t>2004</a:t>
            </a:r>
            <a:r>
              <a:rPr lang="el-GR" i="1" dirty="0" smtClean="0"/>
              <a:t>). </a:t>
            </a:r>
            <a:r>
              <a:rPr lang="en-US" dirty="0" smtClean="0"/>
              <a:t>The </a:t>
            </a:r>
            <a:r>
              <a:rPr lang="en-US" dirty="0"/>
              <a:t>CWS was translated from English into Greek, by two independent health professionals who were native speakers of the Greek language with a high level of fluency in English. The forward translations were compared with each other and with the original English version. </a:t>
            </a:r>
            <a:endParaRPr lang="el-GR" dirty="0"/>
          </a:p>
        </p:txBody>
      </p:sp>
    </p:spTree>
    <p:extLst>
      <p:ext uri="{BB962C8B-B14F-4D97-AF65-F5344CB8AC3E}">
        <p14:creationId xmlns:p14="http://schemas.microsoft.com/office/powerpoint/2010/main" val="1852706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Study instruments </a:t>
            </a:r>
            <a:r>
              <a:rPr lang="en-US" sz="3200" b="0" dirty="0" smtClean="0"/>
              <a:t>(4</a:t>
            </a:r>
            <a:r>
              <a:rPr lang="el-GR" sz="3200" b="0" dirty="0" smtClean="0"/>
              <a:t> </a:t>
            </a:r>
            <a:r>
              <a:rPr lang="el-GR" sz="3200" b="0" dirty="0"/>
              <a:t>από </a:t>
            </a:r>
            <a:r>
              <a:rPr lang="en-US" sz="3200" b="0" dirty="0" smtClean="0"/>
              <a:t>4</a:t>
            </a:r>
            <a:r>
              <a:rPr lang="el-GR" sz="3200" b="0" dirty="0" smtClean="0"/>
              <a:t>)</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n-US" dirty="0"/>
              <a:t>After discussing any discrepancies, the two versions were synthesized to form one common Greek version. The Greek version was then back-translated independently by two native English speakers whose second language was Greek. The translation coordinator (first author) compared the back-translation with the original questionnaire. Any discrepancies that emerged from the comparison were discussed and two items were reworded. After the back-translation was conducted, the translated version was checked in order to minimize misunderstandings concerning especially the terminology and was culturally adapted. Therefore, a version of the Greek questionnaire, which was linguistically and conceptually equivalent to the English version, was developed.</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2961411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l-GR" altLang="el-GR"/>
              <a:t>Στάθμιση ερωτηματολογίου</a:t>
            </a:r>
          </a:p>
        </p:txBody>
      </p:sp>
      <p:sp>
        <p:nvSpPr>
          <p:cNvPr id="151555" name="Rectangle 3"/>
          <p:cNvSpPr>
            <a:spLocks noGrp="1" noChangeArrowheads="1"/>
          </p:cNvSpPr>
          <p:nvPr>
            <p:ph idx="1"/>
          </p:nvPr>
        </p:nvSpPr>
        <p:spPr/>
        <p:txBody>
          <a:bodyPr>
            <a:normAutofit lnSpcReduction="10000"/>
          </a:bodyPr>
          <a:lstStyle/>
          <a:p>
            <a:pPr marL="0" indent="0">
              <a:lnSpc>
                <a:spcPct val="110000"/>
              </a:lnSpc>
              <a:spcBef>
                <a:spcPts val="600"/>
              </a:spcBef>
              <a:buFontTx/>
              <a:buNone/>
            </a:pPr>
            <a:r>
              <a:rPr lang="el-GR" altLang="el-GR" sz="2000" dirty="0" smtClean="0"/>
              <a:t>Σε </a:t>
            </a:r>
            <a:r>
              <a:rPr lang="el-GR" altLang="el-GR" sz="2000" dirty="0"/>
              <a:t>περιπτώσεις που ένα ερωτηματολόγιο δεν έχει μεταφραστεί στην Ελληνική γλώσσα και δεν έχει χρησιμοποιηθεί στον ελληνικό πληθυσμό ο ερευνητής είναι υποχρεωμένος πριν το χρησιμοποιήσει να το σταθμίσει στον ελληνικό πληθυσμό. </a:t>
            </a:r>
            <a:r>
              <a:rPr lang="el-GR" altLang="el-GR" sz="2000" dirty="0" err="1"/>
              <a:t>Αυτο</a:t>
            </a:r>
            <a:r>
              <a:rPr lang="el-GR" altLang="el-GR" sz="2000" dirty="0"/>
              <a:t> συμπεριλαμβάνει τα εξής βήματα</a:t>
            </a:r>
            <a:r>
              <a:rPr lang="en-US" altLang="el-GR" sz="2000" dirty="0"/>
              <a:t>:</a:t>
            </a:r>
            <a:endParaRPr lang="el-GR" altLang="el-GR" sz="2000" dirty="0"/>
          </a:p>
          <a:p>
            <a:pPr>
              <a:lnSpc>
                <a:spcPct val="110000"/>
              </a:lnSpc>
              <a:spcBef>
                <a:spcPts val="600"/>
              </a:spcBef>
            </a:pPr>
            <a:r>
              <a:rPr lang="el-GR" altLang="el-GR" sz="2000" b="1" dirty="0"/>
              <a:t>Λήψη έγγραφης άδειας από τον κατασκευαστή</a:t>
            </a:r>
            <a:r>
              <a:rPr lang="el-GR" altLang="el-GR" sz="2000" dirty="0"/>
              <a:t> του ερωτηματολογίου προκειμένου να προχωρήσει στην μετάφραση και στάθμιση.</a:t>
            </a:r>
          </a:p>
          <a:p>
            <a:pPr>
              <a:lnSpc>
                <a:spcPct val="110000"/>
              </a:lnSpc>
              <a:spcBef>
                <a:spcPts val="600"/>
              </a:spcBef>
            </a:pPr>
            <a:r>
              <a:rPr lang="el-GR" altLang="el-GR" sz="2000" b="1" dirty="0"/>
              <a:t>Μετάφραση</a:t>
            </a:r>
            <a:r>
              <a:rPr lang="el-GR" altLang="el-GR" sz="2000" dirty="0"/>
              <a:t> στα ελληνικά και </a:t>
            </a:r>
            <a:r>
              <a:rPr lang="el-GR" altLang="el-GR" sz="2000" b="1" dirty="0"/>
              <a:t>πολιτισμική προσαρμογή</a:t>
            </a:r>
            <a:r>
              <a:rPr lang="el-GR" altLang="el-GR" sz="2000" dirty="0"/>
              <a:t> στις ιδιαιτερότητες της εκάστοτε γλώσσας και πληθυσμού.  </a:t>
            </a:r>
          </a:p>
          <a:p>
            <a:pPr>
              <a:lnSpc>
                <a:spcPct val="110000"/>
              </a:lnSpc>
              <a:spcBef>
                <a:spcPts val="600"/>
              </a:spcBef>
            </a:pPr>
            <a:r>
              <a:rPr lang="el-GR" altLang="el-GR" sz="2000" b="1" dirty="0"/>
              <a:t>Πιλοτική εφαρμογή</a:t>
            </a:r>
            <a:r>
              <a:rPr lang="el-GR" altLang="el-GR" sz="2000" dirty="0"/>
              <a:t> με χρήση μικρού και αντιπροσωπευτικού δείγματος για ανεύρεση λαθών, παραλείψεων, ασαφειών. </a:t>
            </a:r>
          </a:p>
          <a:p>
            <a:pPr>
              <a:lnSpc>
                <a:spcPct val="110000"/>
              </a:lnSpc>
              <a:spcBef>
                <a:spcPts val="600"/>
              </a:spcBef>
            </a:pPr>
            <a:r>
              <a:rPr lang="el-GR" altLang="el-GR" sz="2000" b="1" dirty="0"/>
              <a:t>Στατιστική ανάλυση ευρημάτων</a:t>
            </a:r>
          </a:p>
          <a:p>
            <a:pPr>
              <a:lnSpc>
                <a:spcPct val="110000"/>
              </a:lnSpc>
              <a:spcBef>
                <a:spcPts val="600"/>
              </a:spcBef>
            </a:pPr>
            <a:r>
              <a:rPr lang="el-GR" altLang="el-GR" sz="2000" b="1" dirty="0" err="1"/>
              <a:t>Επαναχορήγηση</a:t>
            </a:r>
            <a:r>
              <a:rPr lang="el-GR" altLang="el-GR" sz="2000" b="1" dirty="0"/>
              <a:t> σε μεγάλο δείγμα</a:t>
            </a:r>
            <a:r>
              <a:rPr lang="el-GR" altLang="el-GR" sz="2000" dirty="0"/>
              <a:t> </a:t>
            </a:r>
            <a:r>
              <a:rPr lang="en-US" altLang="el-GR" sz="2000" dirty="0"/>
              <a:t>(</a:t>
            </a:r>
            <a:r>
              <a:rPr lang="el-GR" altLang="el-GR" sz="2000" dirty="0"/>
              <a:t>υπολογισμός δείγματος βάσει στατιστικού προγράμματος</a:t>
            </a:r>
            <a:r>
              <a:rPr lang="en-US" altLang="el-GR" sz="2000" dirty="0"/>
              <a:t>)</a:t>
            </a:r>
            <a:endParaRPr lang="el-GR" altLang="el-GR" sz="2000" b="1" dirty="0"/>
          </a:p>
          <a:p>
            <a:pPr>
              <a:lnSpc>
                <a:spcPct val="110000"/>
              </a:lnSpc>
              <a:spcBef>
                <a:spcPts val="600"/>
              </a:spcBef>
            </a:pPr>
            <a:r>
              <a:rPr lang="el-GR" altLang="el-GR" sz="2000" b="1" dirty="0"/>
              <a:t>Τελική στατιστική </a:t>
            </a:r>
            <a:r>
              <a:rPr lang="el-GR" altLang="el-GR" sz="2000" b="1" dirty="0" smtClean="0"/>
              <a:t>ανάλυση</a:t>
            </a:r>
            <a:endParaRPr lang="el-GR" altLang="el-GR" sz="2000" b="1" dirty="0"/>
          </a:p>
        </p:txBody>
      </p:sp>
    </p:spTree>
    <p:extLst>
      <p:ext uri="{BB962C8B-B14F-4D97-AF65-F5344CB8AC3E}">
        <p14:creationId xmlns:p14="http://schemas.microsoft.com/office/powerpoint/2010/main" val="3462703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l-GR" altLang="el-GR" dirty="0"/>
              <a:t>4</a:t>
            </a:r>
            <a:r>
              <a:rPr lang="el-GR" altLang="el-GR" baseline="30000" dirty="0"/>
              <a:t>δ</a:t>
            </a:r>
            <a:r>
              <a:rPr lang="el-GR" altLang="el-GR" dirty="0"/>
              <a:t>. Στατιστική ανάλυση</a:t>
            </a:r>
          </a:p>
        </p:txBody>
      </p:sp>
      <p:sp>
        <p:nvSpPr>
          <p:cNvPr id="152579" name="Rectangle 3"/>
          <p:cNvSpPr>
            <a:spLocks noGrp="1" noChangeArrowheads="1"/>
          </p:cNvSpPr>
          <p:nvPr>
            <p:ph idx="1"/>
          </p:nvPr>
        </p:nvSpPr>
        <p:spPr/>
        <p:txBody>
          <a:bodyPr/>
          <a:lstStyle/>
          <a:p>
            <a:r>
              <a:rPr lang="el-GR" altLang="el-GR"/>
              <a:t>Παρουσίαση των στατιστικών τεχνικών που θα χρησιμοποιήσουμε προκειμένου να αναλύσουμε τα δεδομένα μας</a:t>
            </a:r>
          </a:p>
          <a:p>
            <a:r>
              <a:rPr lang="el-GR" altLang="el-GR"/>
              <a:t>Περιγραφική στατιστική </a:t>
            </a:r>
            <a:r>
              <a:rPr lang="en-US" altLang="el-GR"/>
              <a:t>(</a:t>
            </a:r>
            <a:r>
              <a:rPr lang="el-GR" altLang="el-GR"/>
              <a:t>μέση τιμή, διακύμανση</a:t>
            </a:r>
            <a:r>
              <a:rPr lang="en-US" altLang="el-GR"/>
              <a:t>)</a:t>
            </a:r>
          </a:p>
          <a:p>
            <a:r>
              <a:rPr lang="el-GR" altLang="el-GR"/>
              <a:t>Συσχετίσεις μεταξύ μεταβλητών</a:t>
            </a:r>
          </a:p>
          <a:p>
            <a:r>
              <a:rPr lang="el-GR" altLang="el-GR"/>
              <a:t>Όριο στατιστικής σημαντικότητας</a:t>
            </a:r>
          </a:p>
        </p:txBody>
      </p:sp>
    </p:spTree>
    <p:extLst>
      <p:ext uri="{BB962C8B-B14F-4D97-AF65-F5344CB8AC3E}">
        <p14:creationId xmlns:p14="http://schemas.microsoft.com/office/powerpoint/2010/main" val="3409528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fontScale="90000"/>
          </a:bodyPr>
          <a:lstStyle/>
          <a:p>
            <a:r>
              <a:rPr lang="el-GR" altLang="el-GR" sz="4000" dirty="0"/>
              <a:t>4</a:t>
            </a:r>
            <a:r>
              <a:rPr lang="el-GR" altLang="el-GR" sz="4000" baseline="30000" dirty="0"/>
              <a:t>ε</a:t>
            </a:r>
            <a:r>
              <a:rPr lang="el-GR" altLang="el-GR" sz="4000" dirty="0"/>
              <a:t>. Ηθική και δεοντολογία </a:t>
            </a:r>
            <a:r>
              <a:rPr lang="el-GR" altLang="el-GR" sz="4000" dirty="0" smtClean="0"/>
              <a:t>έρευνας</a:t>
            </a:r>
            <a:r>
              <a:rPr lang="en-US" altLang="el-GR" sz="4000" dirty="0" smtClean="0"/>
              <a:t/>
            </a:r>
            <a:br>
              <a:rPr lang="en-US" altLang="el-GR" sz="4000" dirty="0" smtClean="0"/>
            </a:br>
            <a:r>
              <a:rPr lang="en-US" altLang="el-GR" sz="3600" b="0" dirty="0" smtClean="0"/>
              <a:t>(1 </a:t>
            </a:r>
            <a:r>
              <a:rPr lang="el-GR" altLang="el-GR" sz="3600" b="0" dirty="0" smtClean="0"/>
              <a:t>από 2)</a:t>
            </a:r>
            <a:endParaRPr lang="el-GR" altLang="el-GR" sz="3600" b="0" dirty="0"/>
          </a:p>
        </p:txBody>
      </p:sp>
      <p:sp>
        <p:nvSpPr>
          <p:cNvPr id="153603" name="Rectangle 3"/>
          <p:cNvSpPr>
            <a:spLocks noGrp="1" noChangeArrowheads="1"/>
          </p:cNvSpPr>
          <p:nvPr>
            <p:ph idx="1"/>
          </p:nvPr>
        </p:nvSpPr>
        <p:spPr/>
        <p:txBody>
          <a:bodyPr>
            <a:normAutofit/>
          </a:bodyPr>
          <a:lstStyle/>
          <a:p>
            <a:pPr>
              <a:lnSpc>
                <a:spcPct val="100000"/>
              </a:lnSpc>
            </a:pPr>
            <a:r>
              <a:rPr lang="el-GR" altLang="el-GR" dirty="0"/>
              <a:t>Λήψη άδειας από την επιτροπή έρευνας και ηθικής του νοσοκομείου ή του χώρου που πρόκειται να διεξαχθεί η έρευνα </a:t>
            </a:r>
            <a:r>
              <a:rPr lang="en-US" altLang="el-GR" dirty="0"/>
              <a:t>(</a:t>
            </a:r>
            <a:r>
              <a:rPr lang="el-GR" altLang="el-GR" dirty="0"/>
              <a:t>αναφορά στην εργασία του αρ. </a:t>
            </a:r>
            <a:r>
              <a:rPr lang="el-GR" altLang="el-GR" dirty="0" err="1"/>
              <a:t>πρωτ</a:t>
            </a:r>
            <a:r>
              <a:rPr lang="el-GR" altLang="el-GR" dirty="0"/>
              <a:t>. της άδειας</a:t>
            </a:r>
            <a:r>
              <a:rPr lang="en-US" altLang="el-GR" dirty="0"/>
              <a:t>)</a:t>
            </a:r>
            <a:r>
              <a:rPr lang="el-GR" altLang="el-GR" dirty="0"/>
              <a:t>.</a:t>
            </a:r>
          </a:p>
          <a:p>
            <a:pPr>
              <a:lnSpc>
                <a:spcPct val="100000"/>
              </a:lnSpc>
            </a:pPr>
            <a:r>
              <a:rPr lang="el-GR" altLang="el-GR" dirty="0"/>
              <a:t>Λήψη άδειας για μετάφραση και στάθμιση ερωτηματολογίου αλλά και για απλή χρήση ερωτηματολογίου από τον κατασκευαστή του ερωτηματολογίου </a:t>
            </a:r>
            <a:r>
              <a:rPr lang="en-US" altLang="el-GR" dirty="0"/>
              <a:t>(</a:t>
            </a:r>
            <a:r>
              <a:rPr lang="el-GR" altLang="el-GR" dirty="0"/>
              <a:t>συνήθως μέσω </a:t>
            </a:r>
            <a:r>
              <a:rPr lang="en-US" altLang="el-GR" dirty="0"/>
              <a:t>e-mail </a:t>
            </a:r>
            <a:r>
              <a:rPr lang="el-GR" altLang="el-GR" dirty="0"/>
              <a:t>ώστε να υπάρχει γραπτό τεκμήριο της επικοινωνίας</a:t>
            </a:r>
            <a:r>
              <a:rPr lang="en-US" altLang="el-GR" dirty="0"/>
              <a:t>)</a:t>
            </a:r>
            <a:r>
              <a:rPr lang="el-GR" altLang="el-GR" dirty="0" smtClean="0"/>
              <a:t>.</a:t>
            </a:r>
            <a:endParaRPr lang="el-GR" altLang="el-GR" dirty="0"/>
          </a:p>
          <a:p>
            <a:pPr>
              <a:lnSpc>
                <a:spcPct val="100000"/>
              </a:lnSpc>
            </a:pPr>
            <a:r>
              <a:rPr lang="el-GR" altLang="el-GR" dirty="0"/>
              <a:t>Προαιρετική συμμετοχή ασθενών στην </a:t>
            </a:r>
            <a:r>
              <a:rPr lang="el-GR" altLang="el-GR" dirty="0" smtClean="0"/>
              <a:t>έρευνα</a:t>
            </a:r>
            <a:r>
              <a:rPr lang="en-US" altLang="el-GR" dirty="0" smtClean="0"/>
              <a:t>.</a:t>
            </a:r>
            <a:endParaRPr lang="el-GR" altLang="el-GR" dirty="0"/>
          </a:p>
        </p:txBody>
      </p:sp>
    </p:spTree>
    <p:extLst>
      <p:ext uri="{BB962C8B-B14F-4D97-AF65-F5344CB8AC3E}">
        <p14:creationId xmlns:p14="http://schemas.microsoft.com/office/powerpoint/2010/main" val="3402764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4</a:t>
            </a:r>
            <a:r>
              <a:rPr lang="el-GR" altLang="el-GR" baseline="30000" dirty="0"/>
              <a:t>ε</a:t>
            </a:r>
            <a:r>
              <a:rPr lang="el-GR" altLang="el-GR" dirty="0"/>
              <a:t>. Ηθική και δεοντολογία έρευνας</a:t>
            </a:r>
            <a:r>
              <a:rPr lang="en-US" altLang="el-GR" dirty="0"/>
              <a:t/>
            </a:r>
            <a:br>
              <a:rPr lang="en-US" altLang="el-GR" dirty="0"/>
            </a:br>
            <a:r>
              <a:rPr lang="en-US" altLang="el-GR" sz="3600" b="0" dirty="0" smtClean="0"/>
              <a:t>(</a:t>
            </a:r>
            <a:r>
              <a:rPr lang="el-GR" altLang="el-GR" sz="3600" b="0" dirty="0" smtClean="0"/>
              <a:t>2</a:t>
            </a:r>
            <a:r>
              <a:rPr lang="en-US" altLang="el-GR" sz="3600" b="0" dirty="0" smtClean="0"/>
              <a:t> </a:t>
            </a:r>
            <a:r>
              <a:rPr lang="el-GR" altLang="el-GR" sz="3600" b="0" dirty="0"/>
              <a:t>από 2)</a:t>
            </a:r>
            <a:endParaRPr lang="el-GR" dirty="0"/>
          </a:p>
        </p:txBody>
      </p:sp>
      <p:sp>
        <p:nvSpPr>
          <p:cNvPr id="3" name="Θέση περιεχομένου 2"/>
          <p:cNvSpPr>
            <a:spLocks noGrp="1"/>
          </p:cNvSpPr>
          <p:nvPr>
            <p:ph idx="1"/>
          </p:nvPr>
        </p:nvSpPr>
        <p:spPr/>
        <p:txBody>
          <a:bodyPr/>
          <a:lstStyle/>
          <a:p>
            <a:pPr>
              <a:lnSpc>
                <a:spcPct val="100000"/>
              </a:lnSpc>
            </a:pPr>
            <a:r>
              <a:rPr lang="el-GR" altLang="el-GR" dirty="0"/>
              <a:t>Η μη συμμετοχή δεν θα έχει κυρώσεις ή επιπτώσεις</a:t>
            </a:r>
            <a:r>
              <a:rPr lang="en-US" altLang="el-GR" dirty="0"/>
              <a:t>.</a:t>
            </a:r>
            <a:endParaRPr lang="el-GR" altLang="el-GR" dirty="0"/>
          </a:p>
          <a:p>
            <a:pPr>
              <a:lnSpc>
                <a:spcPct val="100000"/>
              </a:lnSpc>
            </a:pPr>
            <a:r>
              <a:rPr lang="el-GR" altLang="el-GR" dirty="0"/>
              <a:t>Τήρηση ανωνυμίας και απορρήτου της συμμετοχής των συμμετεχόντων</a:t>
            </a:r>
            <a:r>
              <a:rPr lang="en-US" altLang="el-GR" dirty="0"/>
              <a:t>.</a:t>
            </a:r>
            <a:endParaRPr lang="el-GR" altLang="el-GR" dirty="0"/>
          </a:p>
          <a:p>
            <a:pPr>
              <a:lnSpc>
                <a:spcPct val="100000"/>
              </a:lnSpc>
            </a:pPr>
            <a:r>
              <a:rPr lang="el-GR" altLang="el-GR" dirty="0"/>
              <a:t>Παροχή πληροφόρησης στους συμμετέχοντες για τα οφέλη αλλά και τους πιθανούς κινδύνους της έρευνας </a:t>
            </a:r>
            <a:r>
              <a:rPr lang="en-US" altLang="el-GR" dirty="0"/>
              <a:t>(</a:t>
            </a:r>
            <a:r>
              <a:rPr lang="el-GR" altLang="el-GR" dirty="0"/>
              <a:t>δοκιμή φαρμάκου</a:t>
            </a:r>
            <a:r>
              <a:rPr lang="en-US" altLang="el-GR" dirty="0"/>
              <a:t>).</a:t>
            </a:r>
            <a:endParaRPr lang="el-GR" altLang="el-GR" dirty="0"/>
          </a:p>
          <a:p>
            <a:pPr>
              <a:lnSpc>
                <a:spcPct val="100000"/>
              </a:lnSpc>
            </a:pPr>
            <a:r>
              <a:rPr lang="el-GR" altLang="el-GR" dirty="0"/>
              <a:t>Γραπτή ενημέρωση και γραπτή συναίνεση των συμμετεχόντων για συμμετοχή με υπογραφή σε φόρμα συναίνεσης.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1811205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l-GR" altLang="el-GR"/>
              <a:t>4. Μεθοδολογία</a:t>
            </a:r>
          </a:p>
        </p:txBody>
      </p:sp>
      <p:sp>
        <p:nvSpPr>
          <p:cNvPr id="143363" name="Rectangle 3"/>
          <p:cNvSpPr>
            <a:spLocks noGrp="1" noChangeArrowheads="1"/>
          </p:cNvSpPr>
          <p:nvPr>
            <p:ph idx="1"/>
          </p:nvPr>
        </p:nvSpPr>
        <p:spPr/>
        <p:txBody>
          <a:bodyPr/>
          <a:lstStyle/>
          <a:p>
            <a:r>
              <a:rPr lang="el-GR" altLang="el-GR"/>
              <a:t>Σκοπός αυτής της ενότητας είναι να περιγράψει με ακρίβεια τον τρόπο με τον οποίο διενεργήθηκε η έρευνα. </a:t>
            </a:r>
          </a:p>
          <a:p>
            <a:r>
              <a:rPr lang="el-GR" altLang="el-GR"/>
              <a:t>Θα πρέπει να αναφέρουμε όλα τα απαραίτητα στοιχεία ώστε να μπορεί κάποιος άλλος ερευνητής να αναπαραγάγει την έρευνά μας αν χρειαστεί. </a:t>
            </a:r>
          </a:p>
          <a:p>
            <a:endParaRPr lang="el-GR" altLang="el-GR"/>
          </a:p>
        </p:txBody>
      </p:sp>
    </p:spTree>
    <p:extLst>
      <p:ext uri="{BB962C8B-B14F-4D97-AF65-F5344CB8AC3E}">
        <p14:creationId xmlns:p14="http://schemas.microsoft.com/office/powerpoint/2010/main" val="164997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Κλαίρη </a:t>
            </a:r>
            <a:r>
              <a:rPr lang="el-GR" sz="2000" dirty="0" err="1" smtClean="0"/>
              <a:t>Γουρουντή</a:t>
            </a:r>
            <a:r>
              <a:rPr lang="el-GR" sz="2000" dirty="0" smtClean="0"/>
              <a:t> 2014. </a:t>
            </a:r>
            <a:r>
              <a:rPr lang="el-GR" sz="2000" dirty="0"/>
              <a:t>Κλαίρη </a:t>
            </a:r>
            <a:r>
              <a:rPr lang="el-GR" sz="2000" dirty="0" err="1" smtClean="0"/>
              <a:t>Γουρουντή</a:t>
            </a:r>
            <a:r>
              <a:rPr lang="el-GR" sz="2000" dirty="0" smtClean="0"/>
              <a:t>. «Τεκμηριωμένη Λήψη Κλινικής Απόφασης. Ενότητα </a:t>
            </a:r>
            <a:r>
              <a:rPr lang="en-US" sz="2000" dirty="0" smtClean="0"/>
              <a:t>9:</a:t>
            </a:r>
            <a:r>
              <a:rPr lang="el-GR" sz="2000" dirty="0"/>
              <a:t> Συγγραφή επιστημονικής εργασίας – Μέρος </a:t>
            </a:r>
            <a:r>
              <a:rPr lang="el-GR" sz="2000" dirty="0" smtClean="0"/>
              <a:t>2</a:t>
            </a:r>
            <a:r>
              <a:rPr lang="el-GR" sz="2000" baseline="30000" dirty="0" smtClean="0"/>
              <a:t>ο</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l-GR" altLang="el-GR"/>
              <a:t>Μέρη Μεθοδολογίας</a:t>
            </a:r>
          </a:p>
        </p:txBody>
      </p:sp>
      <p:sp>
        <p:nvSpPr>
          <p:cNvPr id="144387" name="Rectangle 3"/>
          <p:cNvSpPr>
            <a:spLocks noGrp="1" noChangeArrowheads="1"/>
          </p:cNvSpPr>
          <p:nvPr>
            <p:ph idx="1"/>
          </p:nvPr>
        </p:nvSpPr>
        <p:spPr/>
        <p:txBody>
          <a:bodyPr/>
          <a:lstStyle/>
          <a:p>
            <a:pPr>
              <a:buFontTx/>
              <a:buNone/>
            </a:pPr>
            <a:r>
              <a:rPr lang="el-GR" altLang="el-GR" dirty="0"/>
              <a:t>   Χωρίζεται συνήθως σε υποενότητες: </a:t>
            </a:r>
          </a:p>
          <a:p>
            <a:r>
              <a:rPr lang="el-GR" altLang="el-GR" dirty="0"/>
              <a:t>Σχεδιασμός της έρευνας και διαδικασία συλλογής </a:t>
            </a:r>
            <a:r>
              <a:rPr lang="el-GR" altLang="el-GR" dirty="0" smtClean="0"/>
              <a:t>δεδομένων</a:t>
            </a:r>
            <a:r>
              <a:rPr lang="el-GR" altLang="el-GR" dirty="0"/>
              <a:t>.</a:t>
            </a:r>
          </a:p>
          <a:p>
            <a:r>
              <a:rPr lang="el-GR" altLang="el-GR" dirty="0"/>
              <a:t>Συμμετέχοντες και μη </a:t>
            </a:r>
            <a:r>
              <a:rPr lang="el-GR" altLang="el-GR" dirty="0" smtClean="0"/>
              <a:t>συμμετέχοντες.</a:t>
            </a:r>
            <a:endParaRPr lang="el-GR" altLang="el-GR" dirty="0"/>
          </a:p>
          <a:p>
            <a:r>
              <a:rPr lang="el-GR" altLang="el-GR" dirty="0"/>
              <a:t>Εργαλεία συλλογής </a:t>
            </a:r>
            <a:r>
              <a:rPr lang="el-GR" altLang="el-GR" dirty="0" smtClean="0"/>
              <a:t>δεδομένων.</a:t>
            </a:r>
            <a:endParaRPr lang="el-GR" altLang="el-GR" dirty="0"/>
          </a:p>
          <a:p>
            <a:r>
              <a:rPr lang="el-GR" altLang="el-GR" dirty="0"/>
              <a:t>Στατιστική </a:t>
            </a:r>
            <a:r>
              <a:rPr lang="el-GR" altLang="el-GR" dirty="0" smtClean="0"/>
              <a:t>ανάλυση.</a:t>
            </a:r>
            <a:endParaRPr lang="el-GR" altLang="el-GR" dirty="0"/>
          </a:p>
          <a:p>
            <a:r>
              <a:rPr lang="el-GR" altLang="el-GR" dirty="0"/>
              <a:t>Ηθική και δεοντολογία της έρευνας.</a:t>
            </a:r>
          </a:p>
          <a:p>
            <a:endParaRPr lang="el-GR" altLang="el-GR" dirty="0"/>
          </a:p>
        </p:txBody>
      </p:sp>
    </p:spTree>
    <p:extLst>
      <p:ext uri="{BB962C8B-B14F-4D97-AF65-F5344CB8AC3E}">
        <p14:creationId xmlns:p14="http://schemas.microsoft.com/office/powerpoint/2010/main" val="2578814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l-GR" altLang="el-GR" sz="4000"/>
              <a:t>4</a:t>
            </a:r>
            <a:r>
              <a:rPr lang="el-GR" altLang="el-GR" sz="4000" baseline="30000"/>
              <a:t>α</a:t>
            </a:r>
            <a:r>
              <a:rPr lang="el-GR" altLang="el-GR" sz="4000"/>
              <a:t>. Δείγμα</a:t>
            </a:r>
          </a:p>
        </p:txBody>
      </p:sp>
      <p:sp>
        <p:nvSpPr>
          <p:cNvPr id="145411" name="Rectangle 3"/>
          <p:cNvSpPr>
            <a:spLocks noGrp="1" noChangeArrowheads="1"/>
          </p:cNvSpPr>
          <p:nvPr>
            <p:ph idx="1"/>
          </p:nvPr>
        </p:nvSpPr>
        <p:spPr/>
        <p:txBody>
          <a:bodyPr>
            <a:normAutofit lnSpcReduction="10000"/>
          </a:bodyPr>
          <a:lstStyle/>
          <a:p>
            <a:pPr>
              <a:lnSpc>
                <a:spcPct val="110000"/>
              </a:lnSpc>
            </a:pPr>
            <a:r>
              <a:rPr lang="el-GR" altLang="el-GR" sz="2200" dirty="0" smtClean="0"/>
              <a:t>Το </a:t>
            </a:r>
            <a:r>
              <a:rPr lang="el-GR" altLang="el-GR" sz="2200" dirty="0"/>
              <a:t>δείγμα πρέπει να περιγράφεται επαρκώς και να είναι </a:t>
            </a:r>
            <a:r>
              <a:rPr lang="el-GR" altLang="el-GR" sz="2200" b="1" dirty="0"/>
              <a:t>αντιπροσωπευτικό</a:t>
            </a:r>
            <a:r>
              <a:rPr lang="el-GR" altLang="el-GR" sz="2200" dirty="0"/>
              <a:t> του υπό μελέτη πληθυσμού. </a:t>
            </a:r>
          </a:p>
          <a:p>
            <a:pPr>
              <a:lnSpc>
                <a:spcPct val="110000"/>
              </a:lnSpc>
            </a:pPr>
            <a:r>
              <a:rPr lang="el-GR" altLang="el-GR" sz="2200" dirty="0"/>
              <a:t>Πρέπει να περιγράφονται τα </a:t>
            </a:r>
            <a:r>
              <a:rPr lang="el-GR" altLang="el-GR" sz="2200" b="1" dirty="0"/>
              <a:t>κριτήρια επιλογής</a:t>
            </a:r>
            <a:r>
              <a:rPr lang="el-GR" altLang="el-GR" sz="2200" dirty="0"/>
              <a:t> των συμμετεχόντων, το ποσοστό των συμμετεχόντων που δέχτηκε να συμμετάσχει </a:t>
            </a:r>
            <a:r>
              <a:rPr lang="en-US" altLang="el-GR" sz="2200" dirty="0"/>
              <a:t>(</a:t>
            </a:r>
            <a:r>
              <a:rPr lang="en-US" altLang="el-GR" sz="2200" b="1" dirty="0"/>
              <a:t>eligibility rate</a:t>
            </a:r>
            <a:r>
              <a:rPr lang="en-US" altLang="el-GR" sz="2200" dirty="0"/>
              <a:t>) </a:t>
            </a:r>
            <a:r>
              <a:rPr lang="el-GR" altLang="el-GR" sz="2200" dirty="0"/>
              <a:t>και το ποσοστό των ατόμων που τελικά συμμετείχε </a:t>
            </a:r>
            <a:r>
              <a:rPr lang="en-US" altLang="el-GR" sz="2200" dirty="0"/>
              <a:t>(</a:t>
            </a:r>
            <a:r>
              <a:rPr lang="en-US" altLang="el-GR" sz="2200" b="1" dirty="0"/>
              <a:t>response rate</a:t>
            </a:r>
            <a:r>
              <a:rPr lang="en-US" altLang="el-GR" sz="2200" dirty="0"/>
              <a:t>)</a:t>
            </a:r>
            <a:r>
              <a:rPr lang="el-GR" altLang="el-GR" sz="2200" dirty="0"/>
              <a:t>.</a:t>
            </a:r>
          </a:p>
          <a:p>
            <a:pPr>
              <a:lnSpc>
                <a:spcPct val="110000"/>
              </a:lnSpc>
            </a:pPr>
            <a:r>
              <a:rPr lang="el-GR" altLang="el-GR" sz="2200" dirty="0"/>
              <a:t>Είναι σημαντικό να αναφερθούν οι λόγοι της μη συμμετοχής </a:t>
            </a:r>
            <a:r>
              <a:rPr lang="en-US" altLang="el-GR" sz="2200" dirty="0"/>
              <a:t>(</a:t>
            </a:r>
            <a:r>
              <a:rPr lang="el-GR" altLang="el-GR" sz="2200" dirty="0"/>
              <a:t>π.χ. Έλλειψη χρόνου εκ μέρους των συμμετεχόντων, έλλειψη ενδιαφέροντος</a:t>
            </a:r>
            <a:r>
              <a:rPr lang="en-US" altLang="el-GR" sz="2200" dirty="0" smtClean="0"/>
              <a:t>)</a:t>
            </a:r>
            <a:r>
              <a:rPr lang="el-GR" altLang="el-GR" sz="2200" dirty="0" smtClean="0"/>
              <a:t>.</a:t>
            </a:r>
            <a:endParaRPr lang="el-GR" altLang="el-GR" sz="2200" dirty="0"/>
          </a:p>
          <a:p>
            <a:pPr>
              <a:lnSpc>
                <a:spcPct val="110000"/>
              </a:lnSpc>
            </a:pPr>
            <a:r>
              <a:rPr lang="el-GR" altLang="el-GR" sz="2200" dirty="0"/>
              <a:t>Είναι σημαντικό να αναφερθεί αν κάποια άτομα αποχώρησαν κατά τη διάρκεια της έρευνας </a:t>
            </a:r>
            <a:r>
              <a:rPr lang="en-US" altLang="el-GR" sz="2200" dirty="0"/>
              <a:t>(</a:t>
            </a:r>
            <a:r>
              <a:rPr lang="el-GR" altLang="el-GR" sz="2200" b="1" dirty="0"/>
              <a:t>μη συμμετέχοντες</a:t>
            </a:r>
            <a:r>
              <a:rPr lang="en-US" altLang="el-GR" sz="2200" dirty="0"/>
              <a:t>)</a:t>
            </a:r>
            <a:r>
              <a:rPr lang="el-GR" altLang="el-GR" sz="2200" dirty="0"/>
              <a:t>, τα δημογραφικά χαρακτηριστικά αυτών των ατόμων και η ύπαρξη διαφορών μεταξύ των συμμετεχόντων και μη συμμετεχόντων</a:t>
            </a:r>
            <a:r>
              <a:rPr lang="el-GR" altLang="el-GR" sz="2200" dirty="0" smtClean="0"/>
              <a:t>.</a:t>
            </a:r>
            <a:endParaRPr lang="el-GR" altLang="el-GR" sz="2200" dirty="0"/>
          </a:p>
        </p:txBody>
      </p:sp>
    </p:spTree>
    <p:extLst>
      <p:ext uri="{BB962C8B-B14F-4D97-AF65-F5344CB8AC3E}">
        <p14:creationId xmlns:p14="http://schemas.microsoft.com/office/powerpoint/2010/main" val="1741234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l-GR" altLang="el-GR"/>
              <a:t>4</a:t>
            </a:r>
            <a:r>
              <a:rPr lang="el-GR" altLang="el-GR" baseline="30000"/>
              <a:t>α</a:t>
            </a:r>
            <a:r>
              <a:rPr lang="el-GR" altLang="el-GR"/>
              <a:t>. Μέγεθος δείγματος</a:t>
            </a:r>
          </a:p>
        </p:txBody>
      </p:sp>
      <p:sp>
        <p:nvSpPr>
          <p:cNvPr id="177155" name="Rectangle 3"/>
          <p:cNvSpPr>
            <a:spLocks noGrp="1" noChangeArrowheads="1"/>
          </p:cNvSpPr>
          <p:nvPr>
            <p:ph idx="1"/>
          </p:nvPr>
        </p:nvSpPr>
        <p:spPr/>
        <p:txBody>
          <a:bodyPr/>
          <a:lstStyle/>
          <a:p>
            <a:r>
              <a:rPr lang="el-GR" altLang="el-GR" dirty="0"/>
              <a:t>Πρέπει να περιγράφεται το </a:t>
            </a:r>
            <a:r>
              <a:rPr lang="el-GR" altLang="el-GR" b="1" dirty="0"/>
              <a:t>μέγεθος του δείγματος</a:t>
            </a:r>
            <a:r>
              <a:rPr lang="el-GR" altLang="el-GR" dirty="0"/>
              <a:t> και η επάρκεια του μεγέθους αυτού του δείγματος προκειμένου να διεξαχθεί η μελέτη και να επιτευχθεί η επιθυμητή ισχύς της μελέτης.</a:t>
            </a:r>
          </a:p>
        </p:txBody>
      </p:sp>
    </p:spTree>
    <p:extLst>
      <p:ext uri="{BB962C8B-B14F-4D97-AF65-F5344CB8AC3E}">
        <p14:creationId xmlns:p14="http://schemas.microsoft.com/office/powerpoint/2010/main" val="2238432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US" dirty="0" smtClean="0"/>
              <a:t>Methods</a:t>
            </a:r>
            <a:r>
              <a:rPr lang="el-GR" dirty="0" smtClean="0"/>
              <a:t> </a:t>
            </a:r>
            <a:r>
              <a:rPr lang="el-GR" sz="3200" b="0" dirty="0" smtClean="0"/>
              <a:t>(1 από 2)</a:t>
            </a:r>
            <a:endParaRPr lang="el-GR" sz="3200" b="0" dirty="0"/>
          </a:p>
        </p:txBody>
      </p:sp>
      <p:sp>
        <p:nvSpPr>
          <p:cNvPr id="5" name="Θέση περιεχομένου 4"/>
          <p:cNvSpPr>
            <a:spLocks noGrp="1"/>
          </p:cNvSpPr>
          <p:nvPr>
            <p:ph idx="1"/>
          </p:nvPr>
        </p:nvSpPr>
        <p:spPr>
          <a:xfrm>
            <a:off x="467544" y="1340768"/>
            <a:ext cx="8280920" cy="5040560"/>
          </a:xfrm>
        </p:spPr>
        <p:txBody>
          <a:bodyPr>
            <a:noAutofit/>
          </a:bodyPr>
          <a:lstStyle/>
          <a:p>
            <a:pPr marL="0" indent="0">
              <a:lnSpc>
                <a:spcPct val="100000"/>
              </a:lnSpc>
              <a:buNone/>
            </a:pPr>
            <a:r>
              <a:rPr lang="en-US" sz="2200" b="1" dirty="0" smtClean="0"/>
              <a:t>Sample </a:t>
            </a:r>
            <a:r>
              <a:rPr lang="en-US" sz="2200" b="1" dirty="0"/>
              <a:t>and data collection</a:t>
            </a:r>
          </a:p>
          <a:p>
            <a:pPr marL="0" indent="0">
              <a:lnSpc>
                <a:spcPct val="100000"/>
              </a:lnSpc>
              <a:buNone/>
            </a:pPr>
            <a:r>
              <a:rPr lang="en-US" sz="2200" dirty="0" smtClean="0"/>
              <a:t>The </a:t>
            </a:r>
            <a:r>
              <a:rPr lang="en-US" sz="2200" dirty="0"/>
              <a:t>study was conducted in one of the largest hospitals in Greece to achieve a representative database. The questionnaire was administrated to a sample of 132 pregnant women with a gestational age of between 11 and 14 weeks who were booked for antenatal screening in the antenatal clinic of a public hospital of Athens. The inclusion criteria were that women: (a) were able to read and write in Greek language, (b) were 18 years or older, and (c) did not have a history of mental of medical disorder. Following ultrasound appointment in the first trimester of pregnancy, a midwife from the research team contacted eligible women. The pregnant women were informed of the study and once they voluntarily agreed to participate, they were given an envelope containing the questionnaires and an informed consent form</a:t>
            </a:r>
            <a:r>
              <a:rPr lang="en-US" sz="2200" dirty="0" smtClean="0"/>
              <a:t>.</a:t>
            </a:r>
            <a:endParaRPr lang="el-GR" sz="2200" dirty="0"/>
          </a:p>
        </p:txBody>
      </p:sp>
    </p:spTree>
    <p:extLst>
      <p:ext uri="{BB962C8B-B14F-4D97-AF65-F5344CB8AC3E}">
        <p14:creationId xmlns:p14="http://schemas.microsoft.com/office/powerpoint/2010/main" val="546469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US" dirty="0" smtClean="0"/>
              <a:t>Methods</a:t>
            </a:r>
            <a:r>
              <a:rPr lang="el-GR" dirty="0" smtClean="0"/>
              <a:t> </a:t>
            </a:r>
            <a:r>
              <a:rPr lang="el-GR" sz="3200" b="0" dirty="0" smtClean="0"/>
              <a:t>(2 από 2)</a:t>
            </a:r>
            <a:endParaRPr lang="el-GR" sz="3200" b="0" dirty="0"/>
          </a:p>
        </p:txBody>
      </p:sp>
      <p:sp>
        <p:nvSpPr>
          <p:cNvPr id="5" name="Θέση περιεχομένου 4"/>
          <p:cNvSpPr>
            <a:spLocks noGrp="1"/>
          </p:cNvSpPr>
          <p:nvPr>
            <p:ph idx="1"/>
          </p:nvPr>
        </p:nvSpPr>
        <p:spPr/>
        <p:txBody>
          <a:bodyPr>
            <a:noAutofit/>
          </a:bodyPr>
          <a:lstStyle/>
          <a:p>
            <a:pPr marL="0" indent="0">
              <a:buNone/>
            </a:pPr>
            <a:r>
              <a:rPr lang="en-US" sz="2200" b="1" dirty="0" smtClean="0"/>
              <a:t>Sample </a:t>
            </a:r>
            <a:r>
              <a:rPr lang="en-US" sz="2200" b="1" dirty="0"/>
              <a:t>and data </a:t>
            </a:r>
            <a:r>
              <a:rPr lang="en-US" sz="2200" b="1" dirty="0" smtClean="0"/>
              <a:t>collection</a:t>
            </a:r>
            <a:r>
              <a:rPr lang="el-GR" sz="2200" b="1" dirty="0" smtClean="0"/>
              <a:t> (συνέχεια)</a:t>
            </a:r>
            <a:endParaRPr lang="en-US" sz="2200" b="1" dirty="0"/>
          </a:p>
          <a:p>
            <a:pPr marL="0" indent="0">
              <a:buNone/>
            </a:pPr>
            <a:r>
              <a:rPr lang="en-US" sz="2200" dirty="0" smtClean="0"/>
              <a:t>The </a:t>
            </a:r>
            <a:r>
              <a:rPr lang="en-US" sz="2200" dirty="0"/>
              <a:t>completed questionnaires and the signed consent form were returned directly or by mail to the research team (within 2-3 weeks). During the recruitment period (from October 2010 to February 2011), 160 women were asked to participate in the study: 96% of them (155/160) agreed to take part, and finally 132 of the women returned completed questionnaires (response rate 85%). Non-participation was mainly due to time constraints. The final sample of 132 women, was adequate for exploratory factor analysis ( &gt; 5 participants per item), </a:t>
            </a:r>
            <a:r>
              <a:rPr lang="en-US" sz="2200" i="1" dirty="0"/>
              <a:t>as recommended by Stevens (2002).</a:t>
            </a:r>
          </a:p>
          <a:p>
            <a:pPr marL="0" indent="0">
              <a:buNone/>
            </a:pPr>
            <a:endParaRPr lang="el-GR" sz="2200" dirty="0"/>
          </a:p>
        </p:txBody>
      </p:sp>
    </p:spTree>
    <p:extLst>
      <p:ext uri="{BB962C8B-B14F-4D97-AF65-F5344CB8AC3E}">
        <p14:creationId xmlns:p14="http://schemas.microsoft.com/office/powerpoint/2010/main" val="2508446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l-GR" altLang="el-GR" sz="3200" dirty="0"/>
              <a:t>4</a:t>
            </a:r>
            <a:r>
              <a:rPr lang="el-GR" altLang="el-GR" sz="3200" baseline="30000" dirty="0"/>
              <a:t>β</a:t>
            </a:r>
            <a:r>
              <a:rPr lang="el-GR" altLang="el-GR" sz="3200" dirty="0"/>
              <a:t>. Σχεδιασμός της έρευνας</a:t>
            </a:r>
          </a:p>
        </p:txBody>
      </p:sp>
      <p:sp>
        <p:nvSpPr>
          <p:cNvPr id="147459" name="Rectangle 3"/>
          <p:cNvSpPr>
            <a:spLocks noGrp="1" noChangeArrowheads="1"/>
          </p:cNvSpPr>
          <p:nvPr>
            <p:ph idx="1"/>
          </p:nvPr>
        </p:nvSpPr>
        <p:spPr/>
        <p:txBody>
          <a:bodyPr/>
          <a:lstStyle/>
          <a:p>
            <a:r>
              <a:rPr lang="el-GR" altLang="el-GR" dirty="0" smtClean="0"/>
              <a:t>Περιγράφεται </a:t>
            </a:r>
            <a:r>
              <a:rPr lang="el-GR" altLang="el-GR" dirty="0"/>
              <a:t>η ερευνητική στρατηγική </a:t>
            </a:r>
            <a:r>
              <a:rPr lang="en-US" altLang="el-GR" dirty="0"/>
              <a:t>(</a:t>
            </a:r>
            <a:r>
              <a:rPr lang="el-GR" altLang="el-GR" dirty="0"/>
              <a:t>αναφέρεται αν είναι επιτόπια μελέτη, τυχαιοποιημένη μελέτη</a:t>
            </a:r>
            <a:r>
              <a:rPr lang="en-US" altLang="el-GR" dirty="0"/>
              <a:t>)</a:t>
            </a:r>
            <a:r>
              <a:rPr lang="el-GR" altLang="el-GR" dirty="0"/>
              <a:t>. </a:t>
            </a:r>
          </a:p>
          <a:p>
            <a:r>
              <a:rPr lang="el-GR" altLang="el-GR" dirty="0"/>
              <a:t>Σε περίπτωση τυχαιοποιημένης μελέτης πρέπει να περιγραφεί ο τρόπος με τον οποίο τυφλά τοποθετήθηκαν οι </a:t>
            </a:r>
            <a:r>
              <a:rPr lang="el-GR" altLang="el-GR" dirty="0" smtClean="0"/>
              <a:t>συμμετέχοντες </a:t>
            </a:r>
            <a:r>
              <a:rPr lang="el-GR" altLang="el-GR" dirty="0"/>
              <a:t>στην ομάδα παρέμβασης και ομάδα ελέγχου και η μέθοδος </a:t>
            </a:r>
            <a:r>
              <a:rPr lang="el-GR" altLang="el-GR" dirty="0" err="1"/>
              <a:t>τυχαιοποίησης</a:t>
            </a:r>
            <a:r>
              <a:rPr lang="el-GR" altLang="el-GR" dirty="0"/>
              <a:t> τους. </a:t>
            </a:r>
          </a:p>
          <a:p>
            <a:pPr>
              <a:buFontTx/>
              <a:buNone/>
            </a:pPr>
            <a:endParaRPr lang="el-GR" altLang="el-GR" dirty="0"/>
          </a:p>
        </p:txBody>
      </p:sp>
    </p:spTree>
    <p:extLst>
      <p:ext uri="{BB962C8B-B14F-4D97-AF65-F5344CB8AC3E}">
        <p14:creationId xmlns:p14="http://schemas.microsoft.com/office/powerpoint/2010/main" val="2439571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noAutofit/>
          </a:bodyPr>
          <a:lstStyle/>
          <a:p>
            <a:r>
              <a:rPr lang="el-GR" altLang="el-GR" sz="3200" dirty="0"/>
              <a:t>4</a:t>
            </a:r>
            <a:r>
              <a:rPr lang="el-GR" altLang="el-GR" sz="3200" baseline="30000" dirty="0"/>
              <a:t>β</a:t>
            </a:r>
            <a:r>
              <a:rPr lang="el-GR" altLang="el-GR" sz="3200" dirty="0"/>
              <a:t>.  Διαδικασία συλλογής των </a:t>
            </a:r>
            <a:br>
              <a:rPr lang="el-GR" altLang="el-GR" sz="3200" dirty="0"/>
            </a:br>
            <a:r>
              <a:rPr lang="el-GR" altLang="el-GR" sz="3200" dirty="0"/>
              <a:t>δεδομένων</a:t>
            </a:r>
          </a:p>
        </p:txBody>
      </p:sp>
      <p:sp>
        <p:nvSpPr>
          <p:cNvPr id="178179" name="Rectangle 3"/>
          <p:cNvSpPr>
            <a:spLocks noGrp="1" noChangeArrowheads="1"/>
          </p:cNvSpPr>
          <p:nvPr>
            <p:ph idx="1"/>
          </p:nvPr>
        </p:nvSpPr>
        <p:spPr/>
        <p:txBody>
          <a:bodyPr>
            <a:normAutofit lnSpcReduction="10000"/>
          </a:bodyPr>
          <a:lstStyle/>
          <a:p>
            <a:r>
              <a:rPr lang="el-GR" altLang="el-GR" sz="2200" dirty="0"/>
              <a:t>Περιγράφεται η εκτέλεση της έρευνας βήμα προς βήμα</a:t>
            </a:r>
            <a:r>
              <a:rPr lang="el-GR" altLang="el-GR" sz="2200" dirty="0" smtClean="0"/>
              <a:t>.</a:t>
            </a:r>
            <a:endParaRPr lang="el-GR" altLang="el-GR" sz="2200" dirty="0"/>
          </a:p>
          <a:p>
            <a:r>
              <a:rPr lang="el-GR" altLang="el-GR" sz="2200" dirty="0"/>
              <a:t>Αναφέρετε τις οδηγίες που δόθηκαν στους συμμετέχοντες </a:t>
            </a:r>
            <a:r>
              <a:rPr lang="en-US" altLang="el-GR" sz="2200" dirty="0"/>
              <a:t>(</a:t>
            </a:r>
            <a:r>
              <a:rPr lang="el-GR" altLang="el-GR" sz="2200" dirty="0"/>
              <a:t>π.χ. να πάρουν το ερωτηματολόγιο στο σπίτι τους και να το συμπληρώσουν εκεί με αυθορμητισμό χωρίς τη βοήθεια τρίτου...</a:t>
            </a:r>
            <a:r>
              <a:rPr lang="en-US" altLang="el-GR" sz="2200" dirty="0" smtClean="0"/>
              <a:t>)</a:t>
            </a:r>
            <a:r>
              <a:rPr lang="el-GR" altLang="el-GR" sz="2200" dirty="0" smtClean="0"/>
              <a:t>.</a:t>
            </a:r>
            <a:endParaRPr lang="el-GR" altLang="el-GR" sz="2200" dirty="0"/>
          </a:p>
          <a:p>
            <a:r>
              <a:rPr lang="el-GR" altLang="el-GR" sz="2200" dirty="0"/>
              <a:t>Περιγράψτε τον τρόπο χορήγησης και περισυλλογής </a:t>
            </a:r>
            <a:r>
              <a:rPr lang="en-US" altLang="el-GR" sz="2200" dirty="0"/>
              <a:t>(</a:t>
            </a:r>
            <a:r>
              <a:rPr lang="el-GR" altLang="el-GR" sz="2200" dirty="0"/>
              <a:t>π.χ. Δόθηκε ένα πακέτο ερωτηματολογίων σε φάκελο που συμπληρώνονταν από τους </a:t>
            </a:r>
            <a:r>
              <a:rPr lang="el-GR" altLang="el-GR" sz="2200" dirty="0" err="1"/>
              <a:t>συμμετέχοντες...το</a:t>
            </a:r>
            <a:r>
              <a:rPr lang="el-GR" altLang="el-GR" sz="2200" dirty="0"/>
              <a:t> πακέτο των ερωτηματολογίων θα το επέστρεφαν στον ερευνητή μετά τη συμπλήρωση στο χώρο του νοσοκομείου</a:t>
            </a:r>
            <a:r>
              <a:rPr lang="en-US" altLang="el-GR" sz="2200" dirty="0" smtClean="0"/>
              <a:t>)</a:t>
            </a:r>
            <a:r>
              <a:rPr lang="el-GR" altLang="el-GR" sz="2200" dirty="0" smtClean="0"/>
              <a:t>.</a:t>
            </a:r>
            <a:endParaRPr lang="el-GR" altLang="el-GR" sz="2200" dirty="0"/>
          </a:p>
          <a:p>
            <a:r>
              <a:rPr lang="el-GR" altLang="el-GR" sz="2200" dirty="0"/>
              <a:t>Αποφεύγουμε να συμπεριλάβουμε περιττές πληροφορίες </a:t>
            </a:r>
            <a:r>
              <a:rPr lang="en-US" altLang="el-GR" sz="2200" dirty="0"/>
              <a:t>(</a:t>
            </a:r>
            <a:r>
              <a:rPr lang="el-GR" altLang="el-GR" sz="2200" dirty="0"/>
              <a:t>π.χ. Σε ποιο ακριβώς θάλαμο του νοσοκομείου έγινε η συμπλήρωση του ερωτηματολογίου</a:t>
            </a:r>
            <a:r>
              <a:rPr lang="en-US" altLang="el-GR" sz="2200" dirty="0" smtClean="0"/>
              <a:t>)</a:t>
            </a:r>
            <a:r>
              <a:rPr lang="el-GR" altLang="el-GR" sz="2200" dirty="0" smtClean="0"/>
              <a:t>.</a:t>
            </a:r>
            <a:endParaRPr lang="el-GR" altLang="el-GR" sz="2200" dirty="0"/>
          </a:p>
        </p:txBody>
      </p:sp>
    </p:spTree>
    <p:extLst>
      <p:ext uri="{BB962C8B-B14F-4D97-AF65-F5344CB8AC3E}">
        <p14:creationId xmlns:p14="http://schemas.microsoft.com/office/powerpoint/2010/main" val="13028746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d37f8c0b83f95271877ffaf18f4f9652cd4144b"/>
</p:tagLst>
</file>

<file path=ppt/theme/theme1.xml><?xml version="1.0" encoding="utf-8"?>
<a:theme xmlns:a="http://schemas.openxmlformats.org/drawingml/2006/main" name="OC_template_updated">
  <a:themeElements>
    <a:clrScheme name="Προσαρμοσμένο 1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TotalTime>
  <Words>1856</Words>
  <Application>Microsoft Office PowerPoint</Application>
  <PresentationFormat>Προβολή στην οθόνη (4:3)</PresentationFormat>
  <Paragraphs>116</Paragraphs>
  <Slides>25</Slides>
  <Notes>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25</vt:i4>
      </vt:variant>
    </vt:vector>
  </HeadingPairs>
  <TitlesOfParts>
    <vt:vector size="32" baseType="lpstr">
      <vt:lpstr>Arial</vt:lpstr>
      <vt:lpstr>Calibri</vt:lpstr>
      <vt:lpstr>Courier New</vt:lpstr>
      <vt:lpstr>Times New Roman</vt:lpstr>
      <vt:lpstr>Wingdings</vt:lpstr>
      <vt:lpstr>OC_template_updated</vt:lpstr>
      <vt:lpstr>OC_template_1</vt:lpstr>
      <vt:lpstr>Τεκμηριωμένη Λήψη Κλινικής Απόφασης</vt:lpstr>
      <vt:lpstr>4. Μεθοδολογία</vt:lpstr>
      <vt:lpstr>Μέρη Μεθοδολογίας</vt:lpstr>
      <vt:lpstr>4α. Δείγμα</vt:lpstr>
      <vt:lpstr>4α. Μέγεθος δείγματος</vt:lpstr>
      <vt:lpstr>Methods (1 από 2)</vt:lpstr>
      <vt:lpstr>Methods (2 από 2)</vt:lpstr>
      <vt:lpstr>4β. Σχεδιασμός της έρευνας</vt:lpstr>
      <vt:lpstr>4β.  Διαδικασία συλλογής των  δεδομένων</vt:lpstr>
      <vt:lpstr>4γ. Εργαλεία συλλογής δεδομένων </vt:lpstr>
      <vt:lpstr>Ερωτηματολόγια</vt:lpstr>
      <vt:lpstr>Study instruments (1 από 4)</vt:lpstr>
      <vt:lpstr>Study instruments (2 από 4)</vt:lpstr>
      <vt:lpstr>Study instruments (3 από 4)</vt:lpstr>
      <vt:lpstr>Study instruments (4 από 4)</vt:lpstr>
      <vt:lpstr>Στάθμιση ερωτηματολογίου</vt:lpstr>
      <vt:lpstr>4δ. Στατιστική ανάλυση</vt:lpstr>
      <vt:lpstr>4ε. Ηθική και δεοντολογία έρευνας (1 από 2)</vt:lpstr>
      <vt:lpstr>4ε. Ηθική και δεοντολογία έρευνας (2 από 2)</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Elenh Xoumh</cp:lastModifiedBy>
  <cp:revision>40</cp:revision>
  <dcterms:created xsi:type="dcterms:W3CDTF">2013-03-04T13:35:19Z</dcterms:created>
  <dcterms:modified xsi:type="dcterms:W3CDTF">2014-11-03T10:53:25Z</dcterms:modified>
</cp:coreProperties>
</file>