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9"/>
  </p:notesMasterIdLst>
  <p:handoutMasterIdLst>
    <p:handoutMasterId r:id="rId20"/>
  </p:handoutMasterIdLst>
  <p:sldIdLst>
    <p:sldId id="256" r:id="rId2"/>
    <p:sldId id="268" r:id="rId3"/>
    <p:sldId id="269" r:id="rId4"/>
    <p:sldId id="270" r:id="rId5"/>
    <p:sldId id="271" r:id="rId6"/>
    <p:sldId id="272" r:id="rId7"/>
    <p:sldId id="273" r:id="rId8"/>
    <p:sldId id="274" r:id="rId9"/>
    <p:sldId id="275" r:id="rId10"/>
    <p:sldId id="276" r:id="rId11"/>
    <p:sldId id="277" r:id="rId12"/>
    <p:sldId id="257" r:id="rId13"/>
    <p:sldId id="262" r:id="rId14"/>
    <p:sldId id="264" r:id="rId15"/>
    <p:sldId id="265"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l-GR" sz="2800" b="1" dirty="0"/>
              <a:t>6</a:t>
            </a:r>
            <a:r>
              <a:rPr lang="el-GR" sz="2800" dirty="0" smtClean="0"/>
              <a:t>:</a:t>
            </a:r>
            <a:r>
              <a:rPr lang="en-US" sz="2800" dirty="0" smtClean="0"/>
              <a:t> </a:t>
            </a:r>
            <a:r>
              <a:rPr lang="el-GR" sz="2800" dirty="0" smtClean="0"/>
              <a:t>Μέθοδος Επίδειξης</a:t>
            </a:r>
            <a:endParaRPr lang="en-US" sz="2800" dirty="0" smtClean="0"/>
          </a:p>
          <a:p>
            <a:pPr>
              <a:spcBef>
                <a:spcPts val="0"/>
              </a:spcBef>
            </a:pPr>
            <a:r>
              <a:rPr lang="el-GR" sz="2400" dirty="0"/>
              <a:t>Ελένη Ευαγγέλου, Ευγενία </a:t>
            </a:r>
            <a:r>
              <a:rPr lang="el-GR" sz="2400" dirty="0" err="1"/>
              <a:t>Βλάχου</a:t>
            </a:r>
            <a:endParaRPr lang="el-GR" sz="2400" dirty="0"/>
          </a:p>
          <a:p>
            <a:pPr>
              <a:spcBef>
                <a:spcPts val="0"/>
              </a:spcBef>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επιδέξιας </a:t>
            </a:r>
            <a:r>
              <a:rPr lang="el-GR" dirty="0" smtClean="0"/>
              <a:t>εκτέλεσης</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Ακρίβεια,</a:t>
            </a:r>
            <a:endParaRPr lang="el-GR" dirty="0"/>
          </a:p>
          <a:p>
            <a:pPr marL="457200" indent="-457200">
              <a:buFont typeface="+mj-lt"/>
              <a:buAutoNum type="arabicPeriod"/>
            </a:pPr>
            <a:r>
              <a:rPr lang="el-GR" dirty="0" smtClean="0"/>
              <a:t>Συνοχή,</a:t>
            </a:r>
            <a:endParaRPr lang="el-GR" dirty="0"/>
          </a:p>
          <a:p>
            <a:pPr marL="457200" indent="-457200">
              <a:buFont typeface="+mj-lt"/>
              <a:buAutoNum type="arabicPeriod"/>
            </a:pPr>
            <a:r>
              <a:rPr lang="el-GR" dirty="0" smtClean="0"/>
              <a:t>Ταχύτητα,</a:t>
            </a:r>
            <a:endParaRPr lang="el-GR" dirty="0"/>
          </a:p>
          <a:p>
            <a:pPr marL="457200" indent="-457200">
              <a:buFont typeface="+mj-lt"/>
              <a:buAutoNum type="arabicPeriod"/>
            </a:pPr>
            <a:r>
              <a:rPr lang="el-GR" dirty="0" smtClean="0"/>
              <a:t>Αποδοτικότητα,</a:t>
            </a:r>
            <a:endParaRPr lang="el-GR" dirty="0"/>
          </a:p>
          <a:p>
            <a:pPr marL="457200" indent="-457200">
              <a:buFont typeface="+mj-lt"/>
              <a:buAutoNum type="arabicPeriod"/>
            </a:pPr>
            <a:r>
              <a:rPr lang="el-GR" dirty="0" smtClean="0"/>
              <a:t>Αντίληψη,</a:t>
            </a:r>
            <a:endParaRPr lang="el-GR" dirty="0"/>
          </a:p>
          <a:p>
            <a:pPr marL="457200" indent="-457200">
              <a:buFont typeface="+mj-lt"/>
              <a:buAutoNum type="arabicPeriod"/>
            </a:pPr>
            <a:r>
              <a:rPr lang="el-GR" dirty="0" smtClean="0"/>
              <a:t>Χρονική σειρά, </a:t>
            </a:r>
          </a:p>
          <a:p>
            <a:pPr marL="457200" indent="-457200">
              <a:buFont typeface="+mj-lt"/>
              <a:buAutoNum type="arabicPeriod"/>
            </a:pPr>
            <a:r>
              <a:rPr lang="el-GR" dirty="0" smtClean="0"/>
              <a:t>Σειρά εκτέλεσης,</a:t>
            </a:r>
            <a:endParaRPr lang="el-GR" dirty="0"/>
          </a:p>
          <a:p>
            <a:pPr marL="457200" indent="-457200">
              <a:buFont typeface="+mj-lt"/>
              <a:buAutoNum type="arabicPeriod"/>
            </a:pPr>
            <a:r>
              <a:rPr lang="el-GR" dirty="0" smtClean="0"/>
              <a:t>Προβλεπτικότητα,</a:t>
            </a:r>
            <a:endParaRPr lang="el-GR" dirty="0"/>
          </a:p>
          <a:p>
            <a:pPr marL="457200" indent="-457200">
              <a:buFont typeface="+mj-lt"/>
              <a:buAutoNum type="arabicPeriod"/>
            </a:pPr>
            <a:r>
              <a:rPr lang="el-GR" dirty="0" smtClean="0"/>
              <a:t>Προσαρμοστικότητα.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52246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Αξιολόγηση </a:t>
            </a:r>
            <a:r>
              <a:rPr lang="el-GR" dirty="0" smtClean="0"/>
              <a:t>επίδειξης</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buNone/>
            </a:pPr>
            <a:r>
              <a:rPr lang="el-GR" b="1" dirty="0">
                <a:solidFill>
                  <a:srgbClr val="004A82"/>
                </a:solidFill>
              </a:rPr>
              <a:t>Λίστα τσεκαρισματος (πχ αξιολόγησης φροντίδας τραύματος)</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621175398"/>
              </p:ext>
            </p:extLst>
          </p:nvPr>
        </p:nvGraphicFramePr>
        <p:xfrm>
          <a:off x="2195736" y="1772816"/>
          <a:ext cx="4865606" cy="4754880"/>
        </p:xfrm>
        <a:graphic>
          <a:graphicData uri="http://schemas.openxmlformats.org/drawingml/2006/table">
            <a:tbl>
              <a:tblPr firstRow="1" bandRow="1">
                <a:tableStyleId>{5940675A-B579-460E-94D1-54222C63F5DA}</a:tableStyleId>
              </a:tblPr>
              <a:tblGrid>
                <a:gridCol w="3209422"/>
                <a:gridCol w="360040"/>
                <a:gridCol w="360040"/>
                <a:gridCol w="360040"/>
                <a:gridCol w="288032"/>
                <a:gridCol w="288032"/>
              </a:tblGrid>
              <a:tr h="370840">
                <a:tc>
                  <a:txBody>
                    <a:bodyPr/>
                    <a:lstStyle/>
                    <a:p>
                      <a:r>
                        <a:rPr lang="el-GR" sz="2000" dirty="0" smtClean="0"/>
                        <a:t>Επεξήγηση διαδικασίας</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Προετοιμασία αντικειμένων </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Προετοιμασία ασθενούς</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Πλύσιμο χεριών </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Αφαίρεση </a:t>
                      </a:r>
                      <a:r>
                        <a:rPr lang="el-GR" sz="2000" dirty="0" err="1" smtClean="0"/>
                        <a:t>επιδ</a:t>
                      </a:r>
                      <a:r>
                        <a:rPr lang="el-GR" sz="2000" dirty="0" smtClean="0"/>
                        <a:t>. Υλικού</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Παρατήρηση της περιοχής </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Τοποθέτηση </a:t>
                      </a:r>
                      <a:r>
                        <a:rPr lang="el-GR" sz="2000" dirty="0" err="1" smtClean="0"/>
                        <a:t>επιδ</a:t>
                      </a:r>
                      <a:r>
                        <a:rPr lang="el-GR" sz="2000" dirty="0" smtClean="0"/>
                        <a:t>. Υλικού </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Καθαρισμός τραύματος</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Απομάκρυνση αντικειμένων </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Φροντίδα ασθενούς</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Φροντίδα αντικειμένων</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r h="370840">
                <a:tc>
                  <a:txBody>
                    <a:bodyPr/>
                    <a:lstStyle/>
                    <a:p>
                      <a:r>
                        <a:rPr lang="el-GR" sz="2000" dirty="0" smtClean="0"/>
                        <a:t>Καταγραφή διαδικασίας </a:t>
                      </a:r>
                    </a:p>
                  </a:txBody>
                  <a:tcPr/>
                </a:tc>
                <a:tc>
                  <a:txBody>
                    <a:bodyPr/>
                    <a:lstStyle/>
                    <a:p>
                      <a:r>
                        <a:rPr lang="el-GR" sz="2000" dirty="0" smtClean="0"/>
                        <a:t>1</a:t>
                      </a:r>
                      <a:endParaRPr lang="el-GR" sz="2000" dirty="0"/>
                    </a:p>
                  </a:txBody>
                  <a:tcPr/>
                </a:tc>
                <a:tc>
                  <a:txBody>
                    <a:bodyPr/>
                    <a:lstStyle/>
                    <a:p>
                      <a:r>
                        <a:rPr lang="el-GR" sz="2000" dirty="0" smtClean="0"/>
                        <a:t>2</a:t>
                      </a:r>
                      <a:endParaRPr lang="el-GR" sz="2000" dirty="0"/>
                    </a:p>
                  </a:txBody>
                  <a:tcPr/>
                </a:tc>
                <a:tc>
                  <a:txBody>
                    <a:bodyPr/>
                    <a:lstStyle/>
                    <a:p>
                      <a:r>
                        <a:rPr lang="el-GR" sz="2000" dirty="0" smtClean="0"/>
                        <a:t>3</a:t>
                      </a:r>
                      <a:endParaRPr lang="el-GR" sz="2000" dirty="0"/>
                    </a:p>
                  </a:txBody>
                  <a:tcPr/>
                </a:tc>
                <a:tc>
                  <a:txBody>
                    <a:bodyPr/>
                    <a:lstStyle/>
                    <a:p>
                      <a:r>
                        <a:rPr lang="el-GR" sz="2000" dirty="0" smtClean="0"/>
                        <a:t>4</a:t>
                      </a:r>
                      <a:endParaRPr lang="el-GR" sz="2000" dirty="0"/>
                    </a:p>
                  </a:txBody>
                  <a:tcPr/>
                </a:tc>
                <a:tc>
                  <a:txBody>
                    <a:bodyPr/>
                    <a:lstStyle/>
                    <a:p>
                      <a:r>
                        <a:rPr lang="el-GR" sz="2000" dirty="0" smtClean="0"/>
                        <a:t>5</a:t>
                      </a:r>
                      <a:endParaRPr lang="el-GR" sz="2000" dirty="0"/>
                    </a:p>
                  </a:txBody>
                  <a:tcPr/>
                </a:tc>
              </a:tr>
            </a:tbl>
          </a:graphicData>
        </a:graphic>
      </p:graphicFrame>
    </p:spTree>
    <p:extLst>
      <p:ext uri="{BB962C8B-B14F-4D97-AF65-F5344CB8AC3E}">
        <p14:creationId xmlns:p14="http://schemas.microsoft.com/office/powerpoint/2010/main" val="2413897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a:solidFill>
                  <a:srgbClr val="820000"/>
                </a:solidFill>
              </a:rPr>
              <a:t>Ευχαριστώ </a:t>
            </a:r>
            <a:r>
              <a:rPr lang="el-GR" b="1" dirty="0" smtClean="0">
                <a:solidFill>
                  <a:srgbClr val="820000"/>
                </a:solidFill>
              </a:rPr>
              <a:t>πολύ</a:t>
            </a:r>
            <a:r>
              <a:rPr lang="el-GR" b="1" dirty="0">
                <a:solidFill>
                  <a:srgbClr val="820000"/>
                </a:solidFill>
              </a:rPr>
              <a:t> </a:t>
            </a:r>
            <a:r>
              <a:rPr lang="el-GR" b="1" dirty="0" smtClean="0">
                <a:solidFill>
                  <a:srgbClr val="820000"/>
                </a:solidFill>
              </a:rPr>
              <a:t>για την προσοχή σας!!!</a:t>
            </a:r>
            <a:endParaRPr lang="el-GR" b="1" dirty="0">
              <a:solidFill>
                <a:srgbClr val="820000"/>
              </a:solidFill>
            </a:endParaRPr>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6</a:t>
            </a:r>
            <a:r>
              <a:rPr lang="en-US" sz="2000" dirty="0" smtClean="0"/>
              <a:t>:</a:t>
            </a:r>
            <a:r>
              <a:rPr lang="el-GR" sz="2000" dirty="0"/>
              <a:t> Μέθοδος Επίδειξης».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a:t>
            </a:r>
            <a:endParaRPr lang="el-GR" dirty="0"/>
          </a:p>
        </p:txBody>
      </p:sp>
      <p:sp>
        <p:nvSpPr>
          <p:cNvPr id="3" name="Θέση περιεχομένου 2"/>
          <p:cNvSpPr>
            <a:spLocks noGrp="1"/>
          </p:cNvSpPr>
          <p:nvPr>
            <p:ph idx="1"/>
          </p:nvPr>
        </p:nvSpPr>
        <p:spPr/>
        <p:txBody>
          <a:bodyPr/>
          <a:lstStyle/>
          <a:p>
            <a:pPr marL="0" indent="0">
              <a:spcBef>
                <a:spcPts val="4200"/>
              </a:spcBef>
              <a:buNone/>
            </a:pPr>
            <a:r>
              <a:rPr lang="el-GR" dirty="0"/>
              <a:t>Επίδειξη είναι η παρουσίαση μιας πράξης μιας διαδικασίας ή ενός φαινόμενου με πραγματικά </a:t>
            </a:r>
            <a:r>
              <a:rPr lang="el-GR" dirty="0" smtClean="0"/>
              <a:t>μέσα. </a:t>
            </a:r>
          </a:p>
          <a:p>
            <a:pPr marL="0" indent="0" algn="ctr">
              <a:spcBef>
                <a:spcPts val="4200"/>
              </a:spcBef>
              <a:buNone/>
            </a:pPr>
            <a:r>
              <a:rPr lang="el-GR" b="1" dirty="0" smtClean="0"/>
              <a:t>Όταν </a:t>
            </a:r>
            <a:r>
              <a:rPr lang="el-GR" b="1" dirty="0"/>
              <a:t>δεν χρησιμοποιούνται πραγματικά μέσα </a:t>
            </a:r>
            <a:endParaRPr lang="el-GR" b="1" dirty="0" smtClean="0"/>
          </a:p>
          <a:p>
            <a:pPr marL="0" indent="0" algn="ctr">
              <a:spcBef>
                <a:spcPts val="4200"/>
              </a:spcBef>
              <a:buNone/>
            </a:pPr>
            <a:r>
              <a:rPr lang="el-GR" b="1" dirty="0"/>
              <a:t>ΑΠΕΙΚΟΝΙΣΗ </a:t>
            </a:r>
            <a:r>
              <a:rPr lang="el-GR" b="1" dirty="0" smtClean="0"/>
              <a:t>↓</a:t>
            </a:r>
            <a:endParaRPr lang="el-GR" b="1" dirty="0"/>
          </a:p>
          <a:p>
            <a:pPr marL="0" indent="0" algn="ctr">
              <a:spcBef>
                <a:spcPts val="4200"/>
              </a:spcBef>
              <a:buNone/>
            </a:pP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783637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Εφαρμόζεται</a:t>
            </a:r>
            <a:endParaRPr lang="el-GR" dirty="0"/>
          </a:p>
        </p:txBody>
      </p:sp>
      <p:sp>
        <p:nvSpPr>
          <p:cNvPr id="3" name="Θέση περιεχομένου 2"/>
          <p:cNvSpPr>
            <a:spLocks noGrp="1"/>
          </p:cNvSpPr>
          <p:nvPr>
            <p:ph idx="1"/>
          </p:nvPr>
        </p:nvSpPr>
        <p:spPr/>
        <p:txBody>
          <a:bodyPr/>
          <a:lstStyle/>
          <a:p>
            <a:r>
              <a:rPr lang="el-GR" dirty="0"/>
              <a:t>Για διδασκαλία δεξιοτήτων, για επαλήθευση και εφαρμογή στην πράξη επιστημονικής αρχής ή </a:t>
            </a:r>
            <a:r>
              <a:rPr lang="el-GR" dirty="0" smtClean="0"/>
              <a:t>θεωρίας. </a:t>
            </a:r>
            <a:endParaRPr lang="el-GR" dirty="0"/>
          </a:p>
          <a:p>
            <a:r>
              <a:rPr lang="el-GR" dirty="0"/>
              <a:t>Για διδασκαλία λήψης μέτρων </a:t>
            </a:r>
            <a:r>
              <a:rPr lang="el-GR" dirty="0" smtClean="0"/>
              <a:t>ασφαλείας. </a:t>
            </a:r>
            <a:endParaRPr lang="el-GR" dirty="0"/>
          </a:p>
          <a:p>
            <a:r>
              <a:rPr lang="el-GR" dirty="0"/>
              <a:t>Για συμπλήρωση άλλων μεθόδων </a:t>
            </a:r>
            <a:r>
              <a:rPr lang="el-GR" dirty="0" smtClean="0"/>
              <a:t>διδασκαλίας. </a:t>
            </a:r>
            <a:endParaRPr lang="el-GR" dirty="0"/>
          </a:p>
          <a:p>
            <a:r>
              <a:rPr lang="el-GR" dirty="0"/>
              <a:t>Για άλλους σκοπούς (για να δοθεί παρώθηση ή έμφαση</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42761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Δεν εφαρμόζεται</a:t>
            </a:r>
            <a:endParaRPr lang="el-GR" dirty="0"/>
          </a:p>
        </p:txBody>
      </p:sp>
      <p:sp>
        <p:nvSpPr>
          <p:cNvPr id="3" name="Θέση περιεχομένου 2"/>
          <p:cNvSpPr>
            <a:spLocks noGrp="1"/>
          </p:cNvSpPr>
          <p:nvPr>
            <p:ph idx="1"/>
          </p:nvPr>
        </p:nvSpPr>
        <p:spPr/>
        <p:txBody>
          <a:bodyPr/>
          <a:lstStyle/>
          <a:p>
            <a:r>
              <a:rPr lang="el-GR" dirty="0"/>
              <a:t>Για διδασκαλία </a:t>
            </a:r>
            <a:r>
              <a:rPr lang="el-GR" dirty="0" smtClean="0"/>
              <a:t>θεωρίας.</a:t>
            </a:r>
            <a:endParaRPr lang="el-GR" dirty="0"/>
          </a:p>
          <a:p>
            <a:r>
              <a:rPr lang="el-GR" dirty="0"/>
              <a:t>Σε πολυπληθείς </a:t>
            </a:r>
            <a:r>
              <a:rPr lang="el-GR" dirty="0" smtClean="0"/>
              <a:t>τάξεις.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3802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Πλεονεκτήματα</a:t>
            </a:r>
            <a:endParaRPr lang="el-GR" dirty="0"/>
          </a:p>
        </p:txBody>
      </p:sp>
      <p:sp>
        <p:nvSpPr>
          <p:cNvPr id="3" name="Θέση περιεχομένου 2"/>
          <p:cNvSpPr>
            <a:spLocks noGrp="1"/>
          </p:cNvSpPr>
          <p:nvPr>
            <p:ph idx="1"/>
          </p:nvPr>
        </p:nvSpPr>
        <p:spPr/>
        <p:txBody>
          <a:bodyPr/>
          <a:lstStyle/>
          <a:p>
            <a:r>
              <a:rPr lang="el-GR" dirty="0"/>
              <a:t>Φέρνει τους μαθητές σε επαφή με πραγματικά αντικείμενα &amp; καταστάσεις &amp; δίνει την αίσθηση του εφικτού. Προκαλεί έτσι το ενδιαφέρον των μαθητών κ διευκολύνει την μάθηση, κάνοντας χρήση της αρχής της </a:t>
            </a:r>
            <a:r>
              <a:rPr lang="el-GR" dirty="0" smtClean="0"/>
              <a:t>εποπτείας. </a:t>
            </a:r>
            <a:endParaRPr lang="el-GR" dirty="0"/>
          </a:p>
          <a:p>
            <a:r>
              <a:rPr lang="el-GR" dirty="0"/>
              <a:t>Συνδέει την θεωρία με την </a:t>
            </a:r>
            <a:r>
              <a:rPr lang="el-GR" dirty="0" smtClean="0"/>
              <a:t>πράξη.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70219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Μειονεκτήματα</a:t>
            </a:r>
            <a:endParaRPr lang="el-GR" dirty="0"/>
          </a:p>
        </p:txBody>
      </p:sp>
      <p:sp>
        <p:nvSpPr>
          <p:cNvPr id="3" name="Θέση περιεχομένου 2"/>
          <p:cNvSpPr>
            <a:spLocks noGrp="1"/>
          </p:cNvSpPr>
          <p:nvPr>
            <p:ph idx="1"/>
          </p:nvPr>
        </p:nvSpPr>
        <p:spPr/>
        <p:txBody>
          <a:bodyPr/>
          <a:lstStyle/>
          <a:p>
            <a:r>
              <a:rPr lang="el-GR" dirty="0"/>
              <a:t>Είναι χρονοβόρα, πολυδάπανη και δύσκολη στην εφαρμογή </a:t>
            </a:r>
            <a:r>
              <a:rPr lang="el-GR" dirty="0" smtClean="0"/>
              <a:t>της.</a:t>
            </a:r>
            <a:endParaRPr lang="el-GR" dirty="0"/>
          </a:p>
          <a:p>
            <a:r>
              <a:rPr lang="el-GR" dirty="0"/>
              <a:t>Δεν προσφέρεται για πολυπληθείς </a:t>
            </a:r>
            <a:r>
              <a:rPr lang="el-GR" dirty="0" smtClean="0"/>
              <a:t>τάξεις.</a:t>
            </a:r>
            <a:endParaRPr lang="el-GR" dirty="0"/>
          </a:p>
          <a:p>
            <a:r>
              <a:rPr lang="el-GR" dirty="0"/>
              <a:t>Δεν προσφέρεται για άτομα με προβλήματα </a:t>
            </a:r>
            <a:r>
              <a:rPr lang="el-GR" dirty="0" smtClean="0"/>
              <a:t>όρασης.</a:t>
            </a:r>
            <a:endParaRPr lang="el-GR" dirty="0"/>
          </a:p>
          <a:p>
            <a:r>
              <a:rPr lang="el-GR" dirty="0"/>
              <a:t>Είναι δασκαλοκεντρική </a:t>
            </a:r>
            <a:r>
              <a:rPr lang="el-GR" dirty="0" smtClean="0"/>
              <a:t>μέθοδος.</a:t>
            </a:r>
            <a:endParaRPr lang="el-GR" dirty="0"/>
          </a:p>
          <a:p>
            <a:r>
              <a:rPr lang="el-GR" dirty="0"/>
              <a:t>Είναι δύσκολη στην </a:t>
            </a:r>
            <a:r>
              <a:rPr lang="el-GR" dirty="0" smtClean="0"/>
              <a:t>αξιολόγηση.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597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Διαδικασία μάθησης δεξιότητας</a:t>
            </a:r>
          </a:p>
        </p:txBody>
      </p:sp>
      <p:sp>
        <p:nvSpPr>
          <p:cNvPr id="3" name="Θέση περιεχομένου 2"/>
          <p:cNvSpPr>
            <a:spLocks noGrp="1"/>
          </p:cNvSpPr>
          <p:nvPr>
            <p:ph idx="1"/>
          </p:nvPr>
        </p:nvSpPr>
        <p:spPr/>
        <p:txBody>
          <a:bodyPr/>
          <a:lstStyle/>
          <a:p>
            <a:r>
              <a:rPr lang="el-GR" dirty="0"/>
              <a:t>Προϋποθέτει άσκηση ( είναι απαραίτητη η κιναισθητική ανατροφοδότηση των κινήσεων του σώματος. Η παραγωγή επιδέξιων αποτελεσματικών κινήσεων παίρνει χρόνο. </a:t>
            </a:r>
          </a:p>
          <a:p>
            <a:r>
              <a:rPr lang="el-GR" dirty="0"/>
              <a:t>Είναι φυσική &amp; διανοητική </a:t>
            </a:r>
            <a:r>
              <a:rPr lang="el-GR" dirty="0" smtClean="0"/>
              <a:t>διαδικασία. </a:t>
            </a:r>
            <a:endParaRPr lang="el-GR" dirty="0"/>
          </a:p>
          <a:p>
            <a:r>
              <a:rPr lang="el-GR" dirty="0"/>
              <a:t>Αποτελείται από τις 3 παρακάτω φάσεις: </a:t>
            </a:r>
          </a:p>
          <a:p>
            <a:pPr lvl="1"/>
            <a:r>
              <a:rPr lang="el-GR" dirty="0"/>
              <a:t>Γνωστική φάση </a:t>
            </a:r>
          </a:p>
          <a:p>
            <a:pPr lvl="1"/>
            <a:r>
              <a:rPr lang="el-GR" dirty="0"/>
              <a:t>Φάση της σύνδεσης</a:t>
            </a:r>
          </a:p>
          <a:p>
            <a:pPr lvl="1"/>
            <a:r>
              <a:rPr lang="el-GR" dirty="0"/>
              <a:t>Φάση της αυτόνομης εκτέλεσης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9393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Τεχνική </a:t>
            </a:r>
            <a:r>
              <a:rPr lang="el-GR" dirty="0" smtClean="0"/>
              <a:t>επίδειξης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0" indent="0">
              <a:buNone/>
            </a:pPr>
            <a:r>
              <a:rPr lang="el-GR" dirty="0"/>
              <a:t>Προπαρασκευαστική </a:t>
            </a:r>
            <a:r>
              <a:rPr lang="el-GR" dirty="0" smtClean="0"/>
              <a:t>φάση</a:t>
            </a:r>
            <a:r>
              <a:rPr lang="en-US" dirty="0" smtClean="0"/>
              <a:t>:</a:t>
            </a:r>
            <a:r>
              <a:rPr lang="el-GR" dirty="0" smtClean="0"/>
              <a:t> </a:t>
            </a:r>
            <a:endParaRPr lang="el-GR" dirty="0"/>
          </a:p>
          <a:p>
            <a:r>
              <a:rPr lang="el-GR" dirty="0"/>
              <a:t>Καθορισμός σκοπού &amp; </a:t>
            </a:r>
            <a:r>
              <a:rPr lang="el-GR" dirty="0" smtClean="0"/>
              <a:t>περιεχομένου. </a:t>
            </a:r>
            <a:endParaRPr lang="el-GR" dirty="0"/>
          </a:p>
          <a:p>
            <a:r>
              <a:rPr lang="el-GR" dirty="0"/>
              <a:t>Ανάλυση δεξιοτήτων ή </a:t>
            </a:r>
            <a:r>
              <a:rPr lang="el-GR" dirty="0" smtClean="0"/>
              <a:t>βαθμίδων. </a:t>
            </a:r>
            <a:endParaRPr lang="el-GR" dirty="0"/>
          </a:p>
          <a:p>
            <a:r>
              <a:rPr lang="el-GR" dirty="0"/>
              <a:t>Συγκέντρωση των μέσων &amp; </a:t>
            </a:r>
            <a:r>
              <a:rPr lang="el-GR" dirty="0" smtClean="0"/>
              <a:t>υλικών. </a:t>
            </a:r>
            <a:endParaRPr lang="el-GR" dirty="0"/>
          </a:p>
          <a:p>
            <a:r>
              <a:rPr lang="el-GR" dirty="0"/>
              <a:t>Δοκιμή </a:t>
            </a:r>
            <a:r>
              <a:rPr lang="el-GR" dirty="0" smtClean="0"/>
              <a:t>επίδειξης. </a:t>
            </a:r>
            <a:endParaRPr lang="el-GR" dirty="0"/>
          </a:p>
          <a:p>
            <a:r>
              <a:rPr lang="el-GR" dirty="0"/>
              <a:t>Κατάλληλη τοποθέτηση των </a:t>
            </a:r>
            <a:r>
              <a:rPr lang="el-GR" dirty="0" smtClean="0"/>
              <a:t>μέσων. </a:t>
            </a:r>
            <a:endParaRPr lang="el-GR" dirty="0"/>
          </a:p>
          <a:p>
            <a:r>
              <a:rPr lang="el-GR" dirty="0"/>
              <a:t>Προετοιμασία περιβάλλοντος, κατάλληλη διάταξη των μαθητών, λήψη μέτρων </a:t>
            </a:r>
            <a:r>
              <a:rPr lang="el-GR" dirty="0" smtClean="0"/>
              <a:t>ασφαλείας.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95192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Τεχνική επίδειξης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a:t>Εκτέλεση </a:t>
            </a:r>
            <a:r>
              <a:rPr lang="el-GR" dirty="0" smtClean="0"/>
              <a:t>επίδειξης</a:t>
            </a:r>
          </a:p>
          <a:p>
            <a:pPr marL="0" indent="0">
              <a:buNone/>
            </a:pPr>
            <a:r>
              <a:rPr lang="el-GR" dirty="0"/>
              <a:t>Π</a:t>
            </a:r>
            <a:r>
              <a:rPr lang="el-GR" dirty="0" smtClean="0"/>
              <a:t>ροετοιμασία </a:t>
            </a:r>
            <a:r>
              <a:rPr lang="el-GR" dirty="0"/>
              <a:t>μαθητών εκτέλεσης επίδειξης: </a:t>
            </a:r>
          </a:p>
          <a:p>
            <a:pPr lvl="1"/>
            <a:r>
              <a:rPr lang="el-GR" dirty="0"/>
              <a:t>Στον κανονικό </a:t>
            </a:r>
            <a:r>
              <a:rPr lang="el-GR" dirty="0" smtClean="0"/>
              <a:t>ρυθμό, </a:t>
            </a:r>
            <a:endParaRPr lang="el-GR" dirty="0"/>
          </a:p>
          <a:p>
            <a:pPr lvl="1"/>
            <a:r>
              <a:rPr lang="el-GR" dirty="0"/>
              <a:t>Κατά </a:t>
            </a:r>
            <a:r>
              <a:rPr lang="el-GR" dirty="0" smtClean="0"/>
              <a:t>βαθμίδα,</a:t>
            </a:r>
            <a:endParaRPr lang="el-GR" dirty="0"/>
          </a:p>
          <a:p>
            <a:pPr lvl="1"/>
            <a:r>
              <a:rPr lang="el-GR" dirty="0"/>
              <a:t>Με επανασύνδεση </a:t>
            </a:r>
            <a:r>
              <a:rPr lang="el-GR" dirty="0" smtClean="0"/>
              <a:t>βαθμίδων, </a:t>
            </a:r>
            <a:endParaRPr lang="el-GR" dirty="0"/>
          </a:p>
          <a:p>
            <a:pPr lvl="1"/>
            <a:r>
              <a:rPr lang="el-GR" dirty="0"/>
              <a:t>Προετοιμασία &amp; διανομή έντυπου </a:t>
            </a:r>
            <a:r>
              <a:rPr lang="el-GR" dirty="0" smtClean="0"/>
              <a:t>υλικού,</a:t>
            </a:r>
            <a:endParaRPr lang="el-GR" dirty="0"/>
          </a:p>
          <a:p>
            <a:pPr lvl="1"/>
            <a:r>
              <a:rPr lang="el-GR" dirty="0" smtClean="0"/>
              <a:t>Ανακεφαλαίωση. </a:t>
            </a:r>
            <a:endParaRPr lang="el-GR" dirty="0"/>
          </a:p>
          <a:p>
            <a:r>
              <a:rPr lang="el-GR" dirty="0"/>
              <a:t>Εμπέδωση με </a:t>
            </a:r>
            <a:r>
              <a:rPr lang="el-GR" dirty="0" smtClean="0"/>
              <a:t>εξάσκηση. </a:t>
            </a:r>
            <a:endParaRPr lang="el-GR" dirty="0"/>
          </a:p>
          <a:p>
            <a:r>
              <a:rPr lang="el-GR" dirty="0" smtClean="0"/>
              <a:t>Αξιολόγηση.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71833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670dfba114515caa4a7bac3d194a9d7a4a72d"/>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747</Words>
  <Application>Microsoft Office PowerPoint</Application>
  <PresentationFormat>Προβολή στην οθόνη (4:3)</PresentationFormat>
  <Paragraphs>181</Paragraphs>
  <Slides>17</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OC_template_updated</vt:lpstr>
      <vt:lpstr>Μέθοδοι Διδασκαλίας στη Νοσηλευτική</vt:lpstr>
      <vt:lpstr>Ορισμός</vt:lpstr>
      <vt:lpstr>Εφαρμόζεται</vt:lpstr>
      <vt:lpstr>Δεν εφαρμόζεται</vt:lpstr>
      <vt:lpstr>Πλεονεκτήματα</vt:lpstr>
      <vt:lpstr>Μειονεκτήματα</vt:lpstr>
      <vt:lpstr>Διαδικασία μάθησης δεξιότητας</vt:lpstr>
      <vt:lpstr>Τεχνική επίδειξης 1/2</vt:lpstr>
      <vt:lpstr>Τεχνική επίδειξης 2/2</vt:lpstr>
      <vt:lpstr>Χαρακτηριστικά επιδέξιας εκτέλεσης</vt:lpstr>
      <vt:lpstr>Αξιολόγηση επίδειξης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46</cp:revision>
  <dcterms:created xsi:type="dcterms:W3CDTF">2013-03-04T13:35:19Z</dcterms:created>
  <dcterms:modified xsi:type="dcterms:W3CDTF">2015-11-24T13:25:25Z</dcterms:modified>
</cp:coreProperties>
</file>