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74" r:id="rId7"/>
    <p:sldId id="275" r:id="rId8"/>
    <p:sldId id="282" r:id="rId9"/>
    <p:sldId id="283" r:id="rId10"/>
    <p:sldId id="276" r:id="rId11"/>
    <p:sldId id="284" r:id="rId12"/>
    <p:sldId id="277" r:id="rId13"/>
    <p:sldId id="278" r:id="rId14"/>
    <p:sldId id="279" r:id="rId15"/>
    <p:sldId id="280"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smtClean="0"/>
              <a:t>10</a:t>
            </a:r>
            <a:r>
              <a:rPr lang="el-GR" sz="2600" dirty="0" smtClean="0"/>
              <a:t>:</a:t>
            </a:r>
            <a:r>
              <a:rPr lang="en-US" sz="2600" dirty="0"/>
              <a:t> e-marketing </a:t>
            </a:r>
            <a:r>
              <a:rPr lang="el-GR" sz="2600" dirty="0"/>
              <a:t>και τουρισμός</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Μειονεκτήματα</a:t>
            </a:r>
            <a:r>
              <a:rPr lang="el-GR" dirty="0">
                <a:solidFill>
                  <a:prstClr val="white"/>
                </a:solidFill>
              </a:rPr>
              <a:t/>
            </a:r>
            <a:br>
              <a:rPr lang="el-GR" dirty="0">
                <a:solidFill>
                  <a:prstClr val="white"/>
                </a:solidFill>
              </a:rPr>
            </a:br>
            <a:r>
              <a:rPr lang="el-GR" dirty="0">
                <a:solidFill>
                  <a:prstClr val="white"/>
                </a:solidFill>
              </a:rPr>
              <a:t>Διαδικτυακού Μάρκετινγκ </a:t>
            </a:r>
            <a:r>
              <a:rPr lang="el-GR" sz="3000" b="0" dirty="0">
                <a:solidFill>
                  <a:prstClr val="white"/>
                </a:solidFill>
              </a:rPr>
              <a:t>2</a:t>
            </a:r>
            <a:r>
              <a:rPr lang="el-GR" sz="3000" b="0" dirty="0" smtClean="0">
                <a:solidFill>
                  <a:prstClr val="white"/>
                </a:solidFill>
              </a:rPr>
              <a:t>/2</a:t>
            </a:r>
            <a:endParaRPr lang="el-GR" dirty="0"/>
          </a:p>
        </p:txBody>
      </p:sp>
      <p:sp>
        <p:nvSpPr>
          <p:cNvPr id="3" name="Θέση περιεχομένου 2"/>
          <p:cNvSpPr>
            <a:spLocks noGrp="1"/>
          </p:cNvSpPr>
          <p:nvPr>
            <p:ph idx="1"/>
          </p:nvPr>
        </p:nvSpPr>
        <p:spPr/>
        <p:txBody>
          <a:bodyPr>
            <a:noAutofit/>
          </a:bodyPr>
          <a:lstStyle/>
          <a:p>
            <a:r>
              <a:rPr lang="el-GR" sz="2300" dirty="0" smtClean="0"/>
              <a:t>Η </a:t>
            </a:r>
            <a:r>
              <a:rPr lang="el-GR" sz="2300" dirty="0"/>
              <a:t>ηλεκτρονική παρουσία απαιτεί τη συνεχή φροντίδα για τη διατήρηση της ελκυστικότητας και την συγκέντρωση του ενδιαφέροντος των χρηστών, ώστε να την επιλέξουν.</a:t>
            </a:r>
          </a:p>
          <a:p>
            <a:r>
              <a:rPr lang="en-US" sz="2300" dirty="0"/>
              <a:t>Η </a:t>
            </a:r>
            <a:r>
              <a:rPr lang="en-US" sz="2300" dirty="0" err="1"/>
              <a:t>μεγάλη</a:t>
            </a:r>
            <a:r>
              <a:rPr lang="en-US" sz="2300" dirty="0"/>
              <a:t> </a:t>
            </a:r>
            <a:r>
              <a:rPr lang="en-US" sz="2300" dirty="0" err="1"/>
              <a:t>ευκολί</a:t>
            </a:r>
            <a:r>
              <a:rPr lang="en-US" sz="2300" dirty="0"/>
              <a:t>α πρόσβασης και επομένως η μικρή δυνατότητα ασφάλειας, όσον αφορά την πληροφορία, αλλά και ασφάλεια στις οικονομικές συναλλαγές. </a:t>
            </a:r>
            <a:r>
              <a:rPr lang="en-US" sz="2300" dirty="0" err="1"/>
              <a:t>Λόγω</a:t>
            </a:r>
            <a:r>
              <a:rPr lang="en-US" sz="2300" dirty="0"/>
              <a:t> α</a:t>
            </a:r>
            <a:r>
              <a:rPr lang="en-US" sz="2300" dirty="0" err="1"/>
              <a:t>υτής</a:t>
            </a:r>
            <a:r>
              <a:rPr lang="en-US" sz="2300" dirty="0"/>
              <a:t> </a:t>
            </a:r>
            <a:r>
              <a:rPr lang="en-US" sz="2300" dirty="0" err="1"/>
              <a:t>της</a:t>
            </a:r>
            <a:r>
              <a:rPr lang="en-US" sz="2300" dirty="0"/>
              <a:t> </a:t>
            </a:r>
            <a:r>
              <a:rPr lang="en-US" sz="2300" dirty="0" err="1"/>
              <a:t>σο</a:t>
            </a:r>
            <a:r>
              <a:rPr lang="en-US" sz="2300" dirty="0"/>
              <a:t>βαρότατης έλλειψης ασφαλείας, συνήθως οι χρήστες χρησιμοποιούν το διαδίκτυο για μια απλή περιήγηση για να πάρουν πληροφορίες, και όχι για την πραγματοποίηση αγοράς προϊόντος. </a:t>
            </a:r>
            <a:r>
              <a:rPr lang="en-US" sz="2000" i="1" dirty="0"/>
              <a:t>(</a:t>
            </a:r>
            <a:r>
              <a:rPr lang="en-US" sz="2000" i="1" dirty="0" err="1"/>
              <a:t>Αρσένης</a:t>
            </a:r>
            <a:r>
              <a:rPr lang="en-US" sz="2000" i="1" dirty="0"/>
              <a:t> Πα</a:t>
            </a:r>
            <a:r>
              <a:rPr lang="en-US" sz="2000" i="1" dirty="0" err="1"/>
              <a:t>σχό</a:t>
            </a:r>
            <a:r>
              <a:rPr lang="en-US" sz="2000" i="1" dirty="0"/>
              <a:t>πουλος, Παναγιώτης Σκαλτσάς, </a:t>
            </a:r>
            <a:r>
              <a:rPr lang="en-US" sz="2000" i="1" dirty="0" smtClean="0"/>
              <a:t>2006</a:t>
            </a:r>
            <a:r>
              <a:rPr lang="el-GR" sz="2000" i="1" dirty="0" smtClean="0"/>
              <a:t>)</a:t>
            </a:r>
            <a:endParaRPr lang="el-GR" sz="2000"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80966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Netiquette</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Η δεοντολογία </a:t>
            </a:r>
            <a:r>
              <a:rPr lang="el-GR" dirty="0"/>
              <a:t>η οποία οριοθετεί τι πρέπει και τι δεν πρέπει να κάνει κάποιος στο Internet και εν τέλει συμβάλει στην εύρυθμη λειτουργία του </a:t>
            </a:r>
            <a:r>
              <a:rPr lang="el-GR" dirty="0" smtClean="0"/>
              <a:t>κυβερνοχώρου ονομάζεται </a:t>
            </a:r>
            <a:r>
              <a:rPr lang="el-GR" dirty="0" err="1" smtClean="0"/>
              <a:t>Netiquette</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577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Netiquette</a:t>
            </a:r>
            <a:r>
              <a:rPr lang="el-GR"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23528" y="1556792"/>
            <a:ext cx="8640960" cy="5301208"/>
          </a:xfrm>
        </p:spPr>
        <p:txBody>
          <a:bodyPr>
            <a:normAutofit fontScale="92500" lnSpcReduction="20000"/>
          </a:bodyPr>
          <a:lstStyle/>
          <a:p>
            <a:r>
              <a:rPr lang="el-GR" dirty="0"/>
              <a:t>Σύντομα και σαφή μηνύματα</a:t>
            </a:r>
          </a:p>
          <a:p>
            <a:r>
              <a:rPr lang="el-GR" dirty="0"/>
              <a:t>Αποφυγή αποστολής μεγάλων αρχείων</a:t>
            </a:r>
          </a:p>
          <a:p>
            <a:r>
              <a:rPr lang="el-GR" dirty="0"/>
              <a:t>Αποστολή μόνο ενυπόγραφων e-</a:t>
            </a:r>
            <a:r>
              <a:rPr lang="el-GR" dirty="0" err="1"/>
              <a:t>mails</a:t>
            </a:r>
            <a:endParaRPr lang="el-GR" dirty="0"/>
          </a:p>
          <a:p>
            <a:r>
              <a:rPr lang="el-GR" dirty="0"/>
              <a:t>Προσαρμογή των μηνυμάτων στο χαρακτήρα και το «στιλ» του παραλήπτη ή της ομάδας στην οποία απευθύνεται</a:t>
            </a:r>
          </a:p>
          <a:p>
            <a:r>
              <a:rPr lang="el-GR" dirty="0"/>
              <a:t>Σεβασμός στο </a:t>
            </a:r>
            <a:r>
              <a:rPr lang="el-GR" dirty="0" err="1"/>
              <a:t>copyright</a:t>
            </a:r>
            <a:endParaRPr lang="el-GR" dirty="0"/>
          </a:p>
          <a:p>
            <a:r>
              <a:rPr lang="el-GR" dirty="0"/>
              <a:t>Αποφυγή του </a:t>
            </a:r>
            <a:r>
              <a:rPr lang="el-GR" dirty="0" err="1"/>
              <a:t>spamming</a:t>
            </a:r>
            <a:r>
              <a:rPr lang="el-GR" dirty="0"/>
              <a:t> (μαζική αποστολή μηνυμάτων για προβολή)</a:t>
            </a:r>
          </a:p>
          <a:p>
            <a:r>
              <a:rPr lang="el-GR" dirty="0"/>
              <a:t>Προστασία προσωπικών δεδομένων</a:t>
            </a:r>
          </a:p>
          <a:p>
            <a:r>
              <a:rPr lang="el-GR" dirty="0"/>
              <a:t>Γρήγορη ανταπόκριση στην εισερχόμενη αλληλογραφία</a:t>
            </a:r>
          </a:p>
          <a:p>
            <a:r>
              <a:rPr lang="el-GR" dirty="0"/>
              <a:t>Ευγένεια και διακριτικότητα στις συναναστροφές </a:t>
            </a:r>
            <a:r>
              <a:rPr lang="el-GR" dirty="0" err="1"/>
              <a:t>online</a:t>
            </a:r>
            <a:r>
              <a:rPr lang="el-GR" dirty="0"/>
              <a:t> (</a:t>
            </a:r>
            <a:r>
              <a:rPr lang="el-GR" dirty="0" err="1"/>
              <a:t>go</a:t>
            </a:r>
            <a:r>
              <a:rPr lang="el-GR" dirty="0"/>
              <a:t>-</a:t>
            </a:r>
            <a:r>
              <a:rPr lang="el-GR" dirty="0" err="1"/>
              <a:t>online.gr</a:t>
            </a:r>
            <a:r>
              <a:rPr lang="el-GR" dirty="0"/>
              <a:t>, </a:t>
            </a:r>
            <a:r>
              <a:rPr lang="el-GR" dirty="0" err="1"/>
              <a:t>Marketing</a:t>
            </a:r>
            <a:r>
              <a:rPr lang="el-GR" dirty="0"/>
              <a:t> στο Διαδίκτυο: Απλοί τρόποι να προσελκύσετε επισκέπτες στο </a:t>
            </a:r>
            <a:r>
              <a:rPr lang="el-GR" dirty="0" err="1"/>
              <a:t>site</a:t>
            </a:r>
            <a:r>
              <a:rPr lang="el-GR" dirty="0"/>
              <a:t> σας, 2004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096329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a:t>
            </a:r>
            <a:r>
              <a:rPr lang="el-GR" dirty="0" smtClean="0"/>
              <a:t>Μάρκετινγκ </a:t>
            </a:r>
            <a:r>
              <a:rPr lang="el-GR" sz="3000" b="0" dirty="0" smtClean="0"/>
              <a:t>1/2</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smtClean="0"/>
              <a:t>Μάρκετινγκ διασύνδεσης (</a:t>
            </a:r>
            <a:r>
              <a:rPr lang="en-US" dirty="0" smtClean="0"/>
              <a:t>Affiliate Marketing</a:t>
            </a:r>
            <a:r>
              <a:rPr lang="el-GR" dirty="0" smtClean="0"/>
              <a:t>)</a:t>
            </a:r>
          </a:p>
          <a:p>
            <a:pPr lvl="1"/>
            <a:r>
              <a:rPr lang="el-GR" dirty="0"/>
              <a:t>Παραπομπές με </a:t>
            </a:r>
            <a:r>
              <a:rPr lang="el-GR" dirty="0" err="1"/>
              <a:t>banner</a:t>
            </a:r>
            <a:r>
              <a:rPr lang="el-GR" dirty="0"/>
              <a:t>. </a:t>
            </a:r>
          </a:p>
          <a:p>
            <a:pPr lvl="1"/>
            <a:r>
              <a:rPr lang="el-GR" dirty="0" err="1"/>
              <a:t>Pop</a:t>
            </a:r>
            <a:r>
              <a:rPr lang="el-GR" dirty="0"/>
              <a:t>-</a:t>
            </a:r>
            <a:r>
              <a:rPr lang="el-GR" dirty="0" err="1"/>
              <a:t>up</a:t>
            </a:r>
            <a:r>
              <a:rPr lang="el-GR" dirty="0"/>
              <a:t> </a:t>
            </a:r>
            <a:r>
              <a:rPr lang="el-GR" dirty="0" err="1"/>
              <a:t>windows</a:t>
            </a:r>
            <a:endParaRPr lang="el-GR" dirty="0"/>
          </a:p>
          <a:p>
            <a:pPr lvl="1"/>
            <a:r>
              <a:rPr lang="el-GR" dirty="0"/>
              <a:t>Κατάστημα μες στο κατάστημα (</a:t>
            </a:r>
            <a:r>
              <a:rPr lang="el-GR" dirty="0" err="1"/>
              <a:t>shop</a:t>
            </a:r>
            <a:r>
              <a:rPr lang="el-GR" dirty="0"/>
              <a:t>-</a:t>
            </a:r>
            <a:r>
              <a:rPr lang="el-GR" dirty="0" err="1"/>
              <a:t>in</a:t>
            </a:r>
            <a:r>
              <a:rPr lang="el-GR" dirty="0"/>
              <a:t>-</a:t>
            </a:r>
            <a:r>
              <a:rPr lang="el-GR" dirty="0" err="1"/>
              <a:t>shop</a:t>
            </a:r>
            <a:r>
              <a:rPr lang="el-GR" dirty="0" smtClean="0"/>
              <a:t>)</a:t>
            </a:r>
            <a:endParaRPr lang="el-GR" dirty="0"/>
          </a:p>
          <a:p>
            <a:pPr lvl="1"/>
            <a:r>
              <a:rPr lang="el-GR" dirty="0"/>
              <a:t>Ηλεκτρονικό </a:t>
            </a:r>
            <a:r>
              <a:rPr lang="el-GR" dirty="0" smtClean="0"/>
              <a:t>ταχυδρομείο</a:t>
            </a:r>
          </a:p>
          <a:p>
            <a:r>
              <a:rPr lang="el-GR" dirty="0"/>
              <a:t>Επιδημικό (</a:t>
            </a:r>
            <a:r>
              <a:rPr lang="en-US" dirty="0"/>
              <a:t>Viral</a:t>
            </a:r>
            <a:r>
              <a:rPr lang="el-GR" dirty="0"/>
              <a:t>) </a:t>
            </a:r>
            <a:r>
              <a:rPr lang="el-GR" dirty="0" smtClean="0"/>
              <a:t>Μάρκετινγκ</a:t>
            </a:r>
          </a:p>
          <a:p>
            <a:r>
              <a:rPr lang="en-US" dirty="0"/>
              <a:t>One-to-One </a:t>
            </a:r>
            <a:r>
              <a:rPr lang="en-US" dirty="0" smtClean="0"/>
              <a:t>Marketing</a:t>
            </a:r>
            <a:endParaRPr lang="el-GR" dirty="0" smtClean="0"/>
          </a:p>
          <a:p>
            <a:r>
              <a:rPr lang="en-US" dirty="0"/>
              <a:t>E-mail </a:t>
            </a:r>
            <a:r>
              <a:rPr lang="en-US" dirty="0" smtClean="0"/>
              <a:t>Marketing</a:t>
            </a:r>
            <a:endParaRPr lang="el-GR" dirty="0" smtClean="0"/>
          </a:p>
          <a:p>
            <a:r>
              <a:rPr lang="el-GR" dirty="0" err="1"/>
              <a:t>Social</a:t>
            </a:r>
            <a:r>
              <a:rPr lang="el-GR" dirty="0"/>
              <a:t> </a:t>
            </a:r>
            <a:r>
              <a:rPr lang="el-GR" dirty="0" err="1"/>
              <a:t>Media</a:t>
            </a:r>
            <a:r>
              <a:rPr lang="el-GR" dirty="0"/>
              <a:t>: Το καινούργιο εκπληκτικό εργαλείο του </a:t>
            </a:r>
            <a:r>
              <a:rPr lang="el-GR" dirty="0" smtClean="0"/>
              <a:t>Μάρκετινγκ</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364479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solidFill>
                  <a:prstClr val="white"/>
                </a:solidFill>
              </a:rPr>
              <a:t>Είδη </a:t>
            </a:r>
            <a:r>
              <a:rPr lang="el-GR">
                <a:solidFill>
                  <a:prstClr val="white"/>
                </a:solidFill>
              </a:rPr>
              <a:t>Μάρκετινγκ </a:t>
            </a:r>
            <a:r>
              <a:rPr lang="el-GR" sz="3000" b="0" smtClean="0">
                <a:solidFill>
                  <a:prstClr val="white"/>
                </a:solidFill>
              </a:rPr>
              <a:t>2/2</a:t>
            </a:r>
            <a:endParaRPr lang="el-GR"/>
          </a:p>
        </p:txBody>
      </p:sp>
      <p:sp>
        <p:nvSpPr>
          <p:cNvPr id="3" name="Θέση περιεχομένου 2"/>
          <p:cNvSpPr>
            <a:spLocks noGrp="1"/>
          </p:cNvSpPr>
          <p:nvPr>
            <p:ph idx="1"/>
          </p:nvPr>
        </p:nvSpPr>
        <p:spPr/>
        <p:txBody>
          <a:bodyPr>
            <a:normAutofit lnSpcReduction="10000"/>
          </a:bodyPr>
          <a:lstStyle/>
          <a:p>
            <a:r>
              <a:rPr lang="en-US" dirty="0"/>
              <a:t>Blogs</a:t>
            </a:r>
            <a:endParaRPr lang="el-GR" dirty="0"/>
          </a:p>
          <a:p>
            <a:pPr lvl="1"/>
            <a:r>
              <a:rPr lang="el-GR" dirty="0"/>
              <a:t>Τουριστικό  </a:t>
            </a:r>
            <a:r>
              <a:rPr lang="el-GR" dirty="0" err="1"/>
              <a:t>Blog</a:t>
            </a:r>
            <a:r>
              <a:rPr lang="el-GR" dirty="0"/>
              <a:t> </a:t>
            </a:r>
            <a:r>
              <a:rPr lang="el-GR" dirty="0" err="1"/>
              <a:t>Marketing</a:t>
            </a:r>
            <a:endParaRPr lang="el-GR" dirty="0"/>
          </a:p>
          <a:p>
            <a:pPr lvl="1"/>
            <a:r>
              <a:rPr lang="el-GR" dirty="0"/>
              <a:t>Ταξιδιωτικό </a:t>
            </a:r>
            <a:r>
              <a:rPr lang="el-GR" dirty="0" err="1"/>
              <a:t>blog</a:t>
            </a:r>
            <a:r>
              <a:rPr lang="el-GR" dirty="0"/>
              <a:t> : περιεχόμενα και </a:t>
            </a:r>
            <a:r>
              <a:rPr lang="el-GR" dirty="0" smtClean="0"/>
              <a:t>στρατηγικές</a:t>
            </a:r>
          </a:p>
          <a:p>
            <a:pPr marL="355600" indent="0">
              <a:buNone/>
            </a:pPr>
            <a:r>
              <a:rPr lang="el-GR" dirty="0" smtClean="0"/>
              <a:t>Τα ταξιδιωτικά </a:t>
            </a:r>
            <a:r>
              <a:rPr lang="el-GR" dirty="0" err="1"/>
              <a:t>blogs</a:t>
            </a:r>
            <a:r>
              <a:rPr lang="el-GR" dirty="0"/>
              <a:t> </a:t>
            </a:r>
            <a:r>
              <a:rPr lang="el-GR" dirty="0" smtClean="0"/>
              <a:t>επιδρούν στις </a:t>
            </a:r>
            <a:r>
              <a:rPr lang="el-GR" dirty="0"/>
              <a:t>5 βασικές λειτουργίες του </a:t>
            </a:r>
            <a:r>
              <a:rPr lang="el-GR" dirty="0" err="1"/>
              <a:t>marketing</a:t>
            </a:r>
            <a:r>
              <a:rPr lang="el-GR" dirty="0" smtClean="0"/>
              <a:t>.</a:t>
            </a:r>
          </a:p>
          <a:p>
            <a:pPr lvl="1">
              <a:buFont typeface="Wingdings" panose="05000000000000000000" pitchFamily="2" charset="2"/>
              <a:buChar char="ü"/>
            </a:pPr>
            <a:r>
              <a:rPr lang="el-GR" dirty="0"/>
              <a:t>Επικοινωνία</a:t>
            </a:r>
          </a:p>
          <a:p>
            <a:pPr lvl="1">
              <a:buFont typeface="Wingdings" panose="05000000000000000000" pitchFamily="2" charset="2"/>
              <a:buChar char="ü"/>
            </a:pPr>
            <a:r>
              <a:rPr lang="el-GR" dirty="0"/>
              <a:t>Προώθηση</a:t>
            </a:r>
          </a:p>
          <a:p>
            <a:pPr lvl="1">
              <a:buFont typeface="Wingdings" panose="05000000000000000000" pitchFamily="2" charset="2"/>
              <a:buChar char="ü"/>
            </a:pPr>
            <a:r>
              <a:rPr lang="el-GR" dirty="0"/>
              <a:t>Διανομή του προϊόντος</a:t>
            </a:r>
          </a:p>
          <a:p>
            <a:pPr lvl="1">
              <a:buFont typeface="Wingdings" panose="05000000000000000000" pitchFamily="2" charset="2"/>
              <a:buChar char="ü"/>
            </a:pPr>
            <a:r>
              <a:rPr lang="el-GR" dirty="0"/>
              <a:t>Διαχείριση</a:t>
            </a:r>
          </a:p>
          <a:p>
            <a:pPr lvl="1">
              <a:buFont typeface="Wingdings" panose="05000000000000000000" pitchFamily="2" charset="2"/>
              <a:buChar char="ü"/>
            </a:pPr>
            <a:r>
              <a:rPr lang="el-GR" dirty="0"/>
              <a:t>Έρευνα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137416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l-GR" sz="2000" dirty="0" smtClean="0"/>
              <a:t>10</a:t>
            </a:r>
            <a:r>
              <a:rPr lang="en-US" sz="2000" dirty="0" smtClean="0"/>
              <a:t>:</a:t>
            </a:r>
            <a:r>
              <a:rPr lang="el-GR" sz="2000" dirty="0" smtClean="0"/>
              <a:t> </a:t>
            </a:r>
            <a:r>
              <a:rPr lang="en-US" sz="2000" dirty="0"/>
              <a:t>e-marketing </a:t>
            </a:r>
            <a:r>
              <a:rPr lang="el-GR" sz="2000" dirty="0"/>
              <a:t>και τουρισμός».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e-marketing</a:t>
            </a:r>
            <a:endParaRPr lang="el-GR" dirty="0"/>
          </a:p>
        </p:txBody>
      </p:sp>
      <p:sp>
        <p:nvSpPr>
          <p:cNvPr id="3" name="Θέση περιεχομένου 2"/>
          <p:cNvSpPr>
            <a:spLocks noGrp="1"/>
          </p:cNvSpPr>
          <p:nvPr>
            <p:ph idx="1"/>
          </p:nvPr>
        </p:nvSpPr>
        <p:spPr/>
        <p:txBody>
          <a:bodyPr/>
          <a:lstStyle/>
          <a:p>
            <a:r>
              <a:rPr lang="el-GR" dirty="0"/>
              <a:t>Το ηλεκτρονικό μάρκετινγκ (</a:t>
            </a:r>
            <a:r>
              <a:rPr lang="el-GR" dirty="0" err="1"/>
              <a:t>internet</a:t>
            </a:r>
            <a:r>
              <a:rPr lang="el-GR" dirty="0"/>
              <a:t> </a:t>
            </a:r>
            <a:r>
              <a:rPr lang="el-GR" dirty="0" err="1"/>
              <a:t>marketing</a:t>
            </a:r>
            <a:r>
              <a:rPr lang="el-GR" dirty="0"/>
              <a:t>) αναφέρεται και ως </a:t>
            </a:r>
            <a:r>
              <a:rPr lang="el-GR" dirty="0" err="1"/>
              <a:t>online</a:t>
            </a:r>
            <a:r>
              <a:rPr lang="el-GR" dirty="0"/>
              <a:t> </a:t>
            </a:r>
            <a:r>
              <a:rPr lang="el-GR" dirty="0" err="1"/>
              <a:t>marketing</a:t>
            </a:r>
            <a:r>
              <a:rPr lang="el-GR" dirty="0"/>
              <a:t> ή e-</a:t>
            </a:r>
            <a:r>
              <a:rPr lang="el-GR" dirty="0" err="1"/>
              <a:t>marketing</a:t>
            </a:r>
            <a:r>
              <a:rPr lang="el-GR" dirty="0"/>
              <a:t>, είναι το μάρκετινγκ των προϊόντων ή υπηρεσιών διαμέσου του Internet. </a:t>
            </a:r>
            <a:endParaRPr lang="el-GR" dirty="0" smtClean="0"/>
          </a:p>
          <a:p>
            <a:r>
              <a:rPr lang="el-GR" dirty="0"/>
              <a:t>Το e-</a:t>
            </a:r>
            <a:r>
              <a:rPr lang="el-GR" dirty="0" err="1"/>
              <a:t>marketing</a:t>
            </a:r>
            <a:r>
              <a:rPr lang="el-GR" dirty="0"/>
              <a:t> απαιτεί όπως και το παραδοσιακό μάρκετινγκ ένα συμπαγές σχέδιο μάρκετινγκ με στρατηγικές βασισμένες τόσο στην έρευνα όσο και στην κοινή λογική. </a:t>
            </a:r>
            <a:endParaRPr lang="el-GR" dirty="0" smtClean="0"/>
          </a:p>
          <a:p>
            <a:r>
              <a:rPr lang="el-GR" dirty="0"/>
              <a:t>Οι βασικότεροι στόχοι του e-</a:t>
            </a:r>
            <a:r>
              <a:rPr lang="el-GR" dirty="0" err="1"/>
              <a:t>marketing</a:t>
            </a:r>
            <a:r>
              <a:rPr lang="el-GR" dirty="0"/>
              <a:t> θα πρέπει να αφορούν τη χρήση των εργαλείων αυτού για καλύτερη προώθηση και προβολή του τουριστικού προορισμού ή της ξενοδοχειακής επιχείρησης και τη γνώση για αποτελεσματική χρήση αυτών ώστε να αποδώσουν κέρδη στην επιχείρηση ή τον οργανισμό.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7127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Διαφορές </a:t>
            </a:r>
            <a:r>
              <a:rPr lang="el-GR" dirty="0"/>
              <a:t>μεταξύ παραδοσιακού και ηλεκτρονικού μάρκετινγκ </a:t>
            </a:r>
            <a:r>
              <a:rPr lang="el-GR" sz="3000" b="0" dirty="0" smtClean="0"/>
              <a:t>1/2</a:t>
            </a:r>
            <a:endParaRPr lang="el-GR" sz="3000" b="0" dirty="0"/>
          </a:p>
        </p:txBody>
      </p:sp>
      <p:sp>
        <p:nvSpPr>
          <p:cNvPr id="3" name="Θέση περιεχομένου 2"/>
          <p:cNvSpPr>
            <a:spLocks noGrp="1"/>
          </p:cNvSpPr>
          <p:nvPr>
            <p:ph idx="1"/>
          </p:nvPr>
        </p:nvSpPr>
        <p:spPr/>
        <p:txBody>
          <a:bodyPr>
            <a:normAutofit fontScale="92500"/>
          </a:bodyPr>
          <a:lstStyle/>
          <a:p>
            <a:r>
              <a:rPr lang="el-GR" b="1" dirty="0"/>
              <a:t>Έρευνα αγοράς.</a:t>
            </a:r>
            <a:r>
              <a:rPr lang="el-GR" dirty="0"/>
              <a:t> Το πρώτο χρησιμοποιεί πρωτογενείς έρευνες για τη συλλογή στοιχείων των καταναλωτών και ανταγωνιστών κάθε αγοράς ή δευτερογενή στοιχεία από εταιρείες ερευνών, ενώ το δεύτερο χρησιμοποιεί ερωτηματολόγια και έρευνα διαθέσεων καταναλωτών μέσω του διαδικτύου με τη βοήθεια των πελατών, διαλογικότητα και έγκαιρη ενημέρωση.</a:t>
            </a:r>
          </a:p>
          <a:p>
            <a:r>
              <a:rPr lang="el-GR" b="1" dirty="0"/>
              <a:t>Τμηματοποίηση αγοράς.</a:t>
            </a:r>
            <a:r>
              <a:rPr lang="el-GR" dirty="0"/>
              <a:t> Το παραδοσιακό διακρίνει σε επιμέρους τμήματα βάσει δημογραφικών και ψυχογραφικών χαρακτηριστικών των υπαρχόντων ή πιθανών πελατών και μεταχειρίζεται ίδια καταναλωτές με παρόμοιο προφίλ, ενώ το ηλεκτρονικό χρησιμοποιεί δεδομένα τρέχουσας συμπεριφοράς καταναλωτών και διακρίνει βάσει στατιστικών μεθόδων το δυναμικό και την αξία κάθε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36509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Διαφορές μεταξύ παραδοσιακού και </a:t>
            </a:r>
            <a:r>
              <a:rPr lang="el-GR" dirty="0" smtClean="0">
                <a:solidFill>
                  <a:prstClr val="white"/>
                </a:solidFill>
              </a:rPr>
              <a:t>ηλεκτρονικού </a:t>
            </a:r>
            <a:r>
              <a:rPr lang="el-GR" dirty="0">
                <a:solidFill>
                  <a:prstClr val="white"/>
                </a:solidFill>
              </a:rPr>
              <a:t>μάρκετινγκ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23528" y="1556792"/>
            <a:ext cx="8568952" cy="5184576"/>
          </a:xfrm>
        </p:spPr>
        <p:txBody>
          <a:bodyPr>
            <a:normAutofit fontScale="92500"/>
          </a:bodyPr>
          <a:lstStyle/>
          <a:p>
            <a:r>
              <a:rPr lang="el-GR" b="1" dirty="0"/>
              <a:t>Πολιτική προϊόντων.</a:t>
            </a:r>
            <a:r>
              <a:rPr lang="el-GR" dirty="0"/>
              <a:t> Στο παραδοσιακό η ανάπτυξη των προϊόντων βασίζεται στην τεχνολογία και το σύστημα παραγωγής της επιχείρησης, στην καλύτερη περίπτωση γίνεται δοκιμή του προϊόντος και μετά εισαγωγή του στην αγορά, ενώ στο ηλεκτρονικό η ανάπτυξη των προϊόντων γίνεται βάσει των επιταγών του καταναλωτή, αμφίδρομη, αλληλεπιδραστική επικοινωνία για την εισαγωγή νέων προϊόντων και την τροποποίηση παλαιών.</a:t>
            </a:r>
          </a:p>
          <a:p>
            <a:r>
              <a:rPr lang="el-GR" b="1" dirty="0"/>
              <a:t>Έλεγχος μάρκετινγκ.</a:t>
            </a:r>
            <a:r>
              <a:rPr lang="el-GR" dirty="0"/>
              <a:t> Το πρώτο επικεντρώνεται στην παρακολούθηση μεριδίου της αγοράς, πωλήσεων και κέρδους, ενώ το δεύτερο επικεντρώνεται στη διατήρηση πελατών, απόκτηση νέων πελατών, βάση δεδομένων για την παρακολούθηση της αξίας του κάθε πελάτη και δυναμικός </a:t>
            </a:r>
            <a:r>
              <a:rPr lang="el-GR" dirty="0" smtClean="0"/>
              <a:t>έλεγχος</a:t>
            </a:r>
            <a:r>
              <a:rPr lang="el-GR"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588751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Διακρίσεις </a:t>
            </a:r>
            <a:br>
              <a:rPr lang="el-GR" dirty="0" smtClean="0"/>
            </a:br>
            <a:r>
              <a:rPr lang="el-GR" dirty="0" smtClean="0"/>
              <a:t>Διαδικτυακού Μάρκετινγκ</a:t>
            </a:r>
            <a:endParaRPr lang="el-GR" dirty="0"/>
          </a:p>
        </p:txBody>
      </p:sp>
      <p:sp>
        <p:nvSpPr>
          <p:cNvPr id="3" name="Θέση περιεχομένου 2"/>
          <p:cNvSpPr>
            <a:spLocks noGrp="1"/>
          </p:cNvSpPr>
          <p:nvPr>
            <p:ph idx="1"/>
          </p:nvPr>
        </p:nvSpPr>
        <p:spPr/>
        <p:txBody>
          <a:bodyPr/>
          <a:lstStyle/>
          <a:p>
            <a:pPr>
              <a:spcBef>
                <a:spcPts val="2400"/>
              </a:spcBef>
            </a:pPr>
            <a:r>
              <a:rPr lang="el-GR" dirty="0"/>
              <a:t>Άμεσο και έμμεσο μάρκετινγκ</a:t>
            </a:r>
          </a:p>
          <a:p>
            <a:pPr>
              <a:spcBef>
                <a:spcPts val="2400"/>
              </a:spcBef>
            </a:pPr>
            <a:r>
              <a:rPr lang="el-GR" dirty="0"/>
              <a:t>Πλήρες και μερικό μάρκετινγκ</a:t>
            </a:r>
          </a:p>
          <a:p>
            <a:pPr>
              <a:spcBef>
                <a:spcPts val="2400"/>
              </a:spcBef>
            </a:pPr>
            <a:r>
              <a:rPr lang="el-GR" dirty="0"/>
              <a:t>Παγκόσμιο και τοπικό </a:t>
            </a:r>
            <a:r>
              <a:rPr lang="el-GR" dirty="0" smtClean="0"/>
              <a:t>μάρκετινγκ</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21100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a:t>
            </a:r>
            <a:br>
              <a:rPr lang="el-GR" dirty="0"/>
            </a:br>
            <a:r>
              <a:rPr lang="el-GR" dirty="0"/>
              <a:t>Διαδικτυακού </a:t>
            </a:r>
            <a:r>
              <a:rPr lang="el-GR" dirty="0" smtClean="0"/>
              <a:t>Μάρκετινγκ </a:t>
            </a:r>
            <a:r>
              <a:rPr lang="el-GR" sz="3000" b="0" dirty="0" smtClean="0"/>
              <a:t>1/3</a:t>
            </a:r>
            <a:endParaRPr lang="el-GR" sz="3000" b="0" dirty="0"/>
          </a:p>
        </p:txBody>
      </p:sp>
      <p:sp>
        <p:nvSpPr>
          <p:cNvPr id="3" name="Θέση περιεχομένου 2"/>
          <p:cNvSpPr>
            <a:spLocks noGrp="1"/>
          </p:cNvSpPr>
          <p:nvPr>
            <p:ph idx="1"/>
          </p:nvPr>
        </p:nvSpPr>
        <p:spPr>
          <a:xfrm>
            <a:off x="323528" y="1556792"/>
            <a:ext cx="8424936" cy="4968552"/>
          </a:xfrm>
        </p:spPr>
        <p:txBody>
          <a:bodyPr>
            <a:noAutofit/>
          </a:bodyPr>
          <a:lstStyle/>
          <a:p>
            <a:r>
              <a:rPr lang="el-GR" sz="2300" dirty="0"/>
              <a:t>Άμεση επικοινωνία με τους πελάτες. Με ελκυστικές και καλά δομημένες παρουσιάσεις των προϊόντων, υπηρεσιών και των εφαρμογών τους, δίνεται μια ολοκληρωμένη εικόνα στους πελάτες, με αποτέλεσμα τη μείωση του κύκλου των πωλήσεων και τη μείωση του κόστους ενημέρωσης και επικοινωνίας.</a:t>
            </a:r>
          </a:p>
          <a:p>
            <a:r>
              <a:rPr lang="el-GR" sz="2300" dirty="0"/>
              <a:t>Δίνεται η δυνατότητα σε κάθε μεγέθους επιχείρηση να απευθυνθεί στην παγκόσμια αγορά, μια αγορά εκατομμυρίων καταναλωτών.</a:t>
            </a:r>
          </a:p>
          <a:p>
            <a:r>
              <a:rPr lang="el-GR" sz="2300" dirty="0"/>
              <a:t>Δυνατότητα μετρήσεων αποτελεσματικότητας και διεξαγωγής ερευνών (βαθμός ικανοποίησης των πελατών από συγκεκριμένο προϊόν, τα επιθυμητά χαρακτηριστικά ενός νέου προϊόντος κ.α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64411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a:t>
            </a:r>
            <a:br>
              <a:rPr lang="el-GR" dirty="0"/>
            </a:br>
            <a:r>
              <a:rPr lang="el-GR" dirty="0"/>
              <a:t>Διαδικτυακού </a:t>
            </a:r>
            <a:r>
              <a:rPr lang="el-GR" dirty="0" smtClean="0"/>
              <a:t>Μάρκετινγκ </a:t>
            </a:r>
            <a:r>
              <a:rPr lang="el-GR" sz="3000" b="0" dirty="0" smtClean="0"/>
              <a:t>2/3</a:t>
            </a:r>
            <a:endParaRPr lang="el-GR" sz="3000" b="0" dirty="0"/>
          </a:p>
        </p:txBody>
      </p:sp>
      <p:sp>
        <p:nvSpPr>
          <p:cNvPr id="3" name="Θέση περιεχομένου 2"/>
          <p:cNvSpPr>
            <a:spLocks noGrp="1"/>
          </p:cNvSpPr>
          <p:nvPr>
            <p:ph idx="1"/>
          </p:nvPr>
        </p:nvSpPr>
        <p:spPr>
          <a:xfrm>
            <a:off x="323528" y="1556792"/>
            <a:ext cx="8640960" cy="4968552"/>
          </a:xfrm>
        </p:spPr>
        <p:txBody>
          <a:bodyPr>
            <a:noAutofit/>
          </a:bodyPr>
          <a:lstStyle/>
          <a:p>
            <a:r>
              <a:rPr lang="el-GR" sz="2300" dirty="0" smtClean="0"/>
              <a:t>Αναβάθμιση </a:t>
            </a:r>
            <a:r>
              <a:rPr lang="el-GR" sz="2300" dirty="0"/>
              <a:t>του σέρβις στον πελάτη και μείωση του κόστους υποστήριξης.</a:t>
            </a:r>
          </a:p>
          <a:p>
            <a:r>
              <a:rPr lang="en-US" sz="2300" dirty="0"/>
              <a:t>Online </a:t>
            </a:r>
            <a:r>
              <a:rPr lang="el-GR" sz="2300" dirty="0"/>
              <a:t>και </a:t>
            </a:r>
            <a:r>
              <a:rPr lang="en-US" sz="2300" dirty="0"/>
              <a:t>just in time </a:t>
            </a:r>
            <a:r>
              <a:rPr lang="el-GR" sz="2300" dirty="0"/>
              <a:t>εξυπηρέτηση πελατών.</a:t>
            </a:r>
          </a:p>
          <a:p>
            <a:r>
              <a:rPr lang="el-GR" sz="2300" dirty="0"/>
              <a:t>Δυνατότητα εφαρμογής του </a:t>
            </a:r>
            <a:r>
              <a:rPr lang="en-US" sz="2300" dirty="0"/>
              <a:t>Relationship marketing</a:t>
            </a:r>
            <a:r>
              <a:rPr lang="el-GR" sz="2300" dirty="0"/>
              <a:t>. Αύξηση της αφοσίωσης του πελάτη και αναβάθμιση της επικοινωνίας επιχείρησης-καταναλωτή.</a:t>
            </a:r>
          </a:p>
          <a:p>
            <a:r>
              <a:rPr lang="el-GR" sz="2300" dirty="0"/>
              <a:t>Ευελιξία προσαρμογής της επιχείρησης στις αλλαγές της αγοράς (αλλαγή τιμών, καθορισμός βραχυχρόνιων προσφορών, δοκιμές προϊόντων κ.ά.). Η ενημέρωση των στοιχείων σε μια ηλεκτρονική σελίδα είναι εύκολη και ταχύτατη, λόγω της φύσης του μέσου. Ενώ για να ενημερώσει έναν έντυπο κατάλογο και να τον διανείμει, το κόστος και ο χρόνος είναι σαφώς μεγαλύτερα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20870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a:t>
            </a:r>
            <a:br>
              <a:rPr lang="el-GR" dirty="0"/>
            </a:br>
            <a:r>
              <a:rPr lang="el-GR" dirty="0"/>
              <a:t>Διαδικτυακού </a:t>
            </a:r>
            <a:r>
              <a:rPr lang="el-GR" dirty="0" smtClean="0"/>
              <a:t>Μάρκετινγκ </a:t>
            </a:r>
            <a:r>
              <a:rPr lang="el-GR" sz="3000" b="0" dirty="0" smtClean="0"/>
              <a:t>3/3</a:t>
            </a:r>
            <a:endParaRPr lang="el-GR" sz="3000" b="0" dirty="0"/>
          </a:p>
        </p:txBody>
      </p:sp>
      <p:sp>
        <p:nvSpPr>
          <p:cNvPr id="3" name="Θέση περιεχομένου 2"/>
          <p:cNvSpPr>
            <a:spLocks noGrp="1"/>
          </p:cNvSpPr>
          <p:nvPr>
            <p:ph idx="1"/>
          </p:nvPr>
        </p:nvSpPr>
        <p:spPr/>
        <p:txBody>
          <a:bodyPr>
            <a:noAutofit/>
          </a:bodyPr>
          <a:lstStyle/>
          <a:p>
            <a:r>
              <a:rPr lang="en-US" sz="2300" dirty="0" smtClean="0"/>
              <a:t>Online </a:t>
            </a:r>
            <a:r>
              <a:rPr lang="el-GR" sz="2300" dirty="0"/>
              <a:t>παράδοση πληροφοριακού υλικού και άλλων προϊόντων (π.χ. λογισμικού, ηλεκτρονικών εφημερίδων κ.ά.).</a:t>
            </a:r>
          </a:p>
          <a:p>
            <a:r>
              <a:rPr lang="en-US" sz="2300" dirty="0"/>
              <a:t>Online </a:t>
            </a:r>
            <a:r>
              <a:rPr lang="el-GR" sz="2300" dirty="0"/>
              <a:t>συνεργασία με άλλες επιχειρήσεις. Το δίκτυο διανομής, οι μεσάζοντες, οι αντιπρόσωποι, οι πωλητές μπορούν να επικοινωνούν καθημερινά και να ζητούν πληροφορίες για προϊόντα.</a:t>
            </a:r>
          </a:p>
          <a:p>
            <a:r>
              <a:rPr lang="el-GR" sz="2300" dirty="0"/>
              <a:t>Δυνατότητα άμεσης επικοινωνίας με τους προμηθευτές.</a:t>
            </a:r>
          </a:p>
          <a:p>
            <a:r>
              <a:rPr lang="el-GR" sz="2300" dirty="0"/>
              <a:t>Δυνατότητα άμεσης παρακολούθησης των ανταγωνιστικών προϊόντων.</a:t>
            </a:r>
          </a:p>
          <a:p>
            <a:r>
              <a:rPr lang="en-US" sz="2300" dirty="0"/>
              <a:t>Χα</a:t>
            </a:r>
            <a:r>
              <a:rPr lang="en-US" sz="2300" dirty="0" err="1"/>
              <a:t>μηλότερο</a:t>
            </a:r>
            <a:r>
              <a:rPr lang="en-US" sz="2300" dirty="0"/>
              <a:t> </a:t>
            </a:r>
            <a:r>
              <a:rPr lang="en-US" sz="2300" dirty="0" err="1"/>
              <a:t>κόστος</a:t>
            </a:r>
            <a:r>
              <a:rPr lang="en-US" sz="2300" dirty="0"/>
              <a:t> π</a:t>
            </a:r>
            <a:r>
              <a:rPr lang="en-US" sz="2300" dirty="0" err="1"/>
              <a:t>ροϊόντος</a:t>
            </a:r>
            <a:r>
              <a:rPr lang="en-US" sz="2300" dirty="0"/>
              <a:t> και </a:t>
            </a:r>
            <a:r>
              <a:rPr lang="en-US" sz="2300" dirty="0" err="1"/>
              <a:t>μικρότερος</a:t>
            </a:r>
            <a:r>
              <a:rPr lang="en-US" sz="2300" dirty="0"/>
              <a:t> </a:t>
            </a:r>
            <a:r>
              <a:rPr lang="en-US" sz="2300" dirty="0" err="1"/>
              <a:t>χρόνος</a:t>
            </a:r>
            <a:r>
              <a:rPr lang="en-US" sz="2300" dirty="0"/>
              <a:t> </a:t>
            </a:r>
            <a:r>
              <a:rPr lang="en-US" sz="2300" dirty="0" smtClean="0"/>
              <a:t>πα</a:t>
            </a:r>
            <a:r>
              <a:rPr lang="en-US" sz="2300" dirty="0" err="1" smtClean="0"/>
              <a:t>ράδοσης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5401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Μειονεκτήματα</a:t>
            </a:r>
            <a:r>
              <a:rPr lang="el-GR" dirty="0">
                <a:solidFill>
                  <a:prstClr val="white"/>
                </a:solidFill>
              </a:rPr>
              <a:t/>
            </a:r>
            <a:br>
              <a:rPr lang="el-GR" dirty="0">
                <a:solidFill>
                  <a:prstClr val="white"/>
                </a:solidFill>
              </a:rPr>
            </a:br>
            <a:r>
              <a:rPr lang="el-GR" dirty="0">
                <a:solidFill>
                  <a:prstClr val="white"/>
                </a:solidFill>
              </a:rPr>
              <a:t>Διαδικτυακού Μάρκετινγκ </a:t>
            </a:r>
            <a:r>
              <a:rPr lang="el-GR" sz="3000" b="0" dirty="0" smtClean="0">
                <a:solidFill>
                  <a:prstClr val="white"/>
                </a:solidFill>
              </a:rPr>
              <a:t>1/2</a:t>
            </a:r>
            <a:endParaRPr lang="el-GR" dirty="0"/>
          </a:p>
        </p:txBody>
      </p:sp>
      <p:sp>
        <p:nvSpPr>
          <p:cNvPr id="3" name="Θέση περιεχομένου 2"/>
          <p:cNvSpPr>
            <a:spLocks noGrp="1"/>
          </p:cNvSpPr>
          <p:nvPr>
            <p:ph idx="1"/>
          </p:nvPr>
        </p:nvSpPr>
        <p:spPr/>
        <p:txBody>
          <a:bodyPr>
            <a:noAutofit/>
          </a:bodyPr>
          <a:lstStyle/>
          <a:p>
            <a:r>
              <a:rPr lang="el-GR" sz="2300" dirty="0"/>
              <a:t>Στα περισσότερα προϊόντα, ειδικότερα αυτά με υλική υπόσταση, η συναλλαγή ολοκληρώνεται με τη φυσική παράδοση του προϊόντος με τις κλασικές μεθόδους του ταχυδρομείου ή των ιδιωτικών εταιρειών διανομής εμπορευμάτων.</a:t>
            </a:r>
          </a:p>
          <a:p>
            <a:r>
              <a:rPr lang="el-GR" sz="2300" dirty="0"/>
              <a:t>Η έλλειψη κάποιου κεντρικού συντονισμού και ευρετηρίου που να εγγυάται την ταχύτητα, την αξιοπιστία και την διαθεσιμότητα του δικτύου(</a:t>
            </a:r>
            <a:r>
              <a:rPr lang="en-US" sz="2300" dirty="0"/>
              <a:t>device certification</a:t>
            </a:r>
            <a:r>
              <a:rPr lang="el-GR" sz="2300" dirty="0"/>
              <a:t>). </a:t>
            </a:r>
            <a:r>
              <a:rPr lang="en-US" sz="2300" dirty="0"/>
              <a:t>To Internet </a:t>
            </a:r>
            <a:r>
              <a:rPr lang="el-GR" sz="2300" dirty="0"/>
              <a:t>δεν διαθέτει κάποιο κεντρικό σύστημα ταξινόμησης και ελέγχου και η οργάνωση στις μηχανές αναζήτησης δεν διευκολύνει πάντα τον εντοπισμό των πληροφοριών που επιθυμεί ο χρήστης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1750188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1549</Words>
  <Application>Microsoft Office PowerPoint</Application>
  <PresentationFormat>Προβολή στην οθόνη (4:3)</PresentationFormat>
  <Paragraphs>145</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template</vt:lpstr>
      <vt:lpstr>OC_template_updated</vt:lpstr>
      <vt:lpstr>Διαδικτυακές συναλλαγές στον Τουρισμό (e-tourism) (Θ)</vt:lpstr>
      <vt:lpstr>e-marketing</vt:lpstr>
      <vt:lpstr>Διαφορές μεταξύ παραδοσιακού και ηλεκτρονικού μάρκετινγκ 1/2</vt:lpstr>
      <vt:lpstr>Διαφορές μεταξύ παραδοσιακού και ηλεκτρονικού μάρκετινγκ 2/2</vt:lpstr>
      <vt:lpstr>Διακρίσεις  Διαδικτυακού Μάρκετινγκ</vt:lpstr>
      <vt:lpstr>Πλεονεκτήματα Διαδικτυακού Μάρκετινγκ 1/3</vt:lpstr>
      <vt:lpstr>Πλεονεκτήματα Διαδικτυακού Μάρκετινγκ 2/3</vt:lpstr>
      <vt:lpstr>Πλεονεκτήματα Διαδικτυακού Μάρκετινγκ 3/3</vt:lpstr>
      <vt:lpstr>Μειονεκτήματα Διαδικτυακού Μάρκετινγκ 1/2</vt:lpstr>
      <vt:lpstr>Μειονεκτήματα Διαδικτυακού Μάρκετινγκ 2/2</vt:lpstr>
      <vt:lpstr>Netiquette 1/2</vt:lpstr>
      <vt:lpstr>Netiquette 2/2</vt:lpstr>
      <vt:lpstr>Είδη Μάρκετινγκ 1/2</vt:lpstr>
      <vt:lpstr>Είδη Μάρκετινγκ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5</cp:revision>
  <dcterms:created xsi:type="dcterms:W3CDTF">2015-12-05T11:15:26Z</dcterms:created>
  <dcterms:modified xsi:type="dcterms:W3CDTF">2015-12-05T11:54:51Z</dcterms:modified>
</cp:coreProperties>
</file>