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62" r:id="rId11"/>
    <p:sldId id="264" r:id="rId12"/>
    <p:sldId id="273" r:id="rId13"/>
    <p:sldId id="274" r:id="rId14"/>
    <p:sldId id="275" r:id="rId15"/>
    <p:sldId id="276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707" autoAdjust="0"/>
  </p:normalViewPr>
  <p:slideViewPr>
    <p:cSldViewPr>
      <p:cViewPr varScale="1">
        <p:scale>
          <a:sx n="81" d="100"/>
          <a:sy n="81" d="100"/>
        </p:scale>
        <p:origin x="-8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930" y="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2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3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3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9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4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4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7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0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ke.teiath.gr/epixeire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Οικονομοτεχνική Ανάλυση και Διαχείριση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Νέες τ</a:t>
            </a:r>
            <a:r>
              <a:rPr lang="el-GR" sz="2800" dirty="0" smtClean="0"/>
              <a:t>εχνικές </a:t>
            </a:r>
            <a:r>
              <a:rPr lang="el-GR" sz="2800" dirty="0"/>
              <a:t>&amp; </a:t>
            </a:r>
            <a:r>
              <a:rPr lang="el-GR" sz="2800" dirty="0" smtClean="0"/>
              <a:t>ηλεκτρονικό </a:t>
            </a:r>
            <a:r>
              <a:rPr lang="el-GR" sz="2800" dirty="0"/>
              <a:t>ε</a:t>
            </a:r>
            <a:r>
              <a:rPr lang="el-GR" sz="2800" dirty="0" smtClean="0"/>
              <a:t>μπόριο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Βασίλης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Πολιτικών Μηχανικών ΤΕ και Μηχανικών Τοπογραφίας και Γεωπληροφορικής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Βασίλης Μούσας 2014. Βασίλης Μούσας. </a:t>
            </a:r>
            <a:r>
              <a:rPr lang="el-GR" sz="2000" dirty="0"/>
              <a:t>«Οικονομοτεχνική Ανάλυση και Διαχείριση. </a:t>
            </a:r>
            <a:r>
              <a:rPr lang="el-GR" sz="2000" dirty="0" smtClean="0"/>
              <a:t>Ενότητα 13</a:t>
            </a:r>
            <a:r>
              <a:rPr lang="en-US" sz="2000" dirty="0" smtClean="0"/>
              <a:t>:</a:t>
            </a:r>
            <a:r>
              <a:rPr lang="el-GR" sz="2000" dirty="0"/>
              <a:t> Νέες </a:t>
            </a:r>
            <a:r>
              <a:rPr lang="el-GR" sz="2000" dirty="0" smtClean="0"/>
              <a:t>τεχνικές </a:t>
            </a:r>
            <a:r>
              <a:rPr lang="el-GR" sz="2000" dirty="0"/>
              <a:t>&amp; </a:t>
            </a:r>
            <a:r>
              <a:rPr lang="el-GR" sz="2000" dirty="0" smtClean="0"/>
              <a:t>ηλεκτρονικό </a:t>
            </a:r>
            <a:r>
              <a:rPr lang="el-GR" sz="2000" dirty="0"/>
              <a:t>ε</a:t>
            </a:r>
            <a:r>
              <a:rPr lang="el-GR" sz="2000" dirty="0" smtClean="0"/>
              <a:t>μπόριο».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4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207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Ηλεκτρονικό </a:t>
            </a:r>
            <a:r>
              <a:rPr lang="el-GR" dirty="0" smtClean="0"/>
              <a:t>εμπόριο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Με τη διείσδυση του Διαδικτύου στη ζωή μας, </a:t>
            </a:r>
            <a:r>
              <a:rPr lang="el-GR" dirty="0" smtClean="0"/>
              <a:t>εξοικειωνόμαστε </a:t>
            </a:r>
            <a:r>
              <a:rPr lang="el-GR" dirty="0"/>
              <a:t>όλο και περισσότερο με την ιδέα των on-line αγορών και της ύπαρξης ηλεκτρονικών καταστημάτων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Μια επιχείρησή για να υποστηρίζει εφαρμογές </a:t>
            </a:r>
            <a:r>
              <a:rPr lang="el-GR" b="1" dirty="0"/>
              <a:t>ηλεκτρονικού εμπορίου</a:t>
            </a:r>
            <a:r>
              <a:rPr lang="el-GR" dirty="0"/>
              <a:t> πρέπει να έχει παρουσία στο </a:t>
            </a:r>
            <a:r>
              <a:rPr lang="el-GR" b="1" dirty="0"/>
              <a:t>διαδίκτυο,</a:t>
            </a:r>
            <a:r>
              <a:rPr lang="el-GR" dirty="0"/>
              <a:t> δηλαδή να έχει το δικό της </a:t>
            </a:r>
            <a:r>
              <a:rPr lang="el-GR" b="1" dirty="0"/>
              <a:t>ιστότοπο,</a:t>
            </a:r>
            <a:r>
              <a:rPr lang="el-GR" dirty="0"/>
              <a:t> όπου παρουσιάζεται η επιχείρησή και τα προϊόντα ή οι υπηρεσίες που παρέχει.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527884" y="5085184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  <a:hlinkClick r:id="rId2"/>
              </a:rPr>
              <a:t>moke.teiath.gr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– Marketing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ηλεκτρονικό εμπόριο έφερε και νέες τεχνικές marketing μέσω διαδικτύου. Οι πιο συνηθισμένοι τρόποι παρουσίας επιχειρήσεων στο διαδίκτυο είναι οι εξής:</a:t>
            </a:r>
          </a:p>
          <a:p>
            <a:r>
              <a:rPr lang="el-GR" b="1" dirty="0" smtClean="0"/>
              <a:t>Απλή </a:t>
            </a:r>
            <a:r>
              <a:rPr lang="el-GR" b="1" dirty="0"/>
              <a:t>παρουσία </a:t>
            </a:r>
            <a:r>
              <a:rPr lang="el-GR" dirty="0"/>
              <a:t>στο διαδίκτυο, η οποία ενημερώνει αλλά δεν επιτρέπει την αγορά προϊόντων.</a:t>
            </a:r>
          </a:p>
          <a:p>
            <a:r>
              <a:rPr lang="el-GR" b="1" dirty="0" smtClean="0"/>
              <a:t>Διαφήμιση</a:t>
            </a:r>
            <a:r>
              <a:rPr lang="el-GR" dirty="0" smtClean="0"/>
              <a:t> </a:t>
            </a:r>
            <a:r>
              <a:rPr lang="el-GR" dirty="0"/>
              <a:t>που προϋποθέτει απλή </a:t>
            </a:r>
            <a:r>
              <a:rPr lang="el-GR" dirty="0" smtClean="0"/>
              <a:t>παρουσία. </a:t>
            </a:r>
            <a:endParaRPr lang="el-GR" dirty="0"/>
          </a:p>
          <a:p>
            <a:r>
              <a:rPr lang="el-GR" b="1" dirty="0" smtClean="0"/>
              <a:t>Ηλεκτρονικό </a:t>
            </a:r>
            <a:r>
              <a:rPr lang="el-GR" b="1" dirty="0"/>
              <a:t>κατάστημα </a:t>
            </a:r>
            <a:r>
              <a:rPr lang="el-GR" dirty="0"/>
              <a:t>που επιτρέπει παραγγελία προϊόντων, </a:t>
            </a:r>
            <a:r>
              <a:rPr lang="el-GR" b="1" dirty="0"/>
              <a:t>χωρίς</a:t>
            </a:r>
            <a:r>
              <a:rPr lang="el-GR" dirty="0"/>
              <a:t> όμως η </a:t>
            </a:r>
            <a:r>
              <a:rPr lang="el-GR" b="1" dirty="0"/>
              <a:t>συναλλαγή</a:t>
            </a:r>
            <a:r>
              <a:rPr lang="el-GR" dirty="0"/>
              <a:t> να γίνεται μέσω διαδικτύου.</a:t>
            </a:r>
          </a:p>
          <a:p>
            <a:r>
              <a:rPr lang="el-GR" b="1" dirty="0" smtClean="0"/>
              <a:t>Ηλεκτρονικό </a:t>
            </a:r>
            <a:r>
              <a:rPr lang="el-GR" b="1" dirty="0"/>
              <a:t>κατάστημα </a:t>
            </a:r>
            <a:r>
              <a:rPr lang="el-GR" dirty="0"/>
              <a:t>που επιτρέπει την </a:t>
            </a:r>
            <a:r>
              <a:rPr lang="el-GR" b="1" dirty="0"/>
              <a:t>πώληση </a:t>
            </a:r>
            <a:r>
              <a:rPr lang="el-GR" dirty="0"/>
              <a:t>άμεσα μέσα από το δικτυακό τόπο.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15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</a:t>
            </a:r>
            <a:r>
              <a:rPr lang="el-GR" dirty="0" smtClean="0"/>
              <a:t>στοιχεία </a:t>
            </a:r>
            <a:r>
              <a:rPr lang="el-GR" dirty="0"/>
              <a:t>&amp; </a:t>
            </a:r>
            <a:r>
              <a:rPr lang="el-GR" dirty="0" smtClean="0"/>
              <a:t>τεχνικά </a:t>
            </a:r>
            <a:r>
              <a:rPr lang="el-GR" dirty="0"/>
              <a:t>ε</a:t>
            </a:r>
            <a:r>
              <a:rPr lang="el-GR" dirty="0" smtClean="0"/>
              <a:t>ργαλεία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 βασικά στοιχεία &amp; εργαλεία των ηλεκτρονικών καταστημάτων είναι: </a:t>
            </a:r>
          </a:p>
          <a:p>
            <a:r>
              <a:rPr lang="el-GR" dirty="0"/>
              <a:t>  Ο Διαδικτυακός </a:t>
            </a:r>
            <a:r>
              <a:rPr lang="el-GR" dirty="0" smtClean="0"/>
              <a:t>τόπος,</a:t>
            </a:r>
            <a:endParaRPr lang="el-GR" dirty="0"/>
          </a:p>
          <a:p>
            <a:r>
              <a:rPr lang="el-GR" dirty="0"/>
              <a:t>  Ο κατάλογος των </a:t>
            </a:r>
            <a:r>
              <a:rPr lang="el-GR" dirty="0" smtClean="0"/>
              <a:t>προϊόντων,</a:t>
            </a:r>
            <a:endParaRPr lang="el-GR" dirty="0"/>
          </a:p>
          <a:p>
            <a:r>
              <a:rPr lang="el-GR" dirty="0"/>
              <a:t>  Το καλάθι </a:t>
            </a:r>
            <a:r>
              <a:rPr lang="el-GR" dirty="0" smtClean="0"/>
              <a:t>αγορών,</a:t>
            </a:r>
            <a:endParaRPr lang="el-GR" dirty="0"/>
          </a:p>
          <a:p>
            <a:r>
              <a:rPr lang="el-GR" dirty="0"/>
              <a:t>  </a:t>
            </a:r>
            <a:r>
              <a:rPr lang="el-GR" dirty="0" smtClean="0"/>
              <a:t>Παραγγελία,</a:t>
            </a:r>
            <a:endParaRPr lang="el-GR" dirty="0"/>
          </a:p>
          <a:p>
            <a:r>
              <a:rPr lang="el-GR" dirty="0"/>
              <a:t>  </a:t>
            </a:r>
            <a:r>
              <a:rPr lang="el-GR" dirty="0" smtClean="0"/>
              <a:t>Πληρωμή,</a:t>
            </a:r>
            <a:endParaRPr lang="el-GR" dirty="0"/>
          </a:p>
          <a:p>
            <a:r>
              <a:rPr lang="el-GR" dirty="0"/>
              <a:t>  </a:t>
            </a:r>
            <a:r>
              <a:rPr lang="el-GR" dirty="0" smtClean="0"/>
              <a:t>Παράδοση,</a:t>
            </a:r>
            <a:endParaRPr lang="el-GR" dirty="0"/>
          </a:p>
          <a:p>
            <a:r>
              <a:rPr lang="el-GR" dirty="0"/>
              <a:t>  Λίστες Πελατών &amp; Προσωπικά </a:t>
            </a:r>
            <a:r>
              <a:rPr lang="el-GR" dirty="0" smtClean="0"/>
              <a:t>Δεδομένα.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39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Εργαλεία υ</a:t>
            </a:r>
            <a:r>
              <a:rPr lang="el-GR" dirty="0" smtClean="0"/>
              <a:t>ποστήριξης </a:t>
            </a:r>
            <a:r>
              <a:rPr lang="el-GR" sz="3200" b="0" dirty="0" smtClean="0"/>
              <a:t>(1/3)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b="1" dirty="0"/>
              <a:t>Θερμοκοιτίδες  </a:t>
            </a:r>
          </a:p>
          <a:p>
            <a:pPr marL="0" indent="0">
              <a:buNone/>
            </a:pPr>
            <a:r>
              <a:rPr lang="el-GR" dirty="0"/>
              <a:t>Οι θερμοκοιτίδες επιχειρήσεων (Business incubators) λειτουργούν ως δομές στέγασης νέων εταιρειών.  Παρέχουν:</a:t>
            </a:r>
          </a:p>
          <a:p>
            <a:r>
              <a:rPr lang="el-GR" dirty="0"/>
              <a:t>Χώρους γραφείων, σε προσιτές τιμές μισθωμάτων,</a:t>
            </a:r>
          </a:p>
          <a:p>
            <a:r>
              <a:rPr lang="el-GR" dirty="0"/>
              <a:t>Κοινές υπηρεσίες γραμματειακής υποστήριξης, από κοινού χρήση εξοπλισμού γραφείου (διαδίκτυο, τηλεφωνικές συνδέσεις, φωτοτυπικό κέντρο,  κλπ.)</a:t>
            </a:r>
          </a:p>
          <a:p>
            <a:r>
              <a:rPr lang="el-GR" dirty="0"/>
              <a:t>Ανάπτυξη συνεργιών ανάμεσα στις συστεγαζόμενες επιχειρήσεις,</a:t>
            </a:r>
          </a:p>
          <a:p>
            <a:r>
              <a:rPr lang="el-GR" dirty="0"/>
              <a:t>Χρηματοδότηση των λειτουργικών δαπανών των εγκατεστημένων επιχειρήσεων</a:t>
            </a:r>
          </a:p>
          <a:p>
            <a:r>
              <a:rPr lang="el-GR" dirty="0"/>
              <a:t>Παροχή συμβουλευτικών και άλλων εξειδικευμένων (Νομικής, Λογιστικής φύσης) υπηρεσιών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9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Εργαλεία </a:t>
            </a:r>
            <a:r>
              <a:rPr lang="el-GR" dirty="0" smtClean="0"/>
              <a:t>υποστήριξης </a:t>
            </a:r>
            <a:r>
              <a:rPr lang="el-GR" sz="3200" b="0" dirty="0" smtClean="0"/>
              <a:t>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dirty="0"/>
              <a:t>Τεχνολογικά Πάρκα</a:t>
            </a:r>
          </a:p>
          <a:p>
            <a:pPr marL="0" indent="0">
              <a:buNone/>
            </a:pPr>
            <a:r>
              <a:rPr lang="el-GR" dirty="0"/>
              <a:t>Τα Τεχνολογικά Πάρκα είναι συμπλέγματα εγκαταστάσεων και υποδομών, που περιλαμβάνουν ένα πλήθος φορέων, με τη συνέργεια των οποίων επιδιώκεται  συνολική ανάπτυξη και η δημιουργία τεχνολογικού περιβάλλοντος. Σε ένα τεχνολογικό πάρκο μπορεί να μετέχουν:</a:t>
            </a:r>
          </a:p>
          <a:p>
            <a:r>
              <a:rPr lang="el-GR" dirty="0"/>
              <a:t>Επαγγελματικά </a:t>
            </a:r>
            <a:r>
              <a:rPr lang="el-GR" dirty="0" smtClean="0"/>
              <a:t>Επιμελητήρια,</a:t>
            </a:r>
            <a:endParaRPr lang="el-GR" dirty="0"/>
          </a:p>
          <a:p>
            <a:r>
              <a:rPr lang="el-GR" dirty="0"/>
              <a:t>Επενδυτικές </a:t>
            </a:r>
            <a:r>
              <a:rPr lang="el-GR" dirty="0" smtClean="0"/>
              <a:t>τράπεζες,</a:t>
            </a:r>
            <a:endParaRPr lang="el-GR" dirty="0"/>
          </a:p>
          <a:p>
            <a:r>
              <a:rPr lang="el-GR" dirty="0"/>
              <a:t>Τοπικές </a:t>
            </a:r>
            <a:r>
              <a:rPr lang="el-GR" dirty="0" smtClean="0"/>
              <a:t>βιομηχανίες/εργαστήρια,</a:t>
            </a:r>
            <a:endParaRPr lang="el-GR" dirty="0"/>
          </a:p>
          <a:p>
            <a:r>
              <a:rPr lang="el-GR" dirty="0" smtClean="0"/>
              <a:t>Δήμοι,</a:t>
            </a:r>
            <a:endParaRPr lang="el-GR" dirty="0"/>
          </a:p>
          <a:p>
            <a:r>
              <a:rPr lang="el-GR" dirty="0"/>
              <a:t>Πανεπιστημιακά </a:t>
            </a:r>
            <a:r>
              <a:rPr lang="el-GR" dirty="0" smtClean="0"/>
              <a:t>εργαστήρια,</a:t>
            </a:r>
            <a:endParaRPr lang="el-GR" dirty="0"/>
          </a:p>
          <a:p>
            <a:r>
              <a:rPr lang="el-GR" dirty="0"/>
              <a:t>Κεντρα </a:t>
            </a:r>
            <a:r>
              <a:rPr lang="el-GR" dirty="0" smtClean="0"/>
              <a:t>καινοτομιών.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23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Εργαλεία </a:t>
            </a:r>
            <a:r>
              <a:rPr lang="el-GR" dirty="0" smtClean="0"/>
              <a:t>υποστήριξης </a:t>
            </a:r>
            <a:r>
              <a:rPr lang="el-GR" sz="3200" b="0" dirty="0" smtClean="0"/>
              <a:t>(3/3)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Εταιρίες Spin Off</a:t>
            </a:r>
          </a:p>
          <a:p>
            <a:pPr marL="0" indent="0">
              <a:buNone/>
            </a:pPr>
            <a:r>
              <a:rPr lang="el-GR" dirty="0"/>
              <a:t>Εταιρίες </a:t>
            </a:r>
            <a:r>
              <a:rPr lang="el-GR" dirty="0"/>
              <a:t>Spin</a:t>
            </a:r>
            <a:r>
              <a:rPr lang="el-GR" dirty="0"/>
              <a:t> </a:t>
            </a:r>
            <a:r>
              <a:rPr lang="el-GR" dirty="0"/>
              <a:t>Off</a:t>
            </a:r>
            <a:r>
              <a:rPr lang="el-GR" dirty="0"/>
              <a:t> ή </a:t>
            </a:r>
            <a:r>
              <a:rPr lang="el-GR" dirty="0"/>
              <a:t>τ</a:t>
            </a:r>
            <a:r>
              <a:rPr lang="el-GR" dirty="0" smtClean="0"/>
              <a:t>εχνοβλαστοί</a:t>
            </a:r>
            <a:r>
              <a:rPr lang="el-GR" dirty="0" smtClean="0"/>
              <a:t> ονομάζονται </a:t>
            </a:r>
            <a:r>
              <a:rPr lang="el-GR" dirty="0"/>
              <a:t>οι εταιρείες έντασης γνώσης που συστήνονται για την εμπορική εκμετάλλευση πνευματικής ιδιοκτησίας ενός Πανεπιστημίου ή </a:t>
            </a:r>
            <a:r>
              <a:rPr lang="el-GR" dirty="0" smtClean="0"/>
              <a:t>ερευνητικού </a:t>
            </a:r>
            <a:r>
              <a:rPr lang="el-GR" dirty="0"/>
              <a:t>φορέα με συμμετοχή των μελών της ακαδημαϊκής κοινότητας </a:t>
            </a:r>
            <a:r>
              <a:rPr lang="el-GR" dirty="0" smtClean="0"/>
              <a:t>(</a:t>
            </a:r>
            <a:r>
              <a:rPr lang="el-GR" dirty="0"/>
              <a:t>κ</a:t>
            </a:r>
            <a:r>
              <a:rPr lang="el-GR" dirty="0" smtClean="0"/>
              <a:t>αθηγητων</a:t>
            </a:r>
            <a:r>
              <a:rPr lang="el-GR" dirty="0"/>
              <a:t>, ερευνητών, </a:t>
            </a:r>
            <a:r>
              <a:rPr lang="el-GR" dirty="0" smtClean="0"/>
              <a:t>φοιτητών) </a:t>
            </a:r>
            <a:r>
              <a:rPr lang="el-GR" dirty="0"/>
              <a:t>που συνεισέφεραν στην δημιουργία της πνευματικής αυτής ιδιοκτησίας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Οι εταιρείες αυτές, κατά κανόνα, στα πρώτα τους βήματα επιδιώκουν την </a:t>
            </a:r>
            <a:r>
              <a:rPr lang="el-GR" dirty="0" smtClean="0"/>
              <a:t>ολοκλήρωση </a:t>
            </a:r>
            <a:r>
              <a:rPr lang="el-GR" dirty="0"/>
              <a:t>των ερευνητικών εργασιών με στόχο το πέρασμα από την "ιδέα" στο προϊόν.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45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fadca3e5cf49e2a80e1c696ddd34e1fc4e22f3"/>
</p:tagLst>
</file>

<file path=ppt/theme/theme1.xml><?xml version="1.0" encoding="utf-8"?>
<a:theme xmlns:a="http://schemas.openxmlformats.org/drawingml/2006/main" name="OC_template_updated">
  <a:themeElements>
    <a:clrScheme name="Προσαρμοσμένο 1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926</Words>
  <Application>Microsoft Office PowerPoint</Application>
  <PresentationFormat>Προβολή στην οθόνη (4:3)</PresentationFormat>
  <Paragraphs>112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OC_template_updated</vt:lpstr>
      <vt:lpstr>1_OC_template_updated</vt:lpstr>
      <vt:lpstr>Οικονομοτεχνική Ανάλυση και Διαχείριση</vt:lpstr>
      <vt:lpstr>Ηλεκτρονικό εμπόριο</vt:lpstr>
      <vt:lpstr>e – Marketing</vt:lpstr>
      <vt:lpstr>Βασικά στοιχεία &amp; τεχνικά εργαλεία</vt:lpstr>
      <vt:lpstr>Εργαλεία υποστήριξης (1/3)</vt:lpstr>
      <vt:lpstr>Εργαλεία υποστήριξης (2/3)</vt:lpstr>
      <vt:lpstr>Εργαλεία υποστήριξης (3/3)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53</cp:revision>
  <dcterms:created xsi:type="dcterms:W3CDTF">2013-03-04T13:35:19Z</dcterms:created>
  <dcterms:modified xsi:type="dcterms:W3CDTF">2015-04-16T10:46:56Z</dcterms:modified>
</cp:coreProperties>
</file>