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26"/>
  </p:notesMasterIdLst>
  <p:handoutMasterIdLst>
    <p:handoutMasterId r:id="rId27"/>
  </p:handoutMasterIdLst>
  <p:sldIdLst>
    <p:sldId id="274" r:id="rId5"/>
    <p:sldId id="258" r:id="rId6"/>
    <p:sldId id="259" r:id="rId7"/>
    <p:sldId id="260" r:id="rId8"/>
    <p:sldId id="263" r:id="rId9"/>
    <p:sldId id="265" r:id="rId10"/>
    <p:sldId id="266" r:id="rId11"/>
    <p:sldId id="267" r:id="rId12"/>
    <p:sldId id="268" r:id="rId13"/>
    <p:sldId id="269" r:id="rId14"/>
    <p:sldId id="270" r:id="rId15"/>
    <p:sldId id="271" r:id="rId16"/>
    <p:sldId id="273" r:id="rId17"/>
    <p:sldId id="281" r:id="rId18"/>
    <p:sldId id="275" r:id="rId19"/>
    <p:sldId id="276" r:id="rId20"/>
    <p:sldId id="277" r:id="rId21"/>
    <p:sldId id="282" r:id="rId22"/>
    <p:sldId id="283" r:id="rId23"/>
    <p:sldId id="279" r:id="rId24"/>
    <p:sldId id="280"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4749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43217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87412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73553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57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741234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99676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422942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9743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188376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547526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59753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23763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055086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28549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91219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50221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12937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13200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79767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28135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36392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310494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81750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20437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09718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95885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07855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2385969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41773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3957876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12640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Arial" panose="020B0604020202020204" pitchFamily="34" charset="0"/>
              </a:rPr>
              <a:pPr>
                <a:defRPr/>
              </a:pPr>
              <a:t>‹#›</a:t>
            </a:fld>
            <a:endParaRPr lang="el-GR" dirty="0">
              <a:solidFill>
                <a:prstClr val="black"/>
              </a:solidFill>
              <a:cs typeface="Arial" panose="020B0604020202020204" pitchFamily="34" charset="0"/>
            </a:endParaRPr>
          </a:p>
        </p:txBody>
      </p:sp>
    </p:spTree>
    <p:extLst>
      <p:ext uri="{BB962C8B-B14F-4D97-AF65-F5344CB8AC3E}">
        <p14:creationId xmlns:p14="http://schemas.microsoft.com/office/powerpoint/2010/main" val="6849690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Arial" panose="020B0604020202020204" pitchFamily="34" charset="0"/>
              </a:rPr>
              <a:pPr>
                <a:defRPr/>
              </a:pPr>
              <a:t>‹#›</a:t>
            </a:fld>
            <a:endParaRPr lang="el-GR" dirty="0">
              <a:solidFill>
                <a:prstClr val="black"/>
              </a:solidFill>
              <a:cs typeface="Arial" panose="020B0604020202020204" pitchFamily="34" charset="0"/>
            </a:endParaRPr>
          </a:p>
        </p:txBody>
      </p:sp>
    </p:spTree>
    <p:extLst>
      <p:ext uri="{BB962C8B-B14F-4D97-AF65-F5344CB8AC3E}">
        <p14:creationId xmlns:p14="http://schemas.microsoft.com/office/powerpoint/2010/main" val="1982583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11716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mmewuji/4131728/"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creativecommons.org/licenses/by-nc-sa/2.0/deed.en" TargetMode="External"/><Relationship Id="rId4" Type="http://schemas.openxmlformats.org/officeDocument/2006/relationships/hyperlink" Target="http://www.flickr.com/photos/mmewuj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alinssite/4880638006/"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reativecommons.org/licenses/by-nc-sa/2.0/deed.en" TargetMode="External"/><Relationship Id="rId4" Type="http://schemas.openxmlformats.org/officeDocument/2006/relationships/hyperlink" Target="http://www.flickr.com/photos/alinssi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creativecommons.org/licenses/by-nc-sa/2.0/deed.en" TargetMode="External"/><Relationship Id="rId3" Type="http://schemas.openxmlformats.org/officeDocument/2006/relationships/hyperlink" Target="http://www.youtube.com/watch?v=Wimw7bz0fLo" TargetMode="External"/><Relationship Id="rId7" Type="http://schemas.openxmlformats.org/officeDocument/2006/relationships/hyperlink" Target="http://www.flickr.com/photos/alinssit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flickr.com/photos/alinssite/5705034827/"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a:solidFill>
                  <a:schemeClr val="tx1"/>
                </a:solidFill>
                <a:latin typeface="+mn-lt"/>
              </a:rPr>
              <a:t>Χειρουργική Νοσηλευτική </a:t>
            </a:r>
            <a:r>
              <a:rPr lang="el-GR" sz="4000" b="1" dirty="0" smtClean="0">
                <a:solidFill>
                  <a:schemeClr val="tx1"/>
                </a:solidFill>
                <a:latin typeface="+mn-lt"/>
              </a:rPr>
              <a:t>Ι</a:t>
            </a:r>
            <a:r>
              <a:rPr lang="en-US" sz="4000" b="1" dirty="0">
                <a:solidFill>
                  <a:schemeClr val="tx1"/>
                </a:solidFill>
                <a:latin typeface="+mn-lt"/>
              </a:rPr>
              <a:t> </a:t>
            </a:r>
            <a:r>
              <a:rPr lang="el-GR" sz="4000" b="1" dirty="0" smtClean="0">
                <a:solidFill>
                  <a:schemeClr val="tx1"/>
                </a:solidFill>
                <a:latin typeface="+mn-lt"/>
              </a:rPr>
              <a:t>(Ε)</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r>
              <a:rPr lang="el-GR" sz="2800" b="1" dirty="0"/>
              <a:t>Ενότητα </a:t>
            </a:r>
            <a:r>
              <a:rPr lang="en-US" sz="2800" b="1" dirty="0"/>
              <a:t>12</a:t>
            </a:r>
            <a:r>
              <a:rPr lang="el-GR" sz="2800" dirty="0"/>
              <a:t>:</a:t>
            </a:r>
            <a:r>
              <a:rPr lang="en-US" sz="2800" dirty="0"/>
              <a:t> </a:t>
            </a:r>
            <a:r>
              <a:rPr lang="el-GR" sz="2800" dirty="0"/>
              <a:t>Φροντίδα και Αλλαγή Επιθέματος Τραχειοστομίας</a:t>
            </a:r>
            <a:endParaRPr lang="en-US" sz="2800" dirty="0"/>
          </a:p>
          <a:p>
            <a:endParaRPr lang="en-US" sz="1800" dirty="0" smtClean="0"/>
          </a:p>
          <a:p>
            <a:r>
              <a:rPr lang="el-GR" sz="2400" dirty="0" smtClean="0"/>
              <a:t>Μ. Μπουζίκα, Χ. Τσίου, Β. Κουτσοπούλου</a:t>
            </a:r>
          </a:p>
          <a:p>
            <a:pPr lvl="0" fontAlgn="base">
              <a:lnSpc>
                <a:spcPct val="80000"/>
              </a:lnSpc>
              <a:spcAft>
                <a:spcPct val="0"/>
              </a:spcAft>
            </a:pPr>
            <a:r>
              <a:rPr lang="el-GR" altLang="el-GR" sz="2400" dirty="0" smtClean="0">
                <a:solidFill>
                  <a:prstClr val="black"/>
                </a:solidFill>
              </a:rPr>
              <a:t>Τμήμα Νοσηλευτικής</a:t>
            </a:r>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cs typeface="Arial" panose="020B0604020202020204" pitchFamily="34" charset="0"/>
              </a:rPr>
              <a:t>Ανοικτά Ακαδημαϊκά </a:t>
            </a:r>
            <a:r>
              <a:rPr lang="el-GR" sz="1600" dirty="0" smtClean="0">
                <a:solidFill>
                  <a:prstClr val="black"/>
                </a:solidFill>
                <a:latin typeface="Calibri"/>
                <a:cs typeface="Arial" panose="020B0604020202020204" pitchFamily="34" charset="0"/>
              </a:rPr>
              <a:t>Μαθήματα στο ΤΕΙ Αθήνας</a:t>
            </a:r>
            <a:endParaRPr lang="el-GR" sz="1600" dirty="0">
              <a:solidFill>
                <a:prstClr val="black"/>
              </a:solidFill>
              <a:latin typeface="Calibri"/>
              <a:cs typeface="Arial" panose="020B0604020202020204" pitchFamily="34" charset="0"/>
            </a:endParaRPr>
          </a:p>
        </p:txBody>
      </p:sp>
      <p:graphicFrame>
        <p:nvGraphicFramePr>
          <p:cNvPr id="14" name="Table 3"/>
          <p:cNvGraphicFramePr>
            <a:graphicFrameLocks noGrp="1"/>
          </p:cNvGraphicFramePr>
          <p:nvPr>
            <p:extLst>
              <p:ext uri="{D42A27DB-BD31-4B8C-83A1-F6EECF244321}">
                <p14:modId xmlns:p14="http://schemas.microsoft.com/office/powerpoint/2010/main" val="165744864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025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4A82"/>
                </a:solidFill>
              </a:rPr>
              <a:t>Επικεντρωμένη αξιολόγηση ασθενούς με </a:t>
            </a:r>
            <a:r>
              <a:rPr lang="el-GR" sz="4400" dirty="0" smtClean="0">
                <a:solidFill>
                  <a:srgbClr val="004A82"/>
                </a:solidFill>
              </a:rPr>
              <a:t>τραχειοστομία </a:t>
            </a:r>
            <a:r>
              <a:rPr lang="el-GR" sz="3600" b="0" dirty="0" smtClean="0">
                <a:solidFill>
                  <a:srgbClr val="004A82"/>
                </a:solidFill>
              </a:rPr>
              <a:t>(2 </a:t>
            </a:r>
            <a:r>
              <a:rPr lang="el-GR" sz="3600" b="0" dirty="0" smtClean="0">
                <a:solidFill>
                  <a:srgbClr val="004A82"/>
                </a:solidFill>
              </a:rPr>
              <a:t>από 3)</a:t>
            </a:r>
            <a:endParaRPr lang="el-GR" sz="3600" b="0" dirty="0">
              <a:solidFill>
                <a:srgbClr val="004A82"/>
              </a:solidFill>
            </a:endParaRPr>
          </a:p>
        </p:txBody>
      </p:sp>
      <p:sp>
        <p:nvSpPr>
          <p:cNvPr id="5" name="Θέση περιεχομένου 4"/>
          <p:cNvSpPr>
            <a:spLocks noGrp="1"/>
          </p:cNvSpPr>
          <p:nvPr>
            <p:ph idx="1"/>
          </p:nvPr>
        </p:nvSpPr>
        <p:spPr>
          <a:xfrm>
            <a:off x="457200" y="1196752"/>
            <a:ext cx="8229600" cy="5400600"/>
          </a:xfrm>
        </p:spPr>
        <p:txBody>
          <a:bodyPr>
            <a:normAutofit lnSpcReduction="10000"/>
          </a:bodyPr>
          <a:lstStyle/>
          <a:p>
            <a:pPr marL="0" indent="0">
              <a:spcBef>
                <a:spcPts val="1200"/>
              </a:spcBef>
              <a:buNone/>
            </a:pPr>
            <a:r>
              <a:rPr lang="el-GR" sz="2400" b="1" dirty="0" smtClean="0">
                <a:solidFill>
                  <a:srgbClr val="820000"/>
                </a:solidFill>
              </a:rPr>
              <a:t>Εκτίμηση της περιοχής της τραχειοστομίας</a:t>
            </a:r>
            <a:r>
              <a:rPr lang="en-US" sz="2400" b="1" dirty="0" smtClean="0">
                <a:solidFill>
                  <a:srgbClr val="820000"/>
                </a:solidFill>
              </a:rPr>
              <a:t>:</a:t>
            </a:r>
            <a:endParaRPr lang="el-GR" sz="2400" b="1" dirty="0" smtClean="0">
              <a:solidFill>
                <a:srgbClr val="820000"/>
              </a:solidFill>
            </a:endParaRPr>
          </a:p>
          <a:p>
            <a:pPr>
              <a:spcBef>
                <a:spcPts val="1200"/>
              </a:spcBef>
              <a:buFont typeface="Wingdings" panose="05000000000000000000" pitchFamily="2" charset="2"/>
              <a:buChar char="Ø"/>
            </a:pPr>
            <a:r>
              <a:rPr lang="el-GR" sz="2400" dirty="0" smtClean="0"/>
              <a:t>Παρατήρηση του χρώματος, της σύστασης και της ποσότητας των εκκρίσεων στο σωλήνα ή εξωτερικά.</a:t>
            </a:r>
          </a:p>
          <a:p>
            <a:pPr>
              <a:spcBef>
                <a:spcPts val="1200"/>
              </a:spcBef>
              <a:buFont typeface="Wingdings" panose="05000000000000000000" pitchFamily="2" charset="2"/>
              <a:buChar char="Ø"/>
            </a:pPr>
            <a:r>
              <a:rPr lang="el-GR" sz="2400" dirty="0" smtClean="0"/>
              <a:t>Αν η τραχειοστομία έχει ράμματα, υπάρχει ερυθρότητα, οίδημα ή ξηρότητα σε αυτά</a:t>
            </a:r>
            <a:r>
              <a:rPr lang="en-US" sz="2400" dirty="0" smtClean="0"/>
              <a:t>;</a:t>
            </a:r>
            <a:endParaRPr lang="el-GR" sz="2400" dirty="0" smtClean="0"/>
          </a:p>
          <a:p>
            <a:pPr>
              <a:spcBef>
                <a:spcPts val="1200"/>
              </a:spcBef>
              <a:buFont typeface="Wingdings" panose="05000000000000000000" pitchFamily="2" charset="2"/>
              <a:buChar char="Ø"/>
            </a:pPr>
            <a:r>
              <a:rPr lang="el-GR" sz="2400" dirty="0" smtClean="0"/>
              <a:t>Αν η τραχειοστομία είναι στερεωμένη με ταινίες, ποια είναι η κατάστασή τους</a:t>
            </a:r>
            <a:r>
              <a:rPr lang="en-US" sz="2400" dirty="0" smtClean="0"/>
              <a:t>;</a:t>
            </a:r>
            <a:r>
              <a:rPr lang="el-GR" sz="2400" dirty="0" smtClean="0"/>
              <a:t> Έχουν βραχεί από εκκρίσεις ή ιδρώτα</a:t>
            </a:r>
            <a:r>
              <a:rPr lang="en-US" sz="2400" dirty="0" smtClean="0"/>
              <a:t>;</a:t>
            </a:r>
            <a:r>
              <a:rPr lang="el-GR" sz="2400" dirty="0" smtClean="0"/>
              <a:t> Οι εκκρίσεις έχουν ξεραθεί στις ταινίες</a:t>
            </a:r>
            <a:r>
              <a:rPr lang="en-US" sz="2400" dirty="0" smtClean="0"/>
              <a:t>; </a:t>
            </a:r>
            <a:r>
              <a:rPr lang="el-GR" sz="2400" dirty="0" smtClean="0"/>
              <a:t>Είναι η ταινία στερεωμένη</a:t>
            </a:r>
            <a:r>
              <a:rPr lang="en-US" sz="2400" dirty="0" smtClean="0"/>
              <a:t>;</a:t>
            </a:r>
          </a:p>
          <a:p>
            <a:pPr>
              <a:spcBef>
                <a:spcPts val="1200"/>
              </a:spcBef>
              <a:buFont typeface="Wingdings" panose="05000000000000000000" pitchFamily="2" charset="2"/>
              <a:buChar char="Ø"/>
            </a:pPr>
            <a:r>
              <a:rPr lang="el-GR" sz="2400" b="1" dirty="0" smtClean="0">
                <a:solidFill>
                  <a:srgbClr val="820000"/>
                </a:solidFill>
              </a:rPr>
              <a:t>Εκτίμηση της κατάστασης του δέρματος γύρω από την τραχειοστομία και τον τράχηλο. Έλεγχος πίσω από τον τράχηλο για εκκρίσεις που μπορεί να έτρεξαν. Έλεγχος για κάθε αλλοίωση σχετιζόμενη με πίεση από τις ταινίες ή από υπερβολικές εκκρίσεις.</a:t>
            </a:r>
            <a:r>
              <a:rPr lang="en-US" sz="2400" b="1" dirty="0" smtClean="0">
                <a:solidFill>
                  <a:srgbClr val="820000"/>
                </a:solidFill>
              </a:rPr>
              <a:t> </a:t>
            </a:r>
            <a:endParaRPr lang="el-GR" sz="2400"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501923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4A82"/>
                </a:solidFill>
              </a:rPr>
              <a:t>Επικεντρωμένη αξιολόγηση ασθενούς με </a:t>
            </a:r>
            <a:r>
              <a:rPr lang="el-GR" sz="4400" dirty="0" smtClean="0">
                <a:solidFill>
                  <a:srgbClr val="004A82"/>
                </a:solidFill>
              </a:rPr>
              <a:t>τραχειοστομία </a:t>
            </a:r>
            <a:r>
              <a:rPr lang="el-GR" sz="3600" b="0" dirty="0" smtClean="0">
                <a:solidFill>
                  <a:srgbClr val="004A82"/>
                </a:solidFill>
              </a:rPr>
              <a:t>(3 </a:t>
            </a:r>
            <a:r>
              <a:rPr lang="el-GR" sz="3600" b="0" dirty="0" smtClean="0">
                <a:solidFill>
                  <a:srgbClr val="004A82"/>
                </a:solidFill>
              </a:rPr>
              <a:t>από 3)</a:t>
            </a:r>
            <a:endParaRPr lang="el-GR" sz="3600" b="0" dirty="0">
              <a:solidFill>
                <a:srgbClr val="004A82"/>
              </a:solidFill>
            </a:endParaRPr>
          </a:p>
        </p:txBody>
      </p:sp>
      <p:sp>
        <p:nvSpPr>
          <p:cNvPr id="3" name="Θέση περιεχομένου 2"/>
          <p:cNvSpPr>
            <a:spLocks noGrp="1"/>
          </p:cNvSpPr>
          <p:nvPr>
            <p:ph idx="1"/>
          </p:nvPr>
        </p:nvSpPr>
        <p:spPr/>
        <p:txBody>
          <a:bodyPr>
            <a:normAutofit/>
          </a:bodyPr>
          <a:lstStyle/>
          <a:p>
            <a:pPr>
              <a:spcBef>
                <a:spcPts val="1200"/>
              </a:spcBef>
              <a:buFont typeface="Wingdings" panose="05000000000000000000" pitchFamily="2" charset="2"/>
              <a:buChar char="Ø"/>
            </a:pPr>
            <a:r>
              <a:rPr lang="el-GR" sz="2400" dirty="0" smtClean="0"/>
              <a:t>Εκτίμηση πίσω από την πρόσοψη για το μέγεθος του χώρου μεταξύ του εξωτερικού σωλήνα και του ιστού του ασθενούς. Έχουν συσσωρευθεί εκκρίσεις σε αυτή την περιοχή</a:t>
            </a:r>
            <a:r>
              <a:rPr lang="en-US" sz="2400" dirty="0" smtClean="0"/>
              <a:t>;</a:t>
            </a:r>
            <a:endParaRPr lang="el-GR" sz="2400" dirty="0" smtClean="0"/>
          </a:p>
          <a:p>
            <a:pPr marL="0" indent="0">
              <a:spcBef>
                <a:spcPts val="1200"/>
              </a:spcBef>
              <a:buNone/>
            </a:pPr>
            <a:r>
              <a:rPr lang="el-GR" sz="2400" b="1" dirty="0" smtClean="0">
                <a:solidFill>
                  <a:srgbClr val="820000"/>
                </a:solidFill>
              </a:rPr>
              <a:t>Αν ο σωλήνας έχει μπαλονάκι, ο έλεγχος της πίεσής του</a:t>
            </a:r>
          </a:p>
          <a:p>
            <a:pPr marL="0" indent="0">
              <a:spcBef>
                <a:spcPts val="1200"/>
              </a:spcBef>
              <a:buNone/>
            </a:pPr>
            <a:r>
              <a:rPr lang="el-GR" sz="2400" dirty="0" smtClean="0"/>
              <a:t>Ακρόαση των πνευμόνων</a:t>
            </a:r>
          </a:p>
          <a:p>
            <a:pPr marL="0" indent="0">
              <a:spcBef>
                <a:spcPts val="1200"/>
              </a:spcBef>
              <a:buNone/>
            </a:pPr>
            <a:r>
              <a:rPr lang="el-GR" sz="2400" b="1" dirty="0" smtClean="0">
                <a:solidFill>
                  <a:srgbClr val="820000"/>
                </a:solidFill>
              </a:rPr>
              <a:t>Υπάρχει διαθέσιμος δεύτερος (για επείγουσα περίπτωση) τραχειοσωλήνας και οδηγός</a:t>
            </a:r>
            <a:r>
              <a:rPr lang="en-US" sz="2400" b="1" dirty="0" smtClean="0">
                <a:solidFill>
                  <a:srgbClr val="820000"/>
                </a:solidFill>
              </a:rPr>
              <a:t>;</a:t>
            </a:r>
            <a:endParaRPr lang="el-GR" sz="2400"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60295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Προβλήματα</a:t>
            </a:r>
          </a:p>
        </p:txBody>
      </p:sp>
      <p:sp>
        <p:nvSpPr>
          <p:cNvPr id="3" name="Θέση περιεχομένου 2"/>
          <p:cNvSpPr>
            <a:spLocks noGrp="1"/>
          </p:cNvSpPr>
          <p:nvPr>
            <p:ph idx="1"/>
          </p:nvPr>
        </p:nvSpPr>
        <p:spPr/>
        <p:txBody>
          <a:bodyPr>
            <a:normAutofit/>
          </a:bodyPr>
          <a:lstStyle/>
          <a:p>
            <a:pPr>
              <a:spcBef>
                <a:spcPts val="2400"/>
              </a:spcBef>
            </a:pPr>
            <a:r>
              <a:rPr lang="el-GR" sz="2400" dirty="0"/>
              <a:t>Μετακίνηση </a:t>
            </a:r>
            <a:r>
              <a:rPr lang="el-GR" sz="2400" dirty="0" smtClean="0"/>
              <a:t>σωλήνα,</a:t>
            </a:r>
            <a:endParaRPr lang="el-GR" sz="2400" dirty="0"/>
          </a:p>
          <a:p>
            <a:pPr>
              <a:spcBef>
                <a:spcPts val="2400"/>
              </a:spcBef>
            </a:pPr>
            <a:r>
              <a:rPr lang="el-GR" sz="2400" dirty="0" smtClean="0"/>
              <a:t>Απόφραξη,</a:t>
            </a:r>
            <a:endParaRPr lang="el-GR" sz="2400" dirty="0"/>
          </a:p>
          <a:p>
            <a:pPr>
              <a:spcBef>
                <a:spcPts val="2400"/>
              </a:spcBef>
            </a:pPr>
            <a:r>
              <a:rPr lang="el-GR" sz="2400" dirty="0"/>
              <a:t>Τραυματισμός ιστών / τραχείας λόγω μεγάλης πίεσης στο </a:t>
            </a:r>
            <a:r>
              <a:rPr lang="el-GR" sz="2400" dirty="0" smtClean="0"/>
              <a:t>μπαλονάκι,</a:t>
            </a:r>
            <a:endParaRPr lang="el-GR" sz="2400" dirty="0"/>
          </a:p>
          <a:p>
            <a:pPr>
              <a:spcBef>
                <a:spcPts val="2400"/>
              </a:spcBef>
            </a:pPr>
            <a:r>
              <a:rPr lang="el-GR" sz="2400" dirty="0"/>
              <a:t>Εισρόφηση </a:t>
            </a:r>
            <a:r>
              <a:rPr lang="el-GR" sz="2400" dirty="0" smtClean="0"/>
              <a:t>φαγητού,</a:t>
            </a:r>
            <a:endParaRPr lang="el-GR" sz="2400" dirty="0"/>
          </a:p>
          <a:p>
            <a:pPr>
              <a:spcBef>
                <a:spcPts val="2400"/>
              </a:spcBef>
            </a:pPr>
            <a:r>
              <a:rPr lang="el-GR" sz="2400" dirty="0"/>
              <a:t>Αναπνευστική λοίμωξη – εισρόφηση </a:t>
            </a:r>
            <a:r>
              <a:rPr lang="el-GR" sz="2400" dirty="0" smtClean="0"/>
              <a:t>εκκρίσεων,</a:t>
            </a:r>
            <a:endParaRPr lang="el-GR" sz="2400" dirty="0"/>
          </a:p>
          <a:p>
            <a:pPr>
              <a:spcBef>
                <a:spcPts val="2400"/>
              </a:spcBef>
            </a:pPr>
            <a:r>
              <a:rPr lang="el-GR" sz="2400" dirty="0"/>
              <a:t>Τραχειο-οισοφαγικό </a:t>
            </a:r>
            <a:r>
              <a:rPr lang="el-GR" sz="2400" dirty="0" smtClean="0"/>
              <a:t>συρίγγιο.</a:t>
            </a:r>
            <a:endParaRPr lang="el-GR" sz="2400" dirty="0"/>
          </a:p>
          <a:p>
            <a:pPr>
              <a:spcBef>
                <a:spcPts val="24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54314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Για το τέλος…</a:t>
            </a:r>
            <a:endParaRPr lang="el-GR" dirty="0">
              <a:solidFill>
                <a:srgbClr val="004A82"/>
              </a:solidFill>
            </a:endParaRPr>
          </a:p>
        </p:txBody>
      </p:sp>
      <p:sp>
        <p:nvSpPr>
          <p:cNvPr id="3" name="Θέση περιεχομένου 2"/>
          <p:cNvSpPr>
            <a:spLocks noGrp="1"/>
          </p:cNvSpPr>
          <p:nvPr>
            <p:ph idx="1"/>
          </p:nvPr>
        </p:nvSpPr>
        <p:spPr>
          <a:xfrm>
            <a:off x="457200" y="1196752"/>
            <a:ext cx="5338936" cy="5040560"/>
          </a:xfrm>
        </p:spPr>
        <p:txBody>
          <a:bodyPr/>
          <a:lstStyle/>
          <a:p>
            <a:pPr>
              <a:spcBef>
                <a:spcPts val="2400"/>
              </a:spcBef>
            </a:pPr>
            <a:r>
              <a:rPr lang="el-GR" sz="2400" dirty="0"/>
              <a:t>Εάν ακολουθήσετε όσα είπαμε….  Δεν υπάρχει λόγος να πανικοβάλλεστε!</a:t>
            </a:r>
          </a:p>
          <a:p>
            <a:pPr>
              <a:spcBef>
                <a:spcPts val="2400"/>
              </a:spcBef>
            </a:pPr>
            <a:r>
              <a:rPr lang="el-GR" sz="2400" dirty="0"/>
              <a:t>Περιοδικός έλεγχος και εκτίμηση του </a:t>
            </a:r>
            <a:r>
              <a:rPr lang="el-GR" sz="2400" dirty="0" smtClean="0"/>
              <a:t>ασθενή.</a:t>
            </a:r>
            <a:endParaRPr lang="el-GR" sz="2400" dirty="0"/>
          </a:p>
          <a:p>
            <a:pPr>
              <a:spcBef>
                <a:spcPts val="2400"/>
              </a:spcBef>
            </a:pPr>
            <a:r>
              <a:rPr lang="el-GR" sz="2400" dirty="0"/>
              <a:t>Έλεγχος αναρρόφησης στην αρχή της </a:t>
            </a:r>
            <a:r>
              <a:rPr lang="el-GR" sz="2400" dirty="0" smtClean="0"/>
              <a:t>βάρδιας.</a:t>
            </a:r>
            <a:endParaRPr lang="el-GR" sz="2400" dirty="0"/>
          </a:p>
          <a:p>
            <a:pPr>
              <a:spcBef>
                <a:spcPts val="2400"/>
              </a:spcBef>
            </a:pPr>
            <a:r>
              <a:rPr lang="el-GR" sz="2400" dirty="0"/>
              <a:t>Εξασφαλίστε τη παρουσία όλου του προβλεπόμενου υλικού (τραχειοσωλήνες, λαβίδα τραχείας κλπ) στο δωμάτιο του </a:t>
            </a:r>
            <a:r>
              <a:rPr lang="el-GR" sz="2400" dirty="0" smtClean="0"/>
              <a:t>ασθενή.</a:t>
            </a:r>
            <a:endParaRPr lang="el-GR" sz="2400" dirty="0"/>
          </a:p>
          <a:p>
            <a:endParaRPr lang="el-GR" dirty="0"/>
          </a:p>
        </p:txBody>
      </p:sp>
      <p:pic>
        <p:nvPicPr>
          <p:cNvPr id="7" name="Εικόνα 6" title="don't pani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025352"/>
            <a:ext cx="1795001" cy="1801404"/>
          </a:xfrm>
          <a:prstGeom prst="rect">
            <a:avLst/>
          </a:prstGeom>
        </p:spPr>
      </p:pic>
      <p:sp>
        <p:nvSpPr>
          <p:cNvPr id="8" name="Rectangle 10"/>
          <p:cNvSpPr/>
          <p:nvPr/>
        </p:nvSpPr>
        <p:spPr>
          <a:xfrm>
            <a:off x="5981859" y="2998353"/>
            <a:ext cx="2937681"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Don't Panic</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Cathy Cole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BY-NC-SA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069354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Βιβλιογραφία</a:t>
            </a:r>
          </a:p>
        </p:txBody>
      </p:sp>
      <p:sp>
        <p:nvSpPr>
          <p:cNvPr id="3" name="Θέση περιεχομένου 2"/>
          <p:cNvSpPr>
            <a:spLocks noGrp="1"/>
          </p:cNvSpPr>
          <p:nvPr>
            <p:ph idx="1"/>
          </p:nvPr>
        </p:nvSpPr>
        <p:spPr/>
        <p:txBody>
          <a:bodyPr/>
          <a:lstStyle/>
          <a:p>
            <a:r>
              <a:rPr lang="en-GB" sz="2400" dirty="0"/>
              <a:t>Serra A (2000). Tracheostomy care. </a:t>
            </a:r>
            <a:r>
              <a:rPr lang="en-GB" sz="2400" i="1" dirty="0"/>
              <a:t>Nursing Standard</a:t>
            </a:r>
            <a:r>
              <a:rPr lang="en-GB" sz="2400" dirty="0"/>
              <a:t>, 14(42), 45–52</a:t>
            </a:r>
          </a:p>
          <a:p>
            <a:r>
              <a:rPr lang="el-GR" sz="2400" dirty="0"/>
              <a:t>Παθολογική</a:t>
            </a:r>
            <a:r>
              <a:rPr lang="en-US" sz="2400" dirty="0"/>
              <a:t>-</a:t>
            </a:r>
            <a:r>
              <a:rPr lang="el-GR" sz="2400" dirty="0"/>
              <a:t>Χειρουργική Νοσηλευτική</a:t>
            </a:r>
            <a:r>
              <a:rPr lang="en-US" sz="2400" dirty="0"/>
              <a:t>, Donna D. Ignatavicius, M. Linda Workman - </a:t>
            </a:r>
            <a:r>
              <a:rPr lang="el-GR" sz="2400" dirty="0"/>
              <a:t>Επιμέλεια</a:t>
            </a:r>
            <a:r>
              <a:rPr lang="en-US" sz="2400" dirty="0"/>
              <a:t>: </a:t>
            </a:r>
            <a:r>
              <a:rPr lang="el-GR" sz="2400" dirty="0"/>
              <a:t>Ασπασία Βασιλειάδου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14495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3858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243757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Μερόπη </a:t>
            </a:r>
            <a:r>
              <a:rPr lang="el-GR" sz="2000" dirty="0"/>
              <a:t>Μπούζικα </a:t>
            </a:r>
            <a:r>
              <a:rPr lang="el-GR" sz="2000" dirty="0" smtClean="0"/>
              <a:t>2014</a:t>
            </a:r>
            <a:r>
              <a:rPr lang="el-GR" sz="2000" dirty="0" smtClean="0"/>
              <a:t>. Μερόπη Μπούζικα. «Χειρουργική Νοσηλευτική Ι </a:t>
            </a:r>
            <a:r>
              <a:rPr lang="en-US" sz="2000" dirty="0" smtClean="0"/>
              <a:t>(</a:t>
            </a:r>
            <a:r>
              <a:rPr lang="el-GR" sz="2000" dirty="0" smtClean="0"/>
              <a:t>Ε</a:t>
            </a:r>
            <a:r>
              <a:rPr lang="en-US" sz="2000" dirty="0" smtClean="0"/>
              <a:t>)</a:t>
            </a:r>
            <a:r>
              <a:rPr lang="el-GR" sz="2000" dirty="0" smtClean="0"/>
              <a:t>. Ενότητα 12</a:t>
            </a:r>
            <a:r>
              <a:rPr lang="en-US" sz="2000" dirty="0" smtClean="0"/>
              <a:t>:</a:t>
            </a:r>
            <a:r>
              <a:rPr lang="el-GR" sz="2000" dirty="0" smtClean="0"/>
              <a:t> Φροντίδα τραχειοστομίας».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36535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a:t>
            </a:r>
            <a:r>
              <a:rPr lang="en-US" dirty="0" smtClean="0">
                <a:solidFill>
                  <a:prstClr val="black"/>
                </a:solidFill>
                <a:latin typeface="Calibri"/>
              </a:rPr>
              <a:t>by</a:t>
            </a:r>
            <a:r>
              <a:rPr lang="el-GR" dirty="0" smtClean="0">
                <a:solidFill>
                  <a:prstClr val="black"/>
                </a:solidFill>
                <a:latin typeface="Calibri"/>
              </a:rPr>
              <a:t>-nc-sa/4.0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983574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33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Χειρουργική Νοσηλευτική Ι (Ε)</a:t>
            </a:r>
          </a:p>
        </p:txBody>
      </p:sp>
      <p:sp>
        <p:nvSpPr>
          <p:cNvPr id="3" name="Θέση περιεχομένου 2"/>
          <p:cNvSpPr>
            <a:spLocks noGrp="1"/>
          </p:cNvSpPr>
          <p:nvPr>
            <p:ph idx="1"/>
          </p:nvPr>
        </p:nvSpPr>
        <p:spPr/>
        <p:txBody>
          <a:bodyPr>
            <a:normAutofit/>
          </a:bodyPr>
          <a:lstStyle/>
          <a:p>
            <a:pPr marL="0" indent="0" algn="ctr">
              <a:buNone/>
            </a:pPr>
            <a:r>
              <a:rPr lang="el-GR" sz="2800" dirty="0"/>
              <a:t>Γ’ Εξάμηνο</a:t>
            </a:r>
          </a:p>
          <a:p>
            <a:pPr marL="0" indent="0" algn="ctr">
              <a:spcBef>
                <a:spcPts val="3000"/>
              </a:spcBef>
              <a:buNone/>
            </a:pPr>
            <a:r>
              <a:rPr lang="el-GR" sz="2800" dirty="0"/>
              <a:t>Τμήμα Νοσηλευτικής, ΤΕΙ Αθήνας 2013</a:t>
            </a:r>
            <a:br>
              <a:rPr lang="el-GR" sz="2800" dirty="0"/>
            </a:br>
            <a:r>
              <a:rPr lang="el-GR" sz="2800" dirty="0"/>
              <a:t>Το Εργαστήριο Διδάσκεται Σε Ομάδες 20 Ατόμων Από Τους Εξής Καθηγητές:</a:t>
            </a:r>
          </a:p>
          <a:p>
            <a:pPr marL="0" indent="0">
              <a:buNone/>
              <a:defRPr/>
            </a:pPr>
            <a:endParaRPr lang="el-GR" sz="2800" dirty="0" smtClean="0"/>
          </a:p>
          <a:p>
            <a:pPr marL="0" lvl="0" indent="0" algn="ctr">
              <a:buNone/>
              <a:defRPr/>
            </a:pPr>
            <a:r>
              <a:rPr lang="el-GR" sz="2800" dirty="0">
                <a:solidFill>
                  <a:prstClr val="black"/>
                </a:solidFill>
              </a:rPr>
              <a:t>Μ. Μπουζίκα, Χ. Τσίου, Β. Κουτσοπούλου, Ο. Γκοβίνα, Σ. Παρισσόπουλος, Θ. Στρουμπούκη, Γ. Τούλια, Θ. Κατσούλας</a:t>
            </a:r>
            <a:endParaRPr lang="en-US" sz="2800" dirty="0">
              <a:solidFill>
                <a:prstClr val="black"/>
              </a:solidFill>
            </a:endParaRPr>
          </a:p>
          <a:p>
            <a:pPr>
              <a:defRPr/>
            </a:pPr>
            <a:endParaRPr lang="el-GR" sz="2800" dirty="0"/>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250017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2150477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537791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Τραχειοστομία </a:t>
            </a:r>
            <a:endParaRPr lang="el-GR" dirty="0">
              <a:solidFill>
                <a:srgbClr val="004A82"/>
              </a:solidFill>
            </a:endParaRPr>
          </a:p>
        </p:txBody>
      </p:sp>
      <p:pic>
        <p:nvPicPr>
          <p:cNvPr id="8" name="Εικόνα 7" title="Τραχειοστομία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316" y="1393696"/>
            <a:ext cx="5076056" cy="3807042"/>
          </a:xfrm>
          <a:prstGeom prst="rect">
            <a:avLst/>
          </a:prstGeom>
        </p:spPr>
      </p:pic>
      <p:sp>
        <p:nvSpPr>
          <p:cNvPr id="6" name="Rectangle 10"/>
          <p:cNvSpPr/>
          <p:nvPr/>
        </p:nvSpPr>
        <p:spPr>
          <a:xfrm>
            <a:off x="2708684" y="5200738"/>
            <a:ext cx="3844516"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Trach looks good! antibiotic series end</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Alin S Living with Autism</a:t>
            </a:r>
            <a:r>
              <a:rPr lang="el-GR" sz="1200" dirty="0" smtClean="0">
                <a:solidFill>
                  <a:schemeClr val="tx1">
                    <a:lumMod val="75000"/>
                    <a:lumOff val="25000"/>
                  </a:schemeClr>
                </a:solidFill>
                <a:latin typeface="+mn-lt"/>
                <a:hlinkClick r:id="rId4"/>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BY-NC-SA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20488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solidFill>
                  <a:srgbClr val="004A82"/>
                </a:solidFill>
              </a:rPr>
              <a:t>Τραχειοστομία – Φροντίδα στομίας και αλλαγή εσωτερικού </a:t>
            </a:r>
            <a:r>
              <a:rPr lang="el-GR" sz="3600" dirty="0" smtClean="0">
                <a:solidFill>
                  <a:srgbClr val="004A82"/>
                </a:solidFill>
              </a:rPr>
              <a:t>σωλήνα</a:t>
            </a:r>
            <a:endParaRPr lang="el-GR" sz="3600" b="0" dirty="0">
              <a:solidFill>
                <a:srgbClr val="004A82"/>
              </a:solidFill>
            </a:endParaRPr>
          </a:p>
        </p:txBody>
      </p:sp>
      <p:sp>
        <p:nvSpPr>
          <p:cNvPr id="3" name="Θέση περιεχομένου 2"/>
          <p:cNvSpPr>
            <a:spLocks noGrp="1"/>
          </p:cNvSpPr>
          <p:nvPr>
            <p:ph idx="1"/>
          </p:nvPr>
        </p:nvSpPr>
        <p:spPr>
          <a:xfrm>
            <a:off x="457200" y="1196752"/>
            <a:ext cx="8229600" cy="5524724"/>
          </a:xfrm>
        </p:spPr>
        <p:txBody>
          <a:bodyPr>
            <a:normAutofit fontScale="92500" lnSpcReduction="20000"/>
          </a:bodyPr>
          <a:lstStyle/>
          <a:p>
            <a:pPr>
              <a:buFont typeface="Wingdings" panose="05000000000000000000" pitchFamily="2" charset="2"/>
              <a:buChar char="Ø"/>
            </a:pPr>
            <a:r>
              <a:rPr lang="el-GR" sz="2400" b="1" dirty="0">
                <a:solidFill>
                  <a:srgbClr val="820000"/>
                </a:solidFill>
              </a:rPr>
              <a:t>(</a:t>
            </a:r>
            <a:r>
              <a:rPr lang="el-GR" sz="2400" b="1" dirty="0" smtClean="0">
                <a:solidFill>
                  <a:srgbClr val="820000"/>
                </a:solidFill>
              </a:rPr>
              <a:t>μόνο </a:t>
            </a:r>
            <a:r>
              <a:rPr lang="el-GR" sz="2400" b="1" dirty="0">
                <a:solidFill>
                  <a:srgbClr val="820000"/>
                </a:solidFill>
              </a:rPr>
              <a:t>εάν ο τραχειοσωλήνας είναι διπλού αυλού</a:t>
            </a:r>
            <a:r>
              <a:rPr lang="el-GR" sz="2400" b="1" dirty="0" smtClean="0">
                <a:solidFill>
                  <a:srgbClr val="820000"/>
                </a:solidFill>
              </a:rPr>
              <a:t>)</a:t>
            </a:r>
          </a:p>
          <a:p>
            <a:pPr marL="0" indent="0">
              <a:buNone/>
            </a:pPr>
            <a:r>
              <a:rPr lang="el-GR" sz="2400" dirty="0"/>
              <a:t>Σενάριο: Ο ασθενής έχει τραχειοσωλήνα διπλού αυλού χωρίς οπή. Οξυγονοθεραπεία μέσω τραχειακής μάσκας</a:t>
            </a:r>
          </a:p>
          <a:p>
            <a:pPr marL="0" indent="0">
              <a:buNone/>
            </a:pPr>
            <a:r>
              <a:rPr lang="el-GR" sz="2400" b="1" dirty="0">
                <a:solidFill>
                  <a:srgbClr val="820000"/>
                </a:solidFill>
              </a:rPr>
              <a:t>2 νοσηλευτές</a:t>
            </a:r>
          </a:p>
          <a:p>
            <a:pPr>
              <a:spcBef>
                <a:spcPts val="600"/>
              </a:spcBef>
            </a:pPr>
            <a:r>
              <a:rPr lang="el-GR" sz="2400" dirty="0"/>
              <a:t>Γάντια καθαρά και γάντια </a:t>
            </a:r>
            <a:r>
              <a:rPr lang="el-GR" sz="2400" dirty="0" smtClean="0"/>
              <a:t>αποστειρωμένα,</a:t>
            </a:r>
            <a:endParaRPr lang="el-GR" sz="2400" dirty="0"/>
          </a:p>
          <a:p>
            <a:pPr>
              <a:spcBef>
                <a:spcPts val="600"/>
              </a:spcBef>
            </a:pPr>
            <a:r>
              <a:rPr lang="el-GR" sz="2400" dirty="0"/>
              <a:t>Πλαστική ποδιά, προστασία ματιών, </a:t>
            </a:r>
            <a:r>
              <a:rPr lang="el-GR" sz="2400" dirty="0" smtClean="0"/>
              <a:t>μάσκα,</a:t>
            </a:r>
            <a:endParaRPr lang="el-GR" sz="2400" dirty="0"/>
          </a:p>
          <a:p>
            <a:pPr>
              <a:spcBef>
                <a:spcPts val="600"/>
              </a:spcBef>
            </a:pPr>
            <a:r>
              <a:rPr lang="el-GR" sz="2400" dirty="0"/>
              <a:t>Αποστειρωμένο σετ </a:t>
            </a:r>
            <a:r>
              <a:rPr lang="el-GR" sz="2400" dirty="0" smtClean="0"/>
              <a:t>αλλαγής,</a:t>
            </a:r>
            <a:endParaRPr lang="el-GR" sz="2400" dirty="0"/>
          </a:p>
          <a:p>
            <a:pPr>
              <a:spcBef>
                <a:spcPts val="600"/>
              </a:spcBef>
            </a:pPr>
            <a:r>
              <a:rPr lang="el-GR" sz="2400" dirty="0"/>
              <a:t>Αμπούλες φυσιολογικού </a:t>
            </a:r>
            <a:r>
              <a:rPr lang="el-GR" sz="2400" dirty="0" smtClean="0"/>
              <a:t>ορού,</a:t>
            </a:r>
            <a:endParaRPr lang="el-GR" sz="2400" dirty="0"/>
          </a:p>
          <a:p>
            <a:pPr>
              <a:spcBef>
                <a:spcPts val="600"/>
              </a:spcBef>
            </a:pPr>
            <a:r>
              <a:rPr lang="el-GR" sz="2400" dirty="0"/>
              <a:t>Επίθεμα με άνοιγμα (keyhole dressing</a:t>
            </a:r>
            <a:r>
              <a:rPr lang="el-GR" sz="2400" dirty="0" smtClean="0"/>
              <a:t>),</a:t>
            </a:r>
            <a:endParaRPr lang="el-GR" sz="2400" dirty="0"/>
          </a:p>
          <a:p>
            <a:pPr>
              <a:spcBef>
                <a:spcPts val="600"/>
              </a:spcBef>
            </a:pPr>
            <a:r>
              <a:rPr lang="el-GR" sz="2400" dirty="0"/>
              <a:t>Συγκρατητικές ταινίες τραχειοσωλήνα ή </a:t>
            </a:r>
            <a:r>
              <a:rPr lang="el-GR" sz="2400" dirty="0" smtClean="0"/>
              <a:t>κορδέλα,</a:t>
            </a:r>
            <a:endParaRPr lang="el-GR" sz="2400" dirty="0"/>
          </a:p>
          <a:p>
            <a:pPr>
              <a:spcBef>
                <a:spcPts val="600"/>
              </a:spcBef>
            </a:pPr>
            <a:r>
              <a:rPr lang="el-GR" sz="2400" dirty="0"/>
              <a:t>Σάκος </a:t>
            </a:r>
            <a:r>
              <a:rPr lang="el-GR" sz="2400" dirty="0" smtClean="0"/>
              <a:t>απορριμμάτων,</a:t>
            </a:r>
            <a:endParaRPr lang="el-GR" sz="2400" dirty="0"/>
          </a:p>
          <a:p>
            <a:pPr>
              <a:spcBef>
                <a:spcPts val="600"/>
              </a:spcBef>
            </a:pPr>
            <a:r>
              <a:rPr lang="el-GR" sz="2400" dirty="0"/>
              <a:t>Σε τραχειοσωλήνα διπλού αυλού: εφεδρικός εσωτερικός σωλήνας (ίδιο μέγεθος με τον εξωτερικό σωλήνα), καθαρός και φυλαγμένος σε πλαστική σακούλα, ειδικοί στειλεοί με βαμβάκι για καθαρισμό εσωτερικού </a:t>
            </a:r>
            <a:r>
              <a:rPr lang="el-GR" sz="2400" dirty="0" smtClean="0"/>
              <a:t>σωλήνα,</a:t>
            </a:r>
            <a:endParaRPr lang="el-GR" sz="2400" dirty="0"/>
          </a:p>
          <a:p>
            <a:pPr>
              <a:spcBef>
                <a:spcPts val="600"/>
              </a:spcBef>
            </a:pPr>
            <a:r>
              <a:rPr lang="el-GR" sz="2400" b="1" dirty="0">
                <a:solidFill>
                  <a:srgbClr val="820000"/>
                </a:solidFill>
              </a:rPr>
              <a:t>Σύστημα αναρρόφησης </a:t>
            </a:r>
            <a:r>
              <a:rPr lang="el-GR" sz="2400" dirty="0"/>
              <a:t>έτοιμο για χρήση, </a:t>
            </a:r>
            <a:r>
              <a:rPr lang="el-GR" sz="2400" b="1" dirty="0">
                <a:solidFill>
                  <a:srgbClr val="820000"/>
                </a:solidFill>
              </a:rPr>
              <a:t>λαβίδα τραχείας, σύριγγα </a:t>
            </a:r>
            <a:r>
              <a:rPr lang="el-GR" sz="2400" b="1" dirty="0" smtClean="0">
                <a:solidFill>
                  <a:srgbClr val="820000"/>
                </a:solidFill>
              </a:rPr>
              <a:t>10ml.</a:t>
            </a:r>
            <a:endParaRPr lang="el-GR" sz="2400" b="1" dirty="0">
              <a:solidFill>
                <a:srgbClr val="820000"/>
              </a:solidFill>
            </a:endParaRPr>
          </a:p>
          <a:p>
            <a:pPr>
              <a:buFont typeface="Wingdings" panose="05000000000000000000" pitchFamily="2" charset="2"/>
              <a:buChar char="Ø"/>
            </a:pP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61399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Φροντίδα </a:t>
            </a:r>
            <a:r>
              <a:rPr lang="el-GR" dirty="0">
                <a:solidFill>
                  <a:srgbClr val="004A82"/>
                </a:solidFill>
              </a:rPr>
              <a:t>τ</a:t>
            </a:r>
            <a:r>
              <a:rPr lang="el-GR" dirty="0" smtClean="0">
                <a:solidFill>
                  <a:srgbClr val="004A82"/>
                </a:solidFill>
              </a:rPr>
              <a:t>ραχειοστομίας</a:t>
            </a:r>
            <a:endParaRPr lang="el-GR" dirty="0">
              <a:solidFill>
                <a:srgbClr val="004A82"/>
              </a:solidFill>
            </a:endParaRPr>
          </a:p>
        </p:txBody>
      </p:sp>
      <p:sp>
        <p:nvSpPr>
          <p:cNvPr id="3" name="Θέση περιεχομένου 2"/>
          <p:cNvSpPr>
            <a:spLocks noGrp="1"/>
          </p:cNvSpPr>
          <p:nvPr>
            <p:ph idx="1"/>
          </p:nvPr>
        </p:nvSpPr>
        <p:spPr>
          <a:xfrm>
            <a:off x="457200" y="1196752"/>
            <a:ext cx="8229600" cy="576064"/>
          </a:xfrm>
        </p:spPr>
        <p:txBody>
          <a:bodyPr>
            <a:normAutofit/>
          </a:bodyPr>
          <a:lstStyle/>
          <a:p>
            <a:pPr>
              <a:buFont typeface="Wingdings" panose="05000000000000000000" pitchFamily="2" charset="2"/>
              <a:buChar char="Ø"/>
            </a:pPr>
            <a:r>
              <a:rPr lang="el-GR" sz="2400" dirty="0" smtClean="0"/>
              <a:t>Παρακολουθείστε το παρακάτω βίντεο</a:t>
            </a:r>
            <a:r>
              <a:rPr lang="en-US" sz="2400" dirty="0" smtClean="0"/>
              <a:t>:</a:t>
            </a:r>
            <a:endParaRPr lang="el-GR" sz="2400" dirty="0"/>
          </a:p>
        </p:txBody>
      </p:sp>
      <p:pic>
        <p:nvPicPr>
          <p:cNvPr id="6" name="Εικόνα 5" title="Tracheostomy Care ">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480" y="1907293"/>
            <a:ext cx="264160" cy="264160"/>
          </a:xfrm>
          <a:prstGeom prst="rect">
            <a:avLst/>
          </a:prstGeom>
        </p:spPr>
      </p:pic>
      <p:sp>
        <p:nvSpPr>
          <p:cNvPr id="5" name="Θέση περιεχομένου 2"/>
          <p:cNvSpPr txBox="1">
            <a:spLocks/>
          </p:cNvSpPr>
          <p:nvPr/>
        </p:nvSpPr>
        <p:spPr>
          <a:xfrm>
            <a:off x="1331640" y="1772816"/>
            <a:ext cx="2664296"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hlinkClick r:id="rId3"/>
              </a:rPr>
              <a:t>Tracheostomy Care </a:t>
            </a:r>
            <a:endParaRPr lang="el-GR" sz="2400" dirty="0"/>
          </a:p>
        </p:txBody>
      </p:sp>
      <p:pic>
        <p:nvPicPr>
          <p:cNvPr id="9" name="Εικόνα 8" title="Τραχειοστομία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2910190"/>
            <a:ext cx="6595330" cy="2581924"/>
          </a:xfrm>
          <a:prstGeom prst="rect">
            <a:avLst/>
          </a:prstGeom>
        </p:spPr>
      </p:pic>
      <p:sp>
        <p:nvSpPr>
          <p:cNvPr id="8" name="Rectangle 10"/>
          <p:cNvSpPr/>
          <p:nvPr/>
        </p:nvSpPr>
        <p:spPr>
          <a:xfrm>
            <a:off x="2483768" y="5682498"/>
            <a:ext cx="489654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6"/>
              </a:rPr>
              <a:t>A new trach tube and a crappy collar now replaced with better one</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7"/>
              </a:rPr>
              <a:t>Alin S Living with Autism</a:t>
            </a:r>
            <a:r>
              <a:rPr lang="el-GR" sz="1200" dirty="0" smtClean="0">
                <a:solidFill>
                  <a:schemeClr val="tx1">
                    <a:lumMod val="75000"/>
                    <a:lumOff val="25000"/>
                  </a:schemeClr>
                </a:solidFill>
                <a:latin typeface="+mn-lt"/>
                <a:hlinkClick r:id="rId7"/>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8"/>
              </a:rPr>
              <a:t>CC BY-NC-SA 2.0</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012300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4A82"/>
                </a:solidFill>
              </a:rPr>
              <a:t>Βέλτιστη </a:t>
            </a:r>
            <a:r>
              <a:rPr lang="el-GR" dirty="0">
                <a:solidFill>
                  <a:srgbClr val="004A82"/>
                </a:solidFill>
              </a:rPr>
              <a:t>π</a:t>
            </a:r>
            <a:r>
              <a:rPr lang="el-GR" dirty="0" smtClean="0">
                <a:solidFill>
                  <a:srgbClr val="004A82"/>
                </a:solidFill>
              </a:rPr>
              <a:t>ρακτική </a:t>
            </a:r>
            <a:r>
              <a:rPr lang="el-GR" dirty="0" smtClean="0">
                <a:solidFill>
                  <a:srgbClr val="004A82"/>
                </a:solidFill>
              </a:rPr>
              <a:t>για </a:t>
            </a:r>
            <a:r>
              <a:rPr lang="el-GR" dirty="0" smtClean="0">
                <a:solidFill>
                  <a:srgbClr val="004A82"/>
                </a:solidFill>
              </a:rPr>
              <a:t>φροντίδα </a:t>
            </a:r>
            <a:r>
              <a:rPr lang="el-GR" dirty="0">
                <a:solidFill>
                  <a:srgbClr val="004A82"/>
                </a:solidFill>
              </a:rPr>
              <a:t>τ</a:t>
            </a:r>
            <a:r>
              <a:rPr lang="el-GR" dirty="0" smtClean="0">
                <a:solidFill>
                  <a:srgbClr val="004A82"/>
                </a:solidFill>
              </a:rPr>
              <a:t>ραχειοστομίας </a:t>
            </a:r>
            <a:r>
              <a:rPr lang="el-GR" sz="3200" b="0" dirty="0" smtClean="0">
                <a:solidFill>
                  <a:srgbClr val="004A82"/>
                </a:solidFill>
              </a:rPr>
              <a:t>(1 από 3)</a:t>
            </a:r>
            <a:endParaRPr lang="el-GR" sz="3200" b="0" dirty="0">
              <a:solidFill>
                <a:srgbClr val="004A82"/>
              </a:solidFill>
            </a:endParaRPr>
          </a:p>
        </p:txBody>
      </p:sp>
      <p:sp>
        <p:nvSpPr>
          <p:cNvPr id="3" name="Θέση περιεχομένου 2"/>
          <p:cNvSpPr>
            <a:spLocks noGrp="1"/>
          </p:cNvSpPr>
          <p:nvPr>
            <p:ph idx="1"/>
          </p:nvPr>
        </p:nvSpPr>
        <p:spPr/>
        <p:txBody>
          <a:bodyPr>
            <a:normAutofit/>
          </a:bodyPr>
          <a:lstStyle/>
          <a:p>
            <a:pPr marL="514350" indent="-514350">
              <a:spcBef>
                <a:spcPts val="1200"/>
              </a:spcBef>
              <a:buFont typeface="+mj-lt"/>
              <a:buAutoNum type="arabicPeriod"/>
            </a:pPr>
            <a:r>
              <a:rPr lang="el-GR" sz="2400" dirty="0" smtClean="0"/>
              <a:t>Συλλογή του απαιτούμενου εξοπλισμού.</a:t>
            </a:r>
          </a:p>
          <a:p>
            <a:pPr marL="514350" indent="-514350">
              <a:spcBef>
                <a:spcPts val="1200"/>
              </a:spcBef>
              <a:buFont typeface="+mj-lt"/>
              <a:buAutoNum type="arabicPeriod"/>
            </a:pPr>
            <a:r>
              <a:rPr lang="el-GR" sz="2400" dirty="0" smtClean="0"/>
              <a:t>Πλύσιμο χεριών. Εφαρμογή τακτικών μέτρων προφύλαξης.</a:t>
            </a:r>
          </a:p>
          <a:p>
            <a:pPr marL="514350" indent="-514350">
              <a:spcBef>
                <a:spcPts val="1200"/>
              </a:spcBef>
              <a:buFont typeface="+mj-lt"/>
              <a:buAutoNum type="arabicPeriod"/>
            </a:pPr>
            <a:r>
              <a:rPr lang="el-GR" sz="2400" dirty="0" smtClean="0"/>
              <a:t>Αναρρόφηση του τραχειοσωλήνα, αν χρειάζεται.</a:t>
            </a:r>
          </a:p>
          <a:p>
            <a:pPr marL="514350" indent="-514350">
              <a:spcBef>
                <a:spcPts val="1200"/>
              </a:spcBef>
              <a:buFont typeface="+mj-lt"/>
              <a:buAutoNum type="arabicPeriod"/>
            </a:pPr>
            <a:r>
              <a:rPr lang="el-GR" sz="2400" dirty="0" smtClean="0"/>
              <a:t>Αφαίρεση των επιθεμάτων και των πολλών εκκρίσεων.</a:t>
            </a:r>
          </a:p>
          <a:p>
            <a:pPr marL="514350" indent="-514350">
              <a:spcBef>
                <a:spcPts val="1200"/>
              </a:spcBef>
              <a:buFont typeface="+mj-lt"/>
              <a:buAutoNum type="arabicPeriod"/>
            </a:pPr>
            <a:r>
              <a:rPr lang="el-GR" sz="2400" b="1" dirty="0" smtClean="0">
                <a:solidFill>
                  <a:srgbClr val="820000"/>
                </a:solidFill>
              </a:rPr>
              <a:t>Δημιουργία αποστειρωμένου πεδίου.</a:t>
            </a:r>
          </a:p>
          <a:p>
            <a:pPr marL="514350" indent="-514350">
              <a:spcBef>
                <a:spcPts val="1200"/>
              </a:spcBef>
              <a:buFont typeface="+mj-lt"/>
              <a:buAutoNum type="arabicPeriod"/>
            </a:pPr>
            <a:r>
              <a:rPr lang="el-GR" sz="2400" dirty="0" smtClean="0"/>
              <a:t>Αφαίρεση και καθαρισμός εσωτερικού σωλήνα. Χρήση αραιωμένου υπεροξειδίου του υδρογόνου για τον καθαρισμό του σωλήνα και αποστειρωμένου ορού για ξέπλυμα. Αν ο εσωτερικός σωλήνας είναι μίας χρήσης αντικαθίσταται με νέο.</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84381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004A82"/>
                </a:solidFill>
              </a:rPr>
              <a:t>Βέλτιστη πρακτική για φροντίδα </a:t>
            </a:r>
            <a:r>
              <a:rPr lang="el-GR" dirty="0" smtClean="0">
                <a:solidFill>
                  <a:srgbClr val="004A82"/>
                </a:solidFill>
              </a:rPr>
              <a:t>τραχειοστομίας </a:t>
            </a:r>
            <a:r>
              <a:rPr lang="el-GR" sz="3200" b="0" dirty="0" smtClean="0">
                <a:solidFill>
                  <a:srgbClr val="004A82"/>
                </a:solidFill>
              </a:rPr>
              <a:t>(2 </a:t>
            </a:r>
            <a:r>
              <a:rPr lang="el-GR" sz="3200" b="0" dirty="0" smtClean="0">
                <a:solidFill>
                  <a:srgbClr val="004A82"/>
                </a:solidFill>
              </a:rPr>
              <a:t>από 3)</a:t>
            </a:r>
            <a:endParaRPr lang="el-GR" sz="3200" b="0" dirty="0">
              <a:solidFill>
                <a:srgbClr val="004A82"/>
              </a:solidFill>
            </a:endParaRPr>
          </a:p>
        </p:txBody>
      </p:sp>
      <p:sp>
        <p:nvSpPr>
          <p:cNvPr id="5" name="Θέση περιεχομένου 4"/>
          <p:cNvSpPr>
            <a:spLocks noGrp="1"/>
          </p:cNvSpPr>
          <p:nvPr>
            <p:ph idx="1"/>
          </p:nvPr>
        </p:nvSpPr>
        <p:spPr/>
        <p:txBody>
          <a:bodyPr>
            <a:normAutofit/>
          </a:bodyPr>
          <a:lstStyle/>
          <a:p>
            <a:pPr marL="514350" indent="-514350">
              <a:spcBef>
                <a:spcPts val="1200"/>
              </a:spcBef>
              <a:buFont typeface="+mj-lt"/>
              <a:buAutoNum type="arabicPeriod" startAt="7"/>
            </a:pPr>
            <a:r>
              <a:rPr lang="el-GR" sz="2400" dirty="0" smtClean="0"/>
              <a:t>Καθαρισμός της περιοχής της στομίας και μετά της πρόσοψης της τραχειοστομίας με αραιωμένο υπεροξείδιο του υδρογόνου και με αποστειρωμένο ορό. Διασφάλιση ότι κανένα από τα διαλύματα δεν εισέρχεται στην τραχειοστομία.</a:t>
            </a:r>
          </a:p>
          <a:p>
            <a:pPr marL="514350" indent="-514350">
              <a:spcBef>
                <a:spcPts val="1200"/>
              </a:spcBef>
              <a:buFont typeface="+mj-lt"/>
              <a:buAutoNum type="arabicPeriod" startAt="7"/>
            </a:pPr>
            <a:r>
              <a:rPr lang="el-GR" sz="2400" dirty="0" smtClean="0"/>
              <a:t>Αλλαγή των τραχειοστομικών ταινιών αν είναι βρεγμένες. Στερέωση νέων ταινιών πριν την απομάκρυνση των βρεγμένων για αποφυγή τυχαίας αποσωλήνωσης. Αν χρειάζεται κόμπος, επιδένετε με απλό φιόγκο για άμεση αφαίρεση που είναι ορατός στα πλάγια του λαιμού. Ένα ή δύο δάκτυλα θα πρέπει να χωρούν μεταξύ της ταινίας και του λαιμού.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598336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004A82"/>
                </a:solidFill>
              </a:rPr>
              <a:t>Βέλτιστη πρακτική για φροντίδα </a:t>
            </a:r>
            <a:r>
              <a:rPr lang="el-GR" dirty="0" smtClean="0">
                <a:solidFill>
                  <a:srgbClr val="004A82"/>
                </a:solidFill>
              </a:rPr>
              <a:t>τραχειοστομίας </a:t>
            </a:r>
            <a:r>
              <a:rPr lang="el-GR" sz="3200" b="0" dirty="0" smtClean="0">
                <a:solidFill>
                  <a:srgbClr val="004A82"/>
                </a:solidFill>
              </a:rPr>
              <a:t>(3 </a:t>
            </a:r>
            <a:r>
              <a:rPr lang="el-GR" sz="3200" b="0" dirty="0" smtClean="0">
                <a:solidFill>
                  <a:srgbClr val="004A82"/>
                </a:solidFill>
              </a:rPr>
              <a:t>από 3)</a:t>
            </a:r>
            <a:endParaRPr lang="el-GR" sz="3200" b="0" dirty="0">
              <a:solidFill>
                <a:srgbClr val="004A82"/>
              </a:solidFill>
            </a:endParaRPr>
          </a:p>
        </p:txBody>
      </p:sp>
      <p:sp>
        <p:nvSpPr>
          <p:cNvPr id="3" name="Θέση περιεχομένου 2"/>
          <p:cNvSpPr>
            <a:spLocks noGrp="1"/>
          </p:cNvSpPr>
          <p:nvPr>
            <p:ph idx="1"/>
          </p:nvPr>
        </p:nvSpPr>
        <p:spPr>
          <a:xfrm>
            <a:off x="457200" y="1412776"/>
            <a:ext cx="8229600" cy="2376264"/>
          </a:xfrm>
        </p:spPr>
        <p:txBody>
          <a:bodyPr>
            <a:normAutofit/>
          </a:bodyPr>
          <a:lstStyle/>
          <a:p>
            <a:pPr marL="457200" indent="-457200">
              <a:buFont typeface="+mj-lt"/>
              <a:buAutoNum type="arabicPeriod" startAt="9"/>
            </a:pPr>
            <a:r>
              <a:rPr lang="el-GR" sz="2400" b="1" dirty="0" smtClean="0">
                <a:solidFill>
                  <a:srgbClr val="820000"/>
                </a:solidFill>
              </a:rPr>
              <a:t>Καταγραφή του τύπου και της ποσότητας των εκκρίσεων και της γενικής κατάστασης της στομίας και του δέρματος γύρω από αυτήν. Καταγραφή της αντίδρασης του ασθενούς στη διαδικασία και σε οποιαδήποτε εκπαίδευση έγινε σ αυτόν.</a:t>
            </a:r>
            <a:endParaRPr lang="el-GR" sz="2400"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14842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004A82"/>
                </a:solidFill>
              </a:rPr>
              <a:t>Επικεντρωμένη </a:t>
            </a:r>
            <a:r>
              <a:rPr lang="el-GR" sz="4400" dirty="0" smtClean="0">
                <a:solidFill>
                  <a:srgbClr val="004A82"/>
                </a:solidFill>
              </a:rPr>
              <a:t>αξιολόγηση </a:t>
            </a:r>
            <a:r>
              <a:rPr lang="el-GR" sz="4400" dirty="0">
                <a:solidFill>
                  <a:srgbClr val="004A82"/>
                </a:solidFill>
              </a:rPr>
              <a:t>α</a:t>
            </a:r>
            <a:r>
              <a:rPr lang="el-GR" sz="4400" dirty="0" smtClean="0">
                <a:solidFill>
                  <a:srgbClr val="004A82"/>
                </a:solidFill>
              </a:rPr>
              <a:t>σθενούς </a:t>
            </a:r>
            <a:r>
              <a:rPr lang="el-GR" sz="4400" dirty="0" smtClean="0">
                <a:solidFill>
                  <a:srgbClr val="004A82"/>
                </a:solidFill>
              </a:rPr>
              <a:t>με </a:t>
            </a:r>
            <a:r>
              <a:rPr lang="el-GR" sz="4400" dirty="0" smtClean="0">
                <a:solidFill>
                  <a:srgbClr val="004A82"/>
                </a:solidFill>
              </a:rPr>
              <a:t>τραχειοστομία </a:t>
            </a:r>
            <a:r>
              <a:rPr lang="el-GR" sz="3600" b="0" dirty="0" smtClean="0">
                <a:solidFill>
                  <a:srgbClr val="004A82"/>
                </a:solidFill>
              </a:rPr>
              <a:t>(1 από 3)</a:t>
            </a:r>
            <a:endParaRPr lang="el-GR" sz="3600" b="0" dirty="0">
              <a:solidFill>
                <a:srgbClr val="004A82"/>
              </a:solidFill>
            </a:endParaRPr>
          </a:p>
        </p:txBody>
      </p:sp>
      <p:sp>
        <p:nvSpPr>
          <p:cNvPr id="3" name="Θέση περιεχομένου 2"/>
          <p:cNvSpPr>
            <a:spLocks noGrp="1"/>
          </p:cNvSpPr>
          <p:nvPr>
            <p:ph idx="1"/>
          </p:nvPr>
        </p:nvSpPr>
        <p:spPr/>
        <p:txBody>
          <a:bodyPr>
            <a:normAutofit/>
          </a:bodyPr>
          <a:lstStyle/>
          <a:p>
            <a:pPr marL="0" indent="0">
              <a:buNone/>
            </a:pPr>
            <a:r>
              <a:rPr lang="el-GR" sz="2400" dirty="0" smtClean="0"/>
              <a:t>Παρατήρηση της ποιότητας, του τύπου και του ρυθμού αναπνοής</a:t>
            </a:r>
            <a:r>
              <a:rPr lang="en-US" sz="2400" dirty="0" smtClean="0"/>
              <a:t>: </a:t>
            </a:r>
            <a:endParaRPr lang="el-GR" sz="2400" dirty="0" smtClean="0"/>
          </a:p>
          <a:p>
            <a:pPr>
              <a:buFont typeface="Wingdings" panose="05000000000000000000" pitchFamily="2" charset="2"/>
              <a:buChar char="Ø"/>
            </a:pPr>
            <a:r>
              <a:rPr lang="el-GR" sz="2400" dirty="0" smtClean="0"/>
              <a:t>Είναι εντός των βασικών χαρακτηριστικών του ασθενούς</a:t>
            </a:r>
            <a:r>
              <a:rPr lang="en-US" sz="2400" dirty="0" smtClean="0"/>
              <a:t>;</a:t>
            </a:r>
            <a:endParaRPr lang="el-GR" sz="2400" dirty="0" smtClean="0"/>
          </a:p>
          <a:p>
            <a:pPr lvl="1">
              <a:buFont typeface="Arial" panose="020B0604020202020204" pitchFamily="34" charset="0"/>
              <a:buChar char="•"/>
            </a:pPr>
            <a:r>
              <a:rPr lang="el-GR" sz="2200" dirty="0" smtClean="0"/>
              <a:t>Η ταχύπνοια μπορεί να υποδεικνύει υποξία.</a:t>
            </a:r>
          </a:p>
          <a:p>
            <a:pPr lvl="1">
              <a:buFont typeface="Arial" panose="020B0604020202020204" pitchFamily="34" charset="0"/>
              <a:buChar char="•"/>
            </a:pPr>
            <a:r>
              <a:rPr lang="el-GR" sz="2200" dirty="0" smtClean="0"/>
              <a:t>Η δύσπνοια μπορεί να υποδεικνύει εκκρίσεις στον αεραγωγό.</a:t>
            </a:r>
          </a:p>
          <a:p>
            <a:pPr marL="0" indent="0">
              <a:spcBef>
                <a:spcPts val="1200"/>
              </a:spcBef>
              <a:buNone/>
            </a:pPr>
            <a:r>
              <a:rPr lang="el-GR" sz="2400" dirty="0" smtClean="0"/>
              <a:t>Εκτίμηση για κυάνωση, κυρίως γύρω από τα χείλη, που θα μπορούσε να σημαίνει υποξία.</a:t>
            </a:r>
          </a:p>
          <a:p>
            <a:pPr marL="0" indent="0">
              <a:spcBef>
                <a:spcPts val="1200"/>
              </a:spcBef>
              <a:buNone/>
            </a:pPr>
            <a:r>
              <a:rPr lang="el-GR" sz="2400" b="1" dirty="0" smtClean="0">
                <a:solidFill>
                  <a:srgbClr val="820000"/>
                </a:solidFill>
              </a:rPr>
              <a:t>Έλεγχος της ένδειξης του παλμικού οξυμετρητή. </a:t>
            </a:r>
          </a:p>
          <a:p>
            <a:pPr marL="0" indent="0">
              <a:spcBef>
                <a:spcPts val="1200"/>
              </a:spcBef>
              <a:buNone/>
            </a:pPr>
            <a:r>
              <a:rPr lang="el-GR" sz="2400" dirty="0" smtClean="0"/>
              <a:t>Αν απαιτείται οξυγόνο ο ασθενής λαμβάνει τη σωστή ποσότητα, με το σωστό εξοπλισμό και εφύγρανση</a:t>
            </a:r>
            <a:r>
              <a:rPr lang="en-US" sz="2400" dirty="0" smtClean="0"/>
              <a:t>;</a:t>
            </a:r>
            <a:r>
              <a:rPr lang="el-GR" sz="2400" dirty="0" smtClean="0"/>
              <a:t>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819646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23013479126ce18df2c0298cd64db190826079"/>
</p:tagLst>
</file>

<file path=ppt/theme/theme1.xml><?xml version="1.0" encoding="utf-8"?>
<a:theme xmlns:a="http://schemas.openxmlformats.org/drawingml/2006/main" name="OC_template_updated">
  <a:themeElements>
    <a:clrScheme name="Προσαρμοσμένο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356</TotalTime>
  <Words>1377</Words>
  <Application>Microsoft Office PowerPoint</Application>
  <PresentationFormat>Προβολή στην οθόνη (4:3)</PresentationFormat>
  <Paragraphs>151</Paragraphs>
  <Slides>21</Slides>
  <Notes>8</Notes>
  <HiddenSlides>0</HiddenSlides>
  <MMClips>0</MMClips>
  <ScaleCrop>false</ScaleCrop>
  <HeadingPairs>
    <vt:vector size="4" baseType="variant">
      <vt:variant>
        <vt:lpstr>Θέμα</vt:lpstr>
      </vt:variant>
      <vt:variant>
        <vt:i4>4</vt:i4>
      </vt:variant>
      <vt:variant>
        <vt:lpstr>Τίτλοι διαφανειών</vt:lpstr>
      </vt:variant>
      <vt:variant>
        <vt:i4>21</vt:i4>
      </vt:variant>
    </vt:vector>
  </HeadingPairs>
  <TitlesOfParts>
    <vt:vector size="25" baseType="lpstr">
      <vt:lpstr>OC_template_updated</vt:lpstr>
      <vt:lpstr>1_OC_template_updated</vt:lpstr>
      <vt:lpstr>2_OC_template_updated</vt:lpstr>
      <vt:lpstr>3_OC_template_updated</vt:lpstr>
      <vt:lpstr>Χειρουργική Νοσηλευτική Ι (Ε)</vt:lpstr>
      <vt:lpstr>Χειρουργική Νοσηλευτική Ι (Ε)</vt:lpstr>
      <vt:lpstr>Τραχειοστομία </vt:lpstr>
      <vt:lpstr>Τραχειοστομία – Φροντίδα στομίας και αλλαγή εσωτερικού σωλήνα</vt:lpstr>
      <vt:lpstr>Φροντίδα τραχειοστομίας</vt:lpstr>
      <vt:lpstr>Βέλτιστη πρακτική για φροντίδα τραχειοστομίας (1 από 3)</vt:lpstr>
      <vt:lpstr>Βέλτιστη πρακτική για φροντίδα τραχειοστομίας (2 από 3)</vt:lpstr>
      <vt:lpstr>Βέλτιστη πρακτική για φροντίδα τραχειοστομίας (3 από 3)</vt:lpstr>
      <vt:lpstr>Επικεντρωμένη αξιολόγηση ασθενούς με τραχειοστομία (1 από 3)</vt:lpstr>
      <vt:lpstr>Επικεντρωμένη αξιολόγηση ασθενούς με τραχειοστομία (2 από 3)</vt:lpstr>
      <vt:lpstr>Επικεντρωμένη αξιολόγηση ασθενούς με τραχειοστομία (3 από 3)</vt:lpstr>
      <vt:lpstr>Προβλήματα</vt:lpstr>
      <vt:lpstr>Για το τέλος…</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29</cp:revision>
  <dcterms:created xsi:type="dcterms:W3CDTF">2013-11-15T10:49:00Z</dcterms:created>
  <dcterms:modified xsi:type="dcterms:W3CDTF">2015-03-13T11:49:10Z</dcterms:modified>
</cp:coreProperties>
</file>