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8"/>
  </p:notesMasterIdLst>
  <p:handoutMasterIdLst>
    <p:handoutMasterId r:id="rId19"/>
  </p:handoutMasterIdLst>
  <p:sldIdLst>
    <p:sldId id="256" r:id="rId2"/>
    <p:sldId id="402" r:id="rId3"/>
    <p:sldId id="403" r:id="rId4"/>
    <p:sldId id="404" r:id="rId5"/>
    <p:sldId id="405" r:id="rId6"/>
    <p:sldId id="406" r:id="rId7"/>
    <p:sldId id="407" r:id="rId8"/>
    <p:sldId id="408" r:id="rId9"/>
    <p:sldId id="409" r:id="rId10"/>
    <p:sldId id="410" r:id="rId11"/>
    <p:sldId id="257" r:id="rId12"/>
    <p:sldId id="262" r:id="rId13"/>
    <p:sldId id="264" r:id="rId14"/>
    <p:sldId id="265"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163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smtClean="0"/>
              <a:t>Ριζοσπαστική Δεξιά Φροντίδα στην Κοινότητα</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κοινοτική εργασία σήμερα </a:t>
            </a:r>
            <a:r>
              <a:rPr lang="el-GR" sz="3200" b="0" dirty="0" smtClean="0"/>
              <a:t>(4/4)</a:t>
            </a:r>
            <a:endParaRPr lang="el-GR" dirty="0"/>
          </a:p>
        </p:txBody>
      </p:sp>
      <p:sp>
        <p:nvSpPr>
          <p:cNvPr id="3" name="Θέση περιεχομένου 2"/>
          <p:cNvSpPr>
            <a:spLocks noGrp="1"/>
          </p:cNvSpPr>
          <p:nvPr>
            <p:ph idx="1"/>
          </p:nvPr>
        </p:nvSpPr>
        <p:spPr/>
        <p:txBody>
          <a:bodyPr>
            <a:normAutofit fontScale="92500"/>
          </a:bodyPr>
          <a:lstStyle/>
          <a:p>
            <a:r>
              <a:rPr lang="el-GR" dirty="0"/>
              <a:t>Σήμερα, η φτώχεια και τα μεγάλα κοινωνικά προβλήματα (ανεργία, κοινωνικός αποκλεισμός, διακρίσεις,  καταπίεση, περιθωριοποίηση, υποβάθμιση μη αστικών περιοχών, αύξηση μεταναστευτικού ρεύματος) έχουν ενταθεί.</a:t>
            </a:r>
          </a:p>
          <a:p>
            <a:r>
              <a:rPr lang="el-GR" dirty="0"/>
              <a:t>Διεθνώς υπάρχει επιδείνωση βασικών παραμέτρων κοινωνικής ανάπτυξης (αναπτυσσόμενες και ανεπτυγμένες χώρες).</a:t>
            </a:r>
          </a:p>
          <a:p>
            <a:r>
              <a:rPr lang="el-GR" dirty="0"/>
              <a:t>Η κυριαρχία της αγοράς, η συρρίκνωση του κράτους πρόνοιας, η ανασφάλεια και ο ανταγωνισμός που αναπτύσσονται στο όνομα της ατομικής ελευθερίας και αυτάρκειας θέτουν σε συνεχή κίνδυνο τις αξίες  της κοινωνικής δικαιοσύνης, της αλληλεγγύης και των δικαιωμάτων του πολίτη.</a:t>
            </a:r>
          </a:p>
          <a:p>
            <a:r>
              <a:rPr lang="el-GR" dirty="0"/>
              <a:t>Μπορεί η κοινοτική εργασία σε τοπικό επίπεδο να προσφέρει απαντήσεις </a:t>
            </a:r>
            <a:r>
              <a:rPr lang="el-GR" dirty="0" smtClean="0"/>
              <a:t>σε αυτά </a:t>
            </a:r>
            <a:r>
              <a:rPr lang="el-GR" dirty="0"/>
              <a:t>τα κρίσιμα </a:t>
            </a:r>
            <a:r>
              <a:rPr lang="el-GR" dirty="0" smtClean="0"/>
              <a:t>προβλήματα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228094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4: Ριζοσπαστική Δεξιά Φροντίδα </a:t>
            </a:r>
            <a:r>
              <a:rPr lang="el-GR" sz="2000"/>
              <a:t>στην </a:t>
            </a:r>
            <a:r>
              <a:rPr lang="el-GR" sz="2000" smtClean="0"/>
              <a:t>Κοινότητα</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Ριζοσπαστική δεξιά - φροντίδα στην κοινότητα </a:t>
            </a:r>
            <a:r>
              <a:rPr lang="el-GR" sz="3600" b="0" dirty="0" smtClean="0"/>
              <a:t>(1/5)</a:t>
            </a:r>
            <a:endParaRPr lang="el-GR" sz="3600" b="0" dirty="0"/>
          </a:p>
        </p:txBody>
      </p:sp>
      <p:sp>
        <p:nvSpPr>
          <p:cNvPr id="3" name="Θέση περιεχομένου 2"/>
          <p:cNvSpPr>
            <a:spLocks noGrp="1"/>
          </p:cNvSpPr>
          <p:nvPr>
            <p:ph idx="1"/>
          </p:nvPr>
        </p:nvSpPr>
        <p:spPr/>
        <p:txBody>
          <a:bodyPr/>
          <a:lstStyle/>
          <a:p>
            <a:r>
              <a:rPr lang="el-GR" dirty="0"/>
              <a:t>Δεκαετία 1970: περικοπές οικονομικών πόρων, προσπάθειες συρρίκνωσης του κράτους πρόνοιας, αδυναμία  κοινοτικής εργασίας να αντιμετωπίσει τα έντονα κοινωνικά προβλήματα.</a:t>
            </a:r>
          </a:p>
          <a:p>
            <a:r>
              <a:rPr lang="el-GR" dirty="0"/>
              <a:t>Αρχές δεκαετίας ’70 η βασική επιδίωξη της κοινοτικής εργασίας χαρακτηριζόταν από σύναψη συμμαχιών μεταξύ διαφορετικών κοινωνικών ομάδων-εργατικού κινήματος.</a:t>
            </a:r>
          </a:p>
          <a:p>
            <a:r>
              <a:rPr lang="el-GR" dirty="0"/>
              <a:t> Δεκαετία ’80 και αρχές δεκαετίας ’90 τα προγράμματα κοινοτικής φροντίδας που προωθήθηκαν καλλιέργησαν εσωστρεφή διάθεση τοπικισμού.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774736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Ριζοσπαστική δεξιά - φροντίδα στην κοινότητα </a:t>
            </a:r>
            <a:r>
              <a:rPr lang="el-GR" sz="3600" b="0" dirty="0" smtClean="0"/>
              <a:t>(2/5)</a:t>
            </a:r>
            <a:endParaRPr lang="el-GR" dirty="0"/>
          </a:p>
        </p:txBody>
      </p:sp>
      <p:sp>
        <p:nvSpPr>
          <p:cNvPr id="3" name="Θέση περιεχομένου 2"/>
          <p:cNvSpPr>
            <a:spLocks noGrp="1"/>
          </p:cNvSpPr>
          <p:nvPr>
            <p:ph idx="1"/>
          </p:nvPr>
        </p:nvSpPr>
        <p:spPr/>
        <p:txBody>
          <a:bodyPr>
            <a:normAutofit fontScale="92500"/>
          </a:bodyPr>
          <a:lstStyle/>
          <a:p>
            <a:r>
              <a:rPr lang="el-GR" dirty="0"/>
              <a:t>Τώρα πια μιλάμε για συνθήκες «μεικτής οικονομίας πρόνοιας» (=το κράτος δεν είναι ο αποκλειστικός φορέας παροχής υπηρεσιών αλλά ένας από τους «συνεταίρους» σε μια μεικτή οικονομία εθελοντικών ιδιωτικών και άλλων υπηρεσιών)</a:t>
            </a:r>
          </a:p>
          <a:p>
            <a:r>
              <a:rPr lang="el-GR" dirty="0"/>
              <a:t>Όροι της ριζοσπαστικής δεξιάς:  «ελευθερία»,  «επιλογή»,  «συμμετοχή» και «ενδυνάμωση»</a:t>
            </a:r>
          </a:p>
          <a:p>
            <a:r>
              <a:rPr lang="el-GR" dirty="0"/>
              <a:t>Αυτοί οι όροι χρησιμοποιήθηκαν και παλιότερα σε ένα αριστερό κυρίως πλαίσιο</a:t>
            </a:r>
          </a:p>
          <a:p>
            <a:r>
              <a:rPr lang="el-GR" dirty="0"/>
              <a:t>Για τη ριζοσπαστική δεξιά ο όρος «κοινότητα» (=στατική μονάδα, βασιζόμενη στην ηθική τις αρχές και τις αξίες της μεσαίας τάξης) χρησιμοποιείται πλέον για να νομιμοποιήσει πρακτικές και προγράμματα που προωθούσαν την ιδιωτικοποίηση του κράτους πρόνοιας (πχ </a:t>
            </a:r>
            <a:r>
              <a:rPr lang="el-GR" dirty="0" err="1"/>
              <a:t>κοινοτ</a:t>
            </a:r>
            <a:r>
              <a:rPr lang="el-GR" dirty="0"/>
              <a:t>. Φροντίδα)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923770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Ριζοσπαστική δεξιά - φροντίδα στην κοινότητα </a:t>
            </a:r>
            <a:r>
              <a:rPr lang="el-GR" sz="3600" b="0" dirty="0" smtClean="0"/>
              <a:t>(3/5)</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..Οι επαγγελματίες κοινοτικής εργασίας στη νέα τάξη πραγμάτων έχουν ρόλο </a:t>
            </a:r>
            <a:r>
              <a:rPr lang="el-GR" dirty="0" err="1"/>
              <a:t>manager</a:t>
            </a:r>
            <a:r>
              <a:rPr lang="el-GR" dirty="0"/>
              <a:t>. Ενθαρρύνουν την ανάληψη ευθυνών σε ατομικό επίπεδο,  την εθελοντική εργασία και την υποκατάσταση μέρους των κρατικών υπηρεσιών</a:t>
            </a:r>
          </a:p>
          <a:p>
            <a:r>
              <a:rPr lang="el-GR" dirty="0"/>
              <a:t>Οι πολίτες- καταναλωτές είναι (θεωρητικά) αυτόνομοι και η φροντίδα και η πρόνοια καθορίζονται από τη ζήτηση σε ένα πλουραλιστικό περιβάλλον.</a:t>
            </a:r>
          </a:p>
          <a:p>
            <a:r>
              <a:rPr lang="el-GR" dirty="0"/>
              <a:t>Η ενεργός εμπλοκή του πολίτη (</a:t>
            </a:r>
            <a:r>
              <a:rPr lang="el-GR" dirty="0" err="1"/>
              <a:t>active</a:t>
            </a:r>
            <a:r>
              <a:rPr lang="el-GR" dirty="0"/>
              <a:t> </a:t>
            </a:r>
            <a:r>
              <a:rPr lang="el-GR" dirty="0" err="1"/>
              <a:t>citizen</a:t>
            </a:r>
            <a:r>
              <a:rPr lang="el-GR" dirty="0"/>
              <a:t>) αφορά σε εκείνο τον τύπο πολίτη ο οποίος έχει υιοθετήσει το καπιταλιστικό πρότυπο συμπεριφοράς,  αναλαμβάνει περισσότερες ευθύνες για την οικογένειά του με στόχο την «απελευθέρωση» της οικογένειας από το κράτος και την «τυραννία» της συλλογικότητας.</a:t>
            </a:r>
          </a:p>
          <a:p>
            <a:r>
              <a:rPr lang="el-GR" dirty="0"/>
              <a:t>Στο επίκεντρο του ενδιαφέροντος ήταν ο ρόλος του ιδιωτικού τομέα και η έννοια του ανταγωνισμού.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40276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Ριζοσπαστική δεξιά - φροντίδα στην κοινότητα </a:t>
            </a:r>
            <a:r>
              <a:rPr lang="el-GR" sz="3600" b="0" dirty="0" smtClean="0"/>
              <a:t>(4/5)</a:t>
            </a:r>
            <a:endParaRPr lang="el-GR" dirty="0"/>
          </a:p>
        </p:txBody>
      </p:sp>
      <p:sp>
        <p:nvSpPr>
          <p:cNvPr id="3" name="Θέση περιεχομένου 2"/>
          <p:cNvSpPr>
            <a:spLocks noGrp="1"/>
          </p:cNvSpPr>
          <p:nvPr>
            <p:ph idx="1"/>
          </p:nvPr>
        </p:nvSpPr>
        <p:spPr/>
        <p:txBody>
          <a:bodyPr/>
          <a:lstStyle/>
          <a:p>
            <a:r>
              <a:rPr lang="el-GR" dirty="0"/>
              <a:t>Την ίδια χρονική περίοδο υπήρξαν και προσπάθειες που </a:t>
            </a:r>
            <a:r>
              <a:rPr lang="el-GR" dirty="0" err="1"/>
              <a:t>επεχείρησαν</a:t>
            </a:r>
            <a:r>
              <a:rPr lang="el-GR" dirty="0"/>
              <a:t> να αντιδράσουν </a:t>
            </a:r>
            <a:r>
              <a:rPr lang="el-GR" dirty="0" err="1"/>
              <a:t>σ’αυτό</a:t>
            </a:r>
            <a:r>
              <a:rPr lang="el-GR" dirty="0"/>
              <a:t> το σκεπτικό. Οργανώθηκαν από δήμους που «ανήκαν» στο Εργατικό Κόμμα της Βρετανίας (πχ Λονδίνου και Μάντσεστερ) και βρίσκονταν σε συνεχή ρήξη με την κεντρική διοίκηση.</a:t>
            </a:r>
          </a:p>
          <a:p>
            <a:r>
              <a:rPr lang="el-GR" dirty="0"/>
              <a:t>Ξεκίνησαν από το 1979-1986 πρωτοβουλίες για την αποκέντρωση των υπηρεσιών τους με στόχο την ενδυνάμωση των δημοκρατικών θεσμών,  την προώθηση ίσων ευκαιριών και την υποστήριξη κοινοτικών ομάδων που επικεντρώθηκαν σε θέματα φύλου, διαφορετικών πολιτισμικών και φυλετικών ομάδων </a:t>
            </a:r>
            <a:r>
              <a:rPr lang="el-GR" dirty="0" err="1"/>
              <a:t>κλπ</a:t>
            </a:r>
            <a:r>
              <a:rPr lang="el-GR" dirty="0"/>
              <a:t>). Αποκεντρώθηκαν υπηρεσίες από το δημαρχείο στις συνοικίες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521541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Ριζοσπαστική δεξιά - φροντίδα στην κοινότητα </a:t>
            </a:r>
            <a:r>
              <a:rPr lang="el-GR" sz="3600" b="0" dirty="0" smtClean="0"/>
              <a:t>(5/5)</a:t>
            </a:r>
            <a:endParaRPr lang="el-GR" dirty="0"/>
          </a:p>
        </p:txBody>
      </p:sp>
      <p:sp>
        <p:nvSpPr>
          <p:cNvPr id="3" name="Θέση περιεχομένου 2"/>
          <p:cNvSpPr>
            <a:spLocks noGrp="1"/>
          </p:cNvSpPr>
          <p:nvPr>
            <p:ph idx="1"/>
          </p:nvPr>
        </p:nvSpPr>
        <p:spPr/>
        <p:txBody>
          <a:bodyPr>
            <a:normAutofit fontScale="92500"/>
          </a:bodyPr>
          <a:lstStyle/>
          <a:p>
            <a:r>
              <a:rPr lang="el-GR" dirty="0"/>
              <a:t>…ενθαρρύνθηκε η συμμετοχή των κατοίκων στη διαδικασία λήψης αποφάσεων για την περιοχή τους μέσω της συγκρότησης επιτροπών,  δημιουργήθηκαν αποκεντρωμένα συνοικιακά γραφεία  “</a:t>
            </a:r>
            <a:r>
              <a:rPr lang="el-GR" dirty="0" err="1"/>
              <a:t>one</a:t>
            </a:r>
            <a:r>
              <a:rPr lang="el-GR" dirty="0"/>
              <a:t> </a:t>
            </a:r>
            <a:r>
              <a:rPr lang="el-GR" dirty="0" err="1"/>
              <a:t>stop</a:t>
            </a:r>
            <a:r>
              <a:rPr lang="el-GR" dirty="0"/>
              <a:t> </a:t>
            </a:r>
            <a:r>
              <a:rPr lang="el-GR" dirty="0" err="1"/>
              <a:t>shop</a:t>
            </a:r>
            <a:r>
              <a:rPr lang="el-GR" dirty="0"/>
              <a:t>” που προσέφεραν πολλαπλές υπηρεσίες με την συμμετοχή κατοίκων,  εθελοντών, κλπ. Το εγχείρημα αυτό είναι γνωστό ως «σοσιαλισμός σε επίπεδο δήμου» (</a:t>
            </a:r>
            <a:r>
              <a:rPr lang="el-GR" dirty="0" err="1"/>
              <a:t>municipal</a:t>
            </a:r>
            <a:r>
              <a:rPr lang="el-GR" dirty="0"/>
              <a:t> </a:t>
            </a:r>
            <a:r>
              <a:rPr lang="el-GR" dirty="0" err="1"/>
              <a:t>socialism</a:t>
            </a:r>
            <a:r>
              <a:rPr lang="el-GR" dirty="0"/>
              <a:t>).</a:t>
            </a:r>
          </a:p>
          <a:p>
            <a:r>
              <a:rPr lang="el-GR" dirty="0"/>
              <a:t>Σύντομα το πρόγραμμα κατέληξε σε αποτυχία λόγω των κατωτέρω: </a:t>
            </a:r>
          </a:p>
          <a:p>
            <a:pPr lvl="1"/>
            <a:r>
              <a:rPr lang="el-GR" dirty="0"/>
              <a:t>Περικοπές κονδυλίων προς </a:t>
            </a:r>
            <a:r>
              <a:rPr lang="el-GR" dirty="0" smtClean="0"/>
              <a:t>Τ.Α,</a:t>
            </a:r>
            <a:endParaRPr lang="el-GR" dirty="0"/>
          </a:p>
          <a:p>
            <a:pPr lvl="1"/>
            <a:r>
              <a:rPr lang="el-GR" dirty="0"/>
              <a:t>Κατάργηση μητροπολιτικών </a:t>
            </a:r>
            <a:r>
              <a:rPr lang="el-GR" dirty="0" smtClean="0"/>
              <a:t>δήμων,</a:t>
            </a:r>
            <a:endParaRPr lang="el-GR" dirty="0"/>
          </a:p>
          <a:p>
            <a:pPr lvl="1"/>
            <a:r>
              <a:rPr lang="el-GR" dirty="0"/>
              <a:t>Έλλειψη θέλησης σε πολιτικό και επαγγελματικό </a:t>
            </a:r>
            <a:r>
              <a:rPr lang="el-GR" dirty="0" smtClean="0"/>
              <a:t>επίπεδο,</a:t>
            </a:r>
            <a:endParaRPr lang="el-GR" dirty="0"/>
          </a:p>
          <a:p>
            <a:pPr lvl="1"/>
            <a:r>
              <a:rPr lang="el-GR" dirty="0"/>
              <a:t>Έλλειψη κοινού οράματος μεταξύ των ομάδων (τοπικές/συνοικιακές επιτροπές κατοίκων, αιρετοί, εθελοντικά σωματεία</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59717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κοινοτική εργασία σήμερα </a:t>
            </a:r>
            <a:r>
              <a:rPr lang="el-GR" sz="3200" b="0" dirty="0" smtClean="0"/>
              <a:t>(1/4)</a:t>
            </a:r>
            <a:endParaRPr lang="el-GR" sz="3200" b="0" dirty="0"/>
          </a:p>
        </p:txBody>
      </p:sp>
      <p:sp>
        <p:nvSpPr>
          <p:cNvPr id="3" name="Θέση περιεχομένου 2"/>
          <p:cNvSpPr>
            <a:spLocks noGrp="1"/>
          </p:cNvSpPr>
          <p:nvPr>
            <p:ph idx="1"/>
          </p:nvPr>
        </p:nvSpPr>
        <p:spPr/>
        <p:txBody>
          <a:bodyPr/>
          <a:lstStyle/>
          <a:p>
            <a:pPr marL="0" indent="0">
              <a:buNone/>
            </a:pPr>
            <a:r>
              <a:rPr lang="el-GR" dirty="0"/>
              <a:t>Από τη δεκαετία του ’90 και μετά:</a:t>
            </a:r>
          </a:p>
          <a:p>
            <a:r>
              <a:rPr lang="el-GR" dirty="0"/>
              <a:t>Δίνεται έμφαση στη συμμετοχή της κοινότητας στην αναπτυξιακή </a:t>
            </a:r>
            <a:r>
              <a:rPr lang="el-GR" dirty="0" smtClean="0"/>
              <a:t>διαδικασία.</a:t>
            </a:r>
            <a:endParaRPr lang="el-GR" dirty="0"/>
          </a:p>
          <a:p>
            <a:r>
              <a:rPr lang="el-GR" dirty="0"/>
              <a:t>Προωθείται η ενδυνάμωση της κοινωνίας των </a:t>
            </a:r>
            <a:r>
              <a:rPr lang="el-GR" dirty="0" smtClean="0"/>
              <a:t>πολιτών. </a:t>
            </a:r>
            <a:endParaRPr lang="el-GR" dirty="0"/>
          </a:p>
          <a:p>
            <a:r>
              <a:rPr lang="el-GR" dirty="0"/>
              <a:t>Η συμμετοχή των κατοίκων σε δράσεις αυτενέργειας και αυτοβοήθειας για την υποστήριξη προγραμμάτων κοινωνικής και οικονομικής ανάπτυξης – αναγέννησης και κοινωνικής ένταξης.</a:t>
            </a:r>
          </a:p>
          <a:p>
            <a:pPr marL="0" indent="0">
              <a:buNone/>
            </a:pPr>
            <a:r>
              <a:rPr lang="el-GR" dirty="0"/>
              <a:t>Η κοινότητα ανακαλύφθηκε εκ νέου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50877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κοινοτική εργασία σήμερα </a:t>
            </a:r>
            <a:r>
              <a:rPr lang="el-GR" sz="3200" b="0" dirty="0" smtClean="0"/>
              <a:t>(2/4)</a:t>
            </a:r>
            <a:endParaRPr lang="el-GR" dirty="0"/>
          </a:p>
        </p:txBody>
      </p:sp>
      <p:sp>
        <p:nvSpPr>
          <p:cNvPr id="3" name="Θέση περιεχομένου 2"/>
          <p:cNvSpPr>
            <a:spLocks noGrp="1"/>
          </p:cNvSpPr>
          <p:nvPr>
            <p:ph idx="1"/>
          </p:nvPr>
        </p:nvSpPr>
        <p:spPr/>
        <p:txBody>
          <a:bodyPr>
            <a:normAutofit fontScale="92500"/>
          </a:bodyPr>
          <a:lstStyle/>
          <a:p>
            <a:r>
              <a:rPr lang="el-GR" dirty="0"/>
              <a:t>Η συμμετοχή της κοινότητας εκλαμβάνεται πλέον ως πολιτικά ορθή,  η κεντροαριστερή όμως αντίληψη της εποχής αντιλαμβάνεται την κοινοτική εργασία ως στατική και ομοιογενή.  Έννοιες όπως η κοινότητα και το τοπικό επίπεδο βρίσκονται στο επίκεντρο του αναπτυξιακού λόγου η εμπειρική μελέτη όμως δείχνει ότι η πλειοψηφία των προγραμμάτων που υλοποιήθηκαν είναι δράσεις που προαποφασίστηκαν σε κεντρικό επίπεδο σε μία προσπάθεια μετάθεσης των ευθυνών και του κόστους από το κεντρικό στις τοπικές κοινωνίες.</a:t>
            </a:r>
          </a:p>
          <a:p>
            <a:r>
              <a:rPr lang="el-GR" dirty="0"/>
              <a:t>Οι δράσεις που σήμερα καλείται να οργανώσει και να αναλάβει η κοινοτική εργασία αφορούν κυρίως σε προγράμματα αυτοβοήθειας και συναίνεσης παρά σε προγράμματα ανάπτυξης της συνειδητοποίησης,  της συλλογικής δράσης και της σύγκρουσης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827803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κοινοτική εργασία σήμερα </a:t>
            </a:r>
            <a:r>
              <a:rPr lang="el-GR" sz="3200" b="0" dirty="0" smtClean="0"/>
              <a:t>(3/4)</a:t>
            </a:r>
            <a:endParaRPr lang="el-GR" dirty="0"/>
          </a:p>
        </p:txBody>
      </p:sp>
      <p:sp>
        <p:nvSpPr>
          <p:cNvPr id="3" name="Θέση περιεχομένου 2"/>
          <p:cNvSpPr>
            <a:spLocks noGrp="1"/>
          </p:cNvSpPr>
          <p:nvPr>
            <p:ph idx="1"/>
          </p:nvPr>
        </p:nvSpPr>
        <p:spPr/>
        <p:txBody>
          <a:bodyPr>
            <a:normAutofit fontScale="92500"/>
          </a:bodyPr>
          <a:lstStyle/>
          <a:p>
            <a:r>
              <a:rPr lang="el-GR" dirty="0"/>
              <a:t>Βασικό θέμα που τίθεται για την κοινοτική εργασία σήμερα είναι το κατά πόσον το υπάρχον </a:t>
            </a:r>
            <a:r>
              <a:rPr lang="el-GR" dirty="0" err="1"/>
              <a:t>κοινωνικο</a:t>
            </a:r>
            <a:r>
              <a:rPr lang="el-GR" dirty="0"/>
              <a:t>-</a:t>
            </a:r>
            <a:r>
              <a:rPr lang="el-GR" dirty="0" err="1"/>
              <a:t>πολιτικο</a:t>
            </a:r>
            <a:r>
              <a:rPr lang="el-GR" dirty="0"/>
              <a:t>-οικονομικό πλαίσιο, λειτουργεί προς την κατεύθυνση της ανάδειξης, της διεκδίκησης και κάλυψης των αναγκών των τοπικών κοινωνιών ή αν εξυπηρετεί τους στόχους των ευρύτερων εθνικών / υπερεθνικών αναπτυξιακών πολιτικών που έχουν στόχο την συνεχή απόσυρση του κράτους με έμφαση στις απαιτήσεις της αγοράς και της ανταγωνιστικότητας και όχι στις κοινωνικές ανάγκες.</a:t>
            </a:r>
          </a:p>
          <a:p>
            <a:r>
              <a:rPr lang="el-GR" dirty="0"/>
              <a:t>Οι ριζοσπαστικές προσεγγίσεις σήμερα έχουν υποχωρήσει σημαντικά και η πρόταση για μια εναλλακτική κοινωνία βρίσκεται σήμερα σε παρακμή. Πιθανόν αυτό να σχετίζεται με την αδυναμία της </a:t>
            </a:r>
            <a:r>
              <a:rPr lang="el-GR" dirty="0" err="1"/>
              <a:t>αριστεράς</a:t>
            </a:r>
            <a:r>
              <a:rPr lang="el-GR" dirty="0"/>
              <a:t> (από την οικονομική κρίση του ’70 και μετά) που αντί να αντιμετωπίσει ουσιαστικά την άνοδο του </a:t>
            </a:r>
            <a:r>
              <a:rPr lang="el-GR" dirty="0" smtClean="0"/>
              <a:t>φιλελευθερισμού </a:t>
            </a:r>
            <a:r>
              <a:rPr lang="el-GR" dirty="0"/>
              <a:t>προσπάθησε να υπερασπισθεί κεκτημένα προηγούμενων </a:t>
            </a:r>
            <a:r>
              <a:rPr lang="el-GR" dirty="0" smtClean="0"/>
              <a:t>ετών.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8511412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f383efc69b7c6f5daf671adedfe03fa4a210305b"/>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1292</Words>
  <Application>Microsoft Office PowerPoint</Application>
  <PresentationFormat>On-screen Show (4:3)</PresentationFormat>
  <Paragraphs>89</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OC_template_updated</vt:lpstr>
      <vt:lpstr>Μεθοδολογία Κοινωνικής Εργασίας με Κοινότητα</vt:lpstr>
      <vt:lpstr>Ριζοσπαστική δεξιά - φροντίδα στην κοινότητα (1/5)</vt:lpstr>
      <vt:lpstr>Ριζοσπαστική δεξιά - φροντίδα στην κοινότητα (2/5)</vt:lpstr>
      <vt:lpstr>Ριζοσπαστική δεξιά - φροντίδα στην κοινότητα (3/5)</vt:lpstr>
      <vt:lpstr>Ριζοσπαστική δεξιά - φροντίδα στην κοινότητα (4/5)</vt:lpstr>
      <vt:lpstr>Ριζοσπαστική δεξιά - φροντίδα στην κοινότητα (5/5)</vt:lpstr>
      <vt:lpstr>Η κοινοτική εργασία σήμερα (1/4)</vt:lpstr>
      <vt:lpstr>Η κοινοτική εργασία σήμερα (2/4)</vt:lpstr>
      <vt:lpstr>Η κοινοτική εργασία σήμερα (3/4)</vt:lpstr>
      <vt:lpstr>Η κοινοτική εργασία σήμερα (4/4)</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129</cp:revision>
  <dcterms:created xsi:type="dcterms:W3CDTF">2013-03-04T13:35:19Z</dcterms:created>
  <dcterms:modified xsi:type="dcterms:W3CDTF">2015-07-07T08:26:05Z</dcterms:modified>
</cp:coreProperties>
</file>