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5"/>
  </p:notesMasterIdLst>
  <p:handoutMasterIdLst>
    <p:handoutMasterId r:id="rId36"/>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81" r:id="rId14"/>
    <p:sldId id="280" r:id="rId15"/>
    <p:sldId id="279" r:id="rId16"/>
    <p:sldId id="282" r:id="rId17"/>
    <p:sldId id="283" r:id="rId18"/>
    <p:sldId id="284" r:id="rId19"/>
    <p:sldId id="286" r:id="rId20"/>
    <p:sldId id="285" r:id="rId21"/>
    <p:sldId id="287" r:id="rId22"/>
    <p:sldId id="288" r:id="rId23"/>
    <p:sldId id="289" r:id="rId24"/>
    <p:sldId id="290" r:id="rId25"/>
    <p:sldId id="291" r:id="rId26"/>
    <p:sldId id="292" r:id="rId27"/>
    <p:sldId id="293" r:id="rId28"/>
    <p:sldId id="257" r:id="rId29"/>
    <p:sldId id="262" r:id="rId30"/>
    <p:sldId id="264" r:id="rId31"/>
    <p:sldId id="265"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00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1" d="100"/>
          <a:sy n="71" d="100"/>
        </p:scale>
        <p:origin x="118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14/01/2015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14/01/2015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val="334315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marL="1166813" indent="-361950">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err="1" smtClean="0">
                <a:solidFill>
                  <a:schemeClr val="tx1"/>
                </a:solidFill>
                <a:latin typeface="+mn-lt"/>
              </a:rPr>
              <a:t>Φαρμακοκινητική</a:t>
            </a:r>
            <a:endParaRPr lang="el-GR" sz="4000" b="1" dirty="0">
              <a:solidFill>
                <a:schemeClr val="tx1"/>
              </a:solidFill>
              <a:latin typeface="+mn-lt"/>
            </a:endParaRPr>
          </a:p>
        </p:txBody>
      </p:sp>
      <p:sp>
        <p:nvSpPr>
          <p:cNvPr id="3" name="Υπότιτλος 2"/>
          <p:cNvSpPr>
            <a:spLocks noGrp="1"/>
          </p:cNvSpPr>
          <p:nvPr>
            <p:ph type="subTitle" idx="1"/>
          </p:nvPr>
        </p:nvSpPr>
        <p:spPr>
          <a:xfrm>
            <a:off x="0" y="2924944"/>
            <a:ext cx="9144000" cy="2212231"/>
          </a:xfrm>
        </p:spPr>
        <p:txBody>
          <a:bodyPr>
            <a:normAutofit/>
          </a:bodyPr>
          <a:lstStyle/>
          <a:p>
            <a:pPr>
              <a:spcBef>
                <a:spcPts val="0"/>
              </a:spcBef>
              <a:spcAft>
                <a:spcPts val="1800"/>
              </a:spcAft>
            </a:pPr>
            <a:r>
              <a:rPr lang="el-GR" sz="2600" b="1" dirty="0" smtClean="0"/>
              <a:t>Ενότητα 7</a:t>
            </a:r>
            <a:r>
              <a:rPr lang="el-GR" sz="2600" dirty="0" smtClean="0"/>
              <a:t>:</a:t>
            </a:r>
            <a:r>
              <a:rPr lang="en-US" sz="2600" dirty="0" smtClean="0"/>
              <a:t> </a:t>
            </a:r>
            <a:r>
              <a:rPr lang="el-GR" sz="2600" dirty="0" smtClean="0"/>
              <a:t>Ανεπιθύμητες ενέργειες – Τοξικότητα φαρμάκων</a:t>
            </a:r>
            <a:endParaRPr lang="en-US" sz="2600" dirty="0" smtClean="0"/>
          </a:p>
          <a:p>
            <a:pPr>
              <a:spcBef>
                <a:spcPts val="0"/>
              </a:spcBef>
              <a:spcAft>
                <a:spcPts val="600"/>
              </a:spcAft>
            </a:pPr>
            <a:r>
              <a:rPr lang="el-GR" sz="2200" dirty="0" smtClean="0"/>
              <a:t>Γεώργιος </a:t>
            </a:r>
            <a:r>
              <a:rPr lang="el-GR" sz="2200" dirty="0" err="1" smtClean="0"/>
              <a:t>Καρίκας</a:t>
            </a:r>
            <a:endParaRPr lang="el-GR" sz="2200" dirty="0" smtClean="0"/>
          </a:p>
          <a:p>
            <a:pPr>
              <a:spcBef>
                <a:spcPts val="0"/>
              </a:spcBef>
              <a:spcAft>
                <a:spcPts val="600"/>
              </a:spcAft>
            </a:pPr>
            <a:r>
              <a:rPr lang="el-GR" sz="2200" dirty="0" smtClean="0"/>
              <a:t>Διδάκτωρ </a:t>
            </a:r>
            <a:r>
              <a:rPr lang="el-GR" sz="2200" dirty="0"/>
              <a:t>Πανεπιστημίου Αθηνών, </a:t>
            </a:r>
            <a:r>
              <a:rPr lang="el-GR" sz="2200" dirty="0" err="1"/>
              <a:t>PhD</a:t>
            </a:r>
            <a:r>
              <a:rPr lang="el-GR" sz="2200" dirty="0"/>
              <a:t> </a:t>
            </a:r>
            <a:r>
              <a:rPr lang="el-GR" sz="2200" dirty="0" err="1"/>
              <a:t>Manchester</a:t>
            </a:r>
            <a:r>
              <a:rPr lang="el-GR" sz="2200" dirty="0"/>
              <a:t> </a:t>
            </a:r>
            <a:r>
              <a:rPr lang="el-GR" sz="2200" dirty="0" err="1"/>
              <a:t>University</a:t>
            </a:r>
            <a:r>
              <a:rPr lang="el-GR" sz="2200" dirty="0"/>
              <a:t>,</a:t>
            </a:r>
          </a:p>
          <a:p>
            <a:pPr>
              <a:spcBef>
                <a:spcPts val="0"/>
              </a:spcBef>
              <a:spcAft>
                <a:spcPts val="600"/>
              </a:spcAft>
            </a:pPr>
            <a:r>
              <a:rPr lang="el-GR" sz="2200" dirty="0"/>
              <a:t>Καθηγητής Βιοχημείας-Κλινικής Χημείας, 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3/17</a:t>
            </a:r>
            <a:endParaRPr lang="el-GR" dirty="0"/>
          </a:p>
        </p:txBody>
      </p:sp>
      <p:sp>
        <p:nvSpPr>
          <p:cNvPr id="3" name="Θέση περιεχομένου 2"/>
          <p:cNvSpPr>
            <a:spLocks noGrp="1"/>
          </p:cNvSpPr>
          <p:nvPr>
            <p:ph idx="1"/>
          </p:nvPr>
        </p:nvSpPr>
        <p:spPr/>
        <p:txBody>
          <a:bodyPr/>
          <a:lstStyle/>
          <a:p>
            <a:r>
              <a:rPr lang="el-GR" dirty="0"/>
              <a:t>Η </a:t>
            </a:r>
            <a:r>
              <a:rPr lang="el-GR" b="1" dirty="0"/>
              <a:t>συχνότητα των αλληλεπιδράσεων</a:t>
            </a:r>
            <a:r>
              <a:rPr lang="el-GR" dirty="0"/>
              <a:t> κυμαίνεται από 3-5% σε ασθενείς που λαμβάνουν μικρό αριθμό φαρμάκων και φτάνει μέχρι 20% σε αυτούς που παίρνουν 10-20 φάρμακα.</a:t>
            </a:r>
          </a:p>
          <a:p>
            <a:r>
              <a:rPr lang="el-GR" dirty="0"/>
              <a:t>Στα άτομα με επιληψία το 6% των περιπτώσεων τοξικότητας οφείλεται σε αλληλεπίδραση φαρμάκων. </a:t>
            </a:r>
            <a:endParaRPr lang="en-US" dirty="0" smtClean="0"/>
          </a:p>
          <a:p>
            <a:r>
              <a:rPr lang="el-GR" dirty="0" smtClean="0"/>
              <a:t>Στους </a:t>
            </a:r>
            <a:r>
              <a:rPr lang="el-GR" dirty="0"/>
              <a:t>ηλικιωμένους η πιθανότητα εμφάνισης αλληλεπιδράσεων από τη ταυτόχρονη λήψη 2 φαρμάκων είναι 6%, ενώ αυξάνεται στο 50% από τη λήψη 5 φαρμάκων και μπορεί να φτάσει στο 100% από τη σύγχρονη λήψη 8 φαρμάκων.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34326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4/17</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l-GR" b="1" dirty="0"/>
              <a:t>Παράγοντες που αυξάνουν το κίνδυνο αλληλεπιδράσεων:</a:t>
            </a:r>
          </a:p>
          <a:p>
            <a:pPr lvl="1"/>
            <a:r>
              <a:rPr lang="el-GR" dirty="0"/>
              <a:t>Φάρμακα υψηλής σύνδεσης με τις </a:t>
            </a:r>
            <a:r>
              <a:rPr lang="el-GR" dirty="0" smtClean="0"/>
              <a:t>πρωτεΐνες.</a:t>
            </a:r>
            <a:endParaRPr lang="el-GR" dirty="0"/>
          </a:p>
          <a:p>
            <a:pPr lvl="1"/>
            <a:r>
              <a:rPr lang="el-GR" dirty="0"/>
              <a:t>Φάρμακα χαμηλής </a:t>
            </a:r>
            <a:r>
              <a:rPr lang="el-GR" dirty="0" smtClean="0"/>
              <a:t>βιοδιαθεσιμότητας.</a:t>
            </a:r>
            <a:endParaRPr lang="el-GR" dirty="0"/>
          </a:p>
          <a:p>
            <a:pPr lvl="1"/>
            <a:r>
              <a:rPr lang="el-GR" dirty="0"/>
              <a:t>Φάρμακα μικρού θεραπευτικού </a:t>
            </a:r>
            <a:r>
              <a:rPr lang="el-GR" dirty="0" smtClean="0"/>
              <a:t>εύρους.</a:t>
            </a:r>
            <a:endParaRPr lang="el-GR" dirty="0"/>
          </a:p>
          <a:p>
            <a:pPr lvl="1"/>
            <a:r>
              <a:rPr lang="el-GR" dirty="0"/>
              <a:t>Φάρμακα σε μικρές και μεγάλες </a:t>
            </a:r>
            <a:r>
              <a:rPr lang="el-GR" dirty="0" smtClean="0"/>
              <a:t>ηλικίες.</a:t>
            </a:r>
            <a:endParaRPr lang="el-GR" dirty="0"/>
          </a:p>
          <a:p>
            <a:pPr lvl="1"/>
            <a:r>
              <a:rPr lang="el-GR" dirty="0"/>
              <a:t>Παρουσία νεφρικής ή ηπατικής </a:t>
            </a:r>
            <a:r>
              <a:rPr lang="el-GR" dirty="0" smtClean="0"/>
              <a:t>νεφροπάθειας.</a:t>
            </a:r>
            <a:endParaRPr lang="el-GR" dirty="0"/>
          </a:p>
          <a:p>
            <a:pPr lvl="1"/>
            <a:r>
              <a:rPr lang="el-GR" dirty="0"/>
              <a:t>Ασθενείς που λαμβάνουν </a:t>
            </a:r>
            <a:r>
              <a:rPr lang="el-GR" dirty="0" err="1"/>
              <a:t>ανοσοκατασταλτικά</a:t>
            </a:r>
            <a:r>
              <a:rPr lang="el-GR" dirty="0"/>
              <a:t> </a:t>
            </a:r>
            <a:r>
              <a:rPr lang="el-GR" dirty="0" smtClean="0"/>
              <a:t>φάρμακα.</a:t>
            </a:r>
            <a:endParaRPr lang="el-GR" dirty="0"/>
          </a:p>
          <a:p>
            <a:pPr lvl="1"/>
            <a:r>
              <a:rPr lang="el-GR" dirty="0"/>
              <a:t>Φάρμακα με μεγάλο χρόνο ημίσειας ζωής σε χρόνια </a:t>
            </a:r>
            <a:r>
              <a:rPr lang="el-GR" dirty="0" smtClean="0"/>
              <a:t>χορήγηση.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957713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5/17</a:t>
            </a:r>
            <a:endParaRPr lang="el-GR" dirty="0"/>
          </a:p>
        </p:txBody>
      </p:sp>
      <p:sp>
        <p:nvSpPr>
          <p:cNvPr id="3" name="Θέση περιεχομένου 2"/>
          <p:cNvSpPr>
            <a:spLocks noGrp="1"/>
          </p:cNvSpPr>
          <p:nvPr>
            <p:ph idx="1"/>
          </p:nvPr>
        </p:nvSpPr>
        <p:spPr/>
        <p:txBody>
          <a:bodyPr/>
          <a:lstStyle/>
          <a:p>
            <a:pPr marL="0" lvl="0" indent="0">
              <a:buNone/>
            </a:pPr>
            <a:r>
              <a:rPr lang="el-GR" b="1" dirty="0"/>
              <a:t>Φυσικοχημικές αλληλεπιδράσεις</a:t>
            </a:r>
            <a:r>
              <a:rPr lang="el-GR" dirty="0"/>
              <a:t> </a:t>
            </a:r>
          </a:p>
          <a:p>
            <a:r>
              <a:rPr lang="el-GR" b="1" dirty="0"/>
              <a:t>Παραδείγματα:</a:t>
            </a:r>
          </a:p>
          <a:p>
            <a:pPr lvl="1"/>
            <a:r>
              <a:rPr lang="el-GR" dirty="0"/>
              <a:t>Χλωριούχο ασβέστιο + </a:t>
            </a:r>
            <a:r>
              <a:rPr lang="el-GR" dirty="0" err="1"/>
              <a:t>διττανθρακικό</a:t>
            </a:r>
            <a:r>
              <a:rPr lang="el-GR" dirty="0"/>
              <a:t> νάτριο </a:t>
            </a:r>
            <a:r>
              <a:rPr lang="en-US" dirty="0" err="1"/>
              <a:t>CaCO</a:t>
            </a:r>
            <a:r>
              <a:rPr lang="el-GR" baseline="-25000" dirty="0"/>
              <a:t>3 </a:t>
            </a:r>
            <a:r>
              <a:rPr lang="el-GR" dirty="0"/>
              <a:t>(απόφραξη τριχοειδών πνευμόνων, αναπνευστική ανεπάρκεια</a:t>
            </a:r>
            <a:r>
              <a:rPr lang="el-GR" dirty="0" smtClean="0"/>
              <a:t>).</a:t>
            </a:r>
            <a:endParaRPr lang="el-GR" dirty="0"/>
          </a:p>
          <a:p>
            <a:pPr lvl="1"/>
            <a:r>
              <a:rPr lang="el-GR" b="1" dirty="0" err="1"/>
              <a:t>Θειοπεντάλη</a:t>
            </a:r>
            <a:r>
              <a:rPr lang="el-GR" dirty="0"/>
              <a:t> (υπνωτικό) +</a:t>
            </a:r>
            <a:r>
              <a:rPr lang="el-GR" b="1" dirty="0" err="1"/>
              <a:t>σουκινυλ</a:t>
            </a:r>
            <a:r>
              <a:rPr lang="el-GR" b="1" dirty="0"/>
              <a:t>-</a:t>
            </a:r>
            <a:r>
              <a:rPr lang="el-GR" b="1" dirty="0" err="1"/>
              <a:t>χολίνη</a:t>
            </a:r>
            <a:r>
              <a:rPr lang="el-GR" dirty="0"/>
              <a:t> (</a:t>
            </a:r>
            <a:r>
              <a:rPr lang="el-GR" dirty="0" err="1"/>
              <a:t>μυοχαλαρωτικό</a:t>
            </a:r>
            <a:r>
              <a:rPr lang="el-GR" dirty="0"/>
              <a:t>) </a:t>
            </a:r>
            <a:r>
              <a:rPr lang="el-GR" dirty="0" err="1"/>
              <a:t>σύμπλοκο</a:t>
            </a:r>
            <a:r>
              <a:rPr lang="el-GR" dirty="0"/>
              <a:t> (εξουδετέρωση δράσης αμφοτέρων φαρμάκων</a:t>
            </a:r>
            <a:r>
              <a:rPr lang="el-GR" dirty="0" smtClean="0"/>
              <a:t>).</a:t>
            </a:r>
            <a:endParaRPr lang="el-GR" dirty="0"/>
          </a:p>
          <a:p>
            <a:pPr lvl="1"/>
            <a:r>
              <a:rPr lang="el-GR" b="1" dirty="0" err="1"/>
              <a:t>Πενικιλλίνη</a:t>
            </a:r>
            <a:r>
              <a:rPr lang="el-GR" dirty="0"/>
              <a:t> + </a:t>
            </a:r>
            <a:r>
              <a:rPr lang="el-GR" b="1" dirty="0" err="1"/>
              <a:t>αμινογλυκοσίδες</a:t>
            </a:r>
            <a:r>
              <a:rPr lang="el-GR" dirty="0"/>
              <a:t>  εξουδετέρωση δράσης </a:t>
            </a:r>
            <a:r>
              <a:rPr lang="el-GR" dirty="0" err="1" smtClean="0"/>
              <a:t>αμινογλυκοσίδη</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29858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6/17</a:t>
            </a:r>
            <a:endParaRPr lang="el-GR" dirty="0"/>
          </a:p>
        </p:txBody>
      </p:sp>
      <p:sp>
        <p:nvSpPr>
          <p:cNvPr id="3" name="Θέση περιεχομένου 2"/>
          <p:cNvSpPr>
            <a:spLocks noGrp="1"/>
          </p:cNvSpPr>
          <p:nvPr>
            <p:ph idx="1"/>
          </p:nvPr>
        </p:nvSpPr>
        <p:spPr/>
        <p:txBody>
          <a:bodyPr/>
          <a:lstStyle/>
          <a:p>
            <a:r>
              <a:rPr lang="el-GR" b="1" dirty="0"/>
              <a:t>Επιθυμητή φυσικοχημική αλληλεπίδραση:</a:t>
            </a:r>
          </a:p>
          <a:p>
            <a:pPr lvl="1"/>
            <a:r>
              <a:rPr lang="el-GR" dirty="0"/>
              <a:t>Εξουδετέρωση αντιπηκτικής δράσης της </a:t>
            </a:r>
            <a:r>
              <a:rPr lang="el-GR" b="1" dirty="0"/>
              <a:t>ηπαρίνης</a:t>
            </a:r>
            <a:r>
              <a:rPr lang="el-GR" dirty="0"/>
              <a:t> (που χορηγείται σε χειρουργι­κές επεμβάσεις για τη διατήρηση της ρευστότητας του αίματος), από τη </a:t>
            </a:r>
            <a:r>
              <a:rPr lang="el-GR" b="1" dirty="0"/>
              <a:t>θειική </a:t>
            </a:r>
            <a:r>
              <a:rPr lang="el-GR" b="1" dirty="0" err="1"/>
              <a:t>πρωταμίνη</a:t>
            </a:r>
            <a:r>
              <a:rPr lang="el-GR" dirty="0"/>
              <a:t>.</a:t>
            </a:r>
          </a:p>
          <a:p>
            <a:pPr lvl="1"/>
            <a:r>
              <a:rPr lang="el-GR" dirty="0"/>
              <a:t>Γενικά, σε επείγοντα περιστατικά, ο ασφαλέστερος τρόπος χορήγησης φαρμά­κων είναι με ξεχωριστή σύριγγα και από ξεχωριστή ενδοφλέβια οδό.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705533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7/17</a:t>
            </a:r>
            <a:endParaRPr lang="el-GR" dirty="0"/>
          </a:p>
        </p:txBody>
      </p:sp>
      <p:sp>
        <p:nvSpPr>
          <p:cNvPr id="3" name="Θέση περιεχομένου 2"/>
          <p:cNvSpPr>
            <a:spLocks noGrp="1"/>
          </p:cNvSpPr>
          <p:nvPr>
            <p:ph idx="1"/>
          </p:nvPr>
        </p:nvSpPr>
        <p:spPr>
          <a:xfrm>
            <a:off x="457200" y="1196752"/>
            <a:ext cx="8291264" cy="5328592"/>
          </a:xfrm>
        </p:spPr>
        <p:txBody>
          <a:bodyPr>
            <a:normAutofit/>
          </a:bodyPr>
          <a:lstStyle/>
          <a:p>
            <a:pPr>
              <a:buFont typeface="Wingdings" panose="05000000000000000000" pitchFamily="2" charset="2"/>
              <a:buChar char="ü"/>
            </a:pPr>
            <a:r>
              <a:rPr lang="el-GR" dirty="0"/>
              <a:t>Τα φάρμακα που επηρεάζουν τον ρυθμό κένωσης του στομάχου τροποποιούν το ρυθμό απορρόφησης άλλων </a:t>
            </a:r>
            <a:r>
              <a:rPr lang="el-GR" dirty="0" smtClean="0"/>
              <a:t>φαρμάκων.</a:t>
            </a:r>
            <a:endParaRPr lang="el-GR" dirty="0"/>
          </a:p>
          <a:p>
            <a:r>
              <a:rPr lang="el-GR" b="1" dirty="0"/>
              <a:t>Παραδείγματα:</a:t>
            </a:r>
          </a:p>
          <a:p>
            <a:pPr lvl="1"/>
            <a:r>
              <a:rPr lang="el-GR" dirty="0"/>
              <a:t>Τα </a:t>
            </a:r>
            <a:r>
              <a:rPr lang="el-GR" b="1" dirty="0" err="1"/>
              <a:t>αντιχολινεργικά</a:t>
            </a:r>
            <a:r>
              <a:rPr lang="el-GR" dirty="0"/>
              <a:t> (</a:t>
            </a:r>
            <a:r>
              <a:rPr lang="el-GR" dirty="0" err="1"/>
              <a:t>τρικυκλικά</a:t>
            </a:r>
            <a:r>
              <a:rPr lang="el-GR" dirty="0"/>
              <a:t> αντικαταθλιπτικά, </a:t>
            </a:r>
            <a:r>
              <a:rPr lang="el-GR" dirty="0" err="1"/>
              <a:t>φαινοθειαζίνες</a:t>
            </a:r>
            <a:r>
              <a:rPr lang="el-GR" dirty="0"/>
              <a:t> κ.α.) επιβραδύνουν το ρυθμό κένωσης του αντιπηκτικού </a:t>
            </a:r>
            <a:r>
              <a:rPr lang="el-GR" b="1" dirty="0" err="1"/>
              <a:t>δικουμαρόλη</a:t>
            </a:r>
            <a:r>
              <a:rPr lang="el-GR" dirty="0"/>
              <a:t> με συνέπεια την παρα­μονή στο έντερο για περισσότερο χρόνο με παραπέρα αύξηση του ποσοστού απορρόφη­σης του.</a:t>
            </a:r>
          </a:p>
          <a:p>
            <a:pPr lvl="1"/>
            <a:r>
              <a:rPr lang="el-GR" dirty="0"/>
              <a:t>Η </a:t>
            </a:r>
            <a:r>
              <a:rPr lang="el-GR" b="1" dirty="0" err="1"/>
              <a:t>μετοκλοπραμίδη</a:t>
            </a:r>
            <a:r>
              <a:rPr lang="el-GR" dirty="0"/>
              <a:t> (συμπτώματα ναυτίας, εμετών) επιταχύνει το ρυθμό απορρόφη­σης φαρμάκων που χορηγούνται ταυτόχρονα με αυτά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92263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8/17</a:t>
            </a:r>
            <a:endParaRPr lang="el-GR" dirty="0"/>
          </a:p>
        </p:txBody>
      </p:sp>
      <p:sp>
        <p:nvSpPr>
          <p:cNvPr id="3" name="Θέση περιεχομένου 2"/>
          <p:cNvSpPr>
            <a:spLocks noGrp="1"/>
          </p:cNvSpPr>
          <p:nvPr>
            <p:ph idx="1"/>
          </p:nvPr>
        </p:nvSpPr>
        <p:spPr/>
        <p:txBody>
          <a:bodyPr/>
          <a:lstStyle/>
          <a:p>
            <a:pPr lvl="1"/>
            <a:r>
              <a:rPr lang="el-GR" dirty="0"/>
              <a:t>Οι </a:t>
            </a:r>
            <a:r>
              <a:rPr lang="el-GR" b="1" dirty="0" err="1"/>
              <a:t>τετρακυκλίνες</a:t>
            </a:r>
            <a:r>
              <a:rPr lang="el-GR" dirty="0"/>
              <a:t> σχηματίζουν λιγότερο </a:t>
            </a:r>
            <a:r>
              <a:rPr lang="el-GR" dirty="0" err="1"/>
              <a:t>απορροφούμενες</a:t>
            </a:r>
            <a:r>
              <a:rPr lang="el-GR" dirty="0"/>
              <a:t> ενώσεις, αν συνυπάρ­χουν με ιόντα ΑΙ</a:t>
            </a:r>
            <a:r>
              <a:rPr lang="el-GR" baseline="30000" dirty="0"/>
              <a:t>3+</a:t>
            </a:r>
            <a:r>
              <a:rPr lang="el-GR" dirty="0"/>
              <a:t>, </a:t>
            </a:r>
            <a:r>
              <a:rPr lang="en-US" dirty="0"/>
              <a:t>Ca</a:t>
            </a:r>
            <a:r>
              <a:rPr lang="el-GR" baseline="30000" dirty="0"/>
              <a:t>2+</a:t>
            </a:r>
            <a:r>
              <a:rPr lang="el-GR" dirty="0"/>
              <a:t>, </a:t>
            </a:r>
            <a:r>
              <a:rPr lang="en-US" dirty="0"/>
              <a:t>Mg</a:t>
            </a:r>
            <a:r>
              <a:rPr lang="el-GR" baseline="30000" dirty="0"/>
              <a:t>2+</a:t>
            </a:r>
            <a:r>
              <a:rPr lang="el-GR" dirty="0"/>
              <a:t>, </a:t>
            </a:r>
            <a:r>
              <a:rPr lang="en-US" dirty="0"/>
              <a:t>Bi</a:t>
            </a:r>
            <a:r>
              <a:rPr lang="el-GR" baseline="30000" dirty="0"/>
              <a:t>3+</a:t>
            </a:r>
            <a:r>
              <a:rPr lang="el-GR" dirty="0"/>
              <a:t>, </a:t>
            </a:r>
            <a:r>
              <a:rPr lang="en-US" dirty="0"/>
              <a:t>Fe</a:t>
            </a:r>
            <a:r>
              <a:rPr lang="el-GR" baseline="30000" dirty="0"/>
              <a:t>2+</a:t>
            </a:r>
            <a:r>
              <a:rPr lang="el-GR" dirty="0"/>
              <a:t>, </a:t>
            </a:r>
            <a:r>
              <a:rPr lang="en-US" dirty="0"/>
              <a:t>Zn</a:t>
            </a:r>
            <a:r>
              <a:rPr lang="el-GR" baseline="30000" dirty="0"/>
              <a:t>2+</a:t>
            </a:r>
            <a:r>
              <a:rPr lang="el-GR" dirty="0"/>
              <a:t>, που απαντούν σε </a:t>
            </a:r>
            <a:r>
              <a:rPr lang="el-GR" dirty="0" err="1"/>
              <a:t>αντιόξινα</a:t>
            </a:r>
            <a:r>
              <a:rPr lang="el-GR" dirty="0"/>
              <a:t> και </a:t>
            </a:r>
            <a:r>
              <a:rPr lang="el-GR" dirty="0" err="1"/>
              <a:t>αντιαναιμικά</a:t>
            </a:r>
            <a:r>
              <a:rPr lang="el-GR" dirty="0"/>
              <a:t> σκευάσματα, αλλά και σε γαλακτοκομικά προϊόντα.</a:t>
            </a:r>
          </a:p>
          <a:p>
            <a:pPr lvl="1"/>
            <a:r>
              <a:rPr lang="el-GR" dirty="0"/>
              <a:t>Οι </a:t>
            </a:r>
            <a:r>
              <a:rPr lang="el-GR" dirty="0" err="1"/>
              <a:t>τετρακυκλίνες</a:t>
            </a:r>
            <a:r>
              <a:rPr lang="el-GR" dirty="0"/>
              <a:t> σχηματίζουν χημικές ενώσεις με τα ιόντα </a:t>
            </a:r>
            <a:r>
              <a:rPr lang="en-US" dirty="0"/>
              <a:t>Fe</a:t>
            </a:r>
            <a:r>
              <a:rPr lang="el-GR" baseline="30000" dirty="0"/>
              <a:t>2</a:t>
            </a:r>
            <a:r>
              <a:rPr lang="el-GR" baseline="30000" dirty="0" smtClean="0"/>
              <a: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224843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9/17</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ü"/>
            </a:pPr>
            <a:r>
              <a:rPr lang="el-GR" dirty="0"/>
              <a:t>Όταν ένα φάρμακο, που έχει μεγαλύτερη </a:t>
            </a:r>
            <a:r>
              <a:rPr lang="el-GR" b="1" dirty="0"/>
              <a:t>συγγένεια με τις πρωτεΐνες</a:t>
            </a:r>
            <a:r>
              <a:rPr lang="el-GR" dirty="0"/>
              <a:t> του πλάσμα­τος εκτοπίζει ένα άλλο, τότε το ποσοστό του φαρμάκου που εκτοπίζεται μπορεί να αυξηθεί σημαντικά.</a:t>
            </a:r>
          </a:p>
          <a:p>
            <a:r>
              <a:rPr lang="el-GR" b="1" dirty="0"/>
              <a:t>Παραδείγματα:</a:t>
            </a:r>
          </a:p>
          <a:p>
            <a:pPr lvl="1"/>
            <a:r>
              <a:rPr lang="el-GR" dirty="0"/>
              <a:t>Η </a:t>
            </a:r>
            <a:r>
              <a:rPr lang="el-GR" b="1" dirty="0"/>
              <a:t>εκτόπιση της </a:t>
            </a:r>
            <a:r>
              <a:rPr lang="el-GR" b="1" dirty="0" err="1"/>
              <a:t>κουμαρίνης</a:t>
            </a:r>
            <a:r>
              <a:rPr lang="el-GR" dirty="0"/>
              <a:t> από τη </a:t>
            </a:r>
            <a:r>
              <a:rPr lang="el-GR" b="1" dirty="0" err="1"/>
              <a:t>φαινυλοβουταζόνη</a:t>
            </a:r>
            <a:r>
              <a:rPr lang="el-GR" dirty="0"/>
              <a:t>, οδηγεί σε σημαντική ελάττωση της προθρομβίνης και την πρόκληση επικίνδυνης αιμορραγίας.</a:t>
            </a:r>
          </a:p>
          <a:p>
            <a:pPr lvl="1"/>
            <a:r>
              <a:rPr lang="el-GR" dirty="0"/>
              <a:t>Η </a:t>
            </a:r>
            <a:r>
              <a:rPr lang="el-GR" b="1" dirty="0" err="1"/>
              <a:t>φαινυτοίνη</a:t>
            </a:r>
            <a:r>
              <a:rPr lang="el-GR" dirty="0"/>
              <a:t> εκτοπίζεται από </a:t>
            </a:r>
            <a:r>
              <a:rPr lang="el-GR" b="1" dirty="0" err="1"/>
              <a:t>φαινυλοβουταζόνη</a:t>
            </a:r>
            <a:r>
              <a:rPr lang="el-GR" dirty="0"/>
              <a:t> και </a:t>
            </a:r>
            <a:r>
              <a:rPr lang="el-GR" b="1" dirty="0"/>
              <a:t>σαλικυλικά.</a:t>
            </a:r>
            <a:endParaRPr lang="el-GR" dirty="0"/>
          </a:p>
          <a:p>
            <a:pPr lvl="1"/>
            <a:r>
              <a:rPr lang="el-GR" dirty="0"/>
              <a:t>Τα </a:t>
            </a:r>
            <a:r>
              <a:rPr lang="el-GR" b="1" dirty="0"/>
              <a:t>υπογλυκαιμικά</a:t>
            </a:r>
            <a:r>
              <a:rPr lang="el-GR" dirty="0"/>
              <a:t> φάρμακα (</a:t>
            </a:r>
            <a:r>
              <a:rPr lang="en-US" dirty="0"/>
              <a:t>per </a:t>
            </a:r>
            <a:r>
              <a:rPr lang="en-US" dirty="0" err="1"/>
              <a:t>os</a:t>
            </a:r>
            <a:r>
              <a:rPr lang="el-GR" dirty="0"/>
              <a:t>) εκτοπίζονται από: </a:t>
            </a:r>
            <a:r>
              <a:rPr lang="el-GR" b="1" dirty="0"/>
              <a:t>αντιπηκτικά</a:t>
            </a:r>
            <a:r>
              <a:rPr lang="el-GR" dirty="0"/>
              <a:t> και </a:t>
            </a:r>
            <a:r>
              <a:rPr lang="el-GR" b="1" dirty="0" err="1"/>
              <a:t>σουλφοναμίδες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493282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10/17</a:t>
            </a:r>
            <a:endParaRPr lang="el-GR" dirty="0"/>
          </a:p>
        </p:txBody>
      </p:sp>
      <p:sp>
        <p:nvSpPr>
          <p:cNvPr id="3" name="Θέση περιεχομένου 2"/>
          <p:cNvSpPr>
            <a:spLocks noGrp="1"/>
          </p:cNvSpPr>
          <p:nvPr>
            <p:ph idx="1"/>
          </p:nvPr>
        </p:nvSpPr>
        <p:spPr/>
        <p:txBody>
          <a:bodyPr/>
          <a:lstStyle/>
          <a:p>
            <a:pPr>
              <a:buFont typeface="Courier New" panose="02070309020205020404" pitchFamily="49" charset="0"/>
              <a:buChar char="o"/>
            </a:pPr>
            <a:r>
              <a:rPr lang="el-GR" dirty="0"/>
              <a:t>Η </a:t>
            </a:r>
            <a:r>
              <a:rPr lang="el-GR" b="1" dirty="0" err="1"/>
              <a:t>μεθοτρεξάτη</a:t>
            </a:r>
            <a:r>
              <a:rPr lang="el-GR" b="1" dirty="0"/>
              <a:t> εκτοπίζεται</a:t>
            </a:r>
            <a:r>
              <a:rPr lang="el-GR" dirty="0"/>
              <a:t> από: </a:t>
            </a:r>
            <a:r>
              <a:rPr lang="el-GR" dirty="0" err="1"/>
              <a:t>φαινυτοίνη</a:t>
            </a:r>
            <a:r>
              <a:rPr lang="el-GR" dirty="0"/>
              <a:t>, </a:t>
            </a:r>
            <a:r>
              <a:rPr lang="el-GR" dirty="0" err="1"/>
              <a:t>σουλφοναμίδες</a:t>
            </a:r>
            <a:r>
              <a:rPr lang="el-GR" dirty="0"/>
              <a:t>, </a:t>
            </a:r>
            <a:r>
              <a:rPr lang="el-GR" dirty="0" err="1"/>
              <a:t>τετρακυκλίνες</a:t>
            </a:r>
            <a:r>
              <a:rPr lang="el-GR" dirty="0"/>
              <a:t>, </a:t>
            </a:r>
            <a:r>
              <a:rPr lang="el-GR" dirty="0" err="1"/>
              <a:t>χλωραμφενικόλη</a:t>
            </a:r>
            <a:r>
              <a:rPr lang="el-GR" dirty="0"/>
              <a:t>.</a:t>
            </a:r>
          </a:p>
          <a:p>
            <a:pPr>
              <a:buFont typeface="Courier New" panose="02070309020205020404" pitchFamily="49" charset="0"/>
              <a:buChar char="o"/>
            </a:pPr>
            <a:r>
              <a:rPr lang="el-GR" dirty="0"/>
              <a:t>Η </a:t>
            </a:r>
            <a:r>
              <a:rPr lang="el-GR" b="1" dirty="0" err="1"/>
              <a:t>διαζεπάμη</a:t>
            </a:r>
            <a:r>
              <a:rPr lang="el-GR" dirty="0"/>
              <a:t> εκτοπίζεται από </a:t>
            </a:r>
            <a:r>
              <a:rPr lang="el-GR" b="1" dirty="0"/>
              <a:t>λιπαρά οξέα</a:t>
            </a:r>
            <a:r>
              <a:rPr lang="el-GR" dirty="0"/>
              <a:t> (τροφή πλούσια σε λιπαρά</a:t>
            </a:r>
            <a:r>
              <a:rPr lang="el-GR" dirty="0" smtClean="0"/>
              <a:t>).</a:t>
            </a:r>
            <a:endParaRPr lang="el-GR" dirty="0"/>
          </a:p>
          <a:p>
            <a:pPr>
              <a:buFont typeface="Courier New" panose="02070309020205020404" pitchFamily="49" charset="0"/>
              <a:buChar char="o"/>
            </a:pPr>
            <a:r>
              <a:rPr lang="el-GR" dirty="0"/>
              <a:t>Η </a:t>
            </a:r>
            <a:r>
              <a:rPr lang="el-GR" b="1" dirty="0" err="1"/>
              <a:t>κινιδίνη</a:t>
            </a:r>
            <a:r>
              <a:rPr lang="el-GR" b="1" dirty="0"/>
              <a:t> </a:t>
            </a:r>
            <a:r>
              <a:rPr lang="el-GR" dirty="0"/>
              <a:t>εκτοπίζει τη </a:t>
            </a:r>
            <a:r>
              <a:rPr lang="el-GR" b="1" dirty="0" err="1"/>
              <a:t>διγοξίνη</a:t>
            </a:r>
            <a:r>
              <a:rPr lang="el-GR" dirty="0"/>
              <a:t> από τα σημεία σύνδεσης της με τους γραμμω­τούς μύες και στη συνεχεία παρεμποδίζει την απέκκριση της από τα νεφρά, με αποτέλεσμα τη δραματική αύξηση της </a:t>
            </a:r>
            <a:r>
              <a:rPr lang="el-GR" dirty="0" err="1"/>
              <a:t>διγοξίνης</a:t>
            </a:r>
            <a:r>
              <a:rPr lang="el-GR" dirty="0"/>
              <a:t> στο πλάσμα.</a:t>
            </a:r>
          </a:p>
          <a:p>
            <a:pPr>
              <a:buFont typeface="Wingdings" panose="05000000000000000000" pitchFamily="2" charset="2"/>
              <a:buChar char="v"/>
            </a:pPr>
            <a:r>
              <a:rPr lang="el-GR" b="1" dirty="0" err="1"/>
              <a:t>Δακτυλισμός</a:t>
            </a:r>
            <a:r>
              <a:rPr lang="el-GR" dirty="0"/>
              <a:t>: συσσώρευση </a:t>
            </a:r>
            <a:r>
              <a:rPr lang="el-GR" b="1" dirty="0" err="1"/>
              <a:t>διγοξίνης</a:t>
            </a:r>
            <a:r>
              <a:rPr lang="el-GR" dirty="0"/>
              <a:t> που οδηγεί σε αρρυθμίες, γαστρεντερικές, νευρολογικές, οπτικές διαταραχές, ή θάνατο.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644952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11/17</a:t>
            </a:r>
            <a:endParaRPr lang="el-GR" dirty="0"/>
          </a:p>
        </p:txBody>
      </p:sp>
      <p:sp>
        <p:nvSpPr>
          <p:cNvPr id="3" name="Θέση περιεχομένου 2"/>
          <p:cNvSpPr>
            <a:spLocks noGrp="1"/>
          </p:cNvSpPr>
          <p:nvPr>
            <p:ph idx="1"/>
          </p:nvPr>
        </p:nvSpPr>
        <p:spPr>
          <a:xfrm>
            <a:off x="457200" y="1196752"/>
            <a:ext cx="8579296" cy="5040560"/>
          </a:xfrm>
        </p:spPr>
        <p:txBody>
          <a:bodyPr/>
          <a:lstStyle/>
          <a:p>
            <a:pPr lvl="0"/>
            <a:r>
              <a:rPr lang="el-GR" b="1" dirty="0"/>
              <a:t>Ενζυμο-διεγερτικές, κατασταλτικές αλληλεπιδράσεις</a:t>
            </a:r>
            <a:r>
              <a:rPr lang="el-GR" dirty="0"/>
              <a:t> (μεταβολισμός) </a:t>
            </a:r>
          </a:p>
          <a:p>
            <a:pPr lvl="1"/>
            <a:r>
              <a:rPr lang="el-GR" b="1" dirty="0" err="1"/>
              <a:t>Επαγωγείς</a:t>
            </a:r>
            <a:r>
              <a:rPr lang="el-GR" b="1" dirty="0"/>
              <a:t>:</a:t>
            </a:r>
            <a:r>
              <a:rPr lang="el-GR" dirty="0"/>
              <a:t> οινόπνευμα, βαρβιτουρικά, </a:t>
            </a:r>
            <a:r>
              <a:rPr lang="el-GR" dirty="0" err="1"/>
              <a:t>γκριζεοφουλβίνη</a:t>
            </a:r>
            <a:r>
              <a:rPr lang="el-GR" dirty="0"/>
              <a:t>, </a:t>
            </a:r>
            <a:r>
              <a:rPr lang="el-GR" dirty="0" err="1"/>
              <a:t>φαινυτοίνη</a:t>
            </a:r>
            <a:r>
              <a:rPr lang="el-GR" dirty="0"/>
              <a:t> κ.α. </a:t>
            </a:r>
          </a:p>
          <a:p>
            <a:pPr lvl="1"/>
            <a:r>
              <a:rPr lang="el-GR" b="1" dirty="0"/>
              <a:t>Αναστολείς:</a:t>
            </a:r>
            <a:r>
              <a:rPr lang="el-GR" dirty="0"/>
              <a:t> οινόπνευμα, οξεία λήψη, </a:t>
            </a:r>
            <a:r>
              <a:rPr lang="el-GR" dirty="0" err="1"/>
              <a:t>βαλπροϊκό</a:t>
            </a:r>
            <a:r>
              <a:rPr lang="el-GR" dirty="0"/>
              <a:t>, </a:t>
            </a:r>
            <a:r>
              <a:rPr lang="el-GR" dirty="0" err="1"/>
              <a:t>ερυθρομυκίνη</a:t>
            </a:r>
            <a:r>
              <a:rPr lang="el-GR" dirty="0"/>
              <a:t>, </a:t>
            </a:r>
            <a:r>
              <a:rPr lang="el-GR" dirty="0" err="1"/>
              <a:t>προπρανολόνη</a:t>
            </a:r>
            <a:r>
              <a:rPr lang="el-GR" dirty="0"/>
              <a:t>, </a:t>
            </a:r>
            <a:r>
              <a:rPr lang="el-GR" dirty="0" err="1"/>
              <a:t>μετρονιδαζόλη</a:t>
            </a:r>
            <a:r>
              <a:rPr lang="el-GR" dirty="0"/>
              <a:t>, </a:t>
            </a:r>
            <a:r>
              <a:rPr lang="el-GR" dirty="0" err="1"/>
              <a:t>σουλφοναμίδες</a:t>
            </a:r>
            <a:r>
              <a:rPr lang="el-GR" dirty="0"/>
              <a:t> κ.α.</a:t>
            </a:r>
          </a:p>
          <a:p>
            <a:pPr lvl="1"/>
            <a:r>
              <a:rPr lang="el-GR" dirty="0"/>
              <a:t>Η </a:t>
            </a:r>
            <a:r>
              <a:rPr lang="el-GR" b="1" dirty="0" err="1"/>
              <a:t>αμπικιλλίνη</a:t>
            </a:r>
            <a:r>
              <a:rPr lang="el-GR" dirty="0"/>
              <a:t>, ως </a:t>
            </a:r>
            <a:r>
              <a:rPr lang="el-GR" dirty="0" err="1"/>
              <a:t>επαγωγέας</a:t>
            </a:r>
            <a:r>
              <a:rPr lang="el-GR" dirty="0"/>
              <a:t>, αυξάνει το μεταβολισμό των </a:t>
            </a:r>
            <a:r>
              <a:rPr lang="el-GR" b="1" dirty="0"/>
              <a:t>αντισυλληπτικών</a:t>
            </a:r>
            <a:r>
              <a:rPr lang="el-GR" dirty="0"/>
              <a:t> με συ­νεπεία ανεπιθύμητη κύηση.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18525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12/17</a:t>
            </a:r>
            <a:endParaRPr lang="el-GR" dirty="0"/>
          </a:p>
        </p:txBody>
      </p:sp>
      <p:sp>
        <p:nvSpPr>
          <p:cNvPr id="3" name="Θέση περιεχομένου 2"/>
          <p:cNvSpPr>
            <a:spLocks noGrp="1"/>
          </p:cNvSpPr>
          <p:nvPr>
            <p:ph idx="1"/>
          </p:nvPr>
        </p:nvSpPr>
        <p:spPr/>
        <p:txBody>
          <a:bodyPr/>
          <a:lstStyle/>
          <a:p>
            <a:r>
              <a:rPr lang="el-GR" b="1" dirty="0"/>
              <a:t>Επιθυμητή αλληλεπίδραση:</a:t>
            </a:r>
          </a:p>
          <a:p>
            <a:pPr lvl="1"/>
            <a:r>
              <a:rPr lang="el-GR" b="1" dirty="0" err="1" smtClean="0"/>
              <a:t>Αμινοσαλικυλικό</a:t>
            </a:r>
            <a:r>
              <a:rPr lang="el-GR" dirty="0" smtClean="0"/>
              <a:t> </a:t>
            </a:r>
            <a:r>
              <a:rPr lang="el-GR" dirty="0"/>
              <a:t>(</a:t>
            </a:r>
            <a:r>
              <a:rPr lang="en-US" dirty="0"/>
              <a:t>PAS</a:t>
            </a:r>
            <a:r>
              <a:rPr lang="el-GR" dirty="0"/>
              <a:t>)+ </a:t>
            </a:r>
            <a:r>
              <a:rPr lang="el-GR" b="1" dirty="0" err="1"/>
              <a:t>ισονιαζίδη</a:t>
            </a:r>
            <a:r>
              <a:rPr lang="el-GR" dirty="0"/>
              <a:t> (αντιφυματικό</a:t>
            </a:r>
            <a:r>
              <a:rPr lang="el-GR" dirty="0" smtClean="0"/>
              <a:t>).</a:t>
            </a:r>
            <a:endParaRPr lang="el-GR" dirty="0"/>
          </a:p>
          <a:p>
            <a:pPr lvl="1"/>
            <a:r>
              <a:rPr lang="en-US" dirty="0"/>
              <a:t>To PAS</a:t>
            </a:r>
            <a:r>
              <a:rPr lang="el-GR" dirty="0"/>
              <a:t> έχει μεγαλύτερη συγγένεια με το μεταβολικό σύστημα (υφίσταται </a:t>
            </a:r>
            <a:r>
              <a:rPr lang="el-GR" dirty="0" err="1"/>
              <a:t>ακετυλίωση</a:t>
            </a:r>
            <a:r>
              <a:rPr lang="el-GR" dirty="0"/>
              <a:t> στο ήπαρ), έτσι αφήνει περισσότερο χρόνο δράσης στην </a:t>
            </a:r>
            <a:r>
              <a:rPr lang="el-GR" dirty="0" err="1"/>
              <a:t>ισονιαζίδη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65447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Ανεπιθύμητες ενέργειες – Τοξικότητα </a:t>
            </a:r>
            <a:r>
              <a:rPr lang="el-GR" dirty="0" smtClean="0"/>
              <a:t>φαρμάκων</a:t>
            </a:r>
            <a:endParaRPr lang="el-GR" sz="3100" b="0" dirty="0"/>
          </a:p>
        </p:txBody>
      </p:sp>
      <p:sp>
        <p:nvSpPr>
          <p:cNvPr id="3" name="Θέση περιεχομένου 2"/>
          <p:cNvSpPr>
            <a:spLocks noGrp="1"/>
          </p:cNvSpPr>
          <p:nvPr>
            <p:ph idx="1"/>
          </p:nvPr>
        </p:nvSpPr>
        <p:spPr/>
        <p:txBody>
          <a:bodyPr/>
          <a:lstStyle/>
          <a:p>
            <a:r>
              <a:rPr lang="el-GR" dirty="0" smtClean="0"/>
              <a:t>Όπως </a:t>
            </a:r>
            <a:r>
              <a:rPr lang="el-GR" dirty="0"/>
              <a:t>ήδη καταγράφηκε, ένα από τα βασικά ζητούμενα στη σχέση </a:t>
            </a:r>
            <a:r>
              <a:rPr lang="el-GR" dirty="0" smtClean="0"/>
              <a:t>φαρμακοδυναμικής</a:t>
            </a:r>
            <a:r>
              <a:rPr lang="en-US" dirty="0" smtClean="0"/>
              <a:t> </a:t>
            </a:r>
            <a:r>
              <a:rPr lang="el-GR" dirty="0" smtClean="0"/>
              <a:t>-</a:t>
            </a:r>
            <a:r>
              <a:rPr lang="en-US" dirty="0" smtClean="0"/>
              <a:t> </a:t>
            </a:r>
            <a:r>
              <a:rPr lang="el-GR" dirty="0" err="1" smtClean="0"/>
              <a:t>φαρμακοκινητικής</a:t>
            </a:r>
            <a:r>
              <a:rPr lang="el-GR" dirty="0" smtClean="0"/>
              <a:t> </a:t>
            </a:r>
            <a:r>
              <a:rPr lang="el-GR" dirty="0"/>
              <a:t>είναι το κατά πόσο ένα φάρμακο προκαλεί ανεπιθύμητες ενέργειες ή/και τοξικότητα.</a:t>
            </a:r>
          </a:p>
          <a:p>
            <a:r>
              <a:rPr lang="el-GR" dirty="0"/>
              <a:t>Η κύρια και επιθυμητή φυσικά φαρμακολογική δράση είναι το φάρμακο να τροποποιεί τη λειτουργία του οργανισμού κατά τέτοιο τρόπο, ώστε να υποχωρούν τα συμπτώματα της νόσου. Εάν δεν συμβαίνει αυτό, τότε ομιλούμε για εμφάνιση παρενεργειών και τοξικότητας.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237713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13/17</a:t>
            </a:r>
            <a:endParaRPr lang="el-GR" dirty="0"/>
          </a:p>
        </p:txBody>
      </p:sp>
      <p:sp>
        <p:nvSpPr>
          <p:cNvPr id="3" name="Θέση περιεχομένου 2"/>
          <p:cNvSpPr>
            <a:spLocks noGrp="1"/>
          </p:cNvSpPr>
          <p:nvPr>
            <p:ph idx="1"/>
          </p:nvPr>
        </p:nvSpPr>
        <p:spPr/>
        <p:txBody>
          <a:bodyPr/>
          <a:lstStyle/>
          <a:p>
            <a:pPr lvl="0"/>
            <a:r>
              <a:rPr lang="el-GR" b="1" dirty="0"/>
              <a:t>Φαρμακοδυναμικές αλληλεπιδράσεις</a:t>
            </a:r>
            <a:r>
              <a:rPr lang="el-GR" dirty="0"/>
              <a:t> (στους υποδοχείς) δύνανται να προκύ­ψουν με τους ακόλουθους μηχανισμούς:</a:t>
            </a:r>
          </a:p>
          <a:p>
            <a:pPr marL="457200" indent="-457200">
              <a:buFont typeface="+mj-lt"/>
              <a:buAutoNum type="arabicPeriod"/>
            </a:pPr>
            <a:r>
              <a:rPr lang="el-GR" b="1" dirty="0" smtClean="0"/>
              <a:t>Δράση </a:t>
            </a:r>
            <a:r>
              <a:rPr lang="el-GR" b="1" dirty="0"/>
              <a:t>σε διαφορετικούς υποδοχείς</a:t>
            </a:r>
            <a:endParaRPr lang="el-GR" dirty="0"/>
          </a:p>
          <a:p>
            <a:pPr marL="444500" indent="0">
              <a:buNone/>
            </a:pPr>
            <a:r>
              <a:rPr lang="el-GR" dirty="0"/>
              <a:t>Βαρβιτουρικά, </a:t>
            </a:r>
            <a:r>
              <a:rPr lang="el-GR" dirty="0" err="1"/>
              <a:t>οπιοειδή</a:t>
            </a:r>
            <a:r>
              <a:rPr lang="el-GR" dirty="0"/>
              <a:t>, </a:t>
            </a:r>
            <a:r>
              <a:rPr lang="el-GR" dirty="0" err="1"/>
              <a:t>βενζοδιαζεπίνες</a:t>
            </a:r>
            <a:r>
              <a:rPr lang="el-GR" dirty="0"/>
              <a:t> + αλκοόλη οδηγούν σε αθροιστική κα­τασταλτική δράση στο ΚΝΣ, που μπορεί να οδηγήσει στο θάνατο.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grpSp>
        <p:nvGrpSpPr>
          <p:cNvPr id="13" name="Ομάδα 12"/>
          <p:cNvGrpSpPr/>
          <p:nvPr/>
        </p:nvGrpSpPr>
        <p:grpSpPr>
          <a:xfrm>
            <a:off x="431540" y="3942678"/>
            <a:ext cx="7992888" cy="2186621"/>
            <a:chOff x="251520" y="4266715"/>
            <a:chExt cx="7992888" cy="2186621"/>
          </a:xfrm>
        </p:grpSpPr>
        <p:sp>
          <p:nvSpPr>
            <p:cNvPr id="5" name="Ορθογώνιο 4"/>
            <p:cNvSpPr/>
            <p:nvPr/>
          </p:nvSpPr>
          <p:spPr>
            <a:xfrm>
              <a:off x="251520" y="4797152"/>
              <a:ext cx="3528392" cy="108012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Μορφίνη και αμφεταμίνη</a:t>
              </a:r>
            </a:p>
            <a:p>
              <a:pPr algn="ctr"/>
              <a:r>
                <a:rPr lang="el-GR" dirty="0" smtClean="0">
                  <a:solidFill>
                    <a:schemeClr val="tx1"/>
                  </a:solidFill>
                </a:rPr>
                <a:t>(</a:t>
              </a:r>
              <a:r>
                <a:rPr lang="el-GR" dirty="0" err="1" smtClean="0">
                  <a:solidFill>
                    <a:schemeClr val="tx1"/>
                  </a:solidFill>
                </a:rPr>
                <a:t>αναλγ.+καταστ</a:t>
              </a:r>
              <a:r>
                <a:rPr lang="el-GR" dirty="0" smtClean="0">
                  <a:solidFill>
                    <a:schemeClr val="tx1"/>
                  </a:solidFill>
                </a:rPr>
                <a:t>.) (</a:t>
              </a:r>
              <a:r>
                <a:rPr lang="el-GR" dirty="0" err="1" smtClean="0">
                  <a:solidFill>
                    <a:schemeClr val="tx1"/>
                  </a:solidFill>
                </a:rPr>
                <a:t>διεγερτ</a:t>
              </a:r>
              <a:r>
                <a:rPr lang="el-GR" dirty="0" smtClean="0">
                  <a:solidFill>
                    <a:schemeClr val="tx1"/>
                  </a:solidFill>
                </a:rPr>
                <a:t>.+ </a:t>
              </a:r>
              <a:r>
                <a:rPr lang="el-GR" dirty="0" err="1" smtClean="0">
                  <a:solidFill>
                    <a:schemeClr val="tx1"/>
                  </a:solidFill>
                </a:rPr>
                <a:t>ανλγ</a:t>
              </a:r>
              <a:r>
                <a:rPr lang="el-GR" dirty="0" smtClean="0">
                  <a:solidFill>
                    <a:schemeClr val="tx1"/>
                  </a:solidFill>
                </a:rPr>
                <a:t>.)</a:t>
              </a:r>
              <a:endParaRPr lang="el-GR" dirty="0">
                <a:solidFill>
                  <a:schemeClr val="tx1"/>
                </a:solidFill>
              </a:endParaRPr>
            </a:p>
          </p:txBody>
        </p:sp>
        <p:sp>
          <p:nvSpPr>
            <p:cNvPr id="6" name="Ορθογώνιο 5"/>
            <p:cNvSpPr/>
            <p:nvPr/>
          </p:nvSpPr>
          <p:spPr>
            <a:xfrm>
              <a:off x="5076056" y="4266715"/>
              <a:ext cx="3168352" cy="9361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Διπλασιασμός δράσης μορφίνης </a:t>
              </a:r>
            </a:p>
            <a:p>
              <a:pPr algn="ctr"/>
              <a:r>
                <a:rPr lang="el-GR" dirty="0" smtClean="0">
                  <a:solidFill>
                    <a:schemeClr val="tx1"/>
                  </a:solidFill>
                </a:rPr>
                <a:t>(αθροιστική)</a:t>
              </a:r>
              <a:endParaRPr lang="el-GR" dirty="0">
                <a:solidFill>
                  <a:schemeClr val="tx1"/>
                </a:solidFill>
              </a:endParaRPr>
            </a:p>
          </p:txBody>
        </p:sp>
        <p:sp>
          <p:nvSpPr>
            <p:cNvPr id="9" name="Ορθογώνιο 8"/>
            <p:cNvSpPr/>
            <p:nvPr/>
          </p:nvSpPr>
          <p:spPr>
            <a:xfrm>
              <a:off x="5076056" y="5517232"/>
              <a:ext cx="3168352" cy="9361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Αναστολή κατασταλτικής δράσης μορφίνης</a:t>
              </a:r>
            </a:p>
            <a:p>
              <a:pPr algn="ctr"/>
              <a:r>
                <a:rPr lang="el-GR" dirty="0">
                  <a:solidFill>
                    <a:schemeClr val="tx1"/>
                  </a:solidFill>
                </a:rPr>
                <a:t>(ανταγωνιστική)</a:t>
              </a:r>
            </a:p>
          </p:txBody>
        </p:sp>
        <p:cxnSp>
          <p:nvCxnSpPr>
            <p:cNvPr id="10" name="Ευθεία γραμμή σύνδεσης 9"/>
            <p:cNvCxnSpPr>
              <a:stCxn id="5" idx="3"/>
              <a:endCxn id="6" idx="1"/>
            </p:cNvCxnSpPr>
            <p:nvPr/>
          </p:nvCxnSpPr>
          <p:spPr>
            <a:xfrm flipV="1">
              <a:off x="3779912" y="4734767"/>
              <a:ext cx="1296144" cy="602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a:stCxn id="5" idx="3"/>
              <a:endCxn id="9" idx="1"/>
            </p:cNvCxnSpPr>
            <p:nvPr/>
          </p:nvCxnSpPr>
          <p:spPr>
            <a:xfrm>
              <a:off x="3779912" y="5337212"/>
              <a:ext cx="1296144"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8562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14/17</a:t>
            </a:r>
            <a:endParaRPr lang="el-GR" dirty="0"/>
          </a:p>
        </p:txBody>
      </p:sp>
      <p:sp>
        <p:nvSpPr>
          <p:cNvPr id="3" name="Θέση περιεχομένου 2"/>
          <p:cNvSpPr>
            <a:spLocks noGrp="1"/>
          </p:cNvSpPr>
          <p:nvPr>
            <p:ph idx="1"/>
          </p:nvPr>
        </p:nvSpPr>
        <p:spPr>
          <a:xfrm>
            <a:off x="395536" y="1196752"/>
            <a:ext cx="8686800" cy="5400600"/>
          </a:xfrm>
        </p:spPr>
        <p:txBody>
          <a:bodyPr/>
          <a:lstStyle/>
          <a:p>
            <a:pPr marL="457200" indent="-457200">
              <a:buFont typeface="+mj-lt"/>
              <a:buAutoNum type="arabicPeriod" startAt="2"/>
            </a:pPr>
            <a:r>
              <a:rPr lang="el-GR" b="1" dirty="0" smtClean="0"/>
              <a:t>Συναγωνισμός </a:t>
            </a:r>
            <a:r>
              <a:rPr lang="el-GR" b="1" dirty="0"/>
              <a:t>για την κατάληψη του ίδιου υποδοχέα</a:t>
            </a:r>
            <a:endParaRPr lang="el-GR" dirty="0"/>
          </a:p>
          <a:p>
            <a:pPr marL="444500" indent="0">
              <a:buNone/>
            </a:pPr>
            <a:r>
              <a:rPr lang="el-GR" dirty="0"/>
              <a:t>Η </a:t>
            </a:r>
            <a:r>
              <a:rPr lang="el-GR" b="1" dirty="0" err="1"/>
              <a:t>μεθαδόνη</a:t>
            </a:r>
            <a:r>
              <a:rPr lang="el-GR" dirty="0"/>
              <a:t> και η </a:t>
            </a:r>
            <a:r>
              <a:rPr lang="el-GR" b="1" dirty="0" err="1"/>
              <a:t>πενταζοκίνη</a:t>
            </a:r>
            <a:r>
              <a:rPr lang="el-GR" dirty="0"/>
              <a:t> ασκούν τις ενέργειες τους μέσω των υποδοχέων των </a:t>
            </a:r>
            <a:r>
              <a:rPr lang="el-GR" dirty="0" err="1"/>
              <a:t>οπιοειδών</a:t>
            </a:r>
            <a:r>
              <a:rPr lang="el-GR" dirty="0"/>
              <a:t>. Αν και η </a:t>
            </a:r>
            <a:r>
              <a:rPr lang="el-GR" dirty="0" err="1"/>
              <a:t>μεθαδόνη</a:t>
            </a:r>
            <a:r>
              <a:rPr lang="el-GR" dirty="0"/>
              <a:t> είναι πιο ισχυρή η </a:t>
            </a:r>
            <a:r>
              <a:rPr lang="el-GR" dirty="0" err="1"/>
              <a:t>πενταζοκίνη</a:t>
            </a:r>
            <a:r>
              <a:rPr lang="el-GR" dirty="0"/>
              <a:t> μπορεί σε ικανο­ποιητικές συγκεντρώσεις να εκτοπίσει τη </a:t>
            </a:r>
            <a:r>
              <a:rPr lang="el-GR" dirty="0" err="1"/>
              <a:t>μεθαδόνη</a:t>
            </a:r>
            <a:r>
              <a:rPr lang="el-GR" dirty="0"/>
              <a:t>. </a:t>
            </a:r>
            <a:r>
              <a:rPr lang="el-GR" dirty="0" smtClean="0"/>
              <a:t>Έτσι </a:t>
            </a:r>
            <a:r>
              <a:rPr lang="el-GR" dirty="0"/>
              <a:t>άτομο που έχει υποστεί εξάρτηση από </a:t>
            </a:r>
            <a:r>
              <a:rPr lang="el-GR" dirty="0" err="1"/>
              <a:t>μεθαδόνη</a:t>
            </a:r>
            <a:r>
              <a:rPr lang="el-GR" dirty="0"/>
              <a:t>, θα παρουσιάσει σύνδρομο στέρησης όταν πάρει </a:t>
            </a:r>
            <a:r>
              <a:rPr lang="el-GR" dirty="0" err="1"/>
              <a:t>πεντα­ζοκίνη</a:t>
            </a:r>
            <a:r>
              <a:rPr lang="el-GR" dirty="0"/>
              <a:t>. Το αντίθετο δεν συμβαίνει</a:t>
            </a:r>
            <a:r>
              <a:rPr lang="el-GR" dirty="0" smtClean="0"/>
              <a:t>.</a:t>
            </a:r>
          </a:p>
          <a:p>
            <a:pPr marL="457200" indent="-457200">
              <a:buFont typeface="+mj-lt"/>
              <a:buAutoNum type="arabicPeriod" startAt="3"/>
            </a:pPr>
            <a:r>
              <a:rPr lang="el-GR" b="1" dirty="0" smtClean="0"/>
              <a:t>Όταν </a:t>
            </a:r>
            <a:r>
              <a:rPr lang="el-GR" b="1" dirty="0"/>
              <a:t>το ένα φάρμακο μεταβάλλει το περιβάλλον δράσης του άλλου</a:t>
            </a:r>
            <a:endParaRPr lang="el-GR" dirty="0"/>
          </a:p>
          <a:p>
            <a:pPr marL="444500" indent="0">
              <a:buNone/>
            </a:pPr>
            <a:r>
              <a:rPr lang="el-GR" b="1" dirty="0"/>
              <a:t>Διουρητικά φάρμακα + </a:t>
            </a:r>
            <a:r>
              <a:rPr lang="el-GR" b="1" dirty="0" err="1"/>
              <a:t>διγοξίνη</a:t>
            </a:r>
            <a:r>
              <a:rPr lang="el-GR" dirty="0"/>
              <a:t>  ανεπιθύμητες ενέργειες από </a:t>
            </a:r>
            <a:r>
              <a:rPr lang="el-GR" dirty="0" err="1" smtClean="0"/>
              <a:t>διγοξίνη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943446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15/17</a:t>
            </a:r>
            <a:endParaRPr lang="el-GR" dirty="0"/>
          </a:p>
        </p:txBody>
      </p:sp>
      <p:sp>
        <p:nvSpPr>
          <p:cNvPr id="3" name="Θέση περιεχομένου 2"/>
          <p:cNvSpPr>
            <a:spLocks noGrp="1"/>
          </p:cNvSpPr>
          <p:nvPr>
            <p:ph idx="1"/>
          </p:nvPr>
        </p:nvSpPr>
        <p:spPr/>
        <p:txBody>
          <a:bodyPr/>
          <a:lstStyle/>
          <a:p>
            <a:pPr marL="0" indent="0">
              <a:buNone/>
            </a:pPr>
            <a:r>
              <a:rPr lang="el-GR" b="1" dirty="0"/>
              <a:t>Άλλα παραδείγματα φαρμακοδυναμικών αλληλεπιδράσεων:</a:t>
            </a:r>
            <a:endParaRPr lang="el-GR" dirty="0"/>
          </a:p>
          <a:p>
            <a:r>
              <a:rPr lang="el-GR" dirty="0"/>
              <a:t>Η αντιπηκτική ενέργεια των </a:t>
            </a:r>
            <a:r>
              <a:rPr lang="el-GR" b="1" dirty="0" err="1"/>
              <a:t>κουμαρινικών</a:t>
            </a:r>
            <a:r>
              <a:rPr lang="el-GR" b="1" dirty="0"/>
              <a:t> φαρμάκων</a:t>
            </a:r>
            <a:r>
              <a:rPr lang="el-GR" dirty="0"/>
              <a:t> αυξάνει αν ανασταλεί η παραγωγή </a:t>
            </a:r>
            <a:r>
              <a:rPr lang="el-GR" b="1" dirty="0"/>
              <a:t>βιταμίνης Κ</a:t>
            </a:r>
            <a:r>
              <a:rPr lang="el-GR" dirty="0"/>
              <a:t> στο έντερο (καταστροφή εντερικής χλωρίδας από </a:t>
            </a:r>
            <a:r>
              <a:rPr lang="el-GR" dirty="0" err="1"/>
              <a:t>αντιμικροβιακά</a:t>
            </a:r>
            <a:r>
              <a:rPr lang="el-GR" dirty="0"/>
              <a:t>).</a:t>
            </a:r>
          </a:p>
          <a:p>
            <a:r>
              <a:rPr lang="el-GR" dirty="0"/>
              <a:t>Οι </a:t>
            </a:r>
            <a:r>
              <a:rPr lang="el-GR" b="1" dirty="0"/>
              <a:t>β-</a:t>
            </a:r>
            <a:r>
              <a:rPr lang="el-GR" b="1" dirty="0" err="1"/>
              <a:t>αποκλειστές</a:t>
            </a:r>
            <a:r>
              <a:rPr lang="el-GR" dirty="0"/>
              <a:t> εξουδετερώνουν την αποτελεσματικότητα των βρογχοδιασταλτικών που διεγείρουν τους β</a:t>
            </a:r>
            <a:r>
              <a:rPr lang="el-GR" baseline="-25000" dirty="0"/>
              <a:t>2</a:t>
            </a:r>
            <a:r>
              <a:rPr lang="el-GR" dirty="0"/>
              <a:t>-υποδοχείς.</a:t>
            </a:r>
          </a:p>
          <a:p>
            <a:r>
              <a:rPr lang="el-GR" dirty="0"/>
              <a:t> Οι </a:t>
            </a:r>
            <a:r>
              <a:rPr lang="el-GR" b="1" dirty="0"/>
              <a:t>αναστολείς της ΜΑΟ</a:t>
            </a:r>
            <a:r>
              <a:rPr lang="el-GR" dirty="0"/>
              <a:t> αυξάνουν τις ενέργειες των εμμέσων δρώντων </a:t>
            </a:r>
            <a:r>
              <a:rPr lang="el-GR" dirty="0" err="1"/>
              <a:t>συμπαθομιμητικών</a:t>
            </a:r>
            <a:r>
              <a:rPr lang="el-GR" dirty="0"/>
              <a:t> φαρμάκων (</a:t>
            </a:r>
            <a:r>
              <a:rPr lang="el-GR" dirty="0" err="1"/>
              <a:t>εφεδρίνης</a:t>
            </a:r>
            <a:r>
              <a:rPr lang="el-GR" dirty="0"/>
              <a:t>, </a:t>
            </a:r>
            <a:r>
              <a:rPr lang="el-GR" dirty="0" err="1"/>
              <a:t>τυραμίνης</a:t>
            </a:r>
            <a:r>
              <a:rPr lang="el-GR" dirty="0"/>
              <a:t> 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419929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16/17</a:t>
            </a:r>
            <a:endParaRPr lang="el-GR" dirty="0"/>
          </a:p>
        </p:txBody>
      </p:sp>
      <p:sp>
        <p:nvSpPr>
          <p:cNvPr id="3" name="Θέση περιεχομένου 2"/>
          <p:cNvSpPr>
            <a:spLocks noGrp="1"/>
          </p:cNvSpPr>
          <p:nvPr>
            <p:ph idx="1"/>
          </p:nvPr>
        </p:nvSpPr>
        <p:spPr/>
        <p:txBody>
          <a:bodyPr/>
          <a:lstStyle/>
          <a:p>
            <a:r>
              <a:rPr lang="el-GR" dirty="0"/>
              <a:t>Οι </a:t>
            </a:r>
            <a:r>
              <a:rPr lang="el-GR" b="1" dirty="0" err="1"/>
              <a:t>σουλφοναμίδες</a:t>
            </a:r>
            <a:r>
              <a:rPr lang="el-GR" dirty="0"/>
              <a:t> αναστέλλουν την ενσωμάτωση του ΡΑΒΑ στο </a:t>
            </a:r>
            <a:r>
              <a:rPr lang="el-GR" dirty="0" err="1"/>
              <a:t>φολικό</a:t>
            </a:r>
            <a:r>
              <a:rPr lang="el-GR" dirty="0"/>
              <a:t> οξύ. Η </a:t>
            </a:r>
            <a:r>
              <a:rPr lang="el-GR" dirty="0" err="1"/>
              <a:t>τριμεθοπρίμη</a:t>
            </a:r>
            <a:r>
              <a:rPr lang="el-GR" dirty="0"/>
              <a:t> αναστέλλει την αντίδραση </a:t>
            </a:r>
            <a:r>
              <a:rPr lang="el-GR" dirty="0" err="1"/>
              <a:t>διυδρο</a:t>
            </a:r>
            <a:r>
              <a:rPr lang="el-GR" dirty="0"/>
              <a:t>-</a:t>
            </a:r>
            <a:r>
              <a:rPr lang="el-GR" dirty="0" err="1"/>
              <a:t>φολικό</a:t>
            </a:r>
            <a:r>
              <a:rPr lang="el-GR" dirty="0"/>
              <a:t> που  ανάγεται σε </a:t>
            </a:r>
            <a:r>
              <a:rPr lang="el-GR" dirty="0" err="1"/>
              <a:t>τετραυδρο</a:t>
            </a:r>
            <a:r>
              <a:rPr lang="el-GR" dirty="0"/>
              <a:t>-</a:t>
            </a:r>
            <a:r>
              <a:rPr lang="el-GR" dirty="0" err="1"/>
              <a:t>φυλλικό</a:t>
            </a:r>
            <a:r>
              <a:rPr lang="el-GR" dirty="0"/>
              <a:t>.</a:t>
            </a:r>
          </a:p>
          <a:p>
            <a:r>
              <a:rPr lang="el-GR" dirty="0"/>
              <a:t>Έτσι όταν χορηγηθούν μαζί (</a:t>
            </a:r>
            <a:r>
              <a:rPr lang="el-GR" dirty="0" err="1"/>
              <a:t>σουλφοναμίδες</a:t>
            </a:r>
            <a:r>
              <a:rPr lang="el-GR" dirty="0"/>
              <a:t> +</a:t>
            </a:r>
            <a:r>
              <a:rPr lang="el-GR" dirty="0" err="1"/>
              <a:t>τριμεθοπρίμη</a:t>
            </a:r>
            <a:r>
              <a:rPr lang="el-GR" dirty="0"/>
              <a:t>) παρατηρείται ισχυρή (συναγωνιστική) </a:t>
            </a:r>
            <a:r>
              <a:rPr lang="el-GR" dirty="0" err="1"/>
              <a:t>αντιμικροβιακή</a:t>
            </a:r>
            <a:r>
              <a:rPr lang="el-GR" dirty="0"/>
              <a:t> ενέργεια.</a:t>
            </a:r>
          </a:p>
          <a:p>
            <a:r>
              <a:rPr lang="el-GR" b="1" dirty="0" err="1"/>
              <a:t>Προπρανολόνη</a:t>
            </a:r>
            <a:r>
              <a:rPr lang="el-GR" dirty="0"/>
              <a:t> + ινσουλίνη (υπογλυκαιμία) οδηγεί σε καθυστέρηση υπογλυκαιμικής δράσης.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57189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17/17</a:t>
            </a:r>
            <a:endParaRPr lang="el-GR" dirty="0"/>
          </a:p>
        </p:txBody>
      </p:sp>
      <p:sp>
        <p:nvSpPr>
          <p:cNvPr id="3" name="Θέση περιεχομένου 2"/>
          <p:cNvSpPr>
            <a:spLocks noGrp="1"/>
          </p:cNvSpPr>
          <p:nvPr>
            <p:ph idx="1"/>
          </p:nvPr>
        </p:nvSpPr>
        <p:spPr/>
        <p:txBody>
          <a:bodyPr/>
          <a:lstStyle/>
          <a:p>
            <a:r>
              <a:rPr lang="el-GR" b="1" dirty="0"/>
              <a:t>Αντιβιοτικά:</a:t>
            </a:r>
            <a:endParaRPr lang="el-GR" dirty="0"/>
          </a:p>
          <a:p>
            <a:pPr lvl="1"/>
            <a:r>
              <a:rPr lang="el-GR" dirty="0"/>
              <a:t>Τα </a:t>
            </a:r>
            <a:r>
              <a:rPr lang="el-GR" b="1" dirty="0" err="1"/>
              <a:t>μικροβιοστατικά</a:t>
            </a:r>
            <a:r>
              <a:rPr lang="el-GR" dirty="0"/>
              <a:t> (</a:t>
            </a:r>
            <a:r>
              <a:rPr lang="el-GR" dirty="0" err="1"/>
              <a:t>σουλφοναμίδες</a:t>
            </a:r>
            <a:r>
              <a:rPr lang="el-GR" dirty="0"/>
              <a:t>, </a:t>
            </a:r>
            <a:r>
              <a:rPr lang="el-GR" dirty="0" err="1"/>
              <a:t>χλωραμφενικόλη</a:t>
            </a:r>
            <a:r>
              <a:rPr lang="el-GR" dirty="0"/>
              <a:t> κ.α.) εμποδίζουν τη διαίρεση των μικροβιακών κυττάρων.</a:t>
            </a:r>
          </a:p>
          <a:p>
            <a:pPr lvl="1"/>
            <a:r>
              <a:rPr lang="el-GR" dirty="0"/>
              <a:t>Τα </a:t>
            </a:r>
            <a:r>
              <a:rPr lang="el-GR" b="1" dirty="0"/>
              <a:t>μικροβιοκτόνα </a:t>
            </a:r>
            <a:r>
              <a:rPr lang="el-GR" dirty="0"/>
              <a:t>(</a:t>
            </a:r>
            <a:r>
              <a:rPr lang="el-GR" dirty="0" err="1"/>
              <a:t>πενικιλλίνες</a:t>
            </a:r>
            <a:r>
              <a:rPr lang="el-GR" dirty="0"/>
              <a:t> κ.α.) φονεύουν τους μικροοργανισμούς στη λο­γαριθμική φάση του πολλαπλασιασμού τους.</a:t>
            </a:r>
          </a:p>
          <a:p>
            <a:r>
              <a:rPr lang="el-GR" dirty="0"/>
              <a:t>Έχει παρατηρηθεί, ότι τα μικροβιοκτόνα χάνουν την αποτελεσματικότητα τους, όταν χορηγούνται ταυτόχρονα με τα </a:t>
            </a:r>
            <a:r>
              <a:rPr lang="el-GR" dirty="0" err="1"/>
              <a:t>μικροβιοστατικά</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658474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με </a:t>
            </a:r>
            <a:r>
              <a:rPr lang="el-GR" dirty="0" smtClean="0"/>
              <a:t>τροφές </a:t>
            </a:r>
            <a:r>
              <a:rPr lang="el-GR" sz="3000" b="0" dirty="0" smtClean="0"/>
              <a:t>1/3</a:t>
            </a:r>
            <a:endParaRPr lang="el-GR" sz="3000" b="0" dirty="0"/>
          </a:p>
        </p:txBody>
      </p:sp>
      <p:sp>
        <p:nvSpPr>
          <p:cNvPr id="3" name="Θέση περιεχομένου 2"/>
          <p:cNvSpPr>
            <a:spLocks noGrp="1"/>
          </p:cNvSpPr>
          <p:nvPr>
            <p:ph idx="1"/>
          </p:nvPr>
        </p:nvSpPr>
        <p:spPr>
          <a:xfrm>
            <a:off x="457200" y="1196752"/>
            <a:ext cx="8507288" cy="5544616"/>
          </a:xfrm>
        </p:spPr>
        <p:txBody>
          <a:bodyPr>
            <a:normAutofit/>
          </a:bodyPr>
          <a:lstStyle/>
          <a:p>
            <a:r>
              <a:rPr lang="el-GR" dirty="0"/>
              <a:t>Η απορρόφηση πολλών </a:t>
            </a:r>
            <a:r>
              <a:rPr lang="el-GR" b="1" dirty="0" err="1"/>
              <a:t>αντιμικροβιακών</a:t>
            </a:r>
            <a:r>
              <a:rPr lang="el-GR" dirty="0"/>
              <a:t> και </a:t>
            </a:r>
            <a:r>
              <a:rPr lang="el-GR" b="1" dirty="0" err="1"/>
              <a:t>αντιφλεγμονοδών</a:t>
            </a:r>
            <a:r>
              <a:rPr lang="el-GR" dirty="0"/>
              <a:t>  φαρμάκων  μειώνεται σημαντικά, παρ όλα αυτά χορηγούνται μετά από τη πρόσληψη της τροφής γιατί ερεθίζουν το γαστρικό βλεννογόνο.</a:t>
            </a:r>
          </a:p>
          <a:p>
            <a:r>
              <a:rPr lang="el-GR" dirty="0"/>
              <a:t>Από την άλλη πλευρά, γεύμα </a:t>
            </a:r>
            <a:r>
              <a:rPr lang="el-GR" b="1" dirty="0"/>
              <a:t>πλούσιο σε λίπη</a:t>
            </a:r>
            <a:r>
              <a:rPr lang="el-GR" dirty="0"/>
              <a:t> αυξάνει την απορρόφηση του </a:t>
            </a:r>
            <a:r>
              <a:rPr lang="el-GR" dirty="0" err="1"/>
              <a:t>αντιμυκητιασιακού</a:t>
            </a:r>
            <a:r>
              <a:rPr lang="el-GR" dirty="0"/>
              <a:t> </a:t>
            </a:r>
            <a:r>
              <a:rPr lang="el-GR" b="1" dirty="0" err="1"/>
              <a:t>γκριζεοφουλβίνη</a:t>
            </a:r>
            <a:r>
              <a:rPr lang="el-GR" dirty="0"/>
              <a:t>, ενώ  μειώνει  την απορρόφηση της </a:t>
            </a:r>
            <a:r>
              <a:rPr lang="el-GR" b="1" dirty="0"/>
              <a:t>ΑΖΤ </a:t>
            </a:r>
            <a:r>
              <a:rPr lang="el-GR" dirty="0"/>
              <a:t>(AIDS).</a:t>
            </a:r>
          </a:p>
          <a:p>
            <a:r>
              <a:rPr lang="el-GR" dirty="0"/>
              <a:t>Δίαιτα </a:t>
            </a:r>
            <a:r>
              <a:rPr lang="el-GR" b="1" dirty="0"/>
              <a:t>πλούσια σε υδατάνθρακες</a:t>
            </a:r>
            <a:r>
              <a:rPr lang="el-GR" dirty="0"/>
              <a:t> ελαττώνει την απορρόφηση της </a:t>
            </a:r>
            <a:r>
              <a:rPr lang="el-GR" b="1" dirty="0" err="1"/>
              <a:t>παρακεταμόλης</a:t>
            </a:r>
            <a:r>
              <a:rPr lang="el-GR" dirty="0"/>
              <a:t> (</a:t>
            </a:r>
            <a:r>
              <a:rPr lang="el-GR" dirty="0" err="1"/>
              <a:t>Depon</a:t>
            </a:r>
            <a:r>
              <a:rPr lang="en-US" baseline="30000" dirty="0"/>
              <a:t>R</a:t>
            </a:r>
            <a:r>
              <a:rPr lang="el-GR" dirty="0"/>
              <a:t>, </a:t>
            </a:r>
            <a:r>
              <a:rPr lang="el-GR" dirty="0" err="1"/>
              <a:t>Panadol</a:t>
            </a:r>
            <a:r>
              <a:rPr lang="en-US" baseline="30000" dirty="0"/>
              <a:t>R</a:t>
            </a:r>
            <a:r>
              <a:rPr lang="el-GR" dirty="0"/>
              <a:t>, κλπ) , ενώ μια δίαιτα πλούσια σε </a:t>
            </a:r>
            <a:r>
              <a:rPr lang="el-GR" dirty="0" smtClean="0"/>
              <a:t>πρωτεΐνες </a:t>
            </a:r>
            <a:r>
              <a:rPr lang="el-GR" dirty="0"/>
              <a:t>προκαλεί μείωση της απορρόφησης του </a:t>
            </a:r>
            <a:r>
              <a:rPr lang="el-GR" b="1" dirty="0"/>
              <a:t>L-</a:t>
            </a:r>
            <a:r>
              <a:rPr lang="el-GR" b="1" dirty="0" err="1"/>
              <a:t>dopa</a:t>
            </a:r>
            <a:r>
              <a:rPr lang="el-GR" dirty="0"/>
              <a:t> (</a:t>
            </a:r>
            <a:r>
              <a:rPr lang="el-GR" dirty="0" err="1"/>
              <a:t>νόσ</a:t>
            </a:r>
            <a:r>
              <a:rPr lang="en-US" dirty="0"/>
              <a:t>o</a:t>
            </a:r>
            <a:r>
              <a:rPr lang="el-GR" dirty="0"/>
              <a:t>ς </a:t>
            </a:r>
            <a:r>
              <a:rPr lang="el-GR" b="1" dirty="0" err="1"/>
              <a:t>Parkinson</a:t>
            </a:r>
            <a:r>
              <a:rPr lang="el-GR" dirty="0"/>
              <a:t>).</a:t>
            </a:r>
          </a:p>
          <a:p>
            <a:r>
              <a:rPr lang="el-GR" dirty="0"/>
              <a:t>Τα </a:t>
            </a:r>
            <a:r>
              <a:rPr lang="el-GR" b="1" dirty="0" err="1"/>
              <a:t>γαλακτομικά</a:t>
            </a:r>
            <a:r>
              <a:rPr lang="el-GR" dirty="0"/>
              <a:t> (λόγω της παρουσίας ασβεστίου) μειώνουν την απορρόφηση </a:t>
            </a:r>
            <a:r>
              <a:rPr lang="el-GR" dirty="0" err="1"/>
              <a:t>τετρακυκλινών</a:t>
            </a:r>
            <a:r>
              <a:rPr lang="el-GR" dirty="0"/>
              <a:t> και </a:t>
            </a:r>
            <a:r>
              <a:rPr lang="el-GR" dirty="0" err="1"/>
              <a:t>κινολονών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600866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με τροφές </a:t>
            </a:r>
            <a:r>
              <a:rPr lang="el-GR" sz="3000" b="0" dirty="0" smtClean="0"/>
              <a:t>2/3</a:t>
            </a:r>
            <a:endParaRPr lang="el-GR" dirty="0"/>
          </a:p>
        </p:txBody>
      </p:sp>
      <p:sp>
        <p:nvSpPr>
          <p:cNvPr id="3" name="Θέση περιεχομένου 2"/>
          <p:cNvSpPr>
            <a:spLocks noGrp="1"/>
          </p:cNvSpPr>
          <p:nvPr>
            <p:ph idx="1"/>
          </p:nvPr>
        </p:nvSpPr>
        <p:spPr/>
        <p:txBody>
          <a:bodyPr/>
          <a:lstStyle/>
          <a:p>
            <a:r>
              <a:rPr lang="el-GR" dirty="0"/>
              <a:t>Ο χυμός </a:t>
            </a:r>
            <a:r>
              <a:rPr lang="el-GR" b="1" dirty="0" err="1"/>
              <a:t>grapefruit</a:t>
            </a:r>
            <a:r>
              <a:rPr lang="el-GR" dirty="0"/>
              <a:t> μειώνει το μεταβολισμό </a:t>
            </a:r>
            <a:r>
              <a:rPr lang="el-GR" dirty="0" err="1"/>
              <a:t>κυκλοσπορίνης</a:t>
            </a:r>
            <a:r>
              <a:rPr lang="el-GR" dirty="0"/>
              <a:t>, ανταγωνιστών ασβεστίου, με αποτέλεσμα τη </a:t>
            </a:r>
            <a:r>
              <a:rPr lang="el-GR" dirty="0" smtClean="0"/>
              <a:t>παράτ</a:t>
            </a:r>
            <a:r>
              <a:rPr lang="el-GR" dirty="0"/>
              <a:t>α</a:t>
            </a:r>
            <a:r>
              <a:rPr lang="el-GR" dirty="0" smtClean="0"/>
              <a:t>ση </a:t>
            </a:r>
            <a:r>
              <a:rPr lang="el-GR" dirty="0"/>
              <a:t>της δράσης τους και την εμφάνιση συχνότερα ανεπιθύμητων παρενεργειών.</a:t>
            </a:r>
          </a:p>
          <a:p>
            <a:r>
              <a:rPr lang="el-GR" dirty="0"/>
              <a:t>Ανεπαρκής ή υπερβολική λήψη </a:t>
            </a:r>
            <a:r>
              <a:rPr lang="el-GR" b="1" dirty="0"/>
              <a:t>νατρίου ή καλίου</a:t>
            </a:r>
            <a:r>
              <a:rPr lang="el-GR" dirty="0"/>
              <a:t> μπορεί να επηρεάσει τη δράση </a:t>
            </a:r>
            <a:r>
              <a:rPr lang="el-GR" dirty="0" err="1"/>
              <a:t>αντιυπερτασικών</a:t>
            </a:r>
            <a:r>
              <a:rPr lang="el-GR" dirty="0"/>
              <a:t>, διουρητικών, β-αναστολέων, ανταγωνιστών ασβεστίου, κορτικοειδών κλπ.</a:t>
            </a:r>
          </a:p>
          <a:p>
            <a:r>
              <a:rPr lang="el-GR" dirty="0"/>
              <a:t>Η </a:t>
            </a:r>
            <a:r>
              <a:rPr lang="el-GR" b="1" dirty="0" smtClean="0"/>
              <a:t>καφεΐνη </a:t>
            </a:r>
            <a:r>
              <a:rPr lang="el-GR" dirty="0"/>
              <a:t>(συστατικό στο καφέ, τσάι, σοκολάτα, </a:t>
            </a:r>
            <a:r>
              <a:rPr lang="el-GR" b="1" dirty="0" err="1"/>
              <a:t>Coca</a:t>
            </a:r>
            <a:r>
              <a:rPr lang="el-GR" b="1" dirty="0"/>
              <a:t> </a:t>
            </a:r>
            <a:r>
              <a:rPr lang="el-GR" b="1" dirty="0" err="1"/>
              <a:t>Cola</a:t>
            </a:r>
            <a:r>
              <a:rPr lang="el-GR" dirty="0"/>
              <a:t>), αν συνδυαστεί με φάρμακα που διεγείρουν τα ΚΝΣ, όπως </a:t>
            </a:r>
            <a:r>
              <a:rPr lang="el-GR" dirty="0" err="1"/>
              <a:t>θεοφυλλίνη</a:t>
            </a:r>
            <a:r>
              <a:rPr lang="el-GR" dirty="0"/>
              <a:t> μπορεί να εκδηλώσει </a:t>
            </a:r>
            <a:r>
              <a:rPr lang="el-GR" dirty="0" err="1"/>
              <a:t>αυπνία</a:t>
            </a:r>
            <a:r>
              <a:rPr lang="el-GR" dirty="0"/>
              <a:t>, αρρυθμίες, ταχυκαρδία κλπ.</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406597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με τροφές </a:t>
            </a:r>
            <a:r>
              <a:rPr lang="el-GR" sz="3000" b="0" dirty="0"/>
              <a:t>3</a:t>
            </a:r>
            <a:r>
              <a:rPr lang="el-GR" sz="3000" b="0" dirty="0" smtClean="0"/>
              <a:t>/3</a:t>
            </a:r>
            <a:endParaRPr lang="el-GR" dirty="0"/>
          </a:p>
        </p:txBody>
      </p:sp>
      <p:sp>
        <p:nvSpPr>
          <p:cNvPr id="3" name="Θέση περιεχομένου 2"/>
          <p:cNvSpPr>
            <a:spLocks noGrp="1"/>
          </p:cNvSpPr>
          <p:nvPr>
            <p:ph idx="1"/>
          </p:nvPr>
        </p:nvSpPr>
        <p:spPr/>
        <p:txBody>
          <a:bodyPr/>
          <a:lstStyle/>
          <a:p>
            <a:r>
              <a:rPr lang="el-GR" dirty="0"/>
              <a:t>Τέλος η ταυτόχρονη λήψη </a:t>
            </a:r>
            <a:r>
              <a:rPr lang="el-GR" b="1" dirty="0"/>
              <a:t>αλκοόλης</a:t>
            </a:r>
            <a:r>
              <a:rPr lang="el-GR" dirty="0"/>
              <a:t> με φάρμακα (βαρβιτουρικά, </a:t>
            </a:r>
            <a:r>
              <a:rPr lang="el-GR" dirty="0" err="1"/>
              <a:t>βενζοδιαζεπίνες</a:t>
            </a:r>
            <a:r>
              <a:rPr lang="el-GR" dirty="0"/>
              <a:t>, αντικαταθλιπτικά, </a:t>
            </a:r>
            <a:r>
              <a:rPr lang="el-GR" dirty="0" err="1"/>
              <a:t>οπιοειδή</a:t>
            </a:r>
            <a:r>
              <a:rPr lang="el-GR" dirty="0"/>
              <a:t>, </a:t>
            </a:r>
            <a:r>
              <a:rPr lang="el-GR" dirty="0" err="1"/>
              <a:t>φαινυτοίνη</a:t>
            </a:r>
            <a:r>
              <a:rPr lang="el-GR" dirty="0"/>
              <a:t>, αντιπηκτικά, </a:t>
            </a:r>
            <a:r>
              <a:rPr lang="el-GR" dirty="0" err="1"/>
              <a:t>κεφαλοσπορίνες</a:t>
            </a:r>
            <a:r>
              <a:rPr lang="el-GR" dirty="0"/>
              <a:t>, ασπιρίνη, </a:t>
            </a:r>
            <a:r>
              <a:rPr lang="el-GR" dirty="0" err="1"/>
              <a:t>παρακεταμόλη</a:t>
            </a:r>
            <a:r>
              <a:rPr lang="el-GR" dirty="0"/>
              <a:t>, υπογλυκαιμικά, </a:t>
            </a:r>
            <a:r>
              <a:rPr lang="el-GR" dirty="0" err="1"/>
              <a:t>αντιυπερτασικά</a:t>
            </a:r>
            <a:r>
              <a:rPr lang="el-GR" dirty="0"/>
              <a:t> κλπ), μπορεί να οδηγήσει σε ενίσχυση ή ελάττωση της δράσης τους ή/και την εμφάνιση παρενεργειών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69207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a:t>
            </a:r>
            <a:r>
              <a:rPr lang="el-GR" sz="3000" b="0" dirty="0" smtClean="0"/>
              <a:t>1/3</a:t>
            </a:r>
            <a:endParaRPr lang="el-GR" sz="3000" b="0" dirty="0"/>
          </a:p>
        </p:txBody>
      </p:sp>
      <p:sp>
        <p:nvSpPr>
          <p:cNvPr id="3" name="Θέση περιεχομένου 2"/>
          <p:cNvSpPr>
            <a:spLocks noGrp="1"/>
          </p:cNvSpPr>
          <p:nvPr>
            <p:ph idx="1"/>
          </p:nvPr>
        </p:nvSpPr>
        <p:spPr/>
        <p:txBody>
          <a:bodyPr/>
          <a:lstStyle/>
          <a:p>
            <a:pPr marL="0" indent="0">
              <a:buNone/>
            </a:pPr>
            <a:r>
              <a:rPr lang="el-GR" dirty="0"/>
              <a:t>Οι αιτίες για την εμφάνισή τους διακρίνονται στους κάτωθι λόγους:</a:t>
            </a:r>
          </a:p>
          <a:p>
            <a:pPr lvl="0"/>
            <a:r>
              <a:rPr lang="el-GR" b="1" dirty="0" err="1"/>
              <a:t>Υπερδοσολογία</a:t>
            </a:r>
            <a:r>
              <a:rPr lang="el-GR" b="1" dirty="0"/>
              <a:t>:</a:t>
            </a:r>
            <a:r>
              <a:rPr lang="el-GR" dirty="0"/>
              <a:t> </a:t>
            </a:r>
            <a:r>
              <a:rPr lang="el-GR" dirty="0" err="1"/>
              <a:t>π.χ</a:t>
            </a:r>
            <a:r>
              <a:rPr lang="el-GR" dirty="0"/>
              <a:t> υπερβολική δόση του ισχυρού αναλγητικού μορφίνη, αναστέλλει το αναπνευστικό κέντρο (βλ. καμπύλη δόσης-αποτελέσματος</a:t>
            </a:r>
            <a:r>
              <a:rPr lang="el-GR" dirty="0" smtClean="0"/>
              <a:t>).</a:t>
            </a:r>
            <a:endParaRPr lang="el-GR" dirty="0"/>
          </a:p>
          <a:p>
            <a:pPr marL="355600" indent="0">
              <a:buNone/>
            </a:pPr>
            <a:r>
              <a:rPr lang="el-GR" dirty="0"/>
              <a:t>Προκειμένου να προσδιοριστεί ο κίνδυνος τοξικότητας (</a:t>
            </a:r>
            <a:r>
              <a:rPr lang="el-GR" b="1" dirty="0" err="1"/>
              <a:t>τοξικοκινητική</a:t>
            </a:r>
            <a:r>
              <a:rPr lang="el-GR" dirty="0"/>
              <a:t>) θα πρέπει να είναι γνωστά:</a:t>
            </a:r>
          </a:p>
          <a:p>
            <a:pPr lvl="1"/>
            <a:r>
              <a:rPr lang="el-GR" dirty="0" smtClean="0"/>
              <a:t>Η </a:t>
            </a:r>
            <a:r>
              <a:rPr lang="el-GR" dirty="0"/>
              <a:t>δόση που εκτέθηκε το </a:t>
            </a:r>
            <a:r>
              <a:rPr lang="el-GR" dirty="0" smtClean="0"/>
              <a:t>άτομο.</a:t>
            </a:r>
            <a:endParaRPr lang="el-GR" dirty="0"/>
          </a:p>
          <a:p>
            <a:pPr lvl="1"/>
            <a:r>
              <a:rPr lang="el-GR" dirty="0" smtClean="0"/>
              <a:t>Το </a:t>
            </a:r>
            <a:r>
              <a:rPr lang="el-GR" dirty="0"/>
              <a:t>όριο της δόσης, πέρα από το οποίο υπάρχει κίνδυνος </a:t>
            </a:r>
            <a:r>
              <a:rPr lang="el-GR" dirty="0" smtClean="0"/>
              <a:t>βλάβης.</a:t>
            </a:r>
            <a:endParaRPr lang="el-GR" dirty="0"/>
          </a:p>
          <a:p>
            <a:pPr lvl="1"/>
            <a:r>
              <a:rPr lang="el-GR" dirty="0" smtClean="0"/>
              <a:t>Η </a:t>
            </a:r>
            <a:r>
              <a:rPr lang="el-GR" dirty="0"/>
              <a:t>διάρκεια της </a:t>
            </a:r>
            <a:r>
              <a:rPr lang="el-GR" dirty="0" smtClean="0"/>
              <a:t>έκθεσης.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696020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Καρίκας</a:t>
            </a:r>
            <a:r>
              <a:rPr lang="el-GR" sz="2000" dirty="0" smtClean="0"/>
              <a:t> 2014. Γεώργιος </a:t>
            </a:r>
            <a:r>
              <a:rPr lang="el-GR" sz="2000" dirty="0" err="1" smtClean="0"/>
              <a:t>Καρίκας</a:t>
            </a:r>
            <a:r>
              <a:rPr lang="el-GR" sz="2000" dirty="0" smtClean="0"/>
              <a:t>. «</a:t>
            </a:r>
            <a:r>
              <a:rPr lang="el-GR" sz="2000" dirty="0" err="1" smtClean="0"/>
              <a:t>Φαρμακοκινητική</a:t>
            </a:r>
            <a:r>
              <a:rPr lang="el-GR" sz="2000" dirty="0" smtClean="0"/>
              <a:t>. Ενότητα 7</a:t>
            </a:r>
            <a:r>
              <a:rPr lang="en-US" sz="2000" dirty="0" smtClean="0"/>
              <a:t>:</a:t>
            </a:r>
            <a:r>
              <a:rPr lang="el-GR" sz="2000" dirty="0"/>
              <a:t> Ανεπιθύμητες ενέργειες – Τοξικότητα φαρμάκων».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Αναφοράς</a:t>
            </a:r>
          </a:p>
          <a:p>
            <a:pPr lvl="1">
              <a:buFont typeface="Wingdings" panose="05000000000000000000" pitchFamily="2" charset="2"/>
              <a:buChar char="§"/>
            </a:pPr>
            <a:r>
              <a:rPr lang="el-GR" sz="2000" dirty="0" smtClean="0"/>
              <a:t>Το Σημείωμα </a:t>
            </a:r>
            <a:r>
              <a:rPr lang="el-GR" sz="2000" dirty="0" err="1" smtClean="0"/>
              <a:t>Αδειοδότησης</a:t>
            </a:r>
            <a:endParaRPr lang="el-GR" sz="2000" dirty="0" smtClean="0"/>
          </a:p>
          <a:p>
            <a:pPr lvl="1">
              <a:buFont typeface="Wingdings" panose="05000000000000000000" pitchFamily="2" charset="2"/>
              <a:buChar char="§"/>
            </a:pPr>
            <a:r>
              <a:rPr lang="el-GR" sz="2000" dirty="0" smtClean="0"/>
              <a:t>Τη δήλωση Διατήρησης Σημειωμάτων</a:t>
            </a:r>
          </a:p>
          <a:p>
            <a:pPr lvl="1">
              <a:buFont typeface="Wingdings" panose="05000000000000000000" pitchFamily="2" charset="2"/>
              <a:buChar char="§"/>
            </a:pPr>
            <a:r>
              <a:rPr lang="el-GR" sz="2000" dirty="0" smtClean="0"/>
              <a:t>Το Σημείωμα Χρήσης Έργων Τρίτων (εφόσον υπάρχει)</a:t>
            </a:r>
          </a:p>
          <a:p>
            <a:pPr marL="0" indent="0">
              <a:buNone/>
            </a:pPr>
            <a:r>
              <a:rPr lang="el-GR" sz="2400" dirty="0" smtClean="0"/>
              <a:t>μαζί με τους συνοδευόμενους </a:t>
            </a:r>
            <a:r>
              <a:rPr lang="el-GR" sz="2400" dirty="0" err="1" smtClean="0"/>
              <a:t>υπερσυνδέσμους</a:t>
            </a:r>
            <a:r>
              <a:rPr lang="el-GR" sz="2400" dirty="0" smtClean="0"/>
              <a:t>.</a:t>
            </a: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Αιτίες </a:t>
            </a:r>
            <a:r>
              <a:rPr lang="el-GR" sz="3000" b="0" dirty="0" smtClean="0"/>
              <a:t>2/3</a:t>
            </a:r>
            <a:endParaRPr lang="el-GR" dirty="0"/>
          </a:p>
        </p:txBody>
      </p:sp>
      <p:sp>
        <p:nvSpPr>
          <p:cNvPr id="3" name="Θέση περιεχομένου 2"/>
          <p:cNvSpPr>
            <a:spLocks noGrp="1"/>
          </p:cNvSpPr>
          <p:nvPr>
            <p:ph idx="1"/>
          </p:nvPr>
        </p:nvSpPr>
        <p:spPr/>
        <p:txBody>
          <a:bodyPr/>
          <a:lstStyle/>
          <a:p>
            <a:r>
              <a:rPr lang="el-GR" b="1" dirty="0"/>
              <a:t>Αυξημένη ευαισθησία: </a:t>
            </a:r>
            <a:r>
              <a:rPr lang="el-GR" dirty="0"/>
              <a:t>π.χ. ασθενείς με χρόνια νοσήματα του αναπνευστικού, νεογνά (βλ. κατ.) παρουσιάζουν αυξημένη ευαισθησία στη μορφίνη. </a:t>
            </a:r>
            <a:endParaRPr lang="en-US" dirty="0" smtClean="0"/>
          </a:p>
          <a:p>
            <a:r>
              <a:rPr lang="el-GR" dirty="0" smtClean="0"/>
              <a:t>ορισμένα </a:t>
            </a:r>
            <a:r>
              <a:rPr lang="el-GR" dirty="0"/>
              <a:t>φάρμακα (ασπιρίνη ,ανθελονοσιακά) μπορούν να προκαλέσουν πρώιμη καταστροφή των ερυθροκυττάρων (αιμόλυση) σε ασθενείς με ανεπάρκεια της γλυκοζο-6-φωσφορικής δευδρογενάσης (</a:t>
            </a:r>
            <a:r>
              <a:rPr lang="el-GR" b="1" dirty="0"/>
              <a:t>G-6-PD</a:t>
            </a:r>
            <a:r>
              <a:rPr lang="el-GR" dirty="0"/>
              <a:t>). </a:t>
            </a:r>
            <a:endParaRPr lang="en-US" dirty="0" smtClean="0"/>
          </a:p>
          <a:p>
            <a:r>
              <a:rPr lang="el-GR" dirty="0" smtClean="0"/>
              <a:t>Τα </a:t>
            </a:r>
            <a:r>
              <a:rPr lang="el-GR" dirty="0"/>
              <a:t>παραπάνω δεν θα πρέπει να συγχέονται με αλλεργικές αντιδράσεις, που αφορούν το ανοσολογικό σύστημα.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98848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Αιτίες </a:t>
            </a:r>
            <a:r>
              <a:rPr lang="el-GR" sz="3000" b="0" dirty="0" smtClean="0"/>
              <a:t>3/3</a:t>
            </a:r>
            <a:endParaRPr lang="el-GR" dirty="0"/>
          </a:p>
        </p:txBody>
      </p:sp>
      <p:sp>
        <p:nvSpPr>
          <p:cNvPr id="3" name="Θέση περιεχομένου 2"/>
          <p:cNvSpPr>
            <a:spLocks noGrp="1"/>
          </p:cNvSpPr>
          <p:nvPr>
            <p:ph idx="1"/>
          </p:nvPr>
        </p:nvSpPr>
        <p:spPr/>
        <p:txBody>
          <a:bodyPr/>
          <a:lstStyle/>
          <a:p>
            <a:pPr lvl="0"/>
            <a:r>
              <a:rPr lang="el-GR" b="1" dirty="0" smtClean="0"/>
              <a:t>Έλλειψη </a:t>
            </a:r>
            <a:r>
              <a:rPr lang="el-GR" b="1" dirty="0"/>
              <a:t>εκλεκτικότητας: </a:t>
            </a:r>
            <a:r>
              <a:rPr lang="el-GR" dirty="0"/>
              <a:t>π.χ. το αντιχολινεργικό φάρμακο ατροπίνη συνδέεται μόνο με τους χολινεργικούς μουσκαρινικούς υποδοχείς, οι οποίοι όμως εντοπίζονται σε διαφορετικά όργανα. </a:t>
            </a:r>
            <a:endParaRPr lang="en-US" dirty="0" smtClean="0"/>
          </a:p>
          <a:p>
            <a:pPr lvl="0"/>
            <a:r>
              <a:rPr lang="el-GR" dirty="0" smtClean="0"/>
              <a:t>Το </a:t>
            </a:r>
            <a:r>
              <a:rPr lang="el-GR" dirty="0"/>
              <a:t>νευροληπτικό χλωροπρομαζίνη είναι ικανό να αντιδράσει με διάφορους τύπους υποδοχέα. </a:t>
            </a:r>
            <a:r>
              <a:rPr lang="el-GR" dirty="0" smtClean="0"/>
              <a:t>Έτσι </a:t>
            </a:r>
            <a:r>
              <a:rPr lang="el-GR" dirty="0"/>
              <a:t>η δράση του δεν είναι ειδική τόσο σε επίπεδο οργάνου, όσο και σε επίπεδο υποδοχέα.</a:t>
            </a:r>
          </a:p>
          <a:p>
            <a:pPr>
              <a:buFont typeface="Wingdings" panose="05000000000000000000" pitchFamily="2" charset="2"/>
              <a:buChar char="ü"/>
            </a:pPr>
            <a:r>
              <a:rPr lang="el-GR" dirty="0" smtClean="0"/>
              <a:t>Έτσι, </a:t>
            </a:r>
            <a:r>
              <a:rPr lang="el-GR" dirty="0"/>
              <a:t>κάθε φορά που </a:t>
            </a:r>
            <a:r>
              <a:rPr lang="el-GR" dirty="0" err="1"/>
              <a:t>συνταγογραφείται</a:t>
            </a:r>
            <a:r>
              <a:rPr lang="el-GR" dirty="0"/>
              <a:t> ένα φάρμακο θα πρέπει να λαμβάνεται σοβαρά υπόψη η </a:t>
            </a:r>
            <a:r>
              <a:rPr lang="el-GR" b="1" dirty="0"/>
              <a:t>σχέση</a:t>
            </a:r>
            <a:r>
              <a:rPr lang="el-GR" dirty="0"/>
              <a:t>: </a:t>
            </a:r>
            <a:r>
              <a:rPr lang="el-GR" b="1" dirty="0"/>
              <a:t>ωφέλεια/κίνδυνος</a:t>
            </a:r>
            <a:r>
              <a:rPr lang="el-GR" dirty="0"/>
              <a:t> ανεπιθύμητων ενεργειών-τοξικότητας.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64598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Φαρμακοκινητική νεογνών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Τα νεογνά συνιστούν μια ξεχωριστή κατηγορία πληθυσμού σε ότι αφορά στη  θεραπευτική ανταπόκριση των φαρμάκων. Η ιδιαιτερότητα των νεογνών στη φαρμακοθεραπεία σε σχέση με τους ενήλικες οφείλονται στα παρακάτω:</a:t>
            </a:r>
          </a:p>
          <a:p>
            <a:pPr lvl="1"/>
            <a:r>
              <a:rPr lang="el-GR" dirty="0"/>
              <a:t>Ο νεογνικός οργανισμός περιέχει </a:t>
            </a:r>
            <a:r>
              <a:rPr lang="el-GR" b="1" dirty="0"/>
              <a:t>περισσότερο ύδωρ</a:t>
            </a:r>
            <a:r>
              <a:rPr lang="el-GR" dirty="0"/>
              <a:t> (77%) σε σχέση με το λίπος, απ ότι ο ενήλικας (55%), με αποτέλεσμα  ο όγκος κατανομής (</a:t>
            </a:r>
            <a:r>
              <a:rPr lang="el-GR" dirty="0" err="1"/>
              <a:t>V</a:t>
            </a:r>
            <a:r>
              <a:rPr lang="el-GR" baseline="-25000" dirty="0" err="1"/>
              <a:t>d</a:t>
            </a:r>
            <a:r>
              <a:rPr lang="el-GR" dirty="0"/>
              <a:t>) των </a:t>
            </a:r>
            <a:r>
              <a:rPr lang="el-GR" dirty="0" err="1"/>
              <a:t>υδατοδιαλυτών</a:t>
            </a:r>
            <a:r>
              <a:rPr lang="el-GR" dirty="0"/>
              <a:t> φαρμάκων να είναι </a:t>
            </a:r>
            <a:r>
              <a:rPr lang="el-GR" dirty="0" smtClean="0"/>
              <a:t>αυξημένος.</a:t>
            </a:r>
          </a:p>
          <a:p>
            <a:pPr lvl="1"/>
            <a:r>
              <a:rPr lang="el-GR" dirty="0"/>
              <a:t>Στα νεογνά ο </a:t>
            </a:r>
            <a:r>
              <a:rPr lang="en-US" dirty="0" err="1"/>
              <a:t>V</a:t>
            </a:r>
            <a:r>
              <a:rPr lang="en-US" baseline="-25000" dirty="0" err="1"/>
              <a:t>d</a:t>
            </a:r>
            <a:r>
              <a:rPr lang="el-GR" dirty="0"/>
              <a:t> της </a:t>
            </a:r>
            <a:r>
              <a:rPr lang="el-GR" dirty="0" err="1"/>
              <a:t>θεοφυλλίνης</a:t>
            </a:r>
            <a:r>
              <a:rPr lang="el-GR" dirty="0"/>
              <a:t> και των </a:t>
            </a:r>
            <a:r>
              <a:rPr lang="el-GR" dirty="0" err="1"/>
              <a:t>αμινογλυκοσιδών</a:t>
            </a:r>
            <a:r>
              <a:rPr lang="el-GR" dirty="0"/>
              <a:t> μπορεί να υπερβεί το διπλάσιο του αντίστοιχου </a:t>
            </a:r>
            <a:r>
              <a:rPr lang="el-GR" dirty="0" err="1"/>
              <a:t>V</a:t>
            </a:r>
            <a:r>
              <a:rPr lang="el-GR" baseline="-25000" dirty="0" err="1"/>
              <a:t>d</a:t>
            </a:r>
            <a:r>
              <a:rPr lang="el-GR" dirty="0"/>
              <a:t> στους ενήλικες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05423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Φαρμακοκινητική νεογνών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pPr>
              <a:buFont typeface="Courier New" panose="02070309020205020404" pitchFamily="49" charset="0"/>
              <a:buChar char="o"/>
            </a:pPr>
            <a:r>
              <a:rPr lang="el-GR" dirty="0"/>
              <a:t>Η απορρόφηση διαφέρει από νεογνό σε νεογνό, αφού εξαρτάται από τη γαστρική κένωση, το γαστρικό </a:t>
            </a:r>
            <a:r>
              <a:rPr lang="el-GR" dirty="0" err="1"/>
              <a:t>pH</a:t>
            </a:r>
            <a:r>
              <a:rPr lang="el-GR" dirty="0"/>
              <a:t> κλπ</a:t>
            </a:r>
          </a:p>
          <a:p>
            <a:pPr>
              <a:buFont typeface="Courier New" panose="02070309020205020404" pitchFamily="49" charset="0"/>
              <a:buChar char="o"/>
            </a:pPr>
            <a:r>
              <a:rPr lang="el-GR" dirty="0"/>
              <a:t>Η μειωμένη </a:t>
            </a:r>
            <a:r>
              <a:rPr lang="el-GR" dirty="0" smtClean="0"/>
              <a:t>πρωτεϊνική </a:t>
            </a:r>
            <a:r>
              <a:rPr lang="el-GR" dirty="0" err="1"/>
              <a:t>δεύσμευση</a:t>
            </a:r>
            <a:r>
              <a:rPr lang="el-GR" dirty="0"/>
              <a:t> αυξάνει τον όγκο κατανομής του φαρμάκου στα νεογνά και ιδιαίτερα στα πρόωρα (</a:t>
            </a:r>
            <a:r>
              <a:rPr lang="el-GR" dirty="0" err="1"/>
              <a:t>π.χ</a:t>
            </a:r>
            <a:r>
              <a:rPr lang="el-GR" dirty="0"/>
              <a:t> αντιεπιληπτικά φάρμακα).</a:t>
            </a:r>
          </a:p>
          <a:p>
            <a:pPr>
              <a:buFont typeface="Courier New" panose="02070309020205020404" pitchFamily="49" charset="0"/>
              <a:buChar char="o"/>
            </a:pPr>
            <a:r>
              <a:rPr lang="el-GR" dirty="0"/>
              <a:t>Τα </a:t>
            </a:r>
            <a:r>
              <a:rPr lang="el-GR" dirty="0" err="1"/>
              <a:t>ενζυμικά</a:t>
            </a:r>
            <a:r>
              <a:rPr lang="el-GR" dirty="0"/>
              <a:t> συστήματα μεταβολισμού των φαρμάκων δεν έχουν αναπτυχθεί πλήρως, έτσι η αποτοξίνωση είναι μειωμένη</a:t>
            </a:r>
          </a:p>
          <a:p>
            <a:pPr>
              <a:buFont typeface="Courier New" panose="02070309020205020404" pitchFamily="49" charset="0"/>
              <a:buChar char="o"/>
            </a:pPr>
            <a:r>
              <a:rPr lang="el-GR" dirty="0"/>
              <a:t>Μειωμένη είναι και η απέκκριση λόγω της ανατομικής και λειτουργικής ανωριμότητας των νεφρών.</a:t>
            </a:r>
          </a:p>
          <a:p>
            <a:pPr>
              <a:buFont typeface="Courier New" panose="02070309020205020404" pitchFamily="49" charset="0"/>
              <a:buChar char="o"/>
            </a:pPr>
            <a:r>
              <a:rPr lang="el-GR" dirty="0"/>
              <a:t>Κατά συνέπεια ο συχνός </a:t>
            </a:r>
            <a:r>
              <a:rPr lang="el-GR" dirty="0" err="1"/>
              <a:t>φαρμακοκινητικός</a:t>
            </a:r>
            <a:r>
              <a:rPr lang="el-GR" dirty="0"/>
              <a:t> έλεγχος διαδραματίζει ιδιαίτερα κρίσιμο ρόλο για την ορθολογική φαρμακοθεραπεία σ αυτές τις ηλικίες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156379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Αλληλεπίδραση φαρμάκων </a:t>
            </a:r>
            <a:r>
              <a:rPr lang="el-GR" sz="3000" b="0" dirty="0" smtClean="0"/>
              <a:t>1/17</a:t>
            </a:r>
            <a:endParaRPr lang="el-GR" sz="3000" b="0" dirty="0"/>
          </a:p>
        </p:txBody>
      </p:sp>
      <p:sp>
        <p:nvSpPr>
          <p:cNvPr id="3" name="Θέση περιεχομένου 2"/>
          <p:cNvSpPr>
            <a:spLocks noGrp="1"/>
          </p:cNvSpPr>
          <p:nvPr>
            <p:ph idx="1"/>
          </p:nvPr>
        </p:nvSpPr>
        <p:spPr/>
        <p:txBody>
          <a:bodyPr/>
          <a:lstStyle/>
          <a:p>
            <a:r>
              <a:rPr lang="el-GR" dirty="0"/>
              <a:t>Ο όρος αλληλεπίδραση χρησιμοποιείται για να δηλώσει ότι η χορήγηση ή η έκθεση σε μια ουσία τροποποιεί την ανταπόκριση του ασθενούς σε ένα φάρμακο.</a:t>
            </a:r>
          </a:p>
          <a:p>
            <a:r>
              <a:rPr lang="el-GR" dirty="0"/>
              <a:t>Η ουσία μπορεί να είναι φάρμακο (</a:t>
            </a:r>
            <a:r>
              <a:rPr lang="el-GR" b="1" dirty="0" err="1"/>
              <a:t>drug</a:t>
            </a:r>
            <a:r>
              <a:rPr lang="el-GR" b="1" dirty="0"/>
              <a:t>-</a:t>
            </a:r>
            <a:r>
              <a:rPr lang="el-GR" b="1" dirty="0" err="1"/>
              <a:t>dru</a:t>
            </a:r>
            <a:r>
              <a:rPr lang="en-US" b="1" dirty="0"/>
              <a:t>g</a:t>
            </a:r>
            <a:r>
              <a:rPr lang="el-GR" b="1" dirty="0"/>
              <a:t> </a:t>
            </a:r>
            <a:r>
              <a:rPr lang="el-GR" b="1" dirty="0" err="1"/>
              <a:t>interaction</a:t>
            </a:r>
            <a:r>
              <a:rPr lang="el-GR" dirty="0"/>
              <a:t>), </a:t>
            </a:r>
            <a:r>
              <a:rPr lang="el-GR" dirty="0" err="1"/>
              <a:t>τρόφιμο(</a:t>
            </a:r>
            <a:r>
              <a:rPr lang="el-GR" b="1" dirty="0" err="1"/>
              <a:t>drug</a:t>
            </a:r>
            <a:r>
              <a:rPr lang="el-GR" b="1" dirty="0"/>
              <a:t>-</a:t>
            </a:r>
            <a:r>
              <a:rPr lang="el-GR" b="1" dirty="0" err="1"/>
              <a:t>food</a:t>
            </a:r>
            <a:r>
              <a:rPr lang="el-GR" dirty="0"/>
              <a:t> </a:t>
            </a:r>
            <a:r>
              <a:rPr lang="el-GR" b="1" dirty="0" err="1"/>
              <a:t>interaction</a:t>
            </a:r>
            <a:r>
              <a:rPr lang="el-GR" dirty="0"/>
              <a:t>), ή άλλη ουσία, όπως ο καπνός και η αλκοόλη</a:t>
            </a:r>
            <a:r>
              <a:rPr lang="el-GR" dirty="0" smtClean="0"/>
              <a:t>.</a:t>
            </a:r>
            <a:endParaRPr lang="en-US" dirty="0" smtClean="0"/>
          </a:p>
          <a:p>
            <a:r>
              <a:rPr lang="el-GR" dirty="0"/>
              <a:t>Είναι κάθε μεταβολή των φυσικοχημικών, </a:t>
            </a:r>
            <a:r>
              <a:rPr lang="el-GR" dirty="0" err="1"/>
              <a:t>φαρμακοκινητικών</a:t>
            </a:r>
            <a:r>
              <a:rPr lang="el-GR" dirty="0"/>
              <a:t> ή φαρμακοδυναμι­κών ιδιοτήτων ενός ή περισσοτέρων φαρμάκων από κάποιο άλλο ή άλλα φάρμα­κα ή ουσίες, που λαμβάνονται στο ίδιο χρονικό διάστημα από τον ασθενή.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01181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φαρμάκων </a:t>
            </a:r>
            <a:r>
              <a:rPr lang="el-GR" sz="3000" b="0" dirty="0" smtClean="0"/>
              <a:t>2/17</a:t>
            </a:r>
            <a:endParaRPr lang="el-GR" dirty="0"/>
          </a:p>
        </p:txBody>
      </p:sp>
      <p:sp>
        <p:nvSpPr>
          <p:cNvPr id="3" name="Θέση περιεχομένου 2"/>
          <p:cNvSpPr>
            <a:spLocks noGrp="1"/>
          </p:cNvSpPr>
          <p:nvPr>
            <p:ph idx="1"/>
          </p:nvPr>
        </p:nvSpPr>
        <p:spPr/>
        <p:txBody>
          <a:bodyPr/>
          <a:lstStyle/>
          <a:p>
            <a:r>
              <a:rPr lang="el-GR" dirty="0"/>
              <a:t>Το κλινικό αποτέλεσμα μιας αλληλεπίδρασης μεταξύ φαρμάκων μπορεί να εκδηλώνεται ως ανταγωνισμός, συνέργεια ή αντίδραση ιδιοσυγκρασίας. Πιο αναλυτικά διακρίνονται σε πέντε κατηγορίες:</a:t>
            </a:r>
          </a:p>
          <a:p>
            <a:pPr lvl="1"/>
            <a:r>
              <a:rPr lang="el-GR" dirty="0"/>
              <a:t>Ανταγωνισμός (</a:t>
            </a:r>
            <a:r>
              <a:rPr lang="el-GR" b="1" dirty="0"/>
              <a:t>1+1=0</a:t>
            </a:r>
            <a:r>
              <a:rPr lang="el-GR" dirty="0" smtClean="0"/>
              <a:t>).</a:t>
            </a:r>
            <a:endParaRPr lang="el-GR" dirty="0"/>
          </a:p>
          <a:p>
            <a:pPr lvl="1"/>
            <a:r>
              <a:rPr lang="el-GR" dirty="0"/>
              <a:t>Δυναμική συνέργεια (</a:t>
            </a:r>
            <a:r>
              <a:rPr lang="el-GR" b="1" dirty="0"/>
              <a:t>1+1=3</a:t>
            </a:r>
            <a:r>
              <a:rPr lang="el-GR" dirty="0" smtClean="0"/>
              <a:t>).</a:t>
            </a:r>
            <a:endParaRPr lang="el-GR" dirty="0"/>
          </a:p>
          <a:p>
            <a:pPr lvl="1"/>
            <a:r>
              <a:rPr lang="el-GR" dirty="0"/>
              <a:t>Αθροιστική συνέργεια (</a:t>
            </a:r>
            <a:r>
              <a:rPr lang="el-GR" b="1" dirty="0"/>
              <a:t>1+1=2</a:t>
            </a:r>
            <a:r>
              <a:rPr lang="el-GR" dirty="0" smtClean="0"/>
              <a:t>).</a:t>
            </a:r>
            <a:endParaRPr lang="el-GR" dirty="0"/>
          </a:p>
          <a:p>
            <a:pPr lvl="1"/>
            <a:r>
              <a:rPr lang="el-GR" dirty="0"/>
              <a:t>Ενίσχυση (</a:t>
            </a:r>
            <a:r>
              <a:rPr lang="el-GR" b="1" dirty="0"/>
              <a:t>1+0=2</a:t>
            </a:r>
            <a:r>
              <a:rPr lang="el-GR" dirty="0" smtClean="0"/>
              <a:t>).</a:t>
            </a:r>
            <a:endParaRPr lang="el-GR" dirty="0"/>
          </a:p>
          <a:p>
            <a:pPr lvl="1"/>
            <a:r>
              <a:rPr lang="el-GR" dirty="0"/>
              <a:t>Μη αναμενόμενες </a:t>
            </a:r>
            <a:r>
              <a:rPr lang="el-GR" dirty="0" smtClean="0"/>
              <a:t>αλληλεπιδράσεις.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886112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
  <a:themeElements>
    <a:clrScheme name="Προσαρμοσμένο 1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52</TotalTime>
  <Words>2159</Words>
  <Application>Microsoft Office PowerPoint</Application>
  <PresentationFormat>On-screen Show (4:3)</PresentationFormat>
  <Paragraphs>197</Paragraphs>
  <Slides>33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Times New Roman</vt:lpstr>
      <vt:lpstr>Wingdings</vt:lpstr>
      <vt:lpstr>OC_template</vt:lpstr>
      <vt:lpstr>Φαρμακοκινητική</vt:lpstr>
      <vt:lpstr>Ανεπιθύμητες ενέργειες – Τοξικότητα φαρμάκων</vt:lpstr>
      <vt:lpstr>Αιτίες 1/3</vt:lpstr>
      <vt:lpstr>Αιτίες 2/3</vt:lpstr>
      <vt:lpstr>Αιτίες 3/3</vt:lpstr>
      <vt:lpstr>Φαρμακοκινητική νεογνών 1/2</vt:lpstr>
      <vt:lpstr>Φαρμακοκινητική νεογνών 2/2</vt:lpstr>
      <vt:lpstr>Αλληλεπίδραση φαρμάκων 1/17</vt:lpstr>
      <vt:lpstr>Αλληλεπίδραση φαρμάκων 2/17</vt:lpstr>
      <vt:lpstr>Αλληλεπίδραση φαρμάκων 3/17</vt:lpstr>
      <vt:lpstr>Αλληλεπίδραση φαρμάκων 4/17</vt:lpstr>
      <vt:lpstr>Αλληλεπίδραση φαρμάκων 5/17</vt:lpstr>
      <vt:lpstr>Αλληλεπίδραση φαρμάκων 6/17</vt:lpstr>
      <vt:lpstr>Αλληλεπίδραση φαρμάκων 7/17</vt:lpstr>
      <vt:lpstr>Αλληλεπίδραση φαρμάκων 8/17</vt:lpstr>
      <vt:lpstr>Αλληλεπίδραση φαρμάκων 9/17</vt:lpstr>
      <vt:lpstr>Αλληλεπίδραση φαρμάκων 10/17</vt:lpstr>
      <vt:lpstr>Αλληλεπίδραση φαρμάκων 11/17</vt:lpstr>
      <vt:lpstr>Αλληλεπίδραση φαρμάκων 12/17</vt:lpstr>
      <vt:lpstr>Αλληλεπίδραση φαρμάκων 13/17</vt:lpstr>
      <vt:lpstr>Αλληλεπίδραση φαρμάκων 14/17</vt:lpstr>
      <vt:lpstr>Αλληλεπίδραση φαρμάκων 15/17</vt:lpstr>
      <vt:lpstr>Αλληλεπίδραση φαρμάκων 16/17</vt:lpstr>
      <vt:lpstr>Αλληλεπίδραση φαρμάκων 17/17</vt:lpstr>
      <vt:lpstr>Αλληλεπίδραση φαρμάκων με τροφές 1/3</vt:lpstr>
      <vt:lpstr>Αλληλεπίδραση φαρμάκων με τροφές 2/3</vt:lpstr>
      <vt:lpstr>Αλληλεπίδραση φαρμάκων με τροφές 3/3</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Φαρμακοκινητική</dc:title>
  <dc:creator>fkaram2</dc:creator>
  <cp:lastModifiedBy>George Karikas</cp:lastModifiedBy>
  <cp:revision>9</cp:revision>
  <dcterms:created xsi:type="dcterms:W3CDTF">2014-10-24T13:47:33Z</dcterms:created>
  <dcterms:modified xsi:type="dcterms:W3CDTF">2015-01-14T17:25:08Z</dcterms:modified>
</cp:coreProperties>
</file>