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8"/>
  </p:notesMasterIdLst>
  <p:sldIdLst>
    <p:sldId id="279" r:id="rId3"/>
    <p:sldId id="257" r:id="rId4"/>
    <p:sldId id="287" r:id="rId5"/>
    <p:sldId id="258" r:id="rId6"/>
    <p:sldId id="288" r:id="rId7"/>
    <p:sldId id="259" r:id="rId8"/>
    <p:sldId id="260" r:id="rId9"/>
    <p:sldId id="261" r:id="rId10"/>
    <p:sldId id="262" r:id="rId11"/>
    <p:sldId id="263" r:id="rId12"/>
    <p:sldId id="264" r:id="rId13"/>
    <p:sldId id="265" r:id="rId14"/>
    <p:sldId id="266" r:id="rId15"/>
    <p:sldId id="267" r:id="rId16"/>
    <p:sldId id="268" r:id="rId17"/>
    <p:sldId id="269" r:id="rId18"/>
    <p:sldId id="289" r:id="rId19"/>
    <p:sldId id="270" r:id="rId20"/>
    <p:sldId id="290" r:id="rId21"/>
    <p:sldId id="291" r:id="rId22"/>
    <p:sldId id="271" r:id="rId23"/>
    <p:sldId id="272" r:id="rId24"/>
    <p:sldId id="274" r:id="rId25"/>
    <p:sldId id="292" r:id="rId26"/>
    <p:sldId id="278" r:id="rId27"/>
    <p:sldId id="275" r:id="rId28"/>
    <p:sldId id="277" r:id="rId29"/>
    <p:sldId id="276" r:id="rId30"/>
    <p:sldId id="280" r:id="rId31"/>
    <p:sldId id="281" r:id="rId32"/>
    <p:sldId id="282" r:id="rId33"/>
    <p:sldId id="293" r:id="rId34"/>
    <p:sldId id="294" r:id="rId35"/>
    <p:sldId id="284" r:id="rId36"/>
    <p:sldId id="286" r:id="rId37"/>
  </p:sldIdLst>
  <p:sldSz cx="9144000" cy="6858000" type="screen4x3"/>
  <p:notesSz cx="6858000" cy="91440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BFAAB4-DA91-0D48-AA03-F14F5A0F3E00}" type="datetimeFigureOut">
              <a:rPr lang="en-US" smtClean="0"/>
              <a:t>6/29/2015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3E968-C0C8-3847-81F7-D60FD5369D6F}" type="slidenum">
              <a:rPr lang="en-US" smtClean="0"/>
              <a:t>‹#›</a:t>
            </a:fld>
            <a:endParaRPr lang="en-US"/>
          </a:p>
        </p:txBody>
      </p:sp>
    </p:spTree>
    <p:extLst>
      <p:ext uri="{BB962C8B-B14F-4D97-AF65-F5344CB8AC3E}">
        <p14:creationId xmlns:p14="http://schemas.microsoft.com/office/powerpoint/2010/main" val="8084819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l-G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lang="en-US"/>
          </a:p>
        </p:txBody>
      </p:sp>
      <p:sp>
        <p:nvSpPr>
          <p:cNvPr id="4" name="Date Placeholder 3"/>
          <p:cNvSpPr>
            <a:spLocks noGrp="1"/>
          </p:cNvSpPr>
          <p:nvPr>
            <p:ph type="dt" sz="half" idx="10"/>
          </p:nvPr>
        </p:nvSpPr>
        <p:spPr/>
        <p:txBody>
          <a:bodyPr/>
          <a:lstStyle/>
          <a:p>
            <a:fld id="{1EC2CF84-D81C-0444-A2B2-647ED6BA0E90}" type="datetimeFigureOut">
              <a:rPr lang="en-US" smtClean="0"/>
              <a:t>6/29/2015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6DC1E-13E3-634C-89A2-41A6064BEA21}" type="slidenum">
              <a:rPr lang="en-US" smtClean="0"/>
              <a:t>‹#›</a:t>
            </a:fld>
            <a:endParaRPr lang="en-US"/>
          </a:p>
        </p:txBody>
      </p:sp>
    </p:spTree>
    <p:extLst>
      <p:ext uri="{BB962C8B-B14F-4D97-AF65-F5344CB8AC3E}">
        <p14:creationId xmlns:p14="http://schemas.microsoft.com/office/powerpoint/2010/main" val="2433472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1EC2CF84-D81C-0444-A2B2-647ED6BA0E90}" type="datetimeFigureOut">
              <a:rPr lang="en-US" smtClean="0"/>
              <a:t>6/29/2015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6DC1E-13E3-634C-89A2-41A6064BEA21}" type="slidenum">
              <a:rPr lang="en-US" smtClean="0"/>
              <a:t>‹#›</a:t>
            </a:fld>
            <a:endParaRPr lang="en-US"/>
          </a:p>
        </p:txBody>
      </p:sp>
    </p:spTree>
    <p:extLst>
      <p:ext uri="{BB962C8B-B14F-4D97-AF65-F5344CB8AC3E}">
        <p14:creationId xmlns:p14="http://schemas.microsoft.com/office/powerpoint/2010/main" val="329817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1EC2CF84-D81C-0444-A2B2-647ED6BA0E90}" type="datetimeFigureOut">
              <a:rPr lang="en-US" smtClean="0"/>
              <a:t>6/29/2015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6DC1E-13E3-634C-89A2-41A6064BEA21}" type="slidenum">
              <a:rPr lang="en-US" smtClean="0"/>
              <a:t>‹#›</a:t>
            </a:fld>
            <a:endParaRPr lang="en-US"/>
          </a:p>
        </p:txBody>
      </p:sp>
    </p:spTree>
    <p:extLst>
      <p:ext uri="{BB962C8B-B14F-4D97-AF65-F5344CB8AC3E}">
        <p14:creationId xmlns:p14="http://schemas.microsoft.com/office/powerpoint/2010/main" val="58404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567478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491890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286543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293749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264582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435988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536010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496469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0125"/>
            <a:ext cx="8229600" cy="1091821"/>
          </a:xfrm>
        </p:spPr>
        <p:txBody>
          <a:bodyPr>
            <a:normAutofit/>
          </a:bodyPr>
          <a:lstStyle>
            <a:lvl1pPr>
              <a:defRPr sz="3600" b="1">
                <a:solidFill>
                  <a:schemeClr val="tx1"/>
                </a:solidFill>
              </a:defRPr>
            </a:lvl1pPr>
          </a:lstStyle>
          <a:p>
            <a:r>
              <a:rPr lang="el-GR" smtClean="0"/>
              <a:t>Click to edit Master title style</a:t>
            </a:r>
            <a:endParaRPr lang="en-US"/>
          </a:p>
        </p:txBody>
      </p:sp>
      <p:sp>
        <p:nvSpPr>
          <p:cNvPr id="3" name="Content Placeholder 2"/>
          <p:cNvSpPr>
            <a:spLocks noGrp="1"/>
          </p:cNvSpPr>
          <p:nvPr>
            <p:ph idx="1"/>
          </p:nvPr>
        </p:nvSpPr>
        <p:spPr>
          <a:xfrm>
            <a:off x="457200" y="1351128"/>
            <a:ext cx="8229600" cy="4775035"/>
          </a:xfrm>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1EC2CF84-D81C-0444-A2B2-647ED6BA0E90}" type="datetimeFigureOut">
              <a:rPr lang="en-US" smtClean="0"/>
              <a:t>6/29/2015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6DC1E-13E3-634C-89A2-41A6064BEA21}" type="slidenum">
              <a:rPr lang="en-US" smtClean="0"/>
              <a:t>‹#›</a:t>
            </a:fld>
            <a:endParaRPr lang="en-US"/>
          </a:p>
        </p:txBody>
      </p:sp>
    </p:spTree>
    <p:extLst>
      <p:ext uri="{BB962C8B-B14F-4D97-AF65-F5344CB8AC3E}">
        <p14:creationId xmlns:p14="http://schemas.microsoft.com/office/powerpoint/2010/main" val="4456789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0823074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111687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l-G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1EC2CF84-D81C-0444-A2B2-647ED6BA0E90}" type="datetimeFigureOut">
              <a:rPr lang="en-US" smtClean="0"/>
              <a:t>6/29/2015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6DC1E-13E3-634C-89A2-41A6064BEA21}" type="slidenum">
              <a:rPr lang="en-US" smtClean="0"/>
              <a:t>‹#›</a:t>
            </a:fld>
            <a:endParaRPr lang="en-US"/>
          </a:p>
        </p:txBody>
      </p:sp>
    </p:spTree>
    <p:extLst>
      <p:ext uri="{BB962C8B-B14F-4D97-AF65-F5344CB8AC3E}">
        <p14:creationId xmlns:p14="http://schemas.microsoft.com/office/powerpoint/2010/main" val="31978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Date Placeholder 4"/>
          <p:cNvSpPr>
            <a:spLocks noGrp="1"/>
          </p:cNvSpPr>
          <p:nvPr>
            <p:ph type="dt" sz="half" idx="10"/>
          </p:nvPr>
        </p:nvSpPr>
        <p:spPr/>
        <p:txBody>
          <a:bodyPr/>
          <a:lstStyle/>
          <a:p>
            <a:fld id="{1EC2CF84-D81C-0444-A2B2-647ED6BA0E90}" type="datetimeFigureOut">
              <a:rPr lang="en-US" smtClean="0"/>
              <a:t>6/29/2015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6DC1E-13E3-634C-89A2-41A6064BEA21}" type="slidenum">
              <a:rPr lang="en-US" smtClean="0"/>
              <a:t>‹#›</a:t>
            </a:fld>
            <a:endParaRPr lang="en-US"/>
          </a:p>
        </p:txBody>
      </p:sp>
    </p:spTree>
    <p:extLst>
      <p:ext uri="{BB962C8B-B14F-4D97-AF65-F5344CB8AC3E}">
        <p14:creationId xmlns:p14="http://schemas.microsoft.com/office/powerpoint/2010/main" val="373376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7" name="Date Placeholder 6"/>
          <p:cNvSpPr>
            <a:spLocks noGrp="1"/>
          </p:cNvSpPr>
          <p:nvPr>
            <p:ph type="dt" sz="half" idx="10"/>
          </p:nvPr>
        </p:nvSpPr>
        <p:spPr/>
        <p:txBody>
          <a:bodyPr/>
          <a:lstStyle/>
          <a:p>
            <a:fld id="{1EC2CF84-D81C-0444-A2B2-647ED6BA0E90}" type="datetimeFigureOut">
              <a:rPr lang="en-US" smtClean="0"/>
              <a:t>6/29/2015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96DC1E-13E3-634C-89A2-41A6064BEA21}" type="slidenum">
              <a:rPr lang="en-US" smtClean="0"/>
              <a:t>‹#›</a:t>
            </a:fld>
            <a:endParaRPr lang="en-US"/>
          </a:p>
        </p:txBody>
      </p:sp>
    </p:spTree>
    <p:extLst>
      <p:ext uri="{BB962C8B-B14F-4D97-AF65-F5344CB8AC3E}">
        <p14:creationId xmlns:p14="http://schemas.microsoft.com/office/powerpoint/2010/main" val="1156537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Date Placeholder 2"/>
          <p:cNvSpPr>
            <a:spLocks noGrp="1"/>
          </p:cNvSpPr>
          <p:nvPr>
            <p:ph type="dt" sz="half" idx="10"/>
          </p:nvPr>
        </p:nvSpPr>
        <p:spPr/>
        <p:txBody>
          <a:bodyPr/>
          <a:lstStyle/>
          <a:p>
            <a:fld id="{1EC2CF84-D81C-0444-A2B2-647ED6BA0E90}" type="datetimeFigureOut">
              <a:rPr lang="en-US" smtClean="0"/>
              <a:t>6/29/2015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96DC1E-13E3-634C-89A2-41A6064BEA21}" type="slidenum">
              <a:rPr lang="en-US" smtClean="0"/>
              <a:t>‹#›</a:t>
            </a:fld>
            <a:endParaRPr lang="en-US"/>
          </a:p>
        </p:txBody>
      </p:sp>
    </p:spTree>
    <p:extLst>
      <p:ext uri="{BB962C8B-B14F-4D97-AF65-F5344CB8AC3E}">
        <p14:creationId xmlns:p14="http://schemas.microsoft.com/office/powerpoint/2010/main" val="775819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2CF84-D81C-0444-A2B2-647ED6BA0E90}" type="datetimeFigureOut">
              <a:rPr lang="en-US" smtClean="0"/>
              <a:t>6/29/2015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96DC1E-13E3-634C-89A2-41A6064BEA21}" type="slidenum">
              <a:rPr lang="en-US" smtClean="0"/>
              <a:t>‹#›</a:t>
            </a:fld>
            <a:endParaRPr lang="en-US"/>
          </a:p>
        </p:txBody>
      </p:sp>
    </p:spTree>
    <p:extLst>
      <p:ext uri="{BB962C8B-B14F-4D97-AF65-F5344CB8AC3E}">
        <p14:creationId xmlns:p14="http://schemas.microsoft.com/office/powerpoint/2010/main" val="2175183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1EC2CF84-D81C-0444-A2B2-647ED6BA0E90}" type="datetimeFigureOut">
              <a:rPr lang="en-US" smtClean="0"/>
              <a:t>6/29/2015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6DC1E-13E3-634C-89A2-41A6064BEA21}" type="slidenum">
              <a:rPr lang="en-US" smtClean="0"/>
              <a:t>‹#›</a:t>
            </a:fld>
            <a:endParaRPr lang="en-US"/>
          </a:p>
        </p:txBody>
      </p:sp>
    </p:spTree>
    <p:extLst>
      <p:ext uri="{BB962C8B-B14F-4D97-AF65-F5344CB8AC3E}">
        <p14:creationId xmlns:p14="http://schemas.microsoft.com/office/powerpoint/2010/main" val="3883766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1EC2CF84-D81C-0444-A2B2-647ED6BA0E90}" type="datetimeFigureOut">
              <a:rPr lang="en-US" smtClean="0"/>
              <a:t>6/29/2015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6DC1E-13E3-634C-89A2-41A6064BEA21}" type="slidenum">
              <a:rPr lang="en-US" smtClean="0"/>
              <a:t>‹#›</a:t>
            </a:fld>
            <a:endParaRPr lang="en-US"/>
          </a:p>
        </p:txBody>
      </p:sp>
    </p:spTree>
    <p:extLst>
      <p:ext uri="{BB962C8B-B14F-4D97-AF65-F5344CB8AC3E}">
        <p14:creationId xmlns:p14="http://schemas.microsoft.com/office/powerpoint/2010/main" val="4134549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2CF84-D81C-0444-A2B2-647ED6BA0E90}" type="datetimeFigureOut">
              <a:rPr lang="en-US" smtClean="0"/>
              <a:t>6/29/2015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6DC1E-13E3-634C-89A2-41A6064BEA21}" type="slidenum">
              <a:rPr lang="en-US" smtClean="0"/>
              <a:t>‹#›</a:t>
            </a:fld>
            <a:endParaRPr lang="en-US"/>
          </a:p>
        </p:txBody>
      </p:sp>
    </p:spTree>
    <p:extLst>
      <p:ext uri="{BB962C8B-B14F-4D97-AF65-F5344CB8AC3E}">
        <p14:creationId xmlns:p14="http://schemas.microsoft.com/office/powerpoint/2010/main" val="2289125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endParaRPr lang="el-GR">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l-GR">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defTabSz="914400" fontAlgn="base">
              <a:spcBef>
                <a:spcPct val="0"/>
              </a:spcBef>
              <a:spcAft>
                <a:spcPct val="0"/>
              </a:spcAft>
              <a:defRPr/>
            </a:pPr>
            <a:fld id="{7E55E3B3-0445-4CFC-BED8-763D4409E61F}" type="slidenum">
              <a:rPr lang="el-GR" smtClean="0">
                <a:solidFill>
                  <a:prstClr val="black"/>
                </a:solidFill>
                <a:latin typeface="Arial" charset="0"/>
              </a:rPr>
              <a:pPr defTabSz="914400" fontAlgn="base">
                <a:spcBef>
                  <a:spcPct val="0"/>
                </a:spcBef>
                <a:spcAft>
                  <a:spcPct val="0"/>
                </a:spcAft>
                <a:defRPr/>
              </a:pPr>
              <a:t>‹#›</a:t>
            </a:fld>
            <a:endParaRPr lang="el-GR">
              <a:solidFill>
                <a:prstClr val="black"/>
              </a:solidFill>
              <a:latin typeface="Arial" charset="0"/>
            </a:endParaRPr>
          </a:p>
        </p:txBody>
      </p:sp>
    </p:spTree>
    <p:extLst>
      <p:ext uri="{BB962C8B-B14F-4D97-AF65-F5344CB8AC3E}">
        <p14:creationId xmlns:p14="http://schemas.microsoft.com/office/powerpoint/2010/main" val="3862278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ixabay.com/en/photos/mirror%20image/"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pixabay.com/go/?t=/service/terms/#download_terms" TargetMode="External"/><Relationship Id="rId4" Type="http://schemas.openxmlformats.org/officeDocument/2006/relationships/hyperlink" Target="http://pixabay.com/en/users/Traumland-de-470876/"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vimeo.com/medicalaidfilms" TargetMode="External"/><Relationship Id="rId2" Type="http://schemas.openxmlformats.org/officeDocument/2006/relationships/hyperlink" Target="http://vimeo.com/72407734"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creativecommons.org/licenses/by-nc-nd/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8gJlc298p8&amp;list=UULxFqUTzhUVC-_F_pd4Yvk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youtube.com/channel/UCLxFqUTzhUVC-_F_pd4Yvk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vimeo.com/medicalaidfilms" TargetMode="External"/><Relationship Id="rId2" Type="http://schemas.openxmlformats.org/officeDocument/2006/relationships/hyperlink" Target="http://vimeo.com/32033146"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creativecommons.org/licenses/by-nc-nd/3.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globalhealthmedia.org/video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pixabay.com/en/users/piepie-473559/" TargetMode="External"/><Relationship Id="rId2" Type="http://schemas.openxmlformats.org/officeDocument/2006/relationships/hyperlink" Target="http://pixabay.com/en/photos/newborn/"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pixabay.com/go/?t=/service/terms/#download_term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pixabay.com/en/photos/baby/"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pixabay.com/go/?t=/service/terms/#download_terms" TargetMode="External"/><Relationship Id="rId4" Type="http://schemas.openxmlformats.org/officeDocument/2006/relationships/hyperlink" Target="http://pixabay.com/en/users/PublicDomainPictures-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4000" b="1" dirty="0" smtClean="0">
                <a:solidFill>
                  <a:schemeClr val="tx1"/>
                </a:solidFill>
                <a:latin typeface="+mn-lt"/>
              </a:rPr>
              <a:t>Κοινοτική Μαιευτική- Γυναικολογική Φροντίδα – Αγωγή Υγείας</a:t>
            </a:r>
            <a:r>
              <a:rPr lang="en-US" sz="4000" b="1" dirty="0" smtClean="0">
                <a:solidFill>
                  <a:schemeClr val="tx1"/>
                </a:solidFill>
                <a:latin typeface="+mn-lt"/>
              </a:rPr>
              <a:t> </a:t>
            </a:r>
            <a:r>
              <a:rPr lang="el-GR" sz="4000" b="1" dirty="0" smtClean="0">
                <a:solidFill>
                  <a:schemeClr val="tx1"/>
                </a:solidFill>
                <a:latin typeface="+mn-lt"/>
              </a:rPr>
              <a:t>(Θ)</a:t>
            </a:r>
            <a:endParaRPr lang="el-GR" sz="4000" b="1" dirty="0">
              <a:solidFill>
                <a:schemeClr val="tx1"/>
              </a:solidFill>
              <a:latin typeface="+mn-lt"/>
            </a:endParaRPr>
          </a:p>
        </p:txBody>
      </p:sp>
      <p:sp>
        <p:nvSpPr>
          <p:cNvPr id="3" name="Υπότιτλος 2"/>
          <p:cNvSpPr>
            <a:spLocks noGrp="1"/>
          </p:cNvSpPr>
          <p:nvPr>
            <p:ph type="subTitle" idx="1"/>
          </p:nvPr>
        </p:nvSpPr>
        <p:spPr>
          <a:xfrm>
            <a:off x="971600" y="3096543"/>
            <a:ext cx="7200800" cy="1752600"/>
          </a:xfrm>
        </p:spPr>
        <p:txBody>
          <a:bodyPr>
            <a:normAutofit fontScale="70000" lnSpcReduction="20000"/>
          </a:bodyPr>
          <a:lstStyle/>
          <a:p>
            <a:r>
              <a:rPr lang="el-GR" b="1" dirty="0" smtClean="0">
                <a:solidFill>
                  <a:schemeClr val="tx1"/>
                </a:solidFill>
              </a:rPr>
              <a:t>Ενότητα </a:t>
            </a:r>
            <a:r>
              <a:rPr lang="en-US" b="1" dirty="0">
                <a:solidFill>
                  <a:schemeClr val="tx1"/>
                </a:solidFill>
              </a:rPr>
              <a:t>4</a:t>
            </a:r>
            <a:r>
              <a:rPr lang="el-GR" dirty="0" smtClean="0">
                <a:solidFill>
                  <a:schemeClr val="tx1"/>
                </a:solidFill>
              </a:rPr>
              <a:t>:</a:t>
            </a:r>
            <a:r>
              <a:rPr lang="el-GR" dirty="0">
                <a:solidFill>
                  <a:schemeClr val="tx1"/>
                </a:solidFill>
              </a:rPr>
              <a:t> </a:t>
            </a:r>
            <a:r>
              <a:rPr lang="en-US" dirty="0" err="1" smtClean="0">
                <a:solidFill>
                  <a:schemeClr val="tx1"/>
                </a:solidFill>
              </a:rPr>
              <a:t>Υγεί</a:t>
            </a:r>
            <a:r>
              <a:rPr lang="en-US" dirty="0" smtClean="0">
                <a:solidFill>
                  <a:schemeClr val="tx1"/>
                </a:solidFill>
              </a:rPr>
              <a:t>α </a:t>
            </a:r>
            <a:r>
              <a:rPr lang="en-US" dirty="0">
                <a:solidFill>
                  <a:schemeClr val="tx1"/>
                </a:solidFill>
              </a:rPr>
              <a:t>των γυναικών στη </a:t>
            </a:r>
            <a:r>
              <a:rPr lang="en-US" dirty="0" smtClean="0">
                <a:solidFill>
                  <a:schemeClr val="tx1"/>
                </a:solidFill>
              </a:rPr>
              <a:t>ΠΦΥ</a:t>
            </a:r>
            <a:r>
              <a:rPr lang="el-GR" dirty="0" smtClean="0">
                <a:solidFill>
                  <a:schemeClr val="tx1"/>
                </a:solidFill>
              </a:rPr>
              <a:t> - </a:t>
            </a:r>
            <a:r>
              <a:rPr lang="el-GR" dirty="0">
                <a:solidFill>
                  <a:schemeClr val="tx1"/>
                </a:solidFill>
              </a:rPr>
              <a:t>Τήρηση Εγγράφων και λήψη ιστορικού από τη Μαία στη ΠΦΥ</a:t>
            </a:r>
            <a:endParaRPr lang="en-US" dirty="0" smtClean="0">
              <a:solidFill>
                <a:schemeClr val="tx1"/>
              </a:solidFill>
            </a:endParaRPr>
          </a:p>
          <a:p>
            <a:endParaRPr lang="en-US" dirty="0" smtClean="0">
              <a:solidFill>
                <a:schemeClr val="tx1"/>
              </a:solidFill>
            </a:endParaRPr>
          </a:p>
          <a:p>
            <a:r>
              <a:rPr lang="el-GR" dirty="0" smtClean="0">
                <a:solidFill>
                  <a:schemeClr val="tx1"/>
                </a:solidFill>
              </a:rPr>
              <a:t>Δρ. </a:t>
            </a:r>
            <a:r>
              <a:rPr lang="el-GR" dirty="0" err="1" smtClean="0">
                <a:solidFill>
                  <a:schemeClr val="tx1"/>
                </a:solidFill>
              </a:rPr>
              <a:t>Βιβιλάκη</a:t>
            </a:r>
            <a:r>
              <a:rPr lang="el-GR" dirty="0" smtClean="0">
                <a:solidFill>
                  <a:schemeClr val="tx1"/>
                </a:solidFill>
              </a:rPr>
              <a:t> Βικτωρία</a:t>
            </a:r>
          </a:p>
          <a:p>
            <a:r>
              <a:rPr lang="el-GR" dirty="0" smtClean="0">
                <a:solidFill>
                  <a:schemeClr val="tx1"/>
                </a:solidFill>
              </a:rPr>
              <a:t>Καθηγήτρια Εφαρμογών </a:t>
            </a:r>
            <a:r>
              <a:rPr lang="en-US" dirty="0" err="1" smtClean="0">
                <a:solidFill>
                  <a:schemeClr val="tx1"/>
                </a:solidFill>
              </a:rPr>
              <a:t>PgCert</a:t>
            </a:r>
            <a:r>
              <a:rPr lang="en-US" dirty="0" smtClean="0">
                <a:solidFill>
                  <a:schemeClr val="tx1"/>
                </a:solidFill>
              </a:rPr>
              <a:t>, </a:t>
            </a:r>
            <a:r>
              <a:rPr lang="en-US" dirty="0" err="1" smtClean="0">
                <a:solidFill>
                  <a:schemeClr val="tx1"/>
                </a:solidFill>
              </a:rPr>
              <a:t>MMedSc</a:t>
            </a:r>
            <a:r>
              <a:rPr lang="en-US" dirty="0" smtClean="0">
                <a:solidFill>
                  <a:schemeClr val="tx1"/>
                </a:solidFill>
              </a:rPr>
              <a:t>, PhD</a:t>
            </a:r>
            <a:endParaRPr lang="el-GR" dirty="0" smtClean="0">
              <a:solidFill>
                <a:schemeClr val="tx1"/>
              </a:solidFill>
            </a:endParaRP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2807742190"/>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824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Α. Βιβλίο Ασθενών</a:t>
            </a:r>
            <a:r>
              <a:rPr lang="el-GR" dirty="0" smtClean="0">
                <a:effectLst/>
              </a:rPr>
              <a:t> </a:t>
            </a:r>
            <a:endParaRPr lang="en-US" dirty="0"/>
          </a:p>
        </p:txBody>
      </p:sp>
      <p:sp>
        <p:nvSpPr>
          <p:cNvPr id="3" name="Content Placeholder 2"/>
          <p:cNvSpPr>
            <a:spLocks noGrp="1"/>
          </p:cNvSpPr>
          <p:nvPr>
            <p:ph idx="1"/>
          </p:nvPr>
        </p:nvSpPr>
        <p:spPr/>
        <p:txBody>
          <a:bodyPr>
            <a:normAutofit/>
          </a:bodyPr>
          <a:lstStyle/>
          <a:p>
            <a:pPr marL="0" indent="0">
              <a:buNone/>
            </a:pPr>
            <a:r>
              <a:rPr lang="el-GR" sz="2400" dirty="0" smtClean="0"/>
              <a:t>Αναγράφονται: </a:t>
            </a:r>
          </a:p>
          <a:p>
            <a:r>
              <a:rPr lang="el-GR" sz="2400" dirty="0" smtClean="0"/>
              <a:t>ο </a:t>
            </a:r>
            <a:r>
              <a:rPr lang="el-GR" sz="2400" dirty="0"/>
              <a:t>αύξων αριθμός και τα στοιχεία του ασθενούς (ονοματεπώνυμο, πατρώνυμο, ηλικία, το ιστορικό του, τα ευρήματα της αντικειμενικής εξέτασης και των εργαστηριακών </a:t>
            </a:r>
            <a:r>
              <a:rPr lang="el-GR" sz="2400" dirty="0" smtClean="0"/>
              <a:t>εξετάσεων, </a:t>
            </a:r>
          </a:p>
          <a:p>
            <a:r>
              <a:rPr lang="el-GR" sz="2400" dirty="0" smtClean="0"/>
              <a:t>η </a:t>
            </a:r>
            <a:r>
              <a:rPr lang="el-GR" sz="2400" dirty="0"/>
              <a:t>διάγνωση, </a:t>
            </a:r>
            <a:endParaRPr lang="el-GR" sz="2400" dirty="0" smtClean="0"/>
          </a:p>
          <a:p>
            <a:r>
              <a:rPr lang="el-GR" sz="2400" dirty="0" smtClean="0"/>
              <a:t>η </a:t>
            </a:r>
            <a:r>
              <a:rPr lang="el-GR" sz="2400" dirty="0"/>
              <a:t>φαρμακευτική αγωγή </a:t>
            </a:r>
            <a:endParaRPr lang="el-GR" sz="2400" dirty="0" smtClean="0"/>
          </a:p>
          <a:p>
            <a:r>
              <a:rPr lang="el-GR" sz="2400" dirty="0" smtClean="0"/>
              <a:t>και </a:t>
            </a:r>
            <a:r>
              <a:rPr lang="el-GR" sz="2400" dirty="0"/>
              <a:t>οι οδηγίες).</a:t>
            </a:r>
          </a:p>
          <a:p>
            <a:endParaRPr lang="en-US" sz="2400" dirty="0"/>
          </a:p>
        </p:txBody>
      </p:sp>
    </p:spTree>
    <p:extLst>
      <p:ext uri="{BB962C8B-B14F-4D97-AF65-F5344CB8AC3E}">
        <p14:creationId xmlns:p14="http://schemas.microsoft.com/office/powerpoint/2010/main" val="371242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Β. Βιβλίο Επιτόκων</a:t>
            </a:r>
            <a:r>
              <a:rPr lang="el-GR" dirty="0" smtClean="0">
                <a:effectLst/>
              </a:rPr>
              <a:t> </a:t>
            </a:r>
            <a:endParaRPr lang="en-US" dirty="0"/>
          </a:p>
        </p:txBody>
      </p:sp>
      <p:sp>
        <p:nvSpPr>
          <p:cNvPr id="3" name="Content Placeholder 2"/>
          <p:cNvSpPr>
            <a:spLocks noGrp="1"/>
          </p:cNvSpPr>
          <p:nvPr>
            <p:ph idx="1"/>
          </p:nvPr>
        </p:nvSpPr>
        <p:spPr/>
        <p:txBody>
          <a:bodyPr>
            <a:noAutofit/>
          </a:bodyPr>
          <a:lstStyle/>
          <a:p>
            <a:pPr marL="0" indent="0">
              <a:buNone/>
            </a:pPr>
            <a:r>
              <a:rPr lang="el-GR" sz="2400" dirty="0" smtClean="0"/>
              <a:t>Αναφέρονται</a:t>
            </a:r>
            <a:r>
              <a:rPr lang="en-US" sz="2400" dirty="0" smtClean="0"/>
              <a:t>:</a:t>
            </a:r>
            <a:endParaRPr lang="el-GR" sz="2400" dirty="0" smtClean="0"/>
          </a:p>
          <a:p>
            <a:r>
              <a:rPr lang="el-GR" sz="2400" dirty="0" smtClean="0"/>
              <a:t>τα </a:t>
            </a:r>
            <a:r>
              <a:rPr lang="el-GR" sz="2400" dirty="0"/>
              <a:t>πλήρη στοιχεία της επιτόκου και του </a:t>
            </a:r>
            <a:r>
              <a:rPr lang="el-GR" sz="2400" dirty="0" smtClean="0"/>
              <a:t>συζύγου</a:t>
            </a:r>
            <a:r>
              <a:rPr lang="el-GR" sz="2400" dirty="0"/>
              <a:t>.</a:t>
            </a:r>
            <a:endParaRPr lang="el-GR" sz="2400" dirty="0" smtClean="0"/>
          </a:p>
          <a:p>
            <a:r>
              <a:rPr lang="el-GR" sz="2400" dirty="0" smtClean="0"/>
              <a:t>οποιαδήποτε </a:t>
            </a:r>
            <a:r>
              <a:rPr lang="el-GR" sz="2400" dirty="0"/>
              <a:t>προβλήματα υγείας της κατά την διάρκεια της εγκυμοσύνης, χωρίς να παραλείπονται η ημερομηνία που παρουσιάστηκαν και ο τρόπος που </a:t>
            </a:r>
            <a:r>
              <a:rPr lang="el-GR" sz="2400" dirty="0" smtClean="0"/>
              <a:t>αντιμετωπίστηκαν.</a:t>
            </a:r>
          </a:p>
          <a:p>
            <a:r>
              <a:rPr lang="el-GR" sz="2400" dirty="0" smtClean="0"/>
              <a:t>αν </a:t>
            </a:r>
            <a:r>
              <a:rPr lang="el-GR" sz="2400" dirty="0"/>
              <a:t>η επίτοκος είναι πρωτότοκος ή </a:t>
            </a:r>
            <a:r>
              <a:rPr lang="el-GR" sz="2400" dirty="0" smtClean="0"/>
              <a:t>πολύτοκος</a:t>
            </a:r>
            <a:r>
              <a:rPr lang="el-GR" sz="2400" dirty="0"/>
              <a:t>.</a:t>
            </a:r>
            <a:endParaRPr lang="el-GR" sz="2400" dirty="0" smtClean="0"/>
          </a:p>
          <a:p>
            <a:r>
              <a:rPr lang="el-GR" sz="2400" dirty="0" smtClean="0"/>
              <a:t>ποιος </a:t>
            </a:r>
            <a:r>
              <a:rPr lang="el-GR" sz="2400" dirty="0"/>
              <a:t>την παρακολουθούσε κατά την διάρκεια της </a:t>
            </a:r>
            <a:r>
              <a:rPr lang="el-GR" sz="2400" dirty="0" smtClean="0"/>
              <a:t>εγκυμοσύνης.</a:t>
            </a:r>
          </a:p>
          <a:p>
            <a:r>
              <a:rPr lang="el-GR" sz="2400" dirty="0" smtClean="0"/>
              <a:t>και </a:t>
            </a:r>
            <a:r>
              <a:rPr lang="el-GR" sz="2400" dirty="0"/>
              <a:t>τυχόν φαρμακευτική αγωγή</a:t>
            </a:r>
            <a:r>
              <a:rPr lang="el-GR" sz="2400" dirty="0" smtClean="0"/>
              <a:t>.</a:t>
            </a:r>
          </a:p>
          <a:p>
            <a:r>
              <a:rPr lang="el-GR" sz="2400" dirty="0" smtClean="0"/>
              <a:t>Είναι </a:t>
            </a:r>
            <a:r>
              <a:rPr lang="el-GR" sz="2400" dirty="0"/>
              <a:t>αναγκαίο η κοινοτική μαία, να είναι ενήμερη για τα αποτελέσματα του προγεννητικού ελέγχου και να σημειώσει στο βιβλίο τα αποτελέσματα των εξετάσεων, ακόμα και αν αυτά είναι εντός των φυσιολογικών </a:t>
            </a:r>
            <a:r>
              <a:rPr lang="el-GR" sz="2400" dirty="0" smtClean="0"/>
              <a:t>ορίων.</a:t>
            </a:r>
            <a:r>
              <a:rPr lang="el-GR" sz="2400" dirty="0" smtClean="0">
                <a:effectLst/>
              </a:rPr>
              <a:t> </a:t>
            </a:r>
            <a:endParaRPr lang="en-US" sz="2400" dirty="0"/>
          </a:p>
        </p:txBody>
      </p:sp>
    </p:spTree>
    <p:extLst>
      <p:ext uri="{BB962C8B-B14F-4D97-AF65-F5344CB8AC3E}">
        <p14:creationId xmlns:p14="http://schemas.microsoft.com/office/powerpoint/2010/main" val="17080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Γ. Βιβλίο Τοκετών</a:t>
            </a:r>
            <a:r>
              <a:rPr lang="el-GR" dirty="0" smtClean="0">
                <a:effectLst/>
              </a:rPr>
              <a:t> </a:t>
            </a:r>
            <a:endParaRPr lang="en-US" dirty="0"/>
          </a:p>
        </p:txBody>
      </p:sp>
      <p:sp>
        <p:nvSpPr>
          <p:cNvPr id="3" name="Content Placeholder 2"/>
          <p:cNvSpPr>
            <a:spLocks noGrp="1"/>
          </p:cNvSpPr>
          <p:nvPr>
            <p:ph idx="1"/>
          </p:nvPr>
        </p:nvSpPr>
        <p:spPr/>
        <p:txBody>
          <a:bodyPr>
            <a:noAutofit/>
          </a:bodyPr>
          <a:lstStyle/>
          <a:p>
            <a:pPr marL="0" indent="0">
              <a:buNone/>
            </a:pPr>
            <a:r>
              <a:rPr lang="el-GR" sz="2400" dirty="0" smtClean="0"/>
              <a:t>Αναφέρονται:</a:t>
            </a:r>
          </a:p>
          <a:p>
            <a:r>
              <a:rPr lang="el-GR" sz="2400" dirty="0" smtClean="0"/>
              <a:t>Στοιχεία </a:t>
            </a:r>
            <a:r>
              <a:rPr lang="el-GR" sz="2400" dirty="0"/>
              <a:t>της επιτόκου </a:t>
            </a:r>
            <a:r>
              <a:rPr lang="el-GR" sz="2400" dirty="0" smtClean="0"/>
              <a:t>,</a:t>
            </a:r>
          </a:p>
          <a:p>
            <a:r>
              <a:rPr lang="el-GR" sz="2400" dirty="0" smtClean="0"/>
              <a:t>ημερομηνία </a:t>
            </a:r>
            <a:r>
              <a:rPr lang="el-GR" sz="2400" dirty="0"/>
              <a:t>του τοκετού, </a:t>
            </a:r>
            <a:endParaRPr lang="el-GR" sz="2400" dirty="0" smtClean="0"/>
          </a:p>
          <a:p>
            <a:r>
              <a:rPr lang="el-GR" sz="2400" dirty="0" smtClean="0"/>
              <a:t>το </a:t>
            </a:r>
            <a:r>
              <a:rPr lang="el-GR" sz="2400" dirty="0"/>
              <a:t>ονοματεπώνυμο της μαίας, </a:t>
            </a:r>
            <a:endParaRPr lang="el-GR" sz="2400" dirty="0" smtClean="0"/>
          </a:p>
          <a:p>
            <a:r>
              <a:rPr lang="el-GR" sz="2400" dirty="0" smtClean="0"/>
              <a:t>του </a:t>
            </a:r>
            <a:r>
              <a:rPr lang="el-GR" sz="2400" dirty="0"/>
              <a:t>γενικού γιατρού, του γυναικολόγου ή της νοσηλεύτριας που βοήθησε στον τοκετό, </a:t>
            </a:r>
            <a:endParaRPr lang="el-GR" sz="2400" dirty="0" smtClean="0"/>
          </a:p>
          <a:p>
            <a:r>
              <a:rPr lang="el-GR" sz="2400" dirty="0" smtClean="0"/>
              <a:t>τα </a:t>
            </a:r>
            <a:r>
              <a:rPr lang="el-GR" sz="2400" dirty="0"/>
              <a:t>φάρμακα που δόθηκαν, </a:t>
            </a:r>
            <a:endParaRPr lang="el-GR" sz="2400" dirty="0" smtClean="0"/>
          </a:p>
          <a:p>
            <a:r>
              <a:rPr lang="el-GR" sz="2400" dirty="0" smtClean="0"/>
              <a:t>πιθανές </a:t>
            </a:r>
            <a:r>
              <a:rPr lang="el-GR" sz="2400" dirty="0"/>
              <a:t>επιπλοκές, </a:t>
            </a:r>
            <a:endParaRPr lang="el-GR" sz="2400" dirty="0" smtClean="0"/>
          </a:p>
          <a:p>
            <a:r>
              <a:rPr lang="el-GR" sz="2400" dirty="0" smtClean="0"/>
              <a:t>το </a:t>
            </a:r>
            <a:r>
              <a:rPr lang="el-GR" sz="2400" dirty="0"/>
              <a:t>είδος του τοκετού, </a:t>
            </a:r>
            <a:endParaRPr lang="el-GR" sz="2400" dirty="0" smtClean="0"/>
          </a:p>
          <a:p>
            <a:r>
              <a:rPr lang="el-GR" sz="2400" dirty="0" smtClean="0"/>
              <a:t>η </a:t>
            </a:r>
            <a:r>
              <a:rPr lang="el-GR" sz="2400" dirty="0"/>
              <a:t>διαστολή του τραχήλου, </a:t>
            </a:r>
            <a:endParaRPr lang="el-GR" sz="2400" dirty="0" smtClean="0"/>
          </a:p>
          <a:p>
            <a:r>
              <a:rPr lang="el-GR" sz="2400" dirty="0" smtClean="0"/>
              <a:t>η </a:t>
            </a:r>
            <a:r>
              <a:rPr lang="el-GR" sz="2400" dirty="0"/>
              <a:t>θέση και η προβολή του </a:t>
            </a:r>
            <a:r>
              <a:rPr lang="el-GR" sz="2400" dirty="0" smtClean="0"/>
              <a:t>εμβρύου,</a:t>
            </a:r>
          </a:p>
          <a:p>
            <a:r>
              <a:rPr lang="el-GR" sz="2400" dirty="0" smtClean="0"/>
              <a:t>και </a:t>
            </a:r>
            <a:r>
              <a:rPr lang="el-GR" sz="2400" dirty="0"/>
              <a:t>το </a:t>
            </a:r>
            <a:r>
              <a:rPr lang="en-US" sz="2400" dirty="0"/>
              <a:t>Apgar Score </a:t>
            </a:r>
            <a:r>
              <a:rPr lang="el-GR" sz="2400" dirty="0"/>
              <a:t> του </a:t>
            </a:r>
            <a:r>
              <a:rPr lang="el-GR" sz="2400" dirty="0" smtClean="0"/>
              <a:t>νεογνού.</a:t>
            </a:r>
            <a:endParaRPr lang="el-GR" sz="2400" dirty="0"/>
          </a:p>
          <a:p>
            <a:endParaRPr lang="en-US" sz="2400" dirty="0"/>
          </a:p>
        </p:txBody>
      </p:sp>
    </p:spTree>
    <p:extLst>
      <p:ext uri="{BB962C8B-B14F-4D97-AF65-F5344CB8AC3E}">
        <p14:creationId xmlns:p14="http://schemas.microsoft.com/office/powerpoint/2010/main" val="2705055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Παραλαβή - Παράδοση</a:t>
            </a:r>
            <a:endParaRPr lang="en-US" dirty="0"/>
          </a:p>
        </p:txBody>
      </p:sp>
      <p:sp>
        <p:nvSpPr>
          <p:cNvPr id="3" name="Content Placeholder 2"/>
          <p:cNvSpPr>
            <a:spLocks noGrp="1"/>
          </p:cNvSpPr>
          <p:nvPr>
            <p:ph idx="1"/>
          </p:nvPr>
        </p:nvSpPr>
        <p:spPr/>
        <p:txBody>
          <a:bodyPr>
            <a:normAutofit/>
          </a:bodyPr>
          <a:lstStyle/>
          <a:p>
            <a:r>
              <a:rPr lang="el-GR" sz="2800" dirty="0"/>
              <a:t>Απαραίτητο επίσης θεωρείται να γίνει ειδικό έντυπο ή βιβλίο καταγραφής του εξοπλισμού (όργανα, φάρμακα και ξενοδοχειακός εξοπλισμός) του </a:t>
            </a:r>
            <a:r>
              <a:rPr lang="el-GR" sz="2800" dirty="0" err="1"/>
              <a:t>εξεταστηρίου</a:t>
            </a:r>
            <a:r>
              <a:rPr lang="el-GR" sz="2800" dirty="0"/>
              <a:t> της κοινοτικής μαίας κατά την ανάληψη των καθηκόντων </a:t>
            </a:r>
            <a:r>
              <a:rPr lang="el-GR" sz="2800" dirty="0" smtClean="0"/>
              <a:t>της.</a:t>
            </a:r>
          </a:p>
          <a:p>
            <a:r>
              <a:rPr lang="el-GR" sz="2800" dirty="0" smtClean="0"/>
              <a:t>Η </a:t>
            </a:r>
            <a:r>
              <a:rPr lang="el-GR" sz="2800" dirty="0"/>
              <a:t>παραπάνω καταγραφή πρέπει να πραγματοποιείται παρουσία κάποιου εκπροσώπου του Κέντρου Υγείας και το αντίτυπο της κατάστασης των υλικών να καταχωρηθεί στο βιβλίο </a:t>
            </a:r>
            <a:r>
              <a:rPr lang="el-GR" sz="2800" dirty="0" smtClean="0"/>
              <a:t>πρωτοκόλλου.</a:t>
            </a:r>
            <a:endParaRPr lang="el-GR" sz="2800" dirty="0"/>
          </a:p>
          <a:p>
            <a:endParaRPr lang="en-US" sz="2800" dirty="0"/>
          </a:p>
        </p:txBody>
      </p:sp>
    </p:spTree>
    <p:extLst>
      <p:ext uri="{BB962C8B-B14F-4D97-AF65-F5344CB8AC3E}">
        <p14:creationId xmlns:p14="http://schemas.microsoft.com/office/powerpoint/2010/main" val="3669181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Ενιαία Κάρτα Υγείας </a:t>
            </a:r>
            <a:r>
              <a:rPr lang="el-GR" sz="2800" b="0" dirty="0" smtClean="0"/>
              <a:t>(1 από </a:t>
            </a:r>
            <a:r>
              <a:rPr lang="en-US" sz="2800" b="0" dirty="0" smtClean="0"/>
              <a:t>6</a:t>
            </a:r>
            <a:r>
              <a:rPr lang="el-GR" sz="2800" b="0" dirty="0" smtClean="0"/>
              <a:t>)</a:t>
            </a:r>
            <a:endParaRPr lang="en-US" sz="2800" b="0" dirty="0"/>
          </a:p>
        </p:txBody>
      </p:sp>
      <p:sp>
        <p:nvSpPr>
          <p:cNvPr id="3" name="Content Placeholder 2"/>
          <p:cNvSpPr>
            <a:spLocks noGrp="1"/>
          </p:cNvSpPr>
          <p:nvPr>
            <p:ph idx="1"/>
          </p:nvPr>
        </p:nvSpPr>
        <p:spPr/>
        <p:txBody>
          <a:bodyPr>
            <a:noAutofit/>
          </a:bodyPr>
          <a:lstStyle/>
          <a:p>
            <a:r>
              <a:rPr lang="el-GR" sz="2400" dirty="0"/>
              <a:t>Στην σημερινή ελληνική πραγματικότητα, δεν υπάρχει μία ενιαία κάρτα υγείας για την καταγραφή της πληροφορίας. Αυτό το γεγονός, έχει αρνητικές προεκτάσεις, γιατί:</a:t>
            </a:r>
          </a:p>
          <a:p>
            <a:pPr lvl="0">
              <a:buFont typeface="Courier New" panose="02070309020205020404" pitchFamily="49" charset="0"/>
              <a:buChar char="o"/>
            </a:pPr>
            <a:r>
              <a:rPr lang="el-GR" sz="2400" dirty="0"/>
              <a:t>Η γυναίκα, σε κάθε επαφή της με διαφορετική  μονάδα υγείας πρέπει να υποστεί ξανά και ξανά την διαδικασία λήψης ιστορικού, ακόμα και σε στοιχεία που δεν έχουν αλλάξει ή δεν αλλάζουν ποτέ για παράδειγμα, όνομα πατέρα, χρονολογία γεννήσεως </a:t>
            </a:r>
            <a:r>
              <a:rPr lang="el-GR" sz="2400" dirty="0" err="1"/>
              <a:t>κ.τ.λ</a:t>
            </a:r>
            <a:r>
              <a:rPr lang="el-GR" sz="2400" dirty="0"/>
              <a:t>. </a:t>
            </a:r>
            <a:endParaRPr lang="el-GR" sz="2400" dirty="0" smtClean="0"/>
          </a:p>
          <a:p>
            <a:pPr lvl="0">
              <a:buFont typeface="Courier New" panose="02070309020205020404" pitchFamily="49" charset="0"/>
              <a:buChar char="o"/>
            </a:pPr>
            <a:r>
              <a:rPr lang="el-GR" sz="2400" dirty="0" smtClean="0"/>
              <a:t>Έτσι</a:t>
            </a:r>
            <a:r>
              <a:rPr lang="el-GR" sz="2400" dirty="0"/>
              <a:t>, ταλαιπωρείται να απαντά κάθε φορά σε ίδιες ερωτήσεις, ενώ ο επαγγελματίας υγείας χάνει πολύτιμο χρόνο, για την λήψη στοιχείων του ιστορικού, που ήδη έχουν ληφθεί στο παρελθόν.</a:t>
            </a:r>
          </a:p>
        </p:txBody>
      </p:sp>
    </p:spTree>
    <p:extLst>
      <p:ext uri="{BB962C8B-B14F-4D97-AF65-F5344CB8AC3E}">
        <p14:creationId xmlns:p14="http://schemas.microsoft.com/office/powerpoint/2010/main" val="1718431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Ενιαία Κάρτα Υγείας </a:t>
            </a:r>
            <a:r>
              <a:rPr lang="el-GR" sz="2800" b="0" dirty="0" smtClean="0"/>
              <a:t>(</a:t>
            </a:r>
            <a:r>
              <a:rPr lang="en-US" sz="2800" b="0" dirty="0" smtClean="0"/>
              <a:t>2</a:t>
            </a:r>
            <a:r>
              <a:rPr lang="el-GR" sz="2800" b="0" dirty="0" smtClean="0"/>
              <a:t> </a:t>
            </a:r>
            <a:r>
              <a:rPr lang="el-GR" sz="2800" b="0" dirty="0"/>
              <a:t>από </a:t>
            </a:r>
            <a:r>
              <a:rPr lang="en-US" sz="2800" b="0" dirty="0"/>
              <a:t>6</a:t>
            </a:r>
            <a:r>
              <a:rPr lang="el-GR" sz="2800" b="0" dirty="0"/>
              <a:t>)</a:t>
            </a:r>
            <a:endParaRPr lang="en-US" dirty="0"/>
          </a:p>
        </p:txBody>
      </p:sp>
      <p:sp>
        <p:nvSpPr>
          <p:cNvPr id="3" name="Content Placeholder 2"/>
          <p:cNvSpPr>
            <a:spLocks noGrp="1"/>
          </p:cNvSpPr>
          <p:nvPr>
            <p:ph idx="1"/>
          </p:nvPr>
        </p:nvSpPr>
        <p:spPr/>
        <p:txBody>
          <a:bodyPr>
            <a:noAutofit/>
          </a:bodyPr>
          <a:lstStyle/>
          <a:p>
            <a:pPr lvl="0"/>
            <a:r>
              <a:rPr lang="el-GR" sz="2400" dirty="0"/>
              <a:t>Επειδή δεν υπάρχει ενιαία κάρτα υγείας, χάνεται πολύτιμη πληροφορία, που θα μπορούσε να αξιοποιηθεί πολλαπλά. </a:t>
            </a:r>
            <a:endParaRPr lang="el-GR" sz="2400" dirty="0" smtClean="0"/>
          </a:p>
          <a:p>
            <a:pPr lvl="0"/>
            <a:r>
              <a:rPr lang="el-GR" sz="2400" dirty="0" smtClean="0"/>
              <a:t>Δεν </a:t>
            </a:r>
            <a:r>
              <a:rPr lang="el-GR" sz="2400" dirty="0"/>
              <a:t>υπάρχουν δεδομένα για περαιτέρω έρευνα και αποτύπωση των αναγκών υγείας. </a:t>
            </a:r>
            <a:endParaRPr lang="el-GR" sz="2400" dirty="0" smtClean="0"/>
          </a:p>
          <a:p>
            <a:pPr lvl="0"/>
            <a:r>
              <a:rPr lang="el-GR" sz="2400" dirty="0" smtClean="0"/>
              <a:t>Επιπλέον</a:t>
            </a:r>
            <a:r>
              <a:rPr lang="el-GR" sz="2400" dirty="0"/>
              <a:t>, δυσχεραίνεται το έργο των υπηρεσιών υγείας και η διαμόρφωση πολιτικής υγείας. </a:t>
            </a:r>
            <a:endParaRPr lang="el-GR" sz="2400" dirty="0" smtClean="0"/>
          </a:p>
          <a:p>
            <a:pPr lvl="0"/>
            <a:r>
              <a:rPr lang="el-GR" sz="2400" dirty="0" smtClean="0"/>
              <a:t>Τα </a:t>
            </a:r>
            <a:r>
              <a:rPr lang="el-GR" sz="2400" dirty="0"/>
              <a:t>παραπάνω έχουν άμεσες συνέπειες στην υγεία των πολιτών και την ποιότητα των παρεχόμενων υπηρεσιών υγείας.</a:t>
            </a:r>
          </a:p>
        </p:txBody>
      </p:sp>
    </p:spTree>
    <p:extLst>
      <p:ext uri="{BB962C8B-B14F-4D97-AF65-F5344CB8AC3E}">
        <p14:creationId xmlns:p14="http://schemas.microsoft.com/office/powerpoint/2010/main" val="3807636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Ενιαία Κάρτα Υγείας </a:t>
            </a:r>
            <a:r>
              <a:rPr lang="el-GR" sz="2800" b="0" dirty="0" smtClean="0"/>
              <a:t>(</a:t>
            </a:r>
            <a:r>
              <a:rPr lang="en-US" sz="2800" b="0" dirty="0" smtClean="0"/>
              <a:t>3</a:t>
            </a:r>
            <a:r>
              <a:rPr lang="el-GR" sz="2800" b="0" dirty="0" smtClean="0"/>
              <a:t> </a:t>
            </a:r>
            <a:r>
              <a:rPr lang="el-GR" sz="2800" b="0" dirty="0"/>
              <a:t>από </a:t>
            </a:r>
            <a:r>
              <a:rPr lang="en-US" sz="2800" b="0" dirty="0"/>
              <a:t>6</a:t>
            </a:r>
            <a:r>
              <a:rPr lang="el-GR" sz="2800" b="0" dirty="0"/>
              <a:t>)</a:t>
            </a:r>
            <a:endParaRPr lang="en-US" dirty="0"/>
          </a:p>
        </p:txBody>
      </p:sp>
      <p:sp>
        <p:nvSpPr>
          <p:cNvPr id="3" name="Content Placeholder 2"/>
          <p:cNvSpPr>
            <a:spLocks noGrp="1"/>
          </p:cNvSpPr>
          <p:nvPr>
            <p:ph idx="1"/>
          </p:nvPr>
        </p:nvSpPr>
        <p:spPr/>
        <p:txBody>
          <a:bodyPr>
            <a:noAutofit/>
          </a:bodyPr>
          <a:lstStyle/>
          <a:p>
            <a:pPr marL="0" indent="0">
              <a:buNone/>
            </a:pPr>
            <a:r>
              <a:rPr lang="el-GR" sz="2400" dirty="0"/>
              <a:t>Διαπιστώνοντας τα παραπάνω,  προτείνουμε την δημιουργία μίας ενιαίας κάρτας υγείας για την πρωτοβάθμια φροντίδα υγείας, που αφορά τις γυναίκες. Η κάρτα αυτή θα αποτελείται από 7 ανεξάρτητα μέρη-φύλλα, τα οποία θα συμπληρώνονται από την μαία, ή άλλο επαγγελματία υγείας, και θα είναι τα εξής:</a:t>
            </a:r>
          </a:p>
          <a:p>
            <a:pPr marL="514350" lvl="0" indent="-514350">
              <a:buFont typeface="+mj-ea"/>
              <a:buAutoNum type="circleNumDbPlain"/>
            </a:pPr>
            <a:r>
              <a:rPr lang="el-GR" sz="2400" dirty="0"/>
              <a:t>Φύλλο κοινωνικών και δημογραφικών </a:t>
            </a:r>
            <a:r>
              <a:rPr lang="el-GR" sz="2400" dirty="0" smtClean="0"/>
              <a:t>στοιχείων.</a:t>
            </a:r>
            <a:endParaRPr lang="el-GR" sz="2400" dirty="0"/>
          </a:p>
          <a:p>
            <a:pPr marL="514350" lvl="0" indent="-514350">
              <a:buFont typeface="+mj-ea"/>
              <a:buAutoNum type="circleNumDbPlain"/>
            </a:pPr>
            <a:r>
              <a:rPr lang="el-GR" sz="2400" dirty="0"/>
              <a:t>Φύλλο Οικογενειακού Προγραμματισμού και εφήβων (γυναικών και εφήβων, που προσέρχονται για ενημέρωση στη μαία του Κ.Υ. και Π.Ι. σε θέματα Οικογενειακού Προγραμματισμού, μεθόδων αντισύλληψης, σεξουαλικώς μεταδιδομένων νοσημάτων και φυσιολογικής λειτουργικότητας του αναπαραγωγικού συστήματος</a:t>
            </a:r>
            <a:r>
              <a:rPr lang="el-GR" sz="2400" dirty="0" smtClean="0"/>
              <a:t>).</a:t>
            </a:r>
            <a:endParaRPr lang="el-GR" sz="2400" dirty="0"/>
          </a:p>
        </p:txBody>
      </p:sp>
    </p:spTree>
    <p:extLst>
      <p:ext uri="{BB962C8B-B14F-4D97-AF65-F5344CB8AC3E}">
        <p14:creationId xmlns:p14="http://schemas.microsoft.com/office/powerpoint/2010/main" val="3704567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Ενιαία Κάρτα Υγείας </a:t>
            </a:r>
            <a:r>
              <a:rPr lang="el-GR" sz="2800" b="0" dirty="0" smtClean="0"/>
              <a:t>(</a:t>
            </a:r>
            <a:r>
              <a:rPr lang="en-US" sz="2800" b="0" dirty="0" smtClean="0"/>
              <a:t>4</a:t>
            </a:r>
            <a:r>
              <a:rPr lang="el-GR" sz="2800" b="0" dirty="0" smtClean="0"/>
              <a:t> </a:t>
            </a:r>
            <a:r>
              <a:rPr lang="el-GR" sz="2800" b="0" dirty="0"/>
              <a:t>από </a:t>
            </a:r>
            <a:r>
              <a:rPr lang="en-US" sz="2800" b="0" dirty="0"/>
              <a:t>6</a:t>
            </a:r>
            <a:r>
              <a:rPr lang="el-GR" sz="2800" b="0" dirty="0"/>
              <a:t>)</a:t>
            </a:r>
            <a:endParaRPr lang="en-US" dirty="0"/>
          </a:p>
        </p:txBody>
      </p:sp>
      <p:sp>
        <p:nvSpPr>
          <p:cNvPr id="3" name="Content Placeholder 2"/>
          <p:cNvSpPr>
            <a:spLocks noGrp="1"/>
          </p:cNvSpPr>
          <p:nvPr>
            <p:ph idx="1"/>
          </p:nvPr>
        </p:nvSpPr>
        <p:spPr/>
        <p:txBody>
          <a:bodyPr>
            <a:noAutofit/>
          </a:bodyPr>
          <a:lstStyle/>
          <a:p>
            <a:pPr marL="514350" lvl="0" indent="-514350">
              <a:buFont typeface="Wingdings" panose="05000000000000000000" pitchFamily="2" charset="2"/>
              <a:buAutoNum type="circleNumDbPlain" startAt="3"/>
            </a:pPr>
            <a:r>
              <a:rPr lang="el-GR" sz="2400" dirty="0" smtClean="0"/>
              <a:t>Φύλλο </a:t>
            </a:r>
            <a:r>
              <a:rPr lang="el-GR" sz="2400" dirty="0"/>
              <a:t>γυναικολογικού ιστορικού (γυναικών που εντάσσονται στα προγράμματα πρόληψης που αφορούν τον καρκίνο του μαστού και τον καρκίνο του τράχηλου της μήτρας, γυναικών που προσέρχονται στο Κέντρο Υγείας και Περιφερειακό Ιατρείο για λήψη κολπικού εκκρίματος για μικροβιολογική εξέταση και καλλιέργεια αυτού</a:t>
            </a:r>
            <a:r>
              <a:rPr lang="el-GR" sz="2400" dirty="0" smtClean="0"/>
              <a:t>).</a:t>
            </a:r>
            <a:endParaRPr lang="el-GR" sz="2400" dirty="0"/>
          </a:p>
          <a:p>
            <a:pPr marL="514350" lvl="0" indent="-514350">
              <a:buFont typeface="Wingdings" panose="05000000000000000000" pitchFamily="2" charset="2"/>
              <a:buAutoNum type="circleNumDbPlain" startAt="3"/>
            </a:pPr>
            <a:r>
              <a:rPr lang="el-GR" sz="2400" dirty="0"/>
              <a:t>Φύλλο παρακολούθησης </a:t>
            </a:r>
            <a:r>
              <a:rPr lang="el-GR" sz="2400" dirty="0" smtClean="0"/>
              <a:t>κύησης.</a:t>
            </a:r>
            <a:endParaRPr lang="el-GR" sz="2400" dirty="0"/>
          </a:p>
          <a:p>
            <a:pPr marL="514350" lvl="0" indent="-514350">
              <a:buFont typeface="Wingdings" panose="05000000000000000000" pitchFamily="2" charset="2"/>
              <a:buAutoNum type="circleNumDbPlain" startAt="3"/>
            </a:pPr>
            <a:r>
              <a:rPr lang="el-GR" sz="2400" dirty="0"/>
              <a:t>Φύλλο παρακολούθησης </a:t>
            </a:r>
            <a:r>
              <a:rPr lang="el-GR" sz="2400" dirty="0" smtClean="0"/>
              <a:t>τοκετού.</a:t>
            </a:r>
            <a:endParaRPr lang="el-GR" sz="2400" dirty="0"/>
          </a:p>
          <a:p>
            <a:pPr marL="514350" lvl="0" indent="-514350">
              <a:buFont typeface="Wingdings" panose="05000000000000000000" pitchFamily="2" charset="2"/>
              <a:buAutoNum type="circleNumDbPlain" startAt="3"/>
            </a:pPr>
            <a:r>
              <a:rPr lang="el-GR" sz="2400" dirty="0"/>
              <a:t>Φύλλο παρακολούθησης </a:t>
            </a:r>
            <a:r>
              <a:rPr lang="el-GR" sz="2400" dirty="0" err="1" smtClean="0"/>
              <a:t>λεχωίδας</a:t>
            </a:r>
            <a:r>
              <a:rPr lang="el-GR" sz="2400" dirty="0" smtClean="0"/>
              <a:t>.</a:t>
            </a:r>
            <a:endParaRPr lang="el-GR" sz="2400" dirty="0"/>
          </a:p>
          <a:p>
            <a:pPr marL="514350" lvl="0" indent="-514350">
              <a:buFont typeface="Wingdings" panose="05000000000000000000" pitchFamily="2" charset="2"/>
              <a:buAutoNum type="circleNumDbPlain" startAt="3"/>
            </a:pPr>
            <a:r>
              <a:rPr lang="el-GR" sz="2400" dirty="0"/>
              <a:t>Φύλλο παρακολούθησης </a:t>
            </a:r>
            <a:r>
              <a:rPr lang="el-GR" sz="2400" dirty="0" smtClean="0"/>
              <a:t>νεογνού.</a:t>
            </a:r>
            <a:endParaRPr lang="el-GR" sz="2400" dirty="0"/>
          </a:p>
        </p:txBody>
      </p:sp>
    </p:spTree>
    <p:extLst>
      <p:ext uri="{BB962C8B-B14F-4D97-AF65-F5344CB8AC3E}">
        <p14:creationId xmlns:p14="http://schemas.microsoft.com/office/powerpoint/2010/main" val="1916832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Ενιαία Κάρτα Υγείας </a:t>
            </a:r>
            <a:r>
              <a:rPr lang="el-GR" sz="2800" b="0" dirty="0" smtClean="0"/>
              <a:t>(</a:t>
            </a:r>
            <a:r>
              <a:rPr lang="en-US" sz="2800" b="0" dirty="0" smtClean="0"/>
              <a:t>5</a:t>
            </a:r>
            <a:r>
              <a:rPr lang="el-GR" sz="2800" b="0" dirty="0" smtClean="0"/>
              <a:t> </a:t>
            </a:r>
            <a:r>
              <a:rPr lang="el-GR" sz="2800" b="0" dirty="0"/>
              <a:t>από </a:t>
            </a:r>
            <a:r>
              <a:rPr lang="en-US" sz="2800" b="0" dirty="0"/>
              <a:t>6</a:t>
            </a:r>
            <a:r>
              <a:rPr lang="el-GR" sz="2800" b="0" dirty="0"/>
              <a:t>)</a:t>
            </a:r>
            <a:endParaRPr lang="en-US" dirty="0"/>
          </a:p>
        </p:txBody>
      </p:sp>
      <p:sp>
        <p:nvSpPr>
          <p:cNvPr id="3" name="Content Placeholder 2"/>
          <p:cNvSpPr>
            <a:spLocks noGrp="1"/>
          </p:cNvSpPr>
          <p:nvPr>
            <p:ph idx="1"/>
          </p:nvPr>
        </p:nvSpPr>
        <p:spPr/>
        <p:txBody>
          <a:bodyPr>
            <a:noAutofit/>
          </a:bodyPr>
          <a:lstStyle/>
          <a:p>
            <a:r>
              <a:rPr lang="el-GR" sz="2400" dirty="0"/>
              <a:t>Σε κάθε περίπτωση πρώτης προσέλευσης της γυναίκας στο Κέντρο Υγείας ή Π.Ι. θεωρείται απαραίτητη η συμπλήρωση του Φύλλου Κοινωνικών και δημογραφικών στοιχείων και ανάλογα με την αιτία προσέλευσης η συμπλήρωση του αντίστοιχου φύλλου. </a:t>
            </a:r>
          </a:p>
          <a:p>
            <a:r>
              <a:rPr lang="el-GR" sz="2400" dirty="0" smtClean="0"/>
              <a:t>Στα κεφάλαια του βιβλίου παρατίθεται </a:t>
            </a:r>
            <a:r>
              <a:rPr lang="el-GR" sz="2400" dirty="0" err="1" smtClean="0"/>
              <a:t>υπόδειγματα</a:t>
            </a:r>
            <a:r>
              <a:rPr lang="el-GR" sz="2400" dirty="0" smtClean="0"/>
              <a:t> των φύλλων στο </a:t>
            </a:r>
            <a:r>
              <a:rPr lang="el-GR" sz="2400" dirty="0"/>
              <a:t>τέλος των αντίστοιχων ενοτήτων</a:t>
            </a:r>
            <a:r>
              <a:rPr lang="el-GR" sz="2400" dirty="0" smtClean="0"/>
              <a:t>.</a:t>
            </a:r>
            <a:endParaRPr lang="el-GR" sz="2400" dirty="0"/>
          </a:p>
        </p:txBody>
      </p:sp>
    </p:spTree>
    <p:extLst>
      <p:ext uri="{BB962C8B-B14F-4D97-AF65-F5344CB8AC3E}">
        <p14:creationId xmlns:p14="http://schemas.microsoft.com/office/powerpoint/2010/main" val="3053080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Ενιαία Κάρτα Υγείας </a:t>
            </a:r>
            <a:r>
              <a:rPr lang="el-GR" sz="2800" b="0" dirty="0" smtClean="0"/>
              <a:t>(</a:t>
            </a:r>
            <a:r>
              <a:rPr lang="en-US" sz="2800" b="0" dirty="0" smtClean="0"/>
              <a:t>6</a:t>
            </a:r>
            <a:r>
              <a:rPr lang="el-GR" sz="2800" b="0" dirty="0" smtClean="0"/>
              <a:t> </a:t>
            </a:r>
            <a:r>
              <a:rPr lang="el-GR" sz="2800" b="0" dirty="0"/>
              <a:t>από </a:t>
            </a:r>
            <a:r>
              <a:rPr lang="en-US" sz="2800" b="0" dirty="0"/>
              <a:t>6</a:t>
            </a:r>
            <a:r>
              <a:rPr lang="el-GR" sz="2800" b="0" dirty="0"/>
              <a:t>)</a:t>
            </a:r>
            <a:endParaRPr lang="en-US" dirty="0"/>
          </a:p>
        </p:txBody>
      </p:sp>
      <p:sp>
        <p:nvSpPr>
          <p:cNvPr id="3" name="Content Placeholder 2"/>
          <p:cNvSpPr>
            <a:spLocks noGrp="1"/>
          </p:cNvSpPr>
          <p:nvPr>
            <p:ph idx="1"/>
          </p:nvPr>
        </p:nvSpPr>
        <p:spPr/>
        <p:txBody>
          <a:bodyPr>
            <a:noAutofit/>
          </a:bodyPr>
          <a:lstStyle/>
          <a:p>
            <a:r>
              <a:rPr lang="el-GR" sz="2400" dirty="0" smtClean="0"/>
              <a:t>Απαραίτητος εξοπλισμός </a:t>
            </a:r>
            <a:r>
              <a:rPr lang="el-GR" sz="2400" dirty="0"/>
              <a:t>στο </a:t>
            </a:r>
            <a:r>
              <a:rPr lang="el-GR" sz="2400" dirty="0" err="1"/>
              <a:t>εξεταστήριο</a:t>
            </a:r>
            <a:r>
              <a:rPr lang="el-GR" sz="2400" dirty="0"/>
              <a:t> της μαίας του Κ.Υ. και  Π.Ι. είναι ο Η/Υ, στον οποίο θα καταχωρούνται όλες οι καρτέλες ώστε να τηρείται αρχείο με τα στοιχεία, το ιστορικό, τις ημερομηνίες των επισκέψεων, τις εργαστηριακές εξετάσεις και τα αποτελέσματα αυτών, τη φαρμακευτική αγωγή κάθε γυναίκας, εγκύου, εφήβου.  </a:t>
            </a:r>
            <a:endParaRPr lang="el-GR" sz="2400" dirty="0" smtClean="0"/>
          </a:p>
          <a:p>
            <a:r>
              <a:rPr lang="el-GR" sz="2400" dirty="0" smtClean="0"/>
              <a:t>Έτσι </a:t>
            </a:r>
            <a:r>
              <a:rPr lang="el-GR" sz="2400" dirty="0"/>
              <a:t>θα έχουμε μία πλήρη εικόνα των γυναικών που μας επισκέπτονται στο Κέντρο Υγείας ή στο Π.Ι.</a:t>
            </a:r>
          </a:p>
        </p:txBody>
      </p:sp>
    </p:spTree>
    <p:extLst>
      <p:ext uri="{BB962C8B-B14F-4D97-AF65-F5344CB8AC3E}">
        <p14:creationId xmlns:p14="http://schemas.microsoft.com/office/powerpoint/2010/main" val="361170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Υγεία</a:t>
            </a:r>
            <a:r>
              <a:rPr lang="en-US" b="1" dirty="0" smtClean="0"/>
              <a:t> των γυναικων και </a:t>
            </a:r>
            <a:r>
              <a:rPr lang="el-GR" b="1" dirty="0" smtClean="0"/>
              <a:t>Πρωτοβάθμια Φροντίδα Υγείας </a:t>
            </a:r>
            <a:r>
              <a:rPr lang="el-GR" sz="3100" b="0" dirty="0" smtClean="0"/>
              <a:t>(1 από 2)</a:t>
            </a:r>
            <a:endParaRPr lang="el-GR" sz="3100" b="0" dirty="0"/>
          </a:p>
        </p:txBody>
      </p:sp>
      <p:sp>
        <p:nvSpPr>
          <p:cNvPr id="3" name="Content Placeholder 2"/>
          <p:cNvSpPr>
            <a:spLocks noGrp="1"/>
          </p:cNvSpPr>
          <p:nvPr>
            <p:ph idx="1"/>
          </p:nvPr>
        </p:nvSpPr>
        <p:spPr>
          <a:xfrm>
            <a:off x="457200" y="1600200"/>
            <a:ext cx="4442346" cy="4525963"/>
          </a:xfrm>
        </p:spPr>
        <p:txBody>
          <a:bodyPr>
            <a:noAutofit/>
          </a:bodyPr>
          <a:lstStyle/>
          <a:p>
            <a:r>
              <a:rPr lang="en-US" sz="2600" dirty="0" err="1"/>
              <a:t>Στην</a:t>
            </a:r>
            <a:r>
              <a:rPr lang="en-US" sz="2600" dirty="0"/>
              <a:t> </a:t>
            </a:r>
            <a:r>
              <a:rPr lang="en-US" sz="2600" dirty="0" err="1" smtClean="0"/>
              <a:t>Ελλάδ</a:t>
            </a:r>
            <a:r>
              <a:rPr lang="el-GR" sz="2600" dirty="0"/>
              <a:t>α</a:t>
            </a:r>
            <a:r>
              <a:rPr lang="en-US" sz="2600" dirty="0" smtClean="0"/>
              <a:t> </a:t>
            </a:r>
            <a:r>
              <a:rPr lang="en-US" sz="2600" dirty="0"/>
              <a:t>δεν έχει αναγνωριστεί η ανάγκη για την επένδυση στην υγεία των γυναικών και των νεογνών τους, με αποτελέσματα δυσμενή για την δημόσια υγεία (αριθμός Καισαρικών Τομών, μειωμένα ποσοστά μητρικού θηλασμού κ.α</a:t>
            </a:r>
            <a:r>
              <a:rPr lang="en-US" sz="2600" dirty="0" smtClean="0"/>
              <a:t>.).</a:t>
            </a:r>
            <a:endParaRPr lang="el-GR" sz="2600" dirty="0"/>
          </a:p>
        </p:txBody>
      </p:sp>
      <p:pic>
        <p:nvPicPr>
          <p:cNvPr id="2050" name="Picture 2" descr="Baby, Mirror Image, Mirror, Mirrored, Aff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4117" y="1781874"/>
            <a:ext cx="2764665" cy="41534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90397" y="5935362"/>
            <a:ext cx="3132104" cy="461665"/>
          </a:xfrm>
          <a:prstGeom prst="rect">
            <a:avLst/>
          </a:prstGeom>
          <a:noFill/>
        </p:spPr>
        <p:txBody>
          <a:bodyPr wrap="square" rtlCol="0">
            <a:spAutoFit/>
          </a:bodyPr>
          <a:lstStyle/>
          <a:p>
            <a:pPr algn="ctr"/>
            <a:r>
              <a:rPr lang="en-US" sz="1200" dirty="0" smtClean="0">
                <a:solidFill>
                  <a:schemeClr val="tx1">
                    <a:lumMod val="75000"/>
                    <a:lumOff val="25000"/>
                  </a:schemeClr>
                </a:solidFill>
                <a:latin typeface="+mj-lt"/>
              </a:rPr>
              <a:t>“</a:t>
            </a:r>
            <a:r>
              <a:rPr lang="en-US" sz="1200" dirty="0">
                <a:latin typeface="+mj-lt"/>
              </a:rPr>
              <a:t> </a:t>
            </a:r>
            <a:r>
              <a:rPr lang="en-US" sz="1200" dirty="0">
                <a:latin typeface="+mj-lt"/>
                <a:hlinkClick r:id="rId3"/>
              </a:rPr>
              <a:t>mirror image</a:t>
            </a:r>
            <a:r>
              <a:rPr lang="en-US" sz="1200" dirty="0" smtClean="0">
                <a:solidFill>
                  <a:schemeClr val="tx1">
                    <a:lumMod val="75000"/>
                    <a:lumOff val="25000"/>
                  </a:schemeClr>
                </a:solidFill>
                <a:latin typeface="+mj-lt"/>
              </a:rPr>
              <a:t>” </a:t>
            </a:r>
            <a:r>
              <a:rPr lang="el-GR" sz="1200" dirty="0" smtClean="0">
                <a:solidFill>
                  <a:schemeClr val="tx1">
                    <a:lumMod val="75000"/>
                    <a:lumOff val="25000"/>
                  </a:schemeClr>
                </a:solidFill>
                <a:latin typeface="+mj-lt"/>
              </a:rPr>
              <a:t>από </a:t>
            </a:r>
            <a:r>
              <a:rPr lang="en-US" sz="1200" dirty="0" err="1">
                <a:latin typeface="+mj-lt"/>
                <a:hlinkClick r:id="rId4"/>
              </a:rPr>
              <a:t>Traumland</a:t>
            </a:r>
            <a:r>
              <a:rPr lang="en-US" sz="1200" dirty="0">
                <a:latin typeface="+mj-lt"/>
                <a:hlinkClick r:id="rId4"/>
              </a:rPr>
              <a:t>-de</a:t>
            </a:r>
            <a:r>
              <a:rPr lang="en-US" sz="1200" dirty="0">
                <a:latin typeface="+mj-lt"/>
              </a:rPr>
              <a:t> </a:t>
            </a:r>
            <a:r>
              <a:rPr lang="el-GR" sz="1200" dirty="0" smtClean="0">
                <a:solidFill>
                  <a:schemeClr val="tx1">
                    <a:lumMod val="75000"/>
                    <a:lumOff val="25000"/>
                  </a:schemeClr>
                </a:solidFill>
                <a:latin typeface="+mj-lt"/>
              </a:rPr>
              <a:t> </a:t>
            </a:r>
          </a:p>
          <a:p>
            <a:pPr algn="ctr"/>
            <a:r>
              <a:rPr lang="el-GR" sz="1200" dirty="0" smtClean="0">
                <a:solidFill>
                  <a:schemeClr val="tx1">
                    <a:lumMod val="75000"/>
                    <a:lumOff val="25000"/>
                  </a:schemeClr>
                </a:solidFill>
                <a:latin typeface="+mj-lt"/>
              </a:rPr>
              <a:t>διαθέσιμο με άδεια </a:t>
            </a:r>
            <a:r>
              <a:rPr lang="en-US" sz="1200" dirty="0">
                <a:solidFill>
                  <a:schemeClr val="tx1">
                    <a:lumMod val="75000"/>
                    <a:lumOff val="25000"/>
                  </a:schemeClr>
                </a:solidFill>
                <a:latin typeface="+mj-lt"/>
                <a:hlinkClick r:id="rId5"/>
              </a:rPr>
              <a:t>CC0 Public Domain</a:t>
            </a:r>
            <a:endParaRPr lang="el-GR" sz="1200" dirty="0">
              <a:solidFill>
                <a:schemeClr val="tx1">
                  <a:lumMod val="75000"/>
                  <a:lumOff val="25000"/>
                </a:schemeClr>
              </a:solidFill>
              <a:latin typeface="+mj-lt"/>
            </a:endParaRPr>
          </a:p>
        </p:txBody>
      </p:sp>
    </p:spTree>
    <p:extLst>
      <p:ext uri="{BB962C8B-B14F-4D97-AF65-F5344CB8AC3E}">
        <p14:creationId xmlns:p14="http://schemas.microsoft.com/office/powerpoint/2010/main" val="2848665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Σύγχρονο σύστημα καταγραφής πληροφορίας</a:t>
            </a:r>
            <a:r>
              <a:rPr lang="en-US" dirty="0" smtClean="0"/>
              <a:t> </a:t>
            </a:r>
            <a:r>
              <a:rPr lang="en-US" sz="3100" b="0" dirty="0" smtClean="0"/>
              <a:t>(1 </a:t>
            </a:r>
            <a:r>
              <a:rPr lang="el-GR" sz="3100" b="0" dirty="0" smtClean="0"/>
              <a:t>από 2)</a:t>
            </a:r>
            <a:endParaRPr lang="en-US" sz="3100" b="0" dirty="0"/>
          </a:p>
        </p:txBody>
      </p:sp>
      <p:sp>
        <p:nvSpPr>
          <p:cNvPr id="3" name="Content Placeholder 2"/>
          <p:cNvSpPr>
            <a:spLocks noGrp="1"/>
          </p:cNvSpPr>
          <p:nvPr>
            <p:ph idx="1"/>
          </p:nvPr>
        </p:nvSpPr>
        <p:spPr/>
        <p:txBody>
          <a:bodyPr>
            <a:noAutofit/>
          </a:bodyPr>
          <a:lstStyle/>
          <a:p>
            <a:pPr marL="355600" indent="-355600">
              <a:buNone/>
            </a:pPr>
            <a:r>
              <a:rPr lang="el-GR" sz="2400" dirty="0"/>
              <a:t>α) Προσφέρει μεγάλες δυνατότητες εύκολης καταχώρησης, αρχειοθέτησης διαχείρισης των στοιχείων κάθε γυναίκας.</a:t>
            </a:r>
          </a:p>
          <a:p>
            <a:pPr marL="355600" indent="-355600">
              <a:buNone/>
            </a:pPr>
            <a:r>
              <a:rPr lang="el-GR" sz="2400" dirty="0"/>
              <a:t>β</a:t>
            </a:r>
            <a:r>
              <a:rPr lang="el-GR" sz="2400" dirty="0" smtClean="0"/>
              <a:t>)</a:t>
            </a:r>
            <a:r>
              <a:rPr lang="en-US" sz="2400" dirty="0" smtClean="0"/>
              <a:t> </a:t>
            </a:r>
            <a:r>
              <a:rPr lang="el-GR" sz="2400" dirty="0" smtClean="0"/>
              <a:t>Επιδέχεται </a:t>
            </a:r>
            <a:r>
              <a:rPr lang="el-GR" sz="2400" dirty="0"/>
              <a:t>την προσθήκη νέων στοιχείων με δυνατότητα άμεσης αναζήτησής τους.</a:t>
            </a:r>
          </a:p>
          <a:p>
            <a:pPr marL="355600" indent="-355600">
              <a:buNone/>
            </a:pPr>
            <a:r>
              <a:rPr lang="el-GR" sz="2400" dirty="0"/>
              <a:t>γ) Κάνει τη στατιστική ανάλυση των ζητηθέντων στοιχείων με δυνατότητα άμεσης γραφικής απεικόνισης τους.</a:t>
            </a:r>
          </a:p>
          <a:p>
            <a:pPr marL="355600" indent="-355600">
              <a:buNone/>
            </a:pPr>
            <a:r>
              <a:rPr lang="el-GR" sz="2400" dirty="0"/>
              <a:t>δ) Παρέχει γρήγορες απαντήσεις σε ιδιαίτερα πολύπλοκες ερωτήσεις</a:t>
            </a:r>
            <a:r>
              <a:rPr lang="el-GR" sz="2400" dirty="0" smtClean="0"/>
              <a:t>.</a:t>
            </a:r>
            <a:endParaRPr lang="el-GR" sz="2400" dirty="0"/>
          </a:p>
        </p:txBody>
      </p:sp>
    </p:spTree>
    <p:extLst>
      <p:ext uri="{BB962C8B-B14F-4D97-AF65-F5344CB8AC3E}">
        <p14:creationId xmlns:p14="http://schemas.microsoft.com/office/powerpoint/2010/main" val="1219314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Σύγχρονο σύστημα καταγραφής πληροφορίας</a:t>
            </a:r>
            <a:br>
              <a:rPr lang="el-GR" dirty="0" smtClean="0"/>
            </a:br>
            <a:r>
              <a:rPr lang="en-US" sz="3100" b="0" dirty="0" smtClean="0">
                <a:solidFill>
                  <a:prstClr val="black"/>
                </a:solidFill>
              </a:rPr>
              <a:t>(</a:t>
            </a:r>
            <a:r>
              <a:rPr lang="el-GR" sz="3100" b="0" dirty="0" smtClean="0">
                <a:solidFill>
                  <a:prstClr val="black"/>
                </a:solidFill>
              </a:rPr>
              <a:t>2</a:t>
            </a:r>
            <a:r>
              <a:rPr lang="en-US" sz="3100" b="0" dirty="0" smtClean="0">
                <a:solidFill>
                  <a:prstClr val="black"/>
                </a:solidFill>
              </a:rPr>
              <a:t> </a:t>
            </a:r>
            <a:r>
              <a:rPr lang="el-GR" sz="3100" b="0" dirty="0">
                <a:solidFill>
                  <a:prstClr val="black"/>
                </a:solidFill>
              </a:rPr>
              <a:t>από 2)</a:t>
            </a:r>
            <a:endParaRPr lang="en-US" dirty="0"/>
          </a:p>
        </p:txBody>
      </p:sp>
      <p:sp>
        <p:nvSpPr>
          <p:cNvPr id="3" name="Content Placeholder 2"/>
          <p:cNvSpPr>
            <a:spLocks noGrp="1"/>
          </p:cNvSpPr>
          <p:nvPr>
            <p:ph idx="1"/>
          </p:nvPr>
        </p:nvSpPr>
        <p:spPr/>
        <p:txBody>
          <a:bodyPr>
            <a:noAutofit/>
          </a:bodyPr>
          <a:lstStyle/>
          <a:p>
            <a:r>
              <a:rPr lang="el-GR" sz="2400" dirty="0" smtClean="0"/>
              <a:t>Συνεπώς </a:t>
            </a:r>
            <a:r>
              <a:rPr lang="el-GR" sz="2400" dirty="0"/>
              <a:t>η χρήση του Η/Υ από τη μαία του Κέντρου Υγείας και του Περιφερειακού Ιατρείου μπορεί να αποτελέσει ένα πλήρες περιβάλλον για την καταγραφή των στοιχείων παρακολούθησης όλων των γυναικών. </a:t>
            </a:r>
            <a:endParaRPr lang="el-GR" sz="2400" dirty="0" smtClean="0"/>
          </a:p>
          <a:p>
            <a:r>
              <a:rPr lang="el-GR" sz="2400" dirty="0" smtClean="0"/>
              <a:t>Επίσης</a:t>
            </a:r>
            <a:r>
              <a:rPr lang="el-GR" sz="2400" dirty="0"/>
              <a:t>, όσον αφορά τα ερευνητικά προγράμματα, κάνει ευκολότερη την αξιολόγηση όλων των δυνατών συσχετισμών πάνω σε θέματα που αφορούν την έγκυο, την επίτοκο, την έφηβη και κάθε γυναίκα που παρακολουθείται από τη Μαία της πρωτοβάθμιας φροντίδας υγείας.  </a:t>
            </a:r>
          </a:p>
          <a:p>
            <a:endParaRPr lang="en-US" sz="2400" dirty="0"/>
          </a:p>
        </p:txBody>
      </p:sp>
    </p:spTree>
    <p:extLst>
      <p:ext uri="{BB962C8B-B14F-4D97-AF65-F5344CB8AC3E}">
        <p14:creationId xmlns:p14="http://schemas.microsoft.com/office/powerpoint/2010/main" val="3182784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Πιστοποιητικό γέννησης</a:t>
            </a:r>
            <a:endParaRPr lang="en-US" dirty="0"/>
          </a:p>
        </p:txBody>
      </p:sp>
      <p:sp>
        <p:nvSpPr>
          <p:cNvPr id="3" name="Content Placeholder 2"/>
          <p:cNvSpPr>
            <a:spLocks noGrp="1"/>
          </p:cNvSpPr>
          <p:nvPr>
            <p:ph idx="1"/>
          </p:nvPr>
        </p:nvSpPr>
        <p:spPr/>
        <p:txBody>
          <a:bodyPr/>
          <a:lstStyle/>
          <a:p>
            <a:pPr marL="0" indent="0" algn="ctr">
              <a:buNone/>
            </a:pPr>
            <a:r>
              <a:rPr lang="el-GR" dirty="0"/>
              <a:t>Ανάμεσα στα έγγραφα που υποχρεούται η μαία να τηρεί είναι και η έκδοση πιστοποιητικού γέννησης, σε περίπτωση εκτέλεσης τοκετού από την </a:t>
            </a:r>
            <a:r>
              <a:rPr lang="el-GR" dirty="0" smtClean="0"/>
              <a:t>ίδια. </a:t>
            </a:r>
            <a:endParaRPr lang="el-GR" dirty="0"/>
          </a:p>
        </p:txBody>
      </p:sp>
    </p:spTree>
    <p:extLst>
      <p:ext uri="{BB962C8B-B14F-4D97-AF65-F5344CB8AC3E}">
        <p14:creationId xmlns:p14="http://schemas.microsoft.com/office/powerpoint/2010/main" val="728823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Πιστοποιητικό γέννησης </a:t>
            </a:r>
            <a:r>
              <a:rPr lang="el-GR" sz="2800" b="0" dirty="0" smtClean="0"/>
              <a:t>(1 από 2)</a:t>
            </a:r>
            <a:endParaRPr lang="en-US" sz="2800" b="0" dirty="0"/>
          </a:p>
        </p:txBody>
      </p:sp>
      <p:sp>
        <p:nvSpPr>
          <p:cNvPr id="3" name="Content Placeholder 2"/>
          <p:cNvSpPr>
            <a:spLocks noGrp="1"/>
          </p:cNvSpPr>
          <p:nvPr>
            <p:ph idx="1"/>
          </p:nvPr>
        </p:nvSpPr>
        <p:spPr/>
        <p:txBody>
          <a:bodyPr>
            <a:noAutofit/>
          </a:bodyPr>
          <a:lstStyle/>
          <a:p>
            <a:r>
              <a:rPr lang="en-GB" sz="2400" dirty="0"/>
              <a:t>Αν τα νεογνά </a:t>
            </a:r>
            <a:r>
              <a:rPr lang="en-GB" sz="2400" dirty="0" err="1"/>
              <a:t>είν</a:t>
            </a:r>
            <a:r>
              <a:rPr lang="en-GB" sz="2400" dirty="0"/>
              <a:t>αι π</a:t>
            </a:r>
            <a:r>
              <a:rPr lang="en-GB" sz="2400" dirty="0" err="1"/>
              <a:t>ερισσότερ</a:t>
            </a:r>
            <a:r>
              <a:rPr lang="en-GB" sz="2400" dirty="0"/>
              <a:t>α, </a:t>
            </a:r>
            <a:r>
              <a:rPr lang="en-GB" sz="2400" dirty="0" err="1"/>
              <a:t>γίνετ</a:t>
            </a:r>
            <a:r>
              <a:rPr lang="en-GB" sz="2400" dirty="0"/>
              <a:t>αι ξεχωριστή π</a:t>
            </a:r>
            <a:r>
              <a:rPr lang="en-GB" sz="2400" dirty="0" err="1"/>
              <a:t>ράξη</a:t>
            </a:r>
            <a:r>
              <a:rPr lang="en-GB" sz="2400" dirty="0"/>
              <a:t> για το κα</a:t>
            </a:r>
            <a:r>
              <a:rPr lang="en-GB" sz="2400" dirty="0" err="1"/>
              <a:t>θέν</a:t>
            </a:r>
            <a:r>
              <a:rPr lang="en-GB" sz="2400" dirty="0"/>
              <a:t>α με τη σειρά που </a:t>
            </a:r>
            <a:r>
              <a:rPr lang="en-GB" sz="2400" dirty="0" err="1"/>
              <a:t>γεννήθηκ</a:t>
            </a:r>
            <a:r>
              <a:rPr lang="en-GB" sz="2400" dirty="0"/>
              <a:t>αν. </a:t>
            </a:r>
            <a:endParaRPr lang="el-GR" sz="2400" dirty="0" smtClean="0"/>
          </a:p>
          <a:p>
            <a:r>
              <a:rPr lang="en-GB" sz="2400" dirty="0" smtClean="0"/>
              <a:t>Ο </a:t>
            </a:r>
            <a:r>
              <a:rPr lang="en-GB" sz="2400" dirty="0" err="1"/>
              <a:t>Τριχό</a:t>
            </a:r>
            <a:r>
              <a:rPr lang="en-GB" sz="2400" dirty="0"/>
              <a:t>π</a:t>
            </a:r>
            <a:r>
              <a:rPr lang="en-GB" sz="2400" dirty="0" err="1"/>
              <a:t>ουλος</a:t>
            </a:r>
            <a:r>
              <a:rPr lang="en-GB" sz="2400" dirty="0"/>
              <a:t> (1982) αναφέρει ότι «</a:t>
            </a:r>
            <a:r>
              <a:rPr lang="en-GB" sz="2400" i="1" dirty="0"/>
              <a:t>Δηλώσεις </a:t>
            </a:r>
            <a:r>
              <a:rPr lang="en-GB" sz="2400" i="1" dirty="0" err="1"/>
              <a:t>γίνοντ</a:t>
            </a:r>
            <a:r>
              <a:rPr lang="en-GB" sz="2400" i="1" dirty="0"/>
              <a:t>αι για όλες τις γεννήσεις </a:t>
            </a:r>
            <a:r>
              <a:rPr lang="en-GB" sz="2400" i="1" dirty="0" err="1"/>
              <a:t>ζωντ</a:t>
            </a:r>
            <a:r>
              <a:rPr lang="en-GB" sz="2400" i="1" dirty="0"/>
              <a:t>α</a:t>
            </a:r>
            <a:r>
              <a:rPr lang="en-GB" sz="2400" i="1" dirty="0" err="1"/>
              <a:t>νών</a:t>
            </a:r>
            <a:r>
              <a:rPr lang="en-GB" sz="2400" i="1" dirty="0"/>
              <a:t>, α</a:t>
            </a:r>
            <a:r>
              <a:rPr lang="en-GB" sz="2400" i="1" dirty="0" err="1"/>
              <a:t>νεξάρτητ</a:t>
            </a:r>
            <a:r>
              <a:rPr lang="en-GB" sz="2400" i="1" dirty="0"/>
              <a:t>α απ</a:t>
            </a:r>
            <a:r>
              <a:rPr lang="en-GB" sz="2400" i="1" dirty="0" err="1"/>
              <a:t>ό</a:t>
            </a:r>
            <a:r>
              <a:rPr lang="en-GB" sz="2400" i="1" dirty="0"/>
              <a:t> τη </a:t>
            </a:r>
            <a:r>
              <a:rPr lang="en-GB" sz="2400" i="1" dirty="0" err="1"/>
              <a:t>διάρκει</a:t>
            </a:r>
            <a:r>
              <a:rPr lang="en-GB" sz="2400" i="1" dirty="0"/>
              <a:t>α της </a:t>
            </a:r>
            <a:r>
              <a:rPr lang="en-GB" sz="2400" i="1" dirty="0" err="1"/>
              <a:t>ενδομήτρι</a:t>
            </a:r>
            <a:r>
              <a:rPr lang="en-GB" sz="2400" i="1" dirty="0"/>
              <a:t>ας ζωής και την τελική τύχη του νεογνού, και για όλες τις γεννήσεις νεκρών μετά απ</a:t>
            </a:r>
            <a:r>
              <a:rPr lang="en-GB" sz="2400" i="1" dirty="0" err="1"/>
              <a:t>ό</a:t>
            </a:r>
            <a:r>
              <a:rPr lang="en-GB" sz="2400" i="1" dirty="0"/>
              <a:t> εγκυμοσύνη 28 τουλάχιστον εβ</a:t>
            </a:r>
            <a:r>
              <a:rPr lang="en-GB" sz="2400" i="1" dirty="0" err="1"/>
              <a:t>δομάδων</a:t>
            </a:r>
            <a:r>
              <a:rPr lang="en-GB" sz="2400" i="1" dirty="0"/>
              <a:t> (όψιμοι </a:t>
            </a:r>
            <a:r>
              <a:rPr lang="en-GB" sz="2400" i="1" dirty="0" err="1"/>
              <a:t>εμ</a:t>
            </a:r>
            <a:r>
              <a:rPr lang="en-GB" sz="2400" i="1" dirty="0"/>
              <a:t>β</a:t>
            </a:r>
            <a:r>
              <a:rPr lang="en-GB" sz="2400" i="1" dirty="0" err="1"/>
              <a:t>ρυϊκοί</a:t>
            </a:r>
            <a:r>
              <a:rPr lang="en-GB" sz="2400" i="1" dirty="0"/>
              <a:t> </a:t>
            </a:r>
            <a:r>
              <a:rPr lang="en-GB" sz="2400" i="1" dirty="0" err="1"/>
              <a:t>θάν</a:t>
            </a:r>
            <a:r>
              <a:rPr lang="en-GB" sz="2400" i="1" dirty="0"/>
              <a:t>α</a:t>
            </a:r>
            <a:r>
              <a:rPr lang="en-GB" sz="2400" i="1" dirty="0" err="1"/>
              <a:t>τοι</a:t>
            </a:r>
            <a:r>
              <a:rPr lang="en-GB" sz="2400" i="1" dirty="0"/>
              <a:t>, </a:t>
            </a:r>
            <a:r>
              <a:rPr lang="en-US" sz="2400" i="1" dirty="0"/>
              <a:t>late fetal </a:t>
            </a:r>
            <a:r>
              <a:rPr lang="en-US" sz="2400" i="1" dirty="0" smtClean="0"/>
              <a:t>deaths</a:t>
            </a:r>
            <a:r>
              <a:rPr lang="en-GB" sz="2400" i="1" dirty="0" smtClean="0"/>
              <a:t>). </a:t>
            </a:r>
            <a:endParaRPr lang="el-GR" sz="2400" i="1" dirty="0" smtClean="0"/>
          </a:p>
          <a:p>
            <a:r>
              <a:rPr lang="en-GB" sz="2400" i="1" dirty="0" smtClean="0"/>
              <a:t>Αν </a:t>
            </a:r>
            <a:r>
              <a:rPr lang="en-GB" sz="2400" i="1" dirty="0" err="1"/>
              <a:t>έν</a:t>
            </a:r>
            <a:r>
              <a:rPr lang="en-GB" sz="2400" i="1" dirty="0"/>
              <a:t>α νεογνό πεθάνει ακόμα και λίγα λεπτά μετά τη γέννησή του, θα γίνει χωριστή δήλωση γεννήσεως και πιστοποίηση θανάτου. </a:t>
            </a:r>
            <a:endParaRPr lang="el-GR" sz="2400" i="1" dirty="0" smtClean="0"/>
          </a:p>
        </p:txBody>
      </p:sp>
    </p:spTree>
    <p:extLst>
      <p:ext uri="{BB962C8B-B14F-4D97-AF65-F5344CB8AC3E}">
        <p14:creationId xmlns:p14="http://schemas.microsoft.com/office/powerpoint/2010/main" val="998452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Πιστοποιητικό γέννησης </a:t>
            </a:r>
            <a:r>
              <a:rPr lang="el-GR" sz="2800" b="0" dirty="0" smtClean="0">
                <a:solidFill>
                  <a:prstClr val="black"/>
                </a:solidFill>
              </a:rPr>
              <a:t>(2 </a:t>
            </a:r>
            <a:r>
              <a:rPr lang="el-GR" sz="2800" b="0" dirty="0">
                <a:solidFill>
                  <a:prstClr val="black"/>
                </a:solidFill>
              </a:rPr>
              <a:t>από 2)</a:t>
            </a:r>
            <a:endParaRPr lang="en-US" dirty="0"/>
          </a:p>
        </p:txBody>
      </p:sp>
      <p:sp>
        <p:nvSpPr>
          <p:cNvPr id="3" name="Content Placeholder 2"/>
          <p:cNvSpPr>
            <a:spLocks noGrp="1"/>
          </p:cNvSpPr>
          <p:nvPr>
            <p:ph idx="1"/>
          </p:nvPr>
        </p:nvSpPr>
        <p:spPr/>
        <p:txBody>
          <a:bodyPr>
            <a:noAutofit/>
          </a:bodyPr>
          <a:lstStyle/>
          <a:p>
            <a:r>
              <a:rPr lang="en-GB" sz="2400" i="1" dirty="0" smtClean="0"/>
              <a:t>Η </a:t>
            </a:r>
            <a:r>
              <a:rPr lang="en-GB" sz="2400" i="1" dirty="0"/>
              <a:t>σχετική π</a:t>
            </a:r>
            <a:r>
              <a:rPr lang="en-GB" sz="2400" i="1" dirty="0" err="1"/>
              <a:t>ρος</a:t>
            </a:r>
            <a:r>
              <a:rPr lang="en-GB" sz="2400" i="1" dirty="0"/>
              <a:t> το θέμα ελληνική νομοθεσία και νομολογία, καθώς και διάφορα υποδείγματα σχετικών «Πράξεων», «Δηλώσεων» και «Πιστοποιητικών» περιλαμβάνονται σε ειδική έκδοση του Τμήματος Μητρώων και Ληξιαρχείων της Γενικής Διευθύνσεως Διοικήσεως του Υπουργείου Εσωτερικών. </a:t>
            </a:r>
            <a:endParaRPr lang="el-GR" sz="2400" i="1" dirty="0" smtClean="0"/>
          </a:p>
          <a:p>
            <a:r>
              <a:rPr lang="en-GB" sz="2400" i="1" dirty="0" smtClean="0"/>
              <a:t>Σε </a:t>
            </a:r>
            <a:r>
              <a:rPr lang="en-GB" sz="2400" i="1" dirty="0"/>
              <a:t>άλλες χώρες (π.χ. Η.Π.Α.) η γέννηση </a:t>
            </a:r>
            <a:r>
              <a:rPr lang="en-GB" sz="2400" i="1" dirty="0" err="1"/>
              <a:t>ζωντ</a:t>
            </a:r>
            <a:r>
              <a:rPr lang="en-GB" sz="2400" i="1" dirty="0"/>
              <a:t>α</a:t>
            </a:r>
            <a:r>
              <a:rPr lang="en-GB" sz="2400" i="1" dirty="0" err="1"/>
              <a:t>νού</a:t>
            </a:r>
            <a:r>
              <a:rPr lang="en-GB" sz="2400" i="1" dirty="0"/>
              <a:t> και η γέννηση νεκρού νεογνού  </a:t>
            </a:r>
            <a:r>
              <a:rPr lang="en-GB" sz="2400" i="1" dirty="0" err="1"/>
              <a:t>δηλώνοντ</a:t>
            </a:r>
            <a:r>
              <a:rPr lang="en-GB" sz="2400" i="1" dirty="0"/>
              <a:t>αι με χωριστά π</a:t>
            </a:r>
            <a:r>
              <a:rPr lang="en-GB" sz="2400" i="1" dirty="0" err="1"/>
              <a:t>ρότυ</a:t>
            </a:r>
            <a:r>
              <a:rPr lang="en-GB" sz="2400" i="1" dirty="0"/>
              <a:t>πα π</a:t>
            </a:r>
            <a:r>
              <a:rPr lang="en-GB" sz="2400" i="1" dirty="0" err="1"/>
              <a:t>ιστο</a:t>
            </a:r>
            <a:r>
              <a:rPr lang="en-GB" sz="2400" i="1" dirty="0"/>
              <a:t>π</a:t>
            </a:r>
            <a:r>
              <a:rPr lang="en-GB" sz="2400" i="1" dirty="0" err="1"/>
              <a:t>οιητικά</a:t>
            </a:r>
            <a:r>
              <a:rPr lang="en-GB" sz="2400" dirty="0"/>
              <a:t>». (</a:t>
            </a:r>
            <a:r>
              <a:rPr lang="en-GB" sz="2400" dirty="0" err="1"/>
              <a:t>Βλέ</a:t>
            </a:r>
            <a:r>
              <a:rPr lang="en-GB" sz="2400" dirty="0"/>
              <a:t>πε στο α</a:t>
            </a:r>
            <a:r>
              <a:rPr lang="en-GB" sz="2400" dirty="0" err="1"/>
              <a:t>νάλογο</a:t>
            </a:r>
            <a:r>
              <a:rPr lang="en-GB" sz="2400" dirty="0"/>
              <a:t> </a:t>
            </a:r>
            <a:r>
              <a:rPr lang="en-GB" sz="2400" dirty="0" err="1"/>
              <a:t>κεφάλ</a:t>
            </a:r>
            <a:r>
              <a:rPr lang="en-GB" sz="2400" dirty="0"/>
              <a:t>αιο τον νόμο για τις </a:t>
            </a:r>
            <a:r>
              <a:rPr lang="en-GB" sz="2400" dirty="0" err="1"/>
              <a:t>ληξι</a:t>
            </a:r>
            <a:r>
              <a:rPr lang="en-GB" sz="2400" dirty="0"/>
              <a:t>α</a:t>
            </a:r>
            <a:r>
              <a:rPr lang="en-GB" sz="2400" dirty="0" err="1"/>
              <a:t>ρχικές</a:t>
            </a:r>
            <a:r>
              <a:rPr lang="en-GB" sz="2400" dirty="0"/>
              <a:t> π</a:t>
            </a:r>
            <a:r>
              <a:rPr lang="en-GB" sz="2400" dirty="0" err="1"/>
              <a:t>ράξεις</a:t>
            </a:r>
            <a:r>
              <a:rPr lang="en-GB" sz="2400" dirty="0"/>
              <a:t> γεννήσεως και </a:t>
            </a:r>
            <a:r>
              <a:rPr lang="en-GB" sz="2400" dirty="0" err="1"/>
              <a:t>υ</a:t>
            </a:r>
            <a:r>
              <a:rPr lang="en-GB" sz="2400" dirty="0"/>
              <a:t>π</a:t>
            </a:r>
            <a:r>
              <a:rPr lang="en-GB" sz="2400" dirty="0" err="1"/>
              <a:t>όδειγμ</a:t>
            </a:r>
            <a:r>
              <a:rPr lang="en-GB" sz="2400" dirty="0"/>
              <a:t>α α</a:t>
            </a:r>
            <a:r>
              <a:rPr lang="en-GB" sz="2400" dirty="0" err="1"/>
              <a:t>υτής</a:t>
            </a:r>
            <a:r>
              <a:rPr lang="en-GB" sz="2400" dirty="0"/>
              <a:t> ).</a:t>
            </a:r>
            <a:r>
              <a:rPr lang="el-GR" sz="2400" dirty="0" smtClean="0">
                <a:effectLst/>
              </a:rPr>
              <a:t> </a:t>
            </a:r>
            <a:endParaRPr lang="el-GR" sz="2400" dirty="0"/>
          </a:p>
        </p:txBody>
      </p:sp>
    </p:spTree>
    <p:extLst>
      <p:ext uri="{BB962C8B-B14F-4D97-AF65-F5344CB8AC3E}">
        <p14:creationId xmlns:p14="http://schemas.microsoft.com/office/powerpoint/2010/main" val="41625435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Πως χρησιμοποιούμε το </a:t>
            </a:r>
            <a:r>
              <a:rPr lang="el-GR" dirty="0" err="1" smtClean="0"/>
              <a:t>Παρτόγραμμα</a:t>
            </a:r>
            <a:endParaRPr lang="en-US" dirty="0"/>
          </a:p>
        </p:txBody>
      </p:sp>
      <p:sp>
        <p:nvSpPr>
          <p:cNvPr id="3" name="Content Placeholder 2"/>
          <p:cNvSpPr>
            <a:spLocks noGrp="1"/>
          </p:cNvSpPr>
          <p:nvPr>
            <p:ph idx="1"/>
          </p:nvPr>
        </p:nvSpPr>
        <p:spPr>
          <a:xfrm>
            <a:off x="2047163" y="2131485"/>
            <a:ext cx="6448567" cy="3776314"/>
          </a:xfrm>
        </p:spPr>
        <p:txBody>
          <a:bodyPr/>
          <a:lstStyle/>
          <a:p>
            <a:pPr marL="0" indent="0">
              <a:buNone/>
            </a:pPr>
            <a:r>
              <a:rPr lang="en-US" dirty="0" smtClean="0">
                <a:solidFill>
                  <a:schemeClr val="tx1">
                    <a:lumMod val="75000"/>
                    <a:lumOff val="25000"/>
                  </a:schemeClr>
                </a:solidFill>
              </a:rPr>
              <a:t>“</a:t>
            </a:r>
            <a:r>
              <a:rPr lang="en-US" dirty="0" smtClean="0">
                <a:solidFill>
                  <a:schemeClr val="tx1">
                    <a:lumMod val="75000"/>
                    <a:lumOff val="25000"/>
                  </a:schemeClr>
                </a:solidFill>
                <a:hlinkClick r:id="rId2"/>
              </a:rPr>
              <a:t>How </a:t>
            </a:r>
            <a:r>
              <a:rPr lang="en-US" dirty="0">
                <a:solidFill>
                  <a:schemeClr val="tx1">
                    <a:lumMod val="75000"/>
                    <a:lumOff val="25000"/>
                  </a:schemeClr>
                </a:solidFill>
                <a:hlinkClick r:id="rId2"/>
              </a:rPr>
              <a:t>to use a </a:t>
            </a:r>
            <a:r>
              <a:rPr lang="en-US" dirty="0" err="1" smtClean="0">
                <a:solidFill>
                  <a:schemeClr val="tx1">
                    <a:lumMod val="75000"/>
                    <a:lumOff val="25000"/>
                  </a:schemeClr>
                </a:solidFill>
                <a:hlinkClick r:id="rId2"/>
              </a:rPr>
              <a:t>partograph</a:t>
            </a:r>
            <a:r>
              <a:rPr lang="en-US" dirty="0" smtClean="0">
                <a:solidFill>
                  <a:schemeClr val="tx1">
                    <a:lumMod val="75000"/>
                    <a:lumOff val="25000"/>
                  </a:schemeClr>
                </a:solidFill>
              </a:rPr>
              <a:t>”</a:t>
            </a:r>
            <a:r>
              <a:rPr lang="el-GR" dirty="0" smtClean="0">
                <a:solidFill>
                  <a:schemeClr val="tx1">
                    <a:lumMod val="75000"/>
                    <a:lumOff val="25000"/>
                  </a:schemeClr>
                </a:solidFill>
              </a:rPr>
              <a:t> από </a:t>
            </a:r>
            <a:r>
              <a:rPr lang="en-US" dirty="0" smtClean="0">
                <a:solidFill>
                  <a:schemeClr val="tx1">
                    <a:lumMod val="75000"/>
                    <a:lumOff val="25000"/>
                  </a:schemeClr>
                </a:solidFill>
                <a:hlinkClick r:id="rId3"/>
              </a:rPr>
              <a:t>Medical </a:t>
            </a:r>
            <a:r>
              <a:rPr lang="en-US" dirty="0">
                <a:solidFill>
                  <a:schemeClr val="tx1">
                    <a:lumMod val="75000"/>
                    <a:lumOff val="25000"/>
                  </a:schemeClr>
                </a:solidFill>
                <a:hlinkClick r:id="rId3"/>
              </a:rPr>
              <a:t>Aid </a:t>
            </a:r>
            <a:r>
              <a:rPr lang="en-US" dirty="0" smtClean="0">
                <a:solidFill>
                  <a:schemeClr val="tx1">
                    <a:lumMod val="75000"/>
                    <a:lumOff val="25000"/>
                  </a:schemeClr>
                </a:solidFill>
                <a:hlinkClick r:id="rId3"/>
              </a:rPr>
              <a:t>Films</a:t>
            </a:r>
            <a:r>
              <a:rPr lang="el-GR" dirty="0" smtClean="0">
                <a:solidFill>
                  <a:schemeClr val="tx1">
                    <a:lumMod val="75000"/>
                    <a:lumOff val="25000"/>
                  </a:schemeClr>
                </a:solidFill>
              </a:rPr>
              <a:t> διαθέσιμο με άδεια </a:t>
            </a:r>
            <a:r>
              <a:rPr lang="en-US" dirty="0" smtClean="0">
                <a:solidFill>
                  <a:schemeClr val="tx1">
                    <a:lumMod val="75000"/>
                    <a:lumOff val="25000"/>
                  </a:schemeClr>
                </a:solidFill>
                <a:hlinkClick r:id="rId4"/>
              </a:rPr>
              <a:t>CC-BY-NC-ND</a:t>
            </a:r>
            <a:endParaRPr lang="en-US" dirty="0">
              <a:solidFill>
                <a:schemeClr val="tx1">
                  <a:lumMod val="75000"/>
                  <a:lumOff val="25000"/>
                </a:schemeClr>
              </a:solidFill>
            </a:endParaRPr>
          </a:p>
          <a:p>
            <a:pPr marL="0" indent="0">
              <a:buNone/>
            </a:pPr>
            <a:endParaRPr lang="el-GR" dirty="0" smtClean="0">
              <a:solidFill>
                <a:schemeClr val="tx1">
                  <a:lumMod val="75000"/>
                  <a:lumOff val="25000"/>
                </a:schemeClr>
              </a:solidFill>
            </a:endParaRPr>
          </a:p>
        </p:txBody>
      </p:sp>
      <p:sp>
        <p:nvSpPr>
          <p:cNvPr id="4" name="AutoShape 2" descr="data:image/jpeg;base64,/9j/4AAQSkZJRgABAQAAAQABAAD/2wCEAAkGBxEQEBAPEA8QDxAQEhcQDw8PDxEOEBARFhcWFxQUFRUYHCggGBslGxQVITEhJSkrLi4uIx8zODMsNygtLisBCgoKDg0OGhAQGjIlICYtLSwsLCw3Lyw3LCwsLCwsLCwsLCw3LCwsLCwsLCwsLCwsLCwsLCwsLCwsLCwsLCwsLP/AABEIAOUA3AMBEQACEQEDEQH/xAAcAAEAAgIDAQAAAAAAAAAAAAAABQcEBgECAwj/xABKEAABAwEBCQoLBgQGAwAAAAABAAIDBBEFBhIhMXFzk7IUFjRBUVRhs9HSBxMVFyIjJFJjcpIlMjOBkbE1U2KhQoKUwdPwdIPx/8QAGgEBAQADAQEAAAAAAAAAAAAAAAUCAwQBBv/EADMRAQABAgUDAwMCBgIDAQAAAAABAgMEERQzUVJxsRMhMRKBoTKRBRUjQWLBYfAiQuHR/9oADAMBAAIRAxEAPwC8UEdde7lPSAePlDC7G1gBe9w5Q1tps6VnRRVXOVMZsK7lNEZ1Tkht/wDRfG1J7Vu0l7padZZ6jf8A0XxtSe1NJe6TWWeo3/0XxtSe1NJe6TWWeo3/ANF8bUntTSXuk1lnqN/9F8bUntTSXuk1lnqN/wDRfG1J7U0l7pNZZ6jf/RfG1J7U0l7pNZZ6jf8A0XxtSe1NJe6TWWeo3/0XxtSe1NJe6TWWeo3/ANF8bUntTSXuk1lnqN/9F8bUntTSXuk1lnqN/wDRfG1J7U0l7pNZZ6jf/RfG1J7U0l7pNZZ6jf8A0XxtSe1NJe6TWWeo3/0XxtSe1NJe6TWWeo3/ANF8bUntTSXuk1lnqN/9F8bUntTSXuk1lnqN/wDRfG1J7U0l7pNZZ6jf/RfG1J7U0l7pNZZ6jf8A0XxtSe1NJe6TWWeo3/0XxtSe1NJe6TWWeo3/ANF8bUntTSXuk1lnqBf9Rcsw6fEuNn6JpL3Sauz1J65104ahnjIZGyNyGzK08jgcYOdc9VM0zlLopqiqM4Zi8eiDzqJQxjnnIxpccwFpQUfWVj55HTyEl8hwjabbBxNHQMgCv2bcW6YiHz167NyuZl4rY1CBYgWICBYgWIFiBYgIFiBYgWICBYgIFiAgIFiAgWICCUvYui6nqontJwZHtilbxOY9wbjzEg/ryrlxlqKrc1f3h14K7NFyKf7SuCKS1Rlt7IMO6/B59E/ZKQKSYMQzBfRw+ZlzgoO8EJe9kbbMKR7Y224hhPcGtt6LSFjcr+imauGduj66op5bcPB3PziH6H9qn/zD/FQ/l3+X4QF3riSUcoikc1+EwPa5loBFpFhByHEurD4j1on2yycuJw3ozHvnmjcFdDmLEGw3CvQmq4RO2WONrnOa0ODnOOC4tJNmTGCuG7jPormmId9nA+pRFU1fLvdi8yamhfO6aJ7WWYTWtc02Ehtotzry3jfqqin6fl7cwH0UTVFXw1uxd6eYKDOuLcp9XMIGOawlpcXPtsDW2W4hlyhaL970qc8m/D2PWqyzybH5u5+cw6t/auT+Yf4uz+XR1fhqlZSuikkidYXRvLHFuQkGy0LutXPUoipwXrfp1zS8bFsawizGhk22mvAnexr/AB8LcJodg4L3WWi2y3jU7+Yf4qf8u/yRd8N7clEIy+RkgkJALAWkEC3GCt9jFerV9OWTRiMJ6VP1Z5obBXU4yxBNXvXtS1okcyRkbYyGkvDnEuItxAdFi5L+K9Kr6cs3Zh8J6tP1Z5JOpvAnYx7xPC7BaXYOC9ttgtst4lpj+If4t/8ALv8AL8NRbjAPLjVFMmHOCg9aUeti0se21asRtVdm7DbtPdcVE9QX0CQCDEuxwefRP2SkClmNxDMF9FD5uXbBQZNyx7TS/wDlQdcxasRtVdm7D7tPddShLyuPCTwmLQjbcqP8P/8Ab7f7TP4j/wCv3/01PBVFOMFDJZ/g94BHpJeteomJ3alzC7NLIv24BUZmdYxY2dynvDO/tVdp8KowVdQDBQbH4Px7cNDJ+7Fw4/8ARHd3/wAP/XPZaClqqnL4R7ZVaZ/7q1hNmP8Av90TF71X28I/BXQ5nWRuI5ik/BHyu2g/Ci0bdkL519I1DwnfcpfnfshduB3J7OLH7cd2h4KqpBgoN/8ABl+FUaUbAUnHbn2V8Dtfdttf+FLo3bJXG7VIRN9FuYfsvoo+Hzc/LvgoO9OPWRaWPbatV/aq7NuH3ae63KBQl9JBBi3X4PPon7JSBTkbcQzBfQQ+dmHbBXpk4LF5OUxlL2M4nOHvumX+dNrpO1a/Qt9MNvr3eqXk+1xwnFznHK5zi52LJjKzppppjKmMmuqqqv3qnNxgrJjkYKGTvFI9uJkkjAcZDJHsBPLYDlWuq1RVOcw2U3blMZRLmSV7hY6SR4y2Pke8W5iUi1RE5xEFV25VGU1PPBWzNryMFDJy20EFpLSMjmktcMxCxqppqjKqGVNVVM50zk9d1S/zptdJ2rD0LfTDZ693ql44PaeUnjK2RERGUNU5zOcmCvXmRgIZPVk8gAAllaBiAbLIAByAA4lq9G30w2xeu9UukjnOIL3PeRiBe9zyB0WnEsqbdNP6YY1V11/qnN1wVmwyMFDJ2ic5pJY97CcpY9zLc9hxrCq3RV+qM2dNddH6Zyd3zyOBDpZXA4i10sjgRyEE41j6NvphlN671S8sBbWrIwUMnaFvpx6WPbatV/bq7NuHj+rT3WvQKGupIIMW6/B59E/ZKQKjjbiGYK/D59zgoPSnpnyEiON8hb97xbHPwc9gxLXXeoo/VLZRZrr96YZHkio5tPqZOxYaq1z5Z6W70+DyRUc2n1MnYmqtc+TS3enweSKjm0+pk7E1VrnyaW70+DyRUc2n1MnYmqtc+TS3enweSKjm0+pk7E1VrnyaW70+DyRUc2n1MnYmqtc+TS3enweSKjm0+pk7E1VrnyaW70+DyRUc2n1MnYmqtc+TS3enweSKjm0+pk7E1VrnyaW70+DyRUc2n1MnYmqtc+TS3enweSKjm0+pk7E1VrnyaW70+DyRUc2n1MnYmqtc+TS3enweSKjm0+pk7E1VrnyaW70+DyRUc2n1MnYmqtc+TS3enweSKjm0+pk7E1VrnyaW70+DyRUc2n1MnYmqtc+TS3enweSKjm0+pk7E1VrnyaW70+DyRUc2n1MnYmqtc+TS3enweSKjm0+pk7E1VrnyaW7x4YssLmOwHtcx2XBe0sdZy2Hi6VsouU1/plrrt1Ufqh4PlA6T0LbES1TVEPOGQmSLiHjY8Q+dqwvxHpVdmzD1Z3ae63KBQV5JBBi3X4PPon7JXsCqY24hmCuw+elkUNGZpYoQS0yvDbRlDQC5xHTgtcVqv3PoomYbsPb+u5FMrTo6VkTGxxtDGNFjWjIO09KjT7rUPdHogICAgICAgICAgICAgICAgICCPu5cmOrhdFIMdlsb/wDFG/icP+41lRXNFUVQxroiumaZU94si0EWEEhw5HA2EfqF9BRV9VMVcvnK6fpqmnh3gb6cWlj22rXiNqrs2Ybdp7raoFBfQpIIMW6/B59E/ZKQKvjbiGYK9D52Ule6PbqTSP6iZc2L2pdWD3VlKUsCAgICAg6teDbYQbDYbDbYcth/UIOyAgICAgICAgICAgICAgpqpb6yXSybblesbdPZ85iN2rvLrG3049LHttTEbVXZ7ht2nutOgUF9Ekggxbr8Hn0T9koKtjdiGYK7D56YSV7Z9upNI/qJlzYvbdWD3VmKWriAgICAgrW69XJBX1UkLzG7xjbbMbXerjxPbkd/2yxUbNmi5ajNNv3q7d6cpbDce/GN9jKkCB+QSY/EuOf/AAZji6Sua7hqqPf5h02cTRc9viW0ArndLlAQEBAQEBAQEBAQEFL1bvWy6WTbcrtjbp7PncRu1d5dYXenHpY9tqX9qrs9w27T3WtQKE+hSQQYt1+Dz6J+yUgVRG7EMwVx8/KUvZPt1JpH9RMufFbbqwe6s9S1YQEBAQEFW3yn22q0g6uNVsJtQkYvdlHWrpcqQuPdyalsEbsKLjgf9z/KcrPyxdC5buFpr949pddrF10e1XvDe7i3xwVXotPi5bMcMmJ3TgnI4Zv7KdctVW5/8oUrd2muM6ZTC1tggICAgICAgICAgpOsd62bTSbbldsbdPZ8/iN2rvLpTu9ZFpY9tq8v7dXZ7h92nutugUNfSQQYt1+Dz6J+yUgVJGcQzBXEFKXrH2+k0knUTLmxW26cJuLTUxVEBAQEBBVd859tqtI3q41Xwm1CRi92UbauhzFqDg/sbQchB4iDxFeTETGUvYmaZzhslxr8JYbGTg1EYxYWLx7fzOJ/52HpK4buD/vR+zvtYz+1f7t4uddKKoZhwyNeMhsxOaeRzTjaegrgmmaZyl301RVGcMtePRAQEBAQEBAQUdXO9dNppNtyuWdunsgX9yrvLrTO9ZFpY9tqX9urs9w+7T3W/QKGvJIIMW6/B59E/ZKQKgjdiGYK4hJa9Q+30fzydRMufFbbowm4tVS1UQEBAQEFUX0H26q0jerjVfCbUI+L3ZRlq6XMWoFqDHlqgMQx9PEsopYzU6UtdLE8SxSOjkH+JpstHIRkI6DiXlyzRcjKqHtu/XbnOmW93Av+Y6yOsAjdk8ewHxZ+YZWZ8YzKXewVdHvT7wq2MbRX7Ve0t3jkDgHNIc0i0OBBBHKCuJ2u6AgICAgICCiq93rp9NJtuVyzt09kG/uVd5daQ+ti0se21L+3V2e4fdp7rjoFDXUkEGLdfg8+ifslIJU2x2IZgriCmL0T9oUfzydRMufFbbpwm4thS1UQEBAQEFTX1H26q0jerjVjCbUfdGxm7KLtXS5XnLOG5+RexTm8mrJhyzl2bkWyKcmE1ZvO1esS1AtQSdw7v1FG62F/oE2uhf6UTvy/wnpFnTauW9hKLnv8Ty67GLrte3zHCyr3r8aersYT4ic4vFPOJx/ofkdmxHoUm9h67XzHtyr2cTRd/TP2bItDeICAgICChron18+mk23K5Z26eyDf3Ku8utE71sOlj22pf26uxh92nuuegUNeSQQYt1+Dz6J+yUgUww4hmCuIKYvPP2hR/PJ1Ey5sVtunCbi21MVRAQEBAQVHfc4Cuq7cXpt6uNWcHH9KPui42f6s/ZAS1XE3F08a7IocU1cMa1ZsS1eBagWoFqBagFJjOMpImYnOG7XkXxVxe2BsbqyIYnFxsdCNKcVn9LsfIpOMsWqPemcp4/78K+Dv3a/aqM45/wC/KzlOUhAQEBBQV0j6+fTy9Y5XLO3T2QL+7V3l1oT66HTR7bUv7dXZ7h92nuuugUNeSQQYt1+Dz6J+yUFKMOIZgriAmrzT9o0fzydRMufFbbpwm4t1S1YQEBAQEFKX8O+0asf1t6qNXcDsx90DH78/bwg7V1uQtQLUC1AtQLUHeGNz3NYxrnvcbGsaC5zj0ALGuumiM6pyZUUVVzlTGbe73fB651klaSwZdzxu9I/O8ZMzf1Uq/j5n2t+3/KtY/h9NPvc954WFR0ccLBHFG2NjcjWANH/3pU+ZmfeVGIiPaHuvHogICAg+frpn2io08vWOVyzt09kC/u1d5cXPProNNHttS/t1dnuH3ae67qBQ15JBBi3Y4PPon7JSBSTDiGZXECU1eYftGj+eTqJlz4rbdOE3VvqWrCAgICAgpK/k/aVX87OqjV3A7MffygY/fn7eEHauxxlqBagWoFq8mciPf4bRe7eTUVVj5LaaE48N7fWPH9DD+5/uuC/j6afaj3n8KNj+H1Ve9z2jj+//AMWbcO4FPRtwYI7CfvyO9KR+d3+wxKTcuVVznVKvbt024ypjJKLBmICAgICAg+fLqH2io08vWOVyzt09kC/u1d5dbnH10Gmj22pf26uz3D7tPdeNAoa8kggxbscHn0T9kpAo9hxDMriCm7y/4jR/PJ1Ey58VtunCbi4VLVRAQEBAQUhf1/Eqv52dVGr2B2Y+/l8/j9+fsgrV1uMtQc2oJO4dwKmtdZBH6Ntjpn2tibndZjPQLSua9irdr/meIdVjCXLvv8RzP+ln3uXkU9JY943ROMfjJGjBYf6GcWc2npUe9ibl35+OFmxhbdn4+eW0rndIgICAgICAgIPnm6p9oqNPL1jlcs7dPZAv7tXeXFzT6+DTR7bV5f26uz3D7tPdedAoi8kggxbscHn0T9kpAo5mQZlcQU3eV/EaP55OomXPitt04TcXEpaqICAgICCj7+z9pVfzs6qNXsDsx9/L5/8AiG/P2QVq7HE9qKkkneIoY3SyHIxgtNnKeIDpOJarl2i3GdUttqzXdnKiM1i3ueDlrbJK1wkdlEDCRGPndldmFgzqTfx1dftR7R+VjD/w+ij3r95/DfoYWsaGMa1jWixrWgNaByADIuBQeiAgICAgICAgICD54utwio08vWOVyzt09kG/uVd5dbm/jwaaPbal/bq7GH3ae69aBQ15JBBi3X4PPon7JSBRrDiGZXEJL3kTA3To2jH6Umb8CZaMVH9Jvwk/1VzqUrCAgICAgo+/sW3TqwMZL2AAC0k+KjxAcau4KYixEz/z5QMdTNWImIjhLXueD6eeySpJp4jjDLPXvGY/c/PH0LRf/iER7W/3b7H8Omfe7+3/AOrMuTcmCkZ4uCJsbeOzG5x5XOONxzqXVXNU51SrU0U0xlTGUM5YshAQEBAQEBAQEBAQfO91j7TU6eXrHK5Z26eyDf3Ku8utzPx4NNHttXl/bq7PcPu0917UCiLqSCDFuxwefRP2SkD58fUlwAGIWfqr8Q+emrNOeDz+KUfzS9RMufGbTpwW6vNSFgQEBAQEEZBcKnZUS1YjBnlILpHekW2Na2xlv3RY0ZFlNdU0xTn7MIopiqaoj3n+6TWLMQEBAQEBAQEBAQEBAQfO11+E1Onl6xyuWdunshX9yrvLrcz8eDTR7bV5f26uxY3Ke696BRF1JBBi3Y4PPoZNkpA+dW5BmX0EPnmwXgyBt06NzjYMN7fzdFIxv93Bc2Mj+lLpwc/1YXspCwICAgICAgICAgICAgICAgICAgIOCUHzldGUPmmeMj5ZHtzOe4j+xVyzGVFPZBvTncqn/l2uX+PT6aPbavL+3V2ZWNynuvigURcSQQYt2ODz6GTZKQPnRuQZl9BD552a4gggkEEEEYiCMYI6UqiJjKSJmJzhZdw/Ce0MDKyF5e0WeNhwSH9JYSLDmJ/JTK8FVE/+PuqW8bRMf+XslPOdQ+5U6pnfWvSXePDZrLPP4k851D7lTqmd9NJd48Gss8/iTznUPuVOqZ300l3jwayzz+JPOdQ+5U6pnfTSXePBrLPP4k851D7lTqmd9NJd48Gss8/iTznUPuVOqZ300l3jwayzz+JPOdQ+5U6pnfTSXePBrLPP4k851D7lTqmd9NJd48Gss8/iTznUPuVOqZ300l3jwayzz+JPOdQ+5U6pnfTSXePBrLPP4k851D7lTqmd9NJd48Gss8/iTznUPuVOqZ300l3jwayzz+JPOdQ+5U6pnfTSXePBrLPP4k851D7lTqmd9NJd48Gss8/iTznUPuVOqZ300l3jwayzz+JPOdQ+5U6pnfTSXePBrLPP4k851D7lTqmd9NJd48Gss8/iTznUPuVOqZ300l3jwayzz+JPOdQ+5U6pnfTSXePDzWWufxLXL6/CIaiN0FLG6JjxgySvI8Y5pxFrWj7to47bf3W+zg5zzrab2NjLKj92hKimsm5fCKfTR7bVpv7dXZusblPdfNAoi4kggxbscHn0MmyUgfObMgzL6B885R4ICAgICAgICAgICAgICAgICAgICAgIMq5fCKfTR7bVqv7dXZusblPdfNAoi4kggxbscHn0MmyUgfOTMgzL6B887IPaipzLLFC0gOlkZE0nIHPcGgnotKwuVfRTNTO3R9dUUrBHgnfz9v8ApT/yrh109Lu0EdTVL7b3HXPlZE6VswezDa9rDHx2EFtps/VdOHv+rE+3w5sRY9KY9/lBroc4g3G9i8F9dTNqd1Nha9zg1niTKfRcWkk4beNpXFdxc0VzTk7bWDiuiKpl63weDt9JTSVO62yiIAuZ4gxEgkDEcM8vIvLeMmqqKcvllcwUU0TVn8NJXc4BBLXr3DdX1Ap2yCL0C8vc0vsDbBibaLTjHGFov3vSpzyb7Fn1ass8m4+ad/P2/wClP/KuXXT0urQR1NCurQmnnlp3ODnRPLC5uIGzjC7bVf10xU4rtv6K5pYq2NbglDJYdL4LJHsY81rGlzQ4tFMXgWi2y3xgt/QKdOOnpUdBHUg777z3XObE8ztnbK4txRGItIFuTCdaFvsYn1JyyaL+Gi1TnEtZXU5RBs96F5r7oskkE7YGxuDMcZlLjZacWELBjC5L+J9OrKIddjC+pT9Uym6vwWSMje8VrHFrS4NNMWB1gtswvGGz9CtMY6elu0EdSvAeNUU5ygybl8Ip9NHttWq/t1dm2xuU919UCiLiSCDFuxwefQybJQfOTcgzL6B885QSF72KtouirgJ1rFpv7dXZuw+5T3fRCirapfDEfaqccYhNo5PTKo4D4q+3+07H/NP3/wBNBXeniC7PBcfsyDofLb0eteo2J3alrC7VLK8IJ+zKv5BttWNjcp7wyv7VXafCiVbQxBuXgnP2h/6H/uxcWO/RHd24H9c9lzKYqKAvy/iFZpnf7KxhdqEbFbtX/f7IZdDncOyFeT8EfL6RoD6qLRt2QoD6FofhlPqaTSu2F2YL9c9nFjtuO6q1USxBa/gcPs1SOPx4xf5GqVjdz7KuC2/u3m6BsilOT1bsf+Urkdj5uZkGZX4+Hz0/LlejKuVwin00e21ar+3V2bbG5T3X1QKIuJIIMe6jC6CZoxl0TwByktICD5wbkCvx7w+fn2lyvXgvJjMicvhkbvm/nza6TtWHpW+mP2bPVr6p/eXlJK5xwnOc45LXOLj+pWUUxT8Qxqqmr5nN0WTEQesVTIwWMkkYMtjJHMFuYFYTbon3mIZxcriMomXMtVI4WOlkeOR0j3D9CUi3RHvEQTcrn2mqXis2Ag7RyFpDmuLSMhaS0j8wvJpiqMph7FU0+8S9t3zfz5tdJ2rD0rfTH7M/VudU/vLHJtxnGTjJOMlZxER7Qwmc/eRevBB7srZQABNKAMQAleAByAArX6VHTH7Nnq19U/vLpLO99mG977MmG9z7M1pWVNFNPxGTGquqr5nN5rJiIPSGd7LcB72W5cB7mW57CsaqKavmGVNdVPxOTu+slIIM0rgcRDpXkEchBONeelR0w99Wvqn93gs2Agy7kNJqacDGTPHttWnETlbq7N2H97tPdfNAoq2kggPQVTffeHJ4181IA9khL3QkhrmOOM4JOIjoxWLusYv6Y+mtw38J9U/VR+zVjevW81f9cfeXTq7XLl0d3g3sVvNn/XH3k1drk0d3g3sVvNn/AFx95NXa5NHd4N7FbzZ/1x95NXa5NHd4N7FbzZ/1x95NXa5NHd4N7FbzZ/1x95NXa5NHd4N7FbzZ/wBcfeTV2uTR3eDexW82f9cfeTV2uTR3eDexW82f9cfeTV2uTR3eDexW82f9cfeTV2uTR3eDexW82f8AXH3k1drk0d3g3sVvNn/XH3k1drk0d3g3sVvNn/XH3k1drk0d3g3sVvNn/XH3k1drk0d3g3sVvNn/AFx95NXa5NHd4N7FbzZ/1x95NXa5NHd4N7FbzZ/1x95NXa5NHd4N7FbzZ/1x95NXa5NHd4N7FbzZ/wBcfeTV2uTR3eDexW82f9cfeTV2uTR3eDexW82f9cfeTV2uTR3eDexW82f9cfeTV2uTR3eAXsVvNnfXF3k1lrk0d3htl6N6boHiecgyD7jGm0MtyuJ4yuLEYn1PaPh3YfDRb95+ViULFyupIBAKDwmhtQYT6NB57iQNxIG4kDcSBuJA3EgbiQNxIG4kDcSBuJA3EgbiQNxIG4kDcSBuJA3EgbiQNxIG4kDcSD1io7EGdFHYg9kBBxYg4LUDBQMFAwUDBQMFAwUDBQMFAwUDBQMFAwUDBQMFAwUDBQMFAwUDBQMFAwUDBQAEHZA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4" descr="data:image/jpeg;base64,/9j/4AAQSkZJRgABAQAAAQABAAD/2wCEAAkGBxEQEBAPEA8QDxAQEhcQDw8PDxEOEBARFhcWFxQUFRUYHCggGBslGxQVITEhJSkrLi4uIx8zODMsNygtLisBCgoKDg0OGhAQGjIlICYtLSwsLCw3Lyw3LCwsLCwsLCwsLCw3LCwsLCwsLCwsLCwsLCwsLCwsLCwsLCwsLCwsLP/AABEIAOUA3AMBEQACEQEDEQH/xAAcAAEAAgIDAQAAAAAAAAAAAAAABQcEBgECAwj/xABKEAABAwEBCQoLBgQGAwAAAAABAAIDBBEFBhIhMXFzk7IUFjRBUVRhs9HSBxMVFyIjJFJjcpIlMjOBkbE1U2KhQoKUwdPwdIPx/8QAGgEBAQADAQEAAAAAAAAAAAAAAAUCAwQBBv/EADMRAQABAgUDAwMCBgIDAQAAAAABAgMEERQzUVJxsRMhMRKBoTKRBRUjQWLBYfAiQuHR/9oADAMBAAIRAxEAPwC8UEdde7lPSAePlDC7G1gBe9w5Q1tps6VnRRVXOVMZsK7lNEZ1Tkht/wDRfG1J7Vu0l7padZZ6jf8A0XxtSe1NJe6TWWeo3/0XxtSe1NJe6TWWeo3/ANF8bUntTSXuk1lnqN/9F8bUntTSXuk1lnqN/wDRfG1J7U0l7pNZZ6jf/RfG1J7U0l7pNZZ6jf8A0XxtSe1NJe6TWWeo3/0XxtSe1NJe6TWWeo3/ANF8bUntTSXuk1lnqN/9F8bUntTSXuk1lnqN/wDRfG1J7U0l7pNZZ6jf/RfG1J7U0l7pNZZ6jf8A0XxtSe1NJe6TWWeo3/0XxtSe1NJe6TWWeo3/ANF8bUntTSXuk1lnqN/9F8bUntTSXuk1lnqN/wDRfG1J7U0l7pNZZ6jf/RfG1J7U0l7pNZZ6jf8A0XxtSe1NJe6TWWeo3/0XxtSe1NJe6TWWeo3/ANF8bUntTSXuk1lnqBf9Rcsw6fEuNn6JpL3Sauz1J65104ahnjIZGyNyGzK08jgcYOdc9VM0zlLopqiqM4Zi8eiDzqJQxjnnIxpccwFpQUfWVj55HTyEl8hwjabbBxNHQMgCv2bcW6YiHz167NyuZl4rY1CBYgWICBYgWIFiBYgIFiBYgWICBYgIFiAgIFiAgWICCUvYui6nqontJwZHtilbxOY9wbjzEg/ryrlxlqKrc1f3h14K7NFyKf7SuCKS1Rlt7IMO6/B59E/ZKQKSYMQzBfRw+ZlzgoO8EJe9kbbMKR7Y224hhPcGtt6LSFjcr+imauGduj66op5bcPB3PziH6H9qn/zD/FQ/l3+X4QF3riSUcoikc1+EwPa5loBFpFhByHEurD4j1on2yycuJw3ozHvnmjcFdDmLEGw3CvQmq4RO2WONrnOa0ODnOOC4tJNmTGCuG7jPormmId9nA+pRFU1fLvdi8yamhfO6aJ7WWYTWtc02Ehtotzry3jfqqin6fl7cwH0UTVFXw1uxd6eYKDOuLcp9XMIGOawlpcXPtsDW2W4hlyhaL970qc8m/D2PWqyzybH5u5+cw6t/auT+Yf4uz+XR1fhqlZSuikkidYXRvLHFuQkGy0LutXPUoipwXrfp1zS8bFsawizGhk22mvAnexr/AB8LcJodg4L3WWi2y3jU7+Yf4qf8u/yRd8N7clEIy+RkgkJALAWkEC3GCt9jFerV9OWTRiMJ6VP1Z5obBXU4yxBNXvXtS1okcyRkbYyGkvDnEuItxAdFi5L+K9Kr6cs3Zh8J6tP1Z5JOpvAnYx7xPC7BaXYOC9ttgtst4lpj+If4t/8ALv8AL8NRbjAPLjVFMmHOCg9aUeti0se21asRtVdm7DbtPdcVE9QX0CQCDEuxwefRP2SkClmNxDMF9FD5uXbBQZNyx7TS/wDlQdcxasRtVdm7D7tPddShLyuPCTwmLQjbcqP8P/8Ab7f7TP4j/wCv3/01PBVFOMFDJZ/g94BHpJeteomJ3alzC7NLIv24BUZmdYxY2dynvDO/tVdp8KowVdQDBQbH4Px7cNDJ+7Fw4/8ARHd3/wAP/XPZaClqqnL4R7ZVaZ/7q1hNmP8Av90TF71X28I/BXQ5nWRuI5ik/BHyu2g/Ci0bdkL519I1DwnfcpfnfshduB3J7OLH7cd2h4KqpBgoN/8ABl+FUaUbAUnHbn2V8Dtfdttf+FLo3bJXG7VIRN9FuYfsvoo+Hzc/LvgoO9OPWRaWPbatV/aq7NuH3ae63KBQl9JBBi3X4PPon7JSBTkbcQzBfQQ+dmHbBXpk4LF5OUxlL2M4nOHvumX+dNrpO1a/Qt9MNvr3eqXk+1xwnFznHK5zi52LJjKzppppjKmMmuqqqv3qnNxgrJjkYKGTvFI9uJkkjAcZDJHsBPLYDlWuq1RVOcw2U3blMZRLmSV7hY6SR4y2Pke8W5iUi1RE5xEFV25VGU1PPBWzNryMFDJy20EFpLSMjmktcMxCxqppqjKqGVNVVM50zk9d1S/zptdJ2rD0LfTDZ693ql44PaeUnjK2RERGUNU5zOcmCvXmRgIZPVk8gAAllaBiAbLIAByAA4lq9G30w2xeu9UukjnOIL3PeRiBe9zyB0WnEsqbdNP6YY1V11/qnN1wVmwyMFDJ2ic5pJY97CcpY9zLc9hxrCq3RV+qM2dNddH6Zyd3zyOBDpZXA4i10sjgRyEE41j6NvphlN671S8sBbWrIwUMnaFvpx6WPbatV/bq7NuHj+rT3WvQKGupIIMW6/B59E/ZKQKjjbiGYK/D59zgoPSnpnyEiON8hb97xbHPwc9gxLXXeoo/VLZRZrr96YZHkio5tPqZOxYaq1z5Z6W70+DyRUc2n1MnYmqtc+TS3enweSKjm0+pk7E1VrnyaW70+DyRUc2n1MnYmqtc+TS3enweSKjm0+pk7E1VrnyaW70+DyRUc2n1MnYmqtc+TS3enweSKjm0+pk7E1VrnyaW70+DyRUc2n1MnYmqtc+TS3enweSKjm0+pk7E1VrnyaW70+DyRUc2n1MnYmqtc+TS3enweSKjm0+pk7E1VrnyaW70+DyRUc2n1MnYmqtc+TS3enweSKjm0+pk7E1VrnyaW70+DyRUc2n1MnYmqtc+TS3enweSKjm0+pk7E1VrnyaW70+DyRUc2n1MnYmqtc+TS3enweSKjm0+pk7E1VrnyaW70+DyRUc2n1MnYmqtc+TS3enweSKjm0+pk7E1VrnyaW7x4YssLmOwHtcx2XBe0sdZy2Hi6VsouU1/plrrt1Ufqh4PlA6T0LbES1TVEPOGQmSLiHjY8Q+dqwvxHpVdmzD1Z3ae63KBQV5JBBi3X4PPon7JXsCqY24hmCuw+elkUNGZpYoQS0yvDbRlDQC5xHTgtcVqv3PoomYbsPb+u5FMrTo6VkTGxxtDGNFjWjIO09KjT7rUPdHogICAgICAgICAgICAgICAgICCPu5cmOrhdFIMdlsb/wDFG/icP+41lRXNFUVQxroiumaZU94si0EWEEhw5HA2EfqF9BRV9VMVcvnK6fpqmnh3gb6cWlj22rXiNqrs2Ybdp7raoFBfQpIIMW6/B59E/ZKQKvjbiGYK9D52Ule6PbqTSP6iZc2L2pdWD3VlKUsCAgICAg6teDbYQbDYbDbYcth/UIOyAgICAgICAgICAgICAgpqpb6yXSybblesbdPZ85iN2rvLrG3049LHttTEbVXZ7ht2nutOgUF9Ekggxbr8Hn0T9koKtjdiGYK7D56YSV7Z9upNI/qJlzYvbdWD3VmKWriAgICAgrW69XJBX1UkLzG7xjbbMbXerjxPbkd/2yxUbNmi5ajNNv3q7d6cpbDce/GN9jKkCB+QSY/EuOf/AAZji6Sua7hqqPf5h02cTRc9viW0ArndLlAQEBAQEBAQEBAQEFL1bvWy6WTbcrtjbp7PncRu1d5dYXenHpY9tqX9qrs9w27T3WtQKE+hSQQYt1+Dz6J+yUgVRG7EMwVx8/KUvZPt1JpH9RMufFbbqwe6s9S1YQEBAQEFW3yn22q0g6uNVsJtQkYvdlHWrpcqQuPdyalsEbsKLjgf9z/KcrPyxdC5buFpr949pddrF10e1XvDe7i3xwVXotPi5bMcMmJ3TgnI4Zv7KdctVW5/8oUrd2muM6ZTC1tggICAgICAgICAgpOsd62bTSbbldsbdPZ8/iN2rvLpTu9ZFpY9tq8v7dXZ7h92nutugUNfSQQYt1+Dz6J+yUgVJGcQzBXEFKXrH2+k0knUTLmxW26cJuLTUxVEBAQEBBVd859tqtI3q41Xwm1CRi92UbauhzFqDg/sbQchB4iDxFeTETGUvYmaZzhslxr8JYbGTg1EYxYWLx7fzOJ/52HpK4buD/vR+zvtYz+1f7t4uddKKoZhwyNeMhsxOaeRzTjaegrgmmaZyl301RVGcMtePRAQEBAQEBAQUdXO9dNppNtyuWdunsgX9yrvLrTO9ZFpY9tqX9urs9w+7T3W/QKGvJIIMW6/B59E/ZKQKgjdiGYK4hJa9Q+30fzydRMufFbbowm4tVS1UQEBAQEFUX0H26q0jerjVfCbUI+L3ZRlq6XMWoFqDHlqgMQx9PEsopYzU6UtdLE8SxSOjkH+JpstHIRkI6DiXlyzRcjKqHtu/XbnOmW93Av+Y6yOsAjdk8ewHxZ+YZWZ8YzKXewVdHvT7wq2MbRX7Ve0t3jkDgHNIc0i0OBBBHKCuJ2u6AgICAgICCiq93rp9NJtuVyzt09kG/uVd5daQ+ti0se21L+3V2e4fdp7rjoFDXUkEGLdfg8+ifslIJU2x2IZgriCmL0T9oUfzydRMufFbbpwm4thS1UQEBAQEFTX1H26q0jerjVjCbUfdGxm7KLtXS5XnLOG5+RexTm8mrJhyzl2bkWyKcmE1ZvO1esS1AtQSdw7v1FG62F/oE2uhf6UTvy/wnpFnTauW9hKLnv8Ty67GLrte3zHCyr3r8aersYT4ic4vFPOJx/ofkdmxHoUm9h67XzHtyr2cTRd/TP2bItDeICAgICChron18+mk23K5Z26eyDf3Ku8utE71sOlj22pf26uxh92nuuegUNeSQQYt1+Dz6J+yUgUww4hmCuIKYvPP2hR/PJ1Ey5sVtunCbi21MVRAQEBAQVHfc4Cuq7cXpt6uNWcHH9KPui42f6s/ZAS1XE3F08a7IocU1cMa1ZsS1eBagWoFqBagFJjOMpImYnOG7XkXxVxe2BsbqyIYnFxsdCNKcVn9LsfIpOMsWqPemcp4/78K+Dv3a/aqM45/wC/KzlOUhAQEBBQV0j6+fTy9Y5XLO3T2QL+7V3l1oT66HTR7bUv7dXZ7h92nuuugUNeSQQYt1+Dz6J+yUFKMOIZgriAmrzT9o0fzydRMufFbbpwm4t1S1YQEBAQEFKX8O+0asf1t6qNXcDsx90DH78/bwg7V1uQtQLUC1AtQLUHeGNz3NYxrnvcbGsaC5zj0ALGuumiM6pyZUUVVzlTGbe73fB651klaSwZdzxu9I/O8ZMzf1Uq/j5n2t+3/KtY/h9NPvc954WFR0ccLBHFG2NjcjWANH/3pU+ZmfeVGIiPaHuvHogICAg+frpn2io08vWOVyzt09kC/u1d5cXPProNNHttS/t1dnuH3ae67qBQ15JBBi3Y4PPon7JSBSTDiGZXECU1eYftGj+eTqJlz4rbdOE3VvqWrCAgICAgpK/k/aVX87OqjV3A7MffygY/fn7eEHauxxlqBagWoFq8mciPf4bRe7eTUVVj5LaaE48N7fWPH9DD+5/uuC/j6afaj3n8KNj+H1Ve9z2jj+//AMWbcO4FPRtwYI7CfvyO9KR+d3+wxKTcuVVznVKvbt024ypjJKLBmICAgICAg+fLqH2io08vWOVyzt09kC/u1d5dbnH10Gmj22pf26uz3D7tPdeNAoa8kggxbscHn0T9kpAo9hxDMriCm7y/4jR/PJ1Ey58VtunCbi4VLVRAQEBAQUhf1/Eqv52dVGr2B2Y+/l8/j9+fsgrV1uMtQc2oJO4dwKmtdZBH6Ntjpn2tibndZjPQLSua9irdr/meIdVjCXLvv8RzP+ln3uXkU9JY943ROMfjJGjBYf6GcWc2npUe9ibl35+OFmxhbdn4+eW0rndIgICAgICAgIPnm6p9oqNPL1jlcs7dPZAv7tXeXFzT6+DTR7bV5f26uz3D7tPdedAoi8kggxbscHn0T9kpAo5mQZlcQU3eV/EaP55OomXPitt04TcXEpaqICAgICCj7+z9pVfzs6qNXsDsx9/L5/8AiG/P2QVq7HE9qKkkneIoY3SyHIxgtNnKeIDpOJarl2i3GdUttqzXdnKiM1i3ueDlrbJK1wkdlEDCRGPndldmFgzqTfx1dftR7R+VjD/w+ij3r95/DfoYWsaGMa1jWixrWgNaByADIuBQeiAgICAgICAgICD54utwio08vWOVyzt09kG/uVd5dbm/jwaaPbal/bq7GH3ae69aBQ15JBBi3X4PPon7JSBRrDiGZXEJL3kTA3To2jH6Umb8CZaMVH9Jvwk/1VzqUrCAgICAgo+/sW3TqwMZL2AAC0k+KjxAcau4KYixEz/z5QMdTNWImIjhLXueD6eeySpJp4jjDLPXvGY/c/PH0LRf/iER7W/3b7H8Omfe7+3/AOrMuTcmCkZ4uCJsbeOzG5x5XOONxzqXVXNU51SrU0U0xlTGUM5YshAQEBAQEBAQEBAQfO91j7TU6eXrHK5Z26eyDf3Ku8utzPx4NNHttXl/bq7PcPu0917UCiLqSCDFuxwefRP2SkD58fUlwAGIWfqr8Q+emrNOeDz+KUfzS9RMufGbTpwW6vNSFgQEBAQEEZBcKnZUS1YjBnlILpHekW2Na2xlv3RY0ZFlNdU0xTn7MIopiqaoj3n+6TWLMQEBAQEBAQEBAQEBAQfO11+E1Onl6xyuWdunshX9yrvLrcz8eDTR7bV5f26uxY3Ke696BRF1JBBi3Y4PPoZNkpA+dW5BmX0EPnmwXgyBt06NzjYMN7fzdFIxv93Bc2Mj+lLpwc/1YXspCwICAgICAgICAgICAgICAgICAgIOCUHzldGUPmmeMj5ZHtzOe4j+xVyzGVFPZBvTncqn/l2uX+PT6aPbavL+3V2ZWNynuvigURcSQQYt2ODz6GTZKQPnRuQZl9BD552a4gggkEEEEYiCMYI6UqiJjKSJmJzhZdw/Ce0MDKyF5e0WeNhwSH9JYSLDmJ/JTK8FVE/+PuqW8bRMf+XslPOdQ+5U6pnfWvSXePDZrLPP4k851D7lTqmd9NJd48Gss8/iTznUPuVOqZ300l3jwayzz+JPOdQ+5U6pnfTSXePBrLPP4k851D7lTqmd9NJd48Gss8/iTznUPuVOqZ300l3jwayzz+JPOdQ+5U6pnfTSXePBrLPP4k851D7lTqmd9NJd48Gss8/iTznUPuVOqZ300l3jwayzz+JPOdQ+5U6pnfTSXePBrLPP4k851D7lTqmd9NJd48Gss8/iTznUPuVOqZ300l3jwayzz+JPOdQ+5U6pnfTSXePBrLPP4k851D7lTqmd9NJd48Gss8/iTznUPuVOqZ300l3jwayzz+JPOdQ+5U6pnfTSXePBrLPP4k851D7lTqmd9NJd48Gss8/iTznUPuVOqZ300l3jwayzz+JPOdQ+5U6pnfTSXePDzWWufxLXL6/CIaiN0FLG6JjxgySvI8Y5pxFrWj7to47bf3W+zg5zzrab2NjLKj92hKimsm5fCKfTR7bVpv7dXZusblPdfNAoi4kggxbscHn0MmyUgfObMgzL6B885R4ICAgICAgICAgICAgICAgICAgICAgIMq5fCKfTR7bVqv7dXZusblPdfNAoi4kggxbscHn0MmyUgfOTMgzL6B887IPaipzLLFC0gOlkZE0nIHPcGgnotKwuVfRTNTO3R9dUUrBHgnfz9v8ApT/yrh109Lu0EdTVL7b3HXPlZE6VswezDa9rDHx2EFtps/VdOHv+rE+3w5sRY9KY9/lBroc4g3G9i8F9dTNqd1Nha9zg1niTKfRcWkk4beNpXFdxc0VzTk7bWDiuiKpl63weDt9JTSVO62yiIAuZ4gxEgkDEcM8vIvLeMmqqKcvllcwUU0TVn8NJXc4BBLXr3DdX1Ap2yCL0C8vc0vsDbBibaLTjHGFov3vSpzyb7Fn1ass8m4+ad/P2/wClP/KuXXT0urQR1NCurQmnnlp3ODnRPLC5uIGzjC7bVf10xU4rtv6K5pYq2NbglDJYdL4LJHsY81rGlzQ4tFMXgWi2y3xgt/QKdOOnpUdBHUg777z3XObE8ztnbK4txRGItIFuTCdaFvsYn1JyyaL+Gi1TnEtZXU5RBs96F5r7oskkE7YGxuDMcZlLjZacWELBjC5L+J9OrKIddjC+pT9Uym6vwWSMje8VrHFrS4NNMWB1gtswvGGz9CtMY6elu0EdSvAeNUU5ygybl8Ip9NHttWq/t1dm2xuU919UCiLiSCDFuxwefQybJQfOTcgzL6B885QSF72KtouirgJ1rFpv7dXZuw+5T3fRCirapfDEfaqccYhNo5PTKo4D4q+3+07H/NP3/wBNBXeniC7PBcfsyDofLb0eteo2J3alrC7VLK8IJ+zKv5BttWNjcp7wyv7VXafCiVbQxBuXgnP2h/6H/uxcWO/RHd24H9c9lzKYqKAvy/iFZpnf7KxhdqEbFbtX/f7IZdDncOyFeT8EfL6RoD6qLRt2QoD6FofhlPqaTSu2F2YL9c9nFjtuO6q1USxBa/gcPs1SOPx4xf5GqVjdz7KuC2/u3m6BsilOT1bsf+Urkdj5uZkGZX4+Hz0/LlejKuVwin00e21ar+3V2bbG5T3X1QKIuJIIMe6jC6CZoxl0TwByktICD5wbkCvx7w+fn2lyvXgvJjMicvhkbvm/nza6TtWHpW+mP2bPVr6p/eXlJK5xwnOc45LXOLj+pWUUxT8Qxqqmr5nN0WTEQesVTIwWMkkYMtjJHMFuYFYTbon3mIZxcriMomXMtVI4WOlkeOR0j3D9CUi3RHvEQTcrn2mqXis2Ag7RyFpDmuLSMhaS0j8wvJpiqMph7FU0+8S9t3zfz5tdJ2rD0rfTH7M/VudU/vLHJtxnGTjJOMlZxER7Qwmc/eRevBB7srZQABNKAMQAleAByAArX6VHTH7Nnq19U/vLpLO99mG977MmG9z7M1pWVNFNPxGTGquqr5nN5rJiIPSGd7LcB72W5cB7mW57CsaqKavmGVNdVPxOTu+slIIM0rgcRDpXkEchBONeelR0w99Wvqn93gs2Agy7kNJqacDGTPHttWnETlbq7N2H97tPdfNAoq2kggPQVTffeHJ4181IA9khL3QkhrmOOM4JOIjoxWLusYv6Y+mtw38J9U/VR+zVjevW81f9cfeXTq7XLl0d3g3sVvNn/XH3k1drk0d3g3sVvNn/AFx95NXa5NHd4N7FbzZ/1x95NXa5NHd4N7FbzZ/1x95NXa5NHd4N7FbzZ/1x95NXa5NHd4N7FbzZ/wBcfeTV2uTR3eDexW82f9cfeTV2uTR3eDexW82f9cfeTV2uTR3eDexW82f9cfeTV2uTR3eDexW82f8AXH3k1drk0d3g3sVvNn/XH3k1drk0d3g3sVvNn/XH3k1drk0d3g3sVvNn/XH3k1drk0d3g3sVvNn/AFx95NXa5NHd4N7FbzZ/1x95NXa5NHd4N7FbzZ/1x95NXa5NHd4N7FbzZ/1x95NXa5NHd4N7FbzZ/wBcfeTV2uTR3eDexW82f9cfeTV2uTR3eDexW82f9cfeTV2uTR3eDexW82f9cfeTV2uTR3eAXsVvNnfXF3k1lrk0d3htl6N6boHiecgyD7jGm0MtyuJ4yuLEYn1PaPh3YfDRb95+ViULFyupIBAKDwmhtQYT6NB57iQNxIG4kDcSBuJA3EgbiQNxIG4kDcSBuJA3EgbiQNxIG4kDcSBuJA3EgbiQNxIG4kDcSD1io7EGdFHYg9kBBxYg4LUDBQMFAwUDBQMFAwUDBQMFAwUDBQMFAwUDBQMFAwUDBQMFAwUDBQMFAwUDBQAEHZAQ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6" descr="data:image/jpeg;base64,/9j/4AAQSkZJRgABAQAAAQABAAD/2wCEAAkGBxEQEBAPEA8QDxAQEhcQDw8PDxEOEBARFhcWFxQUFRUYHCggGBslGxQVITEhJSkrLi4uIx8zODMsNygtLisBCgoKDg0OGhAQGjIlICYtLSwsLCw3Lyw3LCwsLCwsLCwsLCw3LCwsLCwsLCwsLCwsLCwsLCwsLCwsLCwsLCwsLP/AABEIAOUA3AMBEQACEQEDEQH/xAAcAAEAAgIDAQAAAAAAAAAAAAAABQcEBgECAwj/xABKEAABAwEBCQoLBgQGAwAAAAABAAIDBBEFBhIhMXFzk7IUFjRBUVRhs9HSBxMVFyIjJFJjcpIlMjOBkbE1U2KhQoKUwdPwdIPx/8QAGgEBAQADAQEAAAAAAAAAAAAAAAUCAwQBBv/EADMRAQABAgUDAwMCBgIDAQAAAAABAgMEERQzUVJxsRMhMRKBoTKRBRUjQWLBYfAiQuHR/9oADAMBAAIRAxEAPwC8UEdde7lPSAePlDC7G1gBe9w5Q1tps6VnRRVXOVMZsK7lNEZ1Tkht/wDRfG1J7Vu0l7padZZ6jf8A0XxtSe1NJe6TWWeo3/0XxtSe1NJe6TWWeo3/ANF8bUntTSXuk1lnqN/9F8bUntTSXuk1lnqN/wDRfG1J7U0l7pNZZ6jf/RfG1J7U0l7pNZZ6jf8A0XxtSe1NJe6TWWeo3/0XxtSe1NJe6TWWeo3/ANF8bUntTSXuk1lnqN/9F8bUntTSXuk1lnqN/wDRfG1J7U0l7pNZZ6jf/RfG1J7U0l7pNZZ6jf8A0XxtSe1NJe6TWWeo3/0XxtSe1NJe6TWWeo3/ANF8bUntTSXuk1lnqN/9F8bUntTSXuk1lnqN/wDRfG1J7U0l7pNZZ6jf/RfG1J7U0l7pNZZ6jf8A0XxtSe1NJe6TWWeo3/0XxtSe1NJe6TWWeo3/ANF8bUntTSXuk1lnqBf9Rcsw6fEuNn6JpL3Sauz1J65104ahnjIZGyNyGzK08jgcYOdc9VM0zlLopqiqM4Zi8eiDzqJQxjnnIxpccwFpQUfWVj55HTyEl8hwjabbBxNHQMgCv2bcW6YiHz167NyuZl4rY1CBYgWICBYgWIFiBYgIFiBYgWICBYgIFiAgIFiAgWICCUvYui6nqontJwZHtilbxOY9wbjzEg/ryrlxlqKrc1f3h14K7NFyKf7SuCKS1Rlt7IMO6/B59E/ZKQKSYMQzBfRw+ZlzgoO8EJe9kbbMKR7Y224hhPcGtt6LSFjcr+imauGduj66op5bcPB3PziH6H9qn/zD/FQ/l3+X4QF3riSUcoikc1+EwPa5loBFpFhByHEurD4j1on2yycuJw3ozHvnmjcFdDmLEGw3CvQmq4RO2WONrnOa0ODnOOC4tJNmTGCuG7jPormmId9nA+pRFU1fLvdi8yamhfO6aJ7WWYTWtc02Ehtotzry3jfqqin6fl7cwH0UTVFXw1uxd6eYKDOuLcp9XMIGOawlpcXPtsDW2W4hlyhaL970qc8m/D2PWqyzybH5u5+cw6t/auT+Yf4uz+XR1fhqlZSuikkidYXRvLHFuQkGy0LutXPUoipwXrfp1zS8bFsawizGhk22mvAnexr/AB8LcJodg4L3WWi2y3jU7+Yf4qf8u/yRd8N7clEIy+RkgkJALAWkEC3GCt9jFerV9OWTRiMJ6VP1Z5obBXU4yxBNXvXtS1okcyRkbYyGkvDnEuItxAdFi5L+K9Kr6cs3Zh8J6tP1Z5JOpvAnYx7xPC7BaXYOC9ttgtst4lpj+If4t/8ALv8AL8NRbjAPLjVFMmHOCg9aUeti0se21asRtVdm7DbtPdcVE9QX0CQCDEuxwefRP2SkClmNxDMF9FD5uXbBQZNyx7TS/wDlQdcxasRtVdm7D7tPddShLyuPCTwmLQjbcqP8P/8Ab7f7TP4j/wCv3/01PBVFOMFDJZ/g94BHpJeteomJ3alzC7NLIv24BUZmdYxY2dynvDO/tVdp8KowVdQDBQbH4Px7cNDJ+7Fw4/8ARHd3/wAP/XPZaClqqnL4R7ZVaZ/7q1hNmP8Av90TF71X28I/BXQ5nWRuI5ik/BHyu2g/Ci0bdkL519I1DwnfcpfnfshduB3J7OLH7cd2h4KqpBgoN/8ABl+FUaUbAUnHbn2V8Dtfdttf+FLo3bJXG7VIRN9FuYfsvoo+Hzc/LvgoO9OPWRaWPbatV/aq7NuH3ae63KBQl9JBBi3X4PPon7JSBTkbcQzBfQQ+dmHbBXpk4LF5OUxlL2M4nOHvumX+dNrpO1a/Qt9MNvr3eqXk+1xwnFznHK5zi52LJjKzppppjKmMmuqqqv3qnNxgrJjkYKGTvFI9uJkkjAcZDJHsBPLYDlWuq1RVOcw2U3blMZRLmSV7hY6SR4y2Pke8W5iUi1RE5xEFV25VGU1PPBWzNryMFDJy20EFpLSMjmktcMxCxqppqjKqGVNVVM50zk9d1S/zptdJ2rD0LfTDZ693ql44PaeUnjK2RERGUNU5zOcmCvXmRgIZPVk8gAAllaBiAbLIAByAA4lq9G30w2xeu9UukjnOIL3PeRiBe9zyB0WnEsqbdNP6YY1V11/qnN1wVmwyMFDJ2ic5pJY97CcpY9zLc9hxrCq3RV+qM2dNddH6Zyd3zyOBDpZXA4i10sjgRyEE41j6NvphlN671S8sBbWrIwUMnaFvpx6WPbatV/bq7NuHj+rT3WvQKGupIIMW6/B59E/ZKQKjjbiGYK/D59zgoPSnpnyEiON8hb97xbHPwc9gxLXXeoo/VLZRZrr96YZHkio5tPqZOxYaq1z5Z6W70+DyRUc2n1MnYmqtc+TS3enweSKjm0+pk7E1VrnyaW70+DyRUc2n1MnYmqtc+TS3enweSKjm0+pk7E1VrnyaW70+DyRUc2n1MnYmqtc+TS3enweSKjm0+pk7E1VrnyaW70+DyRUc2n1MnYmqtc+TS3enweSKjm0+pk7E1VrnyaW70+DyRUc2n1MnYmqtc+TS3enweSKjm0+pk7E1VrnyaW70+DyRUc2n1MnYmqtc+TS3enweSKjm0+pk7E1VrnyaW70+DyRUc2n1MnYmqtc+TS3enweSKjm0+pk7E1VrnyaW70+DyRUc2n1MnYmqtc+TS3enweSKjm0+pk7E1VrnyaW70+DyRUc2n1MnYmqtc+TS3enweSKjm0+pk7E1VrnyaW7x4YssLmOwHtcx2XBe0sdZy2Hi6VsouU1/plrrt1Ufqh4PlA6T0LbES1TVEPOGQmSLiHjY8Q+dqwvxHpVdmzD1Z3ae63KBQV5JBBi3X4PPon7JXsCqY24hmCuw+elkUNGZpYoQS0yvDbRlDQC5xHTgtcVqv3PoomYbsPb+u5FMrTo6VkTGxxtDGNFjWjIO09KjT7rUPdHogICAgICAgICAgICAgICAgICCPu5cmOrhdFIMdlsb/wDFG/icP+41lRXNFUVQxroiumaZU94si0EWEEhw5HA2EfqF9BRV9VMVcvnK6fpqmnh3gb6cWlj22rXiNqrs2Ybdp7raoFBfQpIIMW6/B59E/ZKQKvjbiGYK9D52Ule6PbqTSP6iZc2L2pdWD3VlKUsCAgICAg6teDbYQbDYbDbYcth/UIOyAgICAgICAgICAgICAgpqpb6yXSybblesbdPZ85iN2rvLrG3049LHttTEbVXZ7ht2nutOgUF9Ekggxbr8Hn0T9koKtjdiGYK7D56YSV7Z9upNI/qJlzYvbdWD3VmKWriAgICAgrW69XJBX1UkLzG7xjbbMbXerjxPbkd/2yxUbNmi5ajNNv3q7d6cpbDce/GN9jKkCB+QSY/EuOf/AAZji6Sua7hqqPf5h02cTRc9viW0ArndLlAQEBAQEBAQEBAQEFL1bvWy6WTbcrtjbp7PncRu1d5dYXenHpY9tqX9qrs9w27T3WtQKE+hSQQYt1+Dz6J+yUgVRG7EMwVx8/KUvZPt1JpH9RMufFbbqwe6s9S1YQEBAQEFW3yn22q0g6uNVsJtQkYvdlHWrpcqQuPdyalsEbsKLjgf9z/KcrPyxdC5buFpr949pddrF10e1XvDe7i3xwVXotPi5bMcMmJ3TgnI4Zv7KdctVW5/8oUrd2muM6ZTC1tggICAgICAgICAgpOsd62bTSbbldsbdPZ8/iN2rvLpTu9ZFpY9tq8v7dXZ7h92nutugUNfSQQYt1+Dz6J+yUgVJGcQzBXEFKXrH2+k0knUTLmxW26cJuLTUxVEBAQEBBVd859tqtI3q41Xwm1CRi92UbauhzFqDg/sbQchB4iDxFeTETGUvYmaZzhslxr8JYbGTg1EYxYWLx7fzOJ/52HpK4buD/vR+zvtYz+1f7t4uddKKoZhwyNeMhsxOaeRzTjaegrgmmaZyl301RVGcMtePRAQEBAQEBAQUdXO9dNppNtyuWdunsgX9yrvLrTO9ZFpY9tqX9urs9w+7T3W/QKGvJIIMW6/B59E/ZKQKgjdiGYK4hJa9Q+30fzydRMufFbbowm4tVS1UQEBAQEFUX0H26q0jerjVfCbUI+L3ZRlq6XMWoFqDHlqgMQx9PEsopYzU6UtdLE8SxSOjkH+JpstHIRkI6DiXlyzRcjKqHtu/XbnOmW93Av+Y6yOsAjdk8ewHxZ+YZWZ8YzKXewVdHvT7wq2MbRX7Ve0t3jkDgHNIc0i0OBBBHKCuJ2u6AgICAgICCiq93rp9NJtuVyzt09kG/uVd5daQ+ti0se21L+3V2e4fdp7rjoFDXUkEGLdfg8+ifslIJU2x2IZgriCmL0T9oUfzydRMufFbbpwm4thS1UQEBAQEFTX1H26q0jerjVjCbUfdGxm7KLtXS5XnLOG5+RexTm8mrJhyzl2bkWyKcmE1ZvO1esS1AtQSdw7v1FG62F/oE2uhf6UTvy/wnpFnTauW9hKLnv8Ty67GLrte3zHCyr3r8aersYT4ic4vFPOJx/ofkdmxHoUm9h67XzHtyr2cTRd/TP2bItDeICAgICChron18+mk23K5Z26eyDf3Ku8utE71sOlj22pf26uxh92nuuegUNeSQQYt1+Dz6J+yUgUww4hmCuIKYvPP2hR/PJ1Ey5sVtunCbi21MVRAQEBAQVHfc4Cuq7cXpt6uNWcHH9KPui42f6s/ZAS1XE3F08a7IocU1cMa1ZsS1eBagWoFqBagFJjOMpImYnOG7XkXxVxe2BsbqyIYnFxsdCNKcVn9LsfIpOMsWqPemcp4/78K+Dv3a/aqM45/wC/KzlOUhAQEBBQV0j6+fTy9Y5XLO3T2QL+7V3l1oT66HTR7bUv7dXZ7h92nuuugUNeSQQYt1+Dz6J+yUFKMOIZgriAmrzT9o0fzydRMufFbbpwm4t1S1YQEBAQEFKX8O+0asf1t6qNXcDsx90DH78/bwg7V1uQtQLUC1AtQLUHeGNz3NYxrnvcbGsaC5zj0ALGuumiM6pyZUUVVzlTGbe73fB651klaSwZdzxu9I/O8ZMzf1Uq/j5n2t+3/KtY/h9NPvc954WFR0ccLBHFG2NjcjWANH/3pU+ZmfeVGIiPaHuvHogICAg+frpn2io08vWOVyzt09kC/u1d5cXPProNNHttS/t1dnuH3ae67qBQ15JBBi3Y4PPon7JSBSTDiGZXECU1eYftGj+eTqJlz4rbdOE3VvqWrCAgICAgpK/k/aVX87OqjV3A7MffygY/fn7eEHauxxlqBagWoFq8mciPf4bRe7eTUVVj5LaaE48N7fWPH9DD+5/uuC/j6afaj3n8KNj+H1Ve9z2jj+//AMWbcO4FPRtwYI7CfvyO9KR+d3+wxKTcuVVznVKvbt024ypjJKLBmICAgICAg+fLqH2io08vWOVyzt09kC/u1d5dbnH10Gmj22pf26uz3D7tPdeNAoa8kggxbscHn0T9kpAo9hxDMriCm7y/4jR/PJ1Ey58VtunCbi4VLVRAQEBAQUhf1/Eqv52dVGr2B2Y+/l8/j9+fsgrV1uMtQc2oJO4dwKmtdZBH6Ntjpn2tibndZjPQLSua9irdr/meIdVjCXLvv8RzP+ln3uXkU9JY943ROMfjJGjBYf6GcWc2npUe9ibl35+OFmxhbdn4+eW0rndIgICAgICAgIPnm6p9oqNPL1jlcs7dPZAv7tXeXFzT6+DTR7bV5f26uz3D7tPdedAoi8kggxbscHn0T9kpAo5mQZlcQU3eV/EaP55OomXPitt04TcXEpaqICAgICCj7+z9pVfzs6qNXsDsx9/L5/8AiG/P2QVq7HE9qKkkneIoY3SyHIxgtNnKeIDpOJarl2i3GdUttqzXdnKiM1i3ueDlrbJK1wkdlEDCRGPndldmFgzqTfx1dftR7R+VjD/w+ij3r95/DfoYWsaGMa1jWixrWgNaByADIuBQeiAgICAgICAgICD54utwio08vWOVyzt09kG/uVd5dbm/jwaaPbal/bq7GH3ae69aBQ15JBBi3X4PPon7JSBRrDiGZXEJL3kTA3To2jH6Umb8CZaMVH9Jvwk/1VzqUrCAgICAgo+/sW3TqwMZL2AAC0k+KjxAcau4KYixEz/z5QMdTNWImIjhLXueD6eeySpJp4jjDLPXvGY/c/PH0LRf/iER7W/3b7H8Omfe7+3/AOrMuTcmCkZ4uCJsbeOzG5x5XOONxzqXVXNU51SrU0U0xlTGUM5YshAQEBAQEBAQEBAQfO91j7TU6eXrHK5Z26eyDf3Ku8utzPx4NNHttXl/bq7PcPu0917UCiLqSCDFuxwefRP2SkD58fUlwAGIWfqr8Q+emrNOeDz+KUfzS9RMufGbTpwW6vNSFgQEBAQEEZBcKnZUS1YjBnlILpHekW2Na2xlv3RY0ZFlNdU0xTn7MIopiqaoj3n+6TWLMQEBAQEBAQEBAQEBAQfO11+E1Onl6xyuWdunshX9yrvLrcz8eDTR7bV5f26uxY3Ke696BRF1JBBi3Y4PPoZNkpA+dW5BmX0EPnmwXgyBt06NzjYMN7fzdFIxv93Bc2Mj+lLpwc/1YXspCwICAgICAgICAgICAgICAgICAgIOCUHzldGUPmmeMj5ZHtzOe4j+xVyzGVFPZBvTncqn/l2uX+PT6aPbavL+3V2ZWNynuvigURcSQQYt2ODz6GTZKQPnRuQZl9BD552a4gggkEEEEYiCMYI6UqiJjKSJmJzhZdw/Ce0MDKyF5e0WeNhwSH9JYSLDmJ/JTK8FVE/+PuqW8bRMf+XslPOdQ+5U6pnfWvSXePDZrLPP4k851D7lTqmd9NJd48Gss8/iTznUPuVOqZ300l3jwayzz+JPOdQ+5U6pnfTSXePBrLPP4k851D7lTqmd9NJd48Gss8/iTznUPuVOqZ300l3jwayzz+JPOdQ+5U6pnfTSXePBrLPP4k851D7lTqmd9NJd48Gss8/iTznUPuVOqZ300l3jwayzz+JPOdQ+5U6pnfTSXePBrLPP4k851D7lTqmd9NJd48Gss8/iTznUPuVOqZ300l3jwayzz+JPOdQ+5U6pnfTSXePBrLPP4k851D7lTqmd9NJd48Gss8/iTznUPuVOqZ300l3jwayzz+JPOdQ+5U6pnfTSXePBrLPP4k851D7lTqmd9NJd48Gss8/iTznUPuVOqZ300l3jwayzz+JPOdQ+5U6pnfTSXePDzWWufxLXL6/CIaiN0FLG6JjxgySvI8Y5pxFrWj7to47bf3W+zg5zzrab2NjLKj92hKimsm5fCKfTR7bVpv7dXZusblPdfNAoi4kggxbscHn0MmyUgfObMgzL6B885R4ICAgICAgICAgICAgICAgICAgICAgIMq5fCKfTR7bVqv7dXZusblPdfNAoi4kggxbscHn0MmyUgfOTMgzL6B887IPaipzLLFC0gOlkZE0nIHPcGgnotKwuVfRTNTO3R9dUUrBHgnfz9v8ApT/yrh109Lu0EdTVL7b3HXPlZE6VswezDa9rDHx2EFtps/VdOHv+rE+3w5sRY9KY9/lBroc4g3G9i8F9dTNqd1Nha9zg1niTKfRcWkk4beNpXFdxc0VzTk7bWDiuiKpl63weDt9JTSVO62yiIAuZ4gxEgkDEcM8vIvLeMmqqKcvllcwUU0TVn8NJXc4BBLXr3DdX1Ap2yCL0C8vc0vsDbBibaLTjHGFov3vSpzyb7Fn1ass8m4+ad/P2/wClP/KuXXT0urQR1NCurQmnnlp3ODnRPLC5uIGzjC7bVf10xU4rtv6K5pYq2NbglDJYdL4LJHsY81rGlzQ4tFMXgWi2y3xgt/QKdOOnpUdBHUg777z3XObE8ztnbK4txRGItIFuTCdaFvsYn1JyyaL+Gi1TnEtZXU5RBs96F5r7oskkE7YGxuDMcZlLjZacWELBjC5L+J9OrKIddjC+pT9Uym6vwWSMje8VrHFrS4NNMWB1gtswvGGz9CtMY6elu0EdSvAeNUU5ygybl8Ip9NHttWq/t1dm2xuU919UCiLiSCDFuxwefQybJQfOTcgzL6B885QSF72KtouirgJ1rFpv7dXZuw+5T3fRCirapfDEfaqccYhNo5PTKo4D4q+3+07H/NP3/wBNBXeniC7PBcfsyDofLb0eteo2J3alrC7VLK8IJ+zKv5BttWNjcp7wyv7VXafCiVbQxBuXgnP2h/6H/uxcWO/RHd24H9c9lzKYqKAvy/iFZpnf7KxhdqEbFbtX/f7IZdDncOyFeT8EfL6RoD6qLRt2QoD6FofhlPqaTSu2F2YL9c9nFjtuO6q1USxBa/gcPs1SOPx4xf5GqVjdz7KuC2/u3m6BsilOT1bsf+Urkdj5uZkGZX4+Hz0/LlejKuVwin00e21ar+3V2bbG5T3X1QKIuJIIMe6jC6CZoxl0TwByktICD5wbkCvx7w+fn2lyvXgvJjMicvhkbvm/nza6TtWHpW+mP2bPVr6p/eXlJK5xwnOc45LXOLj+pWUUxT8Qxqqmr5nN0WTEQesVTIwWMkkYMtjJHMFuYFYTbon3mIZxcriMomXMtVI4WOlkeOR0j3D9CUi3RHvEQTcrn2mqXis2Ag7RyFpDmuLSMhaS0j8wvJpiqMph7FU0+8S9t3zfz5tdJ2rD0rfTH7M/VudU/vLHJtxnGTjJOMlZxER7Qwmc/eRevBB7srZQABNKAMQAleAByAArX6VHTH7Nnq19U/vLpLO99mG977MmG9z7M1pWVNFNPxGTGquqr5nN5rJiIPSGd7LcB72W5cB7mW57CsaqKavmGVNdVPxOTu+slIIM0rgcRDpXkEchBONeelR0w99Wvqn93gs2Agy7kNJqacDGTPHttWnETlbq7N2H97tPdfNAoq2kggPQVTffeHJ4181IA9khL3QkhrmOOM4JOIjoxWLusYv6Y+mtw38J9U/VR+zVjevW81f9cfeXTq7XLl0d3g3sVvNn/XH3k1drk0d3g3sVvNn/AFx95NXa5NHd4N7FbzZ/1x95NXa5NHd4N7FbzZ/1x95NXa5NHd4N7FbzZ/1x95NXa5NHd4N7FbzZ/wBcfeTV2uTR3eDexW82f9cfeTV2uTR3eDexW82f9cfeTV2uTR3eDexW82f9cfeTV2uTR3eDexW82f8AXH3k1drk0d3g3sVvNn/XH3k1drk0d3g3sVvNn/XH3k1drk0d3g3sVvNn/XH3k1drk0d3g3sVvNn/AFx95NXa5NHd4N7FbzZ/1x95NXa5NHd4N7FbzZ/1x95NXa5NHd4N7FbzZ/1x95NXa5NHd4N7FbzZ/wBcfeTV2uTR3eDexW82f9cfeTV2uTR3eDexW82f9cfeTV2uTR3eDexW82f9cfeTV2uTR3eAXsVvNnfXF3k1lrk0d3htl6N6boHiecgyD7jGm0MtyuJ4yuLEYn1PaPh3YfDRb95+ViULFyupIBAKDwmhtQYT6NB57iQNxIG4kDcSBuJA3EgbiQNxIG4kDcSBuJA3EgbiQNxIG4kDcSBuJA3EgbiQNxIG4kDcSD1io7EGdFHYg9kBBxYg4LUDBQMFAwUDBQMFAwUDBQMFAwUDBQMFAwUDBQMFAwUDBQMFAwUDBQMFAwUDBQAEHZAQ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579" y="2190697"/>
            <a:ext cx="1448584" cy="1507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6412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Αξιολόγηση της θέσης </a:t>
            </a:r>
            <a:endParaRPr lang="en-US"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79" y="2467556"/>
            <a:ext cx="1448584" cy="1507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2047163" y="2131485"/>
            <a:ext cx="6387153" cy="37763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chemeClr val="tx1">
                    <a:lumMod val="75000"/>
                    <a:lumOff val="25000"/>
                  </a:schemeClr>
                </a:solidFill>
              </a:rPr>
              <a:t>“</a:t>
            </a:r>
            <a:r>
              <a:rPr lang="en-US" dirty="0" smtClean="0">
                <a:solidFill>
                  <a:schemeClr val="tx1">
                    <a:lumMod val="75000"/>
                    <a:lumOff val="25000"/>
                  </a:schemeClr>
                </a:solidFill>
                <a:hlinkClick r:id="rId3"/>
              </a:rPr>
              <a:t>Childbirth</a:t>
            </a:r>
            <a:r>
              <a:rPr lang="en-US" dirty="0">
                <a:solidFill>
                  <a:schemeClr val="tx1">
                    <a:lumMod val="75000"/>
                    <a:lumOff val="25000"/>
                  </a:schemeClr>
                </a:solidFill>
                <a:hlinkClick r:id="rId3"/>
              </a:rPr>
              <a:t>: The Position of the </a:t>
            </a:r>
            <a:r>
              <a:rPr lang="en-US" dirty="0" smtClean="0">
                <a:solidFill>
                  <a:schemeClr val="tx1">
                    <a:lumMod val="75000"/>
                    <a:lumOff val="25000"/>
                  </a:schemeClr>
                </a:solidFill>
                <a:hlinkClick r:id="rId3"/>
              </a:rPr>
              <a:t>Baby</a:t>
            </a:r>
            <a:r>
              <a:rPr lang="en-US" dirty="0" smtClean="0">
                <a:solidFill>
                  <a:schemeClr val="tx1">
                    <a:lumMod val="75000"/>
                    <a:lumOff val="25000"/>
                  </a:schemeClr>
                </a:solidFill>
              </a:rPr>
              <a:t>”</a:t>
            </a:r>
            <a:endParaRPr lang="en-US" dirty="0">
              <a:solidFill>
                <a:schemeClr val="tx1">
                  <a:lumMod val="75000"/>
                  <a:lumOff val="25000"/>
                </a:schemeClr>
              </a:solidFill>
            </a:endParaRPr>
          </a:p>
          <a:p>
            <a:pPr marL="0" indent="0">
              <a:buNone/>
            </a:pPr>
            <a:r>
              <a:rPr lang="el-GR" dirty="0" smtClean="0">
                <a:solidFill>
                  <a:schemeClr val="tx1">
                    <a:lumMod val="75000"/>
                    <a:lumOff val="25000"/>
                  </a:schemeClr>
                </a:solidFill>
              </a:rPr>
              <a:t>από </a:t>
            </a:r>
            <a:r>
              <a:rPr lang="en-US" dirty="0">
                <a:solidFill>
                  <a:schemeClr val="tx1">
                    <a:lumMod val="75000"/>
                    <a:lumOff val="25000"/>
                  </a:schemeClr>
                </a:solidFill>
                <a:hlinkClick r:id="rId4"/>
              </a:rPr>
              <a:t>Global Health Media Project</a:t>
            </a:r>
            <a:r>
              <a:rPr lang="el-GR" dirty="0" smtClean="0">
                <a:solidFill>
                  <a:schemeClr val="tx1">
                    <a:lumMod val="75000"/>
                    <a:lumOff val="25000"/>
                  </a:schemeClr>
                </a:solidFill>
              </a:rPr>
              <a:t> διαθέσιμο με άδεια </a:t>
            </a:r>
            <a:r>
              <a:rPr lang="en-US" dirty="0">
                <a:solidFill>
                  <a:schemeClr val="tx1">
                    <a:lumMod val="75000"/>
                    <a:lumOff val="25000"/>
                  </a:schemeClr>
                </a:solidFill>
              </a:rPr>
              <a:t>Standard YouTube License</a:t>
            </a:r>
          </a:p>
          <a:p>
            <a:pPr marL="0" indent="0">
              <a:buNone/>
            </a:pPr>
            <a:endParaRPr lang="el-GR" dirty="0" smtClean="0">
              <a:solidFill>
                <a:schemeClr val="tx1">
                  <a:lumMod val="75000"/>
                  <a:lumOff val="25000"/>
                </a:schemeClr>
              </a:solidFill>
            </a:endParaRPr>
          </a:p>
        </p:txBody>
      </p:sp>
    </p:spTree>
    <p:extLst>
      <p:ext uri="{BB962C8B-B14F-4D97-AF65-F5344CB8AC3E}">
        <p14:creationId xmlns:p14="http://schemas.microsoft.com/office/powerpoint/2010/main" val="456884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Σημαντικά κλινικά σημεία κατά την κύηση</a:t>
            </a:r>
            <a:endParaRPr lang="en-US" dirty="0"/>
          </a:p>
        </p:txBody>
      </p:sp>
      <p:sp>
        <p:nvSpPr>
          <p:cNvPr id="6" name="Content Placeholder 2"/>
          <p:cNvSpPr txBox="1">
            <a:spLocks/>
          </p:cNvSpPr>
          <p:nvPr/>
        </p:nvSpPr>
        <p:spPr>
          <a:xfrm>
            <a:off x="2047163" y="2131485"/>
            <a:ext cx="6448567" cy="37763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chemeClr val="tx1">
                    <a:lumMod val="75000"/>
                    <a:lumOff val="25000"/>
                  </a:schemeClr>
                </a:solidFill>
              </a:rPr>
              <a:t>“</a:t>
            </a:r>
            <a:r>
              <a:rPr lang="en-US" dirty="0">
                <a:solidFill>
                  <a:schemeClr val="tx1">
                    <a:lumMod val="75000"/>
                    <a:lumOff val="25000"/>
                  </a:schemeClr>
                </a:solidFill>
                <a:hlinkClick r:id="rId2"/>
              </a:rPr>
              <a:t>Warning Signs in Pregnancy</a:t>
            </a:r>
            <a:r>
              <a:rPr lang="en-US" dirty="0">
                <a:solidFill>
                  <a:schemeClr val="tx1">
                    <a:lumMod val="75000"/>
                    <a:lumOff val="25000"/>
                  </a:schemeClr>
                </a:solidFill>
              </a:rPr>
              <a:t>”</a:t>
            </a:r>
            <a:r>
              <a:rPr lang="el-GR" dirty="0" smtClean="0">
                <a:solidFill>
                  <a:schemeClr val="tx1">
                    <a:lumMod val="75000"/>
                    <a:lumOff val="25000"/>
                  </a:schemeClr>
                </a:solidFill>
              </a:rPr>
              <a:t> από </a:t>
            </a:r>
            <a:r>
              <a:rPr lang="en-US" dirty="0" smtClean="0">
                <a:solidFill>
                  <a:schemeClr val="tx1">
                    <a:lumMod val="75000"/>
                    <a:lumOff val="25000"/>
                  </a:schemeClr>
                </a:solidFill>
                <a:hlinkClick r:id="rId3"/>
              </a:rPr>
              <a:t>Medical Aid Films</a:t>
            </a:r>
            <a:r>
              <a:rPr lang="el-GR" dirty="0" smtClean="0">
                <a:solidFill>
                  <a:schemeClr val="tx1">
                    <a:lumMod val="75000"/>
                    <a:lumOff val="25000"/>
                  </a:schemeClr>
                </a:solidFill>
              </a:rPr>
              <a:t> διαθέσιμο με άδεια </a:t>
            </a:r>
            <a:r>
              <a:rPr lang="en-US" dirty="0" smtClean="0">
                <a:solidFill>
                  <a:schemeClr val="tx1">
                    <a:lumMod val="75000"/>
                    <a:lumOff val="25000"/>
                  </a:schemeClr>
                </a:solidFill>
                <a:hlinkClick r:id="rId4"/>
              </a:rPr>
              <a:t>CC-BY-NC-ND</a:t>
            </a:r>
            <a:endParaRPr lang="en-US" dirty="0" smtClean="0">
              <a:solidFill>
                <a:schemeClr val="tx1">
                  <a:lumMod val="75000"/>
                  <a:lumOff val="25000"/>
                </a:schemeClr>
              </a:solidFill>
            </a:endParaRPr>
          </a:p>
          <a:p>
            <a:pPr marL="0" indent="0">
              <a:buFont typeface="Arial"/>
              <a:buNone/>
            </a:pPr>
            <a:endParaRPr lang="el-GR" dirty="0" smtClean="0">
              <a:solidFill>
                <a:schemeClr val="tx1">
                  <a:lumMod val="75000"/>
                  <a:lumOff val="25000"/>
                </a:schemeClr>
              </a:solidFill>
            </a:endParaRPr>
          </a:p>
        </p:txBody>
      </p:sp>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579" y="2190697"/>
            <a:ext cx="1448584" cy="1507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160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Αξιολόγηση κατά τον τοκετό</a:t>
            </a:r>
            <a:endParaRPr lang="en-US"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79" y="2190697"/>
            <a:ext cx="1448584" cy="1507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2047163" y="2620370"/>
            <a:ext cx="6448567" cy="65509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chemeClr val="tx1">
                    <a:lumMod val="75000"/>
                    <a:lumOff val="25000"/>
                  </a:schemeClr>
                </a:solidFill>
                <a:hlinkClick r:id="rId3"/>
              </a:rPr>
              <a:t>Global Health Media Videos</a:t>
            </a:r>
            <a:endParaRPr lang="en-US" dirty="0" smtClean="0">
              <a:solidFill>
                <a:schemeClr val="tx1">
                  <a:lumMod val="75000"/>
                  <a:lumOff val="25000"/>
                </a:schemeClr>
              </a:solidFill>
            </a:endParaRPr>
          </a:p>
          <a:p>
            <a:pPr marL="0" indent="0">
              <a:buFont typeface="Arial"/>
              <a:buNone/>
            </a:pPr>
            <a:endParaRPr lang="el-GR" dirty="0" smtClean="0">
              <a:solidFill>
                <a:schemeClr val="tx1">
                  <a:lumMod val="75000"/>
                  <a:lumOff val="25000"/>
                </a:schemeClr>
              </a:solidFill>
            </a:endParaRPr>
          </a:p>
        </p:txBody>
      </p:sp>
    </p:spTree>
    <p:extLst>
      <p:ext uri="{BB962C8B-B14F-4D97-AF65-F5344CB8AC3E}">
        <p14:creationId xmlns:p14="http://schemas.microsoft.com/office/powerpoint/2010/main" val="41044495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48228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a:t>Υγεία</a:t>
            </a:r>
            <a:r>
              <a:rPr lang="en-US" sz="3200" b="1" dirty="0"/>
              <a:t> </a:t>
            </a:r>
            <a:r>
              <a:rPr lang="en-US" sz="3200" b="1" dirty="0" err="1"/>
              <a:t>των</a:t>
            </a:r>
            <a:r>
              <a:rPr lang="en-US" sz="3200" b="1" dirty="0"/>
              <a:t> </a:t>
            </a:r>
            <a:r>
              <a:rPr lang="en-US" sz="3200" b="1" dirty="0" err="1"/>
              <a:t>γυν</a:t>
            </a:r>
            <a:r>
              <a:rPr lang="en-US" sz="3200" b="1" dirty="0"/>
              <a:t>αικων και </a:t>
            </a:r>
            <a:r>
              <a:rPr lang="el-GR" sz="3200" b="1" dirty="0"/>
              <a:t>Πρωτοβάθμια Φροντίδα </a:t>
            </a:r>
            <a:r>
              <a:rPr lang="el-GR" sz="3200" b="1" dirty="0" smtClean="0"/>
              <a:t>Υγείας </a:t>
            </a:r>
            <a:r>
              <a:rPr lang="el-GR" sz="2800" b="0" dirty="0" smtClean="0">
                <a:solidFill>
                  <a:prstClr val="black"/>
                </a:solidFill>
              </a:rPr>
              <a:t>(2 </a:t>
            </a:r>
            <a:r>
              <a:rPr lang="el-GR" sz="2800" b="0" dirty="0">
                <a:solidFill>
                  <a:prstClr val="black"/>
                </a:solidFill>
              </a:rPr>
              <a:t>από 2)</a:t>
            </a:r>
            <a:endParaRPr lang="el-GR" sz="3200" b="1" dirty="0"/>
          </a:p>
        </p:txBody>
      </p:sp>
      <p:sp>
        <p:nvSpPr>
          <p:cNvPr id="3" name="Content Placeholder 2"/>
          <p:cNvSpPr>
            <a:spLocks noGrp="1"/>
          </p:cNvSpPr>
          <p:nvPr>
            <p:ph idx="1"/>
          </p:nvPr>
        </p:nvSpPr>
        <p:spPr/>
        <p:txBody>
          <a:bodyPr>
            <a:noAutofit/>
          </a:bodyPr>
          <a:lstStyle/>
          <a:p>
            <a:r>
              <a:rPr lang="en-US" sz="2600" dirty="0" err="1" smtClean="0"/>
              <a:t>Σύμφων</a:t>
            </a:r>
            <a:r>
              <a:rPr lang="en-US" sz="2600" dirty="0" smtClean="0"/>
              <a:t>α </a:t>
            </a:r>
            <a:r>
              <a:rPr lang="en-US" sz="2600" dirty="0"/>
              <a:t>με πρόσφατη μετανάλυση στην Cochrane σε 12.276 γυναίκες, στην οποία έγινε σύγκριση της φροντίδας από μαία και της φροντίδας από τον μαιευτήρα/γυναικολόγο, βρέθηκε ότι η φροντίδα από μαία έχει καλύτερα περιγεννητικά αποτελέσματα (μείωση Καισαρικών τομών, αύξηση ποσοστών Μητρικού θηλασμού, μεγαλύτερη ικανοποίηση από τις γυναίκες για την φροντίδα που λαμβάνουν κ.α). </a:t>
            </a:r>
            <a:endParaRPr lang="el-GR" sz="2600" dirty="0" smtClean="0"/>
          </a:p>
          <a:p>
            <a:r>
              <a:rPr lang="en-US" sz="2600" dirty="0" smtClean="0"/>
              <a:t>Οι </a:t>
            </a:r>
            <a:r>
              <a:rPr lang="en-US" sz="2600" dirty="0"/>
              <a:t>μα</a:t>
            </a:r>
            <a:r>
              <a:rPr lang="en-US" sz="2600" dirty="0" err="1"/>
              <a:t>ίες</a:t>
            </a:r>
            <a:r>
              <a:rPr lang="en-US" sz="2600" dirty="0"/>
              <a:t> λαμβάνουν τετραετή εκπαίδευση από τα τμήματα Μαιευτικής (Αθήνα, Θεσσαλονίκη και </a:t>
            </a:r>
            <a:r>
              <a:rPr lang="en-US" sz="2600" dirty="0" smtClean="0"/>
              <a:t>Πτολεμα</a:t>
            </a:r>
            <a:r>
              <a:rPr lang="el-GR" sz="2600" dirty="0" smtClean="0"/>
              <a:t>ΐ</a:t>
            </a:r>
            <a:r>
              <a:rPr lang="en-US" sz="2600" dirty="0" smtClean="0"/>
              <a:t>δα</a:t>
            </a:r>
            <a:r>
              <a:rPr lang="en-US" sz="2600" dirty="0"/>
              <a:t>).</a:t>
            </a:r>
            <a:endParaRPr lang="el-GR" sz="2600" dirty="0"/>
          </a:p>
          <a:p>
            <a:endParaRPr lang="en-US" sz="2600" dirty="0"/>
          </a:p>
        </p:txBody>
      </p:sp>
    </p:spTree>
    <p:extLst>
      <p:ext uri="{BB962C8B-B14F-4D97-AF65-F5344CB8AC3E}">
        <p14:creationId xmlns:p14="http://schemas.microsoft.com/office/powerpoint/2010/main" val="1317858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28014923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Βικτωρία </a:t>
            </a:r>
            <a:r>
              <a:rPr lang="el-GR" sz="2000" dirty="0" err="1"/>
              <a:t>Βιβιλάκη</a:t>
            </a:r>
            <a:r>
              <a:rPr lang="el-GR" sz="2000" dirty="0"/>
              <a:t> 2014. Βικτωρία </a:t>
            </a:r>
            <a:r>
              <a:rPr lang="el-GR" sz="2000" dirty="0" err="1"/>
              <a:t>Βιβιλάκη</a:t>
            </a:r>
            <a:r>
              <a:rPr lang="el-GR" sz="2000" dirty="0"/>
              <a:t>. </a:t>
            </a:r>
            <a:r>
              <a:rPr lang="el-GR" sz="2000"/>
              <a:t>«Κοινοτική Μαιευτική- Γυναικολογική Φροντίδα – Αγωγή Υγείας (Θ). </a:t>
            </a:r>
            <a:r>
              <a:rPr lang="el-GR" sz="2000" dirty="0"/>
              <a:t>Ενότητα 4: Υγεία των γυναικών στη ΠΦΥ - Τήρηση Εγγράφων και λήψη ιστορικού από τη Μαία στη </a:t>
            </a:r>
            <a:r>
              <a:rPr lang="el-GR" sz="2000" dirty="0" smtClean="0"/>
              <a:t>ΠΦΥ».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35986791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defTabSz="914400" fontAlgn="base">
              <a:spcBef>
                <a:spcPts val="600"/>
              </a:spcBef>
              <a:spcAft>
                <a:spcPct val="0"/>
              </a:spcAft>
            </a:pPr>
            <a:r>
              <a:rPr lang="el-GR" dirty="0">
                <a:solidFill>
                  <a:prstClr val="black"/>
                </a:solidFill>
              </a:rPr>
              <a:t>[1] http://creativecommons.org/licenses/by-nc-sa/4.0/ </a:t>
            </a:r>
            <a:endParaRPr lang="en-US" dirty="0" smtClean="0">
              <a:solidFill>
                <a:prstClr val="black"/>
              </a:solidFill>
            </a:endParaRPr>
          </a:p>
          <a:p>
            <a:pPr defTabSz="914400" fontAlgn="base">
              <a:spcBef>
                <a:spcPts val="600"/>
              </a:spcBef>
              <a:spcAft>
                <a:spcPct val="0"/>
              </a:spcAft>
            </a:pPr>
            <a:r>
              <a:rPr lang="el-GR" dirty="0" smtClean="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defTabSz="914400" fontAlgn="base">
              <a:spcBef>
                <a:spcPts val="600"/>
              </a:spcBef>
              <a:spcAft>
                <a:spcPct val="0"/>
              </a:spcAft>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defTabSz="914400" fontAlgn="base">
              <a:spcBef>
                <a:spcPts val="600"/>
              </a:spcBef>
              <a:spcAft>
                <a:spcPct val="0"/>
              </a:spcAft>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defTabSz="914400" fontAlgn="base">
              <a:spcBef>
                <a:spcPts val="600"/>
              </a:spcBef>
              <a:spcAft>
                <a:spcPct val="0"/>
              </a:spcAft>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defTabSz="914400" fontAlgn="base">
              <a:spcBef>
                <a:spcPts val="600"/>
              </a:spcBef>
              <a:spcAft>
                <a:spcPct val="0"/>
              </a:spcAft>
            </a:pPr>
            <a:r>
              <a:rPr lang="el-GR" dirty="0" smtClean="0">
                <a:solidFill>
                  <a:prstClr val="black"/>
                </a:solidFill>
              </a:rPr>
              <a:t>Ο </a:t>
            </a:r>
            <a:r>
              <a:rPr lang="el-GR" dirty="0">
                <a:solidFill>
                  <a:prstClr val="black"/>
                </a:solidFill>
              </a:rPr>
              <a:t>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3812255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defTabSz="914400" fontAlgn="base">
              <a:spcBef>
                <a:spcPct val="0"/>
              </a:spcBef>
              <a:spcAft>
                <a:spcPct val="0"/>
              </a:spcAft>
            </a:pPr>
            <a:r>
              <a:rPr lang="el-GR" sz="1400" dirty="0" smtClean="0">
                <a:solidFill>
                  <a:prstClr val="black">
                    <a:lumMod val="75000"/>
                    <a:lumOff val="25000"/>
                  </a:prstClr>
                </a:solidFill>
              </a:rPr>
              <a:t>Δεν επιτρέπεται η επαναχρησιμοποίηση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παρά μόνο εάν ζητηθεί εκ νέου άδεια από το δημιουργό.</a:t>
            </a:r>
            <a:endParaRPr lang="el-GR" sz="3200" dirty="0">
              <a:solidFill>
                <a:prstClr val="black"/>
              </a:solidFill>
            </a:endParaRPr>
          </a:p>
        </p:txBody>
      </p:sp>
      <p:sp>
        <p:nvSpPr>
          <p:cNvPr id="7" name="Rectangle 6"/>
          <p:cNvSpPr/>
          <p:nvPr/>
        </p:nvSpPr>
        <p:spPr>
          <a:xfrm>
            <a:off x="1688763" y="914631"/>
            <a:ext cx="399468" cy="400110"/>
          </a:xfrm>
          <a:prstGeom prst="rect">
            <a:avLst/>
          </a:prstGeom>
        </p:spPr>
        <p:txBody>
          <a:bodyPr wrap="none">
            <a:spAutoFit/>
          </a:bodyPr>
          <a:lstStyle/>
          <a:p>
            <a:pPr algn="r" defTabSz="914400" fontAlgn="base">
              <a:spcBef>
                <a:spcPct val="0"/>
              </a:spcBef>
              <a:spcAft>
                <a:spcPct val="0"/>
              </a:spcAft>
            </a:pPr>
            <a:r>
              <a:rPr lang="en-US" sz="2000" dirty="0">
                <a:solidFill>
                  <a:prstClr val="black">
                    <a:lumMod val="75000"/>
                    <a:lumOff val="25000"/>
                  </a:prstClr>
                </a:solidFill>
              </a:rPr>
              <a:t>©</a:t>
            </a:r>
            <a:endParaRPr lang="el-GR" sz="2000" dirty="0">
              <a:solidFill>
                <a:prstClr val="black">
                  <a:lumMod val="75000"/>
                  <a:lumOff val="25000"/>
                </a:prstClr>
              </a:solidFill>
            </a:endParaRPr>
          </a:p>
        </p:txBody>
      </p:sp>
      <p:sp>
        <p:nvSpPr>
          <p:cNvPr id="8" name="Rectangle 7"/>
          <p:cNvSpPr/>
          <p:nvPr/>
        </p:nvSpPr>
        <p:spPr>
          <a:xfrm>
            <a:off x="666552" y="1360947"/>
            <a:ext cx="1421679" cy="584775"/>
          </a:xfrm>
          <a:prstGeom prst="rect">
            <a:avLst/>
          </a:prstGeom>
        </p:spPr>
        <p:txBody>
          <a:bodyPr wrap="square">
            <a:spAutoFit/>
          </a:bodyPr>
          <a:lstStyle/>
          <a:p>
            <a:pPr algn="r" defTabSz="914400"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endParaRPr lang="el-GR" dirty="0">
              <a:solidFill>
                <a:prstClr val="black">
                  <a:lumMod val="75000"/>
                  <a:lumOff val="25000"/>
                </a:prstClr>
              </a:solidFill>
            </a:endParaRPr>
          </a:p>
        </p:txBody>
      </p:sp>
      <p:sp>
        <p:nvSpPr>
          <p:cNvPr id="9" name="Rectangle 8"/>
          <p:cNvSpPr/>
          <p:nvPr/>
        </p:nvSpPr>
        <p:spPr>
          <a:xfrm>
            <a:off x="293932" y="1945722"/>
            <a:ext cx="1794299" cy="584775"/>
          </a:xfrm>
          <a:prstGeom prst="rect">
            <a:avLst/>
          </a:prstGeom>
        </p:spPr>
        <p:txBody>
          <a:bodyPr wrap="square">
            <a:spAutoFit/>
          </a:bodyPr>
          <a:lstStyle/>
          <a:p>
            <a:pPr algn="r" defTabSz="914400"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CC-BY-SA</a:t>
            </a:r>
            <a:endParaRPr lang="el-GR" dirty="0">
              <a:solidFill>
                <a:prstClr val="black">
                  <a:lumMod val="75000"/>
                  <a:lumOff val="25000"/>
                </a:prstClr>
              </a:solidFill>
            </a:endParaRPr>
          </a:p>
        </p:txBody>
      </p:sp>
      <p:sp>
        <p:nvSpPr>
          <p:cNvPr id="10" name="Rectangle 9"/>
          <p:cNvSpPr/>
          <p:nvPr/>
        </p:nvSpPr>
        <p:spPr>
          <a:xfrm>
            <a:off x="206220" y="3829842"/>
            <a:ext cx="1882011" cy="584775"/>
          </a:xfrm>
          <a:prstGeom prst="rect">
            <a:avLst/>
          </a:prstGeom>
        </p:spPr>
        <p:txBody>
          <a:bodyPr wrap="square">
            <a:spAutoFit/>
          </a:bodyPr>
          <a:lstStyle/>
          <a:p>
            <a:pPr algn="r" defTabSz="914400"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NC-SA</a:t>
            </a:r>
            <a:endParaRPr lang="el-GR" dirty="0">
              <a:solidFill>
                <a:prstClr val="black">
                  <a:lumMod val="75000"/>
                  <a:lumOff val="25000"/>
                </a:prstClr>
              </a:solidFill>
            </a:endParaRPr>
          </a:p>
        </p:txBody>
      </p:sp>
      <p:sp>
        <p:nvSpPr>
          <p:cNvPr id="12" name="Rectangle 11"/>
          <p:cNvSpPr/>
          <p:nvPr/>
        </p:nvSpPr>
        <p:spPr>
          <a:xfrm>
            <a:off x="261245" y="3132000"/>
            <a:ext cx="1826986" cy="584775"/>
          </a:xfrm>
          <a:prstGeom prst="rect">
            <a:avLst/>
          </a:prstGeom>
        </p:spPr>
        <p:txBody>
          <a:bodyPr wrap="square">
            <a:spAutoFit/>
          </a:bodyPr>
          <a:lstStyle/>
          <a:p>
            <a:pPr algn="r" defTabSz="914400"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a:t>
            </a:r>
            <a:endParaRPr lang="el-GR" dirty="0">
              <a:solidFill>
                <a:prstClr val="black">
                  <a:lumMod val="75000"/>
                  <a:lumOff val="25000"/>
                </a:prstClr>
              </a:solidFill>
            </a:endParaRPr>
          </a:p>
        </p:txBody>
      </p:sp>
      <p:sp>
        <p:nvSpPr>
          <p:cNvPr id="15" name="Rectangle 14"/>
          <p:cNvSpPr/>
          <p:nvPr/>
        </p:nvSpPr>
        <p:spPr>
          <a:xfrm>
            <a:off x="2088000" y="1404000"/>
            <a:ext cx="6624736" cy="523220"/>
          </a:xfrm>
          <a:prstGeom prst="rect">
            <a:avLst/>
          </a:prstGeom>
        </p:spPr>
        <p:txBody>
          <a:bodyPr wrap="square">
            <a:spAutoFit/>
          </a:bodyPr>
          <a:lstStyle/>
          <a:p>
            <a:pPr defTabSz="914400"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endParaRPr>
          </a:p>
        </p:txBody>
      </p:sp>
      <p:sp>
        <p:nvSpPr>
          <p:cNvPr id="16" name="Rectangle 15"/>
          <p:cNvSpPr/>
          <p:nvPr/>
        </p:nvSpPr>
        <p:spPr>
          <a:xfrm>
            <a:off x="2088000" y="1980000"/>
            <a:ext cx="6624736" cy="523220"/>
          </a:xfrm>
          <a:prstGeom prst="rect">
            <a:avLst/>
          </a:prstGeom>
        </p:spPr>
        <p:txBody>
          <a:bodyPr wrap="square">
            <a:spAutoFit/>
          </a:bodyPr>
          <a:lstStyle/>
          <a:p>
            <a:pPr defTabSz="914400"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endParaRPr>
          </a:p>
        </p:txBody>
      </p:sp>
      <p:sp>
        <p:nvSpPr>
          <p:cNvPr id="17" name="Rectangle 16"/>
          <p:cNvSpPr/>
          <p:nvPr/>
        </p:nvSpPr>
        <p:spPr>
          <a:xfrm>
            <a:off x="2088000" y="3168000"/>
            <a:ext cx="6624736" cy="523220"/>
          </a:xfrm>
          <a:prstGeom prst="rect">
            <a:avLst/>
          </a:prstGeom>
        </p:spPr>
        <p:txBody>
          <a:bodyPr wrap="square">
            <a:spAutoFit/>
          </a:bodyPr>
          <a:lstStyle/>
          <a:p>
            <a:pPr defTabSz="914400"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r>
              <a:rPr lang="el-GR" sz="1400" dirty="0" smtClean="0">
                <a:solidFill>
                  <a:prstClr val="black">
                    <a:lumMod val="75000"/>
                    <a:lumOff val="25000"/>
                  </a:prstClr>
                </a:solidFill>
              </a:rPr>
              <a:t> </a:t>
            </a:r>
            <a:endParaRPr lang="el-GR" sz="1400" dirty="0">
              <a:solidFill>
                <a:prstClr val="black">
                  <a:lumMod val="75000"/>
                  <a:lumOff val="25000"/>
                </a:prstClr>
              </a:solidFill>
            </a:endParaRPr>
          </a:p>
          <a:p>
            <a:pPr defTabSz="914400" fontAlgn="base">
              <a:spcBef>
                <a:spcPct val="0"/>
              </a:spcBef>
              <a:spcAft>
                <a:spcPct val="0"/>
              </a:spcAft>
            </a:pPr>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18" name="Rectangle 17"/>
          <p:cNvSpPr/>
          <p:nvPr/>
        </p:nvSpPr>
        <p:spPr>
          <a:xfrm>
            <a:off x="2088230" y="3752897"/>
            <a:ext cx="6624736" cy="738664"/>
          </a:xfrm>
          <a:prstGeom prst="rect">
            <a:avLst/>
          </a:prstGeom>
        </p:spPr>
        <p:txBody>
          <a:bodyPr wrap="square">
            <a:spAutoFit/>
          </a:bodyPr>
          <a:lstStyle/>
          <a:p>
            <a:pPr defTabSz="914400"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a:t>
            </a:r>
            <a:endParaRPr lang="en-US" sz="1400" dirty="0" smtClean="0">
              <a:solidFill>
                <a:prstClr val="black">
                  <a:lumMod val="75000"/>
                  <a:lumOff val="25000"/>
                </a:prstClr>
              </a:solidFill>
            </a:endParaRPr>
          </a:p>
          <a:p>
            <a:pPr defTabSz="914400" fontAlgn="base">
              <a:spcBef>
                <a:spcPct val="0"/>
              </a:spcBef>
              <a:spcAft>
                <a:spcPct val="0"/>
              </a:spcAft>
            </a:pPr>
            <a:r>
              <a:rPr lang="el-GR" sz="1400" dirty="0">
                <a:solidFill>
                  <a:prstClr val="black">
                    <a:lumMod val="75000"/>
                    <a:lumOff val="25000"/>
                  </a:prstClr>
                </a:solidFill>
              </a:rPr>
              <a:t>και διάθεση του έργου ή του παράγωγου αυτού με την ίδια </a:t>
            </a:r>
            <a:r>
              <a:rPr lang="el-GR" sz="1400" dirty="0" smtClean="0">
                <a:solidFill>
                  <a:prstClr val="black">
                    <a:lumMod val="75000"/>
                    <a:lumOff val="25000"/>
                  </a:prstClr>
                </a:solidFill>
              </a:rPr>
              <a:t>άδεια</a:t>
            </a:r>
            <a:r>
              <a:rPr lang="en-US" sz="1400" dirty="0" smtClean="0">
                <a:solidFill>
                  <a:prstClr val="black">
                    <a:lumMod val="75000"/>
                    <a:lumOff val="25000"/>
                  </a:prstClr>
                </a:solidFill>
              </a:rPr>
              <a:t>.</a:t>
            </a:r>
            <a:endParaRPr lang="el-GR" sz="1400" dirty="0">
              <a:solidFill>
                <a:prstClr val="black">
                  <a:lumMod val="75000"/>
                  <a:lumOff val="25000"/>
                </a:prstClr>
              </a:solidFill>
            </a:endParaRPr>
          </a:p>
          <a:p>
            <a:pPr defTabSz="914400" fontAlgn="base">
              <a:spcBef>
                <a:spcPct val="0"/>
              </a:spcBef>
              <a:spcAft>
                <a:spcPct val="0"/>
              </a:spcAft>
            </a:pPr>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20" name="Rectangle 19"/>
          <p:cNvSpPr/>
          <p:nvPr/>
        </p:nvSpPr>
        <p:spPr>
          <a:xfrm>
            <a:off x="293932" y="2530497"/>
            <a:ext cx="1794299" cy="584775"/>
          </a:xfrm>
          <a:prstGeom prst="rect">
            <a:avLst/>
          </a:prstGeom>
        </p:spPr>
        <p:txBody>
          <a:bodyPr wrap="square">
            <a:spAutoFit/>
          </a:bodyPr>
          <a:lstStyle/>
          <a:p>
            <a:pPr algn="r" defTabSz="914400"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CC-BY-ND</a:t>
            </a:r>
            <a:endParaRPr lang="el-GR" dirty="0">
              <a:solidFill>
                <a:prstClr val="black">
                  <a:lumMod val="75000"/>
                  <a:lumOff val="25000"/>
                </a:prstClr>
              </a:solidFill>
            </a:endParaRPr>
          </a:p>
        </p:txBody>
      </p:sp>
      <p:sp>
        <p:nvSpPr>
          <p:cNvPr id="21" name="Rectangle 20"/>
          <p:cNvSpPr/>
          <p:nvPr/>
        </p:nvSpPr>
        <p:spPr>
          <a:xfrm>
            <a:off x="2088230" y="2561274"/>
            <a:ext cx="6624736" cy="523220"/>
          </a:xfrm>
          <a:prstGeom prst="rect">
            <a:avLst/>
          </a:prstGeom>
        </p:spPr>
        <p:txBody>
          <a:bodyPr wrap="square">
            <a:spAutoFit/>
          </a:bodyPr>
          <a:lstStyle/>
          <a:p>
            <a:pPr defTabSz="914400" fontAlgn="base">
              <a:spcBef>
                <a:spcPct val="0"/>
              </a:spcBef>
              <a:spcAft>
                <a:spcPct val="0"/>
              </a:spcAft>
            </a:pPr>
            <a:r>
              <a:rPr lang="el-GR" sz="1400" dirty="0">
                <a:solidFill>
                  <a:prstClr val="black">
                    <a:lumMod val="75000"/>
                    <a:lumOff val="25000"/>
                  </a:prstClr>
                </a:solidFill>
              </a:rPr>
              <a:t>Επιτρέπεται η επαναχρησιμοποίηση του έργου με αναφορά του </a:t>
            </a:r>
            <a:r>
              <a:rPr lang="el-GR" sz="1400" dirty="0" smtClean="0">
                <a:solidFill>
                  <a:prstClr val="black">
                    <a:lumMod val="75000"/>
                    <a:lumOff val="25000"/>
                  </a:prstClr>
                </a:solidFill>
              </a:rPr>
              <a:t>δημιουργού. </a:t>
            </a:r>
          </a:p>
          <a:p>
            <a:pPr defTabSz="914400" fontAlgn="base">
              <a:spcBef>
                <a:spcPct val="0"/>
              </a:spcBef>
              <a:spcAft>
                <a:spcPct val="0"/>
              </a:spcAft>
            </a:pPr>
            <a:r>
              <a:rPr lang="el-GR" sz="1400" dirty="0" smtClean="0">
                <a:solidFill>
                  <a:prstClr val="black">
                    <a:lumMod val="75000"/>
                    <a:lumOff val="25000"/>
                  </a:prstClr>
                </a:solidFill>
              </a:rPr>
              <a:t>Δεν </a:t>
            </a:r>
            <a:r>
              <a:rPr lang="el-GR" sz="1400" dirty="0">
                <a:solidFill>
                  <a:prstClr val="black">
                    <a:lumMod val="75000"/>
                    <a:lumOff val="25000"/>
                  </a:prstClr>
                </a:solidFill>
              </a:rPr>
              <a:t>επιτρέπεται η </a:t>
            </a:r>
            <a:r>
              <a:rPr lang="el-GR" sz="1400" dirty="0" smtClean="0">
                <a:solidFill>
                  <a:prstClr val="black">
                    <a:lumMod val="75000"/>
                    <a:lumOff val="25000"/>
                  </a:prstClr>
                </a:solidFill>
              </a:rPr>
              <a:t>δημιουργία παραγώγων του έργου.</a:t>
            </a:r>
            <a:endParaRPr lang="el-GR" sz="1400" dirty="0">
              <a:solidFill>
                <a:prstClr val="black">
                  <a:lumMod val="75000"/>
                  <a:lumOff val="25000"/>
                </a:prstClr>
              </a:solidFill>
            </a:endParaRPr>
          </a:p>
        </p:txBody>
      </p:sp>
      <p:sp>
        <p:nvSpPr>
          <p:cNvPr id="22" name="Rectangle 21"/>
          <p:cNvSpPr/>
          <p:nvPr/>
        </p:nvSpPr>
        <p:spPr>
          <a:xfrm>
            <a:off x="405954" y="4513900"/>
            <a:ext cx="1682277" cy="584775"/>
          </a:xfrm>
          <a:prstGeom prst="rect">
            <a:avLst/>
          </a:prstGeom>
        </p:spPr>
        <p:txBody>
          <a:bodyPr wrap="square">
            <a:spAutoFit/>
          </a:bodyPr>
          <a:lstStyle/>
          <a:p>
            <a:pPr algn="r" defTabSz="914400"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NC-ND</a:t>
            </a:r>
            <a:endParaRPr lang="el-GR" dirty="0">
              <a:solidFill>
                <a:prstClr val="black">
                  <a:lumMod val="75000"/>
                  <a:lumOff val="25000"/>
                </a:prstClr>
              </a:solidFill>
            </a:endParaRPr>
          </a:p>
        </p:txBody>
      </p:sp>
      <p:sp>
        <p:nvSpPr>
          <p:cNvPr id="23" name="Rectangle 22"/>
          <p:cNvSpPr/>
          <p:nvPr/>
        </p:nvSpPr>
        <p:spPr>
          <a:xfrm>
            <a:off x="2088230" y="4544678"/>
            <a:ext cx="7062962" cy="523220"/>
          </a:xfrm>
          <a:prstGeom prst="rect">
            <a:avLst/>
          </a:prstGeom>
        </p:spPr>
        <p:txBody>
          <a:bodyPr wrap="square">
            <a:spAutoFit/>
          </a:bodyPr>
          <a:lstStyle/>
          <a:p>
            <a:pPr defTabSz="914400"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p>
          <a:p>
            <a:pPr defTabSz="914400" fontAlgn="base">
              <a:spcBef>
                <a:spcPct val="0"/>
              </a:spcBef>
              <a:spcAft>
                <a:spcPct val="0"/>
              </a:spcAft>
            </a:pPr>
            <a:r>
              <a:rPr lang="el-GR" sz="1400" dirty="0" smtClean="0">
                <a:solidFill>
                  <a:prstClr val="black">
                    <a:lumMod val="75000"/>
                    <a:lumOff val="25000"/>
                  </a:prstClr>
                </a:solidFill>
              </a:rPr>
              <a:t>Δεν επιτρέπεται η εμπορική χρήση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και η δημιουργία παραγώγων του.</a:t>
            </a:r>
            <a:endParaRPr lang="el-GR" sz="3200" dirty="0">
              <a:solidFill>
                <a:prstClr val="black"/>
              </a:solidFill>
            </a:endParaRPr>
          </a:p>
        </p:txBody>
      </p:sp>
      <p:sp>
        <p:nvSpPr>
          <p:cNvPr id="24" name="Rectangle 23"/>
          <p:cNvSpPr/>
          <p:nvPr/>
        </p:nvSpPr>
        <p:spPr>
          <a:xfrm>
            <a:off x="0" y="5112000"/>
            <a:ext cx="2088231" cy="584775"/>
          </a:xfrm>
          <a:prstGeom prst="rect">
            <a:avLst/>
          </a:prstGeom>
        </p:spPr>
        <p:txBody>
          <a:bodyPr wrap="square">
            <a:spAutoFit/>
          </a:bodyPr>
          <a:lstStyle/>
          <a:p>
            <a:pPr algn="r" defTabSz="914400" fontAlgn="base">
              <a:spcBef>
                <a:spcPct val="0"/>
              </a:spcBef>
              <a:spcAft>
                <a:spcPct val="0"/>
              </a:spcAft>
            </a:pPr>
            <a:r>
              <a:rPr lang="el-GR" sz="1400" dirty="0">
                <a:solidFill>
                  <a:prstClr val="black">
                    <a:lumMod val="75000"/>
                    <a:lumOff val="25000"/>
                  </a:prstClr>
                </a:solidFill>
              </a:rPr>
              <a:t>διαθέσιμο με </a:t>
            </a:r>
            <a:r>
              <a:rPr lang="el-GR" sz="1400" dirty="0" smtClean="0">
                <a:solidFill>
                  <a:prstClr val="black">
                    <a:lumMod val="75000"/>
                    <a:lumOff val="25000"/>
                  </a:prstClr>
                </a:solidFill>
              </a:rPr>
              <a:t>άδεια </a:t>
            </a:r>
          </a:p>
          <a:p>
            <a:pPr algn="r" defTabSz="914400" fontAlgn="base">
              <a:spcBef>
                <a:spcPct val="0"/>
              </a:spcBef>
              <a:spcAft>
                <a:spcPct val="0"/>
              </a:spcAft>
            </a:pPr>
            <a:r>
              <a:rPr lang="en-US" dirty="0" smtClean="0">
                <a:solidFill>
                  <a:prstClr val="black">
                    <a:lumMod val="75000"/>
                    <a:lumOff val="25000"/>
                  </a:prstClr>
                </a:solidFill>
              </a:rPr>
              <a:t>CC0 </a:t>
            </a:r>
            <a:r>
              <a:rPr lang="en-US" dirty="0">
                <a:solidFill>
                  <a:prstClr val="black">
                    <a:lumMod val="75000"/>
                    <a:lumOff val="25000"/>
                  </a:prstClr>
                </a:solidFill>
              </a:rPr>
              <a:t>Public Domain</a:t>
            </a:r>
            <a:endParaRPr lang="el-GR" dirty="0">
              <a:solidFill>
                <a:prstClr val="black">
                  <a:lumMod val="75000"/>
                  <a:lumOff val="25000"/>
                </a:prstClr>
              </a:solidFill>
            </a:endParaRPr>
          </a:p>
        </p:txBody>
      </p:sp>
      <p:sp>
        <p:nvSpPr>
          <p:cNvPr id="25" name="Rectangle 24"/>
          <p:cNvSpPr/>
          <p:nvPr/>
        </p:nvSpPr>
        <p:spPr>
          <a:xfrm>
            <a:off x="0" y="5791105"/>
            <a:ext cx="2088231" cy="307777"/>
          </a:xfrm>
          <a:prstGeom prst="rect">
            <a:avLst/>
          </a:prstGeom>
        </p:spPr>
        <p:txBody>
          <a:bodyPr wrap="square">
            <a:spAutoFit/>
          </a:bodyPr>
          <a:lstStyle/>
          <a:p>
            <a:pPr algn="r" defTabSz="914400" fontAlgn="base">
              <a:spcBef>
                <a:spcPct val="0"/>
              </a:spcBef>
              <a:spcAft>
                <a:spcPct val="0"/>
              </a:spcAft>
            </a:pPr>
            <a:r>
              <a:rPr lang="el-GR" sz="1400" dirty="0">
                <a:solidFill>
                  <a:prstClr val="black">
                    <a:lumMod val="75000"/>
                    <a:lumOff val="25000"/>
                  </a:prstClr>
                </a:solidFill>
              </a:rPr>
              <a:t>διαθέσιμο </a:t>
            </a:r>
            <a:r>
              <a:rPr lang="el-GR" sz="1400" dirty="0" smtClean="0">
                <a:solidFill>
                  <a:prstClr val="black">
                    <a:lumMod val="75000"/>
                    <a:lumOff val="25000"/>
                  </a:prstClr>
                </a:solidFill>
              </a:rPr>
              <a:t>ως κοινό κτήμα</a:t>
            </a:r>
            <a:endParaRPr lang="el-GR" dirty="0">
              <a:solidFill>
                <a:prstClr val="black">
                  <a:lumMod val="75000"/>
                  <a:lumOff val="25000"/>
                </a:prstClr>
              </a:solidFill>
            </a:endParaRPr>
          </a:p>
        </p:txBody>
      </p:sp>
      <p:sp>
        <p:nvSpPr>
          <p:cNvPr id="26" name="Rectangle 25"/>
          <p:cNvSpPr/>
          <p:nvPr/>
        </p:nvSpPr>
        <p:spPr>
          <a:xfrm>
            <a:off x="2088000" y="5112000"/>
            <a:ext cx="7062962" cy="523220"/>
          </a:xfrm>
          <a:prstGeom prst="rect">
            <a:avLst/>
          </a:prstGeom>
        </p:spPr>
        <p:txBody>
          <a:bodyPr wrap="square">
            <a:spAutoFit/>
          </a:bodyPr>
          <a:lstStyle/>
          <a:p>
            <a:pPr defTabSz="914400"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7" name="Rectangle 26"/>
          <p:cNvSpPr/>
          <p:nvPr/>
        </p:nvSpPr>
        <p:spPr>
          <a:xfrm>
            <a:off x="2088231" y="5688000"/>
            <a:ext cx="7062962" cy="523220"/>
          </a:xfrm>
          <a:prstGeom prst="rect">
            <a:avLst/>
          </a:prstGeom>
        </p:spPr>
        <p:txBody>
          <a:bodyPr wrap="square">
            <a:spAutoFit/>
          </a:bodyPr>
          <a:lstStyle/>
          <a:p>
            <a:pPr defTabSz="914400"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8" name="Rectangle 27"/>
          <p:cNvSpPr/>
          <p:nvPr/>
        </p:nvSpPr>
        <p:spPr>
          <a:xfrm>
            <a:off x="0" y="6334511"/>
            <a:ext cx="2088231" cy="307777"/>
          </a:xfrm>
          <a:prstGeom prst="rect">
            <a:avLst/>
          </a:prstGeom>
        </p:spPr>
        <p:txBody>
          <a:bodyPr wrap="square">
            <a:spAutoFit/>
          </a:bodyPr>
          <a:lstStyle/>
          <a:p>
            <a:pPr algn="r" defTabSz="914400" fontAlgn="base">
              <a:spcBef>
                <a:spcPct val="0"/>
              </a:spcBef>
              <a:spcAft>
                <a:spcPct val="0"/>
              </a:spcAft>
            </a:pPr>
            <a:r>
              <a:rPr lang="el-GR" sz="1400" dirty="0" smtClean="0">
                <a:solidFill>
                  <a:prstClr val="black">
                    <a:lumMod val="75000"/>
                    <a:lumOff val="25000"/>
                  </a:prstClr>
                </a:solidFill>
              </a:rPr>
              <a:t>χωρίς σήμανση</a:t>
            </a:r>
            <a:endParaRPr lang="el-GR" dirty="0">
              <a:solidFill>
                <a:prstClr val="black">
                  <a:lumMod val="75000"/>
                  <a:lumOff val="25000"/>
                </a:prstClr>
              </a:solidFill>
            </a:endParaRPr>
          </a:p>
        </p:txBody>
      </p:sp>
      <p:sp>
        <p:nvSpPr>
          <p:cNvPr id="29" name="Rectangle 28"/>
          <p:cNvSpPr/>
          <p:nvPr/>
        </p:nvSpPr>
        <p:spPr>
          <a:xfrm>
            <a:off x="2088231" y="6334512"/>
            <a:ext cx="7062962" cy="307777"/>
          </a:xfrm>
          <a:prstGeom prst="rect">
            <a:avLst/>
          </a:prstGeom>
        </p:spPr>
        <p:txBody>
          <a:bodyPr wrap="square">
            <a:spAutoFit/>
          </a:bodyPr>
          <a:lstStyle/>
          <a:p>
            <a:pPr defTabSz="914400" fontAlgn="base">
              <a:spcBef>
                <a:spcPct val="0"/>
              </a:spcBef>
              <a:spcAft>
                <a:spcPct val="0"/>
              </a:spcAft>
            </a:pPr>
            <a:r>
              <a:rPr lang="el-GR" sz="1400" dirty="0" smtClean="0">
                <a:solidFill>
                  <a:prstClr val="black">
                    <a:lumMod val="75000"/>
                    <a:lumOff val="25000"/>
                  </a:prstClr>
                </a:solidFill>
              </a:rPr>
              <a:t>Συνήθως δεν επιτρέπεται η επαναχρησιμοποίηση του έργου.</a:t>
            </a:r>
            <a:endParaRPr lang="en-US" sz="1400" dirty="0" smtClean="0">
              <a:solidFill>
                <a:prstClr val="black">
                  <a:lumMod val="75000"/>
                  <a:lumOff val="25000"/>
                </a:prstClr>
              </a:solidFill>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6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7330703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4208905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Υπ</a:t>
            </a:r>
            <a:r>
              <a:rPr lang="en-US" dirty="0" err="1"/>
              <a:t>ηρεσίες</a:t>
            </a:r>
            <a:r>
              <a:rPr lang="en-US" dirty="0"/>
              <a:t> μαιών </a:t>
            </a:r>
            <a:r>
              <a:rPr lang="en-US" dirty="0" err="1"/>
              <a:t>στην</a:t>
            </a:r>
            <a:r>
              <a:rPr lang="en-US" dirty="0"/>
              <a:t> </a:t>
            </a:r>
            <a:r>
              <a:rPr lang="el-GR" dirty="0" smtClean="0"/>
              <a:t>Π</a:t>
            </a:r>
            <a:r>
              <a:rPr lang="en-US" dirty="0" err="1" smtClean="0"/>
              <a:t>ρωτο</a:t>
            </a:r>
            <a:r>
              <a:rPr lang="en-US" dirty="0" smtClean="0"/>
              <a:t>βάθμια </a:t>
            </a:r>
            <a:r>
              <a:rPr lang="el-GR" dirty="0" smtClean="0"/>
              <a:t>Φ</a:t>
            </a:r>
            <a:r>
              <a:rPr lang="en-US" dirty="0" err="1" smtClean="0"/>
              <a:t>ροντίδ</a:t>
            </a:r>
            <a:r>
              <a:rPr lang="en-US" dirty="0" smtClean="0"/>
              <a:t>α </a:t>
            </a:r>
            <a:r>
              <a:rPr lang="el-GR" dirty="0" smtClean="0"/>
              <a:t>Υ</a:t>
            </a:r>
            <a:r>
              <a:rPr lang="en-US" dirty="0" err="1" smtClean="0"/>
              <a:t>γεί</a:t>
            </a:r>
            <a:r>
              <a:rPr lang="en-US" dirty="0" smtClean="0"/>
              <a:t>ας</a:t>
            </a:r>
            <a:r>
              <a:rPr lang="el-GR" dirty="0" smtClean="0"/>
              <a:t> </a:t>
            </a:r>
            <a:r>
              <a:rPr lang="el-GR" sz="3100" b="0" dirty="0">
                <a:solidFill>
                  <a:prstClr val="black"/>
                </a:solidFill>
              </a:rPr>
              <a:t>(1 από 2)</a:t>
            </a:r>
            <a:endParaRPr lang="en-US" dirty="0"/>
          </a:p>
        </p:txBody>
      </p:sp>
      <p:sp>
        <p:nvSpPr>
          <p:cNvPr id="3" name="Content Placeholder 2"/>
          <p:cNvSpPr>
            <a:spLocks noGrp="1"/>
          </p:cNvSpPr>
          <p:nvPr>
            <p:ph idx="1"/>
          </p:nvPr>
        </p:nvSpPr>
        <p:spPr>
          <a:xfrm>
            <a:off x="457200" y="1351128"/>
            <a:ext cx="8229600" cy="5138449"/>
          </a:xfrm>
        </p:spPr>
        <p:txBody>
          <a:bodyPr numCol="2">
            <a:noAutofit/>
          </a:bodyPr>
          <a:lstStyle/>
          <a:p>
            <a:pPr lvl="0"/>
            <a:r>
              <a:rPr lang="en-US" sz="2400" dirty="0"/>
              <a:t>Διάγνωση </a:t>
            </a:r>
            <a:r>
              <a:rPr lang="en-US" sz="2400" dirty="0" err="1"/>
              <a:t>της</a:t>
            </a:r>
            <a:r>
              <a:rPr lang="en-US" sz="2400" dirty="0"/>
              <a:t> </a:t>
            </a:r>
            <a:r>
              <a:rPr lang="en-US" sz="2400" dirty="0" err="1" smtClean="0"/>
              <a:t>κύησης</a:t>
            </a:r>
            <a:r>
              <a:rPr lang="el-GR" sz="2400" dirty="0" smtClean="0"/>
              <a:t>.</a:t>
            </a:r>
            <a:endParaRPr lang="el-GR" sz="2400" dirty="0"/>
          </a:p>
          <a:p>
            <a:pPr lvl="0"/>
            <a:r>
              <a:rPr lang="en-US" sz="2400" dirty="0" err="1"/>
              <a:t>Προετοιμ</a:t>
            </a:r>
            <a:r>
              <a:rPr lang="en-US" sz="2400" dirty="0"/>
              <a:t>ασία για γονεϊκότητα (μαθήματα ανώδυνου τοκετού</a:t>
            </a:r>
            <a:r>
              <a:rPr lang="en-US" sz="2400" dirty="0" smtClean="0"/>
              <a:t>)</a:t>
            </a:r>
            <a:r>
              <a:rPr lang="el-GR" sz="2400" dirty="0" smtClean="0"/>
              <a:t>.</a:t>
            </a:r>
            <a:endParaRPr lang="el-GR" sz="2400" dirty="0"/>
          </a:p>
          <a:p>
            <a:pPr lvl="0"/>
            <a:r>
              <a:rPr lang="en-US" sz="2400" dirty="0" err="1"/>
              <a:t>Φροντίδ</a:t>
            </a:r>
            <a:r>
              <a:rPr lang="en-US" sz="2400" dirty="0"/>
              <a:t>α κατά την </a:t>
            </a:r>
            <a:r>
              <a:rPr lang="en-US" sz="2400" dirty="0" smtClean="0"/>
              <a:t>κύηση</a:t>
            </a:r>
            <a:r>
              <a:rPr lang="el-GR" sz="2400" dirty="0" smtClean="0"/>
              <a:t>.</a:t>
            </a:r>
            <a:endParaRPr lang="el-GR" sz="2400" dirty="0"/>
          </a:p>
          <a:p>
            <a:pPr lvl="0"/>
            <a:r>
              <a:rPr lang="en-US" sz="2400" dirty="0" err="1"/>
              <a:t>Φροντίδ</a:t>
            </a:r>
            <a:r>
              <a:rPr lang="en-US" sz="2400" dirty="0"/>
              <a:t>α κατά τον </a:t>
            </a:r>
            <a:r>
              <a:rPr lang="en-US" sz="2400" dirty="0" smtClean="0"/>
              <a:t>τοκετό</a:t>
            </a:r>
            <a:r>
              <a:rPr lang="el-GR" sz="2400" dirty="0" smtClean="0"/>
              <a:t>.</a:t>
            </a:r>
            <a:endParaRPr lang="el-GR" sz="2400" dirty="0"/>
          </a:p>
          <a:p>
            <a:pPr lvl="0"/>
            <a:r>
              <a:rPr lang="en-US" sz="2400" dirty="0" err="1"/>
              <a:t>Φροντίδ</a:t>
            </a:r>
            <a:r>
              <a:rPr lang="en-US" sz="2400" dirty="0"/>
              <a:t>α κατά την </a:t>
            </a:r>
            <a:r>
              <a:rPr lang="en-US" sz="2400" dirty="0" smtClean="0"/>
              <a:t>λοχεία</a:t>
            </a:r>
            <a:r>
              <a:rPr lang="el-GR" sz="2400" dirty="0" smtClean="0"/>
              <a:t>.</a:t>
            </a:r>
            <a:endParaRPr lang="el-GR" sz="2400" dirty="0"/>
          </a:p>
          <a:p>
            <a:pPr lvl="0"/>
            <a:r>
              <a:rPr lang="en-US" sz="2400" dirty="0" err="1"/>
              <a:t>Φροντίδ</a:t>
            </a:r>
            <a:r>
              <a:rPr lang="en-US" sz="2400" dirty="0"/>
              <a:t>α </a:t>
            </a:r>
            <a:r>
              <a:rPr lang="en-US" sz="2400" dirty="0" smtClean="0"/>
              <a:t>νεογνού</a:t>
            </a:r>
            <a:r>
              <a:rPr lang="el-GR" sz="2400" dirty="0" smtClean="0"/>
              <a:t>.</a:t>
            </a:r>
            <a:endParaRPr lang="el-GR" sz="2400" dirty="0"/>
          </a:p>
          <a:p>
            <a:pPr lvl="0"/>
            <a:r>
              <a:rPr lang="en-US" sz="2400" dirty="0"/>
              <a:t>Προαγωγή μητρικού </a:t>
            </a:r>
            <a:r>
              <a:rPr lang="en-US" sz="2400" dirty="0" smtClean="0"/>
              <a:t>θηλασμού </a:t>
            </a:r>
            <a:r>
              <a:rPr lang="en-US" sz="2400" dirty="0"/>
              <a:t>και υποστήριξη μητέρων κατ’ οίκον μετά τον </a:t>
            </a:r>
            <a:r>
              <a:rPr lang="en-US" sz="2400" dirty="0" smtClean="0"/>
              <a:t>τοκετό.</a:t>
            </a:r>
            <a:endParaRPr lang="el-GR" sz="2400" dirty="0"/>
          </a:p>
          <a:p>
            <a:pPr lvl="0"/>
            <a:r>
              <a:rPr lang="en-US" sz="2400" dirty="0" err="1"/>
              <a:t>Τέστ</a:t>
            </a:r>
            <a:r>
              <a:rPr lang="en-US" sz="2400" dirty="0"/>
              <a:t> παπ (π</a:t>
            </a:r>
            <a:r>
              <a:rPr lang="en-US" sz="2400" dirty="0" err="1"/>
              <a:t>ρόληψη</a:t>
            </a:r>
            <a:r>
              <a:rPr lang="en-US" sz="2400" dirty="0"/>
              <a:t> κα</a:t>
            </a:r>
            <a:r>
              <a:rPr lang="en-US" sz="2400" dirty="0" err="1"/>
              <a:t>ρκίνου</a:t>
            </a:r>
            <a:r>
              <a:rPr lang="en-US" sz="2400" dirty="0"/>
              <a:t> </a:t>
            </a:r>
            <a:r>
              <a:rPr lang="en-US" sz="2400" dirty="0" err="1"/>
              <a:t>τρ</a:t>
            </a:r>
            <a:r>
              <a:rPr lang="en-US" sz="2400" dirty="0"/>
              <a:t>αχήλου της μήτρας</a:t>
            </a:r>
            <a:r>
              <a:rPr lang="en-US" sz="2400" dirty="0" smtClean="0"/>
              <a:t>)</a:t>
            </a:r>
            <a:r>
              <a:rPr lang="el-GR" sz="2400" dirty="0" smtClean="0"/>
              <a:t>.</a:t>
            </a:r>
            <a:endParaRPr lang="el-GR" sz="2400" dirty="0"/>
          </a:p>
          <a:p>
            <a:pPr lvl="0"/>
            <a:r>
              <a:rPr lang="en-US" sz="2400" dirty="0" err="1"/>
              <a:t>Εξέτ</a:t>
            </a:r>
            <a:r>
              <a:rPr lang="en-US" sz="2400" dirty="0"/>
              <a:t>αση μαστών (διδασκαλία αυτοεξέτασης, παραπομπή για υπέρηχο μαστών και μαστογραφία) Πρόληψη Καρκίνου του </a:t>
            </a:r>
            <a:r>
              <a:rPr lang="en-US" sz="2400" dirty="0" smtClean="0"/>
              <a:t>μαστού</a:t>
            </a:r>
            <a:r>
              <a:rPr lang="el-GR" sz="2400" dirty="0" smtClean="0"/>
              <a:t>.</a:t>
            </a:r>
            <a:endParaRPr lang="el-GR" sz="2400" dirty="0"/>
          </a:p>
        </p:txBody>
      </p:sp>
    </p:spTree>
    <p:extLst>
      <p:ext uri="{BB962C8B-B14F-4D97-AF65-F5344CB8AC3E}">
        <p14:creationId xmlns:p14="http://schemas.microsoft.com/office/powerpoint/2010/main" val="2533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Υπ</a:t>
            </a:r>
            <a:r>
              <a:rPr lang="en-US" sz="3200" dirty="0" err="1"/>
              <a:t>ηρεσίες</a:t>
            </a:r>
            <a:r>
              <a:rPr lang="en-US" sz="3200" dirty="0"/>
              <a:t> μαιών </a:t>
            </a:r>
            <a:r>
              <a:rPr lang="en-US" sz="3200" dirty="0" err="1"/>
              <a:t>στην</a:t>
            </a:r>
            <a:r>
              <a:rPr lang="en-US" sz="3200" dirty="0"/>
              <a:t> </a:t>
            </a:r>
            <a:r>
              <a:rPr lang="el-GR" sz="3200" dirty="0" smtClean="0"/>
              <a:t>Π</a:t>
            </a:r>
            <a:r>
              <a:rPr lang="en-US" sz="3200" dirty="0" err="1" smtClean="0"/>
              <a:t>ρωτο</a:t>
            </a:r>
            <a:r>
              <a:rPr lang="en-US" sz="3200" dirty="0" smtClean="0"/>
              <a:t>βάθμια </a:t>
            </a:r>
            <a:r>
              <a:rPr lang="el-GR" sz="3200" dirty="0" smtClean="0"/>
              <a:t>Φ</a:t>
            </a:r>
            <a:r>
              <a:rPr lang="en-US" sz="3200" dirty="0" err="1" smtClean="0"/>
              <a:t>ροντίδ</a:t>
            </a:r>
            <a:r>
              <a:rPr lang="en-US" sz="3200" dirty="0" smtClean="0"/>
              <a:t>α υγείας</a:t>
            </a:r>
            <a:r>
              <a:rPr lang="el-GR" sz="3200" dirty="0" smtClean="0"/>
              <a:t> </a:t>
            </a:r>
            <a:r>
              <a:rPr lang="el-GR" sz="2800" b="0" dirty="0" smtClean="0">
                <a:solidFill>
                  <a:prstClr val="black"/>
                </a:solidFill>
              </a:rPr>
              <a:t>(2 </a:t>
            </a:r>
            <a:r>
              <a:rPr lang="el-GR" sz="2800" b="0" dirty="0">
                <a:solidFill>
                  <a:prstClr val="black"/>
                </a:solidFill>
              </a:rPr>
              <a:t>από 2)</a:t>
            </a:r>
            <a:endParaRPr lang="en-US" sz="3200" dirty="0"/>
          </a:p>
        </p:txBody>
      </p:sp>
      <p:sp>
        <p:nvSpPr>
          <p:cNvPr id="3" name="Content Placeholder 2"/>
          <p:cNvSpPr>
            <a:spLocks noGrp="1"/>
          </p:cNvSpPr>
          <p:nvPr>
            <p:ph idx="1"/>
          </p:nvPr>
        </p:nvSpPr>
        <p:spPr>
          <a:xfrm>
            <a:off x="457200" y="1351128"/>
            <a:ext cx="8229600" cy="4641299"/>
          </a:xfrm>
        </p:spPr>
        <p:txBody>
          <a:bodyPr numCol="2">
            <a:noAutofit/>
          </a:bodyPr>
          <a:lstStyle/>
          <a:p>
            <a:pPr lvl="0"/>
            <a:r>
              <a:rPr lang="en-US" sz="2400" dirty="0" err="1" smtClean="0"/>
              <a:t>Αμφίχειρη</a:t>
            </a:r>
            <a:r>
              <a:rPr lang="en-US" sz="2400" dirty="0" smtClean="0"/>
              <a:t> </a:t>
            </a:r>
            <a:r>
              <a:rPr lang="en-US" sz="2400" dirty="0" err="1"/>
              <a:t>Γυν</a:t>
            </a:r>
            <a:r>
              <a:rPr lang="en-US" sz="2400" dirty="0"/>
              <a:t>αικολογική εξέταση και </a:t>
            </a:r>
            <a:r>
              <a:rPr lang="en-US" sz="2400" dirty="0" smtClean="0"/>
              <a:t>υπερηχογραφία</a:t>
            </a:r>
            <a:r>
              <a:rPr lang="el-GR" sz="2400" dirty="0" smtClean="0"/>
              <a:t>.</a:t>
            </a:r>
            <a:r>
              <a:rPr lang="en-US" sz="2400" dirty="0" smtClean="0"/>
              <a:t> </a:t>
            </a:r>
            <a:endParaRPr lang="el-GR" sz="2400" dirty="0"/>
          </a:p>
          <a:p>
            <a:pPr lvl="0"/>
            <a:r>
              <a:rPr lang="en-US" sz="2400" dirty="0"/>
              <a:t>Κα</a:t>
            </a:r>
            <a:r>
              <a:rPr lang="en-US" sz="2400" dirty="0" err="1"/>
              <a:t>λλιέργει</a:t>
            </a:r>
            <a:r>
              <a:rPr lang="en-US" sz="2400" dirty="0"/>
              <a:t>α Κολπικού υγρού (πρόληψη σεξουαλικώς μεταδιδομένων νοσημάτων, πρόληψη συγγενών ανωμαλιών κατά την κύηση</a:t>
            </a:r>
            <a:r>
              <a:rPr lang="en-US" sz="2400" dirty="0" smtClean="0"/>
              <a:t>)</a:t>
            </a:r>
            <a:r>
              <a:rPr lang="el-GR" sz="2400" dirty="0" smtClean="0"/>
              <a:t>.</a:t>
            </a:r>
            <a:endParaRPr lang="el-GR" sz="2400" dirty="0"/>
          </a:p>
          <a:p>
            <a:pPr lvl="0"/>
            <a:r>
              <a:rPr lang="en-US" sz="2400" dirty="0" err="1"/>
              <a:t>Φροντίδ</a:t>
            </a:r>
            <a:r>
              <a:rPr lang="en-US" sz="2400" dirty="0"/>
              <a:t>α κατά την μετάβαση στην </a:t>
            </a:r>
            <a:r>
              <a:rPr lang="en-US" sz="2400" dirty="0" smtClean="0"/>
              <a:t>εμμηνόπαυση</a:t>
            </a:r>
            <a:r>
              <a:rPr lang="el-GR" sz="2400" dirty="0" smtClean="0"/>
              <a:t>.</a:t>
            </a:r>
            <a:endParaRPr lang="el-GR" sz="2400" dirty="0"/>
          </a:p>
          <a:p>
            <a:pPr lvl="0"/>
            <a:r>
              <a:rPr lang="en-US" sz="2400" dirty="0" err="1"/>
              <a:t>Δι</a:t>
            </a:r>
            <a:r>
              <a:rPr lang="en-US" sz="2400" dirty="0"/>
              <a:t>αχείριση της ακράτειας </a:t>
            </a:r>
            <a:r>
              <a:rPr lang="en-US" sz="2400" dirty="0" smtClean="0"/>
              <a:t>ούρων</a:t>
            </a:r>
            <a:r>
              <a:rPr lang="el-GR" sz="2400" dirty="0" smtClean="0"/>
              <a:t>.</a:t>
            </a:r>
            <a:endParaRPr lang="el-GR" sz="2400" dirty="0"/>
          </a:p>
          <a:p>
            <a:pPr lvl="0"/>
            <a:r>
              <a:rPr lang="en-US" sz="2400" dirty="0" err="1"/>
              <a:t>Σεξου</a:t>
            </a:r>
            <a:r>
              <a:rPr lang="en-US" sz="2400" dirty="0"/>
              <a:t>αλική υγεία (μαθήματα σεξουαλικής αγωγής στα </a:t>
            </a:r>
            <a:r>
              <a:rPr lang="en-US" sz="2400" dirty="0" smtClean="0"/>
              <a:t>σχολεία</a:t>
            </a:r>
            <a:r>
              <a:rPr lang="el-GR" sz="2400" dirty="0"/>
              <a:t>.</a:t>
            </a:r>
          </a:p>
          <a:p>
            <a:pPr lvl="0"/>
            <a:r>
              <a:rPr lang="en-US" sz="2400" dirty="0" err="1"/>
              <a:t>Οικογενει</a:t>
            </a:r>
            <a:r>
              <a:rPr lang="en-US" sz="2400" dirty="0"/>
              <a:t>ακός Προγραμματισμός και Συμβουλευτική για αντισύλληψη (πρόληψη ανεπιθύμητων κυήσεων και εκτρώσεων</a:t>
            </a:r>
            <a:r>
              <a:rPr lang="en-US" sz="2400" dirty="0" smtClean="0"/>
              <a:t>)</a:t>
            </a:r>
            <a:r>
              <a:rPr lang="el-GR" sz="2400" dirty="0" smtClean="0"/>
              <a:t>.</a:t>
            </a:r>
            <a:endParaRPr lang="el-GR" sz="2400" dirty="0"/>
          </a:p>
        </p:txBody>
      </p:sp>
    </p:spTree>
    <p:extLst>
      <p:ext uri="{BB962C8B-B14F-4D97-AF65-F5344CB8AC3E}">
        <p14:creationId xmlns:p14="http://schemas.microsoft.com/office/powerpoint/2010/main" val="2921321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Εμ</a:t>
            </a:r>
            <a:r>
              <a:rPr lang="en-US" b="1" dirty="0" smtClean="0"/>
              <a:t>πόδια-Προβλήματα</a:t>
            </a:r>
            <a:endParaRPr lang="en-US" dirty="0"/>
          </a:p>
        </p:txBody>
      </p:sp>
      <p:sp>
        <p:nvSpPr>
          <p:cNvPr id="3" name="Content Placeholder 2"/>
          <p:cNvSpPr>
            <a:spLocks noGrp="1"/>
          </p:cNvSpPr>
          <p:nvPr>
            <p:ph idx="1"/>
          </p:nvPr>
        </p:nvSpPr>
        <p:spPr>
          <a:xfrm>
            <a:off x="457200" y="1600200"/>
            <a:ext cx="4073857" cy="4525963"/>
          </a:xfrm>
        </p:spPr>
        <p:txBody>
          <a:bodyPr>
            <a:normAutofit/>
          </a:bodyPr>
          <a:lstStyle/>
          <a:p>
            <a:pPr lvl="0"/>
            <a:r>
              <a:rPr lang="el-GR" sz="2800" dirty="0"/>
              <a:t>Περιορισμένοι πόροι στην ΠΦΥ, αλλά και στην εκπαίδευση,</a:t>
            </a:r>
          </a:p>
          <a:p>
            <a:pPr lvl="0"/>
            <a:r>
              <a:rPr lang="el-GR" sz="2800" dirty="0"/>
              <a:t>Έλλειψη συνεργασίας,</a:t>
            </a:r>
          </a:p>
          <a:p>
            <a:pPr lvl="0"/>
            <a:r>
              <a:rPr lang="el-GR" sz="2800" dirty="0"/>
              <a:t>Ανεπαρκής εκπαίδευση.</a:t>
            </a:r>
          </a:p>
          <a:p>
            <a:pPr marL="0" indent="0">
              <a:buNone/>
            </a:pPr>
            <a:endParaRPr lang="en-US" sz="2800" dirty="0"/>
          </a:p>
        </p:txBody>
      </p:sp>
      <p:sp>
        <p:nvSpPr>
          <p:cNvPr id="5" name="TextBox 4"/>
          <p:cNvSpPr txBox="1"/>
          <p:nvPr/>
        </p:nvSpPr>
        <p:spPr>
          <a:xfrm>
            <a:off x="5554696" y="5990222"/>
            <a:ext cx="3132104" cy="461665"/>
          </a:xfrm>
          <a:prstGeom prst="rect">
            <a:avLst/>
          </a:prstGeom>
          <a:noFill/>
        </p:spPr>
        <p:txBody>
          <a:bodyPr wrap="square" rtlCol="0">
            <a:spAutoFit/>
          </a:bodyPr>
          <a:lstStyle/>
          <a:p>
            <a:pPr algn="ctr"/>
            <a:r>
              <a:rPr lang="en-US" sz="1200" dirty="0" smtClean="0">
                <a:solidFill>
                  <a:schemeClr val="tx1">
                    <a:lumMod val="75000"/>
                    <a:lumOff val="25000"/>
                  </a:schemeClr>
                </a:solidFill>
                <a:latin typeface="+mj-lt"/>
              </a:rPr>
              <a:t>“</a:t>
            </a:r>
            <a:r>
              <a:rPr lang="en-US" sz="1200" dirty="0">
                <a:latin typeface="+mj-lt"/>
              </a:rPr>
              <a:t> </a:t>
            </a:r>
            <a:r>
              <a:rPr lang="en-US" sz="1200" dirty="0">
                <a:latin typeface="+mj-lt"/>
                <a:hlinkClick r:id="rId2"/>
              </a:rPr>
              <a:t>newborn</a:t>
            </a:r>
            <a:r>
              <a:rPr lang="en-US" sz="1200" dirty="0" smtClean="0">
                <a:solidFill>
                  <a:schemeClr val="tx1">
                    <a:lumMod val="75000"/>
                    <a:lumOff val="25000"/>
                  </a:schemeClr>
                </a:solidFill>
                <a:latin typeface="+mj-lt"/>
              </a:rPr>
              <a:t>” </a:t>
            </a:r>
            <a:r>
              <a:rPr lang="el-GR" sz="1200" dirty="0" smtClean="0">
                <a:solidFill>
                  <a:schemeClr val="tx1">
                    <a:lumMod val="75000"/>
                    <a:lumOff val="25000"/>
                  </a:schemeClr>
                </a:solidFill>
                <a:latin typeface="+mj-lt"/>
              </a:rPr>
              <a:t>από </a:t>
            </a:r>
            <a:r>
              <a:rPr lang="en-US" sz="1200" dirty="0" err="1">
                <a:latin typeface="+mj-lt"/>
                <a:hlinkClick r:id="rId3"/>
              </a:rPr>
              <a:t>piepie</a:t>
            </a:r>
            <a:r>
              <a:rPr lang="en-US" sz="1200" dirty="0">
                <a:latin typeface="+mj-lt"/>
              </a:rPr>
              <a:t> </a:t>
            </a:r>
            <a:r>
              <a:rPr lang="el-GR" sz="1200" dirty="0" smtClean="0">
                <a:solidFill>
                  <a:schemeClr val="tx1">
                    <a:lumMod val="75000"/>
                    <a:lumOff val="25000"/>
                  </a:schemeClr>
                </a:solidFill>
                <a:latin typeface="+mj-lt"/>
              </a:rPr>
              <a:t> </a:t>
            </a:r>
          </a:p>
          <a:p>
            <a:pPr algn="ctr"/>
            <a:r>
              <a:rPr lang="el-GR" sz="1200" dirty="0" smtClean="0">
                <a:solidFill>
                  <a:schemeClr val="tx1">
                    <a:lumMod val="75000"/>
                    <a:lumOff val="25000"/>
                  </a:schemeClr>
                </a:solidFill>
                <a:latin typeface="+mj-lt"/>
              </a:rPr>
              <a:t>διαθέσιμο με άδεια </a:t>
            </a:r>
            <a:r>
              <a:rPr lang="en-US" sz="1200" dirty="0">
                <a:solidFill>
                  <a:schemeClr val="tx1">
                    <a:lumMod val="75000"/>
                    <a:lumOff val="25000"/>
                  </a:schemeClr>
                </a:solidFill>
                <a:latin typeface="+mj-lt"/>
                <a:hlinkClick r:id="rId4"/>
              </a:rPr>
              <a:t>CC0 Public Domain</a:t>
            </a:r>
            <a:endParaRPr lang="el-GR" sz="1200" dirty="0">
              <a:solidFill>
                <a:schemeClr val="tx1">
                  <a:lumMod val="75000"/>
                  <a:lumOff val="25000"/>
                </a:schemeClr>
              </a:solidFill>
              <a:latin typeface="+mj-lt"/>
            </a:endParaRPr>
          </a:p>
        </p:txBody>
      </p:sp>
      <p:pic>
        <p:nvPicPr>
          <p:cNvPr id="1026" name="Picture 2" descr="Birth, Child, Baby, Newborn, Hand, Keep, Brains, He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3083" y="1756620"/>
            <a:ext cx="3056970" cy="4234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849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Στόχοι της </a:t>
            </a:r>
            <a:r>
              <a:rPr lang="en-US" dirty="0" err="1"/>
              <a:t>φροντίδ</a:t>
            </a:r>
            <a:r>
              <a:rPr lang="en-US" dirty="0"/>
              <a:t>ας από </a:t>
            </a:r>
            <a:r>
              <a:rPr lang="en-US" dirty="0" smtClean="0"/>
              <a:t>μαία</a:t>
            </a:r>
            <a:endParaRPr lang="en-US" dirty="0"/>
          </a:p>
        </p:txBody>
      </p:sp>
      <p:sp>
        <p:nvSpPr>
          <p:cNvPr id="3" name="Content Placeholder 2"/>
          <p:cNvSpPr>
            <a:spLocks noGrp="1"/>
          </p:cNvSpPr>
          <p:nvPr>
            <p:ph idx="1"/>
          </p:nvPr>
        </p:nvSpPr>
        <p:spPr/>
        <p:txBody>
          <a:bodyPr>
            <a:normAutofit/>
          </a:bodyPr>
          <a:lstStyle/>
          <a:p>
            <a:pPr lvl="0"/>
            <a:r>
              <a:rPr lang="el-GR" sz="2800" dirty="0"/>
              <a:t>Η μαία να είναι το πρώτο σημείο επαφής με τη γυναίκα (διάγνωση κύησης</a:t>
            </a:r>
            <a:r>
              <a:rPr lang="el-GR" sz="2800" dirty="0" smtClean="0"/>
              <a:t>).</a:t>
            </a:r>
            <a:endParaRPr lang="el-GR" sz="2800" dirty="0"/>
          </a:p>
          <a:p>
            <a:pPr lvl="0"/>
            <a:r>
              <a:rPr lang="el-GR" sz="2800" dirty="0"/>
              <a:t>Μείωση του ποσοστού των Καισαρικών </a:t>
            </a:r>
            <a:r>
              <a:rPr lang="el-GR" sz="2800" dirty="0" smtClean="0"/>
              <a:t>τομών.</a:t>
            </a:r>
            <a:endParaRPr lang="el-GR" sz="2800" dirty="0"/>
          </a:p>
          <a:p>
            <a:pPr lvl="0"/>
            <a:r>
              <a:rPr lang="el-GR" sz="2800" dirty="0"/>
              <a:t>Μείωση του ποσοστού των </a:t>
            </a:r>
            <a:r>
              <a:rPr lang="el-GR" sz="2800" dirty="0" smtClean="0"/>
              <a:t>καπνιζόντων </a:t>
            </a:r>
            <a:r>
              <a:rPr lang="el-GR" sz="2800" dirty="0"/>
              <a:t>εγκύων και λεχωίδων έστω και 1</a:t>
            </a:r>
            <a:r>
              <a:rPr lang="el-GR" sz="2800" dirty="0" smtClean="0"/>
              <a:t>%.</a:t>
            </a:r>
            <a:endParaRPr lang="el-GR" sz="2800" dirty="0"/>
          </a:p>
          <a:p>
            <a:pPr lvl="0"/>
            <a:r>
              <a:rPr lang="el-GR" sz="2800" dirty="0"/>
              <a:t>2% ενίσχυση των ποσοστών μητρικού </a:t>
            </a:r>
            <a:r>
              <a:rPr lang="el-GR" sz="2800" dirty="0" smtClean="0"/>
              <a:t>θηλασμού</a:t>
            </a:r>
            <a:r>
              <a:rPr lang="el-GR" sz="2800" dirty="0"/>
              <a:t>.</a:t>
            </a:r>
          </a:p>
          <a:p>
            <a:pPr lvl="0"/>
            <a:r>
              <a:rPr lang="el-GR" sz="2800" dirty="0"/>
              <a:t>Μείωση του ποσοστού της εγκυμοσύνης σε </a:t>
            </a:r>
            <a:r>
              <a:rPr lang="el-GR" sz="2800" dirty="0" smtClean="0"/>
              <a:t>έφηβες.</a:t>
            </a:r>
            <a:endParaRPr lang="el-GR" sz="2800" dirty="0"/>
          </a:p>
        </p:txBody>
      </p:sp>
    </p:spTree>
    <p:extLst>
      <p:ext uri="{BB962C8B-B14F-4D97-AF65-F5344CB8AC3E}">
        <p14:creationId xmlns:p14="http://schemas.microsoft.com/office/powerpoint/2010/main" val="3914932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Τήρηση εγγράφων από την κοινοτική μαία</a:t>
            </a:r>
            <a:endParaRPr lang="en-US" sz="3200" dirty="0"/>
          </a:p>
        </p:txBody>
      </p:sp>
      <p:sp>
        <p:nvSpPr>
          <p:cNvPr id="3" name="Content Placeholder 2"/>
          <p:cNvSpPr>
            <a:spLocks noGrp="1"/>
          </p:cNvSpPr>
          <p:nvPr>
            <p:ph idx="1"/>
          </p:nvPr>
        </p:nvSpPr>
        <p:spPr/>
        <p:txBody>
          <a:bodyPr>
            <a:normAutofit/>
          </a:bodyPr>
          <a:lstStyle/>
          <a:p>
            <a:r>
              <a:rPr lang="el-GR" sz="2800" dirty="0"/>
              <a:t>Σημαντικό καθήκον της μαίας που εργάζεται στην Πρωτοβάθμια Φροντίδα Υγείας είναι η τήρηση βιβλίων και εγγράφων που αφορούν τη λειτουργία του </a:t>
            </a:r>
            <a:r>
              <a:rPr lang="el-GR" sz="2800" dirty="0" err="1"/>
              <a:t>εξεταστηρίου</a:t>
            </a:r>
            <a:r>
              <a:rPr lang="el-GR" sz="2800" dirty="0"/>
              <a:t> της. </a:t>
            </a:r>
            <a:endParaRPr lang="el-GR" sz="2800" dirty="0" smtClean="0"/>
          </a:p>
          <a:p>
            <a:r>
              <a:rPr lang="el-GR" sz="2800" dirty="0" smtClean="0"/>
              <a:t>Η </a:t>
            </a:r>
            <a:r>
              <a:rPr lang="el-GR" sz="2800" dirty="0"/>
              <a:t>σχολαστική τήρηση και η καθημερινή ενημέρωση των βιβλίων αυτών προσφέρει στη κοινοτική μαία μια ολοκληρωμένη εικόνα του πληθυσμού και των προβλημάτων υγείας του, ενώ τα έγγραφα αυτά αποτελούν πολύτιμη πηγή στατιστικών δεδομένων.</a:t>
            </a:r>
            <a:r>
              <a:rPr lang="el-GR" sz="2800" dirty="0" smtClean="0">
                <a:effectLst/>
              </a:rPr>
              <a:t> </a:t>
            </a:r>
            <a:endParaRPr lang="en-US" sz="2800" dirty="0"/>
          </a:p>
        </p:txBody>
      </p:sp>
    </p:spTree>
    <p:extLst>
      <p:ext uri="{BB962C8B-B14F-4D97-AF65-F5344CB8AC3E}">
        <p14:creationId xmlns:p14="http://schemas.microsoft.com/office/powerpoint/2010/main" val="1569412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0608" y="274638"/>
            <a:ext cx="8229600" cy="1143000"/>
          </a:xfrm>
        </p:spPr>
        <p:txBody>
          <a:bodyPr/>
          <a:lstStyle/>
          <a:p>
            <a:r>
              <a:rPr lang="el-GR" dirty="0" smtClean="0"/>
              <a:t>Βιβλία προς τήρηση</a:t>
            </a:r>
            <a:endParaRPr lang="el-GR" dirty="0"/>
          </a:p>
        </p:txBody>
      </p:sp>
      <p:sp>
        <p:nvSpPr>
          <p:cNvPr id="3" name="Content Placeholder 2"/>
          <p:cNvSpPr>
            <a:spLocks noGrp="1"/>
          </p:cNvSpPr>
          <p:nvPr>
            <p:ph idx="1"/>
          </p:nvPr>
        </p:nvSpPr>
        <p:spPr>
          <a:xfrm>
            <a:off x="457200" y="1600200"/>
            <a:ext cx="8229600" cy="2889913"/>
          </a:xfrm>
        </p:spPr>
        <p:txBody>
          <a:bodyPr>
            <a:normAutofit/>
          </a:bodyPr>
          <a:lstStyle/>
          <a:p>
            <a:pPr marL="0" indent="0">
              <a:buNone/>
            </a:pPr>
            <a:r>
              <a:rPr lang="el-GR" sz="2800" dirty="0"/>
              <a:t>Τα βιβλία που πρέπει να τηρούνται σύμφωνα με τις κείμενες διατάξεις είναι:</a:t>
            </a:r>
          </a:p>
          <a:p>
            <a:r>
              <a:rPr lang="el-GR" sz="2800" dirty="0" smtClean="0"/>
              <a:t>Βιβλίο Ασθενών</a:t>
            </a:r>
          </a:p>
          <a:p>
            <a:r>
              <a:rPr lang="el-GR" sz="2800" dirty="0" smtClean="0"/>
              <a:t>Βιβλίο Επιτόκων</a:t>
            </a:r>
          </a:p>
          <a:p>
            <a:r>
              <a:rPr lang="el-GR" sz="2800" dirty="0" smtClean="0"/>
              <a:t>Βιβλίο Τοκετών</a:t>
            </a:r>
            <a:endParaRPr lang="en-US" sz="2800" dirty="0"/>
          </a:p>
        </p:txBody>
      </p:sp>
      <p:pic>
        <p:nvPicPr>
          <p:cNvPr id="3074" name="Picture 2" descr="Baby, Care, Child, Cute, Hand, Face, Sleep, Sleep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0270" y="2683490"/>
            <a:ext cx="3862380" cy="25708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5408" y="5254387"/>
            <a:ext cx="3132104" cy="461665"/>
          </a:xfrm>
          <a:prstGeom prst="rect">
            <a:avLst/>
          </a:prstGeom>
          <a:noFill/>
        </p:spPr>
        <p:txBody>
          <a:bodyPr wrap="square" rtlCol="0">
            <a:spAutoFit/>
          </a:bodyPr>
          <a:lstStyle/>
          <a:p>
            <a:pPr algn="ctr"/>
            <a:r>
              <a:rPr lang="en-US" sz="1200" dirty="0" smtClean="0">
                <a:solidFill>
                  <a:schemeClr val="tx1">
                    <a:lumMod val="75000"/>
                    <a:lumOff val="25000"/>
                  </a:schemeClr>
                </a:solidFill>
              </a:rPr>
              <a:t>“</a:t>
            </a:r>
            <a:r>
              <a:rPr lang="en-US" sz="1200" dirty="0"/>
              <a:t> </a:t>
            </a:r>
            <a:r>
              <a:rPr lang="en-US" sz="1200" dirty="0">
                <a:hlinkClick r:id="rId3"/>
              </a:rPr>
              <a:t>baby</a:t>
            </a:r>
            <a:r>
              <a:rPr lang="en-US" sz="1200" dirty="0" smtClean="0">
                <a:solidFill>
                  <a:schemeClr val="tx1">
                    <a:lumMod val="75000"/>
                    <a:lumOff val="25000"/>
                  </a:schemeClr>
                </a:solidFill>
              </a:rPr>
              <a:t>” </a:t>
            </a:r>
            <a:r>
              <a:rPr lang="el-GR" sz="1200" dirty="0" smtClean="0">
                <a:solidFill>
                  <a:schemeClr val="tx1">
                    <a:lumMod val="75000"/>
                    <a:lumOff val="25000"/>
                  </a:schemeClr>
                </a:solidFill>
              </a:rPr>
              <a:t>από </a:t>
            </a:r>
            <a:r>
              <a:rPr lang="en-US" sz="1200" dirty="0" err="1">
                <a:hlinkClick r:id="rId4"/>
              </a:rPr>
              <a:t>PublicDomainPictures</a:t>
            </a:r>
            <a:endParaRPr lang="el-GR" sz="1200" dirty="0" smtClean="0">
              <a:solidFill>
                <a:schemeClr val="tx1">
                  <a:lumMod val="75000"/>
                  <a:lumOff val="25000"/>
                </a:schemeClr>
              </a:solidFill>
            </a:endParaRPr>
          </a:p>
          <a:p>
            <a:pPr algn="ctr"/>
            <a:r>
              <a:rPr lang="el-GR" sz="1200" dirty="0" smtClean="0">
                <a:solidFill>
                  <a:schemeClr val="tx1">
                    <a:lumMod val="75000"/>
                    <a:lumOff val="25000"/>
                  </a:schemeClr>
                </a:solidFill>
              </a:rPr>
              <a:t>διαθέσιμο με άδεια </a:t>
            </a:r>
            <a:r>
              <a:rPr lang="en-US" sz="1200" dirty="0">
                <a:solidFill>
                  <a:schemeClr val="tx1">
                    <a:lumMod val="75000"/>
                    <a:lumOff val="25000"/>
                  </a:schemeClr>
                </a:solidFill>
                <a:hlinkClick r:id="rId5"/>
              </a:rPr>
              <a:t>CC0 Public Domain</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39716371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4f3aabb93dd61e7bfd8ee7958b9cd16157454"/>
</p:tagLst>
</file>

<file path=ppt/theme/theme1.xml><?xml version="1.0" encoding="utf-8"?>
<a:theme xmlns:a="http://schemas.openxmlformats.org/drawingml/2006/main" name="Office Theme">
  <a:themeElements>
    <a:clrScheme name="Custom 5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168</TotalTime>
  <Words>2269</Words>
  <Application>Microsoft Office PowerPoint</Application>
  <PresentationFormat>Προβολή στην οθόνη (4:3)</PresentationFormat>
  <Paragraphs>192</Paragraphs>
  <Slides>35</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35</vt:i4>
      </vt:variant>
    </vt:vector>
  </HeadingPairs>
  <TitlesOfParts>
    <vt:vector size="37" baseType="lpstr">
      <vt:lpstr>Office Theme</vt:lpstr>
      <vt:lpstr>OC_template_updated</vt:lpstr>
      <vt:lpstr>Κοινοτική Μαιευτική- Γυναικολογική Φροντίδα – Αγωγή Υγείας (Θ)</vt:lpstr>
      <vt:lpstr>Υγεία των γυναικων και Πρωτοβάθμια Φροντίδα Υγείας (1 από 2)</vt:lpstr>
      <vt:lpstr>Υγεία των γυναικων και Πρωτοβάθμια Φροντίδα Υγείας (2 από 2)</vt:lpstr>
      <vt:lpstr>Υπηρεσίες μαιών στην Πρωτοβάθμια Φροντίδα Υγείας (1 από 2)</vt:lpstr>
      <vt:lpstr>Υπηρεσίες μαιών στην Πρωτοβάθμια Φροντίδα υγείας (2 από 2)</vt:lpstr>
      <vt:lpstr>Εμπόδια-Προβλήματα</vt:lpstr>
      <vt:lpstr>Στόχοι της φροντίδας από μαία</vt:lpstr>
      <vt:lpstr>Τήρηση εγγράφων από την κοινοτική μαία</vt:lpstr>
      <vt:lpstr>Βιβλία προς τήρηση</vt:lpstr>
      <vt:lpstr>Α. Βιβλίο Ασθενών </vt:lpstr>
      <vt:lpstr>Β. Βιβλίο Επιτόκων </vt:lpstr>
      <vt:lpstr>Γ. Βιβλίο Τοκετών </vt:lpstr>
      <vt:lpstr>Παραλαβή - Παράδοση</vt:lpstr>
      <vt:lpstr>Ενιαία Κάρτα Υγείας (1 από 6)</vt:lpstr>
      <vt:lpstr>Ενιαία Κάρτα Υγείας (2 από 6)</vt:lpstr>
      <vt:lpstr>Ενιαία Κάρτα Υγείας (3 από 6)</vt:lpstr>
      <vt:lpstr>Ενιαία Κάρτα Υγείας (4 από 6)</vt:lpstr>
      <vt:lpstr>Ενιαία Κάρτα Υγείας (5 από 6)</vt:lpstr>
      <vt:lpstr>Ενιαία Κάρτα Υγείας (6 από 6)</vt:lpstr>
      <vt:lpstr>Σύγχρονο σύστημα καταγραφής πληροφορίας (1 από 2)</vt:lpstr>
      <vt:lpstr>Σύγχρονο σύστημα καταγραφής πληροφορίας (2 από 2)</vt:lpstr>
      <vt:lpstr>Πιστοποιητικό γέννησης</vt:lpstr>
      <vt:lpstr>Πιστοποιητικό γέννησης (1 από 2)</vt:lpstr>
      <vt:lpstr>Πιστοποιητικό γέννησης (2 από 2)</vt:lpstr>
      <vt:lpstr>Πως χρησιμοποιούμε το Παρτόγραμμα</vt:lpstr>
      <vt:lpstr>Αξιολόγηση της θέσης </vt:lpstr>
      <vt:lpstr>Σημαντικά κλινικά σημεία κατά την κύηση</vt:lpstr>
      <vt:lpstr>Αξιολόγηση κατά τον τοκετό</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v_vivilaki@yahoo.co.uk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Υγεία των γυναικών στη ΠΦΥ. Τήρηση Εγγράφων και λήψη ιστορικού από τη Μαία στη ΠΦΥ</dc:title>
  <dc:creator>opencourses@teiath.gr</dc:creator>
  <cp:lastModifiedBy>fkaram2</cp:lastModifiedBy>
  <cp:revision>29</cp:revision>
  <dcterms:created xsi:type="dcterms:W3CDTF">2014-11-10T03:52:27Z</dcterms:created>
  <dcterms:modified xsi:type="dcterms:W3CDTF">2015-06-29T13:43:34Z</dcterms:modified>
</cp:coreProperties>
</file>