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60" r:id="rId2"/>
    <p:sldMasterId id="2147483805" r:id="rId3"/>
  </p:sldMasterIdLst>
  <p:notesMasterIdLst>
    <p:notesMasterId r:id="rId52"/>
  </p:notesMasterIdLst>
  <p:sldIdLst>
    <p:sldId id="528" r:id="rId4"/>
    <p:sldId id="561" r:id="rId5"/>
    <p:sldId id="562" r:id="rId6"/>
    <p:sldId id="563" r:id="rId7"/>
    <p:sldId id="564" r:id="rId8"/>
    <p:sldId id="565" r:id="rId9"/>
    <p:sldId id="566" r:id="rId10"/>
    <p:sldId id="567" r:id="rId11"/>
    <p:sldId id="568" r:id="rId12"/>
    <p:sldId id="569" r:id="rId13"/>
    <p:sldId id="571" r:id="rId14"/>
    <p:sldId id="570" r:id="rId15"/>
    <p:sldId id="572" r:id="rId16"/>
    <p:sldId id="573" r:id="rId17"/>
    <p:sldId id="574" r:id="rId18"/>
    <p:sldId id="575" r:id="rId19"/>
    <p:sldId id="576" r:id="rId20"/>
    <p:sldId id="577" r:id="rId21"/>
    <p:sldId id="578" r:id="rId22"/>
    <p:sldId id="579" r:id="rId23"/>
    <p:sldId id="580" r:id="rId24"/>
    <p:sldId id="581" r:id="rId25"/>
    <p:sldId id="582" r:id="rId26"/>
    <p:sldId id="583" r:id="rId27"/>
    <p:sldId id="584" r:id="rId28"/>
    <p:sldId id="585" r:id="rId29"/>
    <p:sldId id="586" r:id="rId30"/>
    <p:sldId id="587" r:id="rId31"/>
    <p:sldId id="588" r:id="rId32"/>
    <p:sldId id="589" r:id="rId33"/>
    <p:sldId id="590" r:id="rId34"/>
    <p:sldId id="591" r:id="rId35"/>
    <p:sldId id="592" r:id="rId36"/>
    <p:sldId id="593" r:id="rId37"/>
    <p:sldId id="594" r:id="rId38"/>
    <p:sldId id="595" r:id="rId39"/>
    <p:sldId id="596" r:id="rId40"/>
    <p:sldId id="597" r:id="rId41"/>
    <p:sldId id="598" r:id="rId42"/>
    <p:sldId id="599" r:id="rId43"/>
    <p:sldId id="600" r:id="rId44"/>
    <p:sldId id="554" r:id="rId45"/>
    <p:sldId id="555" r:id="rId46"/>
    <p:sldId id="556" r:id="rId47"/>
    <p:sldId id="601" r:id="rId48"/>
    <p:sldId id="602" r:id="rId49"/>
    <p:sldId id="558" r:id="rId50"/>
    <p:sldId id="560" r:id="rId51"/>
  </p:sldIdLst>
  <p:sldSz cx="9144000" cy="6858000" type="screen4x3"/>
  <p:notesSz cx="6797675" cy="9926638"/>
  <p:defaultTex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0099FF"/>
    <a:srgbClr val="0000FF"/>
    <a:srgbClr val="9966FF"/>
    <a:srgbClr val="0033CC"/>
    <a:srgbClr val="D6009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95597" autoAdjust="0"/>
  </p:normalViewPr>
  <p:slideViewPr>
    <p:cSldViewPr>
      <p:cViewPr>
        <p:scale>
          <a:sx n="70" d="100"/>
          <a:sy n="70" d="100"/>
        </p:scale>
        <p:origin x="-2814" y="-1002"/>
      </p:cViewPr>
      <p:guideLst>
        <p:guide orient="horz" pos="2160"/>
        <p:guide pos="2880"/>
      </p:guideLst>
    </p:cSldViewPr>
  </p:slideViewPr>
  <p:outlineViewPr>
    <p:cViewPr>
      <p:scale>
        <a:sx n="33" d="100"/>
        <a:sy n="33" d="100"/>
      </p:scale>
      <p:origin x="0" y="53112"/>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9C1A4DD-6F4E-4E8A-B20A-50F602C58122}" type="slidenum">
              <a:rPr lang="en-US"/>
              <a:pPr>
                <a:defRPr/>
              </a:pPr>
              <a:t>‹#›</a:t>
            </a:fld>
            <a:endParaRPr lang="en-US" dirty="0"/>
          </a:p>
        </p:txBody>
      </p:sp>
    </p:spTree>
    <p:extLst>
      <p:ext uri="{BB962C8B-B14F-4D97-AF65-F5344CB8AC3E}">
        <p14:creationId xmlns:p14="http://schemas.microsoft.com/office/powerpoint/2010/main" val="2234515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a:xfrm>
            <a:off x="917575" y="744538"/>
            <a:ext cx="4962525" cy="3722687"/>
          </a:xfrm>
          <a:ln/>
        </p:spPr>
      </p:sp>
      <p:sp>
        <p:nvSpPr>
          <p:cNvPr id="481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solidFill>
                <a:srgbClr val="FF0000"/>
              </a:solidFill>
            </a:endParaRPr>
          </a:p>
        </p:txBody>
      </p:sp>
      <p:sp>
        <p:nvSpPr>
          <p:cNvPr id="4813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635840C2-D455-4583-B7D2-F79DF3D60636}" type="slidenum">
              <a:rPr lang="el-GR" altLang="el-GR" sz="1200" b="0" smtClean="0">
                <a:solidFill>
                  <a:srgbClr val="000000"/>
                </a:solidFill>
              </a:rPr>
              <a:pPr eaLnBrk="1" hangingPunct="1"/>
              <a:t>1</a:t>
            </a:fld>
            <a:endParaRPr lang="el-GR" altLang="el-GR" sz="1200" b="0"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a:xfrm>
            <a:off x="917575" y="744538"/>
            <a:ext cx="4962525" cy="3722687"/>
          </a:xfrm>
          <a:ln/>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915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E1CB1F5E-80AD-4816-A3D1-10EDA17E7ACB}" type="slidenum">
              <a:rPr lang="el-GR" altLang="el-GR" sz="1200" b="0" smtClean="0">
                <a:solidFill>
                  <a:srgbClr val="000000"/>
                </a:solidFill>
              </a:rPr>
              <a:pPr eaLnBrk="1" hangingPunct="1"/>
              <a:t>42</a:t>
            </a:fld>
            <a:endParaRPr lang="el-GR" altLang="el-GR" sz="1200" b="0"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17575" y="744538"/>
            <a:ext cx="4962525" cy="3722687"/>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3B7C29A1-E321-4F8A-87A1-B07C8B2531DC}" type="slidenum">
              <a:rPr lang="el-GR" altLang="el-GR" sz="1200" b="0" smtClean="0">
                <a:solidFill>
                  <a:srgbClr val="000000"/>
                </a:solidFill>
              </a:rPr>
              <a:pPr eaLnBrk="1" hangingPunct="1"/>
              <a:t>43</a:t>
            </a:fld>
            <a:endParaRPr lang="el-GR" altLang="el-GR" sz="1200" b="0"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4538"/>
            <a:ext cx="4962525" cy="372268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4A01B9DC-1A3A-4C3F-B96C-5222E5BE3D00}" type="slidenum">
              <a:rPr lang="el-GR" altLang="el-GR" sz="1200" b="0" smtClean="0">
                <a:solidFill>
                  <a:srgbClr val="000000"/>
                </a:solidFill>
              </a:rPr>
              <a:pPr eaLnBrk="1" hangingPunct="1"/>
              <a:t>44</a:t>
            </a:fld>
            <a:endParaRPr lang="el-GR" altLang="el-GR" sz="1200" b="0"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17575" y="744538"/>
            <a:ext cx="4962525" cy="37226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0DAD5174-34E7-4EB0-AC4E-BE9FEF10CE9B}" type="slidenum">
              <a:rPr lang="el-GR" altLang="el-GR" sz="1200" b="0" smtClean="0">
                <a:solidFill>
                  <a:srgbClr val="000000"/>
                </a:solidFill>
              </a:rPr>
              <a:pPr eaLnBrk="1" hangingPunct="1"/>
              <a:t>47</a:t>
            </a:fld>
            <a:endParaRPr lang="el-GR" altLang="el-GR" sz="1200" b="0"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xfrm>
            <a:off x="917575" y="744538"/>
            <a:ext cx="4962525" cy="3722687"/>
          </a:xfrm>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50D61B89-04DD-45E1-B958-D40CA7DED808}" type="slidenum">
              <a:rPr lang="el-GR" altLang="el-GR" sz="1200" b="0" smtClean="0">
                <a:solidFill>
                  <a:srgbClr val="000000"/>
                </a:solidFill>
              </a:rPr>
              <a:pPr eaLnBrk="1" hangingPunct="1"/>
              <a:t>48</a:t>
            </a:fld>
            <a:endParaRPr lang="el-GR" altLang="el-GR" sz="1200" b="0"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F7C35699-97C4-40E8-AEF8-CA44B716BAE7}" type="slidenum">
              <a:rPr lang="en-US"/>
              <a:pPr>
                <a:defRPr/>
              </a:pPr>
              <a:t>‹#›</a:t>
            </a:fld>
            <a:endParaRPr lang="en-US" dirty="0"/>
          </a:p>
        </p:txBody>
      </p:sp>
    </p:spTree>
    <p:extLst>
      <p:ext uri="{BB962C8B-B14F-4D97-AF65-F5344CB8AC3E}">
        <p14:creationId xmlns:p14="http://schemas.microsoft.com/office/powerpoint/2010/main" val="396363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2487BB3-5FFB-4DD2-8B5D-C2BE516B0DF6}" type="slidenum">
              <a:rPr lang="en-US"/>
              <a:pPr>
                <a:defRPr/>
              </a:pPr>
              <a:t>‹#›</a:t>
            </a:fld>
            <a:endParaRPr lang="en-US" dirty="0"/>
          </a:p>
        </p:txBody>
      </p:sp>
    </p:spTree>
    <p:extLst>
      <p:ext uri="{BB962C8B-B14F-4D97-AF65-F5344CB8AC3E}">
        <p14:creationId xmlns:p14="http://schemas.microsoft.com/office/powerpoint/2010/main" val="10540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1DFEE85-2426-4D2C-B159-729B935F54DE}" type="slidenum">
              <a:rPr lang="en-US"/>
              <a:pPr>
                <a:defRPr/>
              </a:pPr>
              <a:t>‹#›</a:t>
            </a:fld>
            <a:endParaRPr lang="en-US" dirty="0"/>
          </a:p>
        </p:txBody>
      </p:sp>
    </p:spTree>
    <p:extLst>
      <p:ext uri="{BB962C8B-B14F-4D97-AF65-F5344CB8AC3E}">
        <p14:creationId xmlns:p14="http://schemas.microsoft.com/office/powerpoint/2010/main" val="324495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437FE39-ADF2-404F-8164-3F431B66C6CD}" type="slidenum">
              <a:rPr lang="en-US"/>
              <a:pPr>
                <a:defRPr/>
              </a:pPr>
              <a:t>‹#›</a:t>
            </a:fld>
            <a:endParaRPr lang="en-US" dirty="0"/>
          </a:p>
        </p:txBody>
      </p:sp>
    </p:spTree>
    <p:extLst>
      <p:ext uri="{BB962C8B-B14F-4D97-AF65-F5344CB8AC3E}">
        <p14:creationId xmlns:p14="http://schemas.microsoft.com/office/powerpoint/2010/main" val="353596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F8CCB06C-C2C0-4B1F-AA93-ABF776B0C4CF}" type="slidenum">
              <a:rPr lang="el-GR"/>
              <a:pPr>
                <a:defRPr/>
              </a:pPr>
              <a:t>‹#›</a:t>
            </a:fld>
            <a:endParaRPr lang="el-GR" dirty="0"/>
          </a:p>
        </p:txBody>
      </p:sp>
    </p:spTree>
    <p:extLst>
      <p:ext uri="{BB962C8B-B14F-4D97-AF65-F5344CB8AC3E}">
        <p14:creationId xmlns:p14="http://schemas.microsoft.com/office/powerpoint/2010/main" val="401608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A46DD43A-5F9B-4EBD-BF62-58004AA63BA2}" type="slidenum">
              <a:rPr lang="el-GR"/>
              <a:pPr>
                <a:defRPr/>
              </a:pPr>
              <a:t>‹#›</a:t>
            </a:fld>
            <a:endParaRPr lang="el-GR" dirty="0"/>
          </a:p>
        </p:txBody>
      </p:sp>
    </p:spTree>
    <p:extLst>
      <p:ext uri="{BB962C8B-B14F-4D97-AF65-F5344CB8AC3E}">
        <p14:creationId xmlns:p14="http://schemas.microsoft.com/office/powerpoint/2010/main" val="2344256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E8A1EA20-FB96-4521-9152-AD3A8606E844}" type="slidenum">
              <a:rPr lang="el-GR"/>
              <a:pPr>
                <a:defRPr/>
              </a:pPr>
              <a:t>‹#›</a:t>
            </a:fld>
            <a:endParaRPr lang="el-GR" dirty="0"/>
          </a:p>
        </p:txBody>
      </p:sp>
    </p:spTree>
    <p:extLst>
      <p:ext uri="{BB962C8B-B14F-4D97-AF65-F5344CB8AC3E}">
        <p14:creationId xmlns:p14="http://schemas.microsoft.com/office/powerpoint/2010/main" val="83326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993E27AA-190B-493F-AD5C-7BB75A58981B}" type="slidenum">
              <a:rPr lang="el-GR"/>
              <a:pPr>
                <a:defRPr/>
              </a:pPr>
              <a:t>‹#›</a:t>
            </a:fld>
            <a:endParaRPr lang="el-GR" dirty="0"/>
          </a:p>
        </p:txBody>
      </p:sp>
    </p:spTree>
    <p:extLst>
      <p:ext uri="{BB962C8B-B14F-4D97-AF65-F5344CB8AC3E}">
        <p14:creationId xmlns:p14="http://schemas.microsoft.com/office/powerpoint/2010/main" val="33764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lvl1pPr>
              <a:defRPr b="1"/>
            </a:lvl1pPr>
          </a:lstStyle>
          <a:p>
            <a:pPr>
              <a:defRPr/>
            </a:pPr>
            <a:endParaRPr lang="el-GR" dirty="0"/>
          </a:p>
        </p:txBody>
      </p:sp>
      <p:sp>
        <p:nvSpPr>
          <p:cNvPr id="8" name="Footer Placeholder 7"/>
          <p:cNvSpPr>
            <a:spLocks noGrp="1"/>
          </p:cNvSpPr>
          <p:nvPr>
            <p:ph type="ftr" sz="quarter" idx="11"/>
          </p:nvPr>
        </p:nvSpPr>
        <p:spPr/>
        <p:txBody>
          <a:bodyPr/>
          <a:lstStyle>
            <a:lvl1pPr>
              <a:defRPr b="1"/>
            </a:lvl1pPr>
          </a:lstStyle>
          <a:p>
            <a:pPr>
              <a:defRPr/>
            </a:pPr>
            <a:endParaRPr lang="el-GR" dirty="0"/>
          </a:p>
        </p:txBody>
      </p:sp>
      <p:sp>
        <p:nvSpPr>
          <p:cNvPr id="9" name="Slide Number Placeholder 8"/>
          <p:cNvSpPr>
            <a:spLocks noGrp="1"/>
          </p:cNvSpPr>
          <p:nvPr>
            <p:ph type="sldNum" sz="quarter" idx="12"/>
          </p:nvPr>
        </p:nvSpPr>
        <p:spPr/>
        <p:txBody>
          <a:bodyPr/>
          <a:lstStyle>
            <a:lvl1pPr>
              <a:defRPr b="1"/>
            </a:lvl1pPr>
          </a:lstStyle>
          <a:p>
            <a:pPr>
              <a:defRPr/>
            </a:pPr>
            <a:fld id="{84D98DD0-0337-40C0-898C-BEE5BCA1BA78}" type="slidenum">
              <a:rPr lang="el-GR"/>
              <a:pPr>
                <a:defRPr/>
              </a:pPr>
              <a:t>‹#›</a:t>
            </a:fld>
            <a:endParaRPr lang="el-GR" dirty="0"/>
          </a:p>
        </p:txBody>
      </p:sp>
    </p:spTree>
    <p:extLst>
      <p:ext uri="{BB962C8B-B14F-4D97-AF65-F5344CB8AC3E}">
        <p14:creationId xmlns:p14="http://schemas.microsoft.com/office/powerpoint/2010/main" val="413239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lvl1pPr>
              <a:defRPr b="1"/>
            </a:lvl1pPr>
          </a:lstStyle>
          <a:p>
            <a:pPr>
              <a:defRPr/>
            </a:pPr>
            <a:endParaRPr lang="el-GR" dirty="0"/>
          </a:p>
        </p:txBody>
      </p:sp>
      <p:sp>
        <p:nvSpPr>
          <p:cNvPr id="4" name="Footer Placeholder 3"/>
          <p:cNvSpPr>
            <a:spLocks noGrp="1"/>
          </p:cNvSpPr>
          <p:nvPr>
            <p:ph type="ftr" sz="quarter" idx="11"/>
          </p:nvPr>
        </p:nvSpPr>
        <p:spPr/>
        <p:txBody>
          <a:bodyPr/>
          <a:lstStyle>
            <a:lvl1pPr>
              <a:defRPr b="1"/>
            </a:lvl1pPr>
          </a:lstStyle>
          <a:p>
            <a:pPr>
              <a:defRPr/>
            </a:pPr>
            <a:endParaRPr lang="el-GR" dirty="0"/>
          </a:p>
        </p:txBody>
      </p:sp>
      <p:sp>
        <p:nvSpPr>
          <p:cNvPr id="5" name="Slide Number Placeholder 4"/>
          <p:cNvSpPr>
            <a:spLocks noGrp="1"/>
          </p:cNvSpPr>
          <p:nvPr>
            <p:ph type="sldNum" sz="quarter" idx="12"/>
          </p:nvPr>
        </p:nvSpPr>
        <p:spPr/>
        <p:txBody>
          <a:bodyPr/>
          <a:lstStyle>
            <a:lvl1pPr>
              <a:defRPr b="1"/>
            </a:lvl1pPr>
          </a:lstStyle>
          <a:p>
            <a:pPr>
              <a:defRPr/>
            </a:pPr>
            <a:fld id="{253BFEF2-9F73-4740-BF60-01093F15DFD4}" type="slidenum">
              <a:rPr lang="el-GR"/>
              <a:pPr>
                <a:defRPr/>
              </a:pPr>
              <a:t>‹#›</a:t>
            </a:fld>
            <a:endParaRPr lang="el-GR" dirty="0"/>
          </a:p>
        </p:txBody>
      </p:sp>
    </p:spTree>
    <p:extLst>
      <p:ext uri="{BB962C8B-B14F-4D97-AF65-F5344CB8AC3E}">
        <p14:creationId xmlns:p14="http://schemas.microsoft.com/office/powerpoint/2010/main" val="25594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EBB3244F-8F30-4BF7-8BC5-31550CA9C89A}" type="slidenum">
              <a:rPr lang="el-GR"/>
              <a:pPr>
                <a:defRPr/>
              </a:pPr>
              <a:t>‹#›</a:t>
            </a:fld>
            <a:endParaRPr lang="el-GR" dirty="0"/>
          </a:p>
        </p:txBody>
      </p:sp>
    </p:spTree>
    <p:extLst>
      <p:ext uri="{BB962C8B-B14F-4D97-AF65-F5344CB8AC3E}">
        <p14:creationId xmlns:p14="http://schemas.microsoft.com/office/powerpoint/2010/main" val="424279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3935597B-39C0-4535-8259-05DB4371F913}" type="slidenum">
              <a:rPr lang="en-US" altLang="el-GR"/>
              <a:pPr>
                <a:defRPr/>
              </a:pPr>
              <a:t>‹#›</a:t>
            </a:fld>
            <a:endParaRPr lang="en-US" altLang="el-GR" dirty="0"/>
          </a:p>
        </p:txBody>
      </p:sp>
    </p:spTree>
    <p:extLst>
      <p:ext uri="{BB962C8B-B14F-4D97-AF65-F5344CB8AC3E}">
        <p14:creationId xmlns:p14="http://schemas.microsoft.com/office/powerpoint/2010/main" val="94687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95C855EB-C3A5-41FB-BF02-81EC77D7891D}" type="slidenum">
              <a:rPr lang="el-GR"/>
              <a:pPr>
                <a:defRPr/>
              </a:pPr>
              <a:t>‹#›</a:t>
            </a:fld>
            <a:endParaRPr lang="el-GR" dirty="0"/>
          </a:p>
        </p:txBody>
      </p:sp>
    </p:spTree>
    <p:extLst>
      <p:ext uri="{BB962C8B-B14F-4D97-AF65-F5344CB8AC3E}">
        <p14:creationId xmlns:p14="http://schemas.microsoft.com/office/powerpoint/2010/main" val="2395661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192A0BEC-7594-43DB-B3FA-5C7501532A50}" type="slidenum">
              <a:rPr lang="el-GR"/>
              <a:pPr>
                <a:defRPr/>
              </a:pPr>
              <a:t>‹#›</a:t>
            </a:fld>
            <a:endParaRPr lang="el-GR" dirty="0"/>
          </a:p>
        </p:txBody>
      </p:sp>
    </p:spTree>
    <p:extLst>
      <p:ext uri="{BB962C8B-B14F-4D97-AF65-F5344CB8AC3E}">
        <p14:creationId xmlns:p14="http://schemas.microsoft.com/office/powerpoint/2010/main" val="2595049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0E498224-615D-41C1-A24C-CD49605AD1A9}" type="slidenum">
              <a:rPr lang="el-GR"/>
              <a:pPr>
                <a:defRPr/>
              </a:pPr>
              <a:t>‹#›</a:t>
            </a:fld>
            <a:endParaRPr lang="el-GR" dirty="0"/>
          </a:p>
        </p:txBody>
      </p:sp>
    </p:spTree>
    <p:extLst>
      <p:ext uri="{BB962C8B-B14F-4D97-AF65-F5344CB8AC3E}">
        <p14:creationId xmlns:p14="http://schemas.microsoft.com/office/powerpoint/2010/main" val="303003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961167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46011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854864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83112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6774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29217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6619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70C0"/>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CE0DCB4-211B-49C7-88CC-7C0DF48E8579}" type="slidenum">
              <a:rPr lang="en-US"/>
              <a:pPr>
                <a:defRPr/>
              </a:pPr>
              <a:t>‹#›</a:t>
            </a:fld>
            <a:endParaRPr lang="en-US" dirty="0"/>
          </a:p>
        </p:txBody>
      </p:sp>
    </p:spTree>
    <p:extLst>
      <p:ext uri="{BB962C8B-B14F-4D97-AF65-F5344CB8AC3E}">
        <p14:creationId xmlns:p14="http://schemas.microsoft.com/office/powerpoint/2010/main" val="171737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916034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7103391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50025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0A1DB6A-9969-4319-9AAC-C0A4A3FE65B5}" type="slidenum">
              <a:rPr lang="en-US"/>
              <a:pPr>
                <a:defRPr/>
              </a:pPr>
              <a:t>‹#›</a:t>
            </a:fld>
            <a:endParaRPr lang="en-US" dirty="0"/>
          </a:p>
        </p:txBody>
      </p:sp>
    </p:spTree>
    <p:extLst>
      <p:ext uri="{BB962C8B-B14F-4D97-AF65-F5344CB8AC3E}">
        <p14:creationId xmlns:p14="http://schemas.microsoft.com/office/powerpoint/2010/main" val="54423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EAE481D-4930-482A-A97E-88C3626EB2D4}" type="slidenum">
              <a:rPr lang="en-US"/>
              <a:pPr>
                <a:defRPr/>
              </a:pPr>
              <a:t>‹#›</a:t>
            </a:fld>
            <a:endParaRPr lang="en-US" dirty="0"/>
          </a:p>
        </p:txBody>
      </p:sp>
    </p:spTree>
    <p:extLst>
      <p:ext uri="{BB962C8B-B14F-4D97-AF65-F5344CB8AC3E}">
        <p14:creationId xmlns:p14="http://schemas.microsoft.com/office/powerpoint/2010/main" val="201388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3E29632E-036C-4DDD-B6DE-25EE0D386DD6}" type="slidenum">
              <a:rPr lang="en-US"/>
              <a:pPr>
                <a:defRPr/>
              </a:pPr>
              <a:t>‹#›</a:t>
            </a:fld>
            <a:endParaRPr lang="en-US" dirty="0"/>
          </a:p>
        </p:txBody>
      </p:sp>
    </p:spTree>
    <p:extLst>
      <p:ext uri="{BB962C8B-B14F-4D97-AF65-F5344CB8AC3E}">
        <p14:creationId xmlns:p14="http://schemas.microsoft.com/office/powerpoint/2010/main" val="311737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5075BD3C-39E9-4845-A912-6B5E9C55989B}" type="slidenum">
              <a:rPr lang="en-US"/>
              <a:pPr>
                <a:defRPr/>
              </a:pPr>
              <a:t>‹#›</a:t>
            </a:fld>
            <a:endParaRPr lang="en-US" dirty="0"/>
          </a:p>
        </p:txBody>
      </p:sp>
    </p:spTree>
    <p:extLst>
      <p:ext uri="{BB962C8B-B14F-4D97-AF65-F5344CB8AC3E}">
        <p14:creationId xmlns:p14="http://schemas.microsoft.com/office/powerpoint/2010/main" val="256535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E16ECD00-09D8-4268-979F-D81C450AC3B3}" type="slidenum">
              <a:rPr lang="en-US"/>
              <a:pPr>
                <a:defRPr/>
              </a:pPr>
              <a:t>‹#›</a:t>
            </a:fld>
            <a:endParaRPr lang="en-US" dirty="0"/>
          </a:p>
        </p:txBody>
      </p:sp>
    </p:spTree>
    <p:extLst>
      <p:ext uri="{BB962C8B-B14F-4D97-AF65-F5344CB8AC3E}">
        <p14:creationId xmlns:p14="http://schemas.microsoft.com/office/powerpoint/2010/main" val="405415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680892A-101A-4879-A33D-495E49EBF9A0}" type="slidenum">
              <a:rPr lang="en-US"/>
              <a:pPr>
                <a:defRPr/>
              </a:pPr>
              <a:t>‹#›</a:t>
            </a:fld>
            <a:endParaRPr lang="en-US" dirty="0"/>
          </a:p>
        </p:txBody>
      </p:sp>
    </p:spTree>
    <p:extLst>
      <p:ext uri="{BB962C8B-B14F-4D97-AF65-F5344CB8AC3E}">
        <p14:creationId xmlns:p14="http://schemas.microsoft.com/office/powerpoint/2010/main" val="237087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188913"/>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0613FF2D-1C56-4B87-816E-5DC7E3CB03DA}" type="slidenum">
              <a:rPr lang="en-US"/>
              <a:pPr>
                <a:defRPr/>
              </a:pPr>
              <a:t>‹#›</a:t>
            </a:fld>
            <a:endParaRPr lang="en-US" dirty="0"/>
          </a:p>
        </p:txBody>
      </p:sp>
      <p:sp>
        <p:nvSpPr>
          <p:cNvPr id="2" name="Line 8"/>
          <p:cNvSpPr>
            <a:spLocks noChangeShapeType="1"/>
          </p:cNvSpPr>
          <p:nvPr/>
        </p:nvSpPr>
        <p:spPr bwMode="auto">
          <a:xfrm>
            <a:off x="0" y="1196975"/>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031" name="Rectangle 9"/>
          <p:cNvSpPr>
            <a:spLocks noChangeArrowheads="1"/>
          </p:cNvSpPr>
          <p:nvPr/>
        </p:nvSpPr>
        <p:spPr bwMode="auto">
          <a:xfrm>
            <a:off x="0" y="-26988"/>
            <a:ext cx="9144000" cy="215901"/>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
        <p:nvSpPr>
          <p:cNvPr id="1032" name="Rectangle 10"/>
          <p:cNvSpPr>
            <a:spLocks noChangeArrowheads="1"/>
          </p:cNvSpPr>
          <p:nvPr/>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tx2"/>
          </a:solidFill>
          <a:latin typeface="Calibri" pitchFamily="34" charset="0"/>
        </a:defRPr>
      </a:lvl2pPr>
      <a:lvl3pPr algn="ctr" rtl="0" eaLnBrk="0" fontAlgn="base" hangingPunct="0">
        <a:spcBef>
          <a:spcPct val="0"/>
        </a:spcBef>
        <a:spcAft>
          <a:spcPct val="0"/>
        </a:spcAft>
        <a:defRPr sz="3200" b="1">
          <a:solidFill>
            <a:schemeClr val="tx2"/>
          </a:solidFill>
          <a:latin typeface="Calibri" pitchFamily="34" charset="0"/>
        </a:defRPr>
      </a:lvl3pPr>
      <a:lvl4pPr algn="ctr" rtl="0" eaLnBrk="0" fontAlgn="base" hangingPunct="0">
        <a:spcBef>
          <a:spcPct val="0"/>
        </a:spcBef>
        <a:spcAft>
          <a:spcPct val="0"/>
        </a:spcAft>
        <a:defRPr sz="3200" b="1">
          <a:solidFill>
            <a:schemeClr val="tx2"/>
          </a:solidFill>
          <a:latin typeface="Calibri" pitchFamily="34" charset="0"/>
        </a:defRPr>
      </a:lvl4pPr>
      <a:lvl5pPr algn="ctr" rtl="0" eaLnBrk="0" fontAlgn="base" hangingPunct="0">
        <a:spcBef>
          <a:spcPct val="0"/>
        </a:spcBef>
        <a:spcAft>
          <a:spcPct val="0"/>
        </a:spcAft>
        <a:defRPr sz="32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2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200">
          <a:solidFill>
            <a:schemeClr val="tx1"/>
          </a:solidFill>
          <a:latin typeface="Calibri" panose="020F050202020403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205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prstClr val="black">
                    <a:tint val="75000"/>
                  </a:prst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smtClean="0">
                <a:solidFill>
                  <a:prstClr val="black"/>
                </a:solidFill>
              </a:defRPr>
            </a:lvl1pPr>
          </a:lstStyle>
          <a:p>
            <a:pPr>
              <a:defRPr/>
            </a:pPr>
            <a:fld id="{10BE39EC-7948-4647-97E3-A923C644A126}"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b="0" smtClean="0">
                <a:solidFill>
                  <a:prstClr val="black"/>
                </a:solidFill>
              </a:rPr>
              <a:pPr>
                <a:defRPr/>
              </a:pPr>
              <a:t>‹#›</a:t>
            </a:fld>
            <a:endParaRPr lang="el-GR" b="0">
              <a:solidFill>
                <a:prstClr val="black"/>
              </a:solidFill>
            </a:endParaRPr>
          </a:p>
        </p:txBody>
      </p:sp>
    </p:spTree>
    <p:extLst>
      <p:ext uri="{BB962C8B-B14F-4D97-AF65-F5344CB8AC3E}">
        <p14:creationId xmlns:p14="http://schemas.microsoft.com/office/powerpoint/2010/main" val="150711704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ctrTitle"/>
          </p:nvPr>
        </p:nvSpPr>
        <p:spPr>
          <a:xfrm>
            <a:off x="684213" y="1341438"/>
            <a:ext cx="7772400" cy="1470025"/>
          </a:xfrm>
        </p:spPr>
        <p:txBody>
          <a:bodyPr/>
          <a:lstStyle/>
          <a:p>
            <a:pPr marL="342900" indent="-342900"/>
            <a:r>
              <a:rPr lang="el-GR" altLang="el-GR" sz="3600" dirty="0" smtClean="0">
                <a:latin typeface="Calibri" pitchFamily="34" charset="0"/>
              </a:rPr>
              <a:t>Κοινωνική εργασία με ανάπηρους και ηλικιωμένους</a:t>
            </a:r>
          </a:p>
        </p:txBody>
      </p:sp>
      <p:sp>
        <p:nvSpPr>
          <p:cNvPr id="15363" name="Υπότιτλος 2"/>
          <p:cNvSpPr>
            <a:spLocks noGrp="1"/>
          </p:cNvSpPr>
          <p:nvPr>
            <p:ph type="subTitle" idx="1"/>
          </p:nvPr>
        </p:nvSpPr>
        <p:spPr>
          <a:xfrm>
            <a:off x="1370013" y="3097213"/>
            <a:ext cx="7018337" cy="1752600"/>
          </a:xfrm>
        </p:spPr>
        <p:txBody>
          <a:bodyPr/>
          <a:lstStyle/>
          <a:p>
            <a:pPr>
              <a:spcBef>
                <a:spcPct val="0"/>
              </a:spcBef>
              <a:spcAft>
                <a:spcPts val="1200"/>
              </a:spcAft>
            </a:pPr>
            <a:r>
              <a:rPr lang="el-GR" altLang="el-GR" sz="2600" b="1" dirty="0" smtClean="0"/>
              <a:t>Ενότητα </a:t>
            </a:r>
            <a:r>
              <a:rPr lang="en-US" altLang="el-GR" sz="2600" b="1" dirty="0" smtClean="0"/>
              <a:t>5</a:t>
            </a:r>
            <a:r>
              <a:rPr lang="el-GR" altLang="el-GR" sz="2600" dirty="0" smtClean="0"/>
              <a:t>: </a:t>
            </a:r>
            <a:r>
              <a:rPr lang="en-US" altLang="el-GR" sz="2600" dirty="0" smtClean="0"/>
              <a:t>A.M.E.A</a:t>
            </a:r>
          </a:p>
          <a:p>
            <a:pPr>
              <a:spcBef>
                <a:spcPct val="0"/>
              </a:spcBef>
            </a:pPr>
            <a:r>
              <a:rPr lang="el-GR" altLang="el-GR" sz="2400" dirty="0" smtClean="0"/>
              <a:t>Δέσποινα Κομπότη</a:t>
            </a:r>
          </a:p>
          <a:p>
            <a:pPr>
              <a:spcBef>
                <a:spcPct val="0"/>
              </a:spcBef>
            </a:pPr>
            <a:r>
              <a:rPr lang="el-GR" altLang="el-GR" sz="2400" dirty="0" smtClean="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a:stretch>
            <a:fillRect/>
          </a:stretch>
        </p:blipFill>
        <p:spPr>
          <a:xfrm>
            <a:off x="7762875" y="476250"/>
            <a:ext cx="854075" cy="649288"/>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a:srcRect/>
          <a:stretch>
            <a:fillRect/>
          </a:stretch>
        </p:blipFill>
        <p:spPr bwMode="auto">
          <a:xfrm>
            <a:off x="611188" y="476250"/>
            <a:ext cx="682625" cy="695325"/>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9"/>
          <p:cNvSpPr>
            <a:spLocks noChangeArrowheads="1"/>
          </p:cNvSpPr>
          <p:nvPr/>
        </p:nvSpPr>
        <p:spPr bwMode="auto">
          <a:xfrm>
            <a:off x="1241425" y="631825"/>
            <a:ext cx="666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el-GR" altLang="el-GR" sz="1600" b="0" dirty="0">
                <a:solidFill>
                  <a:srgbClr val="000000"/>
                </a:solidFill>
                <a:latin typeface="Calibri" pitchFamily="34" charset="0"/>
                <a:cs typeface="Arial" charset="0"/>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37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ανάπηρος στην </a:t>
            </a:r>
            <a:r>
              <a:rPr lang="el-GR" dirty="0" smtClean="0"/>
              <a:t>κοινωνία </a:t>
            </a:r>
            <a:r>
              <a:rPr lang="el-GR" b="0" dirty="0" smtClean="0"/>
              <a:t>4/4</a:t>
            </a:r>
            <a:endParaRPr lang="el-GR" dirty="0"/>
          </a:p>
        </p:txBody>
      </p:sp>
      <p:sp>
        <p:nvSpPr>
          <p:cNvPr id="3" name="Θέση περιεχομένου 2"/>
          <p:cNvSpPr>
            <a:spLocks noGrp="1"/>
          </p:cNvSpPr>
          <p:nvPr>
            <p:ph idx="1"/>
          </p:nvPr>
        </p:nvSpPr>
        <p:spPr/>
        <p:txBody>
          <a:bodyPr/>
          <a:lstStyle/>
          <a:p>
            <a:r>
              <a:rPr lang="el-GR" dirty="0" smtClean="0"/>
              <a:t>Από </a:t>
            </a:r>
            <a:r>
              <a:rPr lang="el-GR" dirty="0"/>
              <a:t>τη άλλη, όμως, η </a:t>
            </a:r>
            <a:r>
              <a:rPr lang="el-GR" dirty="0" smtClean="0"/>
              <a:t>ανάπτυξη </a:t>
            </a:r>
            <a:r>
              <a:rPr lang="el-GR" dirty="0"/>
              <a:t>της τεχνολογίας σε </a:t>
            </a:r>
            <a:r>
              <a:rPr lang="el-GR" dirty="0" smtClean="0"/>
              <a:t>συνδυασμό </a:t>
            </a:r>
            <a:r>
              <a:rPr lang="el-GR" dirty="0"/>
              <a:t>με την άκρατη ιδεολογία του ανταγωνισμού και την εμφάνιση της νέας ευγονικής αντίληψης οδήγησε στην πεποίθηση ότι η παραγωγικότητα θεωρείται ως το βασικότερο στοιχείο της ανθρώπινης ύπαρξης. Αυτή η αντίφαση </a:t>
            </a:r>
            <a:r>
              <a:rPr lang="el-GR" dirty="0" smtClean="0"/>
              <a:t>είναι </a:t>
            </a:r>
            <a:r>
              <a:rPr lang="el-GR" dirty="0"/>
              <a:t>ένα από τα πολλά παράδοξα που επηρεάζουν τις αντιλήψεις μας και τις στάσεις μας απέναντι </a:t>
            </a:r>
            <a:r>
              <a:rPr lang="el-GR" dirty="0" smtClean="0"/>
              <a:t>στους </a:t>
            </a:r>
            <a:r>
              <a:rPr lang="el-GR" dirty="0"/>
              <a:t>ανάπηρους ανθρώπους.</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10</a:t>
            </a:fld>
            <a:endParaRPr lang="en-US" altLang="el-GR" dirty="0"/>
          </a:p>
        </p:txBody>
      </p:sp>
    </p:spTree>
    <p:extLst>
      <p:ext uri="{BB962C8B-B14F-4D97-AF65-F5344CB8AC3E}">
        <p14:creationId xmlns:p14="http://schemas.microsoft.com/office/powerpoint/2010/main" val="398387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Δυσκολίες </a:t>
            </a:r>
            <a:r>
              <a:rPr lang="el-GR" b="0" dirty="0"/>
              <a:t>1/4</a:t>
            </a:r>
            <a:endParaRPr lang="el-GR" dirty="0"/>
          </a:p>
        </p:txBody>
      </p:sp>
      <p:sp>
        <p:nvSpPr>
          <p:cNvPr id="3" name="Θέση περιεχομένου 2"/>
          <p:cNvSpPr>
            <a:spLocks noGrp="1"/>
          </p:cNvSpPr>
          <p:nvPr>
            <p:ph idx="1"/>
          </p:nvPr>
        </p:nvSpPr>
        <p:spPr/>
        <p:txBody>
          <a:bodyPr/>
          <a:lstStyle/>
          <a:p>
            <a:pPr marL="0" indent="0">
              <a:lnSpc>
                <a:spcPct val="100000"/>
              </a:lnSpc>
              <a:buNone/>
            </a:pPr>
            <a:r>
              <a:rPr lang="el-GR" dirty="0"/>
              <a:t>Υπάρχουν πολύ συχνά δυσκολίες στο μεγάλωμα ενός παιδιού με αναπηρία (Naidoo, 1984). Επτά παράγοντες πρέπει να λαμβάνονται υπόψη όταν εκτιμάμε το βάρος που επιφορτίζεται η οικογένεια του  ανάπηρου παιδιού: </a:t>
            </a:r>
          </a:p>
          <a:p>
            <a:pPr>
              <a:lnSpc>
                <a:spcPct val="100000"/>
              </a:lnSpc>
            </a:pPr>
            <a:r>
              <a:rPr lang="el-GR" dirty="0"/>
              <a:t>Η αναπηρία μπορεί να προκαλέσει προβλήματα  ύπνου στους γονείς</a:t>
            </a:r>
          </a:p>
          <a:p>
            <a:pPr>
              <a:lnSpc>
                <a:spcPct val="100000"/>
              </a:lnSpc>
            </a:pPr>
            <a:r>
              <a:rPr lang="el-GR" dirty="0"/>
              <a:t>Επιβάρυνση της φυσικής κατάστασης των γονιών που συνδέεται με θέματα ένδυσης, μεταφοράς, ταΐσματος, και ότι άλλο μπορεί να περιλαμβάνει η αναπηρία</a:t>
            </a:r>
          </a:p>
          <a:p>
            <a:pPr>
              <a:lnSpc>
                <a:spcPct val="100000"/>
              </a:lnSpc>
            </a:pPr>
            <a:r>
              <a:rPr lang="el-GR" dirty="0"/>
              <a:t>Περίπλοκες δίαιτες που απαιτούν περισσότερο χρόνο</a:t>
            </a:r>
          </a:p>
          <a:p>
            <a:pPr>
              <a:lnSpc>
                <a:spcPct val="100000"/>
              </a:lnSpc>
            </a:pPr>
            <a:r>
              <a:rPr lang="el-GR" dirty="0"/>
              <a:t>Επιπλέον οικιακές εργασίες που μπορεί να είναι απαραίτητες</a:t>
            </a:r>
          </a:p>
          <a:p>
            <a:pPr>
              <a:lnSpc>
                <a:spcPct val="100000"/>
              </a:lnSpc>
            </a:pPr>
            <a:r>
              <a:rPr lang="el-GR" dirty="0"/>
              <a:t>Μεγαλύτερο οικονομικό βάρος και δυσκολία</a:t>
            </a:r>
          </a:p>
          <a:p>
            <a:pPr>
              <a:lnSpc>
                <a:spcPct val="100000"/>
              </a:lnSpc>
            </a:pPr>
            <a:r>
              <a:rPr lang="el-GR" dirty="0"/>
              <a:t>Εργονομικές προσαρμογές στο σπίτι και τον οικιακό εξοπλισμό</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11</a:t>
            </a:fld>
            <a:endParaRPr lang="en-US" altLang="el-GR" dirty="0"/>
          </a:p>
        </p:txBody>
      </p:sp>
    </p:spTree>
    <p:extLst>
      <p:ext uri="{BB962C8B-B14F-4D97-AF65-F5344CB8AC3E}">
        <p14:creationId xmlns:p14="http://schemas.microsoft.com/office/powerpoint/2010/main" val="4269164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Δυσκολίες </a:t>
            </a:r>
            <a:r>
              <a:rPr lang="el-GR" b="0" dirty="0" smtClean="0"/>
              <a:t>2/4</a:t>
            </a:r>
            <a:endParaRPr lang="el-GR" dirty="0"/>
          </a:p>
        </p:txBody>
      </p:sp>
      <p:sp>
        <p:nvSpPr>
          <p:cNvPr id="3" name="Θέση περιεχομένου 2"/>
          <p:cNvSpPr>
            <a:spLocks noGrp="1"/>
          </p:cNvSpPr>
          <p:nvPr>
            <p:ph idx="1"/>
          </p:nvPr>
        </p:nvSpPr>
        <p:spPr/>
        <p:txBody>
          <a:bodyPr/>
          <a:lstStyle/>
          <a:p>
            <a:r>
              <a:rPr lang="el-GR" dirty="0" smtClean="0"/>
              <a:t>Τη </a:t>
            </a:r>
            <a:r>
              <a:rPr lang="el-GR" dirty="0"/>
              <a:t>δυσκολία πρόβλεψης στην εξέλιξη της αναπηρίας (Travis, 1986) </a:t>
            </a:r>
          </a:p>
          <a:p>
            <a:r>
              <a:rPr lang="el-GR" dirty="0"/>
              <a:t>Οι γονείς συχνά αναπτύσσουν υπερβολική εμπλοκή στο πρακτικό  μέρος της φροντίδας θυσιάζοντας μεγάλο μέρος του αυθορμητισμού και της χαράς που συνήθως χαρακτηρίζουν τη σχέση γονιού και μωρού</a:t>
            </a:r>
            <a:r>
              <a:rPr lang="el-GR" dirty="0" smtClean="0"/>
              <a:t>. (</a:t>
            </a:r>
            <a:r>
              <a:rPr lang="el-GR" dirty="0"/>
              <a:t>O' Sullivan, 1985/86)</a:t>
            </a:r>
          </a:p>
          <a:p>
            <a:r>
              <a:rPr lang="el-GR" dirty="0"/>
              <a:t>Αντιδράσεις δυσπροσαρμογής της οικογένειας (</a:t>
            </a:r>
            <a:r>
              <a:rPr lang="el-GR" dirty="0" smtClean="0"/>
              <a:t>π.χ. </a:t>
            </a:r>
            <a:r>
              <a:rPr lang="el-GR" dirty="0"/>
              <a:t>υπερπροστασία) ως αντιστάθμισμα στην αναπηρία του παιδιού μπορεί να μας προϊδεάσουν για πιθανή ψυχική διαταραχή (Rutter, 1977)</a:t>
            </a:r>
          </a:p>
          <a:p>
            <a:r>
              <a:rPr lang="el-GR" dirty="0"/>
              <a:t>Υπάρχουν αντικρουόμενα reports για τα ποσοστά διαζυγίων στις οικογένειες με ανάπηρα παιδιά. Οι περισσότερες μελέτες όμως συμφωνούν ότι υπάρχουν  υψηλά επίπεδα συζυγικών συγκρούσεων ανάμεσα στους γονείς (Whaley &amp; Wong, 1982)</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12</a:t>
            </a:fld>
            <a:endParaRPr lang="en-US" altLang="el-GR" dirty="0"/>
          </a:p>
        </p:txBody>
      </p:sp>
    </p:spTree>
    <p:extLst>
      <p:ext uri="{BB962C8B-B14F-4D97-AF65-F5344CB8AC3E}">
        <p14:creationId xmlns:p14="http://schemas.microsoft.com/office/powerpoint/2010/main" val="1342109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Δυσκολίες </a:t>
            </a:r>
            <a:r>
              <a:rPr lang="el-GR" b="0" dirty="0" smtClean="0"/>
              <a:t>3/4</a:t>
            </a:r>
            <a:endParaRPr lang="el-GR" dirty="0"/>
          </a:p>
        </p:txBody>
      </p:sp>
      <p:sp>
        <p:nvSpPr>
          <p:cNvPr id="3" name="Θέση περιεχομένου 2"/>
          <p:cNvSpPr>
            <a:spLocks noGrp="1"/>
          </p:cNvSpPr>
          <p:nvPr>
            <p:ph idx="1"/>
          </p:nvPr>
        </p:nvSpPr>
        <p:spPr/>
        <p:txBody>
          <a:bodyPr/>
          <a:lstStyle/>
          <a:p>
            <a:r>
              <a:rPr lang="el-GR" dirty="0" smtClean="0"/>
              <a:t>Συναισθήματα </a:t>
            </a:r>
            <a:r>
              <a:rPr lang="el-GR" dirty="0"/>
              <a:t>χαμηλής αυτοεκτίμησης, ανημπόριας, δυσαρέσκειας, υπερβολικές απαιτήσεις σε χρόνο αλλά και το βάρος των οικονομικών ευθυνών κυριαρχούν στις οικογένειες με ανάπηρα παιδιά, γεγονός που προσθέτει τεράστιο βάρος στους συζύγους</a:t>
            </a:r>
          </a:p>
          <a:p>
            <a:r>
              <a:rPr lang="el-GR" dirty="0"/>
              <a:t>Για να είναι αποτελεσματικές οι παρεμβάσεις των επαγγελματιών θα πρέπει να εξατομικεύονται ώστε να απαντούν στις ανάγκες της συγκεκριμένης οικογένειας</a:t>
            </a:r>
          </a:p>
          <a:p>
            <a:r>
              <a:rPr lang="el-GR" dirty="0"/>
              <a:t>Τέσσερα βασικά ζητήματα που πρέπει να ελέγξουν οι γονείς στην κατάσταση της αναπηρίας είναι:</a:t>
            </a:r>
          </a:p>
          <a:p>
            <a:r>
              <a:rPr lang="el-GR" dirty="0" smtClean="0"/>
              <a:t>Θλίψη</a:t>
            </a: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13</a:t>
            </a:fld>
            <a:endParaRPr lang="en-US" altLang="el-GR" dirty="0"/>
          </a:p>
        </p:txBody>
      </p:sp>
    </p:spTree>
    <p:extLst>
      <p:ext uri="{BB962C8B-B14F-4D97-AF65-F5344CB8AC3E}">
        <p14:creationId xmlns:p14="http://schemas.microsoft.com/office/powerpoint/2010/main" val="3389053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Δυσκολίες </a:t>
            </a:r>
            <a:r>
              <a:rPr lang="el-GR" b="0" dirty="0" smtClean="0"/>
              <a:t>4/4</a:t>
            </a:r>
            <a:endParaRPr lang="el-GR" dirty="0"/>
          </a:p>
        </p:txBody>
      </p:sp>
      <p:sp>
        <p:nvSpPr>
          <p:cNvPr id="3" name="Θέση περιεχομένου 2"/>
          <p:cNvSpPr>
            <a:spLocks noGrp="1"/>
          </p:cNvSpPr>
          <p:nvPr>
            <p:ph idx="1"/>
          </p:nvPr>
        </p:nvSpPr>
        <p:spPr/>
        <p:txBody>
          <a:bodyPr/>
          <a:lstStyle/>
          <a:p>
            <a:r>
              <a:rPr lang="el-GR" dirty="0" smtClean="0"/>
              <a:t>Παραδοχή </a:t>
            </a:r>
            <a:r>
              <a:rPr lang="el-GR" dirty="0"/>
              <a:t>της αποτυχίας τους να γεννήσουν ένα υγιές παιδί</a:t>
            </a:r>
          </a:p>
          <a:p>
            <a:r>
              <a:rPr lang="el-GR" dirty="0"/>
              <a:t>Η συνέχιση της σύνδεσης με το μωρό εφόσον έχει ξεπεραστεί ο κίνδυνος του θανάτου</a:t>
            </a:r>
          </a:p>
          <a:p>
            <a:r>
              <a:rPr lang="el-GR" dirty="0"/>
              <a:t>Ανάπτυξη κατανόησης και παραδοχής της διαφορετικότητας του μωρού σε σχέση με τα υπόλοιπα</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14</a:t>
            </a:fld>
            <a:endParaRPr lang="en-US" altLang="el-GR" dirty="0"/>
          </a:p>
        </p:txBody>
      </p:sp>
    </p:spTree>
    <p:extLst>
      <p:ext uri="{BB962C8B-B14F-4D97-AF65-F5344CB8AC3E}">
        <p14:creationId xmlns:p14="http://schemas.microsoft.com/office/powerpoint/2010/main" val="52560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προσαρμογής της οικογένειας</a:t>
            </a:r>
            <a:endParaRPr lang="el-GR" dirty="0"/>
          </a:p>
        </p:txBody>
      </p:sp>
      <p:sp>
        <p:nvSpPr>
          <p:cNvPr id="3" name="Θέση περιεχομένου 2"/>
          <p:cNvSpPr>
            <a:spLocks noGrp="1"/>
          </p:cNvSpPr>
          <p:nvPr>
            <p:ph idx="1"/>
          </p:nvPr>
        </p:nvSpPr>
        <p:spPr/>
        <p:txBody>
          <a:bodyPr/>
          <a:lstStyle/>
          <a:p>
            <a:pPr marL="0" indent="0">
              <a:buNone/>
            </a:pPr>
            <a:r>
              <a:rPr lang="el-GR" dirty="0"/>
              <a:t>Τα στάδια προσαρμογής της οικογένειας  στην αναπηρία του παιδιού που αναφέρονται συχνότερα είναι:  </a:t>
            </a:r>
          </a:p>
          <a:p>
            <a:r>
              <a:rPr lang="el-GR" dirty="0"/>
              <a:t>Σοκ: Απόσυρση ή απόρριψη (</a:t>
            </a:r>
            <a:r>
              <a:rPr lang="en-US" dirty="0"/>
              <a:t>Whaley &amp; Wong, 1982)</a:t>
            </a:r>
          </a:p>
          <a:p>
            <a:r>
              <a:rPr lang="el-GR" dirty="0"/>
              <a:t>Άρνηση (</a:t>
            </a:r>
            <a:r>
              <a:rPr lang="en-US" dirty="0"/>
              <a:t>Drotar, Baskiewicz, Irvin, Kennell, &amp; Klaus, 1975; Pearse, 1977; Willis, Elliott &amp; Say, 1982)</a:t>
            </a:r>
          </a:p>
          <a:p>
            <a:r>
              <a:rPr lang="el-GR" dirty="0"/>
              <a:t>Θλίψη, οργή</a:t>
            </a:r>
            <a:r>
              <a:rPr lang="el-GR" dirty="0" smtClean="0"/>
              <a:t>, φόβος </a:t>
            </a:r>
            <a:r>
              <a:rPr lang="el-GR" dirty="0"/>
              <a:t>και απογοήτευση (</a:t>
            </a:r>
            <a:r>
              <a:rPr lang="en-US" dirty="0"/>
              <a:t>Willis, Elliott &amp; Say, 1982)</a:t>
            </a:r>
          </a:p>
          <a:p>
            <a:r>
              <a:rPr lang="el-GR" dirty="0"/>
              <a:t>Προσαρμογή (</a:t>
            </a:r>
            <a:r>
              <a:rPr lang="en-US" dirty="0"/>
              <a:t>Power &amp; Dell Orto, 1980) </a:t>
            </a:r>
            <a:r>
              <a:rPr lang="el-GR" dirty="0"/>
              <a:t>και Αναδιοργάνωση (</a:t>
            </a:r>
            <a:r>
              <a:rPr lang="en-US" dirty="0"/>
              <a:t>Drotar, Baskiewicz, Irvin, Kennell, &amp; Klaus, 1975; Pearse, 1977; Willis, Elliott &amp; Say, 1982)</a:t>
            </a:r>
          </a:p>
          <a:p>
            <a:r>
              <a:rPr lang="el-GR" dirty="0"/>
              <a:t>Πρέπει να δίνεται ιδιαίτερη σημασία στις ανάγκες του πατέρα διότι η πλειοψηφία των παρεμβάσεων κατά κύριο λόγο επικεντρώνεται στη μητέρα και το παιδί</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15</a:t>
            </a:fld>
            <a:endParaRPr lang="en-US" altLang="el-GR" dirty="0"/>
          </a:p>
        </p:txBody>
      </p:sp>
    </p:spTree>
    <p:extLst>
      <p:ext uri="{BB962C8B-B14F-4D97-AF65-F5344CB8AC3E}">
        <p14:creationId xmlns:p14="http://schemas.microsoft.com/office/powerpoint/2010/main" val="2243023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Απόσυρση ή απόρριψη</a:t>
            </a:r>
            <a:endParaRPr lang="el-GR" dirty="0"/>
          </a:p>
        </p:txBody>
      </p:sp>
      <p:sp>
        <p:nvSpPr>
          <p:cNvPr id="3" name="Θέση περιεχομένου 2"/>
          <p:cNvSpPr>
            <a:spLocks noGrp="1"/>
          </p:cNvSpPr>
          <p:nvPr>
            <p:ph idx="1"/>
          </p:nvPr>
        </p:nvSpPr>
        <p:spPr/>
        <p:txBody>
          <a:bodyPr/>
          <a:lstStyle/>
          <a:p>
            <a:r>
              <a:rPr lang="el-GR" dirty="0"/>
              <a:t>Το να γεννηθεί ένα μη υγιές παιδί είναι ο μεγάλος φόβος των γονιών στη διάρκεια της εγκυμοσύνης. Οι γονείς συχνά είναι ανίκανοι να διαχειριστούν την κατάσταση και αποσύρονται απ’ αυτήν είτε συναισθηματικά  είτε φυσικά</a:t>
            </a:r>
          </a:p>
          <a:p>
            <a:r>
              <a:rPr lang="el-GR" dirty="0"/>
              <a:t>Η αντίληψη των γονιών για τη σοβαρότητα της κατάστασης μπορεί να επηρεάσει τις αντιδράσεις τους (Whaley &amp; Wong, 1982). Μπορεί λογικά να απασχολούνται με τη φροντίδα του παιδιού αλλά συναισθηματικά συνεχίζουν να μην εμπλέκονται,  επικεντρώνοντας περισσότερο στην αναπηρία παρά στο παιδί</a:t>
            </a:r>
          </a:p>
          <a:p>
            <a:r>
              <a:rPr lang="el-GR" dirty="0"/>
              <a:t>Τα συμπτώματα της φάσης της απόσυρσης μπορεί να  επιδεινωθούν από επιπλοκές στο δεσμό γονιός – βρέφος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16</a:t>
            </a:fld>
            <a:endParaRPr lang="en-US" altLang="el-GR" dirty="0"/>
          </a:p>
        </p:txBody>
      </p:sp>
    </p:spTree>
    <p:extLst>
      <p:ext uri="{BB962C8B-B14F-4D97-AF65-F5344CB8AC3E}">
        <p14:creationId xmlns:p14="http://schemas.microsoft.com/office/powerpoint/2010/main" val="215643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Άρνηση </a:t>
            </a:r>
            <a:r>
              <a:rPr lang="el-GR" b="0" dirty="0" smtClean="0"/>
              <a:t>1/2</a:t>
            </a:r>
            <a:endParaRPr lang="el-GR" b="0" dirty="0"/>
          </a:p>
        </p:txBody>
      </p:sp>
      <p:sp>
        <p:nvSpPr>
          <p:cNvPr id="3" name="Θέση περιεχομένου 2"/>
          <p:cNvSpPr>
            <a:spLocks noGrp="1"/>
          </p:cNvSpPr>
          <p:nvPr>
            <p:ph idx="1"/>
          </p:nvPr>
        </p:nvSpPr>
        <p:spPr/>
        <p:txBody>
          <a:bodyPr/>
          <a:lstStyle/>
          <a:p>
            <a:r>
              <a:rPr lang="el-GR" dirty="0"/>
              <a:t>Οι γονείς συνήθως κεραυνοβολούνται και σοκάρονται από την ανακοίνωση της διάγνωσης της αναπηρίας του παιδιού τους</a:t>
            </a:r>
          </a:p>
          <a:p>
            <a:r>
              <a:rPr lang="el-GR" dirty="0"/>
              <a:t>Για πολλούς η ανεπιθύμητη διάγνωση δεν γίνεται δεκτή και η άρνηση παίρνει τη μορφή αναζήτησης γιατρού ή ειδικού κέντρου που θα δώσουν διάγνωση που συμπίπτει με τις επιθυμίες τους (Cruickshank, 1980)</a:t>
            </a:r>
          </a:p>
          <a:p>
            <a:r>
              <a:rPr lang="el-GR" dirty="0"/>
              <a:t>Για πολλούς, πολύτιμες πηγές </a:t>
            </a:r>
            <a:r>
              <a:rPr lang="el-GR" dirty="0" smtClean="0"/>
              <a:t>σπαταλώνται </a:t>
            </a:r>
            <a:r>
              <a:rPr lang="el-GR" dirty="0"/>
              <a:t>στην αναζήτηση μιας θαυματουργής θεραπείας (Robinson &amp; Robinson, 1976)</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17</a:t>
            </a:fld>
            <a:endParaRPr lang="en-US" altLang="el-GR" dirty="0"/>
          </a:p>
        </p:txBody>
      </p:sp>
    </p:spTree>
    <p:extLst>
      <p:ext uri="{BB962C8B-B14F-4D97-AF65-F5344CB8AC3E}">
        <p14:creationId xmlns:p14="http://schemas.microsoft.com/office/powerpoint/2010/main" val="315907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Άρνηση </a:t>
            </a:r>
            <a:r>
              <a:rPr lang="el-GR" b="0" dirty="0" smtClean="0"/>
              <a:t>2/2</a:t>
            </a:r>
            <a:endParaRPr lang="el-GR" b="0" dirty="0"/>
          </a:p>
        </p:txBody>
      </p:sp>
      <p:sp>
        <p:nvSpPr>
          <p:cNvPr id="3" name="Θέση περιεχομένου 2"/>
          <p:cNvSpPr>
            <a:spLocks noGrp="1"/>
          </p:cNvSpPr>
          <p:nvPr>
            <p:ph idx="1"/>
          </p:nvPr>
        </p:nvSpPr>
        <p:spPr/>
        <p:txBody>
          <a:bodyPr/>
          <a:lstStyle/>
          <a:p>
            <a:r>
              <a:rPr lang="el-GR" dirty="0"/>
              <a:t>Οι γονείς μπορεί να είναι ακόμη πιο απρόθυμοι να αποδεχθούν την κατάσταση στην περίπτωση που το παιδί δεν παρουσιάζει εξωτερικά φυσικά χαρακτηριστικά της αναπηρίας του</a:t>
            </a:r>
          </a:p>
          <a:p>
            <a:r>
              <a:rPr lang="el-GR" dirty="0"/>
              <a:t>Εάν το παιδί παρουσιάζει εμφανή χαρακτηριστικά οι γονείς είναι πιθανόν να αποσυρθούν από κοινωνικές αλληλεπιδράσεις λόγω των προβλεπόμενων αντιδράσεων του κόσμου και της πιθανής αδιάκριτης συμπεριφοράς τους απέναντι στους γονείς (Poznanski, 1973)</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18</a:t>
            </a:fld>
            <a:endParaRPr lang="en-US" altLang="el-GR" dirty="0"/>
          </a:p>
        </p:txBody>
      </p:sp>
    </p:spTree>
    <p:extLst>
      <p:ext uri="{BB962C8B-B14F-4D97-AF65-F5344CB8AC3E}">
        <p14:creationId xmlns:p14="http://schemas.microsoft.com/office/powerpoint/2010/main" val="719469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Θλίψη</a:t>
            </a:r>
            <a:endParaRPr lang="el-GR" dirty="0"/>
          </a:p>
        </p:txBody>
      </p:sp>
      <p:sp>
        <p:nvSpPr>
          <p:cNvPr id="3" name="Θέση περιεχομένου 2"/>
          <p:cNvSpPr>
            <a:spLocks noGrp="1"/>
          </p:cNvSpPr>
          <p:nvPr>
            <p:ph idx="1"/>
          </p:nvPr>
        </p:nvSpPr>
        <p:spPr/>
        <p:txBody>
          <a:bodyPr/>
          <a:lstStyle/>
          <a:p>
            <a:r>
              <a:rPr lang="el-GR" dirty="0"/>
              <a:t>Στη διάρκεια της διαδικασίας της θλίψης, η θλίψη μπορεί να επιδεινωθεί όταν το αρχικό σοκ υποχωρεί και η άρνηση αρχίζει να μειώνεται</a:t>
            </a:r>
          </a:p>
          <a:p>
            <a:r>
              <a:rPr lang="el-GR" dirty="0"/>
              <a:t>Οι γονείς όταν περνούν τη διαδικασία της θλίψης μπορεί να νιώθουν έντονο το  φόβο ότι θα χάσουν τον έλεγχο της κατάστασης εξ’ αιτίας της κατάθλιψης αλλά και άλλων συμπτωμάτων τα οποία είναι φυσιολογικά  χαρακτηριστικά της θλίψης</a:t>
            </a:r>
          </a:p>
          <a:p>
            <a:r>
              <a:rPr lang="el-GR" dirty="0"/>
              <a:t>Ενδέχεται να έχουν την ανάγκη να εκφράσουν τα συναισθήματά τους μέσα από συζήτηση, κλάμα ή δημιουργική εργασία</a:t>
            </a:r>
          </a:p>
          <a:p>
            <a:r>
              <a:rPr lang="el-GR" dirty="0"/>
              <a:t>Επειδή οι άνθρωποι θρηνούν σε διαφορετικό βαθμό ο/η σύζυγος μπορεί να μην είναι πολύ βοηθητικός. Επιβεβαίωση και στήριξη από άλλα άτομα που βιώνουν το ίδιο στάδιο μπορεί να είναι χρήσιμα (Frantz, 1984).</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19</a:t>
            </a:fld>
            <a:endParaRPr lang="en-US" altLang="el-GR" dirty="0"/>
          </a:p>
        </p:txBody>
      </p:sp>
    </p:spTree>
    <p:extLst>
      <p:ext uri="{BB962C8B-B14F-4D97-AF65-F5344CB8AC3E}">
        <p14:creationId xmlns:p14="http://schemas.microsoft.com/office/powerpoint/2010/main" val="1955218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της αναπηρίας </a:t>
            </a:r>
            <a:r>
              <a:rPr lang="el-GR" b="0" dirty="0" smtClean="0"/>
              <a:t>1/5</a:t>
            </a:r>
            <a:endParaRPr lang="el-GR" b="0" dirty="0"/>
          </a:p>
        </p:txBody>
      </p:sp>
      <p:sp>
        <p:nvSpPr>
          <p:cNvPr id="3" name="Θέση περιεχομένου 2"/>
          <p:cNvSpPr>
            <a:spLocks noGrp="1"/>
          </p:cNvSpPr>
          <p:nvPr>
            <p:ph idx="1"/>
          </p:nvPr>
        </p:nvSpPr>
        <p:spPr/>
        <p:txBody>
          <a:bodyPr/>
          <a:lstStyle/>
          <a:p>
            <a:pPr marL="0" indent="0">
              <a:buNone/>
            </a:pPr>
            <a:r>
              <a:rPr lang="el-GR" dirty="0"/>
              <a:t>Κατά την Παγκόσμια Οργάνωση Υγείας, Άτομα με Ειδικές Ανάγκες θεωρούνται όλα τα άτομα που εμφανίζουν σοβαρή μειονεξία που προκύπτει από φυσική ή διανοητική βλάβη.</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a:t>
            </a:fld>
            <a:endParaRPr lang="en-US" altLang="el-GR" dirty="0"/>
          </a:p>
        </p:txBody>
      </p:sp>
    </p:spTree>
    <p:extLst>
      <p:ext uri="{BB962C8B-B14F-4D97-AF65-F5344CB8AC3E}">
        <p14:creationId xmlns:p14="http://schemas.microsoft.com/office/powerpoint/2010/main" val="215318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Συμβουλευτική</a:t>
            </a:r>
            <a:endParaRPr lang="el-GR" dirty="0"/>
          </a:p>
        </p:txBody>
      </p:sp>
      <p:sp>
        <p:nvSpPr>
          <p:cNvPr id="3" name="Θέση περιεχομένου 2"/>
          <p:cNvSpPr>
            <a:spLocks noGrp="1"/>
          </p:cNvSpPr>
          <p:nvPr>
            <p:ph idx="1"/>
          </p:nvPr>
        </p:nvSpPr>
        <p:spPr/>
        <p:txBody>
          <a:bodyPr/>
          <a:lstStyle/>
          <a:p>
            <a:r>
              <a:rPr lang="el-GR" dirty="0"/>
              <a:t>Μοντέλο των έξι σταδίων συμβουλευτικής για οικογένειες που έχουν παιδί με αναπηρία</a:t>
            </a:r>
          </a:p>
          <a:p>
            <a:r>
              <a:rPr lang="el-GR" dirty="0"/>
              <a:t>Οι Gilliland, James and Bowman περιέγραψαν το μοντέλο έξι σταδίων(1989)</a:t>
            </a:r>
          </a:p>
          <a:p>
            <a:r>
              <a:rPr lang="el-GR" dirty="0"/>
              <a:t>Η εξέλιξη των σταδίων πρέπει να είναι μια ευέλικτη και ρευστή διαδικασία και να επιτρέπει τη μετακίνηση σε προηγούμενο στάδιο εφόσον κρίνεται αναγκαίο</a:t>
            </a:r>
          </a:p>
          <a:p>
            <a:r>
              <a:rPr lang="el-GR" dirty="0"/>
              <a:t>Η διαδικασία συμβουλευτικής θα πρέπει να προσανατολίζεται στην επίτευξη του στόχου ενώ ταυτόχρονα επιτρέπεται η ευελιξία που αναγνωρίζει ατομικές ιδιαιτερότητες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20</a:t>
            </a:fld>
            <a:endParaRPr lang="en-US" altLang="el-GR" dirty="0"/>
          </a:p>
        </p:txBody>
      </p:sp>
    </p:spTree>
    <p:extLst>
      <p:ext uri="{BB962C8B-B14F-4D97-AF65-F5344CB8AC3E}">
        <p14:creationId xmlns:p14="http://schemas.microsoft.com/office/powerpoint/2010/main" val="1691866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Στάδια συμβουλευτικής </a:t>
            </a:r>
            <a:r>
              <a:rPr lang="el-GR" b="0" dirty="0" smtClean="0"/>
              <a:t>1/11</a:t>
            </a:r>
            <a:endParaRPr lang="el-GR" b="0" dirty="0"/>
          </a:p>
        </p:txBody>
      </p:sp>
      <p:sp>
        <p:nvSpPr>
          <p:cNvPr id="3" name="Θέση περιεχομένου 2"/>
          <p:cNvSpPr>
            <a:spLocks noGrp="1"/>
          </p:cNvSpPr>
          <p:nvPr>
            <p:ph idx="1"/>
          </p:nvPr>
        </p:nvSpPr>
        <p:spPr/>
        <p:txBody>
          <a:bodyPr/>
          <a:lstStyle/>
          <a:p>
            <a:r>
              <a:rPr lang="el-GR" dirty="0"/>
              <a:t>Το πρώτο στάδιο στη συμβουλευτική διαδικασία πρέπει να περιλαμβάνει την </a:t>
            </a:r>
            <a:r>
              <a:rPr lang="el-GR" b="1" dirty="0">
                <a:solidFill>
                  <a:srgbClr val="3333CC"/>
                </a:solidFill>
              </a:rPr>
              <a:t>οικοδόμηση σχέσης εμπιστοσύνης</a:t>
            </a:r>
          </a:p>
          <a:p>
            <a:r>
              <a:rPr lang="el-GR" dirty="0"/>
              <a:t>Αυτό μπορεί να είναι δύσκολο δεδομένου ότι οι γονείς αντιμετωπίζουν τα έντονα συναισθήματα που τους κατακλύζουν</a:t>
            </a:r>
          </a:p>
          <a:p>
            <a:r>
              <a:rPr lang="el-GR" dirty="0"/>
              <a:t>Ο σύμβουλος επικεντρώνεται στο να κερδίσει την εμπιστοσύνη των γονιών με το να τους καθησυχάζει και να τους ενθαρρύνει να διατυπώσουν τα συναισθήματά τους φόβους και τις ανησυχίες  τους</a:t>
            </a:r>
          </a:p>
          <a:p>
            <a:r>
              <a:rPr lang="el-GR" dirty="0"/>
              <a:t>Βαθμιαία οι γονείς θα μάθουν να εμπιστεύονται τον σύμβουλο ο οποίος επιδεικνύει γνήσιο ενδιαφέρον και προσήλωση σε όλους τους τομείς που αφορούν στην οικογένεια και παίρνει μέτρα ώστε να τους βοηθήσει να αισθανθούν σημαντικοί και αποδεκτοί</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21</a:t>
            </a:fld>
            <a:endParaRPr lang="en-US" altLang="el-GR" dirty="0"/>
          </a:p>
        </p:txBody>
      </p:sp>
    </p:spTree>
    <p:extLst>
      <p:ext uri="{BB962C8B-B14F-4D97-AF65-F5344CB8AC3E}">
        <p14:creationId xmlns:p14="http://schemas.microsoft.com/office/powerpoint/2010/main" val="749553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2/11</a:t>
            </a:r>
            <a:endParaRPr lang="el-GR" dirty="0"/>
          </a:p>
        </p:txBody>
      </p:sp>
      <p:sp>
        <p:nvSpPr>
          <p:cNvPr id="3" name="Θέση περιεχομένου 2"/>
          <p:cNvSpPr>
            <a:spLocks noGrp="1"/>
          </p:cNvSpPr>
          <p:nvPr>
            <p:ph idx="1"/>
          </p:nvPr>
        </p:nvSpPr>
        <p:spPr/>
        <p:txBody>
          <a:bodyPr/>
          <a:lstStyle/>
          <a:p>
            <a:r>
              <a:rPr lang="el-GR" dirty="0"/>
              <a:t>Η ατμόσφαιρα της συνεργασίας θα πρέπει να χαρακτηρίζεται από παρηγορητικότητα και ανεκτικότητα, ο σύμβουλος θα πρέπει να παρακολουθεί όλα τα στάδια της θλίψης και να παραμένει ευαίσθητος στις ανάγκες της οικογένειας</a:t>
            </a:r>
          </a:p>
          <a:p>
            <a:r>
              <a:rPr lang="el-GR" dirty="0"/>
              <a:t>Η χρήση θετικής ενδυνάμωσης για την κατάλληλη φροντίδα του παιδιού ή για την ανάπτυξη δεξιοτήτων (διατύπωση συναισθημάτων ή ανησυχιών) είναι η καλύτερη στρατηγική που μπορεί να χρησιμοποιήσει ο σύμβουλος για να διασφαλίσει εμπιστοσύνη</a:t>
            </a:r>
          </a:p>
          <a:p>
            <a:r>
              <a:rPr lang="el-GR" dirty="0"/>
              <a:t>Έλλειψη πληροφοριών που σχετίζονται με τη διάγνωση, τις διαδικασίες και τη θεραπεία, είναι σημαντικός παράγοντας δημιουργίας άγχους για τους γονείς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22</a:t>
            </a:fld>
            <a:endParaRPr lang="en-US" altLang="el-GR" dirty="0"/>
          </a:p>
        </p:txBody>
      </p:sp>
    </p:spTree>
    <p:extLst>
      <p:ext uri="{BB962C8B-B14F-4D97-AF65-F5344CB8AC3E}">
        <p14:creationId xmlns:p14="http://schemas.microsoft.com/office/powerpoint/2010/main" val="375646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3/11</a:t>
            </a:r>
            <a:endParaRPr lang="el-GR" dirty="0"/>
          </a:p>
        </p:txBody>
      </p:sp>
      <p:sp>
        <p:nvSpPr>
          <p:cNvPr id="3" name="Θέση περιεχομένου 2"/>
          <p:cNvSpPr>
            <a:spLocks noGrp="1"/>
          </p:cNvSpPr>
          <p:nvPr>
            <p:ph idx="1"/>
          </p:nvPr>
        </p:nvSpPr>
        <p:spPr/>
        <p:txBody>
          <a:bodyPr/>
          <a:lstStyle/>
          <a:p>
            <a:r>
              <a:rPr lang="el-GR" dirty="0"/>
              <a:t>Οι γονείς χρειάζονται περισσότερες πληροφορίες σχετικά με το πρόβλημα του παιδιού, το πλάνο θεραπείας του, την πρόγνωση καθώς και σχετικά με τους τρόπους που οι ίδιοι μπορούν να βοηθήσουν το παιδί τους (Tuma, 1982) </a:t>
            </a:r>
          </a:p>
          <a:p>
            <a:r>
              <a:rPr lang="el-GR" dirty="0"/>
              <a:t>Οι δυνατότητες του παιδιού, θετικά χαρακτηριστικά του, προοπτικές εξέλιξης δυνατότητες θεραπείας και αποκατάστασης  θα πρέπει επίσης να συζητούνται καθώς και όποιες άλλες θετικές μελλοντικές προσδοκίες για το παιδί. (Whaley &amp; Wong, 1982)</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23</a:t>
            </a:fld>
            <a:endParaRPr lang="en-US" altLang="el-GR" dirty="0"/>
          </a:p>
        </p:txBody>
      </p:sp>
    </p:spTree>
    <p:extLst>
      <p:ext uri="{BB962C8B-B14F-4D97-AF65-F5344CB8AC3E}">
        <p14:creationId xmlns:p14="http://schemas.microsoft.com/office/powerpoint/2010/main" val="4013901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4/11</a:t>
            </a:r>
            <a:endParaRPr lang="el-GR" dirty="0"/>
          </a:p>
        </p:txBody>
      </p:sp>
      <p:sp>
        <p:nvSpPr>
          <p:cNvPr id="3" name="Θέση περιεχομένου 2"/>
          <p:cNvSpPr>
            <a:spLocks noGrp="1"/>
          </p:cNvSpPr>
          <p:nvPr>
            <p:ph idx="1"/>
          </p:nvPr>
        </p:nvSpPr>
        <p:spPr/>
        <p:txBody>
          <a:bodyPr/>
          <a:lstStyle/>
          <a:p>
            <a:r>
              <a:rPr lang="el-GR" dirty="0"/>
              <a:t>Ο στόχος του δεύτερου σταδίου είναι </a:t>
            </a:r>
            <a:r>
              <a:rPr lang="el-GR" b="1" dirty="0">
                <a:solidFill>
                  <a:srgbClr val="3333CC"/>
                </a:solidFill>
              </a:rPr>
              <a:t>η διατύπωση των συναισθημάτων των γονιών και οι πραγματικές διαστάσεις του προβλήματός τους</a:t>
            </a:r>
          </a:p>
          <a:p>
            <a:r>
              <a:rPr lang="el-GR" dirty="0"/>
              <a:t>Η διαδικασία συνεχίζεται μέχρις ότου ο σύμβουλος και ο πελάτης καταλάβουν και συμφωνήσουν στον προσδιορισμό του προβλήματος (Gilliland et al., 1989)</a:t>
            </a:r>
          </a:p>
          <a:p>
            <a:r>
              <a:rPr lang="el-GR" dirty="0"/>
              <a:t>Στόχοι της συνεργασίας πελάτη και συμβούλου στο δεύτερο στάδιο είναι: πιθανή παρουσίαση αποτελεσμάτων ιατρικών εξετάσεων, εποπτεία και παρακολούθηση των αντιδράσεων που έχουν οι γονείς στις πληροφορίες που παρέχονται από τους ειδικούς, παρατήρηση των οικογενειακών αλληλεπιδράσεων καθώς και εκτίμηση δυνατών σημείων αλλά και των δυσκολιών με προσοχή στην ιεράρχηση των αναγκών</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24</a:t>
            </a:fld>
            <a:endParaRPr lang="en-US" altLang="el-GR" dirty="0"/>
          </a:p>
        </p:txBody>
      </p:sp>
    </p:spTree>
    <p:extLst>
      <p:ext uri="{BB962C8B-B14F-4D97-AF65-F5344CB8AC3E}">
        <p14:creationId xmlns:p14="http://schemas.microsoft.com/office/powerpoint/2010/main" val="3218126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5/11</a:t>
            </a:r>
            <a:endParaRPr lang="el-GR" dirty="0"/>
          </a:p>
        </p:txBody>
      </p:sp>
      <p:sp>
        <p:nvSpPr>
          <p:cNvPr id="3" name="Θέση περιεχομένου 2"/>
          <p:cNvSpPr>
            <a:spLocks noGrp="1"/>
          </p:cNvSpPr>
          <p:nvPr>
            <p:ph idx="1"/>
          </p:nvPr>
        </p:nvSpPr>
        <p:spPr/>
        <p:txBody>
          <a:bodyPr/>
          <a:lstStyle/>
          <a:p>
            <a:r>
              <a:rPr lang="el-GR" dirty="0"/>
              <a:t>Τα δυνατά σημεία του κάθε μέλους της οικογένειας ξεχωριστά και οι αντιδράσεις τους στο ανάπηρο παιδί θα πρέπει να αξιολογηθούν ώστε να προσδιοριστούν οι ανάγκες της οικογένειας</a:t>
            </a:r>
          </a:p>
          <a:p>
            <a:r>
              <a:rPr lang="el-GR" dirty="0"/>
              <a:t>Εάν ρωτήσουμε τον κάθε γονιό πως θα περιέγραφε την κατάσταση του παιδιού σε κάποιον ξένο είναι ένας καλός τρόπος να πάρουμε πληροφορίες για το πώς αισθάνονται αλλά και πόσα γνωρίζουν</a:t>
            </a:r>
          </a:p>
          <a:p>
            <a:r>
              <a:rPr lang="el-GR" dirty="0"/>
              <a:t>Μερικοί σημαντικοί τομείς που προσδιορίστηκαν από τους  Whaley and Wong (1982) για αξιολόγηση προκειμένου να εντοπίσουμε τα δυνατά σημεία της οικογένειας είναι: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25</a:t>
            </a:fld>
            <a:endParaRPr lang="en-US" altLang="el-GR" dirty="0"/>
          </a:p>
        </p:txBody>
      </p:sp>
    </p:spTree>
    <p:extLst>
      <p:ext uri="{BB962C8B-B14F-4D97-AF65-F5344CB8AC3E}">
        <p14:creationId xmlns:p14="http://schemas.microsoft.com/office/powerpoint/2010/main" val="2846018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6/11</a:t>
            </a:r>
            <a:endParaRPr lang="el-GR" dirty="0"/>
          </a:p>
        </p:txBody>
      </p:sp>
      <p:sp>
        <p:nvSpPr>
          <p:cNvPr id="3" name="Θέση περιεχομένου 2"/>
          <p:cNvSpPr>
            <a:spLocks noGrp="1"/>
          </p:cNvSpPr>
          <p:nvPr>
            <p:ph idx="1"/>
          </p:nvPr>
        </p:nvSpPr>
        <p:spPr/>
        <p:txBody>
          <a:bodyPr/>
          <a:lstStyle/>
          <a:p>
            <a:r>
              <a:rPr lang="el-GR" dirty="0"/>
              <a:t>Διαθέσιμα υποστηρικτικά δίκτυα, ιδιαίτερα τις σχέσεις μεταξύ μελών της </a:t>
            </a:r>
            <a:r>
              <a:rPr lang="el-GR" dirty="0" smtClean="0"/>
              <a:t>οικογένειας, </a:t>
            </a:r>
            <a:r>
              <a:rPr lang="el-GR" dirty="0"/>
              <a:t>προηγούμενες εμπειρίες, θρησκευτικές πεποιθήσεις, μηχανισμοί αντιμετώπισης, κλπ</a:t>
            </a:r>
          </a:p>
          <a:p>
            <a:r>
              <a:rPr lang="el-GR" dirty="0"/>
              <a:t>Η ιεράρχηση αναγκών κατά τον Maslow (1970) θα πρέπει να λαμβάνεται υπόψη  όταν εξετάζουμε τα δυνατά και αδύνατα σημεία της οικογένειας</a:t>
            </a:r>
          </a:p>
          <a:p>
            <a:r>
              <a:rPr lang="el-GR" dirty="0"/>
              <a:t>Ο σύμβουλος δεν μπορεί να περιμένει να ακολουθεί η οικογένεια θεραπευτικές οδηγίες για το παιδί τους όταν οι δεν μπορούν να εξασφαλίσουν φαγητό και θέρμανση σε σταθερή βάση για τον εαυτό τους και τα υπόλοιπα μέλη της άμεσης οικογένειάς τους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26</a:t>
            </a:fld>
            <a:endParaRPr lang="en-US" altLang="el-GR" dirty="0"/>
          </a:p>
        </p:txBody>
      </p:sp>
    </p:spTree>
    <p:extLst>
      <p:ext uri="{BB962C8B-B14F-4D97-AF65-F5344CB8AC3E}">
        <p14:creationId xmlns:p14="http://schemas.microsoft.com/office/powerpoint/2010/main" val="1150216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7/11</a:t>
            </a:r>
            <a:endParaRPr lang="el-GR" dirty="0"/>
          </a:p>
        </p:txBody>
      </p:sp>
      <p:sp>
        <p:nvSpPr>
          <p:cNvPr id="3" name="Θέση περιεχομένου 2"/>
          <p:cNvSpPr>
            <a:spLocks noGrp="1"/>
          </p:cNvSpPr>
          <p:nvPr>
            <p:ph idx="1"/>
          </p:nvPr>
        </p:nvSpPr>
        <p:spPr/>
        <p:txBody>
          <a:bodyPr/>
          <a:lstStyle/>
          <a:p>
            <a:r>
              <a:rPr lang="el-GR" dirty="0"/>
              <a:t>Ο σύμβουλος θα πρέπει να είναι γνώστης των διαθέσιμων τοπικών πηγών που μπορεί να αξιοποιήσει για να βοηθήσει οικογένειες που έχουν ανάγκες  για φαγητό, ένδυση, κατάλυμα και οικονομική βοήθεια</a:t>
            </a:r>
          </a:p>
          <a:p>
            <a:r>
              <a:rPr lang="el-GR" dirty="0"/>
              <a:t>Μερικές συμπεριφορές μητέρων που έχουν παρατηρηθεί και υποστηριχθεί είναι: θετικές αναφορές για το παιδί, αγγίγματα, βλεμματική επαφή, συχνά χαμόγελα, εντοπισμός ομοιοτήτων ανάμεσα στο παιδί και άλλα μέλη της </a:t>
            </a:r>
            <a:r>
              <a:rPr lang="el-GR" dirty="0" smtClean="0"/>
              <a:t>οικογένειας. (Opirhory </a:t>
            </a:r>
            <a:r>
              <a:rPr lang="el-GR" dirty="0"/>
              <a:t>&amp; Peters, 1982, pp. 451-454)</a:t>
            </a:r>
          </a:p>
          <a:p>
            <a:r>
              <a:rPr lang="el-GR" dirty="0"/>
              <a:t>Αν το παιδί νοσηλεύεται συχνή επικοινωνία με το προσωπικό για ενημέρωση, επισκέψεις στο παιδί, ανάμειξη στη φροντίδα του παιδιού, δυσκολία στο να φύγει, κλπ</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27</a:t>
            </a:fld>
            <a:endParaRPr lang="en-US" altLang="el-GR" dirty="0"/>
          </a:p>
        </p:txBody>
      </p:sp>
    </p:spTree>
    <p:extLst>
      <p:ext uri="{BB962C8B-B14F-4D97-AF65-F5344CB8AC3E}">
        <p14:creationId xmlns:p14="http://schemas.microsoft.com/office/powerpoint/2010/main" val="358260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8/11</a:t>
            </a:r>
            <a:endParaRPr lang="el-GR" dirty="0"/>
          </a:p>
        </p:txBody>
      </p:sp>
      <p:sp>
        <p:nvSpPr>
          <p:cNvPr id="3" name="Θέση περιεχομένου 2"/>
          <p:cNvSpPr>
            <a:spLocks noGrp="1"/>
          </p:cNvSpPr>
          <p:nvPr>
            <p:ph idx="1"/>
          </p:nvPr>
        </p:nvSpPr>
        <p:spPr/>
        <p:txBody>
          <a:bodyPr/>
          <a:lstStyle/>
          <a:p>
            <a:pPr marL="0" indent="0">
              <a:buNone/>
            </a:pPr>
            <a:r>
              <a:rPr lang="el-GR" b="1" dirty="0"/>
              <a:t>Η αλληλεπίδραση πατέρα-μωρού λαμβάνεται  επίσης και περιλαμβάνει:</a:t>
            </a:r>
          </a:p>
          <a:p>
            <a:r>
              <a:rPr lang="el-GR" dirty="0" smtClean="0"/>
              <a:t>Την </a:t>
            </a:r>
            <a:r>
              <a:rPr lang="el-GR" dirty="0"/>
              <a:t>ποιότητα και τη συχνότητα που ο πατέρας αγγίζει το μωρό που του μιλάει και παίζει μαζί του</a:t>
            </a:r>
          </a:p>
          <a:p>
            <a:r>
              <a:rPr lang="el-GR" dirty="0"/>
              <a:t>Σε περίπτωση νοσηλείας: συχνότητα τηλεφωνημάτων και επισκέψεων, επικοινωνία για ενημέρωση με το προσωπικό, ανταπόκριση στις </a:t>
            </a:r>
            <a:r>
              <a:rPr lang="el-GR" dirty="0" smtClean="0"/>
              <a:t>δραστηριότητες </a:t>
            </a:r>
            <a:r>
              <a:rPr lang="el-GR" dirty="0"/>
              <a:t>του παιδιού και συμμετοχή στη φροντίδα του</a:t>
            </a:r>
            <a:r>
              <a:rPr lang="el-GR" dirty="0" smtClean="0"/>
              <a:t>. (</a:t>
            </a:r>
            <a:r>
              <a:rPr lang="el-GR" dirty="0"/>
              <a:t>Opirhory &amp; Peters, 1982, p. 453)</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28</a:t>
            </a:fld>
            <a:endParaRPr lang="en-US" altLang="el-GR" dirty="0"/>
          </a:p>
        </p:txBody>
      </p:sp>
    </p:spTree>
    <p:extLst>
      <p:ext uri="{BB962C8B-B14F-4D97-AF65-F5344CB8AC3E}">
        <p14:creationId xmlns:p14="http://schemas.microsoft.com/office/powerpoint/2010/main" val="1211523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9/11</a:t>
            </a:r>
            <a:endParaRPr lang="el-GR" dirty="0"/>
          </a:p>
        </p:txBody>
      </p:sp>
      <p:sp>
        <p:nvSpPr>
          <p:cNvPr id="3" name="Θέση περιεχομένου 2"/>
          <p:cNvSpPr>
            <a:spLocks noGrp="1"/>
          </p:cNvSpPr>
          <p:nvPr>
            <p:ph idx="1"/>
          </p:nvPr>
        </p:nvSpPr>
        <p:spPr/>
        <p:txBody>
          <a:bodyPr/>
          <a:lstStyle/>
          <a:p>
            <a:pPr marL="0" indent="0">
              <a:buNone/>
            </a:pPr>
            <a:r>
              <a:rPr lang="el-GR" dirty="0"/>
              <a:t>Το </a:t>
            </a:r>
            <a:r>
              <a:rPr lang="el-GR" b="1" dirty="0">
                <a:solidFill>
                  <a:srgbClr val="3333CC"/>
                </a:solidFill>
              </a:rPr>
              <a:t>τρίτο, τέταρτο και πέμπτο </a:t>
            </a:r>
            <a:r>
              <a:rPr lang="el-GR" dirty="0"/>
              <a:t>στάδιο περιλαμβάνουν:</a:t>
            </a:r>
          </a:p>
          <a:p>
            <a:r>
              <a:rPr lang="el-GR" dirty="0"/>
              <a:t>εντοπισμός και αξιολόγηση των εναλλακτικών  καθώς και δέσμευση για την εφαρμογή σχεδίου δράσης</a:t>
            </a:r>
          </a:p>
          <a:p>
            <a:r>
              <a:rPr lang="el-GR" dirty="0"/>
              <a:t>Όλες οι λογικές εναλλακτικές που είναι διαθέσιμες προκειμένου να βοηθηθεί  το παιδί ή η οικογένεια στη διαδικασία προσαρμογής τους στην αναπηρία θα πρέπει να εκφράζεται και να συζητείται</a:t>
            </a:r>
          </a:p>
          <a:p>
            <a:r>
              <a:rPr lang="el-GR" dirty="0"/>
              <a:t>Οι τύποι των εναλλακτικών λύσεων που θα εξεταστούν θα πρέπει να συσχετίζονται  με τις ιδιαίτερες ανάγκες του παιδιού και της οικογένειας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29</a:t>
            </a:fld>
            <a:endParaRPr lang="en-US" altLang="el-GR" dirty="0"/>
          </a:p>
        </p:txBody>
      </p:sp>
    </p:spTree>
    <p:extLst>
      <p:ext uri="{BB962C8B-B14F-4D97-AF65-F5344CB8AC3E}">
        <p14:creationId xmlns:p14="http://schemas.microsoft.com/office/powerpoint/2010/main" val="151650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της αναπηρίας </a:t>
            </a:r>
            <a:r>
              <a:rPr lang="el-GR" b="0" dirty="0" smtClean="0"/>
              <a:t>2/5</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Σε </a:t>
            </a:r>
            <a:r>
              <a:rPr lang="el-GR" dirty="0"/>
              <a:t>σχέση με αυτή τη θεώρηση υιοθετήθηκε η παρακάτω ταξινόμηση:</a:t>
            </a:r>
          </a:p>
          <a:p>
            <a:r>
              <a:rPr lang="el-GR" dirty="0" smtClean="0"/>
              <a:t>Το μειονέκτημα </a:t>
            </a:r>
            <a:r>
              <a:rPr lang="el-GR" dirty="0"/>
              <a:t>(deficience), το οποίο η Π.Ο.Υ. ορίζει ως ‘‘κάθε απώλεια ουσίας ή αλλοίωσης μιας δομής ή μιας ψυχολογικής, φυσιολογικής ή ανατομικής λειτουργίας’’.</a:t>
            </a:r>
          </a:p>
          <a:p>
            <a:r>
              <a:rPr lang="el-GR" dirty="0"/>
              <a:t>Η ανικανότητα (incapacity) που ‘‘αντιστοιχεί σε κάθε μερική ή ολική ελάττωση (αποτέλεσμα του μειονεκτήματος) της ικανότητας να επιτελούμε μια δραστηριότητα με ένα συγκεκριμένο τρόπο ή μέσα στα όρια που θεωρούνται ως φυσιολογικά για ένα ανθρώπινο ον’’.</a:t>
            </a:r>
          </a:p>
          <a:p>
            <a:r>
              <a:rPr lang="el-GR" dirty="0"/>
              <a:t>Το ελάττωμα (</a:t>
            </a:r>
            <a:r>
              <a:rPr lang="el-GR" dirty="0"/>
              <a:t>disadvantage</a:t>
            </a:r>
            <a:r>
              <a:rPr lang="el-GR" dirty="0"/>
              <a:t>), που έρχεται σ’ ένα δεδομένο άτομο ως αποτέλεσμα μιας ανεπάρκειας ή μιας ανικανότητας που περιορίζει ή απαγορεύει την εκπλήρωση ενός φυσιολογικού ρόλου που </a:t>
            </a:r>
            <a:r>
              <a:rPr lang="el-GR" dirty="0" smtClean="0"/>
              <a:t>είναι </a:t>
            </a:r>
            <a:r>
              <a:rPr lang="el-GR" dirty="0"/>
              <a:t>ομαλός (ανάλογα με την ηλικία, το φύλο, τους κοινωνικούς και πολιτιστικούς παράγοντες) για το άτομο αυτό.</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a:t>
            </a:fld>
            <a:endParaRPr lang="en-US" altLang="el-GR" dirty="0"/>
          </a:p>
        </p:txBody>
      </p:sp>
    </p:spTree>
    <p:extLst>
      <p:ext uri="{BB962C8B-B14F-4D97-AF65-F5344CB8AC3E}">
        <p14:creationId xmlns:p14="http://schemas.microsoft.com/office/powerpoint/2010/main" val="11119023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Στάδια </a:t>
            </a:r>
            <a:r>
              <a:rPr lang="el-GR" dirty="0" smtClean="0"/>
              <a:t>συμβουλευτικής </a:t>
            </a:r>
            <a:r>
              <a:rPr lang="el-GR" b="0" dirty="0" smtClean="0"/>
              <a:t>10/11</a:t>
            </a:r>
            <a:endParaRPr lang="el-GR" dirty="0"/>
          </a:p>
        </p:txBody>
      </p:sp>
      <p:sp>
        <p:nvSpPr>
          <p:cNvPr id="3" name="Θέση περιεχομένου 2"/>
          <p:cNvSpPr>
            <a:spLocks noGrp="1"/>
          </p:cNvSpPr>
          <p:nvPr>
            <p:ph idx="1"/>
          </p:nvPr>
        </p:nvSpPr>
        <p:spPr/>
        <p:txBody>
          <a:bodyPr/>
          <a:lstStyle/>
          <a:p>
            <a:pPr>
              <a:lnSpc>
                <a:spcPct val="100000"/>
              </a:lnSpc>
            </a:pPr>
            <a:r>
              <a:rPr lang="el-GR" dirty="0"/>
              <a:t>Είναι σημαντικό για το σύμβουλο να γνωρίζει αλλά και να διατηρεί επαφές με πηγές πιθανών παραπομπών που είναι διαθέσιμες στην κοινότητα για ανάγκες όπως: ιατρική φροντίδα, εργοθεραπεία, λογοθεραπεία, φυσικοθεραπεία, εκπαίδευση, ειδικό εξοπλισμό</a:t>
            </a:r>
          </a:p>
          <a:p>
            <a:pPr>
              <a:lnSpc>
                <a:spcPct val="100000"/>
              </a:lnSpc>
            </a:pPr>
            <a:r>
              <a:rPr lang="el-GR" dirty="0"/>
              <a:t>Οι γονείς πρέπει να ενθαρρύνονται ώστε να αναζητούν ή να δημιουργούν τις δικές του πρωτότυπες λύσεις σε ιδιαίτερα προβλήματα. (Darling, 1988, p. 141)</a:t>
            </a:r>
          </a:p>
          <a:p>
            <a:pPr>
              <a:lnSpc>
                <a:spcPct val="100000"/>
              </a:lnSpc>
            </a:pPr>
            <a:r>
              <a:rPr lang="el-GR" dirty="0"/>
              <a:t>Οι εναλλακτικές λύσεις που έχουν προσδιοριστεί αξιολογούνται κριτικά. Ο σύμβουλος υποστηρίζει τη διαδικασία με το να βοηθά τους γονείς να αποφασίσουν ποιες εναλλακτικές είναι κατάλληλες καθώς επίσης με το να διδάσκει αλλά και να καθοδηγεί</a:t>
            </a:r>
          </a:p>
          <a:p>
            <a:pPr>
              <a:lnSpc>
                <a:spcPct val="100000"/>
              </a:lnSpc>
            </a:pPr>
            <a:r>
              <a:rPr lang="el-GR" dirty="0"/>
              <a:t>Οι πελάτες  κάνουν μια συγκεκριμένη δέσμευση για  ένα σύνολο πραγματοποιήσιμων φάσεων δράσης με την υποστήριξη του </a:t>
            </a:r>
            <a:r>
              <a:rPr lang="el-GR" dirty="0" smtClean="0"/>
              <a:t>συμβούλου</a:t>
            </a: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30</a:t>
            </a:fld>
            <a:endParaRPr lang="en-US" altLang="el-GR" dirty="0"/>
          </a:p>
        </p:txBody>
      </p:sp>
    </p:spTree>
    <p:extLst>
      <p:ext uri="{BB962C8B-B14F-4D97-AF65-F5344CB8AC3E}">
        <p14:creationId xmlns:p14="http://schemas.microsoft.com/office/powerpoint/2010/main" val="3318179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45" y="260648"/>
            <a:ext cx="9144000" cy="864096"/>
          </a:xfrm>
        </p:spPr>
        <p:txBody>
          <a:bodyPr/>
          <a:lstStyle/>
          <a:p>
            <a:r>
              <a:rPr lang="el-GR" dirty="0"/>
              <a:t>Στάδια </a:t>
            </a:r>
            <a:r>
              <a:rPr lang="el-GR" dirty="0" smtClean="0"/>
              <a:t>συμβουλευτικής </a:t>
            </a:r>
            <a:r>
              <a:rPr lang="el-GR" b="0" dirty="0" smtClean="0"/>
              <a:t>11/11</a:t>
            </a:r>
            <a:endParaRPr lang="el-GR" dirty="0"/>
          </a:p>
        </p:txBody>
      </p:sp>
      <p:sp>
        <p:nvSpPr>
          <p:cNvPr id="3" name="Θέση περιεχομένου 2"/>
          <p:cNvSpPr>
            <a:spLocks noGrp="1"/>
          </p:cNvSpPr>
          <p:nvPr>
            <p:ph idx="1"/>
          </p:nvPr>
        </p:nvSpPr>
        <p:spPr/>
        <p:txBody>
          <a:bodyPr/>
          <a:lstStyle/>
          <a:p>
            <a:r>
              <a:rPr lang="el-GR" dirty="0"/>
              <a:t>Στο </a:t>
            </a:r>
            <a:r>
              <a:rPr lang="el-GR" b="1" dirty="0">
                <a:solidFill>
                  <a:srgbClr val="3333CC"/>
                </a:solidFill>
              </a:rPr>
              <a:t>έκτο στάδιο </a:t>
            </a:r>
            <a:r>
              <a:rPr lang="el-GR" dirty="0"/>
              <a:t>ο πελάτης  συνοψίζει την πρόοδο που έχει επιτευχθεί, επίσης πελάτης και σύμβουλος αξιολογούν το επίπεδο επίτευξης των στόχων με έμφαση στο στάδιο προσαρμογής της οικογένειας αλλά και άλλες αλλαγές σε επίπεδο αναγκών και διαθέσιμων σχετικών πηγών</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31</a:t>
            </a:fld>
            <a:endParaRPr lang="en-US" altLang="el-GR" dirty="0"/>
          </a:p>
        </p:txBody>
      </p:sp>
    </p:spTree>
    <p:extLst>
      <p:ext uri="{BB962C8B-B14F-4D97-AF65-F5344CB8AC3E}">
        <p14:creationId xmlns:p14="http://schemas.microsoft.com/office/powerpoint/2010/main" val="3878428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Υποστήριξη στα αδέλφια παιδιού με αναπηρία </a:t>
            </a:r>
            <a:r>
              <a:rPr lang="el-GR" b="0" dirty="0" smtClean="0"/>
              <a:t>1/2</a:t>
            </a:r>
            <a:endParaRPr lang="el-GR" b="0" dirty="0"/>
          </a:p>
        </p:txBody>
      </p:sp>
      <p:sp>
        <p:nvSpPr>
          <p:cNvPr id="3" name="Θέση περιεχομένου 2"/>
          <p:cNvSpPr>
            <a:spLocks noGrp="1"/>
          </p:cNvSpPr>
          <p:nvPr>
            <p:ph idx="1"/>
          </p:nvPr>
        </p:nvSpPr>
        <p:spPr/>
        <p:txBody>
          <a:bodyPr/>
          <a:lstStyle/>
          <a:p>
            <a:r>
              <a:rPr lang="el-GR" dirty="0"/>
              <a:t>Όπως και με τους πατεράδες, οι ανάγκες που  αντιμετωπίζουν τα αδέλφια δεν έχουν τύχει της ανάλογης προσοχής, τόσο ως προς την παροχή υπηρεσιών όσο και ερευνητικά</a:t>
            </a:r>
          </a:p>
          <a:p>
            <a:r>
              <a:rPr lang="el-GR" dirty="0"/>
              <a:t>Ερευνητικά δεδομένα δείχνουν ότι ενώ τα αδέλφια βρίσκονται σε κατάσταση μεγάλης επικινδυνότητας ως προς την εμφάνιση προβλημάτων συμπεριφοράς αλλά και συναισθηματικών προβλημάτων υπάρχει σημαντική διαφοροποίηση στον τρόπο που αντιδρούν</a:t>
            </a:r>
          </a:p>
          <a:p>
            <a:r>
              <a:rPr lang="el-GR" dirty="0"/>
              <a:t>Ο βαθμός προσαρμογής  που πετυχαίνουν τα αδέλφια  συνδέεται άμεσα με παράγοντες που σχετίζονται με τη λειτουργικότητα της οικογένειας  και ειδικότερα τις σχέσεις στην οικογένεια και την κατάθλιψη που πιθανόν εμφανίζει η μητέρα</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32</a:t>
            </a:fld>
            <a:endParaRPr lang="en-US" altLang="el-GR" dirty="0"/>
          </a:p>
        </p:txBody>
      </p:sp>
    </p:spTree>
    <p:extLst>
      <p:ext uri="{BB962C8B-B14F-4D97-AF65-F5344CB8AC3E}">
        <p14:creationId xmlns:p14="http://schemas.microsoft.com/office/powerpoint/2010/main" val="518443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Υποστήριξη στα αδέλφια παιδιού με </a:t>
            </a:r>
            <a:r>
              <a:rPr lang="el-GR" dirty="0" smtClean="0"/>
              <a:t>αναπηρία </a:t>
            </a:r>
            <a:r>
              <a:rPr lang="el-GR" b="0" dirty="0" smtClean="0"/>
              <a:t>2/2</a:t>
            </a:r>
            <a:endParaRPr lang="el-GR" dirty="0"/>
          </a:p>
        </p:txBody>
      </p:sp>
      <p:sp>
        <p:nvSpPr>
          <p:cNvPr id="3" name="Θέση περιεχομένου 2"/>
          <p:cNvSpPr>
            <a:spLocks noGrp="1"/>
          </p:cNvSpPr>
          <p:nvPr>
            <p:ph idx="1"/>
          </p:nvPr>
        </p:nvSpPr>
        <p:spPr/>
        <p:txBody>
          <a:bodyPr/>
          <a:lstStyle/>
          <a:p>
            <a:pPr marL="0" indent="0">
              <a:lnSpc>
                <a:spcPct val="100000"/>
              </a:lnSpc>
              <a:buNone/>
            </a:pPr>
            <a:r>
              <a:rPr lang="el-GR" dirty="0"/>
              <a:t>Η αντιμετώπιση των δυσκολιών που αντιμετωπίζουν τα αδέλφια θα πρέπει να περιλαμβάνει: </a:t>
            </a:r>
          </a:p>
          <a:p>
            <a:pPr>
              <a:lnSpc>
                <a:spcPct val="100000"/>
              </a:lnSpc>
            </a:pPr>
            <a:r>
              <a:rPr lang="el-GR" dirty="0"/>
              <a:t>Πληροφόρηση και συζήτηση σχετικά με την αναπηρία του/της αδελφού/ής</a:t>
            </a:r>
          </a:p>
          <a:p>
            <a:pPr>
              <a:lnSpc>
                <a:spcPct val="100000"/>
              </a:lnSpc>
            </a:pPr>
            <a:r>
              <a:rPr lang="el-GR" dirty="0"/>
              <a:t>Συμβουλές στους γονείς σχετικά με το πώς μπορούν να βοηθήσουν αλλά και να διαχειριστούν δυσκολίες συμπεριφοράς</a:t>
            </a:r>
          </a:p>
          <a:p>
            <a:pPr>
              <a:lnSpc>
                <a:spcPct val="100000"/>
              </a:lnSpc>
            </a:pPr>
            <a:r>
              <a:rPr lang="el-GR" dirty="0"/>
              <a:t>Συμβουλές σχετικά με τη διαχείριση των στάσεων που οι άλλοι έχουν απέναντι στην αναπηρία</a:t>
            </a:r>
          </a:p>
          <a:p>
            <a:pPr>
              <a:lnSpc>
                <a:spcPct val="100000"/>
              </a:lnSpc>
            </a:pPr>
            <a:r>
              <a:rPr lang="el-GR" dirty="0"/>
              <a:t>Να έχουν τη δική τους ζωή – να δίνονται ευκαιρίες να αναπτύξουν τις δικές τους φιλίες καθώς και δραστηριότητες ανεξάρτητα από τον/την ανάπηρο/η αδελφό/ή. Αυτές οι ανάγκες μπορούν να καλυφθούν με συνδυασμό συμβουλών και πληροφόρησης προς τους γονείς αλλά και συμμετοχή των αδελφών στις συναντήσεις με τους ειδικούς</a:t>
            </a:r>
          </a:p>
          <a:p>
            <a:pPr>
              <a:lnSpc>
                <a:spcPct val="100000"/>
              </a:lnSpc>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33</a:t>
            </a:fld>
            <a:endParaRPr lang="en-US" altLang="el-GR" dirty="0"/>
          </a:p>
        </p:txBody>
      </p:sp>
    </p:spTree>
    <p:extLst>
      <p:ext uri="{BB962C8B-B14F-4D97-AF65-F5344CB8AC3E}">
        <p14:creationId xmlns:p14="http://schemas.microsoft.com/office/powerpoint/2010/main" val="474842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Αυτισμός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Κατάσταση η οποία χαρακτηρίζεται από σοβαρές διαταραχές επικοινωνίας και συμπεριφοράς, που καταλήγουν σε περιορισμένη ικανότητα: </a:t>
            </a:r>
          </a:p>
          <a:p>
            <a:r>
              <a:rPr lang="el-GR" dirty="0"/>
              <a:t>Επικοινωνίας</a:t>
            </a:r>
          </a:p>
          <a:p>
            <a:r>
              <a:rPr lang="el-GR" dirty="0"/>
              <a:t>Κατανόησης</a:t>
            </a:r>
          </a:p>
          <a:p>
            <a:r>
              <a:rPr lang="el-GR" dirty="0"/>
              <a:t>Μάθησης </a:t>
            </a:r>
          </a:p>
          <a:p>
            <a:r>
              <a:rPr lang="el-GR" dirty="0"/>
              <a:t>Συμμετοχής σε κοινωνικές σχέσεις</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34</a:t>
            </a:fld>
            <a:endParaRPr lang="en-US" altLang="el-GR" dirty="0"/>
          </a:p>
        </p:txBody>
      </p:sp>
    </p:spTree>
    <p:extLst>
      <p:ext uri="{BB962C8B-B14F-4D97-AF65-F5344CB8AC3E}">
        <p14:creationId xmlns:p14="http://schemas.microsoft.com/office/powerpoint/2010/main" val="1224982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Αυτισμός </a:t>
            </a:r>
            <a:r>
              <a:rPr lang="el-GR"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dirty="0" smtClean="0"/>
              <a:t>Συνέχεια…</a:t>
            </a:r>
          </a:p>
          <a:p>
            <a:r>
              <a:rPr lang="el-GR" dirty="0" smtClean="0"/>
              <a:t>Ανικανότητα </a:t>
            </a:r>
            <a:r>
              <a:rPr lang="el-GR" dirty="0"/>
              <a:t>να σχετιστεί με άλλους ανθρώπους</a:t>
            </a:r>
          </a:p>
          <a:p>
            <a:r>
              <a:rPr lang="el-GR" dirty="0"/>
              <a:t>Καθυστερημένες επικοινωνιακές δεξιότητες</a:t>
            </a:r>
          </a:p>
          <a:p>
            <a:r>
              <a:rPr lang="el-GR" dirty="0"/>
              <a:t>Η γλωσσική κατανόηση χειροτερεύει</a:t>
            </a:r>
          </a:p>
          <a:p>
            <a:r>
              <a:rPr lang="el-GR" dirty="0"/>
              <a:t>Αυξημένη ευαισθησία σε αισθητηριακά ερεθίσματα, επίπεδα ήχου και άγγιγμα</a:t>
            </a:r>
          </a:p>
          <a:p>
            <a:r>
              <a:rPr lang="el-GR" dirty="0"/>
              <a:t>Μπορεί να αντιδρά με αδιαφορία ή συναισθηματικές εκρήξεις</a:t>
            </a:r>
          </a:p>
          <a:p>
            <a:r>
              <a:rPr lang="el-GR" dirty="0"/>
              <a:t>Δυσκολία στη διαχείριση αλλαγών</a:t>
            </a:r>
          </a:p>
          <a:p>
            <a:r>
              <a:rPr lang="el-GR" dirty="0" smtClean="0"/>
              <a:t>Ιδεοψυχαναγκαστικές συμπεριφορές</a:t>
            </a:r>
            <a:endParaRPr lang="el-GR" dirty="0"/>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35</a:t>
            </a:fld>
            <a:endParaRPr lang="en-US" altLang="el-GR" dirty="0"/>
          </a:p>
        </p:txBody>
      </p:sp>
    </p:spTree>
    <p:extLst>
      <p:ext uri="{BB962C8B-B14F-4D97-AF65-F5344CB8AC3E}">
        <p14:creationId xmlns:p14="http://schemas.microsoft.com/office/powerpoint/2010/main" val="1547387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Εγκεφαλικές βλάβες</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solidFill>
                  <a:srgbClr val="3333CC"/>
                </a:solidFill>
              </a:rPr>
              <a:t>Εγκεφαλική βλάβη</a:t>
            </a:r>
            <a:endParaRPr lang="el-GR" b="1" dirty="0">
              <a:solidFill>
                <a:srgbClr val="3333CC"/>
              </a:solidFill>
            </a:endParaRPr>
          </a:p>
          <a:p>
            <a:r>
              <a:rPr lang="el-GR" dirty="0"/>
              <a:t>Περιγράφονται γενικά οι εγκεφαλικές βλάβες οι οποίες προκύπτουν από βλάβη πριν, κατά τη διάρκεια η οποιαδήποτε στιγμή μετά τον τοκετό</a:t>
            </a:r>
          </a:p>
          <a:p>
            <a:r>
              <a:rPr lang="el-GR" dirty="0"/>
              <a:t>Μπορεί να επηρεάσει οποιαδήποτε  εγκεφαλική λειτουργία αλλά συνδέεται ειδικά με την κίνηση, τη σκέψη και τη μάθηση</a:t>
            </a:r>
          </a:p>
          <a:p>
            <a:endParaRPr lang="el-GR" dirty="0"/>
          </a:p>
          <a:p>
            <a:pPr marL="0" indent="0">
              <a:buNone/>
            </a:pPr>
            <a:r>
              <a:rPr lang="el-GR" b="1" dirty="0" smtClean="0">
                <a:solidFill>
                  <a:srgbClr val="3333CC"/>
                </a:solidFill>
              </a:rPr>
              <a:t>Εγκεφαλική παράλυση </a:t>
            </a:r>
            <a:endParaRPr lang="el-GR" b="1" dirty="0">
              <a:solidFill>
                <a:srgbClr val="3333CC"/>
              </a:solidFill>
            </a:endParaRPr>
          </a:p>
          <a:p>
            <a:r>
              <a:rPr lang="el-GR" dirty="0"/>
              <a:t>Μια μόνιμη κατάσταση ανικανότητας η οποία προκύπτει από βλάβη στον αναπτυσσόμενο εγκέφαλο και μπορεί να συμβεί πριν, κατά τη διάρκεια, ή μετά τον τοκετό και προκαλεί απώλεια ή βλάβη του ελέγχου  εκούσιων κινήσεων των μυών</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36</a:t>
            </a:fld>
            <a:endParaRPr lang="en-US" altLang="el-GR" dirty="0"/>
          </a:p>
        </p:txBody>
      </p:sp>
    </p:spTree>
    <p:extLst>
      <p:ext uri="{BB962C8B-B14F-4D97-AF65-F5344CB8AC3E}">
        <p14:creationId xmlns:p14="http://schemas.microsoft.com/office/powerpoint/2010/main" val="3214966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Νοητική καθυστέρηση</a:t>
            </a:r>
            <a:endParaRPr lang="el-GR" dirty="0"/>
          </a:p>
        </p:txBody>
      </p:sp>
      <p:sp>
        <p:nvSpPr>
          <p:cNvPr id="3" name="Θέση περιεχομένου 2"/>
          <p:cNvSpPr>
            <a:spLocks noGrp="1"/>
          </p:cNvSpPr>
          <p:nvPr>
            <p:ph idx="1"/>
          </p:nvPr>
        </p:nvSpPr>
        <p:spPr/>
        <p:txBody>
          <a:bodyPr/>
          <a:lstStyle/>
          <a:p>
            <a:r>
              <a:rPr lang="el-GR" dirty="0"/>
              <a:t>Η κατάσταση στην οποία υπάρχει μια γενική διανοητική λειτουργικότητα σημαντικά κατώτερη του μέσου όρου η οποία υπάρχει ταυτόχρονα με σημαντικά ελλείμματα ή βλάβες στην συμπεριφορά και εκδηλώνεται κατά τη διάρκεια της αναπτυξιακής περιόδου (πριν την ηλικία των 18)</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37</a:t>
            </a:fld>
            <a:endParaRPr lang="en-US" altLang="el-GR" dirty="0"/>
          </a:p>
        </p:txBody>
      </p:sp>
    </p:spTree>
    <p:extLst>
      <p:ext uri="{BB962C8B-B14F-4D97-AF65-F5344CB8AC3E}">
        <p14:creationId xmlns:p14="http://schemas.microsoft.com/office/powerpoint/2010/main" val="1710780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a:t>
            </a:r>
            <a:r>
              <a:rPr lang="en-US" dirty="0"/>
              <a:t>Q (</a:t>
            </a:r>
            <a:r>
              <a:rPr lang="el-GR" dirty="0" smtClean="0"/>
              <a:t>Δείκτης νοημοσύνης)</a:t>
            </a:r>
            <a:endParaRPr lang="el-GR" dirty="0"/>
          </a:p>
        </p:txBody>
      </p:sp>
      <p:sp>
        <p:nvSpPr>
          <p:cNvPr id="3" name="Θέση περιεχομένου 2"/>
          <p:cNvSpPr>
            <a:spLocks noGrp="1"/>
          </p:cNvSpPr>
          <p:nvPr>
            <p:ph idx="1"/>
          </p:nvPr>
        </p:nvSpPr>
        <p:spPr/>
        <p:txBody>
          <a:bodyPr/>
          <a:lstStyle/>
          <a:p>
            <a:r>
              <a:rPr lang="el-GR" dirty="0"/>
              <a:t>85-100 Φυσιολογικός</a:t>
            </a:r>
          </a:p>
          <a:p>
            <a:r>
              <a:rPr lang="el-GR" dirty="0"/>
              <a:t>70-85  Φυσιολογικός αλλά όχι νοητική καθυστέρηση</a:t>
            </a:r>
          </a:p>
          <a:p>
            <a:r>
              <a:rPr lang="el-GR" dirty="0"/>
              <a:t>50-70  Ήπια νοητική καθυστέρηση</a:t>
            </a:r>
          </a:p>
          <a:p>
            <a:r>
              <a:rPr lang="el-GR" dirty="0"/>
              <a:t>35-50  Μέτρια</a:t>
            </a:r>
          </a:p>
          <a:p>
            <a:r>
              <a:rPr lang="el-GR" dirty="0"/>
              <a:t>20-35  Πολύ σοβαρή</a:t>
            </a:r>
          </a:p>
          <a:p>
            <a:r>
              <a:rPr lang="el-GR" dirty="0"/>
              <a:t>Κάτω από 20 Απόλυτη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38</a:t>
            </a:fld>
            <a:endParaRPr lang="en-US" altLang="el-GR" dirty="0"/>
          </a:p>
        </p:txBody>
      </p:sp>
    </p:spTree>
    <p:extLst>
      <p:ext uri="{BB962C8B-B14F-4D97-AF65-F5344CB8AC3E}">
        <p14:creationId xmlns:p14="http://schemas.microsoft.com/office/powerpoint/2010/main" val="41076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srgbClr val="004A82"/>
                </a:solidFill>
              </a:rPr>
              <a:t>Νοητική καθυστέρηση &amp; ψυχική νόσος- Διαφορές</a:t>
            </a:r>
            <a:endParaRPr lang="el-GR" dirty="0">
              <a:solidFill>
                <a:srgbClr val="004A82"/>
              </a:solidFill>
            </a:endParaRPr>
          </a:p>
        </p:txBody>
      </p:sp>
      <p:sp>
        <p:nvSpPr>
          <p:cNvPr id="3" name="Θέση περιεχομένου 2"/>
          <p:cNvSpPr>
            <a:spLocks noGrp="1"/>
          </p:cNvSpPr>
          <p:nvPr>
            <p:ph sz="half" idx="1"/>
          </p:nvPr>
        </p:nvSpPr>
        <p:spPr/>
        <p:txBody>
          <a:bodyPr/>
          <a:lstStyle/>
          <a:p>
            <a:r>
              <a:rPr lang="el-GR" sz="2400" b="1" dirty="0" smtClean="0"/>
              <a:t>Νοητική καθυστέρηση</a:t>
            </a:r>
          </a:p>
          <a:p>
            <a:pPr>
              <a:buFont typeface="Calibri" panose="020F0502020204030204" pitchFamily="34" charset="0"/>
              <a:buChar char="‒"/>
            </a:pPr>
            <a:r>
              <a:rPr lang="el-GR" sz="2400" dirty="0" smtClean="0"/>
              <a:t>Μειωμένη ικανότητα μάθησης</a:t>
            </a:r>
          </a:p>
          <a:p>
            <a:pPr>
              <a:buFont typeface="Calibri" panose="020F0502020204030204" pitchFamily="34" charset="0"/>
              <a:buChar char="‒"/>
            </a:pPr>
            <a:r>
              <a:rPr lang="el-GR" sz="2400" dirty="0"/>
              <a:t>Χαμηλό IQ</a:t>
            </a:r>
          </a:p>
          <a:p>
            <a:pPr>
              <a:buFont typeface="Calibri" panose="020F0502020204030204" pitchFamily="34" charset="0"/>
              <a:buChar char="‒"/>
            </a:pPr>
            <a:r>
              <a:rPr lang="el-GR" sz="2400" dirty="0"/>
              <a:t>Πριν την ηλικία των 18</a:t>
            </a:r>
          </a:p>
          <a:p>
            <a:pPr>
              <a:buFont typeface="Calibri" panose="020F0502020204030204" pitchFamily="34" charset="0"/>
              <a:buChar char="‒"/>
            </a:pPr>
            <a:r>
              <a:rPr lang="el-GR" sz="2400" dirty="0"/>
              <a:t>Ανικανότητα συνήθως εμφανής</a:t>
            </a:r>
          </a:p>
          <a:p>
            <a:pPr>
              <a:buFont typeface="Calibri" panose="020F0502020204030204" pitchFamily="34" charset="0"/>
              <a:buChar char="‒"/>
            </a:pPr>
            <a:endParaRPr lang="el-GR" sz="2400" dirty="0" smtClean="0"/>
          </a:p>
          <a:p>
            <a:endParaRPr lang="el-GR" sz="2400" dirty="0"/>
          </a:p>
        </p:txBody>
      </p:sp>
      <p:sp>
        <p:nvSpPr>
          <p:cNvPr id="4" name="Θέση περιεχομένου 3"/>
          <p:cNvSpPr>
            <a:spLocks noGrp="1"/>
          </p:cNvSpPr>
          <p:nvPr>
            <p:ph sz="half" idx="2"/>
          </p:nvPr>
        </p:nvSpPr>
        <p:spPr/>
        <p:txBody>
          <a:bodyPr/>
          <a:lstStyle/>
          <a:p>
            <a:r>
              <a:rPr lang="el-GR" sz="2400" b="1" dirty="0"/>
              <a:t>Ψυχική Νόσος</a:t>
            </a:r>
          </a:p>
          <a:p>
            <a:pPr>
              <a:buFont typeface="Calibri" panose="020F0502020204030204" pitchFamily="34" charset="0"/>
              <a:buChar char="‒"/>
            </a:pPr>
            <a:r>
              <a:rPr lang="el-GR" sz="2400" dirty="0" smtClean="0"/>
              <a:t>Διέγερση</a:t>
            </a:r>
            <a:r>
              <a:rPr lang="el-GR" sz="2400" dirty="0"/>
              <a:t>, κυκλοθυμία και συναισθήματα</a:t>
            </a:r>
          </a:p>
          <a:p>
            <a:pPr>
              <a:buFont typeface="Calibri" panose="020F0502020204030204" pitchFamily="34" charset="0"/>
              <a:buChar char="‒"/>
            </a:pPr>
            <a:r>
              <a:rPr lang="el-GR" sz="2400" dirty="0" smtClean="0"/>
              <a:t>Χαμηλό </a:t>
            </a:r>
            <a:r>
              <a:rPr lang="el-GR" sz="2400" dirty="0"/>
              <a:t>ή υψηλό </a:t>
            </a:r>
            <a:r>
              <a:rPr lang="el-GR" sz="2400" dirty="0" smtClean="0"/>
              <a:t>IQ</a:t>
            </a:r>
          </a:p>
          <a:p>
            <a:pPr>
              <a:buFont typeface="Calibri" panose="020F0502020204030204" pitchFamily="34" charset="0"/>
              <a:buChar char="‒"/>
            </a:pPr>
            <a:r>
              <a:rPr lang="el-GR" sz="2400" dirty="0" smtClean="0"/>
              <a:t>Εμφανίζεται </a:t>
            </a:r>
            <a:r>
              <a:rPr lang="el-GR" sz="2400" dirty="0"/>
              <a:t>σε οποιαδήποτε ηλικία</a:t>
            </a:r>
          </a:p>
          <a:p>
            <a:pPr>
              <a:buFont typeface="Calibri" panose="020F0502020204030204" pitchFamily="34" charset="0"/>
              <a:buChar char="‒"/>
            </a:pPr>
            <a:r>
              <a:rPr lang="el-GR" sz="2400" dirty="0" smtClean="0"/>
              <a:t>Η </a:t>
            </a:r>
            <a:r>
              <a:rPr lang="el-GR" sz="2400" dirty="0"/>
              <a:t>ανικανότητα μπορεί να είναι εμφανής</a:t>
            </a:r>
          </a:p>
          <a:p>
            <a:endParaRPr lang="el-GR" dirty="0"/>
          </a:p>
        </p:txBody>
      </p:sp>
      <p:sp>
        <p:nvSpPr>
          <p:cNvPr id="5" name="Θέση αριθμού διαφάνειας 4"/>
          <p:cNvSpPr>
            <a:spLocks noGrp="1"/>
          </p:cNvSpPr>
          <p:nvPr>
            <p:ph type="sldNum" sz="quarter" idx="11"/>
          </p:nvPr>
        </p:nvSpPr>
        <p:spPr/>
        <p:txBody>
          <a:bodyPr/>
          <a:lstStyle/>
          <a:p>
            <a:pPr>
              <a:defRPr/>
            </a:pPr>
            <a:fld id="{5EAE481D-4930-482A-A97E-88C3626EB2D4}" type="slidenum">
              <a:rPr lang="en-US" smtClean="0"/>
              <a:pPr>
                <a:defRPr/>
              </a:pPr>
              <a:t>39</a:t>
            </a:fld>
            <a:endParaRPr lang="en-US" dirty="0"/>
          </a:p>
        </p:txBody>
      </p:sp>
    </p:spTree>
    <p:extLst>
      <p:ext uri="{BB962C8B-B14F-4D97-AF65-F5344CB8AC3E}">
        <p14:creationId xmlns:p14="http://schemas.microsoft.com/office/powerpoint/2010/main" val="4153742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της </a:t>
            </a:r>
            <a:r>
              <a:rPr lang="el-GR" dirty="0" smtClean="0"/>
              <a:t>αναπηρίας </a:t>
            </a:r>
            <a:r>
              <a:rPr lang="el-GR" b="0" dirty="0" smtClean="0"/>
              <a:t>3/5</a:t>
            </a:r>
            <a:endParaRPr lang="el-GR" b="0" dirty="0"/>
          </a:p>
        </p:txBody>
      </p:sp>
      <p:sp>
        <p:nvSpPr>
          <p:cNvPr id="3" name="Θέση περιεχομένου 2"/>
          <p:cNvSpPr>
            <a:spLocks noGrp="1"/>
          </p:cNvSpPr>
          <p:nvPr>
            <p:ph idx="1"/>
          </p:nvPr>
        </p:nvSpPr>
        <p:spPr/>
        <p:txBody>
          <a:bodyPr/>
          <a:lstStyle/>
          <a:p>
            <a:pPr marL="0" indent="0">
              <a:lnSpc>
                <a:spcPct val="100000"/>
              </a:lnSpc>
              <a:buNone/>
            </a:pPr>
            <a:r>
              <a:rPr lang="el-GR" dirty="0" smtClean="0"/>
              <a:t>Ο </a:t>
            </a:r>
            <a:r>
              <a:rPr lang="el-GR" dirty="0"/>
              <a:t>όρος ‘‘άτομα με ειδικές ανάγκες’’ περιλαμβάνει τα άτομα με σοβαρές ανεπάρκειες ή μειονεξίες που οφείλονται σε σωματικές βλάβες, συμπεριλαμβανομένων των βλαβών των αισθήσεων, ή σε διανοητικές ή ψυχικές βλάβες, οι οποίες περιορίζουν ή αποκλείουν την εκτέλεση δραστηριότητας ή λειτουργίας, η οποία θεωρείται κανονική για έναν άνθρωπο’’.</a:t>
            </a:r>
          </a:p>
          <a:p>
            <a:pPr marL="0" indent="0">
              <a:lnSpc>
                <a:spcPct val="100000"/>
              </a:lnSpc>
              <a:buNone/>
            </a:pPr>
            <a:r>
              <a:rPr lang="el-GR" dirty="0" smtClean="0"/>
              <a:t>Ωστόσο</a:t>
            </a:r>
            <a:r>
              <a:rPr lang="el-GR" dirty="0"/>
              <a:t>, οι πιο πολλοί ειδικοί συμφωνούν ότι:</a:t>
            </a:r>
          </a:p>
          <a:p>
            <a:pPr>
              <a:lnSpc>
                <a:spcPct val="100000"/>
              </a:lnSpc>
            </a:pPr>
            <a:r>
              <a:rPr lang="el-GR" dirty="0"/>
              <a:t>Η κατάσταση αυτή υπάρχει εκ γενετής ή είναι επίκτητη</a:t>
            </a:r>
          </a:p>
          <a:p>
            <a:pPr>
              <a:lnSpc>
                <a:spcPct val="100000"/>
              </a:lnSpc>
            </a:pPr>
            <a:r>
              <a:rPr lang="el-GR" dirty="0"/>
              <a:t>Η αναπηρία </a:t>
            </a:r>
            <a:r>
              <a:rPr lang="el-GR" dirty="0" smtClean="0"/>
              <a:t>είναι </a:t>
            </a:r>
            <a:r>
              <a:rPr lang="el-GR" dirty="0"/>
              <a:t>μια λειτουργική </a:t>
            </a:r>
            <a:r>
              <a:rPr lang="el-GR" dirty="0" smtClean="0"/>
              <a:t>βλάβη </a:t>
            </a:r>
            <a:r>
              <a:rPr lang="el-GR" dirty="0"/>
              <a:t>και ότι η ζωή του αναπήρου δυσκολεύεται ουσιαστικά λόγω της αναπηρίας του</a:t>
            </a:r>
          </a:p>
          <a:p>
            <a:pPr>
              <a:lnSpc>
                <a:spcPct val="100000"/>
              </a:lnSpc>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a:t>
            </a:fld>
            <a:endParaRPr lang="en-US" altLang="el-GR" dirty="0"/>
          </a:p>
        </p:txBody>
      </p:sp>
    </p:spTree>
    <p:extLst>
      <p:ext uri="{BB962C8B-B14F-4D97-AF65-F5344CB8AC3E}">
        <p14:creationId xmlns:p14="http://schemas.microsoft.com/office/powerpoint/2010/main" val="2326122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Ψυχική νόσος</a:t>
            </a:r>
            <a:endParaRPr lang="el-GR" dirty="0"/>
          </a:p>
        </p:txBody>
      </p:sp>
      <p:sp>
        <p:nvSpPr>
          <p:cNvPr id="3" name="Θέση περιεχομένου 2"/>
          <p:cNvSpPr>
            <a:spLocks noGrp="1"/>
          </p:cNvSpPr>
          <p:nvPr>
            <p:ph idx="1"/>
          </p:nvPr>
        </p:nvSpPr>
        <p:spPr/>
        <p:txBody>
          <a:bodyPr/>
          <a:lstStyle/>
          <a:p>
            <a:r>
              <a:rPr lang="el-GR" dirty="0"/>
              <a:t>Διαταραχή που προκαλεί πολύ σοβαρή αναστάτωση στη σκέψη, το συναίσθημα και τις σχέσεις</a:t>
            </a:r>
          </a:p>
          <a:p>
            <a:r>
              <a:rPr lang="el-GR" dirty="0"/>
              <a:t>Έχει ως αποτέλεσμα τη μείωση της ικανότητας του ατόμου να λειτουργήσει ή να διαχειριστεί τις συνήθεις απαιτήσεις της ζωής</a:t>
            </a:r>
            <a:br>
              <a:rPr lang="el-GR" dirty="0"/>
            </a:br>
            <a:r>
              <a:rPr lang="el-GR" dirty="0"/>
              <a:t>Χαρακτηριστικά της ψυχικής νόσου είναι αποκλίσεις στην αντίληψη, τη σκέψη και την ψυχική διάθεση</a:t>
            </a:r>
          </a:p>
          <a:p>
            <a:r>
              <a:rPr lang="el-GR" dirty="0"/>
              <a:t>Συνήθως πυροδοτείται όταν το άτομο βιώνει οδυνηρές καταστάσεις</a:t>
            </a:r>
          </a:p>
          <a:p>
            <a:r>
              <a:rPr lang="el-GR" dirty="0"/>
              <a:t>Υπάρχει διάρκεια και συχνότητα νοητικής, συναισθηματικής αλλά και συμπεριφορικής επιδείνωσης</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40</a:t>
            </a:fld>
            <a:endParaRPr lang="en-US" altLang="el-GR" dirty="0"/>
          </a:p>
        </p:txBody>
      </p:sp>
    </p:spTree>
    <p:extLst>
      <p:ext uri="{BB962C8B-B14F-4D97-AF65-F5344CB8AC3E}">
        <p14:creationId xmlns:p14="http://schemas.microsoft.com/office/powerpoint/2010/main" val="29089231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Ψυχικές νόσοι</a:t>
            </a:r>
            <a:endParaRPr lang="el-GR" dirty="0"/>
          </a:p>
        </p:txBody>
      </p:sp>
      <p:sp>
        <p:nvSpPr>
          <p:cNvPr id="3" name="Θέση περιεχομένου 2"/>
          <p:cNvSpPr>
            <a:spLocks noGrp="1"/>
          </p:cNvSpPr>
          <p:nvPr>
            <p:ph idx="1"/>
          </p:nvPr>
        </p:nvSpPr>
        <p:spPr/>
        <p:txBody>
          <a:bodyPr/>
          <a:lstStyle/>
          <a:p>
            <a:r>
              <a:rPr lang="el-GR" dirty="0"/>
              <a:t>Βιολογικές εγκεφαλικές διαταραχές οι οποίες συσχετίζονται τη φυσιολογική εγκεφαλική χημεία</a:t>
            </a:r>
          </a:p>
          <a:p>
            <a:r>
              <a:rPr lang="el-GR" dirty="0"/>
              <a:t>Πολύ κοινές</a:t>
            </a:r>
          </a:p>
          <a:p>
            <a:r>
              <a:rPr lang="el-GR" dirty="0"/>
              <a:t>Ανεξάρτητες από φυλή, κοινωνικοοικονομικό status, μόρφωση</a:t>
            </a:r>
          </a:p>
          <a:p>
            <a:r>
              <a:rPr lang="el-GR" dirty="0"/>
              <a:t>Ανυπόφορες για τον νοσούντα αλλά και την οικογένειά του</a:t>
            </a:r>
          </a:p>
          <a:p>
            <a:r>
              <a:rPr lang="el-GR" dirty="0"/>
              <a:t>Αντιμετωπίσιμες</a:t>
            </a:r>
            <a:br>
              <a:rPr lang="el-GR" dirty="0"/>
            </a:b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41</a:t>
            </a:fld>
            <a:endParaRPr lang="en-US" altLang="el-GR" dirty="0"/>
          </a:p>
        </p:txBody>
      </p:sp>
    </p:spTree>
    <p:extLst>
      <p:ext uri="{BB962C8B-B14F-4D97-AF65-F5344CB8AC3E}">
        <p14:creationId xmlns:p14="http://schemas.microsoft.com/office/powerpoint/2010/main" val="3610931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6"/>
          <p:cNvSpPr>
            <a:spLocks noGrp="1"/>
          </p:cNvSpPr>
          <p:nvPr>
            <p:ph type="ctrTitle"/>
          </p:nvPr>
        </p:nvSpPr>
        <p:spPr/>
        <p:txBody>
          <a:bodyPr/>
          <a:lstStyle/>
          <a:p>
            <a:r>
              <a:rPr lang="el-GR" altLang="el-GR" dirty="0" smtClean="0"/>
              <a:t>Τέλος Ενότητας</a:t>
            </a:r>
          </a:p>
        </p:txBody>
      </p:sp>
      <p:sp>
        <p:nvSpPr>
          <p:cNvPr id="40963" name="Υπότιτλος 7"/>
          <p:cNvSpPr>
            <a:spLocks noGrp="1"/>
          </p:cNvSpPr>
          <p:nvPr>
            <p:ph type="subTitle" idx="1"/>
          </p:nvPr>
        </p:nvSpPr>
        <p:spPr/>
        <p:txBody>
          <a:bodyPr/>
          <a:lstStyle/>
          <a:p>
            <a:endParaRPr lang="el-GR" altLang="el-GR" dirty="0" smtClean="0"/>
          </a:p>
        </p:txBody>
      </p:sp>
      <p:grpSp>
        <p:nvGrpSpPr>
          <p:cNvPr id="40964" name="Ομάδα 2"/>
          <p:cNvGrpSpPr>
            <a:grpSpLocks/>
          </p:cNvGrpSpPr>
          <p:nvPr/>
        </p:nvGrpSpPr>
        <p:grpSpPr bwMode="auto">
          <a:xfrm>
            <a:off x="1766888" y="5930900"/>
            <a:ext cx="5829300" cy="768350"/>
            <a:chOff x="1767633" y="5931169"/>
            <a:chExt cx="5828703" cy="768532"/>
          </a:xfrm>
        </p:grpSpPr>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p:txBody>
          <a:bodyPr/>
          <a:lstStyle/>
          <a:p>
            <a:r>
              <a:rPr lang="el-GR" altLang="el-GR" sz="4400" dirty="0" smtClean="0"/>
              <a:t>Σημειώματα</a:t>
            </a:r>
          </a:p>
        </p:txBody>
      </p:sp>
      <p:sp>
        <p:nvSpPr>
          <p:cNvPr id="41987" name="Subtitle 1"/>
          <p:cNvSpPr>
            <a:spLocks noGrp="1"/>
          </p:cNvSpPr>
          <p:nvPr>
            <p:ph type="subTitle" idx="1"/>
          </p:nvPr>
        </p:nvSpPr>
        <p:spPr/>
        <p:txBody>
          <a:bodyPr/>
          <a:lstStyle/>
          <a:p>
            <a:endParaRPr lang="el-GR" altLang="el-GR"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l-GR" altLang="el-GR" dirty="0" smtClean="0"/>
              <a:t>Σημείωμα Αναφοράς</a:t>
            </a:r>
          </a:p>
        </p:txBody>
      </p:sp>
      <p:sp>
        <p:nvSpPr>
          <p:cNvPr id="43011" name="Content Placeholder 2"/>
          <p:cNvSpPr>
            <a:spLocks noGrp="1"/>
          </p:cNvSpPr>
          <p:nvPr>
            <p:ph idx="1"/>
          </p:nvPr>
        </p:nvSpPr>
        <p:spPr/>
        <p:txBody>
          <a:bodyPr/>
          <a:lstStyle/>
          <a:p>
            <a:pPr marL="0" indent="0">
              <a:buNone/>
            </a:pPr>
            <a:r>
              <a:rPr lang="el-GR" altLang="el-GR" sz="2000" dirty="0" smtClean="0"/>
              <a:t>Copyright Τεχνολογικό Εκπαιδευτικό Ίδρυμα Αθήνας</a:t>
            </a:r>
            <a:r>
              <a:rPr lang="en-US" altLang="el-GR" sz="2000" dirty="0" smtClean="0"/>
              <a:t>, </a:t>
            </a:r>
            <a:r>
              <a:rPr lang="el-GR" altLang="el-GR" sz="2000" dirty="0" smtClean="0"/>
              <a:t>Δέσποινα Κομπότη 2014. Δέσποινα Κομπότη. «Κοινωνική Εργασία με Ανάπηρους και Ηλικιωμένους. Ενότητα 5</a:t>
            </a:r>
            <a:r>
              <a:rPr lang="en-US" altLang="el-GR" sz="2000" dirty="0" smtClean="0"/>
              <a:t>:</a:t>
            </a:r>
            <a:r>
              <a:rPr lang="el-GR" altLang="el-GR" sz="2000" dirty="0" smtClean="0"/>
              <a:t> Α.Μ.Ε.Α.». Έκδοση: 1.0. Αθήνα 2014. Διαθέσιμο από τη δικτυακή διεύθυνση: </a:t>
            </a:r>
            <a:r>
              <a:rPr lang="en-US" altLang="el-GR" sz="2000" dirty="0" smtClean="0">
                <a:hlinkClick r:id="rId3"/>
              </a:rPr>
              <a:t>ocp.teiath.gr</a:t>
            </a:r>
            <a:r>
              <a:rPr lang="el-GR" altLang="el-GR" sz="2000"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sz="1800" b="0" dirty="0">
                <a:solidFill>
                  <a:prstClr val="black"/>
                </a:solidFill>
                <a:latin typeface="Calibri"/>
              </a:rPr>
              <a:t>[1] http://creativecommons.org/licenses/by-nc-sa/4.0/ </a:t>
            </a:r>
            <a:endParaRPr lang="en-US" sz="1800" b="0" dirty="0" smtClean="0">
              <a:solidFill>
                <a:prstClr val="black"/>
              </a:solidFill>
              <a:latin typeface="Calibri"/>
            </a:endParaRPr>
          </a:p>
          <a:p>
            <a:pPr>
              <a:spcBef>
                <a:spcPts val="600"/>
              </a:spcBef>
            </a:pPr>
            <a:r>
              <a:rPr lang="el-GR" sz="1800" b="0" dirty="0" smtClean="0">
                <a:solidFill>
                  <a:prstClr val="black"/>
                </a:solidFill>
                <a:latin typeface="Calibri"/>
              </a:rPr>
              <a:t>Ως </a:t>
            </a:r>
            <a:r>
              <a:rPr lang="el-GR" sz="1800" dirty="0">
                <a:solidFill>
                  <a:prstClr val="black"/>
                </a:solidFill>
                <a:latin typeface="Calibri"/>
              </a:rPr>
              <a:t>Μη Εμπορική</a:t>
            </a:r>
            <a:r>
              <a:rPr lang="el-GR" sz="1800" b="0"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sz="1800" b="0"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sz="1800" b="0" dirty="0" err="1">
                <a:solidFill>
                  <a:prstClr val="black"/>
                </a:solidFill>
                <a:latin typeface="Calibri"/>
              </a:rPr>
              <a:t>αδειοδόχο</a:t>
            </a:r>
            <a:endParaRPr lang="el-GR" sz="1800" b="0" dirty="0">
              <a:solidFill>
                <a:prstClr val="black"/>
              </a:solidFill>
              <a:latin typeface="Calibri"/>
            </a:endParaRPr>
          </a:p>
          <a:p>
            <a:pPr marL="342900" indent="-342900">
              <a:spcBef>
                <a:spcPts val="600"/>
              </a:spcBef>
              <a:buFont typeface="Arial" panose="020B0604020202020204" pitchFamily="34" charset="0"/>
              <a:buChar char="•"/>
            </a:pPr>
            <a:r>
              <a:rPr lang="el-GR" sz="1800" b="0" dirty="0">
                <a:solidFill>
                  <a:prstClr val="black"/>
                </a:solidFill>
                <a:latin typeface="Calibri"/>
              </a:rPr>
              <a:t>που</a:t>
            </a:r>
            <a:r>
              <a:rPr lang="en-GB" sz="1800" b="0" dirty="0">
                <a:solidFill>
                  <a:prstClr val="black"/>
                </a:solidFill>
                <a:latin typeface="Calibri"/>
              </a:rPr>
              <a:t> </a:t>
            </a:r>
            <a:r>
              <a:rPr lang="el-GR" sz="1800" b="0"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sz="1800" b="0" dirty="0">
                <a:solidFill>
                  <a:prstClr val="black"/>
                </a:solidFill>
                <a:latin typeface="Calibri"/>
              </a:rPr>
              <a:t>που</a:t>
            </a:r>
            <a:r>
              <a:rPr lang="en-GB" sz="1800" b="0" dirty="0">
                <a:solidFill>
                  <a:prstClr val="black"/>
                </a:solidFill>
                <a:latin typeface="Calibri"/>
              </a:rPr>
              <a:t> </a:t>
            </a:r>
            <a:r>
              <a:rPr lang="el-GR" sz="1800" b="0" dirty="0">
                <a:solidFill>
                  <a:prstClr val="black"/>
                </a:solidFill>
                <a:latin typeface="Calibri"/>
              </a:rPr>
              <a:t>δεν προσπορίζει στο διανομέα του έργου και</a:t>
            </a:r>
            <a:r>
              <a:rPr lang="en-GB" sz="1800" b="0" dirty="0">
                <a:solidFill>
                  <a:prstClr val="black"/>
                </a:solidFill>
                <a:latin typeface="Calibri"/>
              </a:rPr>
              <a:t> </a:t>
            </a:r>
            <a:r>
              <a:rPr lang="el-GR" sz="1800" b="0" dirty="0" err="1">
                <a:solidFill>
                  <a:prstClr val="black"/>
                </a:solidFill>
                <a:latin typeface="Calibri"/>
              </a:rPr>
              <a:t>αδειοδόχο</a:t>
            </a:r>
            <a:r>
              <a:rPr lang="en-GB" sz="1800" b="0" dirty="0">
                <a:solidFill>
                  <a:prstClr val="black"/>
                </a:solidFill>
                <a:latin typeface="Calibri"/>
              </a:rPr>
              <a:t> </a:t>
            </a:r>
            <a:r>
              <a:rPr lang="el-GR" sz="1800" b="0" dirty="0">
                <a:solidFill>
                  <a:prstClr val="black"/>
                </a:solidFill>
                <a:latin typeface="Calibri"/>
              </a:rPr>
              <a:t>έμμεσο οικονομικό όφελος (π.χ. διαφημίσεις) από την προβολή του έργου σε διαδικτυακό </a:t>
            </a:r>
            <a:r>
              <a:rPr lang="el-GR" sz="1800" b="0" dirty="0" smtClean="0">
                <a:solidFill>
                  <a:prstClr val="black"/>
                </a:solidFill>
                <a:latin typeface="Calibri"/>
              </a:rPr>
              <a:t>τόπο</a:t>
            </a:r>
            <a:endParaRPr lang="en-US" sz="1800" b="0" dirty="0" smtClean="0">
              <a:solidFill>
                <a:prstClr val="black"/>
              </a:solidFill>
              <a:latin typeface="Calibri"/>
            </a:endParaRPr>
          </a:p>
          <a:p>
            <a:pPr>
              <a:spcBef>
                <a:spcPts val="600"/>
              </a:spcBef>
            </a:pPr>
            <a:r>
              <a:rPr lang="el-GR" sz="1800" b="0" dirty="0" smtClean="0">
                <a:solidFill>
                  <a:prstClr val="black"/>
                </a:solidFill>
                <a:latin typeface="Calibri"/>
              </a:rPr>
              <a:t>Ο </a:t>
            </a:r>
            <a:r>
              <a:rPr lang="el-GR" sz="1800" b="0" dirty="0">
                <a:solidFill>
                  <a:prstClr val="black"/>
                </a:solidFill>
                <a:latin typeface="Calibri"/>
              </a:rPr>
              <a:t>δικαιούχος μπορεί να παρέχει στον </a:t>
            </a:r>
            <a:r>
              <a:rPr lang="el-GR" sz="1800" b="0" dirty="0" err="1">
                <a:solidFill>
                  <a:prstClr val="black"/>
                </a:solidFill>
                <a:latin typeface="Calibri"/>
              </a:rPr>
              <a:t>αδειοδόχο</a:t>
            </a:r>
            <a:r>
              <a:rPr lang="el-GR" sz="1800" b="0" dirty="0">
                <a:solidFill>
                  <a:prstClr val="black"/>
                </a:solidFill>
                <a:latin typeface="Calibri"/>
              </a:rPr>
              <a:t> ξεχωριστή άδεια να χρησιμοποιεί το έργο για εμπορική χρήση, εφόσον αυτό του ζητηθεί</a:t>
            </a:r>
            <a:r>
              <a:rPr lang="el-GR" sz="1800" b="0" dirty="0" smtClean="0">
                <a:solidFill>
                  <a:prstClr val="black"/>
                </a:solidFill>
                <a:latin typeface="Calibri"/>
              </a:rPr>
              <a:t>.</a:t>
            </a:r>
            <a:endParaRPr lang="el-GR" sz="1800" b="0" dirty="0">
              <a:solidFill>
                <a:prstClr val="black"/>
              </a:solidFill>
              <a:latin typeface="Calibri"/>
            </a:endParaRPr>
          </a:p>
        </p:txBody>
      </p:sp>
    </p:spTree>
    <p:extLst>
      <p:ext uri="{BB962C8B-B14F-4D97-AF65-F5344CB8AC3E}">
        <p14:creationId xmlns:p14="http://schemas.microsoft.com/office/powerpoint/2010/main" val="1020940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Δεν επιτρέπεται η επαναχρησιμοποίηση του έργου</a:t>
            </a:r>
            <a:r>
              <a:rPr lang="en-US" sz="1400" b="0" dirty="0" smtClean="0">
                <a:solidFill>
                  <a:prstClr val="black">
                    <a:lumMod val="75000"/>
                    <a:lumOff val="25000"/>
                  </a:prstClr>
                </a:solidFill>
                <a:latin typeface="Calibri"/>
              </a:rPr>
              <a:t>, </a:t>
            </a:r>
            <a:r>
              <a:rPr lang="el-GR" sz="1400" b="0" dirty="0" smtClean="0">
                <a:solidFill>
                  <a:prstClr val="black">
                    <a:lumMod val="75000"/>
                    <a:lumOff val="25000"/>
                  </a:prstClr>
                </a:solidFill>
                <a:latin typeface="Calibri"/>
              </a:rPr>
              <a:t>παρά μόνο εάν ζητηθεί εκ νέου άδεια από το δημιουργό.</a:t>
            </a:r>
            <a:endParaRPr lang="el-GR" sz="3200" b="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b="0" dirty="0">
                <a:solidFill>
                  <a:prstClr val="black">
                    <a:lumMod val="75000"/>
                    <a:lumOff val="25000"/>
                  </a:prstClr>
                </a:solidFill>
                <a:latin typeface="Calibri"/>
              </a:rPr>
              <a:t>©</a:t>
            </a:r>
            <a:endParaRPr lang="el-GR" sz="2000" b="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endParaRPr lang="el-GR" sz="1800" b="0"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CC-BY-SA</a:t>
            </a:r>
            <a:endParaRPr lang="el-GR" sz="1800" b="0"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NC-SA</a:t>
            </a:r>
            <a:endParaRPr lang="el-GR" sz="1800" b="0"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a:t>
            </a:r>
            <a:endParaRPr lang="el-GR" sz="1800" b="0"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b="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b="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b="0" dirty="0" smtClean="0">
                <a:solidFill>
                  <a:prstClr val="black">
                    <a:lumMod val="75000"/>
                    <a:lumOff val="25000"/>
                  </a:prstClr>
                </a:solidFill>
                <a:latin typeface="Calibri"/>
              </a:rPr>
              <a:t>.</a:t>
            </a:r>
            <a:r>
              <a:rPr lang="el-GR" sz="1400" b="0" dirty="0" smtClean="0">
                <a:solidFill>
                  <a:prstClr val="black">
                    <a:lumMod val="75000"/>
                    <a:lumOff val="25000"/>
                  </a:prstClr>
                </a:solidFill>
                <a:latin typeface="Calibri"/>
              </a:rPr>
              <a:t> </a:t>
            </a:r>
            <a:endParaRPr lang="el-GR" sz="1400" b="0" dirty="0">
              <a:solidFill>
                <a:prstClr val="black">
                  <a:lumMod val="75000"/>
                  <a:lumOff val="25000"/>
                </a:prstClr>
              </a:solidFill>
              <a:latin typeface="Calibri"/>
            </a:endParaRPr>
          </a:p>
          <a:p>
            <a:r>
              <a:rPr lang="el-GR" sz="1400" b="0" dirty="0" smtClean="0">
                <a:solidFill>
                  <a:prstClr val="black">
                    <a:lumMod val="75000"/>
                    <a:lumOff val="25000"/>
                  </a:prstClr>
                </a:solidFill>
                <a:latin typeface="Calibri"/>
              </a:rPr>
              <a:t>Δεν επιτρέπεται η εμπορική χρήση του έργου.</a:t>
            </a:r>
            <a:endParaRPr lang="el-GR" sz="3200" b="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b="0" dirty="0" smtClean="0">
              <a:solidFill>
                <a:prstClr val="black">
                  <a:lumMod val="75000"/>
                  <a:lumOff val="25000"/>
                </a:prstClr>
              </a:solidFill>
              <a:latin typeface="Calibri"/>
            </a:endParaRPr>
          </a:p>
          <a:p>
            <a:r>
              <a:rPr lang="el-GR" sz="1400" b="0" dirty="0">
                <a:solidFill>
                  <a:prstClr val="black">
                    <a:lumMod val="75000"/>
                    <a:lumOff val="25000"/>
                  </a:prstClr>
                </a:solidFill>
                <a:latin typeface="Calibri"/>
              </a:rPr>
              <a:t>και διάθεση του έργου ή του παράγωγου αυτού με την ίδια </a:t>
            </a:r>
            <a:r>
              <a:rPr lang="el-GR" sz="1400" b="0" dirty="0" smtClean="0">
                <a:solidFill>
                  <a:prstClr val="black">
                    <a:lumMod val="75000"/>
                    <a:lumOff val="25000"/>
                  </a:prstClr>
                </a:solidFill>
                <a:latin typeface="Calibri"/>
              </a:rPr>
              <a:t>άδεια</a:t>
            </a:r>
            <a:r>
              <a:rPr lang="en-US" sz="1400" b="0" dirty="0" smtClean="0">
                <a:solidFill>
                  <a:prstClr val="black">
                    <a:lumMod val="75000"/>
                    <a:lumOff val="25000"/>
                  </a:prstClr>
                </a:solidFill>
                <a:latin typeface="Calibri"/>
              </a:rPr>
              <a:t>.</a:t>
            </a:r>
            <a:endParaRPr lang="el-GR" sz="1400" b="0" dirty="0">
              <a:solidFill>
                <a:prstClr val="black">
                  <a:lumMod val="75000"/>
                  <a:lumOff val="25000"/>
                </a:prstClr>
              </a:solidFill>
              <a:latin typeface="Calibri"/>
            </a:endParaRPr>
          </a:p>
          <a:p>
            <a:r>
              <a:rPr lang="el-GR" sz="1400" b="0" dirty="0" smtClean="0">
                <a:solidFill>
                  <a:prstClr val="black">
                    <a:lumMod val="75000"/>
                    <a:lumOff val="25000"/>
                  </a:prstClr>
                </a:solidFill>
                <a:latin typeface="Calibri"/>
              </a:rPr>
              <a:t>Δεν επιτρέπεται η εμπορική χρήση του έργου.</a:t>
            </a:r>
            <a:endParaRPr lang="el-GR" sz="3200" b="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CC-BY-ND</a:t>
            </a:r>
            <a:endParaRPr lang="el-GR" sz="1800" b="0"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b="0" dirty="0">
                <a:solidFill>
                  <a:prstClr val="black">
                    <a:lumMod val="75000"/>
                    <a:lumOff val="25000"/>
                  </a:prstClr>
                </a:solidFill>
                <a:latin typeface="Calibri"/>
              </a:rPr>
              <a:t>Επιτρέπεται η επαναχρησιμοποίηση του έργου με αναφορά του </a:t>
            </a:r>
            <a:r>
              <a:rPr lang="el-GR" sz="1400" b="0" dirty="0" smtClean="0">
                <a:solidFill>
                  <a:prstClr val="black">
                    <a:lumMod val="75000"/>
                    <a:lumOff val="25000"/>
                  </a:prstClr>
                </a:solidFill>
                <a:latin typeface="Calibri"/>
              </a:rPr>
              <a:t>δημιουργού. </a:t>
            </a:r>
          </a:p>
          <a:p>
            <a:r>
              <a:rPr lang="el-GR" sz="1400" b="0" dirty="0" smtClean="0">
                <a:solidFill>
                  <a:prstClr val="black">
                    <a:lumMod val="75000"/>
                    <a:lumOff val="25000"/>
                  </a:prstClr>
                </a:solidFill>
                <a:latin typeface="Calibri"/>
              </a:rPr>
              <a:t>Δεν </a:t>
            </a:r>
            <a:r>
              <a:rPr lang="el-GR" sz="1400" b="0" dirty="0">
                <a:solidFill>
                  <a:prstClr val="black">
                    <a:lumMod val="75000"/>
                    <a:lumOff val="25000"/>
                  </a:prstClr>
                </a:solidFill>
                <a:latin typeface="Calibri"/>
              </a:rPr>
              <a:t>επιτρέπεται η </a:t>
            </a:r>
            <a:r>
              <a:rPr lang="el-GR" sz="1400" b="0" dirty="0" smtClean="0">
                <a:solidFill>
                  <a:prstClr val="black">
                    <a:lumMod val="75000"/>
                    <a:lumOff val="25000"/>
                  </a:prstClr>
                </a:solidFill>
                <a:latin typeface="Calibri"/>
              </a:rPr>
              <a:t>δημιουργία παραγώγων του έργου.</a:t>
            </a:r>
            <a:endParaRPr lang="el-GR" sz="1400" b="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NC-ND</a:t>
            </a:r>
            <a:endParaRPr lang="el-GR" sz="1800" b="0"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b="0" dirty="0" smtClean="0">
                <a:solidFill>
                  <a:prstClr val="black">
                    <a:lumMod val="75000"/>
                    <a:lumOff val="25000"/>
                  </a:prstClr>
                </a:solidFill>
                <a:latin typeface="Calibri"/>
              </a:rPr>
              <a:t>.</a:t>
            </a:r>
          </a:p>
          <a:p>
            <a:r>
              <a:rPr lang="el-GR" sz="1400" b="0" dirty="0" smtClean="0">
                <a:solidFill>
                  <a:prstClr val="black">
                    <a:lumMod val="75000"/>
                    <a:lumOff val="25000"/>
                  </a:prstClr>
                </a:solidFill>
                <a:latin typeface="Calibri"/>
              </a:rPr>
              <a:t>Δεν επιτρέπεται η εμπορική χρήση του έργου</a:t>
            </a:r>
            <a:r>
              <a:rPr lang="en-US" sz="1400" b="0" dirty="0" smtClean="0">
                <a:solidFill>
                  <a:prstClr val="black">
                    <a:lumMod val="75000"/>
                    <a:lumOff val="25000"/>
                  </a:prstClr>
                </a:solidFill>
                <a:latin typeface="Calibri"/>
              </a:rPr>
              <a:t> </a:t>
            </a:r>
            <a:r>
              <a:rPr lang="el-GR" sz="1400" b="0" dirty="0" smtClean="0">
                <a:solidFill>
                  <a:prstClr val="black">
                    <a:lumMod val="75000"/>
                    <a:lumOff val="25000"/>
                  </a:prstClr>
                </a:solidFill>
                <a:latin typeface="Calibri"/>
              </a:rPr>
              <a:t>και η δημιουργία παραγώγων του.</a:t>
            </a:r>
            <a:endParaRPr lang="el-GR" sz="3200" b="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b="0" dirty="0">
                <a:solidFill>
                  <a:prstClr val="black">
                    <a:lumMod val="75000"/>
                    <a:lumOff val="25000"/>
                  </a:prstClr>
                </a:solidFill>
                <a:latin typeface="Calibri"/>
              </a:rPr>
              <a:t>διαθέσιμο με </a:t>
            </a:r>
            <a:r>
              <a:rPr lang="el-GR" sz="1400" b="0" dirty="0" smtClean="0">
                <a:solidFill>
                  <a:prstClr val="black">
                    <a:lumMod val="75000"/>
                    <a:lumOff val="25000"/>
                  </a:prstClr>
                </a:solidFill>
                <a:latin typeface="Calibri"/>
              </a:rPr>
              <a:t>άδεια </a:t>
            </a:r>
          </a:p>
          <a:p>
            <a:pPr algn="r"/>
            <a:r>
              <a:rPr lang="en-US" sz="1800" b="0" dirty="0" smtClean="0">
                <a:solidFill>
                  <a:prstClr val="black">
                    <a:lumMod val="75000"/>
                    <a:lumOff val="25000"/>
                  </a:prstClr>
                </a:solidFill>
                <a:latin typeface="Calibri"/>
              </a:rPr>
              <a:t>CC0 </a:t>
            </a:r>
            <a:r>
              <a:rPr lang="en-US" sz="1800" b="0" dirty="0">
                <a:solidFill>
                  <a:prstClr val="black">
                    <a:lumMod val="75000"/>
                    <a:lumOff val="25000"/>
                  </a:prstClr>
                </a:solidFill>
                <a:latin typeface="Calibri"/>
              </a:rPr>
              <a:t>Public Domain</a:t>
            </a:r>
            <a:endParaRPr lang="el-GR" sz="1800" b="0"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b="0" dirty="0">
                <a:solidFill>
                  <a:prstClr val="black">
                    <a:lumMod val="75000"/>
                    <a:lumOff val="25000"/>
                  </a:prstClr>
                </a:solidFill>
                <a:latin typeface="Calibri"/>
              </a:rPr>
              <a:t>διαθέσιμο </a:t>
            </a:r>
            <a:r>
              <a:rPr lang="el-GR" sz="1400" b="0" dirty="0" smtClean="0">
                <a:solidFill>
                  <a:prstClr val="black">
                    <a:lumMod val="75000"/>
                    <a:lumOff val="25000"/>
                  </a:prstClr>
                </a:solidFill>
                <a:latin typeface="Calibri"/>
              </a:rPr>
              <a:t>ως κοινό κτήμα</a:t>
            </a:r>
            <a:endParaRPr lang="el-GR" sz="1800" b="0"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b="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b="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b="0" dirty="0" smtClean="0">
                <a:solidFill>
                  <a:prstClr val="black">
                    <a:lumMod val="75000"/>
                    <a:lumOff val="25000"/>
                  </a:prstClr>
                </a:solidFill>
                <a:latin typeface="Calibri"/>
              </a:rPr>
              <a:t>χωρίς σήμανση</a:t>
            </a:r>
            <a:endParaRPr lang="el-GR" sz="1800" b="0"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b="0" dirty="0" smtClean="0">
                <a:solidFill>
                  <a:prstClr val="black">
                    <a:lumMod val="75000"/>
                    <a:lumOff val="25000"/>
                  </a:prstClr>
                </a:solidFill>
                <a:latin typeface="Calibri"/>
              </a:rPr>
              <a:t>Συνήθως δεν επιτρέπεται η επαναχρησιμοποίηση του έργου.</a:t>
            </a:r>
            <a:endParaRPr lang="en-US" sz="1400" b="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43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l-GR" dirty="0"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fontAlgn="auto">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fontAlgn="auto">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υπερσυνδέσμους.</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l-GR" altLang="el-GR" dirty="0" smtClean="0"/>
              <a:t>Χρηματοδότηση</a:t>
            </a:r>
          </a:p>
        </p:txBody>
      </p:sp>
      <p:sp>
        <p:nvSpPr>
          <p:cNvPr id="46083" name="Content Placeholder 2"/>
          <p:cNvSpPr>
            <a:spLocks noGrp="1"/>
          </p:cNvSpPr>
          <p:nvPr>
            <p:ph idx="1"/>
          </p:nvPr>
        </p:nvSpPr>
        <p:spPr>
          <a:xfrm>
            <a:off x="457200" y="1341438"/>
            <a:ext cx="8229600" cy="4525962"/>
          </a:xfrm>
        </p:spPr>
        <p:txBody>
          <a:bodyPr/>
          <a:lstStyle/>
          <a:p>
            <a:r>
              <a:rPr lang="el-GR" altLang="el-GR" sz="2000" dirty="0" smtClean="0"/>
              <a:t>Το παρόν εκπαιδευτικό υλικό έχει αναπτυχθεί στ</a:t>
            </a:r>
            <a:r>
              <a:rPr lang="en-US" altLang="el-GR" sz="2000" dirty="0" smtClean="0"/>
              <a:t>o</a:t>
            </a:r>
            <a:r>
              <a:rPr lang="el-GR" altLang="el-GR" sz="2000" dirty="0" smtClean="0"/>
              <a:t> πλαίσι</a:t>
            </a:r>
            <a:r>
              <a:rPr lang="en-US" altLang="el-GR" sz="2000" dirty="0" smtClean="0"/>
              <a:t>o</a:t>
            </a:r>
            <a:r>
              <a:rPr lang="el-GR" altLang="el-GR" sz="2000" dirty="0" smtClean="0"/>
              <a:t> του εκπαιδευτικού έργου του διδάσκοντα.</a:t>
            </a:r>
            <a:endParaRPr lang="en-US" altLang="el-GR" sz="2000" dirty="0" smtClean="0"/>
          </a:p>
          <a:p>
            <a:r>
              <a:rPr lang="el-GR" altLang="el-GR" sz="2000" dirty="0" smtClean="0"/>
              <a:t>Το έργο «</a:t>
            </a:r>
            <a:r>
              <a:rPr lang="el-GR" altLang="el-GR" sz="2000" b="1" dirty="0" smtClean="0"/>
              <a:t>Ανοικτά Ακαδημαϊκά Μαθήματα στο ΤΕΙ Αθηνών</a:t>
            </a:r>
            <a:r>
              <a:rPr lang="el-GR" altLang="el-GR" sz="2000" dirty="0" smtClean="0"/>
              <a:t>» έχει χρηματοδοτήσει μόνο την αναδιαμόρφωση του εκπαιδευτικού υλικού. </a:t>
            </a:r>
            <a:endParaRPr lang="en-US" altLang="el-GR" sz="2000" dirty="0" smtClean="0"/>
          </a:p>
          <a:p>
            <a:r>
              <a:rPr lang="el-GR" alt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6084"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της </a:t>
            </a:r>
            <a:r>
              <a:rPr lang="el-GR" dirty="0" smtClean="0"/>
              <a:t>αναπηρίας </a:t>
            </a:r>
            <a:r>
              <a:rPr lang="el-GR" b="0" dirty="0" smtClean="0"/>
              <a:t>4/5</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Συνέχεια…</a:t>
            </a:r>
          </a:p>
          <a:p>
            <a:pPr>
              <a:lnSpc>
                <a:spcPct val="100000"/>
              </a:lnSpc>
            </a:pPr>
            <a:r>
              <a:rPr lang="el-GR" dirty="0" smtClean="0"/>
              <a:t>Η </a:t>
            </a:r>
            <a:r>
              <a:rPr lang="el-GR" dirty="0"/>
              <a:t>κατάσταση αυτή είναι συνέπεια παραμορφώσεων ή βλάβης της ανάπτυξης ή των λειτουργιών, ή τραυματικών επιδράσεων των συστημάτων στάσης ή κίνησης</a:t>
            </a:r>
          </a:p>
          <a:p>
            <a:pPr>
              <a:lnSpc>
                <a:spcPct val="100000"/>
              </a:lnSpc>
            </a:pPr>
            <a:r>
              <a:rPr lang="el-GR" dirty="0"/>
              <a:t>Ο περίγυρος αντιδρά αρνητικά στην εμφάνιση του αναπήρου</a:t>
            </a:r>
          </a:p>
          <a:p>
            <a:r>
              <a:rPr lang="el-GR" dirty="0" smtClean="0"/>
              <a:t>Καθένας </a:t>
            </a:r>
            <a:r>
              <a:rPr lang="el-GR" dirty="0"/>
              <a:t>μας έχει μια εικόνα από ένα ολοκληρωμένο σώμα, αλλά επίσης και μια εικόνα από μια ‘‘σωματική απόκλιση’’</a:t>
            </a:r>
          </a:p>
          <a:p>
            <a:r>
              <a:rPr lang="el-GR" dirty="0"/>
              <a:t>Η ύπαρξη αυτών των ‘‘ανθρώπινων χαρακτηριστικών’’ αποκτά αξία για το άτομο, ενώ αντίθετα η έλλειψή τους γίνεται για το άτομο ‘‘μειονέκτημα’’, και στην ανάλογη αρνητική κοινωνική αξιολόγηση το αισθάνεται ως ‘‘ελάττωμα’’</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5</a:t>
            </a:fld>
            <a:endParaRPr lang="en-US" altLang="el-GR" dirty="0"/>
          </a:p>
        </p:txBody>
      </p:sp>
    </p:spTree>
    <p:extLst>
      <p:ext uri="{BB962C8B-B14F-4D97-AF65-F5344CB8AC3E}">
        <p14:creationId xmlns:p14="http://schemas.microsoft.com/office/powerpoint/2010/main" val="2564347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Ορισμός της </a:t>
            </a:r>
            <a:r>
              <a:rPr lang="el-GR" dirty="0" smtClean="0"/>
              <a:t>αναπηρίας </a:t>
            </a:r>
            <a:r>
              <a:rPr lang="el-GR" b="0" dirty="0" smtClean="0"/>
              <a:t>5/5</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Συνέχεια…</a:t>
            </a:r>
          </a:p>
          <a:p>
            <a:r>
              <a:rPr lang="el-GR" dirty="0" smtClean="0"/>
              <a:t>Συμπερασματικά </a:t>
            </a:r>
            <a:r>
              <a:rPr lang="el-GR" dirty="0"/>
              <a:t>μπορούμε να υποστηρίξουμε ότι η δυνατότητα εργασιακής απόδοσης και η αισθητική είναι οι σημαντικότερες αξίες αυτής της κοινωνίας. Τελικά φαίνεται ότι οι αξίες των εκάστοτε κοινωνιών ορίζουν το ποιος είναι ανάπηρος και </a:t>
            </a:r>
            <a:r>
              <a:rPr lang="el-GR" dirty="0" smtClean="0"/>
              <a:t>ποιος </a:t>
            </a:r>
            <a:r>
              <a:rPr lang="el-GR" dirty="0"/>
              <a:t>όχι, και το πόσο βαριά ή ελαφριά είναι η αναπηρία του</a:t>
            </a:r>
          </a:p>
          <a:p>
            <a:r>
              <a:rPr lang="el-GR" dirty="0"/>
              <a:t>Βάσει όλων των παραπάνω φαίνεται όταν ένα άτομο, βάσει ενός μειονεκτήματος ή μιας μειωμένης απόδοσης, δεν είναι επαρκώς ενταγμένο στο πολυσύνθετο πεδίο του κοινωνικού συστήματος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6</a:t>
            </a:fld>
            <a:endParaRPr lang="en-US" altLang="el-GR" dirty="0"/>
          </a:p>
        </p:txBody>
      </p:sp>
    </p:spTree>
    <p:extLst>
      <p:ext uri="{BB962C8B-B14F-4D97-AF65-F5344CB8AC3E}">
        <p14:creationId xmlns:p14="http://schemas.microsoft.com/office/powerpoint/2010/main" val="81213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ανάπηρος στην κοινωνία </a:t>
            </a:r>
            <a:r>
              <a:rPr lang="el-GR" b="0" dirty="0" smtClean="0"/>
              <a:t>1/4</a:t>
            </a:r>
            <a:endParaRPr lang="el-GR" b="0" dirty="0"/>
          </a:p>
        </p:txBody>
      </p:sp>
      <p:sp>
        <p:nvSpPr>
          <p:cNvPr id="3" name="Θέση περιεχομένου 2"/>
          <p:cNvSpPr>
            <a:spLocks noGrp="1"/>
          </p:cNvSpPr>
          <p:nvPr>
            <p:ph idx="1"/>
          </p:nvPr>
        </p:nvSpPr>
        <p:spPr/>
        <p:txBody>
          <a:bodyPr/>
          <a:lstStyle/>
          <a:p>
            <a:pPr marL="0" indent="0">
              <a:lnSpc>
                <a:spcPct val="100000"/>
              </a:lnSpc>
              <a:buNone/>
            </a:pPr>
            <a:r>
              <a:rPr lang="el-GR" sz="2000" dirty="0"/>
              <a:t>Οι βασικές αντιδράσεις που επικρατούν σήμερα στον ευρωπαϊκό χώρο και συμβάλλουν στη δημιουργία των προκαταλήψεων μπορούν να συνοψισθούν σε τρεις κατευθύνσεις:</a:t>
            </a:r>
          </a:p>
          <a:p>
            <a:pPr>
              <a:lnSpc>
                <a:spcPct val="100000"/>
              </a:lnSpc>
            </a:pPr>
            <a:r>
              <a:rPr lang="el-GR" sz="2000" dirty="0"/>
              <a:t>Την εβραϊκή, όπου σύμφωνα με την Παλαιά Διαθήκη δεν επιτρέπεται ‘‘τυφλοί κα παράλυτοι να μπαίνουν στον οίκο’’. Στα κείμενα και στις δοξασίες των Εβραίων, το ανάπηρο άτομο αντιμετωπίζεται ως άτομο που φέρει ευθύνη για την κατάστασή του. Αρρώστια και φυσική </a:t>
            </a:r>
            <a:r>
              <a:rPr lang="el-GR" sz="2000" dirty="0" smtClean="0"/>
              <a:t>ανωμαλία </a:t>
            </a:r>
            <a:r>
              <a:rPr lang="el-GR" sz="2000" dirty="0"/>
              <a:t>είναι ποινές του Θεού για αμαρτίες του παρελθόντος</a:t>
            </a:r>
          </a:p>
          <a:p>
            <a:pPr>
              <a:lnSpc>
                <a:spcPct val="100000"/>
              </a:lnSpc>
            </a:pPr>
            <a:r>
              <a:rPr lang="el-GR" sz="2000" dirty="0"/>
              <a:t>Την ελληνική, όπου αρρώστια και φυσική αναπηρία σημαίνουν κοινωνική αχρηστία. </a:t>
            </a:r>
            <a:r>
              <a:rPr lang="el-GR" sz="2000" dirty="0" smtClean="0"/>
              <a:t>Εδώ </a:t>
            </a:r>
            <a:r>
              <a:rPr lang="el-GR" sz="2000" dirty="0"/>
              <a:t>μπορούμε να αναφέρουμε το παράδειγμα της Αντιγόνης που προειδοποιείται ότι θα εξοριστεί μαζί με τον τυφλό Οιδίποδα, για τί η επαφή και η συντροφιά με έναν τυφλό φέρνουν ντροπή</a:t>
            </a:r>
          </a:p>
          <a:p>
            <a:pPr>
              <a:lnSpc>
                <a:spcPct val="100000"/>
              </a:lnSpc>
            </a:pPr>
            <a:r>
              <a:rPr lang="el-GR" sz="2000" dirty="0"/>
              <a:t>Τη χριστιανική, όπου αρρώστια και πάθηση είναι πράγματα θεάρεστα και οδηγούν στον εξαγνισμό. Το ανάπηρα άτομα πληρώνουν για κάποιες αμαρτίες των προγόνων τους</a:t>
            </a:r>
          </a:p>
          <a:p>
            <a:pPr>
              <a:lnSpc>
                <a:spcPct val="100000"/>
              </a:lnSpc>
            </a:pPr>
            <a:endParaRPr lang="el-GR" sz="2000"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7</a:t>
            </a:fld>
            <a:endParaRPr lang="en-US" altLang="el-GR" dirty="0"/>
          </a:p>
        </p:txBody>
      </p:sp>
    </p:spTree>
    <p:extLst>
      <p:ext uri="{BB962C8B-B14F-4D97-AF65-F5344CB8AC3E}">
        <p14:creationId xmlns:p14="http://schemas.microsoft.com/office/powerpoint/2010/main" val="1443254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ανάπηρος στην </a:t>
            </a:r>
            <a:r>
              <a:rPr lang="el-GR" dirty="0" smtClean="0"/>
              <a:t>κοινωνία </a:t>
            </a:r>
            <a:r>
              <a:rPr lang="el-GR" b="0" dirty="0" smtClean="0"/>
              <a:t>2/4</a:t>
            </a:r>
            <a:endParaRPr lang="el-GR" dirty="0"/>
          </a:p>
        </p:txBody>
      </p:sp>
      <p:sp>
        <p:nvSpPr>
          <p:cNvPr id="3" name="Θέση περιεχομένου 2"/>
          <p:cNvSpPr>
            <a:spLocks noGrp="1"/>
          </p:cNvSpPr>
          <p:nvPr>
            <p:ph idx="1"/>
          </p:nvPr>
        </p:nvSpPr>
        <p:spPr/>
        <p:txBody>
          <a:bodyPr/>
          <a:lstStyle/>
          <a:p>
            <a:r>
              <a:rPr lang="el-GR" dirty="0"/>
              <a:t>Η χριστιανική Εκκλησία, όμως, επηρεάστηκε κατά περιόδους από τις γενικότερες στάσεις και αντιλήψεις που επικρατούσαν στην κοινωνία για τους αρρώστους και τους αναπήρους</a:t>
            </a:r>
          </a:p>
          <a:p>
            <a:r>
              <a:rPr lang="el-GR" dirty="0"/>
              <a:t>Επίσης κατά τον Μεσαίωνα ως και τον 19ο αιώνα, ο ξυλοδαρμός ήταν μια άλλη προσφιλής μέθοδος ‘‘θεραπείας’’ της νοητικής καθυστέρησης, της στείρωσης και κάθε είδους αναπηρίας. Γνωστός </a:t>
            </a:r>
            <a:r>
              <a:rPr lang="el-GR" dirty="0" smtClean="0"/>
              <a:t>είναι </a:t>
            </a:r>
            <a:r>
              <a:rPr lang="el-GR" dirty="0"/>
              <a:t>επίσης, κατά την περίοδο αυτή, ο ρόλος των αναπήρων και κυρίως των μικρόσωμων ατόμων ως γελωτοποιών</a:t>
            </a:r>
          </a:p>
          <a:p>
            <a:r>
              <a:rPr lang="el-GR" dirty="0"/>
              <a:t>Τα ιδρύματα που δημιουργούνταν εκείνη την εποχή ήταν συνήθως άσυλα που είχαν ως σκοπό την περιμάζεψη των αναπήρων, ώστε να μην εμφανίζονται μαζί με τους ‘‘κανονικούς’’. Μέχρι λοιπόν τον 19ο αιώνα </a:t>
            </a:r>
            <a:r>
              <a:rPr lang="el-GR" dirty="0" smtClean="0"/>
              <a:t>επικρατούσε </a:t>
            </a:r>
            <a:r>
              <a:rPr lang="el-GR" dirty="0"/>
              <a:t>η άποψη ότι όσοι ήταν διαφορετικοί – ζητιάνοι, άνεργοι, ψυχικά άρρωστοι και ανάπηροι – έπρεπε να απομονωθούν</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8</a:t>
            </a:fld>
            <a:endParaRPr lang="en-US" altLang="el-GR" dirty="0"/>
          </a:p>
        </p:txBody>
      </p:sp>
    </p:spTree>
    <p:extLst>
      <p:ext uri="{BB962C8B-B14F-4D97-AF65-F5344CB8AC3E}">
        <p14:creationId xmlns:p14="http://schemas.microsoft.com/office/powerpoint/2010/main" val="256049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ανάπηρος στην </a:t>
            </a:r>
            <a:r>
              <a:rPr lang="el-GR" dirty="0" smtClean="0"/>
              <a:t>κοινωνία </a:t>
            </a:r>
            <a:r>
              <a:rPr lang="el-GR" b="0" dirty="0" smtClean="0"/>
              <a:t>3/4</a:t>
            </a:r>
            <a:endParaRPr lang="el-GR" dirty="0"/>
          </a:p>
        </p:txBody>
      </p:sp>
      <p:sp>
        <p:nvSpPr>
          <p:cNvPr id="3" name="Θέση περιεχομένου 2"/>
          <p:cNvSpPr>
            <a:spLocks noGrp="1"/>
          </p:cNvSpPr>
          <p:nvPr>
            <p:ph idx="1"/>
          </p:nvPr>
        </p:nvSpPr>
        <p:spPr/>
        <p:txBody>
          <a:bodyPr/>
          <a:lstStyle/>
          <a:p>
            <a:r>
              <a:rPr lang="el-GR" dirty="0"/>
              <a:t>Η πιο απάνθρωπη απορριπτική στάση της σύγχρονης κοινωνίας δημιουργήθηκε κατά την </a:t>
            </a:r>
            <a:r>
              <a:rPr lang="el-GR" dirty="0" smtClean="0"/>
              <a:t>περίοδο </a:t>
            </a:r>
            <a:r>
              <a:rPr lang="el-GR" dirty="0"/>
              <a:t>του Γ΄ </a:t>
            </a:r>
            <a:r>
              <a:rPr lang="el-GR" dirty="0" smtClean="0"/>
              <a:t>Ράιχ. </a:t>
            </a:r>
            <a:r>
              <a:rPr lang="el-GR" dirty="0"/>
              <a:t>Ήδη από το 1938 ο Χίτλερ οργανώνει υπηρεσίες που είχαν σκοπό να εξολοθρεύσουν όλους όσοι η ζωή τους δεν ανταποκρινόταν στο ιδεώδες της αρίας φυλής</a:t>
            </a:r>
          </a:p>
          <a:p>
            <a:r>
              <a:rPr lang="el-GR" dirty="0"/>
              <a:t>Ένα από τα κριτήρια επιλογής των ανθρώπων που έπρεπε να εξοντωθούν ήταν η ανικανότητα για παραγωγική εργασία</a:t>
            </a:r>
          </a:p>
          <a:p>
            <a:r>
              <a:rPr lang="el-GR" dirty="0"/>
              <a:t>Από τη μια πλευρά, το επιχείρημα ότι οι ανάπηροι είναι αντιπαραγωγικοί δεν θα έπρεπε να ισχύει σήμερα, με τη ραγδαία ανάπτυξη της </a:t>
            </a:r>
            <a:r>
              <a:rPr lang="el-GR" dirty="0" smtClean="0"/>
              <a:t>τεχνολογίας </a:t>
            </a:r>
            <a:r>
              <a:rPr lang="el-GR" dirty="0"/>
              <a:t>και την εξέλιξη της </a:t>
            </a:r>
            <a:r>
              <a:rPr lang="el-GR" dirty="0" smtClean="0"/>
              <a:t>ιατρικής</a:t>
            </a: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9</a:t>
            </a:fld>
            <a:endParaRPr lang="en-US" altLang="el-GR" dirty="0"/>
          </a:p>
        </p:txBody>
      </p:sp>
    </p:spTree>
    <p:extLst>
      <p:ext uri="{BB962C8B-B14F-4D97-AF65-F5344CB8AC3E}">
        <p14:creationId xmlns:p14="http://schemas.microsoft.com/office/powerpoint/2010/main" val="2104247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4165</TotalTime>
  <Words>3862</Words>
  <Application>Microsoft Office PowerPoint</Application>
  <PresentationFormat>Προβολή στην οθόνη (4:3)</PresentationFormat>
  <Paragraphs>300</Paragraphs>
  <Slides>48</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48</vt:i4>
      </vt:variant>
    </vt:vector>
  </HeadingPairs>
  <TitlesOfParts>
    <vt:vector size="51" baseType="lpstr">
      <vt:lpstr>1_Default Design</vt:lpstr>
      <vt:lpstr>template final</vt:lpstr>
      <vt:lpstr>OC_template_updated</vt:lpstr>
      <vt:lpstr>Κοινωνική εργασία με ανάπηρους και ηλικιωμένους</vt:lpstr>
      <vt:lpstr>Ορισμός της αναπηρίας 1/5</vt:lpstr>
      <vt:lpstr>Ορισμός της αναπηρίας 2/5</vt:lpstr>
      <vt:lpstr>Ορισμός της αναπηρίας 3/5</vt:lpstr>
      <vt:lpstr>Ορισμός της αναπηρίας 4/5</vt:lpstr>
      <vt:lpstr>Ορισμός της αναπηρίας 5/5</vt:lpstr>
      <vt:lpstr>Ο ανάπηρος στην κοινωνία 1/4</vt:lpstr>
      <vt:lpstr>Ο ανάπηρος στην κοινωνία 2/4</vt:lpstr>
      <vt:lpstr>Ο ανάπηρος στην κοινωνία 3/4</vt:lpstr>
      <vt:lpstr>Ο ανάπηρος στην κοινωνία 4/4</vt:lpstr>
      <vt:lpstr>Δυσκολίες 1/4</vt:lpstr>
      <vt:lpstr>Δυσκολίες 2/4</vt:lpstr>
      <vt:lpstr>Δυσκολίες 3/4</vt:lpstr>
      <vt:lpstr>Δυσκολίες 4/4</vt:lpstr>
      <vt:lpstr>Στάδια προσαρμογής της οικογένειας</vt:lpstr>
      <vt:lpstr>Απόσυρση ή απόρριψη</vt:lpstr>
      <vt:lpstr>Άρνηση 1/2</vt:lpstr>
      <vt:lpstr>Άρνηση 2/2</vt:lpstr>
      <vt:lpstr>Θλίψη</vt:lpstr>
      <vt:lpstr>Συμβουλευτική</vt:lpstr>
      <vt:lpstr>Στάδια συμβουλευτικής 1/11</vt:lpstr>
      <vt:lpstr>Στάδια συμβουλευτικής 2/11</vt:lpstr>
      <vt:lpstr>Στάδια συμβουλευτικής 3/11</vt:lpstr>
      <vt:lpstr>Στάδια συμβουλευτικής 4/11</vt:lpstr>
      <vt:lpstr>Στάδια συμβουλευτικής 5/11</vt:lpstr>
      <vt:lpstr>Στάδια συμβουλευτικής 6/11</vt:lpstr>
      <vt:lpstr>Στάδια συμβουλευτικής 7/11</vt:lpstr>
      <vt:lpstr>Στάδια συμβουλευτικής 8/11</vt:lpstr>
      <vt:lpstr>Στάδια συμβουλευτικής 9/11</vt:lpstr>
      <vt:lpstr>Στάδια συμβουλευτικής 10/11</vt:lpstr>
      <vt:lpstr>Στάδια συμβουλευτικής 11/11</vt:lpstr>
      <vt:lpstr>Υποστήριξη στα αδέλφια παιδιού με αναπηρία 1/2</vt:lpstr>
      <vt:lpstr>Υποστήριξη στα αδέλφια παιδιού με αναπηρία 2/2</vt:lpstr>
      <vt:lpstr>Αυτισμός 1/2</vt:lpstr>
      <vt:lpstr>Αυτισμός 2/2</vt:lpstr>
      <vt:lpstr>Εγκεφαλικές βλάβες</vt:lpstr>
      <vt:lpstr>Νοητική καθυστέρηση</vt:lpstr>
      <vt:lpstr>ΙQ (Δείκτης νοημοσύνης)</vt:lpstr>
      <vt:lpstr>Νοητική καθυστέρηση &amp; ψυχική νόσος- Διαφορές</vt:lpstr>
      <vt:lpstr>Ψυχική νόσος</vt:lpstr>
      <vt:lpstr>Ψυχικές νόσοι</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ΔΗΜΟΣΙΑ ΥΓΕΙΑ</dc:title>
  <dc:creator>opencourses@teiath.gr</dc:creator>
  <cp:lastModifiedBy>natasakar new</cp:lastModifiedBy>
  <cp:revision>235</cp:revision>
  <dcterms:created xsi:type="dcterms:W3CDTF">2005-07-22T07:19:02Z</dcterms:created>
  <dcterms:modified xsi:type="dcterms:W3CDTF">2015-03-06T13:04:22Z</dcterms:modified>
</cp:coreProperties>
</file>