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2"/>
  </p:notesMasterIdLst>
  <p:handoutMasterIdLst>
    <p:handoutMasterId r:id="rId23"/>
  </p:handoutMasterIdLst>
  <p:sldIdLst>
    <p:sldId id="256" r:id="rId3"/>
    <p:sldId id="312" r:id="rId4"/>
    <p:sldId id="313" r:id="rId5"/>
    <p:sldId id="314" r:id="rId6"/>
    <p:sldId id="315" r:id="rId7"/>
    <p:sldId id="316" r:id="rId8"/>
    <p:sldId id="317" r:id="rId9"/>
    <p:sldId id="318" r:id="rId10"/>
    <p:sldId id="319" r:id="rId11"/>
    <p:sldId id="320" r:id="rId12"/>
    <p:sldId id="321" r:id="rId13"/>
    <p:sldId id="311" r:id="rId14"/>
    <p:sldId id="257" r:id="rId15"/>
    <p:sldId id="262" r:id="rId16"/>
    <p:sldId id="285" r:id="rId17"/>
    <p:sldId id="269" r:id="rId18"/>
    <p:sldId id="270" r:id="rId19"/>
    <p:sldId id="266" r:id="rId20"/>
    <p:sldId id="261" r:id="rId21"/>
  </p:sldIdLst>
  <p:sldSz cx="9144000" cy="6858000" type="screen4x3"/>
  <p:notesSz cx="7104063" cy="10234613"/>
  <p:custDataLst>
    <p:tags r:id="rId24"/>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a:srgbClr val="9933FF"/>
    <a:srgbClr val="800080"/>
    <a:srgbClr val="5B3462"/>
    <a:srgbClr val="49385E"/>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54" autoAdjust="0"/>
    <p:restoredTop sz="94670" autoAdjust="0"/>
  </p:normalViewPr>
  <p:slideViewPr>
    <p:cSldViewPr>
      <p:cViewPr>
        <p:scale>
          <a:sx n="80" d="100"/>
          <a:sy n="80" d="100"/>
        </p:scale>
        <p:origin x="12" y="-582"/>
      </p:cViewPr>
      <p:guideLst>
        <p:guide orient="horz" pos="2160"/>
        <p:guide pos="2880"/>
      </p:guideLst>
    </p:cSldViewPr>
  </p:slideViewPr>
  <p:outlineViewPr>
    <p:cViewPr>
      <p:scale>
        <a:sx n="33" d="100"/>
        <a:sy n="33" d="100"/>
      </p:scale>
      <p:origin x="3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17/12/2015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17/12/2015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13</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14</a:t>
            </a:fld>
            <a:endParaRPr lang="el-GR" dirty="0">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15</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17</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a:solidFill>
            <a:srgbClr val="6600FF"/>
          </a:solidFill>
        </p:spPr>
        <p:txBody>
          <a:bodyPr>
            <a:normAutofit/>
          </a:bodyPr>
          <a:lstStyle>
            <a:lvl1pPr marL="176213" indent="0" algn="l">
              <a:defRPr sz="3600">
                <a:solidFill>
                  <a:schemeClr val="bg1"/>
                </a:solidFill>
              </a:defRPr>
            </a:lvl1pPr>
          </a:lstStyle>
          <a:p>
            <a:r>
              <a:rPr lang="el-GR" dirty="0" smtClean="0"/>
              <a:t>Στυλ κύριου τίτλου</a:t>
            </a:r>
            <a:endParaRPr lang="el-GR" dirty="0"/>
          </a:p>
        </p:txBody>
      </p:sp>
      <p:sp>
        <p:nvSpPr>
          <p:cNvPr id="3" name="Content Placeholder 2"/>
          <p:cNvSpPr>
            <a:spLocks noGrp="1"/>
          </p:cNvSpPr>
          <p:nvPr>
            <p:ph idx="1"/>
          </p:nvPr>
        </p:nvSpPr>
        <p:spPr>
          <a:xfrm>
            <a:off x="457200" y="1340768"/>
            <a:ext cx="8229600" cy="4896544"/>
          </a:xfrm>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Αισθητική ηλεκτροθεραπεία σώματος</a:t>
            </a:r>
            <a:endParaRPr lang="el-GR" sz="3600" b="1" dirty="0">
              <a:solidFill>
                <a:schemeClr val="tx1"/>
              </a:solidFill>
              <a:latin typeface="+mn-lt"/>
            </a:endParaRPr>
          </a:p>
        </p:txBody>
      </p:sp>
      <p:sp>
        <p:nvSpPr>
          <p:cNvPr id="3" name="Υπότιτλος 2"/>
          <p:cNvSpPr>
            <a:spLocks noGrp="1"/>
          </p:cNvSpPr>
          <p:nvPr>
            <p:ph type="subTitle" idx="1"/>
          </p:nvPr>
        </p:nvSpPr>
        <p:spPr>
          <a:xfrm>
            <a:off x="0" y="2924944"/>
            <a:ext cx="9144000" cy="2304255"/>
          </a:xfrm>
        </p:spPr>
        <p:txBody>
          <a:bodyPr>
            <a:normAutofit lnSpcReduction="10000"/>
          </a:bodyPr>
          <a:lstStyle/>
          <a:p>
            <a:pPr>
              <a:spcBef>
                <a:spcPts val="0"/>
              </a:spcBef>
              <a:spcAft>
                <a:spcPts val="2400"/>
              </a:spcAft>
            </a:pPr>
            <a:r>
              <a:rPr lang="el-GR" sz="2600" b="1" dirty="0" smtClean="0"/>
              <a:t>Ενότητα </a:t>
            </a:r>
            <a:r>
              <a:rPr lang="el-GR" sz="2600" b="1" dirty="0" smtClean="0"/>
              <a:t>17</a:t>
            </a:r>
            <a:r>
              <a:rPr lang="el-GR" sz="2600" dirty="0" smtClean="0"/>
              <a:t>: Ραδιοσυχνότητες</a:t>
            </a:r>
            <a:endParaRPr lang="el-GR" sz="2600" dirty="0" smtClean="0"/>
          </a:p>
          <a:p>
            <a:pPr>
              <a:spcBef>
                <a:spcPts val="0"/>
              </a:spcBef>
              <a:spcAft>
                <a:spcPts val="1200"/>
              </a:spcAft>
            </a:pPr>
            <a:r>
              <a:rPr lang="el-GR" sz="2800" dirty="0" smtClean="0"/>
              <a:t>Ευθυμία</a:t>
            </a:r>
            <a:r>
              <a:rPr lang="en-US" sz="2800" dirty="0" smtClean="0"/>
              <a:t> </a:t>
            </a:r>
            <a:r>
              <a:rPr lang="el-GR" sz="2800" dirty="0" smtClean="0"/>
              <a:t>Μικελάτου </a:t>
            </a:r>
            <a:r>
              <a:rPr lang="en-US" sz="2800" dirty="0" smtClean="0"/>
              <a:t> </a:t>
            </a:r>
            <a:endParaRPr lang="el-GR" sz="2800" dirty="0" smtClean="0"/>
          </a:p>
          <a:p>
            <a:pPr>
              <a:spcBef>
                <a:spcPts val="0"/>
              </a:spcBef>
              <a:spcAft>
                <a:spcPts val="1200"/>
              </a:spcAft>
            </a:pPr>
            <a:r>
              <a:rPr lang="el-GR" sz="2800" dirty="0" smtClean="0"/>
              <a:t>Αισθητικός </a:t>
            </a:r>
            <a:r>
              <a:rPr lang="el-GR" sz="2800" dirty="0"/>
              <a:t>Κοσμητολόγος  B.Sc., M.Sc.</a:t>
            </a:r>
          </a:p>
          <a:p>
            <a:pPr>
              <a:spcBef>
                <a:spcPts val="0"/>
              </a:spcBef>
            </a:pPr>
            <a:r>
              <a:rPr lang="el-GR" sz="2800" dirty="0"/>
              <a:t>Τμήμα Αισθητικής και Κοσμητολογίας</a:t>
            </a:r>
          </a:p>
          <a:p>
            <a:pPr>
              <a:spcBef>
                <a:spcPts val="0"/>
              </a:spcBef>
              <a:spcAft>
                <a:spcPts val="2400"/>
              </a:spcAft>
            </a:pPr>
            <a:endParaRPr lang="en-US" sz="2600" dirty="0" smtClean="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Ενδείξεις</a:t>
            </a:r>
            <a:r>
              <a:rPr lang="en-US" dirty="0" smtClean="0"/>
              <a:t> </a:t>
            </a:r>
            <a:r>
              <a:rPr lang="en-US" sz="3200" b="0" dirty="0" smtClean="0">
                <a:solidFill>
                  <a:prstClr val="white"/>
                </a:solidFill>
              </a:rPr>
              <a:t>2</a:t>
            </a:r>
            <a:r>
              <a:rPr lang="en-US" sz="3200" b="0" dirty="0" smtClean="0">
                <a:solidFill>
                  <a:prstClr val="white"/>
                </a:solidFill>
              </a:rPr>
              <a:t>/2</a:t>
            </a:r>
            <a:endParaRPr lang="el-GR" dirty="0"/>
          </a:p>
        </p:txBody>
      </p:sp>
      <p:sp>
        <p:nvSpPr>
          <p:cNvPr id="3" name="2 - Θέση περιεχομένου"/>
          <p:cNvSpPr>
            <a:spLocks noGrp="1"/>
          </p:cNvSpPr>
          <p:nvPr>
            <p:ph idx="1"/>
          </p:nvPr>
        </p:nvSpPr>
        <p:spPr/>
        <p:txBody>
          <a:bodyPr/>
          <a:lstStyle/>
          <a:p>
            <a:r>
              <a:rPr lang="el-GR" dirty="0" smtClean="0"/>
              <a:t>Πρόσωπο:</a:t>
            </a:r>
          </a:p>
          <a:p>
            <a:r>
              <a:rPr lang="el-GR" dirty="0" smtClean="0"/>
              <a:t>Σύσφιγξη κολλαγόνων και ελαστικών ινών μέσω διάτασης </a:t>
            </a:r>
          </a:p>
          <a:p>
            <a:r>
              <a:rPr lang="el-GR" dirty="0" smtClean="0"/>
              <a:t>Ανάπλαση ουλών από ακμή</a:t>
            </a:r>
          </a:p>
          <a:p>
            <a:r>
              <a:rPr lang="el-GR" dirty="0" smtClean="0"/>
              <a:t>Ραβδώσεις</a:t>
            </a:r>
          </a:p>
          <a:p>
            <a:r>
              <a:rPr lang="el-GR" dirty="0" smtClean="0"/>
              <a:t>Φωτογήρανση</a:t>
            </a:r>
          </a:p>
          <a:p>
            <a:r>
              <a:rPr lang="el-GR" dirty="0" smtClean="0"/>
              <a:t>Ρυτίδες/ Λεπτές γραμμές</a:t>
            </a:r>
          </a:p>
          <a:p>
            <a:endParaRPr lang="el-GR" dirty="0"/>
          </a:p>
        </p:txBody>
      </p:sp>
    </p:spTree>
    <p:extLst>
      <p:ext uri="{BB962C8B-B14F-4D97-AF65-F5344CB8AC3E}">
        <p14:creationId xmlns:p14="http://schemas.microsoft.com/office/powerpoint/2010/main" val="1768715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Συσκευές </a:t>
            </a:r>
            <a:r>
              <a:rPr lang="en-US" dirty="0" smtClean="0"/>
              <a:t>RF</a:t>
            </a:r>
            <a:endParaRPr lang="el-GR" dirty="0"/>
          </a:p>
        </p:txBody>
      </p:sp>
      <p:pic>
        <p:nvPicPr>
          <p:cNvPr id="4098" name="Picture 2" descr="C:\Users\Efi\Desktop\fusion-no-needle-mesotherapy-radio-frequency-device-painless.jpg"/>
          <p:cNvPicPr>
            <a:picLocks noGrp="1" noChangeAspect="1" noChangeArrowheads="1"/>
          </p:cNvPicPr>
          <p:nvPr>
            <p:ph idx="1"/>
          </p:nvPr>
        </p:nvPicPr>
        <p:blipFill>
          <a:blip r:embed="rId2" cstate="print"/>
          <a:srcRect/>
          <a:stretch>
            <a:fillRect/>
          </a:stretch>
        </p:blipFill>
        <p:spPr bwMode="auto">
          <a:xfrm>
            <a:off x="179512" y="1844824"/>
            <a:ext cx="4362450" cy="4362450"/>
          </a:xfrm>
          <a:prstGeom prst="rect">
            <a:avLst/>
          </a:prstGeom>
          <a:noFill/>
        </p:spPr>
      </p:pic>
      <p:pic>
        <p:nvPicPr>
          <p:cNvPr id="4099" name="Picture 3" descr="C:\Users\Efi\Desktop\PE248_large.jpg"/>
          <p:cNvPicPr>
            <a:picLocks noChangeAspect="1" noChangeArrowheads="1"/>
          </p:cNvPicPr>
          <p:nvPr/>
        </p:nvPicPr>
        <p:blipFill>
          <a:blip r:embed="rId3" cstate="print"/>
          <a:srcRect/>
          <a:stretch>
            <a:fillRect/>
          </a:stretch>
        </p:blipFill>
        <p:spPr bwMode="auto">
          <a:xfrm>
            <a:off x="4788024" y="1412776"/>
            <a:ext cx="3240360" cy="2150868"/>
          </a:xfrm>
          <a:prstGeom prst="rect">
            <a:avLst/>
          </a:prstGeom>
          <a:noFill/>
        </p:spPr>
      </p:pic>
      <p:pic>
        <p:nvPicPr>
          <p:cNvPr id="4100" name="Picture 4" descr="C:\Users\Efi\Desktop\αρχείο λήψης.jpg"/>
          <p:cNvPicPr>
            <a:picLocks noChangeAspect="1" noChangeArrowheads="1"/>
          </p:cNvPicPr>
          <p:nvPr/>
        </p:nvPicPr>
        <p:blipFill>
          <a:blip r:embed="rId4" cstate="print"/>
          <a:srcRect/>
          <a:stretch>
            <a:fillRect/>
          </a:stretch>
        </p:blipFill>
        <p:spPr bwMode="auto">
          <a:xfrm>
            <a:off x="5076056" y="4149080"/>
            <a:ext cx="3320054" cy="2088232"/>
          </a:xfrm>
          <a:prstGeom prst="rect">
            <a:avLst/>
          </a:prstGeom>
          <a:noFill/>
        </p:spPr>
      </p:pic>
    </p:spTree>
    <p:extLst>
      <p:ext uri="{BB962C8B-B14F-4D97-AF65-F5344CB8AC3E}">
        <p14:creationId xmlns:p14="http://schemas.microsoft.com/office/powerpoint/2010/main" val="1951385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Βιβλιογραφία</a:t>
            </a:r>
            <a:endParaRPr lang="el-GR" dirty="0"/>
          </a:p>
        </p:txBody>
      </p:sp>
      <p:sp>
        <p:nvSpPr>
          <p:cNvPr id="3" name="2 - Θέση περιεχομένου"/>
          <p:cNvSpPr>
            <a:spLocks noGrp="1"/>
          </p:cNvSpPr>
          <p:nvPr>
            <p:ph idx="1"/>
          </p:nvPr>
        </p:nvSpPr>
        <p:spPr/>
        <p:txBody>
          <a:bodyPr/>
          <a:lstStyle/>
          <a:p>
            <a:r>
              <a:rPr lang="el-GR" i="1" dirty="0" smtClean="0"/>
              <a:t>Αισθητική Ηλεκτροθεραπεία, </a:t>
            </a:r>
            <a:r>
              <a:rPr lang="el-GR" dirty="0" smtClean="0"/>
              <a:t>Μαρία Ρήγα, Σοφία Γληγόρη, εκδόσεις Σταμούλη, Αθήνα 2006</a:t>
            </a:r>
          </a:p>
          <a:p>
            <a:r>
              <a:rPr lang="el-GR" dirty="0" smtClean="0"/>
              <a:t>Σταύρος Αρχοντάκης, Παχυσαρκία  και κυτταρίτιδα, Αθήνα  2003, εκδόσεις Βλάσση αδελφοί</a:t>
            </a:r>
          </a:p>
          <a:p>
            <a:endParaRPr lang="el-GR" dirty="0"/>
          </a:p>
        </p:txBody>
      </p:sp>
    </p:spTree>
    <p:extLst>
      <p:ext uri="{BB962C8B-B14F-4D97-AF65-F5344CB8AC3E}">
        <p14:creationId xmlns:p14="http://schemas.microsoft.com/office/powerpoint/2010/main" val="33604961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Ευθυμία Μικελάτου 2014. Ευθυμία Μικελάτου. «Αισθητική Ηλεκτροθεραπεία σώματος. Ενότητα </a:t>
            </a:r>
            <a:r>
              <a:rPr lang="el-GR" sz="2000" dirty="0" smtClean="0"/>
              <a:t>17:</a:t>
            </a:r>
            <a:r>
              <a:rPr lang="en-US" sz="2000" dirty="0" smtClean="0"/>
              <a:t> </a:t>
            </a:r>
            <a:r>
              <a:rPr lang="el-GR" sz="2000" dirty="0" smtClean="0"/>
              <a:t>Ραδιοσυχνότητες». </a:t>
            </a:r>
            <a:r>
              <a:rPr lang="el-GR" sz="2000" dirty="0" smtClean="0"/>
              <a:t>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38870039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Το φάσμα των </a:t>
            </a:r>
            <a:r>
              <a:rPr lang="el-GR" dirty="0" smtClean="0"/>
              <a:t>ραδιοσυχνοτήτων</a:t>
            </a:r>
            <a:endParaRPr lang="el-GR" dirty="0"/>
          </a:p>
        </p:txBody>
      </p:sp>
      <p:pic>
        <p:nvPicPr>
          <p:cNvPr id="1026" name="Picture 2" descr="C:\Users\Efi\Desktop\Electromagnetic-Spectrum.jpg"/>
          <p:cNvPicPr>
            <a:picLocks noGrp="1" noChangeAspect="1" noChangeArrowheads="1"/>
          </p:cNvPicPr>
          <p:nvPr>
            <p:ph idx="1"/>
          </p:nvPr>
        </p:nvPicPr>
        <p:blipFill>
          <a:blip r:embed="rId2" cstate="print"/>
          <a:srcRect/>
          <a:stretch>
            <a:fillRect/>
          </a:stretch>
        </p:blipFill>
        <p:spPr bwMode="auto">
          <a:xfrm>
            <a:off x="457200" y="1738818"/>
            <a:ext cx="8229600" cy="4248727"/>
          </a:xfrm>
          <a:prstGeom prst="rect">
            <a:avLst/>
          </a:prstGeom>
          <a:noFill/>
        </p:spPr>
      </p:pic>
    </p:spTree>
    <p:extLst>
      <p:ext uri="{BB962C8B-B14F-4D97-AF65-F5344CB8AC3E}">
        <p14:creationId xmlns:p14="http://schemas.microsoft.com/office/powerpoint/2010/main" val="472325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Συστήματα </a:t>
            </a:r>
            <a:r>
              <a:rPr lang="el-GR" dirty="0" smtClean="0"/>
              <a:t>εκπομπής </a:t>
            </a:r>
            <a:r>
              <a:rPr lang="en-US" dirty="0" smtClean="0"/>
              <a:t>RF </a:t>
            </a:r>
            <a:r>
              <a:rPr lang="en-US" sz="3200" b="0" dirty="0" smtClean="0"/>
              <a:t>1/2</a:t>
            </a:r>
            <a:endParaRPr lang="el-GR" sz="3200" b="0" dirty="0"/>
          </a:p>
        </p:txBody>
      </p:sp>
      <p:sp>
        <p:nvSpPr>
          <p:cNvPr id="3" name="2 - Θέση περιεχομένου"/>
          <p:cNvSpPr>
            <a:spLocks noGrp="1"/>
          </p:cNvSpPr>
          <p:nvPr>
            <p:ph idx="1"/>
          </p:nvPr>
        </p:nvSpPr>
        <p:spPr/>
        <p:txBody>
          <a:bodyPr/>
          <a:lstStyle/>
          <a:p>
            <a:r>
              <a:rPr lang="en-US" dirty="0" smtClean="0"/>
              <a:t>Monopolar: </a:t>
            </a:r>
            <a:r>
              <a:rPr lang="el-GR" dirty="0" smtClean="0"/>
              <a:t>εκπομπή από ένα ηλεκτρόδιο</a:t>
            </a:r>
            <a:endParaRPr lang="en-US" dirty="0" smtClean="0"/>
          </a:p>
          <a:p>
            <a:r>
              <a:rPr lang="en-US" dirty="0" smtClean="0"/>
              <a:t>Dipolar</a:t>
            </a:r>
            <a:r>
              <a:rPr lang="el-GR" dirty="0" smtClean="0"/>
              <a:t>: εκπομπή από δυο πολύ κοντινά ηλεκτρόδια</a:t>
            </a:r>
            <a:endParaRPr lang="en-US" dirty="0" smtClean="0"/>
          </a:p>
          <a:p>
            <a:r>
              <a:rPr lang="en-US" dirty="0" smtClean="0"/>
              <a:t>Tripolar</a:t>
            </a:r>
            <a:r>
              <a:rPr lang="el-GR" dirty="0" smtClean="0"/>
              <a:t>: </a:t>
            </a:r>
            <a:r>
              <a:rPr lang="el-GR" dirty="0" smtClean="0"/>
              <a:t>εκπομπή από </a:t>
            </a:r>
            <a:r>
              <a:rPr lang="el-GR" dirty="0" smtClean="0"/>
              <a:t>τρία ηλεκτρόδια</a:t>
            </a:r>
            <a:endParaRPr lang="en-US" dirty="0" smtClean="0"/>
          </a:p>
          <a:p>
            <a:r>
              <a:rPr lang="en-US" dirty="0" smtClean="0"/>
              <a:t>Unipolar</a:t>
            </a:r>
            <a:r>
              <a:rPr lang="el-GR" dirty="0" smtClean="0"/>
              <a:t>: εκπομπή θεραπευτικού σχήματος από ένα ενιαίο ηλεκτρόδιο </a:t>
            </a:r>
            <a:endParaRPr lang="en-US" dirty="0" smtClean="0"/>
          </a:p>
          <a:p>
            <a:r>
              <a:rPr lang="en-US" dirty="0" smtClean="0"/>
              <a:t>Octapolar</a:t>
            </a:r>
            <a:r>
              <a:rPr lang="el-GR" dirty="0" smtClean="0"/>
              <a:t>: αντίστοιχη εκπομπή από οκτώ πόλους ηλεκτροδίων</a:t>
            </a:r>
            <a:endParaRPr lang="en-US" dirty="0" smtClean="0"/>
          </a:p>
          <a:p>
            <a:endParaRPr lang="el-GR" dirty="0"/>
          </a:p>
        </p:txBody>
      </p:sp>
    </p:spTree>
    <p:extLst>
      <p:ext uri="{BB962C8B-B14F-4D97-AF65-F5344CB8AC3E}">
        <p14:creationId xmlns:p14="http://schemas.microsoft.com/office/powerpoint/2010/main" val="1227165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Συστήματα εκπομπής </a:t>
            </a:r>
            <a:r>
              <a:rPr lang="en-US" dirty="0" smtClean="0"/>
              <a:t>RF </a:t>
            </a:r>
            <a:r>
              <a:rPr lang="en-US" sz="3200" b="0" dirty="0" smtClean="0">
                <a:solidFill>
                  <a:prstClr val="white"/>
                </a:solidFill>
              </a:rPr>
              <a:t>2</a:t>
            </a:r>
            <a:r>
              <a:rPr lang="en-US" sz="3200" b="0" dirty="0" smtClean="0">
                <a:solidFill>
                  <a:prstClr val="white"/>
                </a:solidFill>
              </a:rPr>
              <a:t>/2</a:t>
            </a:r>
            <a:endParaRPr lang="el-GR" dirty="0"/>
          </a:p>
        </p:txBody>
      </p:sp>
      <p:pic>
        <p:nvPicPr>
          <p:cNvPr id="5122" name="Picture 2" descr="C:\Users\Efi\Desktop\diagram-infini.jpg"/>
          <p:cNvPicPr>
            <a:picLocks noGrp="1" noChangeAspect="1" noChangeArrowheads="1"/>
          </p:cNvPicPr>
          <p:nvPr>
            <p:ph idx="1"/>
          </p:nvPr>
        </p:nvPicPr>
        <p:blipFill>
          <a:blip r:embed="rId2" cstate="print"/>
          <a:srcRect/>
          <a:stretch>
            <a:fillRect/>
          </a:stretch>
        </p:blipFill>
        <p:spPr bwMode="auto">
          <a:xfrm>
            <a:off x="457200" y="1653325"/>
            <a:ext cx="8229600" cy="4419712"/>
          </a:xfrm>
          <a:prstGeom prst="rect">
            <a:avLst/>
          </a:prstGeom>
          <a:noFill/>
        </p:spPr>
      </p:pic>
    </p:spTree>
    <p:extLst>
      <p:ext uri="{BB962C8B-B14F-4D97-AF65-F5344CB8AC3E}">
        <p14:creationId xmlns:p14="http://schemas.microsoft.com/office/powerpoint/2010/main" val="21010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Τρόπος δράσης </a:t>
            </a:r>
            <a:r>
              <a:rPr lang="en-US" dirty="0" smtClean="0"/>
              <a:t>RF</a:t>
            </a:r>
            <a:r>
              <a:rPr lang="el-GR" dirty="0" smtClean="0"/>
              <a:t> </a:t>
            </a:r>
            <a:endParaRPr lang="el-GR" dirty="0"/>
          </a:p>
        </p:txBody>
      </p:sp>
      <p:sp>
        <p:nvSpPr>
          <p:cNvPr id="3" name="2 - Θέση περιεχομένου"/>
          <p:cNvSpPr>
            <a:spLocks noGrp="1"/>
          </p:cNvSpPr>
          <p:nvPr>
            <p:ph idx="1"/>
          </p:nvPr>
        </p:nvSpPr>
        <p:spPr/>
        <p:txBody>
          <a:bodyPr/>
          <a:lstStyle/>
          <a:p>
            <a:r>
              <a:rPr lang="el-GR" dirty="0" smtClean="0"/>
              <a:t>Η ηλεκτρική ενέργεια που διέρχεται από το ένα ηλεκτρόδιο στο άλλο προκαλεί μετατόπιση των φορτισμένων σωματιδίων με άμεσο αποτέλεσμα την παραγωγή θερμότητας στους υποκείμενους βιολογικούς ιστούς και επομένως αύξηση της θερμοκρασίας σε βάθος έως 6</a:t>
            </a:r>
            <a:r>
              <a:rPr lang="en-US" dirty="0" smtClean="0"/>
              <a:t>mm.</a:t>
            </a:r>
            <a:endParaRPr lang="el-GR" dirty="0"/>
          </a:p>
        </p:txBody>
      </p:sp>
    </p:spTree>
    <p:extLst>
      <p:ext uri="{BB962C8B-B14F-4D97-AF65-F5344CB8AC3E}">
        <p14:creationId xmlns:p14="http://schemas.microsoft.com/office/powerpoint/2010/main" val="3455424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Χαρακτηριστικά </a:t>
            </a:r>
            <a:r>
              <a:rPr lang="en-US" dirty="0" smtClean="0"/>
              <a:t>RF </a:t>
            </a:r>
            <a:r>
              <a:rPr lang="en-US" sz="3200" b="0" dirty="0" smtClean="0"/>
              <a:t>1/2</a:t>
            </a:r>
            <a:endParaRPr lang="el-GR" sz="3200" b="0" dirty="0"/>
          </a:p>
        </p:txBody>
      </p:sp>
      <p:sp>
        <p:nvSpPr>
          <p:cNvPr id="3" name="2 - Θέση περιεχομένου"/>
          <p:cNvSpPr>
            <a:spLocks noGrp="1"/>
          </p:cNvSpPr>
          <p:nvPr>
            <p:ph idx="1"/>
          </p:nvPr>
        </p:nvSpPr>
        <p:spPr/>
        <p:txBody>
          <a:bodyPr/>
          <a:lstStyle/>
          <a:p>
            <a:r>
              <a:rPr lang="el-GR" dirty="0" smtClean="0"/>
              <a:t>Η μεγαλύτερη επίδραση παρουσιάζεται κοντά στο ηλεκτρόδιο εκπομπής.</a:t>
            </a:r>
          </a:p>
          <a:p>
            <a:r>
              <a:rPr lang="el-GR" dirty="0" smtClean="0"/>
              <a:t>Απαιτείται ταυτόχρονη ψύξη του ιστού</a:t>
            </a:r>
          </a:p>
        </p:txBody>
      </p:sp>
    </p:spTree>
    <p:extLst>
      <p:ext uri="{BB962C8B-B14F-4D97-AF65-F5344CB8AC3E}">
        <p14:creationId xmlns:p14="http://schemas.microsoft.com/office/powerpoint/2010/main" val="1324905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smtClean="0"/>
              <a:t>Χαρακτηριστικά </a:t>
            </a:r>
            <a:r>
              <a:rPr lang="en-US" dirty="0" smtClean="0"/>
              <a:t>RF </a:t>
            </a:r>
            <a:r>
              <a:rPr lang="en-US" sz="3200" b="0" dirty="0" smtClean="0">
                <a:solidFill>
                  <a:prstClr val="white"/>
                </a:solidFill>
              </a:rPr>
              <a:t>2/2</a:t>
            </a:r>
            <a:endParaRPr lang="el-GR" dirty="0"/>
          </a:p>
        </p:txBody>
      </p:sp>
      <p:pic>
        <p:nvPicPr>
          <p:cNvPr id="2050" name="Picture 2" descr="C:\Users\Efi\Desktop\Fractora-Fractional_RF_Treatment_1.jpg"/>
          <p:cNvPicPr>
            <a:picLocks noGrp="1" noChangeAspect="1" noChangeArrowheads="1"/>
          </p:cNvPicPr>
          <p:nvPr>
            <p:ph idx="1"/>
          </p:nvPr>
        </p:nvPicPr>
        <p:blipFill>
          <a:blip r:embed="rId2" cstate="print"/>
          <a:srcRect/>
          <a:stretch>
            <a:fillRect/>
          </a:stretch>
        </p:blipFill>
        <p:spPr>
          <a:xfrm>
            <a:off x="1691680" y="2542664"/>
            <a:ext cx="5715000" cy="3810000"/>
          </a:xfrm>
        </p:spPr>
      </p:pic>
      <p:sp>
        <p:nvSpPr>
          <p:cNvPr id="5" name="4 - Ορθογώνιο"/>
          <p:cNvSpPr/>
          <p:nvPr/>
        </p:nvSpPr>
        <p:spPr>
          <a:xfrm>
            <a:off x="467544" y="1340768"/>
            <a:ext cx="8352928" cy="1200329"/>
          </a:xfrm>
          <a:prstGeom prst="rect">
            <a:avLst/>
          </a:prstGeom>
        </p:spPr>
        <p:txBody>
          <a:bodyPr wrap="square">
            <a:spAutoFit/>
          </a:bodyPr>
          <a:lstStyle/>
          <a:p>
            <a:pPr>
              <a:buFont typeface="Arial" pitchFamily="34" charset="0"/>
              <a:buChar char="•"/>
            </a:pPr>
            <a:r>
              <a:rPr lang="el-GR" sz="2400" dirty="0" smtClean="0"/>
              <a:t>Ανάλογα με την μέθοδο εκπομπής επιλέγεται επιφανειακή  ή εν βάθει θέρμανση</a:t>
            </a:r>
          </a:p>
          <a:p>
            <a:pPr>
              <a:buFont typeface="Arial" pitchFamily="34" charset="0"/>
              <a:buChar char="•"/>
            </a:pPr>
            <a:r>
              <a:rPr lang="el-GR" sz="2400" dirty="0" smtClean="0"/>
              <a:t>Παρατηρείται συνεχής αλλαγή της πολικότητας των ιόντων</a:t>
            </a:r>
            <a:endParaRPr lang="el-GR" sz="2400" dirty="0"/>
          </a:p>
        </p:txBody>
      </p:sp>
    </p:spTree>
    <p:extLst>
      <p:ext uri="{BB962C8B-B14F-4D97-AF65-F5344CB8AC3E}">
        <p14:creationId xmlns:p14="http://schemas.microsoft.com/office/powerpoint/2010/main" val="1325325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Επιδράσεις</a:t>
            </a:r>
            <a:endParaRPr lang="el-GR" dirty="0"/>
          </a:p>
        </p:txBody>
      </p:sp>
      <p:sp>
        <p:nvSpPr>
          <p:cNvPr id="3" name="2 - Θέση περιεχομένου"/>
          <p:cNvSpPr>
            <a:spLocks noGrp="1"/>
          </p:cNvSpPr>
          <p:nvPr>
            <p:ph idx="1"/>
          </p:nvPr>
        </p:nvSpPr>
        <p:spPr/>
        <p:txBody>
          <a:bodyPr/>
          <a:lstStyle/>
          <a:p>
            <a:r>
              <a:rPr lang="el-GR" dirty="0"/>
              <a:t>Δ</a:t>
            </a:r>
            <a:r>
              <a:rPr lang="el-GR" dirty="0" smtClean="0"/>
              <a:t>ερματικό ιστό</a:t>
            </a:r>
          </a:p>
          <a:p>
            <a:r>
              <a:rPr lang="el-GR" dirty="0" smtClean="0"/>
              <a:t>Λιπώδη ιστό</a:t>
            </a:r>
          </a:p>
          <a:p>
            <a:r>
              <a:rPr lang="el-GR" dirty="0" smtClean="0"/>
              <a:t>Κυτταρίτιδα</a:t>
            </a:r>
          </a:p>
          <a:p>
            <a:r>
              <a:rPr lang="el-GR" dirty="0" smtClean="0"/>
              <a:t>Δημιουργία λίπους</a:t>
            </a:r>
            <a:endParaRPr lang="el-GR" dirty="0"/>
          </a:p>
        </p:txBody>
      </p:sp>
      <p:pic>
        <p:nvPicPr>
          <p:cNvPr id="3074" name="Picture 2" descr="C:\Users\Efi\Desktop\RF.jpg"/>
          <p:cNvPicPr>
            <a:picLocks noChangeAspect="1" noChangeArrowheads="1"/>
          </p:cNvPicPr>
          <p:nvPr/>
        </p:nvPicPr>
        <p:blipFill>
          <a:blip r:embed="rId2" cstate="print"/>
          <a:srcRect/>
          <a:stretch>
            <a:fillRect/>
          </a:stretch>
        </p:blipFill>
        <p:spPr bwMode="auto">
          <a:xfrm>
            <a:off x="1187624" y="4149080"/>
            <a:ext cx="6191250" cy="2286000"/>
          </a:xfrm>
          <a:prstGeom prst="rect">
            <a:avLst/>
          </a:prstGeom>
          <a:noFill/>
        </p:spPr>
      </p:pic>
    </p:spTree>
    <p:extLst>
      <p:ext uri="{BB962C8B-B14F-4D97-AF65-F5344CB8AC3E}">
        <p14:creationId xmlns:p14="http://schemas.microsoft.com/office/powerpoint/2010/main" val="2918584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Ενδείξεις</a:t>
            </a:r>
            <a:r>
              <a:rPr lang="en-US" dirty="0" smtClean="0"/>
              <a:t> </a:t>
            </a:r>
            <a:r>
              <a:rPr lang="en-US" sz="3200" b="0" dirty="0" smtClean="0"/>
              <a:t>1/2</a:t>
            </a:r>
            <a:endParaRPr lang="el-GR" sz="3200" b="0" dirty="0"/>
          </a:p>
        </p:txBody>
      </p:sp>
      <p:sp>
        <p:nvSpPr>
          <p:cNvPr id="3" name="2 - Θέση περιεχομένου"/>
          <p:cNvSpPr>
            <a:spLocks noGrp="1"/>
          </p:cNvSpPr>
          <p:nvPr>
            <p:ph idx="1"/>
          </p:nvPr>
        </p:nvSpPr>
        <p:spPr>
          <a:xfrm>
            <a:off x="457200" y="1268760"/>
            <a:ext cx="8291264" cy="4857403"/>
          </a:xfrm>
        </p:spPr>
        <p:txBody>
          <a:bodyPr>
            <a:normAutofit lnSpcReduction="10000"/>
          </a:bodyPr>
          <a:lstStyle/>
          <a:p>
            <a:r>
              <a:rPr lang="el-GR" dirty="0" smtClean="0"/>
              <a:t>Αδυνάτισμα </a:t>
            </a:r>
          </a:p>
          <a:p>
            <a:r>
              <a:rPr lang="el-GR" dirty="0" smtClean="0"/>
              <a:t>Μείωση λιπωδών εναποθέσεων τοπικά: </a:t>
            </a:r>
          </a:p>
          <a:p>
            <a:pPr lvl="3"/>
            <a:r>
              <a:rPr lang="el-GR" dirty="0" smtClean="0"/>
              <a:t>διπλοσάγωνο</a:t>
            </a:r>
            <a:endParaRPr lang="el-GR" dirty="0"/>
          </a:p>
          <a:p>
            <a:pPr lvl="3"/>
            <a:r>
              <a:rPr lang="el-GR" dirty="0" smtClean="0"/>
              <a:t> μέση</a:t>
            </a:r>
          </a:p>
          <a:p>
            <a:pPr lvl="3"/>
            <a:r>
              <a:rPr lang="el-GR" dirty="0" smtClean="0"/>
              <a:t> κοιλιά</a:t>
            </a:r>
          </a:p>
          <a:p>
            <a:pPr lvl="3"/>
            <a:r>
              <a:rPr lang="el-GR" dirty="0" smtClean="0"/>
              <a:t> γλουτοί</a:t>
            </a:r>
            <a:endParaRPr lang="el-GR" dirty="0"/>
          </a:p>
          <a:p>
            <a:pPr lvl="3"/>
            <a:r>
              <a:rPr lang="el-GR" dirty="0" smtClean="0"/>
              <a:t> μηροί</a:t>
            </a:r>
            <a:endParaRPr lang="el-GR" dirty="0"/>
          </a:p>
          <a:p>
            <a:pPr lvl="3"/>
            <a:r>
              <a:rPr lang="el-GR" dirty="0" smtClean="0"/>
              <a:t> βραχίονες</a:t>
            </a:r>
            <a:endParaRPr lang="el-GR" dirty="0"/>
          </a:p>
          <a:p>
            <a:r>
              <a:rPr lang="el-GR" dirty="0" smtClean="0"/>
              <a:t>Κυτταρίτιδα</a:t>
            </a:r>
          </a:p>
          <a:p>
            <a:endParaRPr lang="el-GR" dirty="0" smtClean="0"/>
          </a:p>
        </p:txBody>
      </p:sp>
    </p:spTree>
    <p:extLst>
      <p:ext uri="{BB962C8B-B14F-4D97-AF65-F5344CB8AC3E}">
        <p14:creationId xmlns:p14="http://schemas.microsoft.com/office/powerpoint/2010/main" val="15717480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2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399</TotalTime>
  <Words>798</Words>
  <Application>Microsoft Office PowerPoint</Application>
  <PresentationFormat>Προβολή στην οθόνη (4:3)</PresentationFormat>
  <Paragraphs>108</Paragraphs>
  <Slides>19</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19</vt:i4>
      </vt:variant>
    </vt:vector>
  </HeadingPairs>
  <TitlesOfParts>
    <vt:vector size="21" baseType="lpstr">
      <vt:lpstr>template</vt:lpstr>
      <vt:lpstr>OC_template_updated</vt:lpstr>
      <vt:lpstr>Αισθητική ηλεκτροθεραπεία σώματος</vt:lpstr>
      <vt:lpstr>Το φάσμα των ραδιοσυχνοτήτων</vt:lpstr>
      <vt:lpstr>Συστήματα εκπομπής RF 1/2</vt:lpstr>
      <vt:lpstr>Συστήματα εκπομπής RF 2/2</vt:lpstr>
      <vt:lpstr>Τρόπος δράσης RF </vt:lpstr>
      <vt:lpstr>Χαρακτηριστικά RF 1/2</vt:lpstr>
      <vt:lpstr>Χαρακτηριστικά RF 2/2</vt:lpstr>
      <vt:lpstr>Επιδράσεις</vt:lpstr>
      <vt:lpstr>Ενδείξεις 1/2</vt:lpstr>
      <vt:lpstr>Ενδείξεις 2/2</vt:lpstr>
      <vt:lpstr>Συσκευές RF</vt:lpstr>
      <vt:lpstr>Βιβλιογραφία</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Διεθνείς Συστήματα Κρατήσεων στον Τουρισμό</dc:title>
  <dc:creator>natasakar new</dc:creator>
  <cp:lastModifiedBy>natasakar new</cp:lastModifiedBy>
  <cp:revision>60</cp:revision>
  <dcterms:created xsi:type="dcterms:W3CDTF">2015-07-16T06:15:31Z</dcterms:created>
  <dcterms:modified xsi:type="dcterms:W3CDTF">2015-12-17T11:54:10Z</dcterms:modified>
</cp:coreProperties>
</file>