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35"/>
  </p:notesMasterIdLst>
  <p:handoutMasterIdLst>
    <p:handoutMasterId r:id="rId36"/>
  </p:handoutMasterIdLst>
  <p:sldIdLst>
    <p:sldId id="28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8" r:id="rId30"/>
    <p:sldId id="289" r:id="rId31"/>
    <p:sldId id="284" r:id="rId32"/>
    <p:sldId id="285" r:id="rId33"/>
    <p:sldId id="286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820000"/>
    <a:srgbClr val="004A82"/>
    <a:srgbClr val="256D4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48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07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3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8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6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5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4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5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4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5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3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1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9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0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5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4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0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8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3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2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5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5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4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1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6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5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etropolitan_Museum_of_Ar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7231" y="908720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latin typeface="+mn-lt"/>
              </a:rPr>
              <a:t>Ε</a:t>
            </a:r>
            <a:r>
              <a:rPr lang="el-GR" sz="4400" b="1" dirty="0" smtClean="0">
                <a:latin typeface="+mn-lt"/>
              </a:rPr>
              <a:t>ργαστήριο </a:t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Επιστήμης Υλικών ΙΙ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2971" y="2564904"/>
            <a:ext cx="8280920" cy="2232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l-GR" sz="2600" b="1" dirty="0"/>
              <a:t>Ενότητα </a:t>
            </a:r>
            <a:r>
              <a:rPr lang="el-GR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Λιπαρές Ύλες: </a:t>
            </a:r>
            <a:br>
              <a:rPr lang="el-GR" sz="2600" dirty="0"/>
            </a:br>
            <a:r>
              <a:rPr lang="el-GR" sz="2600" dirty="0"/>
              <a:t>Παρασκευή σαπώνων (σαπωνοποίηση)</a:t>
            </a:r>
          </a:p>
          <a:p>
            <a:endParaRPr lang="el-GR" sz="2400" dirty="0" smtClean="0"/>
          </a:p>
          <a:p>
            <a:r>
              <a:rPr lang="el-GR" sz="2400" dirty="0" smtClean="0"/>
              <a:t>Σταμάτης Μπογιατζής</a:t>
            </a:r>
            <a:r>
              <a:rPr lang="en-US" sz="2400" dirty="0" smtClean="0"/>
              <a:t>, </a:t>
            </a:r>
            <a:r>
              <a:rPr lang="el-GR" sz="2400" dirty="0" smtClean="0"/>
              <a:t>επίκουρος καθηγητής</a:t>
            </a:r>
          </a:p>
          <a:p>
            <a:r>
              <a:rPr lang="el-GR" sz="2400" dirty="0" smtClean="0"/>
              <a:t>Τμήμα Συντήρησης Αρχαιοτήτων &amp; Έργων Τέχνης</a:t>
            </a:r>
          </a:p>
        </p:txBody>
      </p:sp>
      <p:pic>
        <p:nvPicPr>
          <p:cNvPr id="12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7035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20"/>
          <a:stretch/>
        </p:blipFill>
        <p:spPr bwMode="auto">
          <a:xfrm>
            <a:off x="4045866" y="5262113"/>
            <a:ext cx="3348000" cy="8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Μη σαπωνοποιήσιμα συστατικά των λιπαρών υλών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Τα λάδια περιέχουν επίσης και διαφορετικής φύσης συστατικά (</a:t>
            </a:r>
            <a:r>
              <a:rPr lang="el-GR" sz="2400" b="1" dirty="0">
                <a:solidFill>
                  <a:srgbClr val="820000"/>
                </a:solidFill>
              </a:rPr>
              <a:t>στερόλες, καροτένια, χλωροφύλλες, βιταμίνες, κ.α </a:t>
            </a:r>
            <a:r>
              <a:rPr lang="el-GR" sz="2400" dirty="0"/>
              <a:t>) τα οποία δεν είναι δυνατόν να δώσουν ως προϊόντα σάπωνες. 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Αυτά ονομάζονται </a:t>
            </a:r>
            <a:r>
              <a:rPr lang="el-GR" sz="2400" b="1" dirty="0">
                <a:solidFill>
                  <a:srgbClr val="820000"/>
                </a:solidFill>
              </a:rPr>
              <a:t>μη σαπωνοποιήσιμα </a:t>
            </a:r>
            <a:r>
              <a:rPr lang="el-GR" sz="2400" dirty="0"/>
              <a:t>συστατικά και η παρουσία τους είναι γενικά επιθυμητή στη συνολική σύσταση ενός σαπουνιού. 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Το ποσοστό των σαπωνοποιήσιμων συστατικών επί του συνόλου της μάζας μιας λιπαρής ύλης μπορεί να προσδιοριστεί πειραματικά και να εκφραστεί ως </a:t>
            </a:r>
            <a:r>
              <a:rPr lang="el-GR" sz="2400" b="1" dirty="0">
                <a:solidFill>
                  <a:srgbClr val="004A82"/>
                </a:solidFill>
              </a:rPr>
              <a:t>αριθμός σαπωνοποίησης. 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9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Πότε είναι επιθυμητή η σαπωνοποίηση;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Οι σάπωνες επί αιώνες χρησιμοποιήθηκαν ως μέσα καθαρισμού επειδή διαπιστώθηκε ότι διαθέτουν απορρυπαντική δράση. 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Συνεπώς, σε αυτή την περίπτωση, η σαπωνοποίηση, που γίνεται με ανθρώπινη πρωτοβουλία στο εργαστήριο, ή σε άλλο χώρο, είναι μια </a:t>
            </a:r>
            <a:r>
              <a:rPr lang="el-GR" sz="2400" b="1" dirty="0">
                <a:solidFill>
                  <a:srgbClr val="820000"/>
                </a:solidFill>
              </a:rPr>
              <a:t>επιθυμητή </a:t>
            </a:r>
            <a:r>
              <a:rPr lang="el-GR" sz="2400" dirty="0"/>
              <a:t>αντίδραση αφού εξυπηρέτησε τις ανάγκες του ανθρώπου. 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Ο μηχανισμός της απορρυπαντικής δράσης θα εξεταστεί σε επόμενο εργαστήριο.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6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Πότε είναι ανεπιθύμητη </a:t>
            </a:r>
            <a:r>
              <a:rPr lang="el-GR" dirty="0" smtClean="0"/>
              <a:t>η σαπωνοποίηση</a:t>
            </a:r>
            <a:r>
              <a:rPr lang="el-GR"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sz="2400" dirty="0"/>
              <a:t>To</a:t>
            </a:r>
            <a:r>
              <a:rPr lang="el-GR" sz="2400" dirty="0"/>
              <a:t> 1997, κατά τη συντήρηση από Ολλανδούς συντηρητές του φημισμένου έργου του Ρέμπραντ «Μάθημα Ανατομίας», μπήκε στο στόχαστρο των ερευνητών η από καιρό παρατηρημένη, και μέχρι τότε ανεξακρίβωτη, παρουσία λευκών κηλίδων σε πολλά σημεία της επιφάνειας του έργου. </a:t>
            </a:r>
          </a:p>
          <a:p>
            <a:endParaRPr lang="el-GR" dirty="0"/>
          </a:p>
        </p:txBody>
      </p:sp>
      <p:pic>
        <p:nvPicPr>
          <p:cNvPr id="4098" name="Picture 2" title="λευκές κηλίδες στην επιφάνεια του έργου &quot;Μάθημα ανατομίας&quot; του Ρέμπραν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3"/>
            <a:ext cx="61087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22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Σάπωνες στην επιφάνειες των </a:t>
            </a:r>
            <a:r>
              <a:rPr lang="el-GR" dirty="0" smtClean="0"/>
              <a:t>ελαιογραφιών </a:t>
            </a:r>
            <a:r>
              <a:rPr lang="el-GR" sz="3200" b="0" dirty="0" smtClean="0"/>
              <a:t>(1 από 3)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461772">
              <a:spcBef>
                <a:spcPts val="18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Με φασματοσκοπικές τεχνητές διαπιστώθηκε ότι αυτές ήταν </a:t>
            </a:r>
            <a:r>
              <a:rPr lang="el-GR" sz="2400" b="1" dirty="0">
                <a:solidFill>
                  <a:prstClr val="black"/>
                </a:solidFill>
                <a:latin typeface="Calibri" pitchFamily="34" charset="0"/>
              </a:rPr>
              <a:t>σάπωνες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Calibri" pitchFamily="34" charset="0"/>
              </a:rPr>
              <a:t>μολύβδου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 (δηλαδή άλατα λιπαρών οξέων με μόλυβδο).</a:t>
            </a:r>
          </a:p>
          <a:p>
            <a:pPr marL="461772" lvl="0">
              <a:spcBef>
                <a:spcPts val="18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Ο μόλυβδος προερχόταν από το ανόργανο άλας «</a:t>
            </a:r>
            <a:r>
              <a:rPr lang="el-GR" sz="2400" b="1" dirty="0">
                <a:solidFill>
                  <a:prstClr val="black"/>
                </a:solidFill>
                <a:latin typeface="Calibri" pitchFamily="34" charset="0"/>
              </a:rPr>
              <a:t>λευκό του μολύβδου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»: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Pb</a:t>
            </a:r>
            <a:r>
              <a:rPr lang="en-US" sz="2400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(OH)</a:t>
            </a:r>
            <a:r>
              <a:rPr lang="en-US" sz="2400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CO</a:t>
            </a:r>
            <a:r>
              <a:rPr lang="en-US" sz="2400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</a:p>
          <a:p>
            <a:pPr marL="461772" lvl="0">
              <a:spcBef>
                <a:spcPts val="18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Το άλας περιέχει ιόντα ΟΗ</a:t>
            </a:r>
            <a:r>
              <a:rPr lang="el-GR" sz="2400" baseline="30000" dirty="0">
                <a:solidFill>
                  <a:prstClr val="black"/>
                </a:solidFill>
                <a:latin typeface="Calibri" pitchFamily="34" charset="0"/>
              </a:rPr>
              <a:t>-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, και συνεπώς συμπεριφέρεται σαν </a:t>
            </a:r>
            <a:r>
              <a:rPr lang="el-GR" sz="2400" b="1" dirty="0">
                <a:solidFill>
                  <a:prstClr val="black"/>
                </a:solidFill>
                <a:latin typeface="Calibri" pitchFamily="34" charset="0"/>
              </a:rPr>
              <a:t>βάση.</a:t>
            </a:r>
          </a:p>
          <a:p>
            <a:pPr marL="461772" lvl="0"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Η βάση αυτή αντιδρά με τα ελεύθερα λιπαρά οξέα της επιφάνειας μιας ελαιογραφίας σχηματίζοντας τα άλατά τους, δηλαδή σάπωνες.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00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Σάπωνες στην επιφάνειες των ελαιογραφιών </a:t>
            </a:r>
            <a:r>
              <a:rPr lang="el-GR" sz="3200" b="0" dirty="0" smtClean="0"/>
              <a:t>(2 από 3)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772" lvl="0">
              <a:spcBef>
                <a:spcPts val="24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Η  παρουσία σαπωνοποιημένων υλικών στην επιφάνεια των έργων τέχνης έχει καταστρεπτικές συνέπειες για μια ζωγραφική επιφάνεια. </a:t>
            </a:r>
          </a:p>
          <a:p>
            <a:pPr marL="461772" lvl="0">
              <a:spcBef>
                <a:spcPts val="24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Ιόντα υδροξειδίου (ΟΗ</a:t>
            </a:r>
            <a:r>
              <a:rPr lang="el-GR" sz="2400" baseline="30000" dirty="0">
                <a:solidFill>
                  <a:prstClr val="black"/>
                </a:solidFill>
              </a:rPr>
              <a:t>-</a:t>
            </a:r>
            <a:r>
              <a:rPr lang="el-GR" sz="2400" dirty="0">
                <a:solidFill>
                  <a:prstClr val="black"/>
                </a:solidFill>
              </a:rPr>
              <a:t>) μπορούν να προέλθουν από χρωστικές με αλκαλικό (βασικό) χαρακτήρα: </a:t>
            </a:r>
            <a:r>
              <a:rPr lang="el-GR" sz="2400" b="1" dirty="0">
                <a:solidFill>
                  <a:prstClr val="black"/>
                </a:solidFill>
              </a:rPr>
              <a:t>λευκό του μολύβδου</a:t>
            </a:r>
            <a:r>
              <a:rPr lang="el-GR" sz="2400" dirty="0">
                <a:solidFill>
                  <a:prstClr val="black"/>
                </a:solidFill>
              </a:rPr>
              <a:t>, </a:t>
            </a:r>
            <a:r>
              <a:rPr lang="el-GR" sz="2400" b="1" dirty="0">
                <a:solidFill>
                  <a:prstClr val="black"/>
                </a:solidFill>
              </a:rPr>
              <a:t>λευκό του ψευδαργύρου</a:t>
            </a:r>
            <a:r>
              <a:rPr lang="el-GR" sz="2400" dirty="0">
                <a:solidFill>
                  <a:prstClr val="black"/>
                </a:solidFill>
              </a:rPr>
              <a:t>, </a:t>
            </a:r>
            <a:r>
              <a:rPr lang="el-GR" sz="2400" b="1" dirty="0">
                <a:solidFill>
                  <a:prstClr val="black"/>
                </a:solidFill>
              </a:rPr>
              <a:t>μαλαχίτης</a:t>
            </a:r>
            <a:r>
              <a:rPr lang="el-GR" sz="2400" dirty="0">
                <a:solidFill>
                  <a:prstClr val="black"/>
                </a:solidFill>
              </a:rPr>
              <a:t>, </a:t>
            </a:r>
            <a:r>
              <a:rPr lang="el-GR" sz="2400" b="1" dirty="0">
                <a:solidFill>
                  <a:prstClr val="black"/>
                </a:solidFill>
              </a:rPr>
              <a:t>αζουρίτης</a:t>
            </a:r>
            <a:r>
              <a:rPr lang="el-GR" sz="2400" dirty="0">
                <a:solidFill>
                  <a:prstClr val="black"/>
                </a:solidFill>
              </a:rPr>
              <a:t>. </a:t>
            </a:r>
          </a:p>
          <a:p>
            <a:pPr marL="461772" lvl="0">
              <a:spcBef>
                <a:spcPts val="240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Τα προϊόντα, όταν σχηματίζονται σε μεγάλη έκταση προσδίδουν χαλαρή και κολλώδη υφή σε μια ζωγραφική επιφάνεια. Αυτό θεωρείται σημαντική αιτία </a:t>
            </a:r>
            <a:r>
              <a:rPr lang="el-GR" sz="2400" b="1" dirty="0">
                <a:solidFill>
                  <a:prstClr val="black"/>
                </a:solidFill>
              </a:rPr>
              <a:t>καταστροφής </a:t>
            </a:r>
            <a:r>
              <a:rPr lang="el-GR" sz="2400" dirty="0">
                <a:solidFill>
                  <a:prstClr val="black"/>
                </a:solidFill>
              </a:rPr>
              <a:t>της.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53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Σάπωνες στην επιφάνειες των ελαιογραφιών </a:t>
            </a:r>
            <a:r>
              <a:rPr lang="el-GR" sz="3200" b="0" dirty="0" smtClean="0"/>
              <a:t>(3 από 3)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3400" dirty="0"/>
              <a:t>Αφήνουμε το μίγμα να αντιδράσει επί 30-40’.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3400" dirty="0"/>
              <a:t>Παράλληλα, σε ποτήρι ζέσεως 400 </a:t>
            </a:r>
            <a:r>
              <a:rPr lang="el-GR" sz="3400" dirty="0"/>
              <a:t>mL</a:t>
            </a:r>
            <a:r>
              <a:rPr lang="el-GR" sz="3400" dirty="0"/>
              <a:t> παρασκευάζουμε υδατικό διάλυμα NaCl 20% w/w (25 g σε 100 ml νερού).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3400" dirty="0"/>
              <a:t>Μετά το πέρας της αντίδρασης σαπωνοποίησης, προσθέτουμε σταδιακά 40-50 </a:t>
            </a:r>
            <a:r>
              <a:rPr lang="el-GR" sz="3400" dirty="0"/>
              <a:t>mL</a:t>
            </a:r>
            <a:r>
              <a:rPr lang="el-GR" sz="3400" dirty="0"/>
              <a:t> διαλύματος NaCl στο μίγμα των προϊόντων αναδεύοντας έντονα με γυάλινη ράβδο επί 2-5΄.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3400" dirty="0"/>
              <a:t>Διηθείται το μίγμα των προϊόντων σε γυάλινο χωνί με ηθμό από 2-3 στρώσεις πορώδους υφάσματος (τούλι) και εκπλύνεται διαδοχικά 2-3 φορές με 10 </a:t>
            </a:r>
            <a:r>
              <a:rPr lang="el-GR" sz="3400" dirty="0"/>
              <a:t>mL</a:t>
            </a:r>
            <a:r>
              <a:rPr lang="el-GR" sz="3400" dirty="0"/>
              <a:t> παγωμένου νερού κάθε φορά.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3400" dirty="0"/>
              <a:t>Απομακρύνουμε το ύφασμα με το προϊόν από το χωνί και απομακρύνουμε τη μεγαλύτερη δυνατή ποσότητα του νερού.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3400" dirty="0"/>
              <a:t>Το προϊόν φυλάσσεται σε ξηραντήρα.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0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πειράματος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 smtClean="0"/>
              <a:t>Διάρκεια </a:t>
            </a:r>
            <a:r>
              <a:rPr lang="el-GR" sz="2400" dirty="0"/>
              <a:t>2 </a:t>
            </a:r>
            <a:r>
              <a:rPr lang="el-GR" sz="2400" dirty="0" smtClean="0"/>
              <a:t>ώρες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/>
              <a:t>Στο εργαστήριο θα γίνει η παρασκευή ενός σάπωνα με πρώτη ύλη το λάδι ή ένα ζωικό λίπος.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35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Απαιτούμενα όργανα και αντιδραστήρια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10482"/>
            <a:ext cx="4186808" cy="538609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el-GR" sz="2600" dirty="0"/>
              <a:t>Λάδι ή ζωικό λίπος (5g</a:t>
            </a:r>
            <a:r>
              <a:rPr lang="el-GR" sz="2600" dirty="0" smtClean="0"/>
              <a:t>)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Καυστικό νάτριο (NaOH) σε </a:t>
            </a:r>
            <a:r>
              <a:rPr lang="el-GR" sz="2600" dirty="0" smtClean="0"/>
              <a:t>παστίλιες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Χλωριούχο νάτριο (NaCl</a:t>
            </a:r>
            <a:r>
              <a:rPr lang="el-GR" sz="2600" dirty="0" smtClean="0"/>
              <a:t>)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Αιθανόλη 95</a:t>
            </a:r>
            <a:r>
              <a:rPr lang="el-GR" sz="2600" dirty="0" smtClean="0"/>
              <a:t>%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Παγωμένο νερό (100mL</a:t>
            </a:r>
            <a:r>
              <a:rPr lang="el-GR" sz="2600" dirty="0" smtClean="0"/>
              <a:t>)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Πέτρα </a:t>
            </a:r>
            <a:r>
              <a:rPr lang="el-GR" sz="2600" dirty="0" smtClean="0"/>
              <a:t>βρασμού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Κωνική φιάλη </a:t>
            </a:r>
            <a:r>
              <a:rPr lang="el-GR" sz="2600" dirty="0" smtClean="0"/>
              <a:t>125mL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2 ποτήρια ζέσεως 400 </a:t>
            </a:r>
            <a:r>
              <a:rPr lang="el-GR" sz="2600" dirty="0"/>
              <a:t>mL</a:t>
            </a:r>
            <a:r>
              <a:rPr lang="el-GR" sz="2600" dirty="0"/>
              <a:t>,  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499992" y="1010482"/>
            <a:ext cx="44279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Ποτήρι ζέσεως 125 </a:t>
            </a:r>
            <a:r>
              <a:rPr lang="el-GR" sz="2400" dirty="0" smtClean="0">
                <a:latin typeface="+mn-lt"/>
              </a:rPr>
              <a:t>mL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Ογκομετρικοί κύλινδροι 25 </a:t>
            </a:r>
            <a:r>
              <a:rPr lang="el-GR" sz="2400" dirty="0">
                <a:latin typeface="+mn-lt"/>
              </a:rPr>
              <a:t>mL</a:t>
            </a:r>
            <a:r>
              <a:rPr lang="el-GR" sz="2400" dirty="0">
                <a:latin typeface="+mn-lt"/>
              </a:rPr>
              <a:t>, 125 </a:t>
            </a:r>
            <a:r>
              <a:rPr lang="el-GR" sz="2400" dirty="0">
                <a:latin typeface="+mn-lt"/>
              </a:rPr>
              <a:t>mL</a:t>
            </a:r>
            <a:r>
              <a:rPr lang="el-GR" sz="2400" dirty="0">
                <a:latin typeface="+mn-lt"/>
              </a:rPr>
              <a:t>, 250 </a:t>
            </a:r>
            <a:r>
              <a:rPr lang="el-GR" sz="2400" dirty="0" smtClean="0">
                <a:latin typeface="+mn-lt"/>
              </a:rPr>
              <a:t>mL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Γυάλινο </a:t>
            </a:r>
            <a:r>
              <a:rPr lang="el-GR" sz="2400" dirty="0" smtClean="0">
                <a:latin typeface="+mn-lt"/>
              </a:rPr>
              <a:t>χωνί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Ύαλος </a:t>
            </a:r>
            <a:r>
              <a:rPr lang="el-GR" sz="2400" dirty="0" smtClean="0">
                <a:latin typeface="+mn-lt"/>
              </a:rPr>
              <a:t>ωρολογίου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Γυάλινη ράβδος </a:t>
            </a:r>
            <a:r>
              <a:rPr lang="el-GR" sz="2400" dirty="0" smtClean="0">
                <a:latin typeface="+mn-lt"/>
              </a:rPr>
              <a:t>ανάδευσης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Στατώ και λαβίδες – δακτύλιοι στήριξης 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Σπάτουλα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Πορώδες ύφασμα (τούλι</a:t>
            </a:r>
            <a:r>
              <a:rPr lang="el-GR" sz="2400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Ψαλίδι 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6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</a:t>
            </a:r>
            <a:r>
              <a:rPr lang="el-GR" dirty="0" smtClean="0"/>
              <a:t>Διαδικασία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3100" dirty="0"/>
              <a:t>Σε ποτήρι ζέσεως 125 </a:t>
            </a:r>
            <a:r>
              <a:rPr lang="el-GR" sz="3100" dirty="0"/>
              <a:t>mL</a:t>
            </a:r>
            <a:r>
              <a:rPr lang="el-GR" sz="3100" dirty="0"/>
              <a:t> φέρονται 1.5 g  NaOH, 15 </a:t>
            </a:r>
            <a:r>
              <a:rPr lang="el-GR" sz="3100" dirty="0"/>
              <a:t>mL</a:t>
            </a:r>
            <a:r>
              <a:rPr lang="el-GR" sz="3100" dirty="0"/>
              <a:t> νερού και 15 </a:t>
            </a:r>
            <a:r>
              <a:rPr lang="el-GR" sz="3100" dirty="0"/>
              <a:t>mL</a:t>
            </a:r>
            <a:r>
              <a:rPr lang="el-GR" sz="3100" dirty="0"/>
              <a:t> αιθανόλης υπό έντονη ανάδευση μέχρι πλήρους διαλυτοποίησης του στερεού.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3100" dirty="0"/>
              <a:t>Σε κωνική φιάλη ζυγίζονται 5 g λιπαρής ύλης (η ζύγιση γίνεται σε αναλυτικό ζυγό ακριβείας και καταγράφονται 4 δεκαδικά ψηφία).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3100" dirty="0"/>
              <a:t>Στο δείγμα προστίθεται το διάλυμα NaOH που μόλις παρασκευάστηκε.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3100" dirty="0"/>
              <a:t>Προσθέτουμε 2-3 πέτρες βρασμού, καλύπτουμε με ύαλο ωρολογίου και τοποθετούμε τη φιάλη επάνω σε υδατόλουτρο (ποτήρι ζέσεως 400 </a:t>
            </a:r>
            <a:r>
              <a:rPr lang="el-GR" sz="3100" dirty="0"/>
              <a:t>mL</a:t>
            </a:r>
            <a:r>
              <a:rPr lang="el-GR" sz="3100" dirty="0"/>
              <a:t> γεμάτο κατά το 1/3 με νερό που βράζει) χωρίς να είναι βυθισμένο σε αυτό. Εξασφαλίζεται ότι η κωνική φιάλη με το μίγμα της λιπαρής ύλης βρίσκεται </a:t>
            </a:r>
            <a:r>
              <a:rPr lang="el-GR" sz="3100" u="sng" dirty="0"/>
              <a:t>ελάχιστα χιλιοστά επάνω από τη στάθμη του νερού</a:t>
            </a:r>
            <a:r>
              <a:rPr lang="el-GR" sz="3100" dirty="0"/>
              <a:t> που βράζει.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3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Διαδικασία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9600" dirty="0"/>
              <a:t>Αφήνουμε το μίγμα να αντιδράσει επί 30-40’.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9600" dirty="0"/>
              <a:t>Παράλληλα, σε ποτήρι ζέσεως 400 </a:t>
            </a:r>
            <a:r>
              <a:rPr lang="el-GR" sz="9600" dirty="0"/>
              <a:t>mL</a:t>
            </a:r>
            <a:r>
              <a:rPr lang="el-GR" sz="9600" dirty="0"/>
              <a:t> παρασκευάζουμε υδατικό διάλυμα NaCl 20% w/w (25 g σε 100 ml νερού).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9600" dirty="0"/>
              <a:t>Μετά το πέρας της αντίδρασης σαπωνοποίησης, προσθέτουμε σταδιακά 40-50 </a:t>
            </a:r>
            <a:r>
              <a:rPr lang="el-GR" sz="9600" dirty="0"/>
              <a:t>mL</a:t>
            </a:r>
            <a:r>
              <a:rPr lang="el-GR" sz="9600" dirty="0"/>
              <a:t> διαλύματος NaCl στο μίγμα των προϊόντων αναδεύοντας έντονα με γυάλινη ράβδο επί 2-5΄.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9600" dirty="0"/>
              <a:t>Διηθείται το μίγμα των προϊόντων σε γυάλινο χωνί με ηθμό από 2-3 στρώσεις πορώδους υφάσματος (τούλι) και εκπλύνεται διαδοχικά 2-3 φορές με 10 </a:t>
            </a:r>
            <a:r>
              <a:rPr lang="el-GR" sz="9600" dirty="0"/>
              <a:t>mL</a:t>
            </a:r>
            <a:r>
              <a:rPr lang="el-GR" sz="9600" dirty="0"/>
              <a:t> παγωμένου νερού κάθε φορά.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9600" dirty="0"/>
              <a:t>Απομακρύνουμε το ύφασμα με το προϊόν από το χωνί και απομακρύνουμε τη μεγαλύτερη δυνατή ποσότητα του νερού.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5"/>
            </a:pPr>
            <a:r>
              <a:rPr lang="el-GR" sz="9600" dirty="0"/>
              <a:t>Το προϊόν φυλάσσεται σε ξηραντήρα.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1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Λιπαρά </a:t>
            </a:r>
            <a:r>
              <a:rPr lang="el-GR" sz="2400" dirty="0" smtClean="0"/>
              <a:t>οξέα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 smtClean="0"/>
              <a:t>Εστέρες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 smtClean="0"/>
              <a:t>Τριγλυκερίδια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Άλατα λιπαρών </a:t>
            </a:r>
            <a:r>
              <a:rPr lang="el-GR" sz="2400" dirty="0" smtClean="0"/>
              <a:t>οξέων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 smtClean="0"/>
              <a:t>Σάπωνες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 smtClean="0"/>
              <a:t>Σαπωνοποίηση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66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Φύλλο Παρουσίασης Αποτελεσμάτων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Πορεία εργασίας</a:t>
            </a:r>
            <a:endParaRPr lang="el-GR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56992"/>
            <a:ext cx="8229600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sz="2400" dirty="0" smtClean="0"/>
              <a:t>Παρατηρήσεις </a:t>
            </a:r>
            <a:r>
              <a:rPr lang="el-GR" sz="2400" dirty="0"/>
              <a:t>επί </a:t>
            </a:r>
            <a:r>
              <a:rPr lang="el-GR" sz="2400" dirty="0" smtClean="0"/>
              <a:t>του προϊόντος και της διαδικασίας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65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/>
              <a:t>Γιατί η κωνική φιάλη με το μίγμα της λιπαρής ύλης που σαπωνοποιείται πρέπει βρίσκεται </a:t>
            </a:r>
            <a:r>
              <a:rPr lang="el-GR" sz="2400" i="1" dirty="0"/>
              <a:t>επάνω</a:t>
            </a:r>
            <a:r>
              <a:rPr lang="el-GR" sz="2400" dirty="0"/>
              <a:t> από τη στάθμη του νερού (και όχι να βυθίζεται στο νερό);</a:t>
            </a:r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/>
              <a:t>Γιατί χρησιμοποιούμε υδατικό διάλυμα NaCl 20% w/w;</a:t>
            </a:r>
          </a:p>
          <a:p>
            <a:pPr>
              <a:spcBef>
                <a:spcPts val="3600"/>
              </a:spcBef>
              <a:buFont typeface="Wingdings" pitchFamily="2" charset="2"/>
              <a:buChar char="§"/>
            </a:pPr>
            <a:r>
              <a:rPr lang="el-GR" sz="2400" dirty="0"/>
              <a:t>Να αναφέρετε (με χημικούς τύπους όπου είναι εφικτό) τα πιο σημαντικά </a:t>
            </a:r>
            <a:r>
              <a:rPr lang="el-GR" sz="2400" b="1" dirty="0"/>
              <a:t>σαπωνοποιήσιμα</a:t>
            </a:r>
            <a:r>
              <a:rPr lang="el-GR" sz="2400" dirty="0"/>
              <a:t> και </a:t>
            </a:r>
            <a:r>
              <a:rPr lang="el-GR" sz="2400" b="1" dirty="0"/>
              <a:t>μη σαπωνοποιήσιμα </a:t>
            </a:r>
            <a:r>
              <a:rPr lang="el-GR" sz="2400" dirty="0"/>
              <a:t>συστατικά ενός λαδιού φυτικής προέλευσης.</a:t>
            </a: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7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3100" dirty="0"/>
              <a:t>Σπηλιόπουλος Ιωακείμ, Βασική οργανική χημεία, 2008, Εκδ. Σταμούλη ΑΕ, </a:t>
            </a:r>
          </a:p>
          <a:p>
            <a:pPr>
              <a:spcBef>
                <a:spcPts val="1800"/>
              </a:spcBef>
            </a:pPr>
            <a:r>
              <a:rPr lang="en-US" sz="3100" dirty="0"/>
              <a:t>McMurry John, </a:t>
            </a:r>
            <a:r>
              <a:rPr lang="el-GR" sz="3100" dirty="0"/>
              <a:t>Οργανική Χημεία, Πανεπιστημιακές Εκδόσεις Κρήτης, 2012 (ενιαίος τόμος) Πανεπιστημιακές εκδόσεις </a:t>
            </a:r>
            <a:r>
              <a:rPr lang="el-GR" sz="3100" dirty="0" smtClean="0"/>
              <a:t>Κρήτης</a:t>
            </a:r>
            <a:r>
              <a:rPr lang="en-US" sz="3100" dirty="0" smtClean="0"/>
              <a:t>,</a:t>
            </a:r>
            <a:endParaRPr lang="el-GR" sz="3100" dirty="0"/>
          </a:p>
          <a:p>
            <a:pPr>
              <a:spcBef>
                <a:spcPts val="1800"/>
              </a:spcBef>
            </a:pPr>
            <a:r>
              <a:rPr lang="en-US" sz="3100" dirty="0"/>
              <a:t>Mills J. S., The Organic Chemistry of Museum Objects, 2nd Ed., Butterworth-Heinemann, Oxford., 2004, </a:t>
            </a:r>
            <a:r>
              <a:rPr lang="el-GR" sz="3100" dirty="0"/>
              <a:t>σελ. </a:t>
            </a:r>
            <a:r>
              <a:rPr lang="el-GR" sz="3100" dirty="0" smtClean="0"/>
              <a:t>31-48</a:t>
            </a:r>
            <a:r>
              <a:rPr lang="en-US" sz="3100" dirty="0" smtClean="0"/>
              <a:t>,</a:t>
            </a:r>
            <a:endParaRPr lang="el-GR" sz="3100" dirty="0"/>
          </a:p>
          <a:p>
            <a:pPr>
              <a:spcBef>
                <a:spcPts val="1800"/>
              </a:spcBef>
            </a:pPr>
            <a:r>
              <a:rPr lang="en-US" sz="3100" dirty="0"/>
              <a:t>Centeno, S. A. and Mahon, D., "The Chemistry of Aging in Oil Paintings: Metal Soaps and Visual Changes." </a:t>
            </a:r>
            <a:r>
              <a:rPr lang="en-US" sz="3100" dirty="0">
                <a:hlinkClick r:id="rId2"/>
              </a:rPr>
              <a:t>The Metropolitan Museum of Art Bulletin</a:t>
            </a:r>
            <a:r>
              <a:rPr lang="en-US" sz="3100" dirty="0"/>
              <a:t>’’, Summer 2009, pp. 12-19], </a:t>
            </a:r>
          </a:p>
          <a:p>
            <a:pPr>
              <a:spcBef>
                <a:spcPts val="1800"/>
              </a:spcBef>
            </a:pPr>
            <a:r>
              <a:rPr lang="en-US" sz="3100" dirty="0"/>
              <a:t>Boon J. and. Ferreira, E. S. B. </a:t>
            </a:r>
            <a:r>
              <a:rPr lang="en-US" sz="3100" dirty="0"/>
              <a:t>Eds</a:t>
            </a:r>
            <a:r>
              <a:rPr lang="en-US" sz="3100" dirty="0"/>
              <a:t>, Reporting </a:t>
            </a:r>
            <a:r>
              <a:rPr lang="en-US" sz="3100" dirty="0"/>
              <a:t>Highlights_De</a:t>
            </a:r>
            <a:r>
              <a:rPr lang="en-US" sz="3100" dirty="0"/>
              <a:t> </a:t>
            </a:r>
            <a:r>
              <a:rPr lang="en-US" sz="3100" dirty="0"/>
              <a:t>Mayerne</a:t>
            </a:r>
            <a:r>
              <a:rPr lang="en-US" sz="3100" dirty="0"/>
              <a:t> </a:t>
            </a:r>
            <a:r>
              <a:rPr lang="en-US" sz="3100" dirty="0"/>
              <a:t>Programme</a:t>
            </a:r>
            <a:r>
              <a:rPr lang="en-US" sz="3100" dirty="0"/>
              <a:t>, NWO, The Hague, 2006.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94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45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42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«Εργαστήριο Επιστήμης Υλικών ΙΙ. Ενότητα 5</a:t>
            </a:r>
            <a:r>
              <a:rPr lang="en-US" sz="2000" dirty="0" smtClean="0"/>
              <a:t>:</a:t>
            </a:r>
            <a:r>
              <a:rPr lang="el-GR" sz="2000" dirty="0"/>
              <a:t> Λιπαρές Ύλες: </a:t>
            </a:r>
            <a:r>
              <a:rPr lang="el-GR" sz="2000" dirty="0" smtClean="0"/>
              <a:t>Παρασκευή </a:t>
            </a:r>
            <a:r>
              <a:rPr lang="el-GR" sz="2000" dirty="0"/>
              <a:t>σαπώνων (σαπωνοποίηση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127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3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4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780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Όλες οι εικόνες και χημικοί τύποι</a:t>
            </a:r>
            <a:r>
              <a:rPr lang="el-GR" sz="2000" dirty="0" smtClean="0"/>
              <a:t>:© </a:t>
            </a:r>
            <a:r>
              <a:rPr lang="el-GR" sz="2000" dirty="0"/>
              <a:t>Σταμάτης Χ. Μπογιατζής </a:t>
            </a:r>
          </a:p>
          <a:p>
            <a:pPr marL="0" indent="0">
              <a:buNone/>
            </a:pPr>
            <a:r>
              <a:rPr lang="el-GR" sz="2000" dirty="0"/>
              <a:t>(εκτός αν αναφέρεται </a:t>
            </a:r>
            <a:r>
              <a:rPr lang="el-GR" sz="2000" dirty="0" smtClean="0"/>
              <a:t>διαφορετικά</a:t>
            </a:r>
            <a:r>
              <a:rPr lang="en-US" sz="2000" dirty="0" smtClean="0"/>
              <a:t>)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143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dirty="0"/>
              <a:t>Στόχος του εργαστηριακού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Η εξοικείωση με τη χημική σύσταση των λιπαρών υλών.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Η κατανόηση της σαπωνοποίησης ως διαδικασίας αποικοδόμησης των λιπαρών υλών.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Ο συσχετισμός της δομής των λιπαρών οξέων με εκείνη των σαπουνιών.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Ο συσχετισμός της δομής των σαπουνιών με την απορρυπαντική </a:t>
            </a:r>
            <a:r>
              <a:rPr lang="el-GR" sz="2400" dirty="0" smtClean="0"/>
              <a:t>δράση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14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Σάπωνες: γενικά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600" dirty="0"/>
              <a:t>Οι σάπωνες (σαπούνια, λατινικά: sapo) είναι ίσως, τα συνηθέστερα μέσα καθαρισμού. Η χρήση τους ήταν γνωστή από τους Ρωμαϊκούς χρόνους, ενώ κάποια γραπτά κείμενα υποδεικνύουν ότι ίσως είχαν πρωτοχρησιμοποιηθεί ακόμα από τους αρχαίους Αιγυπτίους.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600" dirty="0"/>
              <a:t>Η παρασκευή τους από λιπαρή ύλη (συνήθως υπολείμματα ζωικών λιπαρών ιστών) με </a:t>
            </a:r>
            <a:r>
              <a:rPr lang="el-GR" sz="2600" b="1" dirty="0"/>
              <a:t>αλυσίβα</a:t>
            </a:r>
            <a:r>
              <a:rPr lang="el-GR" sz="2600" dirty="0"/>
              <a:t> (στάχτη πλούσια σε αλκάλεα) είναι παραδοσιακά γνωστή.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600" dirty="0"/>
              <a:t>Πρόκειται για μια χημική αντίδραση </a:t>
            </a:r>
            <a:r>
              <a:rPr lang="el-GR" sz="2600" b="1" dirty="0"/>
              <a:t>σαπωνοποίησης,</a:t>
            </a:r>
            <a:r>
              <a:rPr lang="el-GR" sz="2600" dirty="0"/>
              <a:t> κατά την οποία η λιπαρή ύλη σε αλκαλικό περιβάλλον μετατρέπεται σε άλας λιπαρών οξέων, τα οποία ακριβώς αποτελούν τους σάπωνες.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03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Σαπωνοποίηση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Το συνολικό ποσό των λιπαρών οξέων, ελεύθερων (εάν έχει προηγηθεί όξινη υδρόλυση) και συνδεδεμένων σε ένα λάδι, μπορούν να μετατραπούν στο εργαστήριο σε σάπωνες, μέσω κατεργασίας με βάση (άλκαλι), ή αλλιώς, μέσω της αντίδρασης της σαπωνοποίησης. </a:t>
            </a:r>
          </a:p>
          <a:p>
            <a:pPr>
              <a:spcBef>
                <a:spcPts val="2400"/>
              </a:spcBef>
              <a:buFont typeface="Wingdings" pitchFamily="2" charset="2"/>
              <a:buChar char="§"/>
            </a:pPr>
            <a:r>
              <a:rPr lang="el-GR" sz="2400" dirty="0"/>
              <a:t>Η μέθοδος αυτή έχει σαν χαρακτηριστικό ότι μετατρέπει σε </a:t>
            </a:r>
            <a:r>
              <a:rPr lang="el-GR" sz="2400" b="1" dirty="0"/>
              <a:t>άλας νατρίου ή καλίου</a:t>
            </a:r>
            <a:r>
              <a:rPr lang="el-GR" sz="2400" dirty="0"/>
              <a:t> του λιπαρού οξέος (RCOONa, το οποίο καλείται και </a:t>
            </a:r>
            <a:r>
              <a:rPr lang="el-GR" sz="2400" i="1" dirty="0"/>
              <a:t>σάπωνας,</a:t>
            </a:r>
            <a:r>
              <a:rPr lang="el-GR" sz="2400" dirty="0"/>
              <a:t> ή </a:t>
            </a:r>
            <a:r>
              <a:rPr lang="el-GR" sz="2400" i="1" dirty="0"/>
              <a:t>σαπούνι</a:t>
            </a:r>
            <a:r>
              <a:rPr lang="el-GR" sz="2400" dirty="0"/>
              <a:t>) τόσο τα ελεύθερα οξέα, όσο και τα ενωμένα οξέα που βρίσκονται στο τριγλυκερίδιο.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50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Αντίδραση </a:t>
            </a:r>
            <a:r>
              <a:rPr lang="el-GR" dirty="0" smtClean="0"/>
              <a:t>σαπωνοποίησης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sz="2400" dirty="0"/>
              <a:t>Κατά την σαπωνοποίηση των λιπαρών υλών γίνονται συνεπώς οι πιο κάτω αντιδράσεις:</a:t>
            </a:r>
          </a:p>
          <a:p>
            <a:endParaRPr lang="el-GR" dirty="0"/>
          </a:p>
        </p:txBody>
      </p:sp>
      <p:pic>
        <p:nvPicPr>
          <p:cNvPr id="1026" name="Picture 2" title="αντίδραση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2879"/>
            <a:ext cx="6408712" cy="178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26432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(1)</a:t>
            </a:r>
            <a:endParaRPr lang="el-GR" sz="2000" dirty="0">
              <a:latin typeface="+mn-lt"/>
            </a:endParaRPr>
          </a:p>
        </p:txBody>
      </p:sp>
      <p:pic>
        <p:nvPicPr>
          <p:cNvPr id="1027" name="Picture 3" title="αντίδραση (2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2" y="3953143"/>
            <a:ext cx="6137872" cy="79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24328" y="43450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(2)</a:t>
            </a:r>
            <a:endParaRPr lang="el-GR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474512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Η αντίδραση </a:t>
            </a:r>
            <a:r>
              <a:rPr lang="el-GR" sz="2400" b="1" dirty="0">
                <a:latin typeface="+mn-lt"/>
              </a:rPr>
              <a:t>(1) </a:t>
            </a:r>
            <a:r>
              <a:rPr lang="el-GR" sz="2400" dirty="0">
                <a:latin typeface="+mn-lt"/>
              </a:rPr>
              <a:t>είναι μια αντίδραση </a:t>
            </a:r>
            <a:r>
              <a:rPr lang="el-GR" sz="2400" b="1" dirty="0">
                <a:latin typeface="+mn-lt"/>
              </a:rPr>
              <a:t>σαπωνοποίησης, </a:t>
            </a:r>
            <a:r>
              <a:rPr lang="el-GR" sz="2400" dirty="0">
                <a:latin typeface="+mn-lt"/>
              </a:rPr>
              <a:t>κατά την οποία ο τριεστέρας (τριγλυκερίδιο) διασπάται σχηματίζοντας το άλας των ενωμένων λιπαρών οξέων (RCOONa). Η αντίδραση </a:t>
            </a:r>
            <a:r>
              <a:rPr lang="el-GR" sz="2400" b="1" dirty="0">
                <a:latin typeface="+mn-lt"/>
              </a:rPr>
              <a:t>(2) </a:t>
            </a:r>
            <a:r>
              <a:rPr lang="el-GR" sz="2400" dirty="0">
                <a:latin typeface="+mn-lt"/>
              </a:rPr>
              <a:t>είναι μια απλή </a:t>
            </a:r>
            <a:r>
              <a:rPr lang="el-GR" sz="2400" b="1" dirty="0">
                <a:latin typeface="+mn-lt"/>
              </a:rPr>
              <a:t>εξουδετέρωση </a:t>
            </a:r>
            <a:r>
              <a:rPr lang="el-GR" sz="2400" dirty="0">
                <a:latin typeface="+mn-lt"/>
              </a:rPr>
              <a:t>(λιπαρού) οξέος με βάση.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52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Αντίδραση σαπωνοποίησης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/>
              <a:t>Σε κάθε μόριο λαδιού βρίσκονται εστεροποιημένα </a:t>
            </a:r>
            <a:r>
              <a:rPr lang="el-GR" sz="2400" b="1" dirty="0"/>
              <a:t>τρία μόρια </a:t>
            </a:r>
            <a:r>
              <a:rPr lang="el-GR" sz="2400" dirty="0"/>
              <a:t>λιπαρών οξέων (τριεστέρας), που μπορούν να είναι όλα διαφορετικά μεταξύ τους και τα οποία αντιστοιχούν στις αλυσίδες </a:t>
            </a:r>
            <a:r>
              <a:rPr lang="en-US" sz="2400" b="1" dirty="0">
                <a:solidFill>
                  <a:prstClr val="black"/>
                </a:solidFill>
              </a:rPr>
              <a:t>R</a:t>
            </a:r>
            <a:r>
              <a:rPr lang="el-GR" sz="2400" b="1" baseline="-25000" dirty="0">
                <a:solidFill>
                  <a:prstClr val="black"/>
                </a:solidFill>
              </a:rPr>
              <a:t>1</a:t>
            </a:r>
            <a:r>
              <a:rPr lang="el-GR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>
                <a:solidFill>
                  <a:prstClr val="black"/>
                </a:solidFill>
              </a:rPr>
              <a:t>R</a:t>
            </a:r>
            <a:r>
              <a:rPr lang="el-GR" sz="2400" b="1" baseline="-25000" dirty="0">
                <a:solidFill>
                  <a:prstClr val="black"/>
                </a:solidFill>
              </a:rPr>
              <a:t>2</a:t>
            </a:r>
            <a:r>
              <a:rPr lang="el-GR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>
                <a:solidFill>
                  <a:prstClr val="black"/>
                </a:solidFill>
              </a:rPr>
              <a:t>R</a:t>
            </a:r>
            <a:r>
              <a:rPr lang="el-GR" sz="2400" b="1" baseline="-25000" dirty="0">
                <a:solidFill>
                  <a:prstClr val="black"/>
                </a:solidFill>
              </a:rPr>
              <a:t>3</a:t>
            </a:r>
            <a:r>
              <a:rPr lang="el-GR" sz="2400" dirty="0">
                <a:solidFill>
                  <a:prstClr val="black"/>
                </a:solidFill>
              </a:rPr>
              <a:t>. </a:t>
            </a:r>
            <a:endParaRPr lang="el-GR" sz="2400" dirty="0" smtClean="0"/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 smtClean="0"/>
              <a:t>Συνεπώς</a:t>
            </a:r>
            <a:r>
              <a:rPr lang="el-GR" sz="2400" dirty="0"/>
              <a:t>, ο σάπωνας που παράγεται θα είναι </a:t>
            </a:r>
            <a:r>
              <a:rPr lang="el-GR" sz="2400" b="1" dirty="0"/>
              <a:t>μίγμα</a:t>
            </a:r>
            <a:r>
              <a:rPr lang="el-GR" sz="2400" dirty="0"/>
              <a:t> των αλάτων των λιπαρών οξέων που βρίσκονται στο συγκεκριμένο είδος λαδιού, και σε αναλογία που είναι άμεση συνάρτηση της αναλογίας τους στο αρχικό υλικό (λάδι).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pic>
        <p:nvPicPr>
          <p:cNvPr id="2050" name="Picture 2" title="Αντίδραση σαπωνοποίηση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19405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75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Αντίδραση σαπωνοποίησης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pic>
        <p:nvPicPr>
          <p:cNvPr id="5" name="Content Placeholder 4" title="Αντίδραση σαπωνοποίηση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800741" cy="4420217"/>
          </a:xfrm>
        </p:spPr>
      </p:pic>
      <p:sp>
        <p:nvSpPr>
          <p:cNvPr id="6" name="5 - Στρογγυλεμένο ορθογώνιο"/>
          <p:cNvSpPr/>
          <p:nvPr/>
        </p:nvSpPr>
        <p:spPr>
          <a:xfrm>
            <a:off x="467544" y="2492896"/>
            <a:ext cx="1643075" cy="2143140"/>
          </a:xfrm>
          <a:prstGeom prst="round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95536" y="1484784"/>
            <a:ext cx="1214446" cy="928694"/>
          </a:xfrm>
          <a:prstGeom prst="rect">
            <a:avLst/>
          </a:prstGeom>
          <a:solidFill>
            <a:srgbClr val="D99694">
              <a:alpha val="30980"/>
            </a:srgb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 rot="5400000">
            <a:off x="2017711" y="3207276"/>
            <a:ext cx="1214446" cy="714380"/>
          </a:xfrm>
          <a:prstGeom prst="rect">
            <a:avLst/>
          </a:prstGeom>
          <a:solidFill>
            <a:srgbClr val="D99694">
              <a:alpha val="30980"/>
            </a:srgb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 rot="10800000">
            <a:off x="288379" y="4636036"/>
            <a:ext cx="1428759" cy="928694"/>
          </a:xfrm>
          <a:prstGeom prst="rect">
            <a:avLst/>
          </a:prstGeom>
          <a:solidFill>
            <a:srgbClr val="D99694">
              <a:alpha val="30980"/>
            </a:srgb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10" name="9 - Δεξιό βέλος" title="βέλος με φορά δεξιά"/>
          <p:cNvSpPr/>
          <p:nvPr/>
        </p:nvSpPr>
        <p:spPr>
          <a:xfrm>
            <a:off x="3275856" y="3314433"/>
            <a:ext cx="571504" cy="500066"/>
          </a:xfrm>
          <a:prstGeom prst="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pic>
        <p:nvPicPr>
          <p:cNvPr id="11" name="Picture 10" title="μίγμ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38" y="1484784"/>
            <a:ext cx="1981477" cy="44011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80112" y="297814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3 διαφορετικά </a:t>
            </a:r>
            <a:r>
              <a:rPr lang="el-GR" sz="2400" dirty="0" smtClean="0">
                <a:latin typeface="+mn-lt"/>
              </a:rPr>
              <a:t>μόρια σαπώνων παράγονται </a:t>
            </a:r>
            <a:r>
              <a:rPr lang="el-GR" sz="2400" dirty="0">
                <a:latin typeface="+mn-lt"/>
              </a:rPr>
              <a:t>ως </a:t>
            </a:r>
            <a:r>
              <a:rPr lang="el-GR" sz="2400" b="1" dirty="0">
                <a:latin typeface="+mn-lt"/>
              </a:rPr>
              <a:t>μίγμα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01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Σαπωνοποιήσιμα συστατικά των λιπαρών υλών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/>
              <a:t>Όλα τα συστατικά σε ένα δείγμα λαδιού που μπορούν να μετατραπούν σε σάπωνες κατόπιν κατεργασίας με άλκαλι, ονομάζονται </a:t>
            </a:r>
            <a:r>
              <a:rPr lang="el-GR" sz="2400" b="1" dirty="0">
                <a:solidFill>
                  <a:srgbClr val="005000"/>
                </a:solidFill>
              </a:rPr>
              <a:t>σαπωνοποιήσιμα συστατικά.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/>
              <a:t>Αυτά είναι κυρίως: τα </a:t>
            </a:r>
            <a:r>
              <a:rPr lang="el-GR" sz="2400" b="1" dirty="0">
                <a:solidFill>
                  <a:srgbClr val="005000"/>
                </a:solidFill>
              </a:rPr>
              <a:t>τριγλυκερίδια, </a:t>
            </a:r>
            <a:r>
              <a:rPr lang="el-GR" sz="2400" dirty="0"/>
              <a:t>και τα </a:t>
            </a:r>
            <a:r>
              <a:rPr lang="el-GR" sz="2400" b="1" dirty="0">
                <a:solidFill>
                  <a:srgbClr val="005000"/>
                </a:solidFill>
              </a:rPr>
              <a:t>ελεύθερα οξέα, </a:t>
            </a:r>
            <a:r>
              <a:rPr lang="el-GR" sz="2400" dirty="0"/>
              <a:t>καθώς και οποιοσδήποτε άλλος εστέρας ή όξινο συστατικό</a:t>
            </a:r>
          </a:p>
          <a:p>
            <a:endParaRPr lang="el-GR" dirty="0"/>
          </a:p>
        </p:txBody>
      </p:sp>
      <p:pic>
        <p:nvPicPr>
          <p:cNvPr id="3074" name="Picture 2" title="Τριεστέρας γλυκερίν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3"/>
            <a:ext cx="1905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4536002"/>
            <a:ext cx="167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820000"/>
                </a:solidFill>
                <a:latin typeface="+mn-lt"/>
              </a:rPr>
              <a:t>Τριεστέρας γλυκερίνης</a:t>
            </a:r>
          </a:p>
        </p:txBody>
      </p:sp>
      <p:pic>
        <p:nvPicPr>
          <p:cNvPr id="3075" name="Picture 3" title="Ελεύθερα λιπαρά οξέ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2137"/>
            <a:ext cx="9144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- Στρογγυλεμένο ορθογώνιο" title="Ελεύθερα λιπαρά οξέα"/>
          <p:cNvSpPr/>
          <p:nvPr/>
        </p:nvSpPr>
        <p:spPr>
          <a:xfrm>
            <a:off x="5394370" y="3261755"/>
            <a:ext cx="1285884" cy="3357586"/>
          </a:xfrm>
          <a:prstGeom prst="roundRect">
            <a:avLst/>
          </a:prstGeom>
          <a:noFill/>
          <a:ln w="63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804248" y="4536002"/>
            <a:ext cx="182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820000"/>
                </a:solidFill>
                <a:latin typeface="+mn-lt"/>
              </a:rPr>
              <a:t>Ελεύθερα λιπαρά οξέα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0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94</TotalTime>
  <Words>2099</Words>
  <Application>Microsoft Office PowerPoint</Application>
  <PresentationFormat>Προβολή στην οθόνη (4:3)</PresentationFormat>
  <Paragraphs>202</Paragraphs>
  <Slides>30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OC_template_updated</vt:lpstr>
      <vt:lpstr>1_OC_template_updated</vt:lpstr>
      <vt:lpstr>2_OC_template_updated</vt:lpstr>
      <vt:lpstr>3_OC_template_updated</vt:lpstr>
      <vt:lpstr>Εργαστήριο  Επιστήμης Υλικών ΙΙ</vt:lpstr>
      <vt:lpstr>Βασικοί όροι</vt:lpstr>
      <vt:lpstr>Στόχος του εργαστηριακού μαθήματος</vt:lpstr>
      <vt:lpstr>Σάπωνες: γενικά</vt:lpstr>
      <vt:lpstr>Σαπωνοποίηση </vt:lpstr>
      <vt:lpstr>Αντίδραση σαπωνοποίησης (1 από 3)</vt:lpstr>
      <vt:lpstr>Αντίδραση σαπωνοποίησης (2 από 3)</vt:lpstr>
      <vt:lpstr>Αντίδραση σαπωνοποίησης (3 από 3)</vt:lpstr>
      <vt:lpstr>Σαπωνοποιήσιμα συστατικά των λιπαρών υλών</vt:lpstr>
      <vt:lpstr>Μη σαπωνοποιήσιμα συστατικά των λιπαρών υλών</vt:lpstr>
      <vt:lpstr>Πότε είναι επιθυμητή η σαπωνοποίηση;</vt:lpstr>
      <vt:lpstr>Πότε είναι ανεπιθύμητη η σαπωνοποίηση;</vt:lpstr>
      <vt:lpstr>Σάπωνες στην επιφάνειες των ελαιογραφιών (1 από 3) </vt:lpstr>
      <vt:lpstr>Σάπωνες στην επιφάνειες των ελαιογραφιών (2 από 3) </vt:lpstr>
      <vt:lpstr>Σάπωνες στην επιφάνειες των ελαιογραφιών (3 από 3) </vt:lpstr>
      <vt:lpstr>Σκοπός πειράματος</vt:lpstr>
      <vt:lpstr>Απαιτούμενα όργανα και αντιδραστήρια</vt:lpstr>
      <vt:lpstr>Πειραματική Διαδικασία (1 από 2)</vt:lpstr>
      <vt:lpstr>Πειραματική Διαδικασία (2 από 2)</vt:lpstr>
      <vt:lpstr>Φύλλο Παρουσίασης Αποτελεσμάτων</vt:lpstr>
      <vt:lpstr>Ερωτήσεις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29</cp:revision>
  <dcterms:created xsi:type="dcterms:W3CDTF">2013-05-28T10:50:09Z</dcterms:created>
  <dcterms:modified xsi:type="dcterms:W3CDTF">2015-02-27T13:30:49Z</dcterms:modified>
</cp:coreProperties>
</file>