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3"/>
  </p:notesMasterIdLst>
  <p:handoutMasterIdLst>
    <p:handoutMasterId r:id="rId84"/>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322" r:id="rId20"/>
    <p:sldId id="285" r:id="rId21"/>
    <p:sldId id="288" r:id="rId22"/>
    <p:sldId id="290" r:id="rId23"/>
    <p:sldId id="291" r:id="rId24"/>
    <p:sldId id="292" r:id="rId25"/>
    <p:sldId id="349"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6" r:id="rId39"/>
    <p:sldId id="307" r:id="rId40"/>
    <p:sldId id="308" r:id="rId41"/>
    <p:sldId id="309" r:id="rId42"/>
    <p:sldId id="310" r:id="rId43"/>
    <p:sldId id="311" r:id="rId44"/>
    <p:sldId id="312" r:id="rId45"/>
    <p:sldId id="313" r:id="rId46"/>
    <p:sldId id="314" r:id="rId47"/>
    <p:sldId id="323" r:id="rId48"/>
    <p:sldId id="315" r:id="rId49"/>
    <p:sldId id="316" r:id="rId50"/>
    <p:sldId id="317" r:id="rId51"/>
    <p:sldId id="318" r:id="rId52"/>
    <p:sldId id="319" r:id="rId53"/>
    <p:sldId id="324" r:id="rId54"/>
    <p:sldId id="325" r:id="rId55"/>
    <p:sldId id="326" r:id="rId56"/>
    <p:sldId id="327" r:id="rId57"/>
    <p:sldId id="328" r:id="rId58"/>
    <p:sldId id="329" r:id="rId59"/>
    <p:sldId id="330" r:id="rId60"/>
    <p:sldId id="331" r:id="rId61"/>
    <p:sldId id="332" r:id="rId62"/>
    <p:sldId id="335" r:id="rId63"/>
    <p:sldId id="337" r:id="rId64"/>
    <p:sldId id="338" r:id="rId65"/>
    <p:sldId id="340" r:id="rId66"/>
    <p:sldId id="341" r:id="rId67"/>
    <p:sldId id="342" r:id="rId68"/>
    <p:sldId id="343" r:id="rId69"/>
    <p:sldId id="344" r:id="rId70"/>
    <p:sldId id="345" r:id="rId71"/>
    <p:sldId id="346" r:id="rId72"/>
    <p:sldId id="347" r:id="rId73"/>
    <p:sldId id="348" r:id="rId74"/>
    <p:sldId id="257" r:id="rId75"/>
    <p:sldId id="262" r:id="rId76"/>
    <p:sldId id="264" r:id="rId77"/>
    <p:sldId id="320" r:id="rId78"/>
    <p:sldId id="321" r:id="rId79"/>
    <p:sldId id="266" r:id="rId80"/>
    <p:sldId id="350" r:id="rId81"/>
    <p:sldId id="261" r:id="rId82"/>
  </p:sldIdLst>
  <p:sldSz cx="9144000" cy="6858000" type="screen4x3"/>
  <p:notesSz cx="7104063" cy="10234613"/>
  <p:custDataLst>
    <p:tags r:id="rId8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76D38"/>
    <a:srgbClr val="468A48"/>
    <a:srgbClr val="996633"/>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31/8/2015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31/8/2015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43</a:t>
            </a:fld>
            <a:endParaRPr lang="el-GR" dirty="0"/>
          </a:p>
        </p:txBody>
      </p:sp>
    </p:spTree>
    <p:extLst>
      <p:ext uri="{BB962C8B-B14F-4D97-AF65-F5344CB8AC3E}">
        <p14:creationId xmlns:p14="http://schemas.microsoft.com/office/powerpoint/2010/main" val="157142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49</a:t>
            </a:fld>
            <a:endParaRPr lang="el-GR" dirty="0"/>
          </a:p>
        </p:txBody>
      </p:sp>
    </p:spTree>
    <p:extLst>
      <p:ext uri="{BB962C8B-B14F-4D97-AF65-F5344CB8AC3E}">
        <p14:creationId xmlns:p14="http://schemas.microsoft.com/office/powerpoint/2010/main" val="2067180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50</a:t>
            </a:fld>
            <a:endParaRPr lang="el-GR" dirty="0"/>
          </a:p>
        </p:txBody>
      </p:sp>
    </p:spTree>
    <p:extLst>
      <p:ext uri="{BB962C8B-B14F-4D97-AF65-F5344CB8AC3E}">
        <p14:creationId xmlns:p14="http://schemas.microsoft.com/office/powerpoint/2010/main" val="99271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69</a:t>
            </a:fld>
            <a:endParaRPr lang="el-GR" dirty="0"/>
          </a:p>
        </p:txBody>
      </p:sp>
    </p:spTree>
    <p:extLst>
      <p:ext uri="{BB962C8B-B14F-4D97-AF65-F5344CB8AC3E}">
        <p14:creationId xmlns:p14="http://schemas.microsoft.com/office/powerpoint/2010/main" val="162160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78</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3470006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295357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324426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22</a:t>
            </a:fld>
            <a:endParaRPr lang="el-GR" dirty="0"/>
          </a:p>
        </p:txBody>
      </p:sp>
    </p:spTree>
    <p:extLst>
      <p:ext uri="{BB962C8B-B14F-4D97-AF65-F5344CB8AC3E}">
        <p14:creationId xmlns:p14="http://schemas.microsoft.com/office/powerpoint/2010/main" val="353777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413168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32</a:t>
            </a:fld>
            <a:endParaRPr lang="el-GR" dirty="0"/>
          </a:p>
        </p:txBody>
      </p:sp>
    </p:spTree>
    <p:extLst>
      <p:ext uri="{BB962C8B-B14F-4D97-AF65-F5344CB8AC3E}">
        <p14:creationId xmlns:p14="http://schemas.microsoft.com/office/powerpoint/2010/main" val="380149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extLst>
      <p:ext uri="{BB962C8B-B14F-4D97-AF65-F5344CB8AC3E}">
        <p14:creationId xmlns:p14="http://schemas.microsoft.com/office/powerpoint/2010/main" val="29654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35</a:t>
            </a:fld>
            <a:endParaRPr lang="el-GR" dirty="0"/>
          </a:p>
        </p:txBody>
      </p:sp>
    </p:spTree>
    <p:extLst>
      <p:ext uri="{BB962C8B-B14F-4D97-AF65-F5344CB8AC3E}">
        <p14:creationId xmlns:p14="http://schemas.microsoft.com/office/powerpoint/2010/main" val="356002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43852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51017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739127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952726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83222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87027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57441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74676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83406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744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57647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Anatomical_terminology#mediaviewer/File:Planes_of_Body.jpg"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commons.wikimedia.org/w/index.php?title=User:Osteomyoamare&amp;action=edit&amp;redlink=1" TargetMode="External"/><Relationship Id="rId3" Type="http://schemas.openxmlformats.org/officeDocument/2006/relationships/hyperlink" Target="http://commons.wikimedia.org/wiki/File:Anatomical_Sagittal_Plane-en.svg" TargetMode="External"/><Relationship Id="rId7" Type="http://schemas.openxmlformats.org/officeDocument/2006/relationships/hyperlink" Target="http://commons.wikimedia.org/wiki/File:Transverse.pn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commons.wikimedia.org/wiki/File:Plano_anatomico_Frontal.svg" TargetMode="External"/><Relationship Id="rId5" Type="http://schemas.openxmlformats.org/officeDocument/2006/relationships/hyperlink" Target="http://creativecommons.org/licenses/by-sa/3.0/deed.en" TargetMode="External"/><Relationship Id="rId10" Type="http://schemas.openxmlformats.org/officeDocument/2006/relationships/image" Target="../media/image8.png"/><Relationship Id="rId4" Type="http://schemas.openxmlformats.org/officeDocument/2006/relationships/hyperlink" Target="http://commons.wikimedia.org/wiki/User:Edoarado" TargetMode="External"/><Relationship Id="rId9" Type="http://schemas.openxmlformats.org/officeDocument/2006/relationships/hyperlink" Target="http://creativecommons.org/licenses/by/3.0/deed.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rentbrookbush.com/joint-ac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10.jpg"/><Relationship Id="rId7" Type="http://schemas.openxmlformats.org/officeDocument/2006/relationships/hyperlink" Target="https://yiss-anatomy2010-11.wikispaces.com/Vanet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5.jpeg"/><Relationship Id="rId5" Type="http://schemas.openxmlformats.org/officeDocument/2006/relationships/image" Target="../media/image12.jpg"/><Relationship Id="rId10" Type="http://schemas.openxmlformats.org/officeDocument/2006/relationships/hyperlink" Target="http://design.tutsplus.com/articles/human-anatomy-fundamentals-flexibility-and-joint-limitations--vector-25401" TargetMode="External"/><Relationship Id="rId4" Type="http://schemas.openxmlformats.org/officeDocument/2006/relationships/image" Target="../media/image11.jpg"/><Relationship Id="rId9" Type="http://schemas.openxmlformats.org/officeDocument/2006/relationships/image" Target="../media/image14.jpg"/></Relationships>
</file>

<file path=ppt/slides/_rels/slide22.xml.rels><?xml version="1.0" encoding="UTF-8" standalone="yes"?>
<Relationships xmlns="http://schemas.openxmlformats.org/package/2006/relationships"><Relationship Id="rId8" Type="http://schemas.openxmlformats.org/officeDocument/2006/relationships/hyperlink" Target="http://cnx.org/contents/b375ea7d-22d5-4f47-b10a-41dd93637896@6/Sensory_Perception" TargetMode="External"/><Relationship Id="rId3" Type="http://schemas.openxmlformats.org/officeDocument/2006/relationships/image" Target="../media/image17.jpg"/><Relationship Id="rId7" Type="http://schemas.openxmlformats.org/officeDocument/2006/relationships/image" Target="../media/image19.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yiss-anatomy2010-11.wikispaces.com/file/detail/movements-internal-medial-rotation-external-lateral-rotation_imagelarge.jpg" TargetMode="External"/><Relationship Id="rId5" Type="http://schemas.openxmlformats.org/officeDocument/2006/relationships/image" Target="../media/image18.jpeg"/><Relationship Id="rId10" Type="http://schemas.openxmlformats.org/officeDocument/2006/relationships/hyperlink" Target="http://2beingfit.com/4-simple-pelvic-correction-exercise/" TargetMode="External"/><Relationship Id="rId4" Type="http://schemas.openxmlformats.org/officeDocument/2006/relationships/hyperlink" Target="http://design.tutsplus.com/articles/human-anatomy-fundamentals-flexibility-and-joint-limitations--vector-25401" TargetMode="External"/><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jp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en.wikipedia.org/wiki/Anatomical_terminology#mediaviewer/File:Body_Movements_II.jpg" TargetMode="External"/><Relationship Id="rId9" Type="http://schemas.openxmlformats.org/officeDocument/2006/relationships/hyperlink" Target="http://healthfavo.com/circumduction.html"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5YcNAPzDxDg" TargetMode="Externa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File:Rechte-hand-regel.jp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Flexion_Extension_Leg.png"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ndex.php?title=User:Osteomyoamare&amp;action=edit&amp;redlink=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File:Pradialheadfrac.png"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bestperformancegroup.com/?page_id=54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biology.kenyon.edu/slonc/bio3/2001projects/Bone/fractures.html"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Anatomical_terminology#mediaviewer/File:Biceps_Muscle_CNX.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CFC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Anatomical_terminology#mediaviewer/File:Biceps_Muscle_CNX.jp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creativecommons.org/licenses/by-sa/3.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Anatomical_terminology#mediaviewer/File:Biceps_Muscle_CNX.jp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creativecommons.org/licenses/by-sa/3.0/"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en.wikipedia.org/wiki/Anatomical_terminology#mediaviewer/File:Biceps_Muscle_CNX.jp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commons.wikimedia.org/wiki/User:CFCF" TargetMode="External"/><Relationship Id="rId4" Type="http://schemas.openxmlformats.org/officeDocument/2006/relationships/hyperlink" Target="https://www.flickr.com/photos/rswatski/4844488354"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reativecommons.org/licenses/by/3.0/" TargetMode="External"/><Relationship Id="rId5" Type="http://schemas.openxmlformats.org/officeDocument/2006/relationships/hyperlink" Target="http://cnx.org/contents/d703853c-6382-4035-8d6a-dcbca00a15ca@6/Forces_and_Torques_in_Muscles_" TargetMode="External"/><Relationship Id="rId4" Type="http://schemas.openxmlformats.org/officeDocument/2006/relationships/image" Target="../media/image3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Κινησιολογία Ι</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3999" cy="1752600"/>
          </a:xfrm>
        </p:spPr>
        <p:txBody>
          <a:bodyPr>
            <a:normAutofit/>
          </a:bodyPr>
          <a:lstStyle/>
          <a:p>
            <a:pPr>
              <a:spcBef>
                <a:spcPts val="0"/>
              </a:spcBef>
              <a:spcAft>
                <a:spcPts val="1200"/>
              </a:spcAft>
            </a:pPr>
            <a:r>
              <a:rPr lang="el-GR" sz="2600" b="1" dirty="0" smtClean="0"/>
              <a:t>Ενότητα </a:t>
            </a:r>
            <a:r>
              <a:rPr lang="en-US" sz="2600" b="1" dirty="0" smtClean="0"/>
              <a:t>1</a:t>
            </a:r>
            <a:r>
              <a:rPr lang="el-GR" sz="2600" dirty="0" smtClean="0"/>
              <a:t>:</a:t>
            </a:r>
            <a:r>
              <a:rPr lang="en-US" sz="2600" dirty="0" smtClean="0"/>
              <a:t> </a:t>
            </a:r>
            <a:r>
              <a:rPr lang="el-GR" sz="2600" dirty="0"/>
              <a:t>Εισαγωγή στην </a:t>
            </a:r>
            <a:r>
              <a:rPr lang="el-GR" sz="2600" dirty="0" smtClean="0"/>
              <a:t>Κινησιολογία</a:t>
            </a:r>
            <a:endParaRPr lang="en-US" sz="2600" dirty="0" smtClean="0"/>
          </a:p>
          <a:p>
            <a:pPr>
              <a:spcBef>
                <a:spcPts val="0"/>
              </a:spcBef>
              <a:spcAft>
                <a:spcPts val="1200"/>
              </a:spcAft>
            </a:pPr>
            <a:r>
              <a:rPr lang="el-GR" sz="2200" dirty="0" smtClean="0"/>
              <a:t>Παλίνα </a:t>
            </a:r>
            <a:r>
              <a:rPr lang="el-GR" sz="2200" dirty="0"/>
              <a:t>Καρακασίδου, </a:t>
            </a:r>
            <a:r>
              <a:rPr lang="en-US" sz="2200" dirty="0"/>
              <a:t>PT, OMT, MManipTher, MSc, PhD</a:t>
            </a:r>
          </a:p>
          <a:p>
            <a:pPr>
              <a:spcBef>
                <a:spcPts val="0"/>
              </a:spcBef>
            </a:pPr>
            <a:r>
              <a:rPr lang="el-GR" sz="2200" dirty="0" smtClean="0"/>
              <a:t>Τμήμα 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Εμβιομηχανική – Κινησιολογία </a:t>
            </a:r>
            <a:r>
              <a:rPr lang="el-GR" sz="3200" b="0" dirty="0" smtClean="0"/>
              <a:t>4/5 </a:t>
            </a:r>
            <a:endParaRPr lang="el-GR" dirty="0"/>
          </a:p>
        </p:txBody>
      </p:sp>
      <p:sp>
        <p:nvSpPr>
          <p:cNvPr id="3" name="Θέση περιεχομένου 2"/>
          <p:cNvSpPr>
            <a:spLocks noGrp="1"/>
          </p:cNvSpPr>
          <p:nvPr>
            <p:ph idx="1"/>
          </p:nvPr>
        </p:nvSpPr>
        <p:spPr/>
        <p:txBody>
          <a:bodyPr/>
          <a:lstStyle/>
          <a:p>
            <a:pPr marL="0" indent="0">
              <a:buNone/>
            </a:pPr>
            <a:r>
              <a:rPr lang="el-GR" dirty="0"/>
              <a:t>Η εμβιομηχανική προσέγγιση στην κίνηση μπορεί να είναι:</a:t>
            </a:r>
          </a:p>
          <a:p>
            <a:r>
              <a:rPr lang="el-GR" dirty="0"/>
              <a:t>Ποιοτική μέσω της παρατήρησης και περιγραφής της κίνησης (κινησιολογία), ή</a:t>
            </a:r>
          </a:p>
          <a:p>
            <a:r>
              <a:rPr lang="el-GR" dirty="0"/>
              <a:t>Ποσοτική:</a:t>
            </a:r>
          </a:p>
          <a:p>
            <a:pPr marL="457200" indent="-457200">
              <a:buFont typeface="+mj-lt"/>
              <a:buAutoNum type="arabicPeriod"/>
            </a:pPr>
            <a:r>
              <a:rPr lang="el-GR" dirty="0"/>
              <a:t>Μέσω των παραμέτρων της κατεύθυνσης και της ταχύτητας της κίνησης (κινηματική</a:t>
            </a:r>
            <a:r>
              <a:rPr lang="el-GR" dirty="0" smtClean="0"/>
              <a:t>)</a:t>
            </a:r>
            <a:r>
              <a:rPr lang="en-US" dirty="0" smtClean="0"/>
              <a:t>.</a:t>
            </a:r>
            <a:endParaRPr lang="el-GR" dirty="0"/>
          </a:p>
          <a:p>
            <a:pPr marL="457200" indent="-457200">
              <a:buFont typeface="+mj-lt"/>
              <a:buAutoNum type="arabicPeriod"/>
            </a:pPr>
            <a:r>
              <a:rPr lang="el-GR" dirty="0"/>
              <a:t>Μέσω της εφαρμογής των εσωτερικών και εξωτερικών δυνάμεων (κινητική</a:t>
            </a:r>
            <a:r>
              <a:rPr lang="el-GR" dirty="0" smtClean="0"/>
              <a:t>)</a:t>
            </a:r>
            <a:r>
              <a:rPr lang="en-US" dirty="0" smtClean="0"/>
              <a:t>.</a:t>
            </a:r>
            <a:endParaRPr lang="el-GR" dirty="0"/>
          </a:p>
          <a:p>
            <a:pPr marL="457200" indent="-457200">
              <a:buFont typeface="+mj-lt"/>
              <a:buAutoNum type="arabicPeriod"/>
            </a:pPr>
            <a:r>
              <a:rPr lang="el-GR" dirty="0"/>
              <a:t>Μέσω της σωστής θέσης και λειτουργίας των μελών του σώματος για την αποδοτική και αποτελεσματική </a:t>
            </a:r>
            <a:r>
              <a:rPr lang="el-GR" dirty="0" smtClean="0"/>
              <a:t>κίνηση</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79143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Εμβιομηχανική – Κινησιολογία </a:t>
            </a:r>
            <a:r>
              <a:rPr lang="el-GR" sz="3200" b="0" dirty="0" smtClean="0"/>
              <a:t>5/5 </a:t>
            </a:r>
            <a:endParaRPr lang="el-GR" dirty="0"/>
          </a:p>
        </p:txBody>
      </p:sp>
      <p:sp>
        <p:nvSpPr>
          <p:cNvPr id="3" name="Θέση περιεχομένου 2"/>
          <p:cNvSpPr>
            <a:spLocks noGrp="1"/>
          </p:cNvSpPr>
          <p:nvPr>
            <p:ph idx="1"/>
          </p:nvPr>
        </p:nvSpPr>
        <p:spPr/>
        <p:txBody>
          <a:bodyPr/>
          <a:lstStyle/>
          <a:p>
            <a:r>
              <a:rPr lang="el-GR" dirty="0"/>
              <a:t>Π.χ., για να εξεταστεί εμβιομηχανικά η έγερση από την καρέκλα, θα πρέπει να προσδιοριστούν και να αναλυθούν οι δυνάμεις που δρουν στο ισχίο, στο γόνατο και στην ποδοκνημική καθώς και τις δυνάμεις μεταξύ του άκρου πόδα και του </a:t>
            </a:r>
            <a:r>
              <a:rPr lang="el-GR" dirty="0" smtClean="0"/>
              <a:t>εδάφους</a:t>
            </a:r>
            <a:r>
              <a:rPr lang="en-US" dirty="0" smtClean="0"/>
              <a:t>.</a:t>
            </a:r>
            <a:endParaRPr lang="el-GR" dirty="0"/>
          </a:p>
          <a:p>
            <a:r>
              <a:rPr lang="el-GR" dirty="0"/>
              <a:t>Όλες αυτές οι δυνάμεις εφαρμόζονται ταυτόχρονα με αποτέλεσμα την έγερση από την </a:t>
            </a:r>
            <a:r>
              <a:rPr lang="el-GR" dirty="0" smtClean="0"/>
              <a:t>καρέκλα</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99779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Κινησιολογία </a:t>
            </a:r>
            <a:r>
              <a:rPr lang="el-GR" sz="3200" b="0" dirty="0" smtClean="0"/>
              <a:t>2/2</a:t>
            </a:r>
            <a:endParaRPr lang="el-GR" sz="3200" b="0" dirty="0"/>
          </a:p>
        </p:txBody>
      </p:sp>
      <p:sp>
        <p:nvSpPr>
          <p:cNvPr id="3" name="Θέση περιεχομένου 2"/>
          <p:cNvSpPr>
            <a:spLocks noGrp="1"/>
          </p:cNvSpPr>
          <p:nvPr>
            <p:ph idx="1"/>
          </p:nvPr>
        </p:nvSpPr>
        <p:spPr/>
        <p:txBody>
          <a:bodyPr/>
          <a:lstStyle/>
          <a:p>
            <a:r>
              <a:rPr lang="el-GR" dirty="0"/>
              <a:t>Άρα, η Κινησιολογία αποτελεί έναν κλάδο της Εμβιομηχανικής που δανείζεται την γνώση από την λειτουργική </a:t>
            </a:r>
            <a:r>
              <a:rPr lang="el-GR" dirty="0" smtClean="0"/>
              <a:t>ανατομική.</a:t>
            </a:r>
            <a:endParaRPr lang="el-GR" dirty="0"/>
          </a:p>
          <a:p>
            <a:r>
              <a:rPr lang="el-GR" dirty="0"/>
              <a:t>Για την καλύτερη κατανόηση του μαθήματος θα δανειστούμε έννοιες από την κινηματική και την </a:t>
            </a:r>
            <a:r>
              <a:rPr lang="el-GR" dirty="0" smtClean="0"/>
              <a:t>κινητική.</a:t>
            </a:r>
            <a:endParaRPr lang="el-GR" dirty="0"/>
          </a:p>
          <a:p>
            <a:r>
              <a:rPr lang="el-GR" dirty="0"/>
              <a:t>Περισσότερα στοιχεία της Εμβιομηχανικής θα αναλυθούν μεγαλύτερο </a:t>
            </a:r>
            <a:r>
              <a:rPr lang="el-GR" dirty="0" smtClean="0"/>
              <a:t>εξάμηνο.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31988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Ανατομική – Λειτουργική </a:t>
            </a:r>
            <a:r>
              <a:rPr lang="el-GR" dirty="0" smtClean="0"/>
              <a:t>Ανατομική </a:t>
            </a:r>
            <a:r>
              <a:rPr lang="el-GR" sz="3600" b="0" dirty="0" smtClean="0"/>
              <a:t>1/2</a:t>
            </a:r>
            <a:endParaRPr lang="el-GR" sz="3600" b="0" dirty="0"/>
          </a:p>
        </p:txBody>
      </p:sp>
      <p:sp>
        <p:nvSpPr>
          <p:cNvPr id="3" name="Θέση περιεχομένου 2"/>
          <p:cNvSpPr>
            <a:spLocks noGrp="1"/>
          </p:cNvSpPr>
          <p:nvPr>
            <p:ph idx="1"/>
          </p:nvPr>
        </p:nvSpPr>
        <p:spPr>
          <a:xfrm>
            <a:off x="323528" y="1196752"/>
            <a:ext cx="8568952" cy="5616624"/>
          </a:xfrm>
        </p:spPr>
        <p:txBody>
          <a:bodyPr>
            <a:noAutofit/>
          </a:bodyPr>
          <a:lstStyle/>
          <a:p>
            <a:r>
              <a:rPr lang="el-GR" sz="2200" dirty="0"/>
              <a:t>Ανατομική: είναι η επιστήμη που εξετάζει την δομή του σώματος και αποτελεί την βάση για την αντίληψη της </a:t>
            </a:r>
            <a:r>
              <a:rPr lang="el-GR" sz="2200" dirty="0" smtClean="0"/>
              <a:t>κίνησης,</a:t>
            </a:r>
            <a:endParaRPr lang="el-GR" sz="2200" dirty="0"/>
          </a:p>
          <a:p>
            <a:r>
              <a:rPr lang="el-GR" sz="2200" dirty="0"/>
              <a:t>Η καλή γνώση της ανατομικής βοηθά στην κατανόηση της παθολογίας μιας </a:t>
            </a:r>
            <a:r>
              <a:rPr lang="el-GR" sz="2200" dirty="0" smtClean="0"/>
              <a:t>άρθρωσης,</a:t>
            </a:r>
            <a:endParaRPr lang="el-GR" sz="2200" dirty="0"/>
          </a:p>
          <a:p>
            <a:r>
              <a:rPr lang="el-GR" sz="2200" dirty="0"/>
              <a:t>Π.χ., σε ασθενή με πόνο στην έξω επιφάνεια του αγκώνα χρησιμοποιώντας την γνώση από την ανατομική θα αναγνωρίσουμε </a:t>
            </a:r>
            <a:r>
              <a:rPr lang="el-GR" sz="2200" dirty="0" smtClean="0"/>
              <a:t>ότι:</a:t>
            </a:r>
            <a:endParaRPr lang="el-GR" sz="2200" dirty="0"/>
          </a:p>
          <a:p>
            <a:pPr lvl="1"/>
            <a:r>
              <a:rPr lang="el-GR" dirty="0"/>
              <a:t>Στην έξω επιφάνεια του αγκώνα βρίσκεται η παρακονδύλια απόφυση που μπορεί να </a:t>
            </a:r>
            <a:r>
              <a:rPr lang="el-GR" dirty="0" smtClean="0"/>
              <a:t>ψηλαφηθεί, </a:t>
            </a:r>
            <a:endParaRPr lang="el-GR" dirty="0"/>
          </a:p>
          <a:p>
            <a:pPr lvl="1"/>
            <a:r>
              <a:rPr lang="el-GR" dirty="0"/>
              <a:t>Οι μύες που έλκουν τον καρπό και τα δάκτυλα προς την έκταση προσφύονται στην παρακονδύλια </a:t>
            </a:r>
            <a:r>
              <a:rPr lang="el-GR" dirty="0" smtClean="0"/>
              <a:t>απόφυση,</a:t>
            </a:r>
            <a:endParaRPr lang="el-GR" dirty="0"/>
          </a:p>
          <a:p>
            <a:pPr lvl="1"/>
            <a:r>
              <a:rPr lang="el-GR" dirty="0"/>
              <a:t>Άρα, η γνώση της ανατομικής της περιοχής θα οδηγήσει στην διάγνωση της επικονδυλίτιδας που πιθανώς να προκλήθηκε από την υπέρχρηση των εκτεινόντων μυών του καρπού και των </a:t>
            </a:r>
            <a:r>
              <a:rPr lang="el-GR" dirty="0" smtClean="0"/>
              <a:t>δακτύλων.</a:t>
            </a:r>
            <a:endParaRPr lang="el-GR"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24583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Ανατομική – Λειτουργική Ανατομική </a:t>
            </a:r>
            <a:r>
              <a:rPr lang="el-GR" sz="3600" b="0" dirty="0" smtClean="0"/>
              <a:t>2/2</a:t>
            </a:r>
            <a:endParaRPr lang="el-GR" dirty="0"/>
          </a:p>
        </p:txBody>
      </p:sp>
      <p:sp>
        <p:nvSpPr>
          <p:cNvPr id="3" name="Θέση περιεχομένου 2"/>
          <p:cNvSpPr>
            <a:spLocks noGrp="1"/>
          </p:cNvSpPr>
          <p:nvPr>
            <p:ph idx="1"/>
          </p:nvPr>
        </p:nvSpPr>
        <p:spPr/>
        <p:txBody>
          <a:bodyPr/>
          <a:lstStyle/>
          <a:p>
            <a:r>
              <a:rPr lang="el-GR" dirty="0"/>
              <a:t>Λειτουργική ανατομική είναι η μελέτη των δομών του σώματος που απαιτούνται για την εκτέλεση της </a:t>
            </a:r>
            <a:r>
              <a:rPr lang="el-GR" dirty="0" smtClean="0"/>
              <a:t>κίνησης,</a:t>
            </a:r>
            <a:endParaRPr lang="el-GR" dirty="0"/>
          </a:p>
          <a:p>
            <a:r>
              <a:rPr lang="el-GR" dirty="0"/>
              <a:t>Χρησιμοποιώντας την λειτουργική ανατομική για να αναλύσουμε την ανύψωση βάρους στα πλάγια του σώματος θα πρέπει να αναγνωρίσουμε συγκεκριμένους μύες που κινούν το άνω </a:t>
            </a:r>
            <a:r>
              <a:rPr lang="el-GR" dirty="0" smtClean="0"/>
              <a:t>άκρο,</a:t>
            </a:r>
            <a:endParaRPr lang="el-GR" dirty="0"/>
          </a:p>
          <a:p>
            <a:r>
              <a:rPr lang="el-GR" dirty="0"/>
              <a:t>Στην λειτουργική ανατομική δεν είναι απαραίτητο να γνωρίζουμε την ακριβή πρόσφυση των μυών, όμως, είναι απαραίτητο να γνωρίζουμε την ακριβή κίνηση που κάνουν οι συγκεκριμένοι </a:t>
            </a:r>
            <a:r>
              <a:rPr lang="el-GR" dirty="0" smtClean="0"/>
              <a:t>μύες.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551323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Κινηματική </a:t>
            </a:r>
          </a:p>
        </p:txBody>
      </p:sp>
      <p:sp>
        <p:nvSpPr>
          <p:cNvPr id="3" name="Θέση περιεχομένου 2"/>
          <p:cNvSpPr>
            <a:spLocks noGrp="1"/>
          </p:cNvSpPr>
          <p:nvPr>
            <p:ph idx="1"/>
          </p:nvPr>
        </p:nvSpPr>
        <p:spPr/>
        <p:txBody>
          <a:bodyPr/>
          <a:lstStyle/>
          <a:p>
            <a:r>
              <a:rPr lang="el-GR" dirty="0"/>
              <a:t>Είναι κλάδος της εμβιομηχανικής που περιγράφει την κίνηση του σώματος χωρίς να αναφέρεται στις δυνάμεις και στις ροπές που προκαλούν την </a:t>
            </a:r>
            <a:r>
              <a:rPr lang="el-GR" dirty="0" smtClean="0"/>
              <a:t>κίνηση</a:t>
            </a:r>
            <a:r>
              <a:rPr lang="en-US" dirty="0" smtClean="0"/>
              <a:t>.</a:t>
            </a:r>
            <a:endParaRPr lang="el-GR" dirty="0"/>
          </a:p>
          <a:p>
            <a:r>
              <a:rPr lang="el-GR" dirty="0"/>
              <a:t>Διακρίνεται σε οστεοκινηματική και σε </a:t>
            </a:r>
            <a:r>
              <a:rPr lang="el-GR" dirty="0" smtClean="0"/>
              <a:t>αρθροκινηματική.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9865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Οστεοκινηματική – Επίπεδα </a:t>
            </a:r>
          </a:p>
        </p:txBody>
      </p:sp>
      <p:sp>
        <p:nvSpPr>
          <p:cNvPr id="3" name="Θέση περιεχομένου 2"/>
          <p:cNvSpPr>
            <a:spLocks noGrp="1"/>
          </p:cNvSpPr>
          <p:nvPr>
            <p:ph idx="1"/>
          </p:nvPr>
        </p:nvSpPr>
        <p:spPr>
          <a:xfrm>
            <a:off x="251520" y="1230357"/>
            <a:ext cx="5122912" cy="5040560"/>
          </a:xfrm>
        </p:spPr>
        <p:txBody>
          <a:bodyPr/>
          <a:lstStyle/>
          <a:p>
            <a:r>
              <a:rPr lang="el-GR" dirty="0"/>
              <a:t>Περιγράφει την κίνηση των οστών σε σχέση με τα 3 βασικά επίπεδα του σώματος που είναι κάθετα μεταξύ τους και διασχίζουν το κέντρο βάρους του σώματος: το μετωπιαίο, το οβελιαίο και το </a:t>
            </a:r>
            <a:r>
              <a:rPr lang="el-GR" dirty="0" smtClean="0"/>
              <a:t>εγκάρσιο</a:t>
            </a:r>
            <a:r>
              <a:rPr lang="en-US" dirty="0" smtClean="0"/>
              <a:t>.</a:t>
            </a:r>
            <a:endParaRPr lang="el-GR" dirty="0"/>
          </a:p>
          <a:p>
            <a:r>
              <a:rPr lang="el-GR" dirty="0"/>
              <a:t>Αυτά τα επίπεδα ορίζονται με το άτομο να στέκεται όρθιο σε ανατομική </a:t>
            </a:r>
            <a:r>
              <a:rPr lang="el-GR" dirty="0" smtClean="0"/>
              <a:t>θέση</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354973"/>
            <a:ext cx="3211184" cy="3294187"/>
          </a:xfrm>
          <a:prstGeom prst="rect">
            <a:avLst/>
          </a:prstGeom>
        </p:spPr>
      </p:pic>
      <p:sp>
        <p:nvSpPr>
          <p:cNvPr id="6" name="Rectangle 6"/>
          <p:cNvSpPr/>
          <p:nvPr/>
        </p:nvSpPr>
        <p:spPr>
          <a:xfrm>
            <a:off x="6084168" y="4854899"/>
            <a:ext cx="207271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Planes of Body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CFCF</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043556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Οστεοκινηματική –  Άξονες </a:t>
            </a:r>
            <a:r>
              <a:rPr lang="el-GR" dirty="0" smtClean="0"/>
              <a:t>κίνησης </a:t>
            </a:r>
            <a:r>
              <a:rPr lang="el-GR" sz="3600" b="0" dirty="0" smtClean="0"/>
              <a:t>1/2</a:t>
            </a:r>
            <a:endParaRPr lang="el-GR" sz="3600" b="0" dirty="0"/>
          </a:p>
        </p:txBody>
      </p:sp>
      <p:sp>
        <p:nvSpPr>
          <p:cNvPr id="3" name="Θέση περιεχομένου 2"/>
          <p:cNvSpPr>
            <a:spLocks noGrp="1"/>
          </p:cNvSpPr>
          <p:nvPr>
            <p:ph idx="1"/>
          </p:nvPr>
        </p:nvSpPr>
        <p:spPr/>
        <p:txBody>
          <a:bodyPr>
            <a:normAutofit/>
          </a:bodyPr>
          <a:lstStyle/>
          <a:p>
            <a:r>
              <a:rPr lang="el-GR" dirty="0"/>
              <a:t>Τα οστά κινούνται γύρω από τις αρθρώσεις στα επίπεδα που είναι κάθετα στους άξονες </a:t>
            </a:r>
            <a:r>
              <a:rPr lang="el-GR" dirty="0" smtClean="0"/>
              <a:t>κίνησης</a:t>
            </a:r>
            <a:r>
              <a:rPr lang="en-US" dirty="0" smtClean="0"/>
              <a:t>.</a:t>
            </a:r>
            <a:endParaRPr lang="el-GR" dirty="0"/>
          </a:p>
          <a:p>
            <a:r>
              <a:rPr lang="el-GR" dirty="0"/>
              <a:t>Ο άξονας βρίσκεται στο οστούν που φέρει την κυρτή αρθρική </a:t>
            </a:r>
            <a:r>
              <a:rPr lang="el-GR" dirty="0" smtClean="0"/>
              <a:t>επιφάνεια</a:t>
            </a:r>
            <a:r>
              <a:rPr lang="en-US" dirty="0" smtClean="0"/>
              <a:t>.</a:t>
            </a:r>
            <a:endParaRPr lang="el-GR" dirty="0"/>
          </a:p>
          <a:p>
            <a:r>
              <a:rPr lang="el-GR" dirty="0"/>
              <a:t>Π.χ., η άρθρωση του ώμου που κινείται σε όλα τα επίπεδα έχει 3 άξονες κίνησης: μετωπιαίο, οβελιαίο ή προσθιοπίσθιο και </a:t>
            </a:r>
            <a:r>
              <a:rPr lang="el-GR" dirty="0" smtClean="0"/>
              <a:t>κατακόρυφο</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309344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Οστεοκινηματική –  Άξονες </a:t>
            </a:r>
            <a:r>
              <a:rPr lang="el-GR" dirty="0" smtClean="0"/>
              <a:t>κίνησης </a:t>
            </a:r>
            <a:r>
              <a:rPr lang="en-US" sz="3600" b="0" dirty="0"/>
              <a:t>2</a:t>
            </a:r>
            <a:r>
              <a:rPr lang="el-GR" sz="3600" b="0" dirty="0" smtClean="0"/>
              <a:t>/2</a:t>
            </a:r>
            <a:endParaRPr lang="el-GR" sz="3600" b="0" dirty="0"/>
          </a:p>
        </p:txBody>
      </p:sp>
      <p:sp>
        <p:nvSpPr>
          <p:cNvPr id="3" name="Θέση περιεχομένου 2"/>
          <p:cNvSpPr>
            <a:spLocks noGrp="1"/>
          </p:cNvSpPr>
          <p:nvPr>
            <p:ph idx="1"/>
          </p:nvPr>
        </p:nvSpPr>
        <p:spPr/>
        <p:txBody>
          <a:bodyPr>
            <a:normAutofit/>
          </a:bodyPr>
          <a:lstStyle/>
          <a:p>
            <a:r>
              <a:rPr lang="el-GR" dirty="0" smtClean="0"/>
              <a:t>Παρ</a:t>
            </a:r>
            <a:r>
              <a:rPr lang="el-GR" dirty="0"/>
              <a:t>’ όλο που οι άξονες κίνησης απεικονίζονται ως σταθεροί, στην πραγματικότητα, μετατοπίζονται κατά την διάρκεια της κίνησης, οπότε μιλάμε για στιγμιαίους άξονες </a:t>
            </a:r>
            <a:r>
              <a:rPr lang="el-GR" dirty="0" smtClean="0"/>
              <a:t>κίνησης</a:t>
            </a:r>
            <a:r>
              <a:rPr lang="en-US" dirty="0" smtClean="0"/>
              <a:t>.</a:t>
            </a:r>
            <a:endParaRPr lang="el-GR" dirty="0"/>
          </a:p>
          <a:p>
            <a:r>
              <a:rPr lang="el-GR" dirty="0"/>
              <a:t>Ο άξονας κίνησης θα έμενε σταθερός μόνο σε περίπτωση που η κυρτή αρθρική επιφάνεια θα είχε σχήμα απόλυτης </a:t>
            </a:r>
            <a:r>
              <a:rPr lang="el-GR" dirty="0" smtClean="0"/>
              <a:t>σφαίρας.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988700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Επίπεδα κίνησης</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3198766" cy="2952328"/>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6" name="Rectangle 6"/>
          <p:cNvSpPr/>
          <p:nvPr/>
        </p:nvSpPr>
        <p:spPr>
          <a:xfrm>
            <a:off x="662771" y="4509120"/>
            <a:ext cx="2232248"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Anatomical Sagittal Plane-en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Edoarado</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2171" y="1583998"/>
            <a:ext cx="1675779" cy="2952328"/>
          </a:xfrm>
          <a:prstGeom prst="rect">
            <a:avLst/>
          </a:prstGeom>
        </p:spPr>
      </p:pic>
      <p:sp>
        <p:nvSpPr>
          <p:cNvPr id="8" name="Rectangle 6"/>
          <p:cNvSpPr/>
          <p:nvPr/>
        </p:nvSpPr>
        <p:spPr>
          <a:xfrm>
            <a:off x="3583302" y="4509120"/>
            <a:ext cx="2232248"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7"/>
              </a:rPr>
              <a:t>Transverse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8"/>
              </a:rPr>
              <a:t>Osteomyoamare</a:t>
            </a:r>
            <a:r>
              <a:rPr lang="el-GR" sz="1200" dirty="0" smtClean="0">
                <a:solidFill>
                  <a:schemeClr val="tx1">
                    <a:lumMod val="65000"/>
                    <a:lumOff val="35000"/>
                  </a:schemeClr>
                </a:solidFill>
                <a:latin typeface="+mn-lt"/>
              </a:rPr>
              <a:t> διαθέσιμο με άδεια </a:t>
            </a:r>
            <a:r>
              <a:rPr lang="en-US" sz="1200" dirty="0" smtClean="0">
                <a:solidFill>
                  <a:schemeClr val="tx1">
                    <a:lumMod val="65000"/>
                    <a:lumOff val="35000"/>
                  </a:schemeClr>
                </a:solidFill>
                <a:latin typeface="+mn-lt"/>
                <a:hlinkClick r:id="rId9"/>
              </a:rPr>
              <a:t>CC </a:t>
            </a:r>
            <a:r>
              <a:rPr lang="en-US" sz="1200" dirty="0">
                <a:solidFill>
                  <a:schemeClr val="tx1">
                    <a:lumMod val="65000"/>
                    <a:lumOff val="35000"/>
                  </a:schemeClr>
                </a:solidFill>
                <a:latin typeface="+mn-lt"/>
                <a:hlinkClick r:id="rId9"/>
              </a:rPr>
              <a:t>BY 3.0</a:t>
            </a:r>
            <a:endParaRPr lang="en-US" sz="1200" dirty="0">
              <a:solidFill>
                <a:schemeClr val="tx1">
                  <a:lumMod val="65000"/>
                  <a:lumOff val="35000"/>
                </a:schemeClr>
              </a:solidFill>
              <a:latin typeface="+mn-lt"/>
            </a:endParaRPr>
          </a:p>
        </p:txBody>
      </p:sp>
      <p:pic>
        <p:nvPicPr>
          <p:cNvPr id="9" name="Εικόνα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3917" y="1618059"/>
            <a:ext cx="2634820" cy="2497460"/>
          </a:xfrm>
          <a:prstGeom prst="rect">
            <a:avLst/>
          </a:prstGeom>
        </p:spPr>
      </p:pic>
      <p:sp>
        <p:nvSpPr>
          <p:cNvPr id="10" name="Rectangle 6"/>
          <p:cNvSpPr/>
          <p:nvPr/>
        </p:nvSpPr>
        <p:spPr>
          <a:xfrm>
            <a:off x="6103917" y="4509119"/>
            <a:ext cx="2232248"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11"/>
              </a:rPr>
              <a:t>Plano anatomico Frontal</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Edoarado</a:t>
            </a:r>
            <a:r>
              <a:rPr lang="el-GR" sz="1200" dirty="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
        <p:nvSpPr>
          <p:cNvPr id="11" name="TextBox 10"/>
          <p:cNvSpPr txBox="1"/>
          <p:nvPr/>
        </p:nvSpPr>
        <p:spPr>
          <a:xfrm>
            <a:off x="662771" y="5373216"/>
            <a:ext cx="2242858" cy="430887"/>
          </a:xfrm>
          <a:prstGeom prst="rect">
            <a:avLst/>
          </a:prstGeom>
          <a:noFill/>
        </p:spPr>
        <p:txBody>
          <a:bodyPr wrap="none" rtlCol="0">
            <a:spAutoFit/>
          </a:bodyPr>
          <a:lstStyle/>
          <a:p>
            <a:r>
              <a:rPr lang="el-GR" sz="2200" dirty="0" smtClean="0">
                <a:latin typeface="+mn-lt"/>
              </a:rPr>
              <a:t>Οβελιαίο επίπεδο</a:t>
            </a:r>
            <a:endParaRPr lang="el-GR" sz="2200" dirty="0">
              <a:latin typeface="+mn-lt"/>
            </a:endParaRPr>
          </a:p>
        </p:txBody>
      </p:sp>
      <p:sp>
        <p:nvSpPr>
          <p:cNvPr id="12" name="TextBox 11"/>
          <p:cNvSpPr txBox="1"/>
          <p:nvPr/>
        </p:nvSpPr>
        <p:spPr>
          <a:xfrm>
            <a:off x="3549490" y="5373215"/>
            <a:ext cx="2305183" cy="430887"/>
          </a:xfrm>
          <a:prstGeom prst="rect">
            <a:avLst/>
          </a:prstGeom>
          <a:noFill/>
        </p:spPr>
        <p:txBody>
          <a:bodyPr wrap="none" rtlCol="0">
            <a:spAutoFit/>
          </a:bodyPr>
          <a:lstStyle/>
          <a:p>
            <a:r>
              <a:rPr lang="el-GR" sz="2200" dirty="0" smtClean="0">
                <a:latin typeface="+mn-lt"/>
              </a:rPr>
              <a:t>Εγκάρσιο επίπεδο</a:t>
            </a:r>
            <a:endParaRPr lang="el-GR" sz="2200" dirty="0">
              <a:latin typeface="+mn-lt"/>
            </a:endParaRPr>
          </a:p>
        </p:txBody>
      </p:sp>
      <p:sp>
        <p:nvSpPr>
          <p:cNvPr id="13" name="TextBox 12"/>
          <p:cNvSpPr txBox="1"/>
          <p:nvPr/>
        </p:nvSpPr>
        <p:spPr>
          <a:xfrm>
            <a:off x="6299898" y="5373215"/>
            <a:ext cx="2542427" cy="430887"/>
          </a:xfrm>
          <a:prstGeom prst="rect">
            <a:avLst/>
          </a:prstGeom>
          <a:noFill/>
        </p:spPr>
        <p:txBody>
          <a:bodyPr wrap="none" rtlCol="0">
            <a:spAutoFit/>
          </a:bodyPr>
          <a:lstStyle/>
          <a:p>
            <a:r>
              <a:rPr lang="el-GR" sz="2200" dirty="0" smtClean="0">
                <a:latin typeface="+mn-lt"/>
              </a:rPr>
              <a:t>Μετωπιαίο επίπεδο</a:t>
            </a:r>
            <a:endParaRPr lang="el-GR" sz="2200" dirty="0">
              <a:latin typeface="+mn-lt"/>
            </a:endParaRPr>
          </a:p>
        </p:txBody>
      </p:sp>
    </p:spTree>
    <p:extLst>
      <p:ext uri="{BB962C8B-B14F-4D97-AF65-F5344CB8AC3E}">
        <p14:creationId xmlns:p14="http://schemas.microsoft.com/office/powerpoint/2010/main" val="1542285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Κινησιολογία </a:t>
            </a:r>
            <a:r>
              <a:rPr lang="el-GR" sz="3200" b="0" dirty="0" smtClean="0"/>
              <a:t>1/2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Rectangle 3"/>
          <p:cNvSpPr/>
          <p:nvPr/>
        </p:nvSpPr>
        <p:spPr>
          <a:xfrm>
            <a:off x="71406" y="1412776"/>
            <a:ext cx="90011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t>Ασχολείται με την ανάλυση της ανθρώπινης κίνησης</a:t>
            </a:r>
          </a:p>
        </p:txBody>
      </p:sp>
      <p:sp>
        <p:nvSpPr>
          <p:cNvPr id="6" name="Rectangle 4"/>
          <p:cNvSpPr/>
          <p:nvPr/>
        </p:nvSpPr>
        <p:spPr>
          <a:xfrm>
            <a:off x="285720" y="2984412"/>
            <a:ext cx="82153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Η ανάλυση της ανθρώπινης κίνησης είναι πολύ σημαντική</a:t>
            </a:r>
            <a:endParaRPr lang="el-GR" sz="2400" b="1" dirty="0"/>
          </a:p>
        </p:txBody>
      </p:sp>
      <p:sp>
        <p:nvSpPr>
          <p:cNvPr id="7" name="Rounded Rectangle 5"/>
          <p:cNvSpPr/>
          <p:nvPr/>
        </p:nvSpPr>
        <p:spPr>
          <a:xfrm>
            <a:off x="214282" y="4770362"/>
            <a:ext cx="24288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Στην αξιολόγηση ασθενούς</a:t>
            </a:r>
            <a:endParaRPr lang="el-GR" b="1" dirty="0"/>
          </a:p>
        </p:txBody>
      </p:sp>
      <p:sp>
        <p:nvSpPr>
          <p:cNvPr id="8" name="Rounded Rectangle 6"/>
          <p:cNvSpPr/>
          <p:nvPr/>
        </p:nvSpPr>
        <p:spPr>
          <a:xfrm>
            <a:off x="5929322" y="4698924"/>
            <a:ext cx="257176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Στον σχεδιασμό προγράμματος άσκησης </a:t>
            </a:r>
            <a:endParaRPr lang="el-GR" b="1" dirty="0"/>
          </a:p>
        </p:txBody>
      </p:sp>
      <p:cxnSp>
        <p:nvCxnSpPr>
          <p:cNvPr id="9" name="AutoShape 6"/>
          <p:cNvCxnSpPr>
            <a:cxnSpLocks noChangeShapeType="1"/>
            <a:endCxn id="8" idx="0"/>
          </p:cNvCxnSpPr>
          <p:nvPr/>
        </p:nvCxnSpPr>
        <p:spPr bwMode="auto">
          <a:xfrm>
            <a:off x="4357686" y="3913106"/>
            <a:ext cx="2857520" cy="785818"/>
          </a:xfrm>
          <a:prstGeom prst="straightConnector1">
            <a:avLst/>
          </a:prstGeom>
          <a:noFill/>
          <a:ln w="38100">
            <a:solidFill>
              <a:srgbClr val="C00000"/>
            </a:solidFill>
            <a:round/>
            <a:headEnd/>
            <a:tailEnd type="triangle" w="med" len="med"/>
          </a:ln>
        </p:spPr>
      </p:cxnSp>
      <p:cxnSp>
        <p:nvCxnSpPr>
          <p:cNvPr id="10" name="AutoShape 6"/>
          <p:cNvCxnSpPr>
            <a:cxnSpLocks noChangeShapeType="1"/>
            <a:endCxn id="7" idx="0"/>
          </p:cNvCxnSpPr>
          <p:nvPr/>
        </p:nvCxnSpPr>
        <p:spPr bwMode="auto">
          <a:xfrm rot="10800000" flipV="1">
            <a:off x="1428728" y="3913106"/>
            <a:ext cx="2928958" cy="857256"/>
          </a:xfrm>
          <a:prstGeom prst="straightConnector1">
            <a:avLst/>
          </a:prstGeom>
          <a:noFill/>
          <a:ln w="38100">
            <a:solidFill>
              <a:srgbClr val="C00000"/>
            </a:solidFill>
            <a:round/>
            <a:headEnd/>
            <a:tailEnd type="triangle" w="med" len="med"/>
          </a:ln>
        </p:spPr>
      </p:cxnSp>
    </p:spTree>
    <p:extLst>
      <p:ext uri="{BB962C8B-B14F-4D97-AF65-F5344CB8AC3E}">
        <p14:creationId xmlns:p14="http://schemas.microsoft.com/office/powerpoint/2010/main" val="2353082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76056" y="116632"/>
            <a:ext cx="4050556" cy="2088232"/>
          </a:xfrm>
        </p:spPr>
        <p:txBody>
          <a:bodyPr>
            <a:normAutofit/>
          </a:bodyPr>
          <a:lstStyle/>
          <a:p>
            <a:r>
              <a:rPr lang="el-GR" dirty="0"/>
              <a:t>Κινήσεις στο οβελιαίο </a:t>
            </a:r>
            <a:r>
              <a:rPr lang="el-GR" dirty="0" smtClean="0"/>
              <a:t>επίπεδο</a:t>
            </a:r>
            <a:r>
              <a:rPr lang="en-US" dirty="0" smtClean="0"/>
              <a:t/>
            </a:r>
            <a:br>
              <a:rPr lang="en-US" dirty="0" smtClean="0"/>
            </a:br>
            <a:r>
              <a:rPr lang="el-GR" dirty="0" smtClean="0"/>
              <a:t>Κάμψη </a:t>
            </a:r>
            <a:r>
              <a:rPr lang="en-US" dirty="0" smtClean="0"/>
              <a:t>– </a:t>
            </a:r>
            <a:r>
              <a:rPr lang="el-GR" dirty="0" smtClean="0"/>
              <a:t>Έκταση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3" name="Ορθογώνιο 2"/>
          <p:cNvSpPr/>
          <p:nvPr/>
        </p:nvSpPr>
        <p:spPr>
          <a:xfrm>
            <a:off x="5255581" y="6453336"/>
            <a:ext cx="1496692" cy="276999"/>
          </a:xfrm>
          <a:prstGeom prst="rect">
            <a:avLst/>
          </a:prstGeom>
        </p:spPr>
        <p:txBody>
          <a:bodyPr wrap="none">
            <a:spAutoFit/>
          </a:bodyPr>
          <a:lstStyle/>
          <a:p>
            <a:pPr algn="ctr"/>
            <a:r>
              <a:rPr lang="en-US" sz="1200" dirty="0" smtClean="0">
                <a:latin typeface="+mn-lt"/>
                <a:hlinkClick r:id="rId3"/>
              </a:rPr>
              <a:t>brentbrookbush.com</a:t>
            </a:r>
            <a:endParaRPr lang="el-GR" sz="1200" dirty="0">
              <a:latin typeface="+mn-lt"/>
            </a:endParaRPr>
          </a:p>
        </p:txBody>
      </p:sp>
      <p:grpSp>
        <p:nvGrpSpPr>
          <p:cNvPr id="10" name="Ομάδα 9"/>
          <p:cNvGrpSpPr/>
          <p:nvPr/>
        </p:nvGrpSpPr>
        <p:grpSpPr>
          <a:xfrm>
            <a:off x="20712" y="188640"/>
            <a:ext cx="5234869" cy="6669360"/>
            <a:chOff x="20712" y="188640"/>
            <a:chExt cx="5234869" cy="6669360"/>
          </a:xfrm>
        </p:grpSpPr>
        <p:pic>
          <p:nvPicPr>
            <p:cNvPr id="1026" name="Picture 2" descr="http://biomechanics.byu.edu/exsc362(hunter)/images/jointactionswithwords.gif"/>
            <p:cNvPicPr>
              <a:picLocks noChangeAspect="1" noChangeArrowheads="1"/>
            </p:cNvPicPr>
            <p:nvPr/>
          </p:nvPicPr>
          <p:blipFill rotWithShape="1">
            <a:blip r:embed="rId4">
              <a:extLst>
                <a:ext uri="{28A0092B-C50C-407E-A947-70E740481C1C}">
                  <a14:useLocalDpi xmlns:a14="http://schemas.microsoft.com/office/drawing/2010/main" val="0"/>
                </a:ext>
              </a:extLst>
            </a:blip>
            <a:srcRect r="2185"/>
            <a:stretch/>
          </p:blipFill>
          <p:spPr bwMode="auto">
            <a:xfrm>
              <a:off x="20712" y="188640"/>
              <a:ext cx="5234869" cy="6669360"/>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3419872" y="3645024"/>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Ορθογώνιο 10"/>
            <p:cNvSpPr/>
            <p:nvPr/>
          </p:nvSpPr>
          <p:spPr>
            <a:xfrm>
              <a:off x="1619672" y="2420888"/>
              <a:ext cx="36891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Ορθογώνιο 11"/>
            <p:cNvSpPr/>
            <p:nvPr/>
          </p:nvSpPr>
          <p:spPr>
            <a:xfrm>
              <a:off x="2898059" y="2276872"/>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Ορθογώνιο 12"/>
            <p:cNvSpPr/>
            <p:nvPr/>
          </p:nvSpPr>
          <p:spPr>
            <a:xfrm>
              <a:off x="1403648" y="4365104"/>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Tree>
    <p:extLst>
      <p:ext uri="{BB962C8B-B14F-4D97-AF65-F5344CB8AC3E}">
        <p14:creationId xmlns:p14="http://schemas.microsoft.com/office/powerpoint/2010/main" val="240097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Κινήσεις στο μετωπιαίο επίπεδο </a:t>
            </a:r>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169625"/>
            <a:ext cx="1887818" cy="2760489"/>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6" y="3990126"/>
            <a:ext cx="2106401" cy="1998932"/>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1453" y="1853920"/>
            <a:ext cx="1702195" cy="1290156"/>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4053316"/>
            <a:ext cx="1700226" cy="1961799"/>
          </a:xfrm>
          <a:prstGeom prst="rect">
            <a:avLst/>
          </a:prstGeom>
        </p:spPr>
      </p:pic>
      <p:sp>
        <p:nvSpPr>
          <p:cNvPr id="11" name="Ορθογώνιο 10"/>
          <p:cNvSpPr/>
          <p:nvPr/>
        </p:nvSpPr>
        <p:spPr>
          <a:xfrm>
            <a:off x="3018195" y="6154882"/>
            <a:ext cx="4636206" cy="276999"/>
          </a:xfrm>
          <a:prstGeom prst="rect">
            <a:avLst/>
          </a:prstGeom>
        </p:spPr>
        <p:txBody>
          <a:bodyPr wrap="none">
            <a:spAutoFit/>
          </a:bodyPr>
          <a:lstStyle/>
          <a:p>
            <a:r>
              <a:rPr lang="en-US" sz="1200" dirty="0" smtClean="0">
                <a:latin typeface="+mn-lt"/>
                <a:hlinkClick r:id="rId7"/>
              </a:rPr>
              <a:t>yiss-anatomy2010-11.wikispaces.com</a:t>
            </a:r>
            <a:r>
              <a:rPr lang="el-GR" sz="1200" dirty="0" smtClean="0">
                <a:latin typeface="+mn-lt"/>
              </a:rPr>
              <a:t> διαθέσιμα με άδεια </a:t>
            </a:r>
            <a:r>
              <a:rPr lang="en-US" sz="1200" dirty="0" smtClean="0">
                <a:latin typeface="+mn-lt"/>
                <a:hlinkClick r:id="rId8"/>
              </a:rPr>
              <a:t>CC </a:t>
            </a:r>
            <a:r>
              <a:rPr lang="en-US" sz="1200" dirty="0">
                <a:latin typeface="+mn-lt"/>
                <a:hlinkClick r:id="rId8"/>
              </a:rPr>
              <a:t>BY-SA 3.0</a:t>
            </a:r>
            <a:r>
              <a:rPr lang="el-GR" sz="1200" dirty="0" smtClean="0">
                <a:latin typeface="+mn-lt"/>
                <a:hlinkClick r:id="rId8"/>
              </a:rPr>
              <a:t> </a:t>
            </a:r>
            <a:endParaRPr lang="el-GR" sz="1200" dirty="0">
              <a:latin typeface="+mn-lt"/>
            </a:endParaRPr>
          </a:p>
        </p:txBody>
      </p:sp>
      <p:pic>
        <p:nvPicPr>
          <p:cNvPr id="12" name="Εικόνα 11"/>
          <p:cNvPicPr>
            <a:picLocks noChangeAspect="1"/>
          </p:cNvPicPr>
          <p:nvPr/>
        </p:nvPicPr>
        <p:blipFill rotWithShape="1">
          <a:blip r:embed="rId9">
            <a:extLst>
              <a:ext uri="{28A0092B-C50C-407E-A947-70E740481C1C}">
                <a14:useLocalDpi xmlns:a14="http://schemas.microsoft.com/office/drawing/2010/main" val="0"/>
              </a:ext>
            </a:extLst>
          </a:blip>
          <a:srcRect l="18893" t="31929" r="20270" b="36142"/>
          <a:stretch/>
        </p:blipFill>
        <p:spPr>
          <a:xfrm>
            <a:off x="2979109" y="1320397"/>
            <a:ext cx="3458187" cy="1815045"/>
          </a:xfrm>
          <a:prstGeom prst="rect">
            <a:avLst/>
          </a:prstGeom>
        </p:spPr>
      </p:pic>
      <p:sp>
        <p:nvSpPr>
          <p:cNvPr id="13" name="Ορθογώνιο 12"/>
          <p:cNvSpPr/>
          <p:nvPr/>
        </p:nvSpPr>
        <p:spPr>
          <a:xfrm>
            <a:off x="4343397" y="3178211"/>
            <a:ext cx="992901" cy="276999"/>
          </a:xfrm>
          <a:prstGeom prst="rect">
            <a:avLst/>
          </a:prstGeom>
        </p:spPr>
        <p:txBody>
          <a:bodyPr wrap="none">
            <a:spAutoFit/>
          </a:bodyPr>
          <a:lstStyle/>
          <a:p>
            <a:r>
              <a:rPr lang="en-US" sz="1200" dirty="0" smtClean="0">
                <a:latin typeface="+mn-lt"/>
                <a:hlinkClick r:id="rId10"/>
              </a:rPr>
              <a:t>tutsplus.com</a:t>
            </a:r>
            <a:endParaRPr lang="el-GR" sz="1200" dirty="0">
              <a:latin typeface="+mn-lt"/>
            </a:endParaRPr>
          </a:p>
        </p:txBody>
      </p:sp>
      <p:pic>
        <p:nvPicPr>
          <p:cNvPr id="3074" name="Picture 2" descr="pronation-supinatio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128" y="4070335"/>
            <a:ext cx="33051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395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Κινήσεις στο εγκάρσιο επίπεδο </a:t>
            </a:r>
          </a:p>
        </p:txBody>
      </p:sp>
      <p:pic>
        <p:nvPicPr>
          <p:cNvPr id="5" name="Θέση περιεχομένου 4"/>
          <p:cNvPicPr>
            <a:picLocks noGrp="1" noChangeAspect="1"/>
          </p:cNvPicPr>
          <p:nvPr>
            <p:ph idx="1"/>
          </p:nvPr>
        </p:nvPicPr>
        <p:blipFill rotWithShape="1">
          <a:blip r:embed="rId2">
            <a:extLst>
              <a:ext uri="{28A0092B-C50C-407E-A947-70E740481C1C}">
                <a14:useLocalDpi xmlns:a14="http://schemas.microsoft.com/office/drawing/2010/main" val="0"/>
              </a:ext>
            </a:extLst>
          </a:blip>
          <a:srcRect l="67144" t="35712" r="12855" b="4286"/>
          <a:stretch/>
        </p:blipFill>
        <p:spPr>
          <a:xfrm>
            <a:off x="7794817" y="1154539"/>
            <a:ext cx="1008112" cy="302433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8" name="Εικόνα 7"/>
          <p:cNvPicPr>
            <a:picLocks noChangeAspect="1"/>
          </p:cNvPicPr>
          <p:nvPr/>
        </p:nvPicPr>
        <p:blipFill rotWithShape="1">
          <a:blip r:embed="rId3">
            <a:extLst>
              <a:ext uri="{28A0092B-C50C-407E-A947-70E740481C1C}">
                <a14:useLocalDpi xmlns:a14="http://schemas.microsoft.com/office/drawing/2010/main" val="0"/>
              </a:ext>
            </a:extLst>
          </a:blip>
          <a:srcRect t="30050" b="46850"/>
          <a:stretch/>
        </p:blipFill>
        <p:spPr>
          <a:xfrm>
            <a:off x="323528" y="4437112"/>
            <a:ext cx="3816424" cy="1666189"/>
          </a:xfrm>
          <a:prstGeom prst="rect">
            <a:avLst/>
          </a:prstGeom>
        </p:spPr>
      </p:pic>
      <p:sp>
        <p:nvSpPr>
          <p:cNvPr id="11" name="Ορθογώνιο 10"/>
          <p:cNvSpPr/>
          <p:nvPr/>
        </p:nvSpPr>
        <p:spPr>
          <a:xfrm>
            <a:off x="1259632" y="6178497"/>
            <a:ext cx="1433598" cy="276999"/>
          </a:xfrm>
          <a:prstGeom prst="rect">
            <a:avLst/>
          </a:prstGeom>
        </p:spPr>
        <p:txBody>
          <a:bodyPr wrap="none">
            <a:spAutoFit/>
          </a:bodyPr>
          <a:lstStyle/>
          <a:p>
            <a:r>
              <a:rPr lang="en-US" sz="1200" dirty="0" smtClean="0">
                <a:latin typeface="+mn-lt"/>
                <a:hlinkClick r:id="rId4"/>
              </a:rPr>
              <a:t>design.tutsplus.com</a:t>
            </a:r>
            <a:endParaRPr lang="el-GR" sz="1200" dirty="0">
              <a:latin typeface="+mn-lt"/>
            </a:endParaRPr>
          </a:p>
        </p:txBody>
      </p:sp>
      <p:sp>
        <p:nvSpPr>
          <p:cNvPr id="14" name="Ορθογώνιο 13"/>
          <p:cNvSpPr/>
          <p:nvPr/>
        </p:nvSpPr>
        <p:spPr>
          <a:xfrm>
            <a:off x="7596336" y="4059648"/>
            <a:ext cx="1433598" cy="276999"/>
          </a:xfrm>
          <a:prstGeom prst="rect">
            <a:avLst/>
          </a:prstGeom>
        </p:spPr>
        <p:txBody>
          <a:bodyPr wrap="none">
            <a:spAutoFit/>
          </a:bodyPr>
          <a:lstStyle/>
          <a:p>
            <a:r>
              <a:rPr lang="en-US" sz="1200" dirty="0" smtClean="0">
                <a:latin typeface="+mn-lt"/>
                <a:hlinkClick r:id="rId4"/>
              </a:rPr>
              <a:t>design.tutsplus.com</a:t>
            </a:r>
            <a:endParaRPr lang="el-GR" sz="1200" dirty="0">
              <a:latin typeface="+mn-lt"/>
            </a:endParaRPr>
          </a:p>
        </p:txBody>
      </p:sp>
      <p:pic>
        <p:nvPicPr>
          <p:cNvPr id="2050" name="Picture 2" descr="https://yiss-anatomy2010-11.wikispaces.com/file/view/movements-internal-medial-rotation-external-lateral-rotation_image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9" y="4324942"/>
            <a:ext cx="3168352" cy="215448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575012" y="6486950"/>
            <a:ext cx="2574032" cy="276999"/>
          </a:xfrm>
          <a:prstGeom prst="rect">
            <a:avLst/>
          </a:prstGeom>
        </p:spPr>
        <p:txBody>
          <a:bodyPr wrap="square">
            <a:spAutoFit/>
          </a:bodyPr>
          <a:lstStyle/>
          <a:p>
            <a:pPr algn="ctr"/>
            <a:r>
              <a:rPr lang="en-US" sz="1200" dirty="0" smtClean="0">
                <a:latin typeface="+mn-lt"/>
                <a:hlinkClick r:id="rId6"/>
              </a:rPr>
              <a:t>yiss-anatomy2010-11.wikispaces.com</a:t>
            </a:r>
            <a:endParaRPr lang="el-GR" sz="1200" dirty="0">
              <a:latin typeface="+mn-lt"/>
            </a:endParaRPr>
          </a:p>
        </p:txBody>
      </p:sp>
      <p:pic>
        <p:nvPicPr>
          <p:cNvPr id="2052" name="Picture 4" descr="The left panel of this image shows a person’s head in a still position. Underneath this, the ampullary nerve is shown. The right panel shows a person rotating his head, and the below that, the direction of movement of the cupula is show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382" r="-1" b="47270"/>
          <a:stretch/>
        </p:blipFill>
        <p:spPr bwMode="auto">
          <a:xfrm>
            <a:off x="604088" y="1330168"/>
            <a:ext cx="3255304" cy="2190881"/>
          </a:xfrm>
          <a:prstGeom prst="rect">
            <a:avLst/>
          </a:prstGeom>
          <a:noFill/>
          <a:extLst>
            <a:ext uri="{909E8E84-426E-40DD-AFC4-6F175D3DCCD1}">
              <a14:hiddenFill xmlns:a14="http://schemas.microsoft.com/office/drawing/2010/main">
                <a:solidFill>
                  <a:srgbClr val="FFFFFF"/>
                </a:solidFill>
              </a14:hiddenFill>
            </a:ext>
          </a:extLst>
        </p:spPr>
      </p:pic>
      <p:sp>
        <p:nvSpPr>
          <p:cNvPr id="15" name="Ορθογώνιο 14"/>
          <p:cNvSpPr/>
          <p:nvPr/>
        </p:nvSpPr>
        <p:spPr>
          <a:xfrm>
            <a:off x="107504" y="3646185"/>
            <a:ext cx="4572000" cy="430887"/>
          </a:xfrm>
          <a:prstGeom prst="rect">
            <a:avLst/>
          </a:prstGeom>
        </p:spPr>
        <p:txBody>
          <a:bodyPr>
            <a:spAutoFit/>
          </a:bodyPr>
          <a:lstStyle/>
          <a:p>
            <a:r>
              <a:rPr lang="en-US" sz="1100" dirty="0">
                <a:latin typeface="+mj-lt"/>
              </a:rPr>
              <a:t>© 5 Ιαν 2015 OpenStax College. </a:t>
            </a:r>
            <a:r>
              <a:rPr lang="en-US" sz="1100" dirty="0">
                <a:latin typeface="+mj-lt"/>
                <a:hlinkClick r:id="rId8"/>
              </a:rPr>
              <a:t>Textbook content </a:t>
            </a:r>
            <a:r>
              <a:rPr lang="en-US" sz="1100" dirty="0">
                <a:latin typeface="+mj-lt"/>
              </a:rPr>
              <a:t>produced by OpenStax College is licensed under a Creative Commons Attribution License 4.0 license.</a:t>
            </a:r>
            <a:endParaRPr lang="el-GR" sz="1100" dirty="0">
              <a:latin typeface="+mj-lt"/>
            </a:endParaRPr>
          </a:p>
        </p:txBody>
      </p:sp>
      <p:pic>
        <p:nvPicPr>
          <p:cNvPr id="2054" name="Picture 6" descr="http://2beingfit.com/wp-content/uploads/2015/04/pelvic-correction-exercis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2" y="1155193"/>
            <a:ext cx="2395542" cy="2620688"/>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p:cNvSpPr/>
          <p:nvPr/>
        </p:nvSpPr>
        <p:spPr>
          <a:xfrm>
            <a:off x="5108005" y="3787312"/>
            <a:ext cx="1899595" cy="276999"/>
          </a:xfrm>
          <a:prstGeom prst="rect">
            <a:avLst/>
          </a:prstGeom>
        </p:spPr>
        <p:txBody>
          <a:bodyPr wrap="square">
            <a:spAutoFit/>
          </a:bodyPr>
          <a:lstStyle/>
          <a:p>
            <a:pPr algn="ctr"/>
            <a:r>
              <a:rPr lang="en-US" sz="1200" dirty="0" smtClean="0">
                <a:latin typeface="+mn-lt"/>
                <a:hlinkClick r:id="rId10"/>
              </a:rPr>
              <a:t>2beingfit.com</a:t>
            </a:r>
            <a:endParaRPr lang="el-GR" sz="1200" dirty="0">
              <a:latin typeface="+mn-lt"/>
            </a:endParaRPr>
          </a:p>
        </p:txBody>
      </p:sp>
    </p:spTree>
    <p:extLst>
      <p:ext uri="{BB962C8B-B14F-4D97-AF65-F5344CB8AC3E}">
        <p14:creationId xmlns:p14="http://schemas.microsoft.com/office/powerpoint/2010/main" val="2944708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Σύνθετες κινήσεις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8" name="Θέση περιεχομένου 4"/>
          <p:cNvPicPr>
            <a:picLocks noChangeAspect="1"/>
          </p:cNvPicPr>
          <p:nvPr/>
        </p:nvPicPr>
        <p:blipFill rotWithShape="1">
          <a:blip r:embed="rId3" cstate="print">
            <a:extLst>
              <a:ext uri="{28A0092B-C50C-407E-A947-70E740481C1C}">
                <a14:useLocalDpi xmlns:a14="http://schemas.microsoft.com/office/drawing/2010/main" val="0"/>
              </a:ext>
            </a:extLst>
          </a:blip>
          <a:srcRect t="53172" r="32693"/>
          <a:stretch/>
        </p:blipFill>
        <p:spPr>
          <a:xfrm>
            <a:off x="4176138" y="1589252"/>
            <a:ext cx="2987911" cy="2245138"/>
          </a:xfrm>
          <a:prstGeom prst="rect">
            <a:avLst/>
          </a:prstGeom>
        </p:spPr>
      </p:pic>
      <p:sp>
        <p:nvSpPr>
          <p:cNvPr id="9" name="Rectangle 6"/>
          <p:cNvSpPr/>
          <p:nvPr/>
        </p:nvSpPr>
        <p:spPr>
          <a:xfrm>
            <a:off x="4583305" y="3834390"/>
            <a:ext cx="223224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4"/>
              </a:rPr>
              <a:t>Body Movements II</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5"/>
              </a:rPr>
              <a:t>CFCF</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6"/>
              </a:rPr>
              <a:t>CC BY-SA 3.0</a:t>
            </a:r>
            <a:endParaRPr lang="en-US" sz="1200" dirty="0">
              <a:solidFill>
                <a:schemeClr val="tx1">
                  <a:lumMod val="65000"/>
                  <a:lumOff val="35000"/>
                </a:schemeClr>
              </a:solidFill>
              <a:latin typeface="+mn-lt"/>
            </a:endParaRPr>
          </a:p>
        </p:txBody>
      </p:sp>
      <p:pic>
        <p:nvPicPr>
          <p:cNvPr id="4098" name="Picture 2" descr="File:Body Movements II.jpg"/>
          <p:cNvPicPr>
            <a:picLocks noChangeAspect="1" noChangeArrowheads="1"/>
          </p:cNvPicPr>
          <p:nvPr/>
        </p:nvPicPr>
        <p:blipFill rotWithShape="1">
          <a:blip r:embed="rId7">
            <a:extLst>
              <a:ext uri="{28A0092B-C50C-407E-A947-70E740481C1C}">
                <a14:useLocalDpi xmlns:a14="http://schemas.microsoft.com/office/drawing/2010/main" val="0"/>
              </a:ext>
            </a:extLst>
          </a:blip>
          <a:srcRect l="66147"/>
          <a:stretch/>
        </p:blipFill>
        <p:spPr bwMode="auto">
          <a:xfrm>
            <a:off x="7452320" y="1448901"/>
            <a:ext cx="1349049" cy="430095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Ομάδα 9"/>
          <p:cNvGrpSpPr/>
          <p:nvPr/>
        </p:nvGrpSpPr>
        <p:grpSpPr>
          <a:xfrm>
            <a:off x="755576" y="1268760"/>
            <a:ext cx="2776538" cy="3027295"/>
            <a:chOff x="4650540" y="2697933"/>
            <a:chExt cx="2776538" cy="3027295"/>
          </a:xfrm>
        </p:grpSpPr>
        <p:pic>
          <p:nvPicPr>
            <p:cNvPr id="4100" name="Picture 4" descr="Circumduction Circumduction"/>
            <p:cNvPicPr>
              <a:picLocks noChangeAspect="1" noChangeArrowheads="1"/>
            </p:cNvPicPr>
            <p:nvPr/>
          </p:nvPicPr>
          <p:blipFill rotWithShape="1">
            <a:blip r:embed="rId8">
              <a:extLst>
                <a:ext uri="{28A0092B-C50C-407E-A947-70E740481C1C}">
                  <a14:useLocalDpi xmlns:a14="http://schemas.microsoft.com/office/drawing/2010/main" val="0"/>
                </a:ext>
              </a:extLst>
            </a:blip>
            <a:srcRect l="50000" t="33924"/>
            <a:stretch/>
          </p:blipFill>
          <p:spPr bwMode="auto">
            <a:xfrm>
              <a:off x="4650540" y="2697933"/>
              <a:ext cx="2776538" cy="302729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148064" y="2697933"/>
              <a:ext cx="890745" cy="80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2" name="Ορθογώνιο 11"/>
          <p:cNvSpPr/>
          <p:nvPr/>
        </p:nvSpPr>
        <p:spPr>
          <a:xfrm>
            <a:off x="1475656" y="4179533"/>
            <a:ext cx="1153329" cy="276999"/>
          </a:xfrm>
          <a:prstGeom prst="rect">
            <a:avLst/>
          </a:prstGeom>
        </p:spPr>
        <p:txBody>
          <a:bodyPr wrap="none">
            <a:spAutoFit/>
          </a:bodyPr>
          <a:lstStyle/>
          <a:p>
            <a:r>
              <a:rPr lang="en-US" sz="1200" dirty="0" smtClean="0">
                <a:latin typeface="+mn-lt"/>
                <a:hlinkClick r:id="rId9"/>
              </a:rPr>
              <a:t>healthfavo.com</a:t>
            </a:r>
            <a:endParaRPr lang="el-GR" sz="1200" dirty="0">
              <a:latin typeface="+mn-lt"/>
            </a:endParaRPr>
          </a:p>
        </p:txBody>
      </p:sp>
    </p:spTree>
    <p:extLst>
      <p:ext uri="{BB962C8B-B14F-4D97-AF65-F5344CB8AC3E}">
        <p14:creationId xmlns:p14="http://schemas.microsoft.com/office/powerpoint/2010/main" val="2336888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Ανατομικοί όροι των κινήσεων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5" name="Ορθογώνιο 4"/>
          <p:cNvSpPr/>
          <p:nvPr/>
        </p:nvSpPr>
        <p:spPr>
          <a:xfrm>
            <a:off x="3478079" y="6237312"/>
            <a:ext cx="2187843" cy="276999"/>
          </a:xfrm>
          <a:prstGeom prst="rect">
            <a:avLst/>
          </a:prstGeom>
        </p:spPr>
        <p:txBody>
          <a:bodyPr wrap="none">
            <a:spAutoFit/>
          </a:bodyPr>
          <a:lstStyle/>
          <a:p>
            <a:pPr fontAlgn="t"/>
            <a:r>
              <a:rPr lang="en-US" sz="1200" dirty="0">
                <a:latin typeface="+mn-lt"/>
                <a:hlinkClick r:id="rId6"/>
              </a:rPr>
              <a:t>Anatomical Terms of Movement</a:t>
            </a:r>
            <a:endParaRPr lang="en-US" sz="1200" dirty="0">
              <a:latin typeface="+mn-lt"/>
            </a:endParaRPr>
          </a:p>
        </p:txBody>
      </p:sp>
    </p:spTree>
    <p:controls>
      <mc:AlternateContent xmlns:mc="http://schemas.openxmlformats.org/markup-compatibility/2006">
        <mc:Choice xmlns:v="urn:schemas-microsoft-com:vml" Requires="v">
          <p:control spid="1050"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76375" y="1449388"/>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452505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Οστεοκινηματική – Βαθμός ελευθερίας </a:t>
            </a:r>
            <a:r>
              <a:rPr lang="el-GR" dirty="0" smtClean="0"/>
              <a:t>αρθρώσεων </a:t>
            </a:r>
            <a:r>
              <a:rPr lang="el-GR" sz="3600" b="0" dirty="0" smtClean="0"/>
              <a:t>1/3</a:t>
            </a:r>
            <a:endParaRPr lang="el-GR" sz="3600" b="0" dirty="0"/>
          </a:p>
        </p:txBody>
      </p:sp>
      <p:sp>
        <p:nvSpPr>
          <p:cNvPr id="3" name="Θέση περιεχομένου 2"/>
          <p:cNvSpPr>
            <a:spLocks noGrp="1"/>
          </p:cNvSpPr>
          <p:nvPr>
            <p:ph idx="1"/>
          </p:nvPr>
        </p:nvSpPr>
        <p:spPr>
          <a:xfrm>
            <a:off x="457200" y="1484784"/>
            <a:ext cx="8229600" cy="4752528"/>
          </a:xfrm>
        </p:spPr>
        <p:txBody>
          <a:bodyPr/>
          <a:lstStyle/>
          <a:p>
            <a:r>
              <a:rPr lang="el-GR" dirty="0"/>
              <a:t>Αναφέρεται στον αριθμό των ανεξάρτητων κατευθύνσεων κίνησης που επιτρέπει μία </a:t>
            </a:r>
            <a:r>
              <a:rPr lang="el-GR" dirty="0" smtClean="0"/>
              <a:t>άρθρωση</a:t>
            </a:r>
            <a:r>
              <a:rPr lang="en-US" dirty="0" smtClean="0"/>
              <a:t>.</a:t>
            </a:r>
            <a:endParaRPr lang="el-GR" dirty="0"/>
          </a:p>
          <a:p>
            <a:r>
              <a:rPr lang="el-GR" dirty="0"/>
              <a:t>Μία άρθρωση μπορεί να έχει έως 3 βαθμούς ελευθερίας που ανταποκρίνονται στα 3 βασικά </a:t>
            </a:r>
            <a:r>
              <a:rPr lang="el-GR" dirty="0" smtClean="0"/>
              <a:t>επίπεδα</a:t>
            </a:r>
            <a:r>
              <a:rPr lang="en-US" dirty="0" smtClean="0"/>
              <a:t>.</a:t>
            </a:r>
            <a:endParaRPr lang="el-GR" dirty="0"/>
          </a:p>
          <a:p>
            <a:r>
              <a:rPr lang="el-GR" dirty="0"/>
              <a:t>Π.χ., η άρθρωση του ώμου έχει 3 βαθμούς ελευθερίας, μία για κάθε επίπεδο (κάμψη – έκταση, απαγωγή – προσαγωγή, έσω – έξω στροφή), ο καρπός επιτρέπει 2 βαθμούς ελευθερίας (κάμψη – έκταση, απαγωγή – προσαγωγή), ενώ ο αγκώνας έχει 1 βαθμό ελευθερίας (κάμψη – έκταση</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540586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Οστεοκινηματική – Βαθμός ελευθερίας αρθρώσεων </a:t>
            </a:r>
            <a:r>
              <a:rPr lang="el-GR" sz="3600" b="0" dirty="0" smtClean="0"/>
              <a:t>2/3</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Ο όρος ‘βαθμοί ελευθερίας’ υποδηλώνει τον αριθμό των επιπέδων των γωνιακών κινήσεων που επιτρέπει η </a:t>
            </a:r>
            <a:r>
              <a:rPr lang="el-GR" dirty="0" smtClean="0"/>
              <a:t>άρθρωση</a:t>
            </a:r>
            <a:r>
              <a:rPr lang="en-US" dirty="0" smtClean="0"/>
              <a:t>.</a:t>
            </a:r>
            <a:endParaRPr lang="el-GR" dirty="0"/>
          </a:p>
          <a:p>
            <a:r>
              <a:rPr lang="el-GR" dirty="0"/>
              <a:t>Από καθαρά μηχανική άποψη, ο βαθμός ελευθερίας εφαρμόζεται όχι μόνο στις γωνιακές κινήσεις, αλλά και στις μετατοπιστικές (γραμμικές</a:t>
            </a:r>
            <a:r>
              <a:rPr lang="el-GR" dirty="0" smtClean="0"/>
              <a:t>)</a:t>
            </a:r>
            <a:r>
              <a:rPr lang="en-US" dirty="0" smtClean="0"/>
              <a:t>.</a:t>
            </a:r>
            <a:endParaRPr lang="el-GR" dirty="0"/>
          </a:p>
          <a:p>
            <a:r>
              <a:rPr lang="el-GR" dirty="0"/>
              <a:t>Όλες οι διαρθρώσεις του σώματος μετατοπίζονται γραμμικά στον κάθε άξονά τους είτε ενεργητικά (λόγω συστολής των μυών) είτε παθητικά (λόγω ελαστικότητας του αρθρικού θυλάκου</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075133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Αρθροκινηματική – Βαθμός </a:t>
            </a:r>
            <a:r>
              <a:rPr lang="el-GR" dirty="0" smtClean="0"/>
              <a:t>ελευθερίας</a:t>
            </a:r>
            <a:endParaRPr lang="el-GR" sz="3600" b="0"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Οι μετατοπιστικές κινήσεις γίνονται ενδαρθρικά (αρθροκινηματική) και ονομάζονται επικουρικές κινήσεις ή joint </a:t>
            </a:r>
            <a:r>
              <a:rPr lang="el-GR" sz="2200" dirty="0" smtClean="0"/>
              <a:t>play</a:t>
            </a:r>
            <a:r>
              <a:rPr lang="en-US" sz="2200" dirty="0" smtClean="0"/>
              <a:t>.</a:t>
            </a:r>
            <a:endParaRPr lang="el-GR" sz="2200" dirty="0"/>
          </a:p>
          <a:p>
            <a:pPr>
              <a:lnSpc>
                <a:spcPct val="110000"/>
              </a:lnSpc>
            </a:pPr>
            <a:r>
              <a:rPr lang="el-GR" sz="2200" dirty="0"/>
              <a:t>Ο προσανατολισμός και η κατεύθυνση των επικουρικών κινήσεων στην ανατομική θέση του σώματος μπορούν να περιγραφούν σε σχέση με τους 3 άξονες </a:t>
            </a:r>
            <a:r>
              <a:rPr lang="el-GR" sz="2200" dirty="0" smtClean="0"/>
              <a:t>κίνησης</a:t>
            </a:r>
            <a:r>
              <a:rPr lang="en-US" sz="2200" dirty="0" smtClean="0"/>
              <a:t>.</a:t>
            </a:r>
            <a:endParaRPr lang="el-GR" sz="2200" dirty="0"/>
          </a:p>
          <a:p>
            <a:pPr>
              <a:lnSpc>
                <a:spcPct val="110000"/>
              </a:lnSpc>
            </a:pPr>
            <a:r>
              <a:rPr lang="el-GR" sz="2200" dirty="0"/>
              <a:t>Π.χ., στην άρθρωση του ώμου, το βραχιόνιο μπορεί ελαφρώς να μετατοπιστεί παθητικά: μπροστά – πίσω ή κοιλιακά – ραχιαία, πάνω – κάτω ή κεφαλικά – ουριαία, έξω – </a:t>
            </a:r>
            <a:r>
              <a:rPr lang="el-GR" sz="2200" dirty="0" smtClean="0"/>
              <a:t>έσω</a:t>
            </a:r>
            <a:r>
              <a:rPr lang="en-US" sz="2200" dirty="0" smtClean="0"/>
              <a:t>.</a:t>
            </a:r>
            <a:endParaRPr lang="el-GR" sz="2200" dirty="0"/>
          </a:p>
          <a:p>
            <a:pPr>
              <a:lnSpc>
                <a:spcPct val="110000"/>
              </a:lnSpc>
            </a:pPr>
            <a:r>
              <a:rPr lang="el-GR" sz="2200" dirty="0"/>
              <a:t>Η αφύσικη μετατοπιστική κίνηση επηρεάζει την ποσότητα και την ποιότητα των ενεργητικών </a:t>
            </a:r>
            <a:r>
              <a:rPr lang="el-GR" sz="2200" dirty="0" smtClean="0"/>
              <a:t>κινήσεων</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339858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t>Οστεοκινηματική – Βαθμός ελευθερίας αρθρώσεων </a:t>
            </a:r>
            <a:r>
              <a:rPr lang="el-GR" sz="3200" b="0" dirty="0" smtClean="0"/>
              <a:t>3/3</a:t>
            </a:r>
            <a:endParaRPr lang="el-GR" sz="360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1707" y="1484784"/>
            <a:ext cx="5280587" cy="3960440"/>
          </a:xfrm>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6" name="Rectangle 6"/>
          <p:cNvSpPr/>
          <p:nvPr/>
        </p:nvSpPr>
        <p:spPr>
          <a:xfrm>
            <a:off x="1907704" y="5589239"/>
            <a:ext cx="5328592"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Rechte-hand-regel</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rPr>
              <a:t>Abdull</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4"/>
              </a:rPr>
              <a:t>CC BY-SA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073621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Οστεοκινηματική </a:t>
            </a:r>
            <a:r>
              <a:rPr lang="el-GR" sz="3200" b="0" dirty="0" smtClean="0"/>
              <a:t>1/5</a:t>
            </a:r>
            <a:endParaRPr lang="el-GR" sz="3200" b="0" dirty="0"/>
          </a:p>
        </p:txBody>
      </p:sp>
      <p:sp>
        <p:nvSpPr>
          <p:cNvPr id="3" name="Θέση περιεχομένου 2"/>
          <p:cNvSpPr>
            <a:spLocks noGrp="1"/>
          </p:cNvSpPr>
          <p:nvPr>
            <p:ph idx="1"/>
          </p:nvPr>
        </p:nvSpPr>
        <p:spPr>
          <a:xfrm>
            <a:off x="134144" y="1052736"/>
            <a:ext cx="6419056" cy="5688632"/>
          </a:xfrm>
        </p:spPr>
        <p:txBody>
          <a:bodyPr>
            <a:normAutofit/>
          </a:bodyPr>
          <a:lstStyle/>
          <a:p>
            <a:r>
              <a:rPr lang="el-GR" sz="2200" dirty="0"/>
              <a:t>Γενικά, η σύνδεση δύο ή περισσοτέρων οστών αποτελεί μία </a:t>
            </a:r>
            <a:r>
              <a:rPr lang="el-GR" sz="2200" dirty="0" smtClean="0"/>
              <a:t>άρθρωση</a:t>
            </a:r>
            <a:r>
              <a:rPr lang="en-US" sz="2200" dirty="0" smtClean="0"/>
              <a:t>.</a:t>
            </a:r>
            <a:endParaRPr lang="el-GR" sz="2200" dirty="0"/>
          </a:p>
          <a:p>
            <a:r>
              <a:rPr lang="el-GR" sz="2200" dirty="0"/>
              <a:t>Η κίνηση της άρθρωσης μπορεί να γίνει με 2 τρόπους:</a:t>
            </a:r>
          </a:p>
          <a:p>
            <a:pPr lvl="1"/>
            <a:r>
              <a:rPr lang="el-GR" dirty="0"/>
              <a:t>Το κεντρικό οστούν μπορεί να κινηθεί πάνω σε σχετικά σταθερό περιφερικό </a:t>
            </a:r>
            <a:r>
              <a:rPr lang="el-GR" dirty="0" smtClean="0"/>
              <a:t>οστούν,</a:t>
            </a:r>
            <a:endParaRPr lang="el-GR" dirty="0"/>
          </a:p>
          <a:p>
            <a:pPr lvl="1"/>
            <a:r>
              <a:rPr lang="el-GR" dirty="0"/>
              <a:t>Το περιφερικό οστούν μπορεί να κινηθεί πάνω σε σχετικά σταθερό κεντρικό </a:t>
            </a:r>
            <a:r>
              <a:rPr lang="el-GR" dirty="0" smtClean="0"/>
              <a:t>οστούν.</a:t>
            </a:r>
            <a:endParaRPr lang="el-GR" dirty="0"/>
          </a:p>
          <a:p>
            <a:r>
              <a:rPr lang="el-GR" sz="2200" dirty="0"/>
              <a:t>Π.χ., ο όρος ‘κάμψη του γόνατος’ περιγράφει μόνο την σχετική κίνηση μεταξύ μηρού και </a:t>
            </a:r>
            <a:r>
              <a:rPr lang="el-GR" sz="2200" dirty="0" smtClean="0"/>
              <a:t>κνήμης</a:t>
            </a:r>
            <a:r>
              <a:rPr lang="en-US" sz="2200" dirty="0" smtClean="0"/>
              <a:t>.</a:t>
            </a:r>
            <a:endParaRPr lang="el-GR" sz="2200" dirty="0"/>
          </a:p>
          <a:p>
            <a:r>
              <a:rPr lang="el-GR" sz="2200" dirty="0"/>
              <a:t>Για να είναι κανείς σαφής θα πρέπει να αναφέρει ποιο οστούν </a:t>
            </a:r>
            <a:r>
              <a:rPr lang="el-GR" sz="2200" dirty="0" smtClean="0"/>
              <a:t>κινείται</a:t>
            </a:r>
            <a:r>
              <a:rPr lang="en-US" sz="2200" dirty="0" smtClean="0"/>
              <a:t>.</a:t>
            </a:r>
            <a:endParaRPr lang="el-GR" sz="2200" dirty="0"/>
          </a:p>
          <a:p>
            <a:r>
              <a:rPr lang="el-GR" sz="2200" dirty="0"/>
              <a:t>Όπως στο παράδειγμα: κάμψη της κνήμης στο μηριαίο, κάμψη του μηρού στην </a:t>
            </a:r>
            <a:r>
              <a:rPr lang="el-GR" sz="2200" dirty="0" smtClean="0"/>
              <a:t>κνήμη.</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904" y="1628800"/>
            <a:ext cx="2254654" cy="2880320"/>
          </a:xfrm>
          <a:prstGeom prst="rect">
            <a:avLst/>
          </a:prstGeom>
        </p:spPr>
      </p:pic>
      <p:sp>
        <p:nvSpPr>
          <p:cNvPr id="6" name="Rectangle 6"/>
          <p:cNvSpPr/>
          <p:nvPr/>
        </p:nvSpPr>
        <p:spPr>
          <a:xfrm>
            <a:off x="6035932" y="4651727"/>
            <a:ext cx="3077499"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Flexion Extension Leg</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Osteomyoamare</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86836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Σκοπός του μαθήματος είναι:</a:t>
            </a:r>
          </a:p>
        </p:txBody>
      </p:sp>
      <p:sp>
        <p:nvSpPr>
          <p:cNvPr id="3" name="Θέση περιεχομένου 2"/>
          <p:cNvSpPr>
            <a:spLocks noGrp="1"/>
          </p:cNvSpPr>
          <p:nvPr>
            <p:ph idx="1"/>
          </p:nvPr>
        </p:nvSpPr>
        <p:spPr>
          <a:xfrm>
            <a:off x="457200" y="1196752"/>
            <a:ext cx="8229600" cy="5256584"/>
          </a:xfrm>
        </p:spPr>
        <p:txBody>
          <a:bodyPr>
            <a:normAutofit/>
          </a:bodyPr>
          <a:lstStyle/>
          <a:p>
            <a:r>
              <a:rPr lang="el-GR" sz="2200" dirty="0"/>
              <a:t>Να περιγράψει τις βασικές αρχές και τους τύπους κίνησης και να αναφέρει τη μεθοδολογία ανάλυσης της ανθρώπινης </a:t>
            </a:r>
            <a:r>
              <a:rPr lang="el-GR" sz="2200" dirty="0" smtClean="0"/>
              <a:t>κίνησης</a:t>
            </a:r>
            <a:r>
              <a:rPr lang="en-US" sz="2200" dirty="0" smtClean="0"/>
              <a:t>.</a:t>
            </a:r>
            <a:r>
              <a:rPr lang="el-GR" sz="2200" dirty="0" smtClean="0"/>
              <a:t> </a:t>
            </a:r>
            <a:endParaRPr lang="el-GR" sz="2200" dirty="0"/>
          </a:p>
          <a:p>
            <a:r>
              <a:rPr lang="el-GR" sz="2200" dirty="0"/>
              <a:t>Να εξετάσει τη δομή των μυϊκών ινών, την μυϊκή συστολή και τους παράγοντες που επηρεάζουν τη φυσιολογία των </a:t>
            </a:r>
            <a:r>
              <a:rPr lang="el-GR" sz="2200" dirty="0" smtClean="0"/>
              <a:t>μυών</a:t>
            </a:r>
            <a:r>
              <a:rPr lang="en-US" sz="2200" dirty="0" smtClean="0"/>
              <a:t>.</a:t>
            </a:r>
            <a:endParaRPr lang="el-GR" sz="2200" dirty="0"/>
          </a:p>
          <a:p>
            <a:r>
              <a:rPr lang="el-GR" sz="2200" dirty="0"/>
              <a:t>Να αναλύσει την κατασκευή και την λειτουργία των αρθρώσεων του άνω ημιμορίου του </a:t>
            </a:r>
            <a:r>
              <a:rPr lang="el-GR" sz="2200" dirty="0" smtClean="0"/>
              <a:t>σώματος</a:t>
            </a:r>
            <a:r>
              <a:rPr lang="en-US" sz="2200" dirty="0" smtClean="0"/>
              <a:t>.</a:t>
            </a:r>
            <a:endParaRPr lang="el-GR" sz="2200" dirty="0"/>
          </a:p>
          <a:p>
            <a:r>
              <a:rPr lang="el-GR" sz="2200" dirty="0"/>
              <a:t>Να εξετάσει την τροχιά κίνησης, την κινηματική, την κινητική και την αρθροκινηματική του άνω </a:t>
            </a:r>
            <a:r>
              <a:rPr lang="el-GR" sz="2200" dirty="0" smtClean="0"/>
              <a:t>άκρου</a:t>
            </a:r>
            <a:r>
              <a:rPr lang="en-US" sz="2200" dirty="0" smtClean="0"/>
              <a:t>.</a:t>
            </a:r>
            <a:endParaRPr lang="el-GR" sz="2200" dirty="0"/>
          </a:p>
          <a:p>
            <a:r>
              <a:rPr lang="el-GR" sz="2200" dirty="0"/>
              <a:t>Να αναλύσει τις κινήσεις του άνω άκρου κατά τη διάρκεια διαφόρων δραστηριοτήτων της καθημερινής </a:t>
            </a:r>
            <a:r>
              <a:rPr lang="el-GR" sz="2200" dirty="0" smtClean="0"/>
              <a:t>ζωής</a:t>
            </a:r>
            <a:r>
              <a:rPr lang="en-US" sz="2200" dirty="0" smtClean="0"/>
              <a:t>.</a:t>
            </a:r>
            <a:r>
              <a:rPr lang="el-GR" sz="2200" dirty="0" smtClean="0"/>
              <a:t> </a:t>
            </a:r>
            <a:endParaRPr lang="el-GR" sz="2200" dirty="0"/>
          </a:p>
          <a:p>
            <a:r>
              <a:rPr lang="el-GR" sz="2200" dirty="0"/>
              <a:t>Να αξιολογήσει την μυϊκή δύναμη μέσω της χρήσης δια χειρός </a:t>
            </a:r>
            <a:r>
              <a:rPr lang="el-GR" sz="2200" dirty="0" smtClean="0"/>
              <a:t>τεχνικών</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96620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Οστεοκινηματική </a:t>
            </a:r>
            <a:r>
              <a:rPr lang="el-GR" sz="3200" b="0" dirty="0" smtClean="0"/>
              <a:t>2/5</a:t>
            </a:r>
            <a:endParaRPr lang="el-GR" dirty="0"/>
          </a:p>
        </p:txBody>
      </p:sp>
      <p:sp>
        <p:nvSpPr>
          <p:cNvPr id="3" name="Θέση περιεχομένου 2"/>
          <p:cNvSpPr>
            <a:spLocks noGrp="1"/>
          </p:cNvSpPr>
          <p:nvPr>
            <p:ph idx="1"/>
          </p:nvPr>
        </p:nvSpPr>
        <p:spPr/>
        <p:txBody>
          <a:bodyPr/>
          <a:lstStyle/>
          <a:p>
            <a:r>
              <a:rPr lang="el-GR" dirty="0"/>
              <a:t>Οι πλέον συνηθισμένες κινήσεις του άνω άκρου είναι η κίνηση του περιφερικού οστού πάνω στο </a:t>
            </a:r>
            <a:r>
              <a:rPr lang="el-GR" dirty="0" smtClean="0"/>
              <a:t>κεντρικό.</a:t>
            </a:r>
            <a:endParaRPr lang="el-GR" dirty="0"/>
          </a:p>
          <a:p>
            <a:r>
              <a:rPr lang="el-GR" dirty="0"/>
              <a:t>Αυτό φαίνεται στις κινήσεις όταν κανείς θέλει να φέρει ένα αντικείμενο κοντά ή μακριά από το σώμα </a:t>
            </a:r>
            <a:r>
              <a:rPr lang="el-GR" dirty="0" smtClean="0"/>
              <a:t>του.</a:t>
            </a:r>
            <a:endParaRPr lang="el-GR" dirty="0"/>
          </a:p>
          <a:p>
            <a:r>
              <a:rPr lang="el-GR" dirty="0"/>
              <a:t>Το κεντρικό οστούν της άρθρωσης του άνω άκρου σταθεροποιείται συνήθως από τους μύες, την βαρύτητα ή την αδράνεια και το ελεύθερο περιφερικό οστούν </a:t>
            </a:r>
            <a:r>
              <a:rPr lang="el-GR" dirty="0" smtClean="0"/>
              <a:t>στρέφεται. </a:t>
            </a:r>
            <a:endParaRPr lang="el-GR" dirty="0"/>
          </a:p>
          <a:p>
            <a:r>
              <a:rPr lang="el-GR" dirty="0"/>
              <a:t>Βεβαίως, το άνω άκρο μπορεί να κινηθεί και αντίθετα, δηλ. να κινηθεί το κεντρικό οστούν πάνω στο περιφερικό, π.χ., push-ups, </a:t>
            </a:r>
            <a:r>
              <a:rPr lang="el-GR" dirty="0" smtClean="0"/>
              <a:t>pull-ups.</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611206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Οστεοκινηματική </a:t>
            </a:r>
            <a:r>
              <a:rPr lang="el-GR" sz="3200" b="0" dirty="0" smtClean="0"/>
              <a:t>3/5</a:t>
            </a:r>
            <a:endParaRPr lang="el-GR" dirty="0"/>
          </a:p>
        </p:txBody>
      </p:sp>
      <p:sp>
        <p:nvSpPr>
          <p:cNvPr id="3" name="Θέση περιεχομένου 2"/>
          <p:cNvSpPr>
            <a:spLocks noGrp="1"/>
          </p:cNvSpPr>
          <p:nvPr>
            <p:ph idx="1"/>
          </p:nvPr>
        </p:nvSpPr>
        <p:spPr/>
        <p:txBody>
          <a:bodyPr/>
          <a:lstStyle/>
          <a:p>
            <a:pPr>
              <a:lnSpc>
                <a:spcPct val="110000"/>
              </a:lnSpc>
            </a:pPr>
            <a:r>
              <a:rPr lang="el-GR" dirty="0"/>
              <a:t>Το κάτω άκρο, τυπικά, εκτελεί και τα δύο είδη των κινήσεων, περιφερικό στο κεντρικό και κεντρικό στο </a:t>
            </a:r>
            <a:r>
              <a:rPr lang="el-GR" dirty="0" smtClean="0"/>
              <a:t>περιφερικό.</a:t>
            </a:r>
            <a:endParaRPr lang="el-GR" dirty="0"/>
          </a:p>
          <a:p>
            <a:pPr>
              <a:lnSpc>
                <a:spcPct val="110000"/>
              </a:lnSpc>
            </a:pPr>
            <a:r>
              <a:rPr lang="el-GR" dirty="0"/>
              <a:t>Αυτές οι κινήσεις φαίνονται στον κύκλο της </a:t>
            </a:r>
            <a:r>
              <a:rPr lang="el-GR" dirty="0" smtClean="0"/>
              <a:t>βάδισης.</a:t>
            </a:r>
            <a:endParaRPr lang="el-GR" dirty="0"/>
          </a:p>
          <a:p>
            <a:pPr>
              <a:lnSpc>
                <a:spcPct val="110000"/>
              </a:lnSpc>
            </a:pPr>
            <a:r>
              <a:rPr lang="el-GR" dirty="0"/>
              <a:t>Όταν το πέλμα ακουμπά στο έδαφος, κινείται το κεντρικό οστούν, ενώ όταν το πέλμα βρίσκεται στον αέρα, κινείται το περιφερικό </a:t>
            </a:r>
            <a:r>
              <a:rPr lang="el-GR" dirty="0" smtClean="0"/>
              <a:t>οστούν.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429765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Οστεοκινηματική </a:t>
            </a:r>
            <a:r>
              <a:rPr lang="el-GR" sz="3200" b="0" dirty="0" smtClean="0"/>
              <a:t>4/5</a:t>
            </a:r>
            <a:endParaRPr lang="el-GR" dirty="0"/>
          </a:p>
        </p:txBody>
      </p:sp>
      <p:sp>
        <p:nvSpPr>
          <p:cNvPr id="3" name="Θέση περιεχομένου 2"/>
          <p:cNvSpPr>
            <a:spLocks noGrp="1"/>
          </p:cNvSpPr>
          <p:nvPr>
            <p:ph idx="1"/>
          </p:nvPr>
        </p:nvSpPr>
        <p:spPr/>
        <p:txBody>
          <a:bodyPr/>
          <a:lstStyle/>
          <a:p>
            <a:pPr>
              <a:lnSpc>
                <a:spcPct val="110000"/>
              </a:lnSpc>
            </a:pPr>
            <a:r>
              <a:rPr lang="el-GR" dirty="0"/>
              <a:t>Οι όροι ανοιχτή και κλειστή κινητική αλυσίδα χρησιμοποιούνται για να περιγράψουν την σχετική κινηματική των </a:t>
            </a:r>
            <a:r>
              <a:rPr lang="el-GR" dirty="0" smtClean="0"/>
              <a:t>οστών.</a:t>
            </a:r>
            <a:endParaRPr lang="el-GR" dirty="0"/>
          </a:p>
          <a:p>
            <a:pPr>
              <a:lnSpc>
                <a:spcPct val="110000"/>
              </a:lnSpc>
            </a:pPr>
            <a:r>
              <a:rPr lang="el-GR" dirty="0"/>
              <a:t>Μία κινητική αλυσίδα αναφέρεται σε μία σειρά οστών που συνδέονται μεταξύ τους όπως για το κάτω άκρο: λεκάνη, μηρός, κνήμη και άκρος </a:t>
            </a:r>
            <a:r>
              <a:rPr lang="el-GR" dirty="0" smtClean="0"/>
              <a:t>πόδας.</a:t>
            </a:r>
            <a:endParaRPr lang="el-GR" dirty="0"/>
          </a:p>
          <a:p>
            <a:pPr>
              <a:lnSpc>
                <a:spcPct val="110000"/>
              </a:lnSpc>
            </a:pPr>
            <a:r>
              <a:rPr lang="el-GR" dirty="0"/>
              <a:t>Οι όροι ‘ανοιχτή’ και ‘κλειστή’ χρησιμοποιούνται για να δείξουν ότι το περιφερικό άκρο του μέλους ακουμπά στο έδαφος ή σε κάποια σταθερή επιφάνεια, ή είναι </a:t>
            </a:r>
            <a:r>
              <a:rPr lang="el-GR" dirty="0" smtClean="0"/>
              <a:t>ελεύθερο.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668232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Οστεοκινηματική </a:t>
            </a:r>
            <a:r>
              <a:rPr lang="el-GR" sz="3200" b="0" dirty="0" smtClean="0"/>
              <a:t>5/5</a:t>
            </a:r>
            <a:endParaRPr lang="el-GR" dirty="0"/>
          </a:p>
        </p:txBody>
      </p:sp>
      <p:sp>
        <p:nvSpPr>
          <p:cNvPr id="3" name="Θέση περιεχομένου 2"/>
          <p:cNvSpPr>
            <a:spLocks noGrp="1"/>
          </p:cNvSpPr>
          <p:nvPr>
            <p:ph idx="1"/>
          </p:nvPr>
        </p:nvSpPr>
        <p:spPr/>
        <p:txBody>
          <a:bodyPr/>
          <a:lstStyle/>
          <a:p>
            <a:r>
              <a:rPr lang="el-GR" dirty="0"/>
              <a:t>Μία ανοιχτή κινητική αλυσίδα περιγράφει την κατάσταση κατά την οποία ο άκρος πόδας δεν σταθεροποιείται στο έδαφος και είναι ελεύθερος να </a:t>
            </a:r>
            <a:r>
              <a:rPr lang="el-GR" dirty="0" smtClean="0"/>
              <a:t>κινηθεί</a:t>
            </a:r>
            <a:r>
              <a:rPr lang="en-US" dirty="0" smtClean="0"/>
              <a:t>.</a:t>
            </a:r>
            <a:endParaRPr lang="el-GR" dirty="0"/>
          </a:p>
          <a:p>
            <a:r>
              <a:rPr lang="el-GR" dirty="0"/>
              <a:t>Μία κλειστή κινητική αλυσίδα περιγράφει την κατάσταση κατά την οποία ο άκρος πόδας σταθεροποιείται στο έδαφος και δεν είναι ελεύθερος να </a:t>
            </a:r>
            <a:r>
              <a:rPr lang="el-GR" dirty="0" smtClean="0"/>
              <a:t>κινηθεί</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566216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Αρθροκινηματική </a:t>
            </a:r>
            <a:r>
              <a:rPr lang="el-GR" sz="3200" b="0" dirty="0" smtClean="0"/>
              <a:t>1/3</a:t>
            </a:r>
            <a:endParaRPr lang="el-GR" sz="3200" b="0" dirty="0"/>
          </a:p>
        </p:txBody>
      </p:sp>
      <p:sp>
        <p:nvSpPr>
          <p:cNvPr id="3" name="Θέση περιεχομένου 2"/>
          <p:cNvSpPr>
            <a:spLocks noGrp="1"/>
          </p:cNvSpPr>
          <p:nvPr>
            <p:ph idx="1"/>
          </p:nvPr>
        </p:nvSpPr>
        <p:spPr>
          <a:xfrm>
            <a:off x="179511" y="1025352"/>
            <a:ext cx="8784345" cy="3072903"/>
          </a:xfrm>
        </p:spPr>
        <p:txBody>
          <a:bodyPr>
            <a:normAutofit/>
          </a:bodyPr>
          <a:lstStyle/>
          <a:p>
            <a:r>
              <a:rPr lang="el-GR" dirty="0"/>
              <a:t>Περιγράφει την κίνηση που εκτελείται μεταξύ των αρθρικών επιφανειών μέσα στην </a:t>
            </a:r>
            <a:r>
              <a:rPr lang="el-GR" dirty="0" smtClean="0"/>
              <a:t>άρθρωση</a:t>
            </a:r>
            <a:r>
              <a:rPr lang="en-US" dirty="0" smtClean="0"/>
              <a:t>.</a:t>
            </a:r>
            <a:endParaRPr lang="el-GR" dirty="0"/>
          </a:p>
          <a:p>
            <a:r>
              <a:rPr lang="el-GR" dirty="0"/>
              <a:t>Το σχήμα των αρθρικών επιφανειών ποικίλλει από επίπεδες έως </a:t>
            </a:r>
            <a:r>
              <a:rPr lang="el-GR" dirty="0" smtClean="0"/>
              <a:t>κυκλικές</a:t>
            </a:r>
            <a:r>
              <a:rPr lang="en-US" dirty="0" smtClean="0"/>
              <a:t>.</a:t>
            </a:r>
            <a:endParaRPr lang="el-GR" dirty="0"/>
          </a:p>
          <a:p>
            <a:r>
              <a:rPr lang="el-GR" dirty="0"/>
              <a:t>Οι περισσότερες αρθρικές επιφάνειες είναι τουλάχιστον ελαφρώς κυκλικές με την μία αρθρική επιφάνεια να είναι κυρτή και την άλλη να είναι αντίστοιχα </a:t>
            </a:r>
            <a:r>
              <a:rPr lang="el-GR" dirty="0" smtClean="0"/>
              <a:t>κοίλη</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5656" y="3782784"/>
            <a:ext cx="2337041" cy="1920856"/>
          </a:xfrm>
          <a:prstGeom prst="rect">
            <a:avLst/>
          </a:prstGeom>
        </p:spPr>
      </p:pic>
      <p:sp>
        <p:nvSpPr>
          <p:cNvPr id="6" name="Rectangle 6"/>
          <p:cNvSpPr/>
          <p:nvPr/>
        </p:nvSpPr>
        <p:spPr>
          <a:xfrm>
            <a:off x="6732240" y="5703639"/>
            <a:ext cx="2370457"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Pradialheadfrac</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rPr>
              <a:t>Doc </a:t>
            </a:r>
            <a:r>
              <a:rPr lang="en-US" sz="1200" dirty="0" smtClean="0">
                <a:solidFill>
                  <a:schemeClr val="tx1">
                    <a:lumMod val="65000"/>
                    <a:lumOff val="35000"/>
                  </a:schemeClr>
                </a:solidFill>
                <a:latin typeface="+mn-lt"/>
              </a:rPr>
              <a:t>James</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4"/>
              </a:rPr>
              <a:t>CC BY-SA 3.0</a:t>
            </a:r>
            <a:endParaRPr lang="en-US" sz="1200" dirty="0">
              <a:solidFill>
                <a:schemeClr val="tx1">
                  <a:lumMod val="65000"/>
                  <a:lumOff val="35000"/>
                </a:schemeClr>
              </a:solidFill>
              <a:latin typeface="+mn-lt"/>
            </a:endParaRPr>
          </a:p>
        </p:txBody>
      </p:sp>
      <p:sp>
        <p:nvSpPr>
          <p:cNvPr id="7" name="Ορθογώνιο 6"/>
          <p:cNvSpPr/>
          <p:nvPr/>
        </p:nvSpPr>
        <p:spPr>
          <a:xfrm>
            <a:off x="107505" y="4005064"/>
            <a:ext cx="6840759" cy="2388346"/>
          </a:xfrm>
          <a:prstGeom prst="rect">
            <a:avLst/>
          </a:prstGeom>
        </p:spPr>
        <p:txBody>
          <a:bodyPr wrap="square">
            <a:spAutoFit/>
          </a:bodyPr>
          <a:lstStyle/>
          <a:p>
            <a:pPr marL="342900" lvl="0" indent="-342900" fontAlgn="auto">
              <a:spcBef>
                <a:spcPts val="1200"/>
              </a:spcBef>
              <a:spcAft>
                <a:spcPts val="0"/>
              </a:spcAft>
              <a:buFont typeface="Arial" pitchFamily="34" charset="0"/>
              <a:buChar char="•"/>
            </a:pPr>
            <a:r>
              <a:rPr lang="el-GR" sz="2400" dirty="0">
                <a:solidFill>
                  <a:prstClr val="black"/>
                </a:solidFill>
                <a:latin typeface="Calibri"/>
              </a:rPr>
              <a:t>Η σχέση κοίλου/κυρτού στις περισσότερες αρθρώσεις:</a:t>
            </a:r>
          </a:p>
          <a:p>
            <a:pPr marL="742950" lvl="1" indent="-285750" fontAlgn="auto">
              <a:spcBef>
                <a:spcPct val="20000"/>
              </a:spcBef>
              <a:spcAft>
                <a:spcPts val="0"/>
              </a:spcAft>
              <a:buFont typeface="Courier New" panose="02070309020205020404" pitchFamily="49" charset="0"/>
              <a:buChar char="o"/>
            </a:pPr>
            <a:r>
              <a:rPr lang="el-GR" sz="2200" dirty="0">
                <a:solidFill>
                  <a:prstClr val="black"/>
                </a:solidFill>
                <a:latin typeface="Calibri"/>
              </a:rPr>
              <a:t>Βελτιώνει το ταίριασμα των αρθρικών επιφανειών,</a:t>
            </a:r>
          </a:p>
          <a:p>
            <a:pPr marL="742950" lvl="1" indent="-285750" fontAlgn="auto">
              <a:spcBef>
                <a:spcPct val="20000"/>
              </a:spcBef>
              <a:spcAft>
                <a:spcPts val="0"/>
              </a:spcAft>
              <a:buFont typeface="Courier New" panose="02070309020205020404" pitchFamily="49" charset="0"/>
              <a:buChar char="o"/>
            </a:pPr>
            <a:r>
              <a:rPr lang="el-GR" sz="2200" dirty="0">
                <a:solidFill>
                  <a:prstClr val="black"/>
                </a:solidFill>
                <a:latin typeface="Calibri"/>
              </a:rPr>
              <a:t>Αυξάνει την επιφάνεια κατανομής των δυνάμεων που δρουν στην άρθρωση και </a:t>
            </a:r>
          </a:p>
          <a:p>
            <a:pPr marL="742950" lvl="1" indent="-285750" fontAlgn="auto">
              <a:spcBef>
                <a:spcPct val="20000"/>
              </a:spcBef>
              <a:spcAft>
                <a:spcPts val="0"/>
              </a:spcAft>
              <a:buFont typeface="Courier New" panose="02070309020205020404" pitchFamily="49" charset="0"/>
              <a:buChar char="o"/>
            </a:pPr>
            <a:r>
              <a:rPr lang="el-GR" sz="2200" dirty="0">
                <a:solidFill>
                  <a:prstClr val="black"/>
                </a:solidFill>
                <a:latin typeface="Calibri"/>
              </a:rPr>
              <a:t>Καθοδηγεί την κίνηση των αρθρικών επιφανειών</a:t>
            </a:r>
            <a:r>
              <a:rPr lang="el-GR" sz="2200" dirty="0" smtClean="0">
                <a:solidFill>
                  <a:prstClr val="black"/>
                </a:solidFill>
                <a:latin typeface="Calibri"/>
              </a:rPr>
              <a:t>.</a:t>
            </a:r>
            <a:endParaRPr lang="el-GR" sz="2200" dirty="0">
              <a:solidFill>
                <a:prstClr val="black"/>
              </a:solidFill>
              <a:latin typeface="Calibri"/>
            </a:endParaRPr>
          </a:p>
        </p:txBody>
      </p:sp>
    </p:spTree>
    <p:extLst>
      <p:ext uri="{BB962C8B-B14F-4D97-AF65-F5344CB8AC3E}">
        <p14:creationId xmlns:p14="http://schemas.microsoft.com/office/powerpoint/2010/main" val="3166809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Αρθροκινηματική </a:t>
            </a:r>
            <a:r>
              <a:rPr lang="el-GR" sz="3200" b="0" dirty="0" smtClean="0"/>
              <a:t>2/3 </a:t>
            </a:r>
            <a:endParaRPr lang="el-GR"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800" y="1268760"/>
            <a:ext cx="3580237" cy="4752528"/>
          </a:xfrm>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6" name="Ορθογώνιο 5"/>
          <p:cNvSpPr/>
          <p:nvPr/>
        </p:nvSpPr>
        <p:spPr>
          <a:xfrm>
            <a:off x="3552509" y="6162419"/>
            <a:ext cx="1932837" cy="276999"/>
          </a:xfrm>
          <a:prstGeom prst="rect">
            <a:avLst/>
          </a:prstGeom>
        </p:spPr>
        <p:txBody>
          <a:bodyPr wrap="none">
            <a:spAutoFit/>
          </a:bodyPr>
          <a:lstStyle/>
          <a:p>
            <a:r>
              <a:rPr lang="en-US" sz="1200" dirty="0" smtClean="0">
                <a:latin typeface="+mn-lt"/>
                <a:hlinkClick r:id="rId4"/>
              </a:rPr>
              <a:t>bestperformancegroup.com</a:t>
            </a:r>
            <a:endParaRPr lang="el-GR" sz="1200" dirty="0">
              <a:latin typeface="+mn-lt"/>
            </a:endParaRPr>
          </a:p>
        </p:txBody>
      </p:sp>
    </p:spTree>
    <p:extLst>
      <p:ext uri="{BB962C8B-B14F-4D97-AF65-F5344CB8AC3E}">
        <p14:creationId xmlns:p14="http://schemas.microsoft.com/office/powerpoint/2010/main" val="2537646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Αρθροκινηματική </a:t>
            </a:r>
            <a:r>
              <a:rPr lang="el-GR" sz="3200" b="0" dirty="0" smtClean="0"/>
              <a:t>3/3 </a:t>
            </a:r>
            <a:endParaRPr lang="el-GR" dirty="0"/>
          </a:p>
        </p:txBody>
      </p:sp>
      <p:sp>
        <p:nvSpPr>
          <p:cNvPr id="3" name="Θέση περιεχομένου 2"/>
          <p:cNvSpPr>
            <a:spLocks noGrp="1"/>
          </p:cNvSpPr>
          <p:nvPr>
            <p:ph idx="1"/>
          </p:nvPr>
        </p:nvSpPr>
        <p:spPr/>
        <p:txBody>
          <a:bodyPr/>
          <a:lstStyle/>
          <a:p>
            <a:r>
              <a:rPr lang="el-GR" dirty="0"/>
              <a:t>Ορισμένες αρθρώσεις συνδυάζουν και τις 3 </a:t>
            </a:r>
            <a:r>
              <a:rPr lang="el-GR" dirty="0" smtClean="0"/>
              <a:t>κινήσεις</a:t>
            </a:r>
            <a:r>
              <a:rPr lang="en-US" dirty="0" smtClean="0"/>
              <a:t>.</a:t>
            </a:r>
            <a:endParaRPr lang="el-GR" dirty="0"/>
          </a:p>
          <a:p>
            <a:r>
              <a:rPr lang="el-GR" dirty="0"/>
              <a:t>Π.χ., η άρθρωση του γόνατος (δεξί πόδι</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pic>
        <p:nvPicPr>
          <p:cNvPr id="5" name="Content Placeholder 4" descr="Knee roll-slide.tif"/>
          <p:cNvPicPr>
            <a:picLocks noChangeAspect="1"/>
          </p:cNvPicPr>
          <p:nvPr/>
        </p:nvPicPr>
        <p:blipFill>
          <a:blip r:embed="rId3" cstate="print"/>
          <a:stretch>
            <a:fillRect/>
          </a:stretch>
        </p:blipFill>
        <p:spPr>
          <a:xfrm>
            <a:off x="1547664" y="2601654"/>
            <a:ext cx="5846012" cy="3240360"/>
          </a:xfrm>
          <a:prstGeom prst="rect">
            <a:avLst/>
          </a:prstGeom>
          <a:ln>
            <a:solidFill>
              <a:schemeClr val="tx1"/>
            </a:solidFill>
          </a:ln>
        </p:spPr>
      </p:pic>
      <p:sp>
        <p:nvSpPr>
          <p:cNvPr id="6" name="Ορθογώνιο 5"/>
          <p:cNvSpPr/>
          <p:nvPr/>
        </p:nvSpPr>
        <p:spPr>
          <a:xfrm>
            <a:off x="1547664" y="5949280"/>
            <a:ext cx="4572000" cy="430887"/>
          </a:xfrm>
          <a:prstGeom prst="rect">
            <a:avLst/>
          </a:prstGeom>
        </p:spPr>
        <p:txBody>
          <a:bodyPr>
            <a:spAutoFit/>
          </a:bodyPr>
          <a:lstStyle/>
          <a:p>
            <a:r>
              <a:rPr lang="en-US" sz="1100" dirty="0">
                <a:latin typeface="Calibri"/>
              </a:rPr>
              <a:t>© </a:t>
            </a:r>
            <a:r>
              <a:rPr lang="en-US" sz="1100" dirty="0" smtClean="0">
                <a:latin typeface="+mn-lt"/>
              </a:rPr>
              <a:t>Donald </a:t>
            </a:r>
            <a:r>
              <a:rPr lang="en-US" sz="1100" dirty="0">
                <a:latin typeface="+mn-lt"/>
              </a:rPr>
              <a:t>A. Neumann, “Kinesiology of the Musculoskeletal System: Foundations for Rehabilitation”, Mosby/Elsevier, 2010</a:t>
            </a:r>
            <a:endParaRPr lang="el-GR" sz="1100" dirty="0">
              <a:latin typeface="+mn-lt"/>
            </a:endParaRPr>
          </a:p>
        </p:txBody>
      </p:sp>
    </p:spTree>
    <p:extLst>
      <p:ext uri="{BB962C8B-B14F-4D97-AF65-F5344CB8AC3E}">
        <p14:creationId xmlns:p14="http://schemas.microsoft.com/office/powerpoint/2010/main" val="79831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a:t>
            </a:r>
            <a:r>
              <a:rPr lang="el-GR" sz="3200" b="0" dirty="0" smtClean="0"/>
              <a:t>1/4</a:t>
            </a:r>
            <a:endParaRPr lang="el-GR" sz="3200" b="0" dirty="0"/>
          </a:p>
        </p:txBody>
      </p:sp>
      <p:sp>
        <p:nvSpPr>
          <p:cNvPr id="3" name="Θέση περιεχομένου 2"/>
          <p:cNvSpPr>
            <a:spLocks noGrp="1"/>
          </p:cNvSpPr>
          <p:nvPr>
            <p:ph idx="1"/>
          </p:nvPr>
        </p:nvSpPr>
        <p:spPr/>
        <p:txBody>
          <a:bodyPr>
            <a:normAutofit/>
          </a:bodyPr>
          <a:lstStyle/>
          <a:p>
            <a:pPr>
              <a:lnSpc>
                <a:spcPct val="120000"/>
              </a:lnSpc>
            </a:pPr>
            <a:r>
              <a:rPr lang="el-GR" sz="2200" dirty="0"/>
              <a:t>Είναι κλάδος της μελέτης της μηχανικής που περιγράφει τα αποτελέσματα των δυνάμεων που δρουν στο </a:t>
            </a:r>
            <a:r>
              <a:rPr lang="el-GR" sz="2200" dirty="0" smtClean="0"/>
              <a:t>σώμα</a:t>
            </a:r>
            <a:r>
              <a:rPr lang="en-US" sz="2200" dirty="0" smtClean="0"/>
              <a:t>.</a:t>
            </a:r>
            <a:endParaRPr lang="el-GR" sz="2200" dirty="0"/>
          </a:p>
          <a:p>
            <a:pPr>
              <a:lnSpc>
                <a:spcPct val="120000"/>
              </a:lnSpc>
            </a:pPr>
            <a:r>
              <a:rPr lang="el-GR" sz="2200" dirty="0"/>
              <a:t>Εδώ θα δοθούν πολύ λίγα στοιχεία της κινητικής, περισσότερα στο μάθημα ‘Βιολογική Μηχανική και </a:t>
            </a:r>
            <a:r>
              <a:rPr lang="el-GR" sz="2200" dirty="0" smtClean="0"/>
              <a:t>Εργονομία</a:t>
            </a:r>
            <a:r>
              <a:rPr lang="en-US" sz="2200" dirty="0" smtClean="0"/>
              <a:t>.</a:t>
            </a:r>
            <a:endParaRPr lang="el-GR" sz="2200" dirty="0"/>
          </a:p>
          <a:p>
            <a:pPr>
              <a:lnSpc>
                <a:spcPct val="120000"/>
              </a:lnSpc>
            </a:pPr>
            <a:r>
              <a:rPr lang="el-GR" sz="2200" dirty="0"/>
              <a:t>Από την κινησιολογική άποψη, μία δύναμη μπορεί να θεωρηθεί σαν σπρώξιμο ή τράβηγμα που προκαλεί κίνηση, αναστολή ή τροποποίηση της </a:t>
            </a:r>
            <a:r>
              <a:rPr lang="el-GR" sz="2200" dirty="0" smtClean="0"/>
              <a:t>κίνησης</a:t>
            </a:r>
            <a:r>
              <a:rPr lang="en-US" sz="2200" dirty="0" smtClean="0"/>
              <a:t>.</a:t>
            </a:r>
            <a:endParaRPr lang="el-GR" sz="2200" dirty="0"/>
          </a:p>
          <a:p>
            <a:pPr>
              <a:lnSpc>
                <a:spcPct val="120000"/>
              </a:lnSpc>
            </a:pPr>
            <a:r>
              <a:rPr lang="el-GR" sz="2200" dirty="0"/>
              <a:t>Επομένως, οι δυνάμεις παρέχουν την ώθηση για σταθερότητα και για κίνηση του </a:t>
            </a:r>
            <a:r>
              <a:rPr lang="el-GR" sz="2200" dirty="0" smtClean="0"/>
              <a:t>σώματος</a:t>
            </a:r>
            <a:r>
              <a:rPr lang="en-US" sz="2200" dirty="0" smtClean="0"/>
              <a:t>.</a:t>
            </a:r>
            <a:endParaRPr lang="el-GR" sz="2200" dirty="0"/>
          </a:p>
          <a:p>
            <a:pPr>
              <a:lnSpc>
                <a:spcPct val="120000"/>
              </a:lnSpc>
            </a:pPr>
            <a:r>
              <a:rPr lang="el-GR" sz="2200" dirty="0"/>
              <a:t>Μία δύναμη που δρα στο σώμα συχνά αναφέρονται ως </a:t>
            </a:r>
            <a:r>
              <a:rPr lang="el-GR" sz="2200" dirty="0" smtClean="0"/>
              <a:t>φόρτιση</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929366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a:t>
            </a:r>
            <a:r>
              <a:rPr lang="el-GR" sz="3200" b="0" dirty="0" smtClean="0"/>
              <a:t>2/4</a:t>
            </a:r>
            <a:endParaRPr lang="el-GR" dirty="0"/>
          </a:p>
        </p:txBody>
      </p:sp>
      <p:sp>
        <p:nvSpPr>
          <p:cNvPr id="3" name="Θέση περιεχομένου 2"/>
          <p:cNvSpPr>
            <a:spLocks noGrp="1"/>
          </p:cNvSpPr>
          <p:nvPr>
            <p:ph idx="1"/>
          </p:nvPr>
        </p:nvSpPr>
        <p:spPr>
          <a:xfrm>
            <a:off x="179511" y="1196752"/>
            <a:ext cx="4890009" cy="5661248"/>
          </a:xfrm>
        </p:spPr>
        <p:txBody>
          <a:bodyPr>
            <a:normAutofit/>
          </a:bodyPr>
          <a:lstStyle/>
          <a:p>
            <a:pPr>
              <a:lnSpc>
                <a:spcPct val="105000"/>
              </a:lnSpc>
            </a:pPr>
            <a:r>
              <a:rPr lang="el-GR" sz="2200" dirty="0"/>
              <a:t>Οι δυνάμεις ή οι φορτίσεις που κινούν ή σταθεροποιούν έχουν την δυνατότητα να παραμορφώσουν και να τραυματίσουν το </a:t>
            </a:r>
            <a:r>
              <a:rPr lang="el-GR" sz="2200" dirty="0" smtClean="0"/>
              <a:t>σώμα</a:t>
            </a:r>
            <a:r>
              <a:rPr lang="en-US" sz="2200" dirty="0"/>
              <a:t>.</a:t>
            </a:r>
            <a:endParaRPr lang="el-GR" sz="2200" dirty="0"/>
          </a:p>
          <a:p>
            <a:pPr>
              <a:lnSpc>
                <a:spcPct val="105000"/>
              </a:lnSpc>
            </a:pPr>
            <a:r>
              <a:rPr lang="el-GR" sz="2200" dirty="0"/>
              <a:t>Οι δυνάμεις που εφαρμόζονται στο μυοσκελετικό σύστημα είναι:</a:t>
            </a:r>
          </a:p>
          <a:p>
            <a:pPr lvl="1">
              <a:lnSpc>
                <a:spcPct val="105000"/>
              </a:lnSpc>
              <a:spcBef>
                <a:spcPts val="1200"/>
              </a:spcBef>
            </a:pPr>
            <a:r>
              <a:rPr lang="el-GR" dirty="0" smtClean="0"/>
              <a:t>Εφελκτικές,</a:t>
            </a:r>
            <a:endParaRPr lang="el-GR" dirty="0"/>
          </a:p>
          <a:p>
            <a:pPr lvl="1">
              <a:lnSpc>
                <a:spcPct val="105000"/>
              </a:lnSpc>
              <a:spcBef>
                <a:spcPts val="1200"/>
              </a:spcBef>
            </a:pPr>
            <a:r>
              <a:rPr lang="el-GR" dirty="0" smtClean="0"/>
              <a:t>Συμπιεστικές, </a:t>
            </a:r>
            <a:endParaRPr lang="el-GR" dirty="0"/>
          </a:p>
          <a:p>
            <a:pPr lvl="1">
              <a:lnSpc>
                <a:spcPct val="105000"/>
              </a:lnSpc>
              <a:spcBef>
                <a:spcPts val="1200"/>
              </a:spcBef>
            </a:pPr>
            <a:r>
              <a:rPr lang="el-GR" dirty="0" smtClean="0"/>
              <a:t>Καμπτικές, </a:t>
            </a:r>
            <a:endParaRPr lang="el-GR" dirty="0"/>
          </a:p>
          <a:p>
            <a:pPr lvl="1">
              <a:lnSpc>
                <a:spcPct val="105000"/>
              </a:lnSpc>
              <a:spcBef>
                <a:spcPts val="1200"/>
              </a:spcBef>
            </a:pPr>
            <a:r>
              <a:rPr lang="el-GR" dirty="0" smtClean="0"/>
              <a:t>Διατμητικές,</a:t>
            </a:r>
            <a:endParaRPr lang="el-GR" dirty="0"/>
          </a:p>
          <a:p>
            <a:pPr lvl="1">
              <a:lnSpc>
                <a:spcPct val="105000"/>
              </a:lnSpc>
              <a:spcBef>
                <a:spcPts val="1200"/>
              </a:spcBef>
            </a:pPr>
            <a:r>
              <a:rPr lang="el-GR" dirty="0"/>
              <a:t>Συστροφικές (ροπές</a:t>
            </a:r>
            <a:r>
              <a:rPr lang="el-GR" dirty="0" smtClean="0"/>
              <a:t>),</a:t>
            </a:r>
            <a:endParaRPr lang="el-GR" dirty="0"/>
          </a:p>
          <a:p>
            <a:pPr lvl="1">
              <a:lnSpc>
                <a:spcPct val="105000"/>
              </a:lnSpc>
              <a:spcBef>
                <a:spcPts val="1200"/>
              </a:spcBef>
            </a:pPr>
            <a:r>
              <a:rPr lang="el-GR" dirty="0" smtClean="0"/>
              <a:t>Συνδυασμένες.</a:t>
            </a:r>
            <a:endParaRPr lang="el-GR" dirty="0"/>
          </a:p>
          <a:p>
            <a:pPr>
              <a:lnSpc>
                <a:spcPct val="105000"/>
              </a:lnSpc>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1" y="1340768"/>
            <a:ext cx="4196506" cy="2249108"/>
          </a:xfrm>
          <a:prstGeom prst="rect">
            <a:avLst/>
          </a:prstGeom>
          <a:ln>
            <a:solidFill>
              <a:schemeClr val="tx1"/>
            </a:solidFill>
          </a:ln>
        </p:spPr>
      </p:pic>
      <p:sp>
        <p:nvSpPr>
          <p:cNvPr id="6" name="Ορθογώνιο 5"/>
          <p:cNvSpPr/>
          <p:nvPr/>
        </p:nvSpPr>
        <p:spPr>
          <a:xfrm>
            <a:off x="6333885" y="3621896"/>
            <a:ext cx="1392817" cy="276999"/>
          </a:xfrm>
          <a:prstGeom prst="rect">
            <a:avLst/>
          </a:prstGeom>
        </p:spPr>
        <p:txBody>
          <a:bodyPr wrap="none">
            <a:spAutoFit/>
          </a:bodyPr>
          <a:lstStyle/>
          <a:p>
            <a:r>
              <a:rPr lang="en-US" sz="1200" dirty="0" smtClean="0">
                <a:latin typeface="+mn-lt"/>
                <a:hlinkClick r:id="rId3"/>
              </a:rPr>
              <a:t>biology.kenyon.edu</a:t>
            </a:r>
            <a:endParaRPr lang="el-GR" sz="1200" dirty="0">
              <a:latin typeface="+mn-lt"/>
            </a:endParaRPr>
          </a:p>
        </p:txBody>
      </p:sp>
    </p:spTree>
    <p:extLst>
      <p:ext uri="{BB962C8B-B14F-4D97-AF65-F5344CB8AC3E}">
        <p14:creationId xmlns:p14="http://schemas.microsoft.com/office/powerpoint/2010/main" val="684667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a:t>
            </a:r>
            <a:r>
              <a:rPr lang="el-GR" sz="3200" b="0" dirty="0" smtClean="0"/>
              <a:t>3/4</a:t>
            </a:r>
            <a:endParaRPr lang="el-GR" dirty="0"/>
          </a:p>
        </p:txBody>
      </p:sp>
      <p:sp>
        <p:nvSpPr>
          <p:cNvPr id="3" name="Θέση περιεχομένου 2"/>
          <p:cNvSpPr>
            <a:spLocks noGrp="1"/>
          </p:cNvSpPr>
          <p:nvPr>
            <p:ph idx="1"/>
          </p:nvPr>
        </p:nvSpPr>
        <p:spPr/>
        <p:txBody>
          <a:bodyPr>
            <a:normAutofit/>
          </a:bodyPr>
          <a:lstStyle/>
          <a:p>
            <a:r>
              <a:rPr lang="el-GR" sz="2300" dirty="0"/>
              <a:t>Οι υγιείς ιστοί, μερικώς, έχουν την ικανότητα να ανθίστανται στις αλλαγές της δομής τους και του σχήματός </a:t>
            </a:r>
            <a:r>
              <a:rPr lang="el-GR" sz="2300" dirty="0" smtClean="0"/>
              <a:t>τους</a:t>
            </a:r>
            <a:r>
              <a:rPr lang="en-US" sz="2300" dirty="0" smtClean="0"/>
              <a:t>.</a:t>
            </a:r>
            <a:endParaRPr lang="el-GR" sz="2300" dirty="0"/>
          </a:p>
          <a:p>
            <a:r>
              <a:rPr lang="el-GR" sz="2300" dirty="0"/>
              <a:t>Π.χ., η δύναμη που διατείνει έναν υγιή σύνδεσμο βρίσκει αντίσταση από την ενδογενή τάση που δημιουργείται μέσα στον διατεταμένο </a:t>
            </a:r>
            <a:r>
              <a:rPr lang="el-GR" sz="2300" dirty="0" smtClean="0"/>
              <a:t>σύνδεσμο</a:t>
            </a:r>
            <a:r>
              <a:rPr lang="en-US" sz="2300" dirty="0" smtClean="0"/>
              <a:t>.</a:t>
            </a:r>
            <a:endParaRPr lang="el-GR" sz="2300" dirty="0"/>
          </a:p>
          <a:p>
            <a:r>
              <a:rPr lang="el-GR" sz="2300" dirty="0"/>
              <a:t>Οποιοσδήποτε ιστός που αδυνατίζει λόγω ασθένειας, τραύματος ή παρατεταμένης ακινησίας μπορεί να μην έχει την ικανότητα να αντισταθεί στις εφαρμοζόμενες </a:t>
            </a:r>
            <a:r>
              <a:rPr lang="el-GR" sz="2300" dirty="0" smtClean="0"/>
              <a:t>δυνάμεις</a:t>
            </a:r>
            <a:r>
              <a:rPr lang="en-US" sz="2300" dirty="0" smtClean="0"/>
              <a:t>.</a:t>
            </a:r>
            <a:endParaRPr lang="el-GR" sz="2300" dirty="0"/>
          </a:p>
          <a:p>
            <a:r>
              <a:rPr lang="el-GR" sz="2300" dirty="0"/>
              <a:t>Π.χ., το οστεοπορωτικό μηριαίο οστούν μπορεί να υποστεί κάταγμα μετά από πτώση λόγω εφαρμογής συμπιεστικής ή συστροφικής, διατμητικής ή καμπτικής δύναμης που εφαρμόζεται στον αυχένα του </a:t>
            </a:r>
            <a:r>
              <a:rPr lang="el-GR" sz="2300" dirty="0" smtClean="0"/>
              <a:t>μηριαίου</a:t>
            </a:r>
            <a:r>
              <a:rPr lang="en-US"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3472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Μαθησιακά </a:t>
            </a:r>
            <a:r>
              <a:rPr lang="el-GR" dirty="0" smtClean="0"/>
              <a:t>αποτελέσματα</a:t>
            </a:r>
            <a:r>
              <a:rPr lang="en-US" dirty="0" smtClean="0"/>
              <a:t> </a:t>
            </a:r>
            <a:r>
              <a:rPr lang="en-US" sz="3200" b="0" dirty="0" smtClean="0"/>
              <a:t>1/2</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dirty="0"/>
              <a:t>Προκειμένου ο φοιτητής να ολοκληρώσει επιτυχώς το μάθημα θα πρέπει να: </a:t>
            </a:r>
          </a:p>
          <a:p>
            <a:r>
              <a:rPr lang="el-GR" dirty="0"/>
              <a:t>Ξεχωρίζει τους διάφορους τύπους της ανθρώπινης κίνησης, επίπεδα και άξονες </a:t>
            </a:r>
            <a:r>
              <a:rPr lang="el-GR" dirty="0" smtClean="0"/>
              <a:t>κίνησης</a:t>
            </a:r>
            <a:r>
              <a:rPr lang="en-US" dirty="0"/>
              <a:t>.</a:t>
            </a:r>
            <a:endParaRPr lang="el-GR" dirty="0"/>
          </a:p>
          <a:p>
            <a:r>
              <a:rPr lang="el-GR" dirty="0"/>
              <a:t>Μπορεί να περιγράψει τη δομή του μυός, μυϊκή συστολή και τη σχέση μεταξύ μηχανικών και φυσιολογικών παραγόντων που επηρεάζουν τη κινητική </a:t>
            </a:r>
            <a:r>
              <a:rPr lang="el-GR" dirty="0" smtClean="0"/>
              <a:t>λειτουργία</a:t>
            </a:r>
            <a:r>
              <a:rPr lang="en-US" dirty="0"/>
              <a:t>.</a:t>
            </a:r>
            <a:endParaRPr lang="el-GR" dirty="0"/>
          </a:p>
          <a:p>
            <a:r>
              <a:rPr lang="el-GR" dirty="0"/>
              <a:t>Γνωρίζει τη δομή, κινήσεις και δυνάμεις που επιδρούν στη περιοχή της ωμικής </a:t>
            </a:r>
            <a:r>
              <a:rPr lang="el-GR" dirty="0" smtClean="0"/>
              <a:t>ζώνης</a:t>
            </a:r>
            <a:r>
              <a:rPr lang="en-US" dirty="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829413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a:t>
            </a:r>
            <a:r>
              <a:rPr lang="el-GR" sz="3200" b="0" dirty="0" smtClean="0"/>
              <a:t>4/4</a:t>
            </a:r>
            <a:endParaRPr lang="el-GR" dirty="0"/>
          </a:p>
        </p:txBody>
      </p:sp>
      <p:sp>
        <p:nvSpPr>
          <p:cNvPr id="3" name="Θέση περιεχομένου 2"/>
          <p:cNvSpPr>
            <a:spLocks noGrp="1"/>
          </p:cNvSpPr>
          <p:nvPr>
            <p:ph idx="1"/>
          </p:nvPr>
        </p:nvSpPr>
        <p:spPr/>
        <p:txBody>
          <a:bodyPr/>
          <a:lstStyle/>
          <a:p>
            <a:r>
              <a:rPr lang="el-GR" dirty="0"/>
              <a:t>Η ικανότητα των περιαρθρικών ιστών να δέχονται και να κατανέμουν τις δυνάμεις αποτελεί ένα πολύ σημαντικό πεδίο έρευνας στην φυσικοθεραπεία, στο manual therapy και στην </a:t>
            </a:r>
            <a:r>
              <a:rPr lang="el-GR" dirty="0" smtClean="0"/>
              <a:t>ορθοπαιδική</a:t>
            </a:r>
            <a:r>
              <a:rPr lang="en-US" dirty="0"/>
              <a:t>.</a:t>
            </a:r>
            <a:endParaRPr lang="el-GR" dirty="0"/>
          </a:p>
          <a:p>
            <a:r>
              <a:rPr lang="el-GR" dirty="0"/>
              <a:t>Οι θεραπευτές ενδιαφέρονται στο πως παράγοντες όπως η γήρανση, το τραύμα, η παρατεταμένη ακινητοποίηση, η τροποποιημένη δραστηριότητα ή τα αλλαγμένα επίπεδα σωματικού βάρους επηρεάζουν την αντοχή των περιαρθρικών </a:t>
            </a:r>
            <a:r>
              <a:rPr lang="el-GR" dirty="0" smtClean="0"/>
              <a:t>ιστών</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490594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a:t>
            </a:r>
            <a:r>
              <a:rPr lang="el-GR" dirty="0" smtClean="0"/>
              <a:t>ιστού </a:t>
            </a:r>
            <a:r>
              <a:rPr lang="el-GR" sz="3600" b="0" dirty="0" smtClean="0"/>
              <a:t>1/10</a:t>
            </a:r>
            <a:endParaRPr lang="el-GR" sz="3600" b="0" dirty="0"/>
          </a:p>
        </p:txBody>
      </p:sp>
      <p:sp>
        <p:nvSpPr>
          <p:cNvPr id="3" name="Θέση περιεχομένου 2"/>
          <p:cNvSpPr>
            <a:spLocks noGrp="1"/>
          </p:cNvSpPr>
          <p:nvPr>
            <p:ph idx="1"/>
          </p:nvPr>
        </p:nvSpPr>
        <p:spPr>
          <a:xfrm>
            <a:off x="251520" y="1025352"/>
            <a:ext cx="8856984" cy="5644008"/>
          </a:xfrm>
        </p:spPr>
        <p:txBody>
          <a:bodyPr>
            <a:noAutofit/>
          </a:bodyPr>
          <a:lstStyle/>
          <a:p>
            <a:r>
              <a:rPr lang="el-GR" sz="2200" dirty="0"/>
              <a:t>Μία μέθοδος μέτρησης της αντοχής του συνδετικού ιστού απεικονίζεται στην υποθετική γραφική παράσταση, όπου απεικονίζεται η </a:t>
            </a:r>
            <a:r>
              <a:rPr lang="el-GR" sz="2200" b="1" dirty="0">
                <a:solidFill>
                  <a:srgbClr val="820000"/>
                </a:solidFill>
              </a:rPr>
              <a:t>τάση</a:t>
            </a:r>
            <a:r>
              <a:rPr lang="el-GR" sz="2200" dirty="0"/>
              <a:t> που δημιουργείται σε έναν σύνδεσμο (ή τένοντα) που διατείνεται έως το σημείο ρήξης </a:t>
            </a:r>
            <a:r>
              <a:rPr lang="el-GR" sz="2200" dirty="0" smtClean="0"/>
              <a:t>του</a:t>
            </a:r>
            <a:r>
              <a:rPr lang="en-US" sz="2200" dirty="0" smtClean="0"/>
              <a:t>.</a:t>
            </a:r>
            <a:endParaRPr lang="el-GR" sz="2200" dirty="0"/>
          </a:p>
          <a:p>
            <a:r>
              <a:rPr lang="el-GR" sz="2200" dirty="0"/>
              <a:t>Ο κάθετος άξονας Υ της γραφικής παράστασης απεικονίζει το stress (τάση), που υποδηλώνει την εσωτερική αντίσταση που αναπτύσσεται μέσα στον σύνδεσμο καθώς αυτός ανθίσταται στην παραμόρφωσή </a:t>
            </a:r>
            <a:r>
              <a:rPr lang="el-GR" sz="2200" dirty="0" smtClean="0"/>
              <a:t>του</a:t>
            </a:r>
            <a:r>
              <a:rPr lang="en-US" sz="2200" dirty="0" smtClean="0"/>
              <a:t>.</a:t>
            </a:r>
            <a:endParaRPr lang="el-GR" sz="2200" dirty="0"/>
          </a:p>
          <a:p>
            <a:r>
              <a:rPr lang="el-GR" sz="2200" dirty="0"/>
              <a:t>Για να υπολογίσουμε το stress διαιρούμε την δύναμη δια την περιοχή της εγκάρσιας τομής του (μονάδα μέτρησης: Ν/mm²</a:t>
            </a:r>
            <a:r>
              <a:rPr lang="el-GR" sz="2200" dirty="0" smtClean="0"/>
              <a:t>)</a:t>
            </a:r>
            <a:r>
              <a:rPr lang="en-US" sz="2200" dirty="0" smtClean="0"/>
              <a:t>.</a:t>
            </a:r>
            <a:endParaRPr lang="el-GR" sz="2200" dirty="0"/>
          </a:p>
          <a:p>
            <a:r>
              <a:rPr lang="el-GR" sz="2200" dirty="0"/>
              <a:t>Ο οριζόντιος άξονας Χ απεικονίζει το strain, που στην προκειμένη περίπτωση υποδηλώνει το ποσοστό επιμήκυνσης του συνδέσμου σε σχέση με το αρχικό του </a:t>
            </a:r>
            <a:r>
              <a:rPr lang="el-GR" sz="2200" dirty="0" smtClean="0"/>
              <a:t>μήκος</a:t>
            </a:r>
            <a:r>
              <a:rPr lang="en-US" sz="2200" dirty="0" smtClean="0"/>
              <a:t>.</a:t>
            </a:r>
            <a:endParaRPr lang="el-GR" sz="2200" dirty="0"/>
          </a:p>
          <a:p>
            <a:r>
              <a:rPr lang="el-GR" sz="2200" dirty="0"/>
              <a:t>Για να υπολογίσουμε το strain διαιρούμε την διαφορά μήκους με το αρχικό </a:t>
            </a:r>
            <a:r>
              <a:rPr lang="el-GR" sz="2200" dirty="0" smtClean="0"/>
              <a:t>μήκος</a:t>
            </a:r>
            <a:r>
              <a:rPr lang="en-US" sz="2200" dirty="0" smtClean="0"/>
              <a:t>.</a:t>
            </a:r>
            <a:endParaRPr lang="el-GR" sz="2200"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790093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l-GR" sz="3600" b="0" dirty="0" smtClean="0"/>
              <a:t>2/10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grpSp>
        <p:nvGrpSpPr>
          <p:cNvPr id="31" name="Ομάδα 30"/>
          <p:cNvGrpSpPr/>
          <p:nvPr/>
        </p:nvGrpSpPr>
        <p:grpSpPr>
          <a:xfrm>
            <a:off x="971600" y="1628800"/>
            <a:ext cx="6353003" cy="3858398"/>
            <a:chOff x="971600" y="1628800"/>
            <a:chExt cx="6353003" cy="3858398"/>
          </a:xfrm>
        </p:grpSpPr>
        <p:sp>
          <p:nvSpPr>
            <p:cNvPr id="29" name="Ελεύθερη σχεδίαση 28"/>
            <p:cNvSpPr/>
            <p:nvPr/>
          </p:nvSpPr>
          <p:spPr>
            <a:xfrm>
              <a:off x="4349228" y="1953056"/>
              <a:ext cx="1966127" cy="3026726"/>
            </a:xfrm>
            <a:custGeom>
              <a:avLst/>
              <a:gdLst>
                <a:gd name="connsiteX0" fmla="*/ 830 w 1966127"/>
                <a:gd name="connsiteY0" fmla="*/ 221973 h 3026726"/>
                <a:gd name="connsiteX1" fmla="*/ 116240 w 1966127"/>
                <a:gd name="connsiteY1" fmla="*/ 168707 h 3026726"/>
                <a:gd name="connsiteX2" fmla="*/ 258283 w 1966127"/>
                <a:gd name="connsiteY2" fmla="*/ 133196 h 3026726"/>
                <a:gd name="connsiteX3" fmla="*/ 382570 w 1966127"/>
                <a:gd name="connsiteY3" fmla="*/ 97686 h 3026726"/>
                <a:gd name="connsiteX4" fmla="*/ 497980 w 1966127"/>
                <a:gd name="connsiteY4" fmla="*/ 62175 h 3026726"/>
                <a:gd name="connsiteX5" fmla="*/ 613389 w 1966127"/>
                <a:gd name="connsiteY5" fmla="*/ 17787 h 3026726"/>
                <a:gd name="connsiteX6" fmla="*/ 728799 w 1966127"/>
                <a:gd name="connsiteY6" fmla="*/ 53297 h 3026726"/>
                <a:gd name="connsiteX7" fmla="*/ 853087 w 1966127"/>
                <a:gd name="connsiteY7" fmla="*/ 31 h 3026726"/>
                <a:gd name="connsiteX8" fmla="*/ 977374 w 1966127"/>
                <a:gd name="connsiteY8" fmla="*/ 62175 h 3026726"/>
                <a:gd name="connsiteX9" fmla="*/ 1066151 w 1966127"/>
                <a:gd name="connsiteY9" fmla="*/ 133196 h 3026726"/>
                <a:gd name="connsiteX10" fmla="*/ 1119417 w 1966127"/>
                <a:gd name="connsiteY10" fmla="*/ 221973 h 3026726"/>
                <a:gd name="connsiteX11" fmla="*/ 1146050 w 1966127"/>
                <a:gd name="connsiteY11" fmla="*/ 328505 h 3026726"/>
                <a:gd name="connsiteX12" fmla="*/ 1154927 w 1966127"/>
                <a:gd name="connsiteY12" fmla="*/ 426160 h 3026726"/>
                <a:gd name="connsiteX13" fmla="*/ 1252582 w 1966127"/>
                <a:gd name="connsiteY13" fmla="*/ 355138 h 3026726"/>
                <a:gd name="connsiteX14" fmla="*/ 1314725 w 1966127"/>
                <a:gd name="connsiteY14" fmla="*/ 426160 h 3026726"/>
                <a:gd name="connsiteX15" fmla="*/ 1350236 w 1966127"/>
                <a:gd name="connsiteY15" fmla="*/ 825655 h 3026726"/>
                <a:gd name="connsiteX16" fmla="*/ 1430135 w 1966127"/>
                <a:gd name="connsiteY16" fmla="*/ 1091985 h 3026726"/>
                <a:gd name="connsiteX17" fmla="*/ 1483401 w 1966127"/>
                <a:gd name="connsiteY17" fmla="*/ 1180761 h 3026726"/>
                <a:gd name="connsiteX18" fmla="*/ 1421257 w 1966127"/>
                <a:gd name="connsiteY18" fmla="*/ 1260661 h 3026726"/>
                <a:gd name="connsiteX19" fmla="*/ 1510034 w 1966127"/>
                <a:gd name="connsiteY19" fmla="*/ 1562501 h 3026726"/>
                <a:gd name="connsiteX20" fmla="*/ 1581055 w 1966127"/>
                <a:gd name="connsiteY20" fmla="*/ 1740055 h 3026726"/>
                <a:gd name="connsiteX21" fmla="*/ 1616566 w 1966127"/>
                <a:gd name="connsiteY21" fmla="*/ 1855464 h 3026726"/>
                <a:gd name="connsiteX22" fmla="*/ 1838508 w 1966127"/>
                <a:gd name="connsiteY22" fmla="*/ 2707721 h 3026726"/>
                <a:gd name="connsiteX23" fmla="*/ 1936162 w 1966127"/>
                <a:gd name="connsiteY23" fmla="*/ 2920785 h 3026726"/>
                <a:gd name="connsiteX24" fmla="*/ 1802997 w 1966127"/>
                <a:gd name="connsiteY24" fmla="*/ 2956295 h 3026726"/>
                <a:gd name="connsiteX25" fmla="*/ 355937 w 1966127"/>
                <a:gd name="connsiteY25" fmla="*/ 2965173 h 3026726"/>
                <a:gd name="connsiteX26" fmla="*/ 178384 w 1966127"/>
                <a:gd name="connsiteY26" fmla="*/ 2965173 h 3026726"/>
                <a:gd name="connsiteX27" fmla="*/ 71852 w 1966127"/>
                <a:gd name="connsiteY27" fmla="*/ 2938540 h 3026726"/>
                <a:gd name="connsiteX28" fmla="*/ 62974 w 1966127"/>
                <a:gd name="connsiteY28" fmla="*/ 2787620 h 3026726"/>
                <a:gd name="connsiteX29" fmla="*/ 830 w 1966127"/>
                <a:gd name="connsiteY29" fmla="*/ 221973 h 302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6127" h="3026726">
                  <a:moveTo>
                    <a:pt x="830" y="221973"/>
                  </a:moveTo>
                  <a:cubicBezTo>
                    <a:pt x="9708" y="-214512"/>
                    <a:pt x="73331" y="183503"/>
                    <a:pt x="116240" y="168707"/>
                  </a:cubicBezTo>
                  <a:cubicBezTo>
                    <a:pt x="159149" y="153911"/>
                    <a:pt x="213895" y="145033"/>
                    <a:pt x="258283" y="133196"/>
                  </a:cubicBezTo>
                  <a:cubicBezTo>
                    <a:pt x="302671" y="121359"/>
                    <a:pt x="342621" y="109523"/>
                    <a:pt x="382570" y="97686"/>
                  </a:cubicBezTo>
                  <a:cubicBezTo>
                    <a:pt x="422519" y="85849"/>
                    <a:pt x="459510" y="75491"/>
                    <a:pt x="497980" y="62175"/>
                  </a:cubicBezTo>
                  <a:cubicBezTo>
                    <a:pt x="536450" y="48859"/>
                    <a:pt x="574919" y="19267"/>
                    <a:pt x="613389" y="17787"/>
                  </a:cubicBezTo>
                  <a:cubicBezTo>
                    <a:pt x="651859" y="16307"/>
                    <a:pt x="688849" y="56256"/>
                    <a:pt x="728799" y="53297"/>
                  </a:cubicBezTo>
                  <a:cubicBezTo>
                    <a:pt x="768749" y="50338"/>
                    <a:pt x="811658" y="-1449"/>
                    <a:pt x="853087" y="31"/>
                  </a:cubicBezTo>
                  <a:cubicBezTo>
                    <a:pt x="894516" y="1511"/>
                    <a:pt x="941863" y="39981"/>
                    <a:pt x="977374" y="62175"/>
                  </a:cubicBezTo>
                  <a:cubicBezTo>
                    <a:pt x="1012885" y="84369"/>
                    <a:pt x="1042477" y="106563"/>
                    <a:pt x="1066151" y="133196"/>
                  </a:cubicBezTo>
                  <a:cubicBezTo>
                    <a:pt x="1089825" y="159829"/>
                    <a:pt x="1106101" y="189422"/>
                    <a:pt x="1119417" y="221973"/>
                  </a:cubicBezTo>
                  <a:cubicBezTo>
                    <a:pt x="1132733" y="254524"/>
                    <a:pt x="1140132" y="294474"/>
                    <a:pt x="1146050" y="328505"/>
                  </a:cubicBezTo>
                  <a:cubicBezTo>
                    <a:pt x="1151968" y="362536"/>
                    <a:pt x="1137172" y="421721"/>
                    <a:pt x="1154927" y="426160"/>
                  </a:cubicBezTo>
                  <a:cubicBezTo>
                    <a:pt x="1172682" y="430599"/>
                    <a:pt x="1225949" y="355138"/>
                    <a:pt x="1252582" y="355138"/>
                  </a:cubicBezTo>
                  <a:cubicBezTo>
                    <a:pt x="1279215" y="355138"/>
                    <a:pt x="1298449" y="347740"/>
                    <a:pt x="1314725" y="426160"/>
                  </a:cubicBezTo>
                  <a:cubicBezTo>
                    <a:pt x="1331001" y="504580"/>
                    <a:pt x="1331001" y="714684"/>
                    <a:pt x="1350236" y="825655"/>
                  </a:cubicBezTo>
                  <a:cubicBezTo>
                    <a:pt x="1369471" y="936626"/>
                    <a:pt x="1407941" y="1032801"/>
                    <a:pt x="1430135" y="1091985"/>
                  </a:cubicBezTo>
                  <a:cubicBezTo>
                    <a:pt x="1452329" y="1151169"/>
                    <a:pt x="1484881" y="1152648"/>
                    <a:pt x="1483401" y="1180761"/>
                  </a:cubicBezTo>
                  <a:cubicBezTo>
                    <a:pt x="1481921" y="1208874"/>
                    <a:pt x="1416818" y="1197038"/>
                    <a:pt x="1421257" y="1260661"/>
                  </a:cubicBezTo>
                  <a:cubicBezTo>
                    <a:pt x="1425696" y="1324284"/>
                    <a:pt x="1483401" y="1482602"/>
                    <a:pt x="1510034" y="1562501"/>
                  </a:cubicBezTo>
                  <a:cubicBezTo>
                    <a:pt x="1536667" y="1642400"/>
                    <a:pt x="1563300" y="1691228"/>
                    <a:pt x="1581055" y="1740055"/>
                  </a:cubicBezTo>
                  <a:cubicBezTo>
                    <a:pt x="1598810" y="1788882"/>
                    <a:pt x="1573657" y="1694186"/>
                    <a:pt x="1616566" y="1855464"/>
                  </a:cubicBezTo>
                  <a:cubicBezTo>
                    <a:pt x="1659475" y="2016742"/>
                    <a:pt x="1785242" y="2530168"/>
                    <a:pt x="1838508" y="2707721"/>
                  </a:cubicBezTo>
                  <a:cubicBezTo>
                    <a:pt x="1891774" y="2885274"/>
                    <a:pt x="1942081" y="2879356"/>
                    <a:pt x="1936162" y="2920785"/>
                  </a:cubicBezTo>
                  <a:cubicBezTo>
                    <a:pt x="1930243" y="2962214"/>
                    <a:pt x="2066368" y="2948897"/>
                    <a:pt x="1802997" y="2956295"/>
                  </a:cubicBezTo>
                  <a:cubicBezTo>
                    <a:pt x="1539626" y="2963693"/>
                    <a:pt x="355937" y="2965173"/>
                    <a:pt x="355937" y="2965173"/>
                  </a:cubicBezTo>
                  <a:cubicBezTo>
                    <a:pt x="85168" y="2966653"/>
                    <a:pt x="225731" y="2969612"/>
                    <a:pt x="178384" y="2965173"/>
                  </a:cubicBezTo>
                  <a:cubicBezTo>
                    <a:pt x="131037" y="2960734"/>
                    <a:pt x="91087" y="2968132"/>
                    <a:pt x="71852" y="2938540"/>
                  </a:cubicBezTo>
                  <a:cubicBezTo>
                    <a:pt x="52617" y="2908948"/>
                    <a:pt x="68892" y="3237422"/>
                    <a:pt x="62974" y="2787620"/>
                  </a:cubicBezTo>
                  <a:cubicBezTo>
                    <a:pt x="57056" y="2337818"/>
                    <a:pt x="-8048" y="658458"/>
                    <a:pt x="830" y="221973"/>
                  </a:cubicBez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Ελεύθερη σχεδίαση 8"/>
            <p:cNvSpPr/>
            <p:nvPr/>
          </p:nvSpPr>
          <p:spPr>
            <a:xfrm>
              <a:off x="1344142" y="2183080"/>
              <a:ext cx="3046702" cy="2726271"/>
            </a:xfrm>
            <a:custGeom>
              <a:avLst/>
              <a:gdLst>
                <a:gd name="connsiteX0" fmla="*/ 23019 w 3046702"/>
                <a:gd name="connsiteY0" fmla="*/ 2646372 h 2726271"/>
                <a:gd name="connsiteX1" fmla="*/ 333738 w 3046702"/>
                <a:gd name="connsiteY1" fmla="*/ 2610862 h 2726271"/>
                <a:gd name="connsiteX2" fmla="*/ 635578 w 3046702"/>
                <a:gd name="connsiteY2" fmla="*/ 2397798 h 2726271"/>
                <a:gd name="connsiteX3" fmla="*/ 1194872 w 3046702"/>
                <a:gd name="connsiteY3" fmla="*/ 1820749 h 2726271"/>
                <a:gd name="connsiteX4" fmla="*/ 2313458 w 3046702"/>
                <a:gd name="connsiteY4" fmla="*/ 702163 h 2726271"/>
                <a:gd name="connsiteX5" fmla="*/ 2739586 w 3046702"/>
                <a:gd name="connsiteY5" fmla="*/ 276035 h 2726271"/>
                <a:gd name="connsiteX6" fmla="*/ 2863874 w 3046702"/>
                <a:gd name="connsiteY6" fmla="*/ 133992 h 2726271"/>
                <a:gd name="connsiteX7" fmla="*/ 2979283 w 3046702"/>
                <a:gd name="connsiteY7" fmla="*/ 827 h 2726271"/>
                <a:gd name="connsiteX8" fmla="*/ 3005916 w 3046702"/>
                <a:gd name="connsiteY8" fmla="*/ 98481 h 2726271"/>
                <a:gd name="connsiteX9" fmla="*/ 3005916 w 3046702"/>
                <a:gd name="connsiteY9" fmla="*/ 471343 h 2726271"/>
                <a:gd name="connsiteX10" fmla="*/ 3005916 w 3046702"/>
                <a:gd name="connsiteY10" fmla="*/ 1172679 h 2726271"/>
                <a:gd name="connsiteX11" fmla="*/ 3023672 w 3046702"/>
                <a:gd name="connsiteY11" fmla="*/ 2166978 h 2726271"/>
                <a:gd name="connsiteX12" fmla="*/ 3032549 w 3046702"/>
                <a:gd name="connsiteY12" fmla="*/ 2362287 h 2726271"/>
                <a:gd name="connsiteX13" fmla="*/ 3041427 w 3046702"/>
                <a:gd name="connsiteY13" fmla="*/ 2655250 h 2726271"/>
                <a:gd name="connsiteX14" fmla="*/ 2943773 w 3046702"/>
                <a:gd name="connsiteY14" fmla="*/ 2708516 h 2726271"/>
                <a:gd name="connsiteX15" fmla="*/ 2624176 w 3046702"/>
                <a:gd name="connsiteY15" fmla="*/ 2726271 h 2726271"/>
                <a:gd name="connsiteX16" fmla="*/ 573435 w 3046702"/>
                <a:gd name="connsiteY16" fmla="*/ 2726271 h 2726271"/>
                <a:gd name="connsiteX17" fmla="*/ 111796 w 3046702"/>
                <a:gd name="connsiteY17" fmla="*/ 2717394 h 2726271"/>
                <a:gd name="connsiteX18" fmla="*/ 31897 w 3046702"/>
                <a:gd name="connsiteY18" fmla="*/ 2717394 h 2726271"/>
                <a:gd name="connsiteX19" fmla="*/ 23019 w 3046702"/>
                <a:gd name="connsiteY19" fmla="*/ 2646372 h 272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6702" h="2726271">
                  <a:moveTo>
                    <a:pt x="23019" y="2646372"/>
                  </a:moveTo>
                  <a:cubicBezTo>
                    <a:pt x="73326" y="2628617"/>
                    <a:pt x="231645" y="2652291"/>
                    <a:pt x="333738" y="2610862"/>
                  </a:cubicBezTo>
                  <a:cubicBezTo>
                    <a:pt x="435831" y="2569433"/>
                    <a:pt x="492056" y="2529483"/>
                    <a:pt x="635578" y="2397798"/>
                  </a:cubicBezTo>
                  <a:cubicBezTo>
                    <a:pt x="779100" y="2266113"/>
                    <a:pt x="915225" y="2103355"/>
                    <a:pt x="1194872" y="1820749"/>
                  </a:cubicBezTo>
                  <a:cubicBezTo>
                    <a:pt x="1474519" y="1538143"/>
                    <a:pt x="2313458" y="702163"/>
                    <a:pt x="2313458" y="702163"/>
                  </a:cubicBezTo>
                  <a:lnTo>
                    <a:pt x="2739586" y="276035"/>
                  </a:lnTo>
                  <a:cubicBezTo>
                    <a:pt x="2831322" y="181340"/>
                    <a:pt x="2863874" y="133992"/>
                    <a:pt x="2863874" y="133992"/>
                  </a:cubicBezTo>
                  <a:cubicBezTo>
                    <a:pt x="2903823" y="88124"/>
                    <a:pt x="2955609" y="6745"/>
                    <a:pt x="2979283" y="827"/>
                  </a:cubicBezTo>
                  <a:cubicBezTo>
                    <a:pt x="3002957" y="-5091"/>
                    <a:pt x="3001477" y="20062"/>
                    <a:pt x="3005916" y="98481"/>
                  </a:cubicBezTo>
                  <a:cubicBezTo>
                    <a:pt x="3010355" y="176900"/>
                    <a:pt x="3005916" y="471343"/>
                    <a:pt x="3005916" y="471343"/>
                  </a:cubicBezTo>
                  <a:cubicBezTo>
                    <a:pt x="3005916" y="650376"/>
                    <a:pt x="3002957" y="890073"/>
                    <a:pt x="3005916" y="1172679"/>
                  </a:cubicBezTo>
                  <a:cubicBezTo>
                    <a:pt x="3008875" y="1455285"/>
                    <a:pt x="3019233" y="1968710"/>
                    <a:pt x="3023672" y="2166978"/>
                  </a:cubicBezTo>
                  <a:cubicBezTo>
                    <a:pt x="3028111" y="2365246"/>
                    <a:pt x="3029590" y="2280908"/>
                    <a:pt x="3032549" y="2362287"/>
                  </a:cubicBezTo>
                  <a:cubicBezTo>
                    <a:pt x="3035508" y="2443666"/>
                    <a:pt x="3056223" y="2597545"/>
                    <a:pt x="3041427" y="2655250"/>
                  </a:cubicBezTo>
                  <a:cubicBezTo>
                    <a:pt x="3026631" y="2712955"/>
                    <a:pt x="3013315" y="2696679"/>
                    <a:pt x="2943773" y="2708516"/>
                  </a:cubicBezTo>
                  <a:cubicBezTo>
                    <a:pt x="2874231" y="2720353"/>
                    <a:pt x="2624176" y="2726271"/>
                    <a:pt x="2624176" y="2726271"/>
                  </a:cubicBezTo>
                  <a:lnTo>
                    <a:pt x="573435" y="2726271"/>
                  </a:lnTo>
                  <a:cubicBezTo>
                    <a:pt x="154705" y="2724792"/>
                    <a:pt x="202052" y="2718873"/>
                    <a:pt x="111796" y="2717394"/>
                  </a:cubicBezTo>
                  <a:cubicBezTo>
                    <a:pt x="21540" y="2715915"/>
                    <a:pt x="45213" y="2727751"/>
                    <a:pt x="31897" y="2717394"/>
                  </a:cubicBezTo>
                  <a:cubicBezTo>
                    <a:pt x="18581" y="2707037"/>
                    <a:pt x="-27288" y="2664127"/>
                    <a:pt x="23019" y="26463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Ομάδα 26"/>
            <p:cNvGrpSpPr/>
            <p:nvPr/>
          </p:nvGrpSpPr>
          <p:grpSpPr>
            <a:xfrm>
              <a:off x="971600" y="1628800"/>
              <a:ext cx="6353003" cy="3858398"/>
              <a:chOff x="1675381" y="1844824"/>
              <a:chExt cx="6353003" cy="3858398"/>
            </a:xfrm>
          </p:grpSpPr>
          <p:sp>
            <p:nvSpPr>
              <p:cNvPr id="6" name="Ορθογώνιο 5"/>
              <p:cNvSpPr/>
              <p:nvPr/>
            </p:nvSpPr>
            <p:spPr>
              <a:xfrm>
                <a:off x="2051720" y="1844824"/>
                <a:ext cx="5976664" cy="3297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Ελεύθερη σχεδίαση 6"/>
              <p:cNvSpPr/>
              <p:nvPr/>
            </p:nvSpPr>
            <p:spPr>
              <a:xfrm>
                <a:off x="2055137" y="2162379"/>
                <a:ext cx="4979406" cy="2979989"/>
              </a:xfrm>
              <a:custGeom>
                <a:avLst/>
                <a:gdLst>
                  <a:gd name="connsiteX0" fmla="*/ 4979406 w 4979406"/>
                  <a:gd name="connsiteY0" fmla="*/ 2979989 h 2979989"/>
                  <a:gd name="connsiteX1" fmla="*/ 4816443 w 4979406"/>
                  <a:gd name="connsiteY1" fmla="*/ 2699332 h 2979989"/>
                  <a:gd name="connsiteX2" fmla="*/ 4716855 w 4979406"/>
                  <a:gd name="connsiteY2" fmla="*/ 2328140 h 2979989"/>
                  <a:gd name="connsiteX3" fmla="*/ 4662534 w 4979406"/>
                  <a:gd name="connsiteY3" fmla="*/ 2065589 h 2979989"/>
                  <a:gd name="connsiteX4" fmla="*/ 4626320 w 4979406"/>
                  <a:gd name="connsiteY4" fmla="*/ 1884520 h 2979989"/>
                  <a:gd name="connsiteX5" fmla="*/ 4599160 w 4979406"/>
                  <a:gd name="connsiteY5" fmla="*/ 1848306 h 2979989"/>
                  <a:gd name="connsiteX6" fmla="*/ 4562946 w 4979406"/>
                  <a:gd name="connsiteY6" fmla="*/ 1739665 h 2979989"/>
                  <a:gd name="connsiteX7" fmla="*/ 4544839 w 4979406"/>
                  <a:gd name="connsiteY7" fmla="*/ 1667237 h 2979989"/>
                  <a:gd name="connsiteX8" fmla="*/ 4508625 w 4979406"/>
                  <a:gd name="connsiteY8" fmla="*/ 1594809 h 2979989"/>
                  <a:gd name="connsiteX9" fmla="*/ 4436198 w 4979406"/>
                  <a:gd name="connsiteY9" fmla="*/ 1286991 h 2979989"/>
                  <a:gd name="connsiteX10" fmla="*/ 4463358 w 4979406"/>
                  <a:gd name="connsiteY10" fmla="*/ 1187403 h 2979989"/>
                  <a:gd name="connsiteX11" fmla="*/ 4381877 w 4979406"/>
                  <a:gd name="connsiteY11" fmla="*/ 952013 h 2979989"/>
                  <a:gd name="connsiteX12" fmla="*/ 4345663 w 4979406"/>
                  <a:gd name="connsiteY12" fmla="*/ 508393 h 2979989"/>
                  <a:gd name="connsiteX13" fmla="*/ 4309449 w 4979406"/>
                  <a:gd name="connsiteY13" fmla="*/ 381645 h 2979989"/>
                  <a:gd name="connsiteX14" fmla="*/ 4264182 w 4979406"/>
                  <a:gd name="connsiteY14" fmla="*/ 354484 h 2979989"/>
                  <a:gd name="connsiteX15" fmla="*/ 4164594 w 4979406"/>
                  <a:gd name="connsiteY15" fmla="*/ 417859 h 2979989"/>
                  <a:gd name="connsiteX16" fmla="*/ 4146487 w 4979406"/>
                  <a:gd name="connsiteY16" fmla="*/ 263950 h 2979989"/>
                  <a:gd name="connsiteX17" fmla="*/ 4146487 w 4979406"/>
                  <a:gd name="connsiteY17" fmla="*/ 236789 h 2979989"/>
                  <a:gd name="connsiteX18" fmla="*/ 4110273 w 4979406"/>
                  <a:gd name="connsiteY18" fmla="*/ 218682 h 2979989"/>
                  <a:gd name="connsiteX19" fmla="*/ 4083113 w 4979406"/>
                  <a:gd name="connsiteY19" fmla="*/ 146255 h 2979989"/>
                  <a:gd name="connsiteX20" fmla="*/ 4019738 w 4979406"/>
                  <a:gd name="connsiteY20" fmla="*/ 119094 h 2979989"/>
                  <a:gd name="connsiteX21" fmla="*/ 3902043 w 4979406"/>
                  <a:gd name="connsiteY21" fmla="*/ 10453 h 2979989"/>
                  <a:gd name="connsiteX22" fmla="*/ 3838669 w 4979406"/>
                  <a:gd name="connsiteY22" fmla="*/ 10453 h 2979989"/>
                  <a:gd name="connsiteX23" fmla="*/ 3730027 w 4979406"/>
                  <a:gd name="connsiteY23" fmla="*/ 64773 h 2979989"/>
                  <a:gd name="connsiteX24" fmla="*/ 3648546 w 4979406"/>
                  <a:gd name="connsiteY24" fmla="*/ 28560 h 2979989"/>
                  <a:gd name="connsiteX25" fmla="*/ 3639493 w 4979406"/>
                  <a:gd name="connsiteY25" fmla="*/ 28560 h 2979989"/>
                  <a:gd name="connsiteX26" fmla="*/ 3548958 w 4979406"/>
                  <a:gd name="connsiteY26" fmla="*/ 64773 h 2979989"/>
                  <a:gd name="connsiteX27" fmla="*/ 3485584 w 4979406"/>
                  <a:gd name="connsiteY27" fmla="*/ 64773 h 2979989"/>
                  <a:gd name="connsiteX28" fmla="*/ 3404103 w 4979406"/>
                  <a:gd name="connsiteY28" fmla="*/ 100987 h 2979989"/>
                  <a:gd name="connsiteX29" fmla="*/ 3213980 w 4979406"/>
                  <a:gd name="connsiteY29" fmla="*/ 137201 h 2979989"/>
                  <a:gd name="connsiteX30" fmla="*/ 3177766 w 4979406"/>
                  <a:gd name="connsiteY30" fmla="*/ 155308 h 2979989"/>
                  <a:gd name="connsiteX31" fmla="*/ 3005750 w 4979406"/>
                  <a:gd name="connsiteY31" fmla="*/ 191522 h 2979989"/>
                  <a:gd name="connsiteX32" fmla="*/ 2797520 w 4979406"/>
                  <a:gd name="connsiteY32" fmla="*/ 435966 h 2979989"/>
                  <a:gd name="connsiteX33" fmla="*/ 2009869 w 4979406"/>
                  <a:gd name="connsiteY33" fmla="*/ 1205510 h 2979989"/>
                  <a:gd name="connsiteX34" fmla="*/ 1122629 w 4979406"/>
                  <a:gd name="connsiteY34" fmla="*/ 2128964 h 2979989"/>
                  <a:gd name="connsiteX35" fmla="*/ 851025 w 4979406"/>
                  <a:gd name="connsiteY35" fmla="*/ 2409621 h 2979989"/>
                  <a:gd name="connsiteX36" fmla="*/ 470780 w 4979406"/>
                  <a:gd name="connsiteY36" fmla="*/ 2753653 h 2979989"/>
                  <a:gd name="connsiteX37" fmla="*/ 380245 w 4979406"/>
                  <a:gd name="connsiteY37" fmla="*/ 2817027 h 2979989"/>
                  <a:gd name="connsiteX38" fmla="*/ 325924 w 4979406"/>
                  <a:gd name="connsiteY38" fmla="*/ 2844187 h 2979989"/>
                  <a:gd name="connsiteX39" fmla="*/ 307817 w 4979406"/>
                  <a:gd name="connsiteY39" fmla="*/ 2844187 h 2979989"/>
                  <a:gd name="connsiteX40" fmla="*/ 217283 w 4979406"/>
                  <a:gd name="connsiteY40" fmla="*/ 2853241 h 2979989"/>
                  <a:gd name="connsiteX41" fmla="*/ 153909 w 4979406"/>
                  <a:gd name="connsiteY41" fmla="*/ 2862294 h 2979989"/>
                  <a:gd name="connsiteX42" fmla="*/ 108641 w 4979406"/>
                  <a:gd name="connsiteY42" fmla="*/ 2871348 h 2979989"/>
                  <a:gd name="connsiteX43" fmla="*/ 0 w 4979406"/>
                  <a:gd name="connsiteY43" fmla="*/ 2880401 h 2979989"/>
                  <a:gd name="connsiteX44" fmla="*/ 0 w 4979406"/>
                  <a:gd name="connsiteY44" fmla="*/ 2880401 h 29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79406" h="2979989">
                    <a:moveTo>
                      <a:pt x="4979406" y="2979989"/>
                    </a:moveTo>
                    <a:cubicBezTo>
                      <a:pt x="4919803" y="2893981"/>
                      <a:pt x="4860201" y="2807973"/>
                      <a:pt x="4816443" y="2699332"/>
                    </a:cubicBezTo>
                    <a:cubicBezTo>
                      <a:pt x="4772684" y="2590690"/>
                      <a:pt x="4742506" y="2433764"/>
                      <a:pt x="4716855" y="2328140"/>
                    </a:cubicBezTo>
                    <a:cubicBezTo>
                      <a:pt x="4691204" y="2222516"/>
                      <a:pt x="4677623" y="2139526"/>
                      <a:pt x="4662534" y="2065589"/>
                    </a:cubicBezTo>
                    <a:cubicBezTo>
                      <a:pt x="4647445" y="1991652"/>
                      <a:pt x="4636882" y="1920734"/>
                      <a:pt x="4626320" y="1884520"/>
                    </a:cubicBezTo>
                    <a:cubicBezTo>
                      <a:pt x="4615758" y="1848306"/>
                      <a:pt x="4609722" y="1872448"/>
                      <a:pt x="4599160" y="1848306"/>
                    </a:cubicBezTo>
                    <a:cubicBezTo>
                      <a:pt x="4588598" y="1824164"/>
                      <a:pt x="4571999" y="1769843"/>
                      <a:pt x="4562946" y="1739665"/>
                    </a:cubicBezTo>
                    <a:cubicBezTo>
                      <a:pt x="4553893" y="1709487"/>
                      <a:pt x="4553892" y="1691380"/>
                      <a:pt x="4544839" y="1667237"/>
                    </a:cubicBezTo>
                    <a:cubicBezTo>
                      <a:pt x="4535786" y="1643094"/>
                      <a:pt x="4526732" y="1658183"/>
                      <a:pt x="4508625" y="1594809"/>
                    </a:cubicBezTo>
                    <a:cubicBezTo>
                      <a:pt x="4490518" y="1531435"/>
                      <a:pt x="4443742" y="1354892"/>
                      <a:pt x="4436198" y="1286991"/>
                    </a:cubicBezTo>
                    <a:cubicBezTo>
                      <a:pt x="4428654" y="1219090"/>
                      <a:pt x="4472411" y="1243233"/>
                      <a:pt x="4463358" y="1187403"/>
                    </a:cubicBezTo>
                    <a:cubicBezTo>
                      <a:pt x="4454304" y="1131573"/>
                      <a:pt x="4401493" y="1065181"/>
                      <a:pt x="4381877" y="952013"/>
                    </a:cubicBezTo>
                    <a:cubicBezTo>
                      <a:pt x="4362261" y="838845"/>
                      <a:pt x="4357734" y="603454"/>
                      <a:pt x="4345663" y="508393"/>
                    </a:cubicBezTo>
                    <a:cubicBezTo>
                      <a:pt x="4333592" y="413332"/>
                      <a:pt x="4323029" y="407296"/>
                      <a:pt x="4309449" y="381645"/>
                    </a:cubicBezTo>
                    <a:cubicBezTo>
                      <a:pt x="4295869" y="355994"/>
                      <a:pt x="4288324" y="348448"/>
                      <a:pt x="4264182" y="354484"/>
                    </a:cubicBezTo>
                    <a:cubicBezTo>
                      <a:pt x="4240040" y="360520"/>
                      <a:pt x="4184210" y="432948"/>
                      <a:pt x="4164594" y="417859"/>
                    </a:cubicBezTo>
                    <a:cubicBezTo>
                      <a:pt x="4144978" y="402770"/>
                      <a:pt x="4149505" y="294128"/>
                      <a:pt x="4146487" y="263950"/>
                    </a:cubicBezTo>
                    <a:cubicBezTo>
                      <a:pt x="4143469" y="233772"/>
                      <a:pt x="4152523" y="244334"/>
                      <a:pt x="4146487" y="236789"/>
                    </a:cubicBezTo>
                    <a:cubicBezTo>
                      <a:pt x="4140451" y="229244"/>
                      <a:pt x="4120835" y="233771"/>
                      <a:pt x="4110273" y="218682"/>
                    </a:cubicBezTo>
                    <a:cubicBezTo>
                      <a:pt x="4099711" y="203593"/>
                      <a:pt x="4098202" y="162853"/>
                      <a:pt x="4083113" y="146255"/>
                    </a:cubicBezTo>
                    <a:cubicBezTo>
                      <a:pt x="4068024" y="129657"/>
                      <a:pt x="4049916" y="141728"/>
                      <a:pt x="4019738" y="119094"/>
                    </a:cubicBezTo>
                    <a:cubicBezTo>
                      <a:pt x="3989560" y="96460"/>
                      <a:pt x="3932221" y="28560"/>
                      <a:pt x="3902043" y="10453"/>
                    </a:cubicBezTo>
                    <a:cubicBezTo>
                      <a:pt x="3871865" y="-7654"/>
                      <a:pt x="3867338" y="1400"/>
                      <a:pt x="3838669" y="10453"/>
                    </a:cubicBezTo>
                    <a:cubicBezTo>
                      <a:pt x="3810000" y="19506"/>
                      <a:pt x="3761714" y="61755"/>
                      <a:pt x="3730027" y="64773"/>
                    </a:cubicBezTo>
                    <a:cubicBezTo>
                      <a:pt x="3698340" y="67791"/>
                      <a:pt x="3663635" y="34595"/>
                      <a:pt x="3648546" y="28560"/>
                    </a:cubicBezTo>
                    <a:cubicBezTo>
                      <a:pt x="3633457" y="22524"/>
                      <a:pt x="3656091" y="22525"/>
                      <a:pt x="3639493" y="28560"/>
                    </a:cubicBezTo>
                    <a:cubicBezTo>
                      <a:pt x="3622895" y="34595"/>
                      <a:pt x="3574609" y="58738"/>
                      <a:pt x="3548958" y="64773"/>
                    </a:cubicBezTo>
                    <a:cubicBezTo>
                      <a:pt x="3523307" y="70808"/>
                      <a:pt x="3509726" y="58737"/>
                      <a:pt x="3485584" y="64773"/>
                    </a:cubicBezTo>
                    <a:cubicBezTo>
                      <a:pt x="3461442" y="70809"/>
                      <a:pt x="3449370" y="88916"/>
                      <a:pt x="3404103" y="100987"/>
                    </a:cubicBezTo>
                    <a:cubicBezTo>
                      <a:pt x="3358836" y="113058"/>
                      <a:pt x="3251703" y="128147"/>
                      <a:pt x="3213980" y="137201"/>
                    </a:cubicBezTo>
                    <a:cubicBezTo>
                      <a:pt x="3176257" y="146254"/>
                      <a:pt x="3212471" y="146255"/>
                      <a:pt x="3177766" y="155308"/>
                    </a:cubicBezTo>
                    <a:cubicBezTo>
                      <a:pt x="3143061" y="164361"/>
                      <a:pt x="3069124" y="144746"/>
                      <a:pt x="3005750" y="191522"/>
                    </a:cubicBezTo>
                    <a:cubicBezTo>
                      <a:pt x="2942376" y="238298"/>
                      <a:pt x="2963500" y="266968"/>
                      <a:pt x="2797520" y="435966"/>
                    </a:cubicBezTo>
                    <a:cubicBezTo>
                      <a:pt x="2631540" y="604964"/>
                      <a:pt x="2289017" y="923344"/>
                      <a:pt x="2009869" y="1205510"/>
                    </a:cubicBezTo>
                    <a:cubicBezTo>
                      <a:pt x="1730721" y="1487676"/>
                      <a:pt x="1122629" y="2128964"/>
                      <a:pt x="1122629" y="2128964"/>
                    </a:cubicBezTo>
                    <a:cubicBezTo>
                      <a:pt x="929489" y="2329649"/>
                      <a:pt x="959666" y="2305506"/>
                      <a:pt x="851025" y="2409621"/>
                    </a:cubicBezTo>
                    <a:cubicBezTo>
                      <a:pt x="742384" y="2513736"/>
                      <a:pt x="549243" y="2685752"/>
                      <a:pt x="470780" y="2753653"/>
                    </a:cubicBezTo>
                    <a:cubicBezTo>
                      <a:pt x="392317" y="2821554"/>
                      <a:pt x="404388" y="2801938"/>
                      <a:pt x="380245" y="2817027"/>
                    </a:cubicBezTo>
                    <a:cubicBezTo>
                      <a:pt x="356102" y="2832116"/>
                      <a:pt x="337995" y="2839660"/>
                      <a:pt x="325924" y="2844187"/>
                    </a:cubicBezTo>
                    <a:cubicBezTo>
                      <a:pt x="313853" y="2848714"/>
                      <a:pt x="325924" y="2842678"/>
                      <a:pt x="307817" y="2844187"/>
                    </a:cubicBezTo>
                    <a:cubicBezTo>
                      <a:pt x="289710" y="2845696"/>
                      <a:pt x="242934" y="2850223"/>
                      <a:pt x="217283" y="2853241"/>
                    </a:cubicBezTo>
                    <a:cubicBezTo>
                      <a:pt x="191632" y="2856259"/>
                      <a:pt x="172016" y="2859276"/>
                      <a:pt x="153909" y="2862294"/>
                    </a:cubicBezTo>
                    <a:cubicBezTo>
                      <a:pt x="135802" y="2865312"/>
                      <a:pt x="134292" y="2868330"/>
                      <a:pt x="108641" y="2871348"/>
                    </a:cubicBezTo>
                    <a:cubicBezTo>
                      <a:pt x="82989" y="2874366"/>
                      <a:pt x="0" y="2880401"/>
                      <a:pt x="0" y="2880401"/>
                    </a:cubicBezTo>
                    <a:lnTo>
                      <a:pt x="0" y="288040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Ισοσκελές τρίγωνο 7"/>
              <p:cNvSpPr/>
              <p:nvPr/>
            </p:nvSpPr>
            <p:spPr>
              <a:xfrm rot="8172586">
                <a:off x="3742300" y="3373970"/>
                <a:ext cx="833390" cy="398090"/>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a:stCxn id="7" idx="31"/>
              </p:cNvCxnSpPr>
              <p:nvPr/>
            </p:nvCxnSpPr>
            <p:spPr>
              <a:xfrm>
                <a:off x="5060887" y="2353901"/>
                <a:ext cx="15169" cy="278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78459" y="1862527"/>
                <a:ext cx="1512168" cy="646331"/>
              </a:xfrm>
              <a:prstGeom prst="rect">
                <a:avLst/>
              </a:prstGeom>
              <a:noFill/>
            </p:spPr>
            <p:txBody>
              <a:bodyPr wrap="square" rtlCol="0">
                <a:spAutoFit/>
              </a:bodyPr>
              <a:lstStyle/>
              <a:p>
                <a:r>
                  <a:rPr lang="en-US" dirty="0" smtClean="0">
                    <a:latin typeface="+mn-lt"/>
                  </a:rPr>
                  <a:t>Ultimate failure point</a:t>
                </a:r>
                <a:endParaRPr lang="el-GR" dirty="0">
                  <a:latin typeface="+mn-lt"/>
                </a:endParaRPr>
              </a:p>
            </p:txBody>
          </p:sp>
          <p:sp>
            <p:nvSpPr>
              <p:cNvPr id="12" name="TextBox 11"/>
              <p:cNvSpPr txBox="1"/>
              <p:nvPr/>
            </p:nvSpPr>
            <p:spPr>
              <a:xfrm>
                <a:off x="3818053" y="2003662"/>
                <a:ext cx="1260941" cy="369332"/>
              </a:xfrm>
              <a:prstGeom prst="rect">
                <a:avLst/>
              </a:prstGeom>
              <a:noFill/>
            </p:spPr>
            <p:txBody>
              <a:bodyPr wrap="square" rtlCol="0">
                <a:spAutoFit/>
              </a:bodyPr>
              <a:lstStyle/>
              <a:p>
                <a:r>
                  <a:rPr lang="en-US" dirty="0" smtClean="0">
                    <a:latin typeface="+mn-lt"/>
                  </a:rPr>
                  <a:t>Yield point</a:t>
                </a:r>
                <a:endParaRPr lang="el-GR" dirty="0">
                  <a:latin typeface="+mn-lt"/>
                </a:endParaRPr>
              </a:p>
            </p:txBody>
          </p:sp>
          <p:sp>
            <p:nvSpPr>
              <p:cNvPr id="13" name="TextBox 12"/>
              <p:cNvSpPr txBox="1"/>
              <p:nvPr/>
            </p:nvSpPr>
            <p:spPr>
              <a:xfrm rot="18732635">
                <a:off x="3062370" y="3146915"/>
                <a:ext cx="1769560" cy="369332"/>
              </a:xfrm>
              <a:prstGeom prst="rect">
                <a:avLst/>
              </a:prstGeom>
              <a:noFill/>
            </p:spPr>
            <p:txBody>
              <a:bodyPr wrap="square" rtlCol="0">
                <a:spAutoFit/>
              </a:bodyPr>
              <a:lstStyle/>
              <a:p>
                <a:r>
                  <a:rPr lang="en-US" dirty="0" smtClean="0">
                    <a:latin typeface="+mn-lt"/>
                  </a:rPr>
                  <a:t>Linear region</a:t>
                </a:r>
                <a:endParaRPr lang="el-GR" dirty="0">
                  <a:latin typeface="+mn-lt"/>
                </a:endParaRPr>
              </a:p>
            </p:txBody>
          </p:sp>
          <p:sp>
            <p:nvSpPr>
              <p:cNvPr id="14" name="TextBox 13"/>
              <p:cNvSpPr txBox="1"/>
              <p:nvPr/>
            </p:nvSpPr>
            <p:spPr>
              <a:xfrm>
                <a:off x="5076056" y="4293096"/>
                <a:ext cx="1512168" cy="369332"/>
              </a:xfrm>
              <a:prstGeom prst="rect">
                <a:avLst/>
              </a:prstGeom>
              <a:noFill/>
            </p:spPr>
            <p:txBody>
              <a:bodyPr wrap="square" rtlCol="0">
                <a:spAutoFit/>
              </a:bodyPr>
              <a:lstStyle/>
              <a:p>
                <a:r>
                  <a:rPr lang="en-US" dirty="0" smtClean="0">
                    <a:latin typeface="+mn-lt"/>
                  </a:rPr>
                  <a:t>Plastic region</a:t>
                </a:r>
                <a:endParaRPr lang="el-GR" dirty="0">
                  <a:latin typeface="+mn-lt"/>
                </a:endParaRPr>
              </a:p>
            </p:txBody>
          </p:sp>
          <p:sp>
            <p:nvSpPr>
              <p:cNvPr id="15" name="TextBox 14"/>
              <p:cNvSpPr txBox="1"/>
              <p:nvPr/>
            </p:nvSpPr>
            <p:spPr>
              <a:xfrm>
                <a:off x="3442468" y="4304915"/>
                <a:ext cx="1512168" cy="369332"/>
              </a:xfrm>
              <a:prstGeom prst="rect">
                <a:avLst/>
              </a:prstGeom>
              <a:noFill/>
            </p:spPr>
            <p:txBody>
              <a:bodyPr wrap="square" rtlCol="0">
                <a:spAutoFit/>
              </a:bodyPr>
              <a:lstStyle/>
              <a:p>
                <a:r>
                  <a:rPr lang="en-US" dirty="0" smtClean="0">
                    <a:latin typeface="+mn-lt"/>
                  </a:rPr>
                  <a:t>Elastic region</a:t>
                </a:r>
                <a:endParaRPr lang="el-GR" dirty="0">
                  <a:latin typeface="+mn-lt"/>
                </a:endParaRPr>
              </a:p>
            </p:txBody>
          </p:sp>
          <p:sp>
            <p:nvSpPr>
              <p:cNvPr id="16" name="TextBox 15"/>
              <p:cNvSpPr txBox="1"/>
              <p:nvPr/>
            </p:nvSpPr>
            <p:spPr>
              <a:xfrm>
                <a:off x="3512126" y="3927584"/>
                <a:ext cx="1320912" cy="369332"/>
              </a:xfrm>
              <a:prstGeom prst="rect">
                <a:avLst/>
              </a:prstGeom>
              <a:noFill/>
            </p:spPr>
            <p:txBody>
              <a:bodyPr wrap="square" rtlCol="0">
                <a:spAutoFit/>
              </a:bodyPr>
              <a:lstStyle/>
              <a:p>
                <a:r>
                  <a:rPr lang="en-US" dirty="0" smtClean="0">
                    <a:latin typeface="+mn-lt"/>
                  </a:rPr>
                  <a:t>Y/X stiffness</a:t>
                </a:r>
                <a:endParaRPr lang="el-GR" dirty="0">
                  <a:latin typeface="+mn-lt"/>
                </a:endParaRPr>
              </a:p>
            </p:txBody>
          </p:sp>
          <p:sp>
            <p:nvSpPr>
              <p:cNvPr id="17" name="TextBox 16"/>
              <p:cNvSpPr txBox="1"/>
              <p:nvPr/>
            </p:nvSpPr>
            <p:spPr>
              <a:xfrm>
                <a:off x="3852618" y="3617222"/>
                <a:ext cx="299679" cy="369332"/>
              </a:xfrm>
              <a:prstGeom prst="rect">
                <a:avLst/>
              </a:prstGeom>
              <a:noFill/>
            </p:spPr>
            <p:txBody>
              <a:bodyPr wrap="square" rtlCol="0">
                <a:spAutoFit/>
              </a:bodyPr>
              <a:lstStyle/>
              <a:p>
                <a:r>
                  <a:rPr lang="en-US" dirty="0" smtClean="0">
                    <a:latin typeface="+mn-lt"/>
                  </a:rPr>
                  <a:t>X</a:t>
                </a:r>
                <a:endParaRPr lang="el-GR" dirty="0">
                  <a:latin typeface="+mn-lt"/>
                </a:endParaRPr>
              </a:p>
            </p:txBody>
          </p:sp>
          <p:sp>
            <p:nvSpPr>
              <p:cNvPr id="18" name="TextBox 17"/>
              <p:cNvSpPr txBox="1"/>
              <p:nvPr/>
            </p:nvSpPr>
            <p:spPr>
              <a:xfrm>
                <a:off x="4229591" y="3278959"/>
                <a:ext cx="299679" cy="369332"/>
              </a:xfrm>
              <a:prstGeom prst="rect">
                <a:avLst/>
              </a:prstGeom>
              <a:noFill/>
            </p:spPr>
            <p:txBody>
              <a:bodyPr wrap="square" rtlCol="0">
                <a:spAutoFit/>
              </a:bodyPr>
              <a:lstStyle/>
              <a:p>
                <a:r>
                  <a:rPr lang="en-US" dirty="0" smtClean="0">
                    <a:latin typeface="+mn-lt"/>
                  </a:rPr>
                  <a:t>Y</a:t>
                </a:r>
                <a:endParaRPr lang="el-GR" dirty="0">
                  <a:latin typeface="+mn-lt"/>
                </a:endParaRPr>
              </a:p>
            </p:txBody>
          </p:sp>
          <p:sp>
            <p:nvSpPr>
              <p:cNvPr id="19" name="TextBox 18"/>
              <p:cNvSpPr txBox="1"/>
              <p:nvPr/>
            </p:nvSpPr>
            <p:spPr>
              <a:xfrm>
                <a:off x="2003934" y="3967002"/>
                <a:ext cx="1512168" cy="646331"/>
              </a:xfrm>
              <a:prstGeom prst="rect">
                <a:avLst/>
              </a:prstGeom>
              <a:noFill/>
            </p:spPr>
            <p:txBody>
              <a:bodyPr wrap="square" rtlCol="0">
                <a:spAutoFit/>
              </a:bodyPr>
              <a:lstStyle/>
              <a:p>
                <a:r>
                  <a:rPr lang="en-US" dirty="0" smtClean="0">
                    <a:latin typeface="+mn-lt"/>
                  </a:rPr>
                  <a:t>Nonlinear (toe) region</a:t>
                </a:r>
                <a:endParaRPr lang="el-GR" dirty="0">
                  <a:latin typeface="+mn-lt"/>
                </a:endParaRPr>
              </a:p>
            </p:txBody>
          </p:sp>
          <p:cxnSp>
            <p:nvCxnSpPr>
              <p:cNvPr id="21" name="Ευθύγραμμο βέλος σύνδεσης 20"/>
              <p:cNvCxnSpPr/>
              <p:nvPr/>
            </p:nvCxnSpPr>
            <p:spPr>
              <a:xfrm>
                <a:off x="2267744" y="4674247"/>
                <a:ext cx="0" cy="3216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Δεξιό βέλος 21"/>
              <p:cNvSpPr/>
              <p:nvPr/>
            </p:nvSpPr>
            <p:spPr>
              <a:xfrm>
                <a:off x="2067590" y="5225170"/>
                <a:ext cx="2461680" cy="45719"/>
              </a:xfrm>
              <a:prstGeom prst="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TextBox 22"/>
              <p:cNvSpPr txBox="1"/>
              <p:nvPr/>
            </p:nvSpPr>
            <p:spPr>
              <a:xfrm>
                <a:off x="2302083" y="5226430"/>
                <a:ext cx="1896469" cy="369332"/>
              </a:xfrm>
              <a:prstGeom prst="rect">
                <a:avLst/>
              </a:prstGeom>
              <a:noFill/>
            </p:spPr>
            <p:txBody>
              <a:bodyPr wrap="square" rtlCol="0">
                <a:spAutoFit/>
              </a:bodyPr>
              <a:lstStyle/>
              <a:p>
                <a:r>
                  <a:rPr lang="en-US" dirty="0" smtClean="0">
                    <a:latin typeface="+mn-lt"/>
                  </a:rPr>
                  <a:t>Physiologic range</a:t>
                </a:r>
                <a:endParaRPr lang="el-GR" dirty="0">
                  <a:latin typeface="+mn-lt"/>
                </a:endParaRPr>
              </a:p>
            </p:txBody>
          </p:sp>
          <p:sp>
            <p:nvSpPr>
              <p:cNvPr id="24" name="TextBox 23"/>
              <p:cNvSpPr txBox="1"/>
              <p:nvPr/>
            </p:nvSpPr>
            <p:spPr>
              <a:xfrm>
                <a:off x="4339298" y="5333890"/>
                <a:ext cx="1230676" cy="369332"/>
              </a:xfrm>
              <a:prstGeom prst="rect">
                <a:avLst/>
              </a:prstGeom>
              <a:noFill/>
            </p:spPr>
            <p:txBody>
              <a:bodyPr wrap="square" rtlCol="0">
                <a:spAutoFit/>
              </a:bodyPr>
              <a:lstStyle/>
              <a:p>
                <a:r>
                  <a:rPr lang="en-US" dirty="0" smtClean="0">
                    <a:latin typeface="+mn-lt"/>
                  </a:rPr>
                  <a:t>Strain (%)</a:t>
                </a:r>
                <a:endParaRPr lang="el-GR" dirty="0">
                  <a:latin typeface="+mn-lt"/>
                </a:endParaRPr>
              </a:p>
            </p:txBody>
          </p:sp>
          <mc:AlternateContent xmlns:mc="http://schemas.openxmlformats.org/markup-compatibility/2006" xmlns:a14="http://schemas.microsoft.com/office/drawing/2010/main">
            <mc:Choice Requires="a14">
              <p:sp>
                <p:nvSpPr>
                  <p:cNvPr id="25" name="TextBox 24"/>
                  <p:cNvSpPr txBox="1"/>
                  <p:nvPr/>
                </p:nvSpPr>
                <p:spPr>
                  <a:xfrm rot="16200000">
                    <a:off x="974668" y="3337795"/>
                    <a:ext cx="1776978" cy="375552"/>
                  </a:xfrm>
                  <a:prstGeom prst="rect">
                    <a:avLst/>
                  </a:prstGeom>
                  <a:noFill/>
                </p:spPr>
                <p:txBody>
                  <a:bodyPr wrap="square" rtlCol="0">
                    <a:spAutoFit/>
                  </a:bodyPr>
                  <a:lstStyle/>
                  <a:p>
                    <a:r>
                      <a:rPr lang="en-US" dirty="0" smtClean="0">
                        <a:latin typeface="+mn-lt"/>
                      </a:rPr>
                      <a:t>Stress (</a:t>
                    </a:r>
                    <a14:m>
                      <m:oMath xmlns:m="http://schemas.openxmlformats.org/officeDocument/2006/math">
                        <m:r>
                          <m:rPr>
                            <m:sty m:val="p"/>
                          </m:rPr>
                          <a:rPr lang="en-US" b="0" i="0" smtClean="0">
                            <a:latin typeface="Cambria Math" panose="02040503050406030204" pitchFamily="18" charset="0"/>
                          </a:rPr>
                          <m:t>N</m:t>
                        </m:r>
                        <m:r>
                          <a:rPr lang="en-US" b="0" i="0" smtClean="0">
                            <a:latin typeface="Cambria Math" panose="02040503050406030204" pitchFamily="18" charset="0"/>
                          </a:rPr>
                          <m:t>/</m:t>
                        </m:r>
                        <m:r>
                          <m:rPr>
                            <m:sty m:val="p"/>
                          </m:rPr>
                          <a:rPr lang="en-US" b="0" i="0" smtClean="0">
                            <a:latin typeface="Cambria Math" panose="02040503050406030204" pitchFamily="18" charset="0"/>
                          </a:rPr>
                          <m:t>m</m:t>
                        </m:r>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smtClean="0">
                        <a:latin typeface="+mn-lt"/>
                      </a:rPr>
                      <a:t>)</a:t>
                    </a:r>
                    <a:endParaRPr lang="el-GR" dirty="0">
                      <a:latin typeface="+mn-lt"/>
                    </a:endParaRPr>
                  </a:p>
                </p:txBody>
              </p:sp>
            </mc:Choice>
            <mc:Fallback xmlns="">
              <p:sp>
                <p:nvSpPr>
                  <p:cNvPr id="25" name="TextBox 24"/>
                  <p:cNvSpPr txBox="1">
                    <a:spLocks noRot="1" noChangeAspect="1" noMove="1" noResize="1" noEditPoints="1" noAdjustHandles="1" noChangeArrowheads="1" noChangeShapeType="1" noTextEdit="1"/>
                  </p:cNvSpPr>
                  <p:nvPr/>
                </p:nvSpPr>
                <p:spPr>
                  <a:xfrm rot="16200000">
                    <a:off x="974668" y="3337795"/>
                    <a:ext cx="1776978" cy="375552"/>
                  </a:xfrm>
                  <a:prstGeom prst="rect">
                    <a:avLst/>
                  </a:prstGeom>
                  <a:blipFill rotWithShape="0">
                    <a:blip r:embed="rId2"/>
                    <a:stretch>
                      <a:fillRect l="-6452" r="-24194" b="-2740"/>
                    </a:stretch>
                  </a:blipFill>
                </p:spPr>
                <p:txBody>
                  <a:bodyPr/>
                  <a:lstStyle/>
                  <a:p>
                    <a:r>
                      <a:rPr lang="el-GR">
                        <a:noFill/>
                      </a:rPr>
                      <a:t> </a:t>
                    </a:r>
                  </a:p>
                </p:txBody>
              </p:sp>
            </mc:Fallback>
          </mc:AlternateContent>
        </p:grpSp>
        <p:sp>
          <p:nvSpPr>
            <p:cNvPr id="30" name="Έλλειψη 29"/>
            <p:cNvSpPr/>
            <p:nvPr/>
          </p:nvSpPr>
          <p:spPr>
            <a:xfrm>
              <a:off x="4250855" y="1787638"/>
              <a:ext cx="249137" cy="3502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Tree>
    <p:extLst>
      <p:ext uri="{BB962C8B-B14F-4D97-AF65-F5344CB8AC3E}">
        <p14:creationId xmlns:p14="http://schemas.microsoft.com/office/powerpoint/2010/main" val="4285904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n-US" sz="3600" b="0" dirty="0" smtClean="0"/>
              <a:t>3</a:t>
            </a:r>
            <a:r>
              <a:rPr lang="el-GR" sz="3600" b="0" dirty="0" smtClean="0"/>
              <a:t>/10</a:t>
            </a:r>
            <a:endParaRPr lang="el-GR" dirty="0"/>
          </a:p>
        </p:txBody>
      </p:sp>
      <p:sp>
        <p:nvSpPr>
          <p:cNvPr id="3" name="Θέση περιεχομένου 2"/>
          <p:cNvSpPr>
            <a:spLocks noGrp="1"/>
          </p:cNvSpPr>
          <p:nvPr>
            <p:ph idx="1"/>
          </p:nvPr>
        </p:nvSpPr>
        <p:spPr>
          <a:xfrm>
            <a:off x="395536" y="1124744"/>
            <a:ext cx="8507288" cy="5400600"/>
          </a:xfrm>
        </p:spPr>
        <p:txBody>
          <a:bodyPr>
            <a:noAutofit/>
          </a:bodyPr>
          <a:lstStyle/>
          <a:p>
            <a:pPr>
              <a:spcBef>
                <a:spcPts val="600"/>
              </a:spcBef>
            </a:pPr>
            <a:r>
              <a:rPr lang="el-GR" sz="2200" dirty="0"/>
              <a:t>Στην </a:t>
            </a:r>
            <a:r>
              <a:rPr lang="el-GR" sz="2200" b="1" dirty="0">
                <a:solidFill>
                  <a:srgbClr val="820000"/>
                </a:solidFill>
              </a:rPr>
              <a:t>αρχική μη γραμμική περιοχή</a:t>
            </a:r>
            <a:r>
              <a:rPr lang="el-GR" sz="2200" dirty="0"/>
              <a:t> (toe region), το σχετικά μικρό strain (διάταση) προκαλεί στον σύνδεσμο πολύ μικρό stress (τάση</a:t>
            </a:r>
            <a:r>
              <a:rPr lang="el-GR" sz="2200" dirty="0" smtClean="0"/>
              <a:t>)</a:t>
            </a:r>
            <a:r>
              <a:rPr lang="en-US" sz="2200" dirty="0" smtClean="0"/>
              <a:t>.</a:t>
            </a:r>
            <a:endParaRPr lang="el-GR" sz="2200" dirty="0"/>
          </a:p>
          <a:p>
            <a:pPr>
              <a:spcBef>
                <a:spcPts val="600"/>
              </a:spcBef>
            </a:pPr>
            <a:r>
              <a:rPr lang="el-GR" sz="2200" dirty="0"/>
              <a:t>Αυτή η περιοχή της γραφικής παράστασης απεικονίζει το γεγονός ότι οι κολλαγόνες ίνες του συνδέσμου, αρχικά, έχουν κυματοειδή μορφή και πριν δημιουργηθεί σημαντική τάση (stress) στον σύνδεσμο, θα πρέπει αυτές οι ίνες να </a:t>
            </a:r>
            <a:r>
              <a:rPr lang="el-GR" sz="2200" dirty="0" smtClean="0"/>
              <a:t>ευθυγραμμιστούν</a:t>
            </a:r>
            <a:r>
              <a:rPr lang="en-US" sz="2200" dirty="0" smtClean="0"/>
              <a:t>.</a:t>
            </a:r>
            <a:endParaRPr lang="el-GR" sz="2200" dirty="0"/>
          </a:p>
          <a:p>
            <a:pPr>
              <a:spcBef>
                <a:spcPts val="600"/>
              </a:spcBef>
            </a:pPr>
            <a:r>
              <a:rPr lang="el-GR" sz="2200" dirty="0"/>
              <a:t>Συνεχιζόμενης της διάτασης, παρατηρούμε γραμμική σχέση μεταξύ stress και </a:t>
            </a:r>
            <a:r>
              <a:rPr lang="el-GR" sz="2200" dirty="0" smtClean="0"/>
              <a:t>strain</a:t>
            </a:r>
            <a:r>
              <a:rPr lang="en-US" sz="2200" dirty="0" smtClean="0"/>
              <a:t>.</a:t>
            </a:r>
            <a:endParaRPr lang="el-GR" sz="2200" dirty="0"/>
          </a:p>
          <a:p>
            <a:pPr>
              <a:spcBef>
                <a:spcPts val="600"/>
              </a:spcBef>
            </a:pPr>
            <a:r>
              <a:rPr lang="el-GR" sz="2200" dirty="0"/>
              <a:t>Η σχέση του stress που δημιουργείται στον σύνδεσμο από το εφαρμοζόμενο strain μετρά την </a:t>
            </a:r>
            <a:r>
              <a:rPr lang="el-GR" sz="2200" b="1" dirty="0" smtClean="0">
                <a:solidFill>
                  <a:srgbClr val="820000"/>
                </a:solidFill>
              </a:rPr>
              <a:t>«ακαμψία» </a:t>
            </a:r>
            <a:r>
              <a:rPr lang="el-GR" sz="2200" dirty="0"/>
              <a:t>του (stiffness) και αναφέρεται ως </a:t>
            </a:r>
            <a:r>
              <a:rPr lang="el-GR" sz="2200" b="1" dirty="0">
                <a:solidFill>
                  <a:srgbClr val="820000"/>
                </a:solidFill>
              </a:rPr>
              <a:t>σταθερός συντελεστής Young </a:t>
            </a:r>
            <a:r>
              <a:rPr lang="el-GR" sz="2200" dirty="0"/>
              <a:t>(Young’s modulus</a:t>
            </a:r>
            <a:r>
              <a:rPr lang="el-GR" sz="2200" dirty="0" smtClean="0"/>
              <a:t>)</a:t>
            </a:r>
            <a:r>
              <a:rPr lang="en-US" sz="2200" dirty="0" smtClean="0"/>
              <a:t>.</a:t>
            </a:r>
            <a:endParaRPr lang="el-GR" sz="2200" dirty="0"/>
          </a:p>
          <a:p>
            <a:pPr>
              <a:spcBef>
                <a:spcPts val="600"/>
              </a:spcBef>
            </a:pPr>
            <a:r>
              <a:rPr lang="el-GR" sz="2200" dirty="0"/>
              <a:t>Όλες οι δομές του μυοσκελετικού συστήματος παρουσιάζουν κάποιου βαθμού </a:t>
            </a:r>
            <a:r>
              <a:rPr lang="el-GR" sz="2200" dirty="0" smtClean="0"/>
              <a:t>ακαμψίας</a:t>
            </a:r>
            <a:r>
              <a:rPr lang="en-US" sz="2200" dirty="0" smtClean="0"/>
              <a:t>.</a:t>
            </a:r>
            <a:endParaRPr lang="el-GR" sz="2200" dirty="0"/>
          </a:p>
          <a:p>
            <a:pPr>
              <a:spcBef>
                <a:spcPts val="600"/>
              </a:spcBef>
            </a:pPr>
            <a:r>
              <a:rPr lang="el-GR" sz="2200" dirty="0"/>
              <a:t>Ο κλινικός όρος ‘σφικτός ιστός’ συνήθως σημαίνει παθολογική κατάσταση αυξημένης </a:t>
            </a:r>
            <a:r>
              <a:rPr lang="el-GR" sz="2200" dirty="0" smtClean="0"/>
              <a:t>ακαμψίας</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750357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l-GR" sz="3600" b="0" dirty="0" smtClean="0"/>
              <a:t>4/10</a:t>
            </a:r>
            <a:endParaRPr lang="el-GR" dirty="0"/>
          </a:p>
        </p:txBody>
      </p:sp>
      <p:sp>
        <p:nvSpPr>
          <p:cNvPr id="3" name="Θέση περιεχομένου 2"/>
          <p:cNvSpPr>
            <a:spLocks noGrp="1"/>
          </p:cNvSpPr>
          <p:nvPr>
            <p:ph idx="1"/>
          </p:nvPr>
        </p:nvSpPr>
        <p:spPr>
          <a:xfrm>
            <a:off x="457200" y="1196752"/>
            <a:ext cx="8229600" cy="2376264"/>
          </a:xfrm>
        </p:spPr>
        <p:txBody>
          <a:bodyPr/>
          <a:lstStyle/>
          <a:p>
            <a:pPr marL="457200" indent="-457200">
              <a:buFont typeface="+mj-lt"/>
              <a:buAutoNum type="alphaUcPeriod"/>
            </a:pPr>
            <a:r>
              <a:rPr lang="el-GR" dirty="0" smtClean="0"/>
              <a:t>Χαλαρές </a:t>
            </a:r>
            <a:r>
              <a:rPr lang="el-GR" dirty="0"/>
              <a:t>κολλαγόνες ίνες ανθρώπινου συνδέσμου του γόνατος χωρίς </a:t>
            </a:r>
            <a:r>
              <a:rPr lang="el-GR" dirty="0" smtClean="0"/>
              <a:t>φόρτιση</a:t>
            </a:r>
            <a:r>
              <a:rPr lang="en-US" dirty="0" smtClean="0"/>
              <a:t>.</a:t>
            </a:r>
            <a:endParaRPr lang="el-GR" dirty="0"/>
          </a:p>
          <a:p>
            <a:pPr marL="457200" indent="-457200">
              <a:buFont typeface="+mj-lt"/>
              <a:buAutoNum type="alphaUcPeriod"/>
            </a:pPr>
            <a:r>
              <a:rPr lang="el-GR" dirty="0" smtClean="0"/>
              <a:t>Ευθυγραμμισμένες </a:t>
            </a:r>
            <a:r>
              <a:rPr lang="el-GR" dirty="0"/>
              <a:t>κολλαγόνες ίνες κάτω από φόρτιση στην αρχική </a:t>
            </a:r>
            <a:r>
              <a:rPr lang="el-GR" dirty="0" smtClean="0"/>
              <a:t>περιοχή</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pic>
        <p:nvPicPr>
          <p:cNvPr id="5" name="Picture 2"/>
          <p:cNvPicPr>
            <a:picLocks noChangeAspect="1" noChangeArrowheads="1"/>
          </p:cNvPicPr>
          <p:nvPr/>
        </p:nvPicPr>
        <p:blipFill>
          <a:blip r:embed="rId3"/>
          <a:srcRect/>
          <a:stretch>
            <a:fillRect/>
          </a:stretch>
        </p:blipFill>
        <p:spPr bwMode="auto">
          <a:xfrm rot="16200000">
            <a:off x="3078151" y="2348817"/>
            <a:ext cx="2987698" cy="457200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3357253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l-GR" sz="3600" b="0" dirty="0" smtClean="0"/>
              <a:t>5/10</a:t>
            </a:r>
            <a:endParaRPr lang="el-GR" dirty="0"/>
          </a:p>
        </p:txBody>
      </p:sp>
      <p:sp>
        <p:nvSpPr>
          <p:cNvPr id="3" name="Θέση περιεχομένου 2"/>
          <p:cNvSpPr>
            <a:spLocks noGrp="1"/>
          </p:cNvSpPr>
          <p:nvPr>
            <p:ph idx="1"/>
          </p:nvPr>
        </p:nvSpPr>
        <p:spPr>
          <a:xfrm>
            <a:off x="457200" y="1196752"/>
            <a:ext cx="8435280" cy="5400600"/>
          </a:xfrm>
        </p:spPr>
        <p:txBody>
          <a:bodyPr>
            <a:noAutofit/>
          </a:bodyPr>
          <a:lstStyle/>
          <a:p>
            <a:r>
              <a:rPr lang="el-GR" sz="2300" dirty="0"/>
              <a:t>Η περιοχή που βρίσκεται κάτω από την αρχική περιοχή και την γραμμική περιοχή ονομάζεται </a:t>
            </a:r>
            <a:r>
              <a:rPr lang="el-GR" sz="2300" b="1" dirty="0">
                <a:solidFill>
                  <a:srgbClr val="820000"/>
                </a:solidFill>
              </a:rPr>
              <a:t>ελαστική </a:t>
            </a:r>
            <a:r>
              <a:rPr lang="el-GR" sz="2300" b="1" dirty="0" smtClean="0">
                <a:solidFill>
                  <a:srgbClr val="820000"/>
                </a:solidFill>
              </a:rPr>
              <a:t>περιοχή</a:t>
            </a:r>
            <a:r>
              <a:rPr lang="en-US" sz="2300" b="1" dirty="0" smtClean="0">
                <a:solidFill>
                  <a:srgbClr val="820000"/>
                </a:solidFill>
              </a:rPr>
              <a:t>.</a:t>
            </a:r>
            <a:endParaRPr lang="el-GR" sz="2300" b="1" dirty="0">
              <a:solidFill>
                <a:srgbClr val="820000"/>
              </a:solidFill>
            </a:endParaRPr>
          </a:p>
          <a:p>
            <a:r>
              <a:rPr lang="el-GR" sz="2300" dirty="0"/>
              <a:t>Στην καθημερινή ζωή, οι σύνδεσμοι λειτουργούν στα χαμηλά όρια της ελαστικής </a:t>
            </a:r>
            <a:r>
              <a:rPr lang="el-GR" sz="2300" dirty="0" smtClean="0"/>
              <a:t>περιοχής</a:t>
            </a:r>
            <a:r>
              <a:rPr lang="en-US" sz="2300" dirty="0" smtClean="0"/>
              <a:t>.</a:t>
            </a:r>
            <a:endParaRPr lang="el-GR" sz="2300" dirty="0"/>
          </a:p>
          <a:p>
            <a:r>
              <a:rPr lang="el-GR" sz="2300" dirty="0"/>
              <a:t>Π.χ., ο πρόσθιος χιαστός σύνδεσμος παραμορφώνεται κατά 4% κατά την ισομετρική συστολή του τετρακεφάλου στις 15ο </a:t>
            </a:r>
            <a:r>
              <a:rPr lang="el-GR" sz="2300" dirty="0" smtClean="0"/>
              <a:t>κάμψης</a:t>
            </a:r>
            <a:r>
              <a:rPr lang="en-US" sz="2300" dirty="0" smtClean="0"/>
              <a:t>.</a:t>
            </a:r>
            <a:endParaRPr lang="el-GR" sz="2300" dirty="0"/>
          </a:p>
          <a:p>
            <a:r>
              <a:rPr lang="el-GR" sz="2300" dirty="0"/>
              <a:t>Οι φυσιολογικοί και σχετικά νεαρής ηλικίας σύνδεσμοι που παραμορφώνονται στην ελαστική ζώνη, επιστρέφουν στο αρχικό τους μήκος μετά την αφαίρεση της δύναμης που τους </a:t>
            </a:r>
            <a:r>
              <a:rPr lang="el-GR" sz="2300" dirty="0" smtClean="0"/>
              <a:t>παραμορφώνει</a:t>
            </a:r>
            <a:r>
              <a:rPr lang="en-US" sz="2300" dirty="0" smtClean="0"/>
              <a:t>.</a:t>
            </a:r>
            <a:endParaRPr lang="el-GR" sz="2300" dirty="0"/>
          </a:p>
          <a:p>
            <a:r>
              <a:rPr lang="el-GR" sz="2300" dirty="0"/>
              <a:t>Η ενέργεια που καταναλώνεται στην ελαστική περιοχή ονομάζεται </a:t>
            </a:r>
            <a:r>
              <a:rPr lang="el-GR" sz="2300" b="1" dirty="0">
                <a:solidFill>
                  <a:srgbClr val="820000"/>
                </a:solidFill>
              </a:rPr>
              <a:t>ελαστική ενέργεια </a:t>
            </a:r>
            <a:r>
              <a:rPr lang="el-GR" sz="2300" b="1" dirty="0" smtClean="0">
                <a:solidFill>
                  <a:srgbClr val="820000"/>
                </a:solidFill>
              </a:rPr>
              <a:t>παραμόρφωσης</a:t>
            </a:r>
            <a:r>
              <a:rPr lang="en-US" sz="2300" b="1" dirty="0" smtClean="0">
                <a:solidFill>
                  <a:srgbClr val="820000"/>
                </a:solidFill>
              </a:rPr>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5863065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l-GR" sz="3600" b="0" dirty="0" smtClean="0"/>
              <a:t>6/10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grpSp>
        <p:nvGrpSpPr>
          <p:cNvPr id="31" name="Ομάδα 30"/>
          <p:cNvGrpSpPr/>
          <p:nvPr/>
        </p:nvGrpSpPr>
        <p:grpSpPr>
          <a:xfrm>
            <a:off x="971600" y="1628800"/>
            <a:ext cx="6353003" cy="3858398"/>
            <a:chOff x="971600" y="1628800"/>
            <a:chExt cx="6353003" cy="3858398"/>
          </a:xfrm>
        </p:grpSpPr>
        <p:sp>
          <p:nvSpPr>
            <p:cNvPr id="29" name="Ελεύθερη σχεδίαση 28"/>
            <p:cNvSpPr/>
            <p:nvPr/>
          </p:nvSpPr>
          <p:spPr>
            <a:xfrm>
              <a:off x="4349228" y="1953056"/>
              <a:ext cx="1966127" cy="3026726"/>
            </a:xfrm>
            <a:custGeom>
              <a:avLst/>
              <a:gdLst>
                <a:gd name="connsiteX0" fmla="*/ 830 w 1966127"/>
                <a:gd name="connsiteY0" fmla="*/ 221973 h 3026726"/>
                <a:gd name="connsiteX1" fmla="*/ 116240 w 1966127"/>
                <a:gd name="connsiteY1" fmla="*/ 168707 h 3026726"/>
                <a:gd name="connsiteX2" fmla="*/ 258283 w 1966127"/>
                <a:gd name="connsiteY2" fmla="*/ 133196 h 3026726"/>
                <a:gd name="connsiteX3" fmla="*/ 382570 w 1966127"/>
                <a:gd name="connsiteY3" fmla="*/ 97686 h 3026726"/>
                <a:gd name="connsiteX4" fmla="*/ 497980 w 1966127"/>
                <a:gd name="connsiteY4" fmla="*/ 62175 h 3026726"/>
                <a:gd name="connsiteX5" fmla="*/ 613389 w 1966127"/>
                <a:gd name="connsiteY5" fmla="*/ 17787 h 3026726"/>
                <a:gd name="connsiteX6" fmla="*/ 728799 w 1966127"/>
                <a:gd name="connsiteY6" fmla="*/ 53297 h 3026726"/>
                <a:gd name="connsiteX7" fmla="*/ 853087 w 1966127"/>
                <a:gd name="connsiteY7" fmla="*/ 31 h 3026726"/>
                <a:gd name="connsiteX8" fmla="*/ 977374 w 1966127"/>
                <a:gd name="connsiteY8" fmla="*/ 62175 h 3026726"/>
                <a:gd name="connsiteX9" fmla="*/ 1066151 w 1966127"/>
                <a:gd name="connsiteY9" fmla="*/ 133196 h 3026726"/>
                <a:gd name="connsiteX10" fmla="*/ 1119417 w 1966127"/>
                <a:gd name="connsiteY10" fmla="*/ 221973 h 3026726"/>
                <a:gd name="connsiteX11" fmla="*/ 1146050 w 1966127"/>
                <a:gd name="connsiteY11" fmla="*/ 328505 h 3026726"/>
                <a:gd name="connsiteX12" fmla="*/ 1154927 w 1966127"/>
                <a:gd name="connsiteY12" fmla="*/ 426160 h 3026726"/>
                <a:gd name="connsiteX13" fmla="*/ 1252582 w 1966127"/>
                <a:gd name="connsiteY13" fmla="*/ 355138 h 3026726"/>
                <a:gd name="connsiteX14" fmla="*/ 1314725 w 1966127"/>
                <a:gd name="connsiteY14" fmla="*/ 426160 h 3026726"/>
                <a:gd name="connsiteX15" fmla="*/ 1350236 w 1966127"/>
                <a:gd name="connsiteY15" fmla="*/ 825655 h 3026726"/>
                <a:gd name="connsiteX16" fmla="*/ 1430135 w 1966127"/>
                <a:gd name="connsiteY16" fmla="*/ 1091985 h 3026726"/>
                <a:gd name="connsiteX17" fmla="*/ 1483401 w 1966127"/>
                <a:gd name="connsiteY17" fmla="*/ 1180761 h 3026726"/>
                <a:gd name="connsiteX18" fmla="*/ 1421257 w 1966127"/>
                <a:gd name="connsiteY18" fmla="*/ 1260661 h 3026726"/>
                <a:gd name="connsiteX19" fmla="*/ 1510034 w 1966127"/>
                <a:gd name="connsiteY19" fmla="*/ 1562501 h 3026726"/>
                <a:gd name="connsiteX20" fmla="*/ 1581055 w 1966127"/>
                <a:gd name="connsiteY20" fmla="*/ 1740055 h 3026726"/>
                <a:gd name="connsiteX21" fmla="*/ 1616566 w 1966127"/>
                <a:gd name="connsiteY21" fmla="*/ 1855464 h 3026726"/>
                <a:gd name="connsiteX22" fmla="*/ 1838508 w 1966127"/>
                <a:gd name="connsiteY22" fmla="*/ 2707721 h 3026726"/>
                <a:gd name="connsiteX23" fmla="*/ 1936162 w 1966127"/>
                <a:gd name="connsiteY23" fmla="*/ 2920785 h 3026726"/>
                <a:gd name="connsiteX24" fmla="*/ 1802997 w 1966127"/>
                <a:gd name="connsiteY24" fmla="*/ 2956295 h 3026726"/>
                <a:gd name="connsiteX25" fmla="*/ 355937 w 1966127"/>
                <a:gd name="connsiteY25" fmla="*/ 2965173 h 3026726"/>
                <a:gd name="connsiteX26" fmla="*/ 178384 w 1966127"/>
                <a:gd name="connsiteY26" fmla="*/ 2965173 h 3026726"/>
                <a:gd name="connsiteX27" fmla="*/ 71852 w 1966127"/>
                <a:gd name="connsiteY27" fmla="*/ 2938540 h 3026726"/>
                <a:gd name="connsiteX28" fmla="*/ 62974 w 1966127"/>
                <a:gd name="connsiteY28" fmla="*/ 2787620 h 3026726"/>
                <a:gd name="connsiteX29" fmla="*/ 830 w 1966127"/>
                <a:gd name="connsiteY29" fmla="*/ 221973 h 302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6127" h="3026726">
                  <a:moveTo>
                    <a:pt x="830" y="221973"/>
                  </a:moveTo>
                  <a:cubicBezTo>
                    <a:pt x="9708" y="-214512"/>
                    <a:pt x="73331" y="183503"/>
                    <a:pt x="116240" y="168707"/>
                  </a:cubicBezTo>
                  <a:cubicBezTo>
                    <a:pt x="159149" y="153911"/>
                    <a:pt x="213895" y="145033"/>
                    <a:pt x="258283" y="133196"/>
                  </a:cubicBezTo>
                  <a:cubicBezTo>
                    <a:pt x="302671" y="121359"/>
                    <a:pt x="342621" y="109523"/>
                    <a:pt x="382570" y="97686"/>
                  </a:cubicBezTo>
                  <a:cubicBezTo>
                    <a:pt x="422519" y="85849"/>
                    <a:pt x="459510" y="75491"/>
                    <a:pt x="497980" y="62175"/>
                  </a:cubicBezTo>
                  <a:cubicBezTo>
                    <a:pt x="536450" y="48859"/>
                    <a:pt x="574919" y="19267"/>
                    <a:pt x="613389" y="17787"/>
                  </a:cubicBezTo>
                  <a:cubicBezTo>
                    <a:pt x="651859" y="16307"/>
                    <a:pt x="688849" y="56256"/>
                    <a:pt x="728799" y="53297"/>
                  </a:cubicBezTo>
                  <a:cubicBezTo>
                    <a:pt x="768749" y="50338"/>
                    <a:pt x="811658" y="-1449"/>
                    <a:pt x="853087" y="31"/>
                  </a:cubicBezTo>
                  <a:cubicBezTo>
                    <a:pt x="894516" y="1511"/>
                    <a:pt x="941863" y="39981"/>
                    <a:pt x="977374" y="62175"/>
                  </a:cubicBezTo>
                  <a:cubicBezTo>
                    <a:pt x="1012885" y="84369"/>
                    <a:pt x="1042477" y="106563"/>
                    <a:pt x="1066151" y="133196"/>
                  </a:cubicBezTo>
                  <a:cubicBezTo>
                    <a:pt x="1089825" y="159829"/>
                    <a:pt x="1106101" y="189422"/>
                    <a:pt x="1119417" y="221973"/>
                  </a:cubicBezTo>
                  <a:cubicBezTo>
                    <a:pt x="1132733" y="254524"/>
                    <a:pt x="1140132" y="294474"/>
                    <a:pt x="1146050" y="328505"/>
                  </a:cubicBezTo>
                  <a:cubicBezTo>
                    <a:pt x="1151968" y="362536"/>
                    <a:pt x="1137172" y="421721"/>
                    <a:pt x="1154927" y="426160"/>
                  </a:cubicBezTo>
                  <a:cubicBezTo>
                    <a:pt x="1172682" y="430599"/>
                    <a:pt x="1225949" y="355138"/>
                    <a:pt x="1252582" y="355138"/>
                  </a:cubicBezTo>
                  <a:cubicBezTo>
                    <a:pt x="1279215" y="355138"/>
                    <a:pt x="1298449" y="347740"/>
                    <a:pt x="1314725" y="426160"/>
                  </a:cubicBezTo>
                  <a:cubicBezTo>
                    <a:pt x="1331001" y="504580"/>
                    <a:pt x="1331001" y="714684"/>
                    <a:pt x="1350236" y="825655"/>
                  </a:cubicBezTo>
                  <a:cubicBezTo>
                    <a:pt x="1369471" y="936626"/>
                    <a:pt x="1407941" y="1032801"/>
                    <a:pt x="1430135" y="1091985"/>
                  </a:cubicBezTo>
                  <a:cubicBezTo>
                    <a:pt x="1452329" y="1151169"/>
                    <a:pt x="1484881" y="1152648"/>
                    <a:pt x="1483401" y="1180761"/>
                  </a:cubicBezTo>
                  <a:cubicBezTo>
                    <a:pt x="1481921" y="1208874"/>
                    <a:pt x="1416818" y="1197038"/>
                    <a:pt x="1421257" y="1260661"/>
                  </a:cubicBezTo>
                  <a:cubicBezTo>
                    <a:pt x="1425696" y="1324284"/>
                    <a:pt x="1483401" y="1482602"/>
                    <a:pt x="1510034" y="1562501"/>
                  </a:cubicBezTo>
                  <a:cubicBezTo>
                    <a:pt x="1536667" y="1642400"/>
                    <a:pt x="1563300" y="1691228"/>
                    <a:pt x="1581055" y="1740055"/>
                  </a:cubicBezTo>
                  <a:cubicBezTo>
                    <a:pt x="1598810" y="1788882"/>
                    <a:pt x="1573657" y="1694186"/>
                    <a:pt x="1616566" y="1855464"/>
                  </a:cubicBezTo>
                  <a:cubicBezTo>
                    <a:pt x="1659475" y="2016742"/>
                    <a:pt x="1785242" y="2530168"/>
                    <a:pt x="1838508" y="2707721"/>
                  </a:cubicBezTo>
                  <a:cubicBezTo>
                    <a:pt x="1891774" y="2885274"/>
                    <a:pt x="1942081" y="2879356"/>
                    <a:pt x="1936162" y="2920785"/>
                  </a:cubicBezTo>
                  <a:cubicBezTo>
                    <a:pt x="1930243" y="2962214"/>
                    <a:pt x="2066368" y="2948897"/>
                    <a:pt x="1802997" y="2956295"/>
                  </a:cubicBezTo>
                  <a:cubicBezTo>
                    <a:pt x="1539626" y="2963693"/>
                    <a:pt x="355937" y="2965173"/>
                    <a:pt x="355937" y="2965173"/>
                  </a:cubicBezTo>
                  <a:cubicBezTo>
                    <a:pt x="85168" y="2966653"/>
                    <a:pt x="225731" y="2969612"/>
                    <a:pt x="178384" y="2965173"/>
                  </a:cubicBezTo>
                  <a:cubicBezTo>
                    <a:pt x="131037" y="2960734"/>
                    <a:pt x="91087" y="2968132"/>
                    <a:pt x="71852" y="2938540"/>
                  </a:cubicBezTo>
                  <a:cubicBezTo>
                    <a:pt x="52617" y="2908948"/>
                    <a:pt x="68892" y="3237422"/>
                    <a:pt x="62974" y="2787620"/>
                  </a:cubicBezTo>
                  <a:cubicBezTo>
                    <a:pt x="57056" y="2337818"/>
                    <a:pt x="-8048" y="658458"/>
                    <a:pt x="830" y="221973"/>
                  </a:cubicBez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Ελεύθερη σχεδίαση 8"/>
            <p:cNvSpPr/>
            <p:nvPr/>
          </p:nvSpPr>
          <p:spPr>
            <a:xfrm>
              <a:off x="1344142" y="2183080"/>
              <a:ext cx="3046702" cy="2726271"/>
            </a:xfrm>
            <a:custGeom>
              <a:avLst/>
              <a:gdLst>
                <a:gd name="connsiteX0" fmla="*/ 23019 w 3046702"/>
                <a:gd name="connsiteY0" fmla="*/ 2646372 h 2726271"/>
                <a:gd name="connsiteX1" fmla="*/ 333738 w 3046702"/>
                <a:gd name="connsiteY1" fmla="*/ 2610862 h 2726271"/>
                <a:gd name="connsiteX2" fmla="*/ 635578 w 3046702"/>
                <a:gd name="connsiteY2" fmla="*/ 2397798 h 2726271"/>
                <a:gd name="connsiteX3" fmla="*/ 1194872 w 3046702"/>
                <a:gd name="connsiteY3" fmla="*/ 1820749 h 2726271"/>
                <a:gd name="connsiteX4" fmla="*/ 2313458 w 3046702"/>
                <a:gd name="connsiteY4" fmla="*/ 702163 h 2726271"/>
                <a:gd name="connsiteX5" fmla="*/ 2739586 w 3046702"/>
                <a:gd name="connsiteY5" fmla="*/ 276035 h 2726271"/>
                <a:gd name="connsiteX6" fmla="*/ 2863874 w 3046702"/>
                <a:gd name="connsiteY6" fmla="*/ 133992 h 2726271"/>
                <a:gd name="connsiteX7" fmla="*/ 2979283 w 3046702"/>
                <a:gd name="connsiteY7" fmla="*/ 827 h 2726271"/>
                <a:gd name="connsiteX8" fmla="*/ 3005916 w 3046702"/>
                <a:gd name="connsiteY8" fmla="*/ 98481 h 2726271"/>
                <a:gd name="connsiteX9" fmla="*/ 3005916 w 3046702"/>
                <a:gd name="connsiteY9" fmla="*/ 471343 h 2726271"/>
                <a:gd name="connsiteX10" fmla="*/ 3005916 w 3046702"/>
                <a:gd name="connsiteY10" fmla="*/ 1172679 h 2726271"/>
                <a:gd name="connsiteX11" fmla="*/ 3023672 w 3046702"/>
                <a:gd name="connsiteY11" fmla="*/ 2166978 h 2726271"/>
                <a:gd name="connsiteX12" fmla="*/ 3032549 w 3046702"/>
                <a:gd name="connsiteY12" fmla="*/ 2362287 h 2726271"/>
                <a:gd name="connsiteX13" fmla="*/ 3041427 w 3046702"/>
                <a:gd name="connsiteY13" fmla="*/ 2655250 h 2726271"/>
                <a:gd name="connsiteX14" fmla="*/ 2943773 w 3046702"/>
                <a:gd name="connsiteY14" fmla="*/ 2708516 h 2726271"/>
                <a:gd name="connsiteX15" fmla="*/ 2624176 w 3046702"/>
                <a:gd name="connsiteY15" fmla="*/ 2726271 h 2726271"/>
                <a:gd name="connsiteX16" fmla="*/ 573435 w 3046702"/>
                <a:gd name="connsiteY16" fmla="*/ 2726271 h 2726271"/>
                <a:gd name="connsiteX17" fmla="*/ 111796 w 3046702"/>
                <a:gd name="connsiteY17" fmla="*/ 2717394 h 2726271"/>
                <a:gd name="connsiteX18" fmla="*/ 31897 w 3046702"/>
                <a:gd name="connsiteY18" fmla="*/ 2717394 h 2726271"/>
                <a:gd name="connsiteX19" fmla="*/ 23019 w 3046702"/>
                <a:gd name="connsiteY19" fmla="*/ 2646372 h 272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6702" h="2726271">
                  <a:moveTo>
                    <a:pt x="23019" y="2646372"/>
                  </a:moveTo>
                  <a:cubicBezTo>
                    <a:pt x="73326" y="2628617"/>
                    <a:pt x="231645" y="2652291"/>
                    <a:pt x="333738" y="2610862"/>
                  </a:cubicBezTo>
                  <a:cubicBezTo>
                    <a:pt x="435831" y="2569433"/>
                    <a:pt x="492056" y="2529483"/>
                    <a:pt x="635578" y="2397798"/>
                  </a:cubicBezTo>
                  <a:cubicBezTo>
                    <a:pt x="779100" y="2266113"/>
                    <a:pt x="915225" y="2103355"/>
                    <a:pt x="1194872" y="1820749"/>
                  </a:cubicBezTo>
                  <a:cubicBezTo>
                    <a:pt x="1474519" y="1538143"/>
                    <a:pt x="2313458" y="702163"/>
                    <a:pt x="2313458" y="702163"/>
                  </a:cubicBezTo>
                  <a:lnTo>
                    <a:pt x="2739586" y="276035"/>
                  </a:lnTo>
                  <a:cubicBezTo>
                    <a:pt x="2831322" y="181340"/>
                    <a:pt x="2863874" y="133992"/>
                    <a:pt x="2863874" y="133992"/>
                  </a:cubicBezTo>
                  <a:cubicBezTo>
                    <a:pt x="2903823" y="88124"/>
                    <a:pt x="2955609" y="6745"/>
                    <a:pt x="2979283" y="827"/>
                  </a:cubicBezTo>
                  <a:cubicBezTo>
                    <a:pt x="3002957" y="-5091"/>
                    <a:pt x="3001477" y="20062"/>
                    <a:pt x="3005916" y="98481"/>
                  </a:cubicBezTo>
                  <a:cubicBezTo>
                    <a:pt x="3010355" y="176900"/>
                    <a:pt x="3005916" y="471343"/>
                    <a:pt x="3005916" y="471343"/>
                  </a:cubicBezTo>
                  <a:cubicBezTo>
                    <a:pt x="3005916" y="650376"/>
                    <a:pt x="3002957" y="890073"/>
                    <a:pt x="3005916" y="1172679"/>
                  </a:cubicBezTo>
                  <a:cubicBezTo>
                    <a:pt x="3008875" y="1455285"/>
                    <a:pt x="3019233" y="1968710"/>
                    <a:pt x="3023672" y="2166978"/>
                  </a:cubicBezTo>
                  <a:cubicBezTo>
                    <a:pt x="3028111" y="2365246"/>
                    <a:pt x="3029590" y="2280908"/>
                    <a:pt x="3032549" y="2362287"/>
                  </a:cubicBezTo>
                  <a:cubicBezTo>
                    <a:pt x="3035508" y="2443666"/>
                    <a:pt x="3056223" y="2597545"/>
                    <a:pt x="3041427" y="2655250"/>
                  </a:cubicBezTo>
                  <a:cubicBezTo>
                    <a:pt x="3026631" y="2712955"/>
                    <a:pt x="3013315" y="2696679"/>
                    <a:pt x="2943773" y="2708516"/>
                  </a:cubicBezTo>
                  <a:cubicBezTo>
                    <a:pt x="2874231" y="2720353"/>
                    <a:pt x="2624176" y="2726271"/>
                    <a:pt x="2624176" y="2726271"/>
                  </a:cubicBezTo>
                  <a:lnTo>
                    <a:pt x="573435" y="2726271"/>
                  </a:lnTo>
                  <a:cubicBezTo>
                    <a:pt x="154705" y="2724792"/>
                    <a:pt x="202052" y="2718873"/>
                    <a:pt x="111796" y="2717394"/>
                  </a:cubicBezTo>
                  <a:cubicBezTo>
                    <a:pt x="21540" y="2715915"/>
                    <a:pt x="45213" y="2727751"/>
                    <a:pt x="31897" y="2717394"/>
                  </a:cubicBezTo>
                  <a:cubicBezTo>
                    <a:pt x="18581" y="2707037"/>
                    <a:pt x="-27288" y="2664127"/>
                    <a:pt x="23019" y="26463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27" name="Ομάδα 26"/>
            <p:cNvGrpSpPr/>
            <p:nvPr/>
          </p:nvGrpSpPr>
          <p:grpSpPr>
            <a:xfrm>
              <a:off x="971600" y="1628800"/>
              <a:ext cx="6353003" cy="3858398"/>
              <a:chOff x="1675381" y="1844824"/>
              <a:chExt cx="6353003" cy="3858398"/>
            </a:xfrm>
          </p:grpSpPr>
          <p:sp>
            <p:nvSpPr>
              <p:cNvPr id="6" name="Ορθογώνιο 5"/>
              <p:cNvSpPr/>
              <p:nvPr/>
            </p:nvSpPr>
            <p:spPr>
              <a:xfrm>
                <a:off x="2051720" y="1844824"/>
                <a:ext cx="5976664" cy="3297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Ελεύθερη σχεδίαση 6"/>
              <p:cNvSpPr/>
              <p:nvPr/>
            </p:nvSpPr>
            <p:spPr>
              <a:xfrm>
                <a:off x="2055137" y="2162379"/>
                <a:ext cx="4979406" cy="2979989"/>
              </a:xfrm>
              <a:custGeom>
                <a:avLst/>
                <a:gdLst>
                  <a:gd name="connsiteX0" fmla="*/ 4979406 w 4979406"/>
                  <a:gd name="connsiteY0" fmla="*/ 2979989 h 2979989"/>
                  <a:gd name="connsiteX1" fmla="*/ 4816443 w 4979406"/>
                  <a:gd name="connsiteY1" fmla="*/ 2699332 h 2979989"/>
                  <a:gd name="connsiteX2" fmla="*/ 4716855 w 4979406"/>
                  <a:gd name="connsiteY2" fmla="*/ 2328140 h 2979989"/>
                  <a:gd name="connsiteX3" fmla="*/ 4662534 w 4979406"/>
                  <a:gd name="connsiteY3" fmla="*/ 2065589 h 2979989"/>
                  <a:gd name="connsiteX4" fmla="*/ 4626320 w 4979406"/>
                  <a:gd name="connsiteY4" fmla="*/ 1884520 h 2979989"/>
                  <a:gd name="connsiteX5" fmla="*/ 4599160 w 4979406"/>
                  <a:gd name="connsiteY5" fmla="*/ 1848306 h 2979989"/>
                  <a:gd name="connsiteX6" fmla="*/ 4562946 w 4979406"/>
                  <a:gd name="connsiteY6" fmla="*/ 1739665 h 2979989"/>
                  <a:gd name="connsiteX7" fmla="*/ 4544839 w 4979406"/>
                  <a:gd name="connsiteY7" fmla="*/ 1667237 h 2979989"/>
                  <a:gd name="connsiteX8" fmla="*/ 4508625 w 4979406"/>
                  <a:gd name="connsiteY8" fmla="*/ 1594809 h 2979989"/>
                  <a:gd name="connsiteX9" fmla="*/ 4436198 w 4979406"/>
                  <a:gd name="connsiteY9" fmla="*/ 1286991 h 2979989"/>
                  <a:gd name="connsiteX10" fmla="*/ 4463358 w 4979406"/>
                  <a:gd name="connsiteY10" fmla="*/ 1187403 h 2979989"/>
                  <a:gd name="connsiteX11" fmla="*/ 4381877 w 4979406"/>
                  <a:gd name="connsiteY11" fmla="*/ 952013 h 2979989"/>
                  <a:gd name="connsiteX12" fmla="*/ 4345663 w 4979406"/>
                  <a:gd name="connsiteY12" fmla="*/ 508393 h 2979989"/>
                  <a:gd name="connsiteX13" fmla="*/ 4309449 w 4979406"/>
                  <a:gd name="connsiteY13" fmla="*/ 381645 h 2979989"/>
                  <a:gd name="connsiteX14" fmla="*/ 4264182 w 4979406"/>
                  <a:gd name="connsiteY14" fmla="*/ 354484 h 2979989"/>
                  <a:gd name="connsiteX15" fmla="*/ 4164594 w 4979406"/>
                  <a:gd name="connsiteY15" fmla="*/ 417859 h 2979989"/>
                  <a:gd name="connsiteX16" fmla="*/ 4146487 w 4979406"/>
                  <a:gd name="connsiteY16" fmla="*/ 263950 h 2979989"/>
                  <a:gd name="connsiteX17" fmla="*/ 4146487 w 4979406"/>
                  <a:gd name="connsiteY17" fmla="*/ 236789 h 2979989"/>
                  <a:gd name="connsiteX18" fmla="*/ 4110273 w 4979406"/>
                  <a:gd name="connsiteY18" fmla="*/ 218682 h 2979989"/>
                  <a:gd name="connsiteX19" fmla="*/ 4083113 w 4979406"/>
                  <a:gd name="connsiteY19" fmla="*/ 146255 h 2979989"/>
                  <a:gd name="connsiteX20" fmla="*/ 4019738 w 4979406"/>
                  <a:gd name="connsiteY20" fmla="*/ 119094 h 2979989"/>
                  <a:gd name="connsiteX21" fmla="*/ 3902043 w 4979406"/>
                  <a:gd name="connsiteY21" fmla="*/ 10453 h 2979989"/>
                  <a:gd name="connsiteX22" fmla="*/ 3838669 w 4979406"/>
                  <a:gd name="connsiteY22" fmla="*/ 10453 h 2979989"/>
                  <a:gd name="connsiteX23" fmla="*/ 3730027 w 4979406"/>
                  <a:gd name="connsiteY23" fmla="*/ 64773 h 2979989"/>
                  <a:gd name="connsiteX24" fmla="*/ 3648546 w 4979406"/>
                  <a:gd name="connsiteY24" fmla="*/ 28560 h 2979989"/>
                  <a:gd name="connsiteX25" fmla="*/ 3639493 w 4979406"/>
                  <a:gd name="connsiteY25" fmla="*/ 28560 h 2979989"/>
                  <a:gd name="connsiteX26" fmla="*/ 3548958 w 4979406"/>
                  <a:gd name="connsiteY26" fmla="*/ 64773 h 2979989"/>
                  <a:gd name="connsiteX27" fmla="*/ 3485584 w 4979406"/>
                  <a:gd name="connsiteY27" fmla="*/ 64773 h 2979989"/>
                  <a:gd name="connsiteX28" fmla="*/ 3404103 w 4979406"/>
                  <a:gd name="connsiteY28" fmla="*/ 100987 h 2979989"/>
                  <a:gd name="connsiteX29" fmla="*/ 3213980 w 4979406"/>
                  <a:gd name="connsiteY29" fmla="*/ 137201 h 2979989"/>
                  <a:gd name="connsiteX30" fmla="*/ 3177766 w 4979406"/>
                  <a:gd name="connsiteY30" fmla="*/ 155308 h 2979989"/>
                  <a:gd name="connsiteX31" fmla="*/ 3005750 w 4979406"/>
                  <a:gd name="connsiteY31" fmla="*/ 191522 h 2979989"/>
                  <a:gd name="connsiteX32" fmla="*/ 2797520 w 4979406"/>
                  <a:gd name="connsiteY32" fmla="*/ 435966 h 2979989"/>
                  <a:gd name="connsiteX33" fmla="*/ 2009869 w 4979406"/>
                  <a:gd name="connsiteY33" fmla="*/ 1205510 h 2979989"/>
                  <a:gd name="connsiteX34" fmla="*/ 1122629 w 4979406"/>
                  <a:gd name="connsiteY34" fmla="*/ 2128964 h 2979989"/>
                  <a:gd name="connsiteX35" fmla="*/ 851025 w 4979406"/>
                  <a:gd name="connsiteY35" fmla="*/ 2409621 h 2979989"/>
                  <a:gd name="connsiteX36" fmla="*/ 470780 w 4979406"/>
                  <a:gd name="connsiteY36" fmla="*/ 2753653 h 2979989"/>
                  <a:gd name="connsiteX37" fmla="*/ 380245 w 4979406"/>
                  <a:gd name="connsiteY37" fmla="*/ 2817027 h 2979989"/>
                  <a:gd name="connsiteX38" fmla="*/ 325924 w 4979406"/>
                  <a:gd name="connsiteY38" fmla="*/ 2844187 h 2979989"/>
                  <a:gd name="connsiteX39" fmla="*/ 307817 w 4979406"/>
                  <a:gd name="connsiteY39" fmla="*/ 2844187 h 2979989"/>
                  <a:gd name="connsiteX40" fmla="*/ 217283 w 4979406"/>
                  <a:gd name="connsiteY40" fmla="*/ 2853241 h 2979989"/>
                  <a:gd name="connsiteX41" fmla="*/ 153909 w 4979406"/>
                  <a:gd name="connsiteY41" fmla="*/ 2862294 h 2979989"/>
                  <a:gd name="connsiteX42" fmla="*/ 108641 w 4979406"/>
                  <a:gd name="connsiteY42" fmla="*/ 2871348 h 2979989"/>
                  <a:gd name="connsiteX43" fmla="*/ 0 w 4979406"/>
                  <a:gd name="connsiteY43" fmla="*/ 2880401 h 2979989"/>
                  <a:gd name="connsiteX44" fmla="*/ 0 w 4979406"/>
                  <a:gd name="connsiteY44" fmla="*/ 2880401 h 29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79406" h="2979989">
                    <a:moveTo>
                      <a:pt x="4979406" y="2979989"/>
                    </a:moveTo>
                    <a:cubicBezTo>
                      <a:pt x="4919803" y="2893981"/>
                      <a:pt x="4860201" y="2807973"/>
                      <a:pt x="4816443" y="2699332"/>
                    </a:cubicBezTo>
                    <a:cubicBezTo>
                      <a:pt x="4772684" y="2590690"/>
                      <a:pt x="4742506" y="2433764"/>
                      <a:pt x="4716855" y="2328140"/>
                    </a:cubicBezTo>
                    <a:cubicBezTo>
                      <a:pt x="4691204" y="2222516"/>
                      <a:pt x="4677623" y="2139526"/>
                      <a:pt x="4662534" y="2065589"/>
                    </a:cubicBezTo>
                    <a:cubicBezTo>
                      <a:pt x="4647445" y="1991652"/>
                      <a:pt x="4636882" y="1920734"/>
                      <a:pt x="4626320" y="1884520"/>
                    </a:cubicBezTo>
                    <a:cubicBezTo>
                      <a:pt x="4615758" y="1848306"/>
                      <a:pt x="4609722" y="1872448"/>
                      <a:pt x="4599160" y="1848306"/>
                    </a:cubicBezTo>
                    <a:cubicBezTo>
                      <a:pt x="4588598" y="1824164"/>
                      <a:pt x="4571999" y="1769843"/>
                      <a:pt x="4562946" y="1739665"/>
                    </a:cubicBezTo>
                    <a:cubicBezTo>
                      <a:pt x="4553893" y="1709487"/>
                      <a:pt x="4553892" y="1691380"/>
                      <a:pt x="4544839" y="1667237"/>
                    </a:cubicBezTo>
                    <a:cubicBezTo>
                      <a:pt x="4535786" y="1643094"/>
                      <a:pt x="4526732" y="1658183"/>
                      <a:pt x="4508625" y="1594809"/>
                    </a:cubicBezTo>
                    <a:cubicBezTo>
                      <a:pt x="4490518" y="1531435"/>
                      <a:pt x="4443742" y="1354892"/>
                      <a:pt x="4436198" y="1286991"/>
                    </a:cubicBezTo>
                    <a:cubicBezTo>
                      <a:pt x="4428654" y="1219090"/>
                      <a:pt x="4472411" y="1243233"/>
                      <a:pt x="4463358" y="1187403"/>
                    </a:cubicBezTo>
                    <a:cubicBezTo>
                      <a:pt x="4454304" y="1131573"/>
                      <a:pt x="4401493" y="1065181"/>
                      <a:pt x="4381877" y="952013"/>
                    </a:cubicBezTo>
                    <a:cubicBezTo>
                      <a:pt x="4362261" y="838845"/>
                      <a:pt x="4357734" y="603454"/>
                      <a:pt x="4345663" y="508393"/>
                    </a:cubicBezTo>
                    <a:cubicBezTo>
                      <a:pt x="4333592" y="413332"/>
                      <a:pt x="4323029" y="407296"/>
                      <a:pt x="4309449" y="381645"/>
                    </a:cubicBezTo>
                    <a:cubicBezTo>
                      <a:pt x="4295869" y="355994"/>
                      <a:pt x="4288324" y="348448"/>
                      <a:pt x="4264182" y="354484"/>
                    </a:cubicBezTo>
                    <a:cubicBezTo>
                      <a:pt x="4240040" y="360520"/>
                      <a:pt x="4184210" y="432948"/>
                      <a:pt x="4164594" y="417859"/>
                    </a:cubicBezTo>
                    <a:cubicBezTo>
                      <a:pt x="4144978" y="402770"/>
                      <a:pt x="4149505" y="294128"/>
                      <a:pt x="4146487" y="263950"/>
                    </a:cubicBezTo>
                    <a:cubicBezTo>
                      <a:pt x="4143469" y="233772"/>
                      <a:pt x="4152523" y="244334"/>
                      <a:pt x="4146487" y="236789"/>
                    </a:cubicBezTo>
                    <a:cubicBezTo>
                      <a:pt x="4140451" y="229244"/>
                      <a:pt x="4120835" y="233771"/>
                      <a:pt x="4110273" y="218682"/>
                    </a:cubicBezTo>
                    <a:cubicBezTo>
                      <a:pt x="4099711" y="203593"/>
                      <a:pt x="4098202" y="162853"/>
                      <a:pt x="4083113" y="146255"/>
                    </a:cubicBezTo>
                    <a:cubicBezTo>
                      <a:pt x="4068024" y="129657"/>
                      <a:pt x="4049916" y="141728"/>
                      <a:pt x="4019738" y="119094"/>
                    </a:cubicBezTo>
                    <a:cubicBezTo>
                      <a:pt x="3989560" y="96460"/>
                      <a:pt x="3932221" y="28560"/>
                      <a:pt x="3902043" y="10453"/>
                    </a:cubicBezTo>
                    <a:cubicBezTo>
                      <a:pt x="3871865" y="-7654"/>
                      <a:pt x="3867338" y="1400"/>
                      <a:pt x="3838669" y="10453"/>
                    </a:cubicBezTo>
                    <a:cubicBezTo>
                      <a:pt x="3810000" y="19506"/>
                      <a:pt x="3761714" y="61755"/>
                      <a:pt x="3730027" y="64773"/>
                    </a:cubicBezTo>
                    <a:cubicBezTo>
                      <a:pt x="3698340" y="67791"/>
                      <a:pt x="3663635" y="34595"/>
                      <a:pt x="3648546" y="28560"/>
                    </a:cubicBezTo>
                    <a:cubicBezTo>
                      <a:pt x="3633457" y="22524"/>
                      <a:pt x="3656091" y="22525"/>
                      <a:pt x="3639493" y="28560"/>
                    </a:cubicBezTo>
                    <a:cubicBezTo>
                      <a:pt x="3622895" y="34595"/>
                      <a:pt x="3574609" y="58738"/>
                      <a:pt x="3548958" y="64773"/>
                    </a:cubicBezTo>
                    <a:cubicBezTo>
                      <a:pt x="3523307" y="70808"/>
                      <a:pt x="3509726" y="58737"/>
                      <a:pt x="3485584" y="64773"/>
                    </a:cubicBezTo>
                    <a:cubicBezTo>
                      <a:pt x="3461442" y="70809"/>
                      <a:pt x="3449370" y="88916"/>
                      <a:pt x="3404103" y="100987"/>
                    </a:cubicBezTo>
                    <a:cubicBezTo>
                      <a:pt x="3358836" y="113058"/>
                      <a:pt x="3251703" y="128147"/>
                      <a:pt x="3213980" y="137201"/>
                    </a:cubicBezTo>
                    <a:cubicBezTo>
                      <a:pt x="3176257" y="146254"/>
                      <a:pt x="3212471" y="146255"/>
                      <a:pt x="3177766" y="155308"/>
                    </a:cubicBezTo>
                    <a:cubicBezTo>
                      <a:pt x="3143061" y="164361"/>
                      <a:pt x="3069124" y="144746"/>
                      <a:pt x="3005750" y="191522"/>
                    </a:cubicBezTo>
                    <a:cubicBezTo>
                      <a:pt x="2942376" y="238298"/>
                      <a:pt x="2963500" y="266968"/>
                      <a:pt x="2797520" y="435966"/>
                    </a:cubicBezTo>
                    <a:cubicBezTo>
                      <a:pt x="2631540" y="604964"/>
                      <a:pt x="2289017" y="923344"/>
                      <a:pt x="2009869" y="1205510"/>
                    </a:cubicBezTo>
                    <a:cubicBezTo>
                      <a:pt x="1730721" y="1487676"/>
                      <a:pt x="1122629" y="2128964"/>
                      <a:pt x="1122629" y="2128964"/>
                    </a:cubicBezTo>
                    <a:cubicBezTo>
                      <a:pt x="929489" y="2329649"/>
                      <a:pt x="959666" y="2305506"/>
                      <a:pt x="851025" y="2409621"/>
                    </a:cubicBezTo>
                    <a:cubicBezTo>
                      <a:pt x="742384" y="2513736"/>
                      <a:pt x="549243" y="2685752"/>
                      <a:pt x="470780" y="2753653"/>
                    </a:cubicBezTo>
                    <a:cubicBezTo>
                      <a:pt x="392317" y="2821554"/>
                      <a:pt x="404388" y="2801938"/>
                      <a:pt x="380245" y="2817027"/>
                    </a:cubicBezTo>
                    <a:cubicBezTo>
                      <a:pt x="356102" y="2832116"/>
                      <a:pt x="337995" y="2839660"/>
                      <a:pt x="325924" y="2844187"/>
                    </a:cubicBezTo>
                    <a:cubicBezTo>
                      <a:pt x="313853" y="2848714"/>
                      <a:pt x="325924" y="2842678"/>
                      <a:pt x="307817" y="2844187"/>
                    </a:cubicBezTo>
                    <a:cubicBezTo>
                      <a:pt x="289710" y="2845696"/>
                      <a:pt x="242934" y="2850223"/>
                      <a:pt x="217283" y="2853241"/>
                    </a:cubicBezTo>
                    <a:cubicBezTo>
                      <a:pt x="191632" y="2856259"/>
                      <a:pt x="172016" y="2859276"/>
                      <a:pt x="153909" y="2862294"/>
                    </a:cubicBezTo>
                    <a:cubicBezTo>
                      <a:pt x="135802" y="2865312"/>
                      <a:pt x="134292" y="2868330"/>
                      <a:pt x="108641" y="2871348"/>
                    </a:cubicBezTo>
                    <a:cubicBezTo>
                      <a:pt x="82989" y="2874366"/>
                      <a:pt x="0" y="2880401"/>
                      <a:pt x="0" y="2880401"/>
                    </a:cubicBezTo>
                    <a:lnTo>
                      <a:pt x="0" y="2880401"/>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Ισοσκελές τρίγωνο 7"/>
              <p:cNvSpPr/>
              <p:nvPr/>
            </p:nvSpPr>
            <p:spPr>
              <a:xfrm rot="8172586">
                <a:off x="3742300" y="3373970"/>
                <a:ext cx="833390" cy="398090"/>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0" name="Ευθεία γραμμή σύνδεσης 9"/>
              <p:cNvCxnSpPr>
                <a:stCxn id="7" idx="31"/>
              </p:cNvCxnSpPr>
              <p:nvPr/>
            </p:nvCxnSpPr>
            <p:spPr>
              <a:xfrm>
                <a:off x="5060887" y="2353901"/>
                <a:ext cx="15169" cy="278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78459" y="1862527"/>
                <a:ext cx="1512168" cy="646331"/>
              </a:xfrm>
              <a:prstGeom prst="rect">
                <a:avLst/>
              </a:prstGeom>
              <a:noFill/>
            </p:spPr>
            <p:txBody>
              <a:bodyPr wrap="square" rtlCol="0">
                <a:spAutoFit/>
              </a:bodyPr>
              <a:lstStyle/>
              <a:p>
                <a:r>
                  <a:rPr lang="en-US" dirty="0" smtClean="0">
                    <a:solidFill>
                      <a:prstClr val="black"/>
                    </a:solidFill>
                    <a:latin typeface="Calibri"/>
                  </a:rPr>
                  <a:t>Ultimate failure point</a:t>
                </a:r>
                <a:endParaRPr lang="el-GR" dirty="0">
                  <a:solidFill>
                    <a:prstClr val="black"/>
                  </a:solidFill>
                  <a:latin typeface="Calibri"/>
                </a:endParaRPr>
              </a:p>
            </p:txBody>
          </p:sp>
          <p:sp>
            <p:nvSpPr>
              <p:cNvPr id="12" name="TextBox 11"/>
              <p:cNvSpPr txBox="1"/>
              <p:nvPr/>
            </p:nvSpPr>
            <p:spPr>
              <a:xfrm>
                <a:off x="3818053" y="2003662"/>
                <a:ext cx="1260941" cy="369332"/>
              </a:xfrm>
              <a:prstGeom prst="rect">
                <a:avLst/>
              </a:prstGeom>
              <a:noFill/>
            </p:spPr>
            <p:txBody>
              <a:bodyPr wrap="square" rtlCol="0">
                <a:spAutoFit/>
              </a:bodyPr>
              <a:lstStyle/>
              <a:p>
                <a:r>
                  <a:rPr lang="en-US" dirty="0" smtClean="0">
                    <a:solidFill>
                      <a:prstClr val="black"/>
                    </a:solidFill>
                    <a:latin typeface="Calibri"/>
                  </a:rPr>
                  <a:t>Yield point</a:t>
                </a:r>
                <a:endParaRPr lang="el-GR" dirty="0">
                  <a:solidFill>
                    <a:prstClr val="black"/>
                  </a:solidFill>
                  <a:latin typeface="Calibri"/>
                </a:endParaRPr>
              </a:p>
            </p:txBody>
          </p:sp>
          <p:sp>
            <p:nvSpPr>
              <p:cNvPr id="13" name="TextBox 12"/>
              <p:cNvSpPr txBox="1"/>
              <p:nvPr/>
            </p:nvSpPr>
            <p:spPr>
              <a:xfrm rot="18732635">
                <a:off x="3062370" y="3146915"/>
                <a:ext cx="1769560" cy="369332"/>
              </a:xfrm>
              <a:prstGeom prst="rect">
                <a:avLst/>
              </a:prstGeom>
              <a:noFill/>
            </p:spPr>
            <p:txBody>
              <a:bodyPr wrap="square" rtlCol="0">
                <a:spAutoFit/>
              </a:bodyPr>
              <a:lstStyle/>
              <a:p>
                <a:r>
                  <a:rPr lang="en-US" dirty="0" smtClean="0">
                    <a:solidFill>
                      <a:prstClr val="black"/>
                    </a:solidFill>
                    <a:latin typeface="Calibri"/>
                  </a:rPr>
                  <a:t>Linear region</a:t>
                </a:r>
                <a:endParaRPr lang="el-GR" dirty="0">
                  <a:solidFill>
                    <a:prstClr val="black"/>
                  </a:solidFill>
                  <a:latin typeface="Calibri"/>
                </a:endParaRPr>
              </a:p>
            </p:txBody>
          </p:sp>
          <p:sp>
            <p:nvSpPr>
              <p:cNvPr id="14" name="TextBox 13"/>
              <p:cNvSpPr txBox="1"/>
              <p:nvPr/>
            </p:nvSpPr>
            <p:spPr>
              <a:xfrm>
                <a:off x="5076056" y="4293096"/>
                <a:ext cx="1512168" cy="369332"/>
              </a:xfrm>
              <a:prstGeom prst="rect">
                <a:avLst/>
              </a:prstGeom>
              <a:noFill/>
            </p:spPr>
            <p:txBody>
              <a:bodyPr wrap="square" rtlCol="0">
                <a:spAutoFit/>
              </a:bodyPr>
              <a:lstStyle/>
              <a:p>
                <a:r>
                  <a:rPr lang="en-US" dirty="0" smtClean="0">
                    <a:solidFill>
                      <a:prstClr val="black"/>
                    </a:solidFill>
                    <a:latin typeface="Calibri"/>
                  </a:rPr>
                  <a:t>Plastic region</a:t>
                </a:r>
                <a:endParaRPr lang="el-GR" dirty="0">
                  <a:solidFill>
                    <a:prstClr val="black"/>
                  </a:solidFill>
                  <a:latin typeface="Calibri"/>
                </a:endParaRPr>
              </a:p>
            </p:txBody>
          </p:sp>
          <p:sp>
            <p:nvSpPr>
              <p:cNvPr id="15" name="TextBox 14"/>
              <p:cNvSpPr txBox="1"/>
              <p:nvPr/>
            </p:nvSpPr>
            <p:spPr>
              <a:xfrm>
                <a:off x="3442468" y="4304915"/>
                <a:ext cx="1512168" cy="369332"/>
              </a:xfrm>
              <a:prstGeom prst="rect">
                <a:avLst/>
              </a:prstGeom>
              <a:noFill/>
            </p:spPr>
            <p:txBody>
              <a:bodyPr wrap="square" rtlCol="0">
                <a:spAutoFit/>
              </a:bodyPr>
              <a:lstStyle/>
              <a:p>
                <a:r>
                  <a:rPr lang="en-US" dirty="0" smtClean="0">
                    <a:solidFill>
                      <a:prstClr val="black"/>
                    </a:solidFill>
                    <a:latin typeface="Calibri"/>
                  </a:rPr>
                  <a:t>Elastic region</a:t>
                </a:r>
                <a:endParaRPr lang="el-GR" dirty="0">
                  <a:solidFill>
                    <a:prstClr val="black"/>
                  </a:solidFill>
                  <a:latin typeface="Calibri"/>
                </a:endParaRPr>
              </a:p>
            </p:txBody>
          </p:sp>
          <p:sp>
            <p:nvSpPr>
              <p:cNvPr id="16" name="TextBox 15"/>
              <p:cNvSpPr txBox="1"/>
              <p:nvPr/>
            </p:nvSpPr>
            <p:spPr>
              <a:xfrm>
                <a:off x="3512126" y="3927584"/>
                <a:ext cx="1320912" cy="369332"/>
              </a:xfrm>
              <a:prstGeom prst="rect">
                <a:avLst/>
              </a:prstGeom>
              <a:noFill/>
            </p:spPr>
            <p:txBody>
              <a:bodyPr wrap="square" rtlCol="0">
                <a:spAutoFit/>
              </a:bodyPr>
              <a:lstStyle/>
              <a:p>
                <a:r>
                  <a:rPr lang="en-US" dirty="0" smtClean="0">
                    <a:solidFill>
                      <a:prstClr val="black"/>
                    </a:solidFill>
                    <a:latin typeface="Calibri"/>
                  </a:rPr>
                  <a:t>Y/X stiffness</a:t>
                </a:r>
                <a:endParaRPr lang="el-GR" dirty="0">
                  <a:solidFill>
                    <a:prstClr val="black"/>
                  </a:solidFill>
                  <a:latin typeface="Calibri"/>
                </a:endParaRPr>
              </a:p>
            </p:txBody>
          </p:sp>
          <p:sp>
            <p:nvSpPr>
              <p:cNvPr id="17" name="TextBox 16"/>
              <p:cNvSpPr txBox="1"/>
              <p:nvPr/>
            </p:nvSpPr>
            <p:spPr>
              <a:xfrm>
                <a:off x="3852618" y="3617222"/>
                <a:ext cx="299679" cy="369332"/>
              </a:xfrm>
              <a:prstGeom prst="rect">
                <a:avLst/>
              </a:prstGeom>
              <a:noFill/>
            </p:spPr>
            <p:txBody>
              <a:bodyPr wrap="square" rtlCol="0">
                <a:spAutoFit/>
              </a:bodyPr>
              <a:lstStyle/>
              <a:p>
                <a:r>
                  <a:rPr lang="en-US" dirty="0" smtClean="0">
                    <a:solidFill>
                      <a:prstClr val="black"/>
                    </a:solidFill>
                    <a:latin typeface="Calibri"/>
                  </a:rPr>
                  <a:t>X</a:t>
                </a:r>
                <a:endParaRPr lang="el-GR" dirty="0">
                  <a:solidFill>
                    <a:prstClr val="black"/>
                  </a:solidFill>
                  <a:latin typeface="Calibri"/>
                </a:endParaRPr>
              </a:p>
            </p:txBody>
          </p:sp>
          <p:sp>
            <p:nvSpPr>
              <p:cNvPr id="18" name="TextBox 17"/>
              <p:cNvSpPr txBox="1"/>
              <p:nvPr/>
            </p:nvSpPr>
            <p:spPr>
              <a:xfrm>
                <a:off x="4229591" y="3278959"/>
                <a:ext cx="299679" cy="369332"/>
              </a:xfrm>
              <a:prstGeom prst="rect">
                <a:avLst/>
              </a:prstGeom>
              <a:noFill/>
            </p:spPr>
            <p:txBody>
              <a:bodyPr wrap="square" rtlCol="0">
                <a:spAutoFit/>
              </a:bodyPr>
              <a:lstStyle/>
              <a:p>
                <a:r>
                  <a:rPr lang="en-US" dirty="0" smtClean="0">
                    <a:solidFill>
                      <a:prstClr val="black"/>
                    </a:solidFill>
                    <a:latin typeface="Calibri"/>
                  </a:rPr>
                  <a:t>Y</a:t>
                </a:r>
                <a:endParaRPr lang="el-GR" dirty="0">
                  <a:solidFill>
                    <a:prstClr val="black"/>
                  </a:solidFill>
                  <a:latin typeface="Calibri"/>
                </a:endParaRPr>
              </a:p>
            </p:txBody>
          </p:sp>
          <p:sp>
            <p:nvSpPr>
              <p:cNvPr id="19" name="TextBox 18"/>
              <p:cNvSpPr txBox="1"/>
              <p:nvPr/>
            </p:nvSpPr>
            <p:spPr>
              <a:xfrm>
                <a:off x="2003934" y="3967002"/>
                <a:ext cx="1512168" cy="646331"/>
              </a:xfrm>
              <a:prstGeom prst="rect">
                <a:avLst/>
              </a:prstGeom>
              <a:noFill/>
            </p:spPr>
            <p:txBody>
              <a:bodyPr wrap="square" rtlCol="0">
                <a:spAutoFit/>
              </a:bodyPr>
              <a:lstStyle/>
              <a:p>
                <a:r>
                  <a:rPr lang="en-US" dirty="0" smtClean="0">
                    <a:solidFill>
                      <a:prstClr val="black"/>
                    </a:solidFill>
                    <a:latin typeface="Calibri"/>
                  </a:rPr>
                  <a:t>Nonlinear (toe) region</a:t>
                </a:r>
                <a:endParaRPr lang="el-GR" dirty="0">
                  <a:solidFill>
                    <a:prstClr val="black"/>
                  </a:solidFill>
                  <a:latin typeface="Calibri"/>
                </a:endParaRPr>
              </a:p>
            </p:txBody>
          </p:sp>
          <p:cxnSp>
            <p:nvCxnSpPr>
              <p:cNvPr id="21" name="Ευθύγραμμο βέλος σύνδεσης 20"/>
              <p:cNvCxnSpPr/>
              <p:nvPr/>
            </p:nvCxnSpPr>
            <p:spPr>
              <a:xfrm>
                <a:off x="2267744" y="4674247"/>
                <a:ext cx="0" cy="3216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Δεξιό βέλος 21"/>
              <p:cNvSpPr/>
              <p:nvPr/>
            </p:nvSpPr>
            <p:spPr>
              <a:xfrm>
                <a:off x="2067590" y="5225170"/>
                <a:ext cx="2461680" cy="45719"/>
              </a:xfrm>
              <a:prstGeom prst="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 name="TextBox 22"/>
              <p:cNvSpPr txBox="1"/>
              <p:nvPr/>
            </p:nvSpPr>
            <p:spPr>
              <a:xfrm>
                <a:off x="2302083" y="5226430"/>
                <a:ext cx="1896469" cy="369332"/>
              </a:xfrm>
              <a:prstGeom prst="rect">
                <a:avLst/>
              </a:prstGeom>
              <a:noFill/>
            </p:spPr>
            <p:txBody>
              <a:bodyPr wrap="square" rtlCol="0">
                <a:spAutoFit/>
              </a:bodyPr>
              <a:lstStyle/>
              <a:p>
                <a:r>
                  <a:rPr lang="en-US" dirty="0" smtClean="0">
                    <a:solidFill>
                      <a:prstClr val="black"/>
                    </a:solidFill>
                    <a:latin typeface="Calibri"/>
                  </a:rPr>
                  <a:t>Physiologic range</a:t>
                </a:r>
                <a:endParaRPr lang="el-GR" dirty="0">
                  <a:solidFill>
                    <a:prstClr val="black"/>
                  </a:solidFill>
                  <a:latin typeface="Calibri"/>
                </a:endParaRPr>
              </a:p>
            </p:txBody>
          </p:sp>
          <p:sp>
            <p:nvSpPr>
              <p:cNvPr id="24" name="TextBox 23"/>
              <p:cNvSpPr txBox="1"/>
              <p:nvPr/>
            </p:nvSpPr>
            <p:spPr>
              <a:xfrm>
                <a:off x="4339298" y="5333890"/>
                <a:ext cx="1230676" cy="369332"/>
              </a:xfrm>
              <a:prstGeom prst="rect">
                <a:avLst/>
              </a:prstGeom>
              <a:noFill/>
            </p:spPr>
            <p:txBody>
              <a:bodyPr wrap="square" rtlCol="0">
                <a:spAutoFit/>
              </a:bodyPr>
              <a:lstStyle/>
              <a:p>
                <a:r>
                  <a:rPr lang="en-US" dirty="0" smtClean="0">
                    <a:solidFill>
                      <a:prstClr val="black"/>
                    </a:solidFill>
                    <a:latin typeface="Calibri"/>
                  </a:rPr>
                  <a:t>Strain (%)</a:t>
                </a:r>
                <a:endParaRPr lang="el-GR" dirty="0">
                  <a:solidFill>
                    <a:prstClr val="black"/>
                  </a:solidFill>
                  <a:latin typeface="Calibri"/>
                </a:endParaRPr>
              </a:p>
            </p:txBody>
          </p:sp>
          <mc:AlternateContent xmlns:mc="http://schemas.openxmlformats.org/markup-compatibility/2006" xmlns:a14="http://schemas.microsoft.com/office/drawing/2010/main">
            <mc:Choice Requires="a14">
              <p:sp>
                <p:nvSpPr>
                  <p:cNvPr id="25" name="TextBox 24"/>
                  <p:cNvSpPr txBox="1"/>
                  <p:nvPr/>
                </p:nvSpPr>
                <p:spPr>
                  <a:xfrm rot="16200000">
                    <a:off x="974668" y="3337795"/>
                    <a:ext cx="1776978" cy="375552"/>
                  </a:xfrm>
                  <a:prstGeom prst="rect">
                    <a:avLst/>
                  </a:prstGeom>
                  <a:noFill/>
                </p:spPr>
                <p:txBody>
                  <a:bodyPr wrap="square" rtlCol="0">
                    <a:spAutoFit/>
                  </a:bodyPr>
                  <a:lstStyle/>
                  <a:p>
                    <a:r>
                      <a:rPr lang="en-US" dirty="0" smtClean="0">
                        <a:solidFill>
                          <a:prstClr val="black"/>
                        </a:solidFill>
                        <a:latin typeface="Calibri"/>
                      </a:rPr>
                      <a:t>Stress (</a:t>
                    </a:r>
                    <a14:m>
                      <m:oMath xmlns:m="http://schemas.openxmlformats.org/officeDocument/2006/math">
                        <m:r>
                          <m:rPr>
                            <m:sty m:val="p"/>
                          </m:rPr>
                          <a:rPr lang="en-US" smtClean="0">
                            <a:solidFill>
                              <a:prstClr val="black"/>
                            </a:solidFill>
                            <a:latin typeface="Cambria Math" panose="02040503050406030204" pitchFamily="18" charset="0"/>
                          </a:rPr>
                          <m:t>N</m:t>
                        </m:r>
                        <m:r>
                          <a:rPr lang="en-US" smtClean="0">
                            <a:solidFill>
                              <a:prstClr val="black"/>
                            </a:solidFill>
                            <a:latin typeface="Cambria Math" panose="02040503050406030204" pitchFamily="18" charset="0"/>
                          </a:rPr>
                          <m:t>/</m:t>
                        </m:r>
                        <m:r>
                          <m:rPr>
                            <m:sty m:val="p"/>
                          </m:rPr>
                          <a:rPr lang="en-US" smtClean="0">
                            <a:solidFill>
                              <a:prstClr val="black"/>
                            </a:solidFill>
                            <a:latin typeface="Cambria Math" panose="02040503050406030204" pitchFamily="18" charset="0"/>
                          </a:rPr>
                          <m:t>m</m:t>
                        </m:r>
                        <m:sSup>
                          <m:sSupPr>
                            <m:ctrlPr>
                              <a:rPr lang="en-US" i="1" smtClean="0">
                                <a:solidFill>
                                  <a:prstClr val="black"/>
                                </a:solidFill>
                                <a:latin typeface="Cambria Math"/>
                              </a:rPr>
                            </m:ctrlPr>
                          </m:sSupPr>
                          <m:e>
                            <m:r>
                              <a:rPr lang="en-US" i="1" smtClean="0">
                                <a:solidFill>
                                  <a:prstClr val="black"/>
                                </a:solidFill>
                                <a:latin typeface="Cambria Math" panose="02040503050406030204" pitchFamily="18" charset="0"/>
                              </a:rPr>
                              <m:t>𝑚</m:t>
                            </m:r>
                          </m:e>
                          <m:sup>
                            <m:r>
                              <a:rPr lang="en-US" i="1" smtClean="0">
                                <a:solidFill>
                                  <a:prstClr val="black"/>
                                </a:solidFill>
                                <a:latin typeface="Cambria Math" panose="02040503050406030204" pitchFamily="18" charset="0"/>
                              </a:rPr>
                              <m:t>2</m:t>
                            </m:r>
                          </m:sup>
                        </m:sSup>
                      </m:oMath>
                    </a14:m>
                    <a:r>
                      <a:rPr lang="en-US" dirty="0" smtClean="0">
                        <a:solidFill>
                          <a:prstClr val="black"/>
                        </a:solidFill>
                        <a:latin typeface="Calibri"/>
                      </a:rPr>
                      <a:t>)</a:t>
                    </a:r>
                    <a:endParaRPr lang="el-GR" dirty="0">
                      <a:solidFill>
                        <a:prstClr val="black"/>
                      </a:solidFill>
                      <a:latin typeface="Calibri"/>
                    </a:endParaRPr>
                  </a:p>
                </p:txBody>
              </p:sp>
            </mc:Choice>
            <mc:Fallback xmlns="">
              <p:sp>
                <p:nvSpPr>
                  <p:cNvPr id="25" name="TextBox 24"/>
                  <p:cNvSpPr txBox="1">
                    <a:spLocks noRot="1" noChangeAspect="1" noMove="1" noResize="1" noEditPoints="1" noAdjustHandles="1" noChangeArrowheads="1" noChangeShapeType="1" noTextEdit="1"/>
                  </p:cNvSpPr>
                  <p:nvPr/>
                </p:nvSpPr>
                <p:spPr>
                  <a:xfrm rot="16200000">
                    <a:off x="974668" y="3337795"/>
                    <a:ext cx="1776978" cy="375552"/>
                  </a:xfrm>
                  <a:prstGeom prst="rect">
                    <a:avLst/>
                  </a:prstGeom>
                  <a:blipFill rotWithShape="0">
                    <a:blip r:embed="rId2"/>
                    <a:stretch>
                      <a:fillRect l="-6452" r="-24194" b="-2740"/>
                    </a:stretch>
                  </a:blipFill>
                </p:spPr>
                <p:txBody>
                  <a:bodyPr/>
                  <a:lstStyle/>
                  <a:p>
                    <a:r>
                      <a:rPr lang="el-GR">
                        <a:noFill/>
                      </a:rPr>
                      <a:t> </a:t>
                    </a:r>
                  </a:p>
                </p:txBody>
              </p:sp>
            </mc:Fallback>
          </mc:AlternateContent>
        </p:grpSp>
        <p:sp>
          <p:nvSpPr>
            <p:cNvPr id="30" name="Έλλειψη 29"/>
            <p:cNvSpPr/>
            <p:nvPr/>
          </p:nvSpPr>
          <p:spPr>
            <a:xfrm>
              <a:off x="4250855" y="1787638"/>
              <a:ext cx="249137" cy="3502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Tree>
    <p:extLst>
      <p:ext uri="{BB962C8B-B14F-4D97-AF65-F5344CB8AC3E}">
        <p14:creationId xmlns:p14="http://schemas.microsoft.com/office/powerpoint/2010/main" val="1731823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l-GR" sz="3600" b="0" dirty="0" smtClean="0"/>
              <a:t>7/10</a:t>
            </a:r>
            <a:endParaRPr lang="el-GR" dirty="0"/>
          </a:p>
        </p:txBody>
      </p:sp>
      <p:sp>
        <p:nvSpPr>
          <p:cNvPr id="3" name="Θέση περιεχομένου 2"/>
          <p:cNvSpPr>
            <a:spLocks noGrp="1"/>
          </p:cNvSpPr>
          <p:nvPr>
            <p:ph idx="1"/>
          </p:nvPr>
        </p:nvSpPr>
        <p:spPr/>
        <p:txBody>
          <a:bodyPr/>
          <a:lstStyle/>
          <a:p>
            <a:r>
              <a:rPr lang="el-GR" dirty="0"/>
              <a:t>Το μεγαλύτερο ποσοστό της ενέργειας που χρησιμοποιείται για την παραμόρφωση των ιστών ελευθερώνεται μετά την αφαίρεση της </a:t>
            </a:r>
            <a:r>
              <a:rPr lang="el-GR" dirty="0" smtClean="0"/>
              <a:t>δύναμης</a:t>
            </a:r>
            <a:r>
              <a:rPr lang="en-US" dirty="0" smtClean="0"/>
              <a:t>.</a:t>
            </a:r>
            <a:endParaRPr lang="el-GR" dirty="0"/>
          </a:p>
          <a:p>
            <a:r>
              <a:rPr lang="el-GR" dirty="0"/>
              <a:t>Επομένως, οι ιστοί ανακτούν την αρχική τους </a:t>
            </a:r>
            <a:r>
              <a:rPr lang="el-GR" dirty="0" smtClean="0"/>
              <a:t>κατάσταση</a:t>
            </a:r>
            <a:r>
              <a:rPr lang="en-US" dirty="0" smtClean="0"/>
              <a:t>.</a:t>
            </a:r>
            <a:endParaRPr lang="el-GR" dirty="0"/>
          </a:p>
          <a:p>
            <a:r>
              <a:rPr lang="el-GR" dirty="0"/>
              <a:t>Όταν διατείνονται οι σύνδεσμοι και οι άλλοι συνδετικοί ιστοί μιας άρθρωσης στην ελαστική ζώνη, σταθεροποιούν την </a:t>
            </a:r>
            <a:r>
              <a:rPr lang="el-GR" dirty="0" smtClean="0"/>
              <a:t>άρθρωση</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213219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l-GR" sz="3600" b="0" dirty="0" smtClean="0"/>
              <a:t>8/10</a:t>
            </a:r>
            <a:endParaRPr lang="el-GR" dirty="0"/>
          </a:p>
        </p:txBody>
      </p:sp>
      <p:sp>
        <p:nvSpPr>
          <p:cNvPr id="3" name="Θέση περιεχομένου 2"/>
          <p:cNvSpPr>
            <a:spLocks noGrp="1"/>
          </p:cNvSpPr>
          <p:nvPr>
            <p:ph idx="1"/>
          </p:nvPr>
        </p:nvSpPr>
        <p:spPr>
          <a:xfrm>
            <a:off x="457200" y="1196752"/>
            <a:ext cx="8435280" cy="5544616"/>
          </a:xfrm>
        </p:spPr>
        <p:txBody>
          <a:bodyPr>
            <a:normAutofit/>
          </a:bodyPr>
          <a:lstStyle/>
          <a:p>
            <a:r>
              <a:rPr lang="el-GR" sz="2200" dirty="0"/>
              <a:t>Όταν ένας ιστός επιμηκύνεται πέρα από το φυσιολογικό του όριο αρχίζει να υποχωρεί κάτω από την εφαρμοζόμενη </a:t>
            </a:r>
            <a:r>
              <a:rPr lang="el-GR" sz="2200" dirty="0" smtClean="0"/>
              <a:t>δύναμη.</a:t>
            </a:r>
            <a:endParaRPr lang="el-GR" sz="2200" dirty="0"/>
          </a:p>
          <a:p>
            <a:r>
              <a:rPr lang="el-GR" sz="2200" dirty="0"/>
              <a:t>Το όριο αυτό ονομάζεται ‘yield point’ (σημείο υποχώρησης</a:t>
            </a:r>
            <a:r>
              <a:rPr lang="el-GR" sz="2200" dirty="0" smtClean="0"/>
              <a:t>).</a:t>
            </a:r>
            <a:endParaRPr lang="el-GR" sz="2200" dirty="0"/>
          </a:p>
          <a:p>
            <a:r>
              <a:rPr lang="el-GR" sz="2200" dirty="0"/>
              <a:t>Σ’ αυτό το σημείο υπάρχει αυξημένη παραμόρφωση (strain) με  οριακά αυξημένη τάση (stress</a:t>
            </a:r>
            <a:r>
              <a:rPr lang="el-GR" sz="2200" dirty="0" smtClean="0"/>
              <a:t>).</a:t>
            </a:r>
            <a:endParaRPr lang="el-GR" sz="2200" dirty="0"/>
          </a:p>
          <a:p>
            <a:r>
              <a:rPr lang="el-GR" sz="2200" dirty="0"/>
              <a:t>Αυτό σημαίνει ότι αρχίζουν οι μικρορήξεις των ινών του ιστού και ο ιστός παραμένει μόνιμα </a:t>
            </a:r>
            <a:r>
              <a:rPr lang="el-GR" sz="2200" dirty="0" smtClean="0"/>
              <a:t>παραμορφωμένος.</a:t>
            </a:r>
            <a:endParaRPr lang="el-GR" sz="2200" dirty="0"/>
          </a:p>
          <a:p>
            <a:r>
              <a:rPr lang="el-GR" sz="2200" dirty="0"/>
              <a:t>Αυτή η φυσιολογική συμπεριφορά του υπερδιατεταμένου (ή υπερσυμπιεσμένου) ιστού ονομάζεται </a:t>
            </a:r>
            <a:r>
              <a:rPr lang="el-GR" sz="2200" b="1" dirty="0">
                <a:solidFill>
                  <a:srgbClr val="820000"/>
                </a:solidFill>
              </a:rPr>
              <a:t>πλαστικότητα</a:t>
            </a:r>
            <a:r>
              <a:rPr lang="el-GR" sz="2200" dirty="0"/>
              <a:t> και ο ιστός έχει υποστεί </a:t>
            </a:r>
            <a:r>
              <a:rPr lang="el-GR" sz="2200" b="1" dirty="0">
                <a:solidFill>
                  <a:srgbClr val="820000"/>
                </a:solidFill>
              </a:rPr>
              <a:t>πλαστική </a:t>
            </a:r>
            <a:r>
              <a:rPr lang="el-GR" sz="2200" b="1" dirty="0" smtClean="0">
                <a:solidFill>
                  <a:srgbClr val="820000"/>
                </a:solidFill>
              </a:rPr>
              <a:t>παραμόρφωση.</a:t>
            </a:r>
            <a:endParaRPr lang="el-GR" sz="2200" b="1" dirty="0">
              <a:solidFill>
                <a:srgbClr val="820000"/>
              </a:solidFill>
            </a:endParaRPr>
          </a:p>
          <a:p>
            <a:r>
              <a:rPr lang="el-GR" sz="2200" dirty="0"/>
              <a:t>Η περιοχή κάτω από την καμπύλη της πλαστικής παραμόρφωσης ονομάζεται </a:t>
            </a:r>
            <a:r>
              <a:rPr lang="el-GR" sz="2200" b="1" dirty="0">
                <a:solidFill>
                  <a:srgbClr val="820000"/>
                </a:solidFill>
              </a:rPr>
              <a:t>πλαστική περιοχή</a:t>
            </a:r>
            <a:r>
              <a:rPr lang="el-GR" sz="2200" dirty="0"/>
              <a:t> και η ενέργεια ονομάζεται </a:t>
            </a:r>
            <a:r>
              <a:rPr lang="el-GR" sz="2200" b="1" dirty="0">
                <a:solidFill>
                  <a:srgbClr val="820000"/>
                </a:solidFill>
              </a:rPr>
              <a:t>ενέργεια πλαστικής </a:t>
            </a:r>
            <a:r>
              <a:rPr lang="el-GR" sz="2200" b="1" dirty="0" smtClean="0">
                <a:solidFill>
                  <a:srgbClr val="820000"/>
                </a:solidFill>
              </a:rPr>
              <a:t>παραμόρφωσης. </a:t>
            </a:r>
            <a:endParaRPr lang="el-GR" sz="2200"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765941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l-GR" sz="3600" b="0" dirty="0" smtClean="0"/>
              <a:t>9/10</a:t>
            </a:r>
            <a:endParaRPr lang="el-GR" dirty="0"/>
          </a:p>
        </p:txBody>
      </p:sp>
      <p:sp>
        <p:nvSpPr>
          <p:cNvPr id="3" name="Θέση περιεχομένου 2"/>
          <p:cNvSpPr>
            <a:spLocks noGrp="1"/>
          </p:cNvSpPr>
          <p:nvPr>
            <p:ph idx="1"/>
          </p:nvPr>
        </p:nvSpPr>
        <p:spPr/>
        <p:txBody>
          <a:bodyPr>
            <a:normAutofit/>
          </a:bodyPr>
          <a:lstStyle/>
          <a:p>
            <a:r>
              <a:rPr lang="el-GR" sz="2200" dirty="0"/>
              <a:t>Καθώς συνεχίζεται η επιμήκυνση, ο σύνδεσμος φτάνει στο σημείο της τελικής του αντοχής: ultimate failure point (σημείο τελικής βλάβης), δηλ. σημείο όπου ο ιστός μερικώς ή ολικώς διαχωρίστηκε και έχασε την ικανότητα να διατηρεί κάποιου βαθμού </a:t>
            </a:r>
            <a:r>
              <a:rPr lang="el-GR" sz="2200" dirty="0" smtClean="0"/>
              <a:t>τάσης</a:t>
            </a:r>
            <a:r>
              <a:rPr lang="en-US" sz="2200" dirty="0" smtClean="0"/>
              <a:t>.</a:t>
            </a:r>
            <a:endParaRPr lang="el-GR" sz="2200" dirty="0"/>
          </a:p>
          <a:p>
            <a:r>
              <a:rPr lang="el-GR" sz="2200" dirty="0"/>
              <a:t>Οι περισσότεροι υγιείς τένοντες ρηγνύονται στο 8%-13% επιμήκυνσης του αρχικού τους </a:t>
            </a:r>
            <a:r>
              <a:rPr lang="el-GR" sz="2200" dirty="0" smtClean="0"/>
              <a:t>μήκους</a:t>
            </a:r>
            <a:r>
              <a:rPr lang="en-US" sz="2200" dirty="0" smtClean="0"/>
              <a:t>.</a:t>
            </a:r>
            <a:endParaRPr lang="el-GR" sz="2200" dirty="0"/>
          </a:p>
          <a:p>
            <a:r>
              <a:rPr lang="el-GR" sz="2200" dirty="0"/>
              <a:t>Όλοι οι ιστοί που η γραφική τους παράσταση της καμπύλης stress-strain είναι παρόμοια με αυτήν της εικόνας ονομάζονται </a:t>
            </a:r>
            <a:r>
              <a:rPr lang="el-GR" sz="2200" dirty="0" smtClean="0"/>
              <a:t>γλυοελαστικοί</a:t>
            </a:r>
            <a:r>
              <a:rPr lang="en-US" sz="2200" dirty="0" smtClean="0"/>
              <a:t>.</a:t>
            </a:r>
            <a:endParaRPr lang="el-GR" sz="2200" dirty="0"/>
          </a:p>
          <a:p>
            <a:r>
              <a:rPr lang="el-GR" sz="2200" dirty="0"/>
              <a:t>Οι περισσότεροι ιστοί του μυοσκελετικού συστήματος είναι </a:t>
            </a:r>
            <a:r>
              <a:rPr lang="el-GR" sz="2200" dirty="0" smtClean="0"/>
              <a:t>γλυοελαστικοί</a:t>
            </a:r>
            <a:r>
              <a:rPr lang="en-US"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567881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Μαθησιακά αποτελέσματα</a:t>
            </a:r>
            <a:r>
              <a:rPr lang="en-US" dirty="0"/>
              <a:t> </a:t>
            </a:r>
            <a:r>
              <a:rPr lang="en-US" sz="3200" b="0" dirty="0" smtClean="0"/>
              <a:t>2/2</a:t>
            </a:r>
            <a:endParaRPr lang="el-GR" dirty="0"/>
          </a:p>
        </p:txBody>
      </p:sp>
      <p:sp>
        <p:nvSpPr>
          <p:cNvPr id="3" name="Θέση περιεχομένου 2"/>
          <p:cNvSpPr>
            <a:spLocks noGrp="1"/>
          </p:cNvSpPr>
          <p:nvPr>
            <p:ph idx="1"/>
          </p:nvPr>
        </p:nvSpPr>
        <p:spPr/>
        <p:txBody>
          <a:bodyPr/>
          <a:lstStyle/>
          <a:p>
            <a:r>
              <a:rPr lang="el-GR" dirty="0"/>
              <a:t>Μπορεί να εξηγήσει τη κατασκευή και λειτουργία των αρθρώσεων του </a:t>
            </a:r>
            <a:r>
              <a:rPr lang="el-GR" dirty="0" smtClean="0"/>
              <a:t>αγκώνα</a:t>
            </a:r>
            <a:r>
              <a:rPr lang="en-US" dirty="0"/>
              <a:t>.</a:t>
            </a:r>
            <a:endParaRPr lang="el-GR" dirty="0"/>
          </a:p>
          <a:p>
            <a:r>
              <a:rPr lang="el-GR" dirty="0"/>
              <a:t>Αντιλαμβάνεται τη πολυπλοκότητα της αρχιτεκτονικής και λειτουργικής δραστηριότητας του καρπού και άκρας </a:t>
            </a:r>
            <a:r>
              <a:rPr lang="el-GR" dirty="0" smtClean="0"/>
              <a:t>χείρας</a:t>
            </a:r>
            <a:r>
              <a:rPr lang="en-US" dirty="0"/>
              <a:t>.</a:t>
            </a:r>
            <a:endParaRPr lang="el-GR" dirty="0"/>
          </a:p>
          <a:p>
            <a:r>
              <a:rPr lang="el-GR" dirty="0"/>
              <a:t>Μπορεί να αναλύσει διάφορα πρότυπα κινήσεων και να περιγράψει πρωταγωνιστές, ανταγωνιστές, επικουρικούς και σταθεροποιούς </a:t>
            </a:r>
            <a:r>
              <a:rPr lang="el-GR" dirty="0" smtClean="0"/>
              <a:t>μύες</a:t>
            </a:r>
            <a:r>
              <a:rPr lang="en-US" dirty="0"/>
              <a:t>.</a:t>
            </a:r>
            <a:endParaRPr lang="el-GR" dirty="0"/>
          </a:p>
          <a:p>
            <a:r>
              <a:rPr lang="el-GR" dirty="0"/>
              <a:t>Αναγνωρίζει παθολογικές κινήσεις και να προτείνει τρόπους για τη βελτίωση </a:t>
            </a:r>
            <a:r>
              <a:rPr lang="el-GR" dirty="0" smtClean="0"/>
              <a:t>τους</a:t>
            </a:r>
            <a:r>
              <a:rPr lang="en-US" dirty="0" smtClean="0"/>
              <a:t>.</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718905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Κινητική – Αντοχή συνδετικού ιστού </a:t>
            </a:r>
            <a:r>
              <a:rPr lang="el-GR" sz="3600" b="0" dirty="0" smtClean="0"/>
              <a:t>10/10</a:t>
            </a:r>
            <a:endParaRPr lang="el-GR" dirty="0"/>
          </a:p>
        </p:txBody>
      </p:sp>
      <p:sp>
        <p:nvSpPr>
          <p:cNvPr id="3" name="Θέση περιεχομένου 2"/>
          <p:cNvSpPr>
            <a:spLocks noGrp="1"/>
          </p:cNvSpPr>
          <p:nvPr>
            <p:ph idx="1"/>
          </p:nvPr>
        </p:nvSpPr>
        <p:spPr>
          <a:xfrm>
            <a:off x="179512" y="1196751"/>
            <a:ext cx="4834880" cy="3816425"/>
          </a:xfrm>
        </p:spPr>
        <p:txBody>
          <a:bodyPr>
            <a:normAutofit/>
          </a:bodyPr>
          <a:lstStyle/>
          <a:p>
            <a:r>
              <a:rPr lang="el-GR" sz="2300" dirty="0"/>
              <a:t>Ένα χαρακτηριστικό των γλυοελαστικών ιστών που δεν απεικονίζεται στην γραφική παράσταση είναι ο παράγοντας της επίδρασης του χρόνου κατά την φόρτιση του ιστού: το χαρακτηριστικό αυτό είναι το </a:t>
            </a:r>
            <a:r>
              <a:rPr lang="el-GR" sz="2300" b="1" dirty="0">
                <a:solidFill>
                  <a:srgbClr val="820000"/>
                </a:solidFill>
              </a:rPr>
              <a:t>φαινόμενο ερπυσμού </a:t>
            </a:r>
            <a:r>
              <a:rPr lang="el-GR" sz="2300" dirty="0"/>
              <a:t>(creep phenomenon) και το </a:t>
            </a:r>
            <a:r>
              <a:rPr lang="el-GR" sz="2300" b="1" dirty="0">
                <a:solidFill>
                  <a:srgbClr val="820000"/>
                </a:solidFill>
              </a:rPr>
              <a:t>φαινόμενο </a:t>
            </a:r>
            <a:r>
              <a:rPr lang="el-GR" sz="2300" b="1" dirty="0" smtClean="0">
                <a:solidFill>
                  <a:srgbClr val="820000"/>
                </a:solidFill>
              </a:rPr>
              <a:t>χαλάρωσης</a:t>
            </a:r>
            <a:r>
              <a:rPr lang="en-US" sz="2300" b="1" dirty="0" smtClean="0">
                <a:solidFill>
                  <a:srgbClr val="820000"/>
                </a:solidFill>
              </a:rPr>
              <a:t>.</a:t>
            </a:r>
            <a:endParaRPr lang="el-GR" sz="2300"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grpSp>
        <p:nvGrpSpPr>
          <p:cNvPr id="21" name="Ομάδα 20"/>
          <p:cNvGrpSpPr/>
          <p:nvPr/>
        </p:nvGrpSpPr>
        <p:grpSpPr>
          <a:xfrm>
            <a:off x="4834151" y="1196752"/>
            <a:ext cx="4418369" cy="3004272"/>
            <a:chOff x="2285011" y="3793832"/>
            <a:chExt cx="4418369" cy="3004272"/>
          </a:xfrm>
        </p:grpSpPr>
        <p:sp>
          <p:nvSpPr>
            <p:cNvPr id="8" name="Ελεύθερη σχεδίαση 7"/>
            <p:cNvSpPr/>
            <p:nvPr/>
          </p:nvSpPr>
          <p:spPr>
            <a:xfrm>
              <a:off x="2285011" y="3793832"/>
              <a:ext cx="3017436" cy="1788448"/>
            </a:xfrm>
            <a:custGeom>
              <a:avLst/>
              <a:gdLst>
                <a:gd name="connsiteX0" fmla="*/ 834698 w 2095334"/>
                <a:gd name="connsiteY0" fmla="*/ 959395 h 1030989"/>
                <a:gd name="connsiteX1" fmla="*/ 674900 w 2095334"/>
                <a:gd name="connsiteY1" fmla="*/ 1012661 h 1030989"/>
                <a:gd name="connsiteX2" fmla="*/ 523980 w 2095334"/>
                <a:gd name="connsiteY2" fmla="*/ 1030416 h 1030989"/>
                <a:gd name="connsiteX3" fmla="*/ 399693 w 2095334"/>
                <a:gd name="connsiteY3" fmla="*/ 994906 h 1030989"/>
                <a:gd name="connsiteX4" fmla="*/ 248772 w 2095334"/>
                <a:gd name="connsiteY4" fmla="*/ 915007 h 1030989"/>
                <a:gd name="connsiteX5" fmla="*/ 195506 w 2095334"/>
                <a:gd name="connsiteY5" fmla="*/ 826230 h 1030989"/>
                <a:gd name="connsiteX6" fmla="*/ 168873 w 2095334"/>
                <a:gd name="connsiteY6" fmla="*/ 710820 h 1030989"/>
                <a:gd name="connsiteX7" fmla="*/ 62341 w 2095334"/>
                <a:gd name="connsiteY7" fmla="*/ 648677 h 1030989"/>
                <a:gd name="connsiteX8" fmla="*/ 197 w 2095334"/>
                <a:gd name="connsiteY8" fmla="*/ 559900 h 1030989"/>
                <a:gd name="connsiteX9" fmla="*/ 44586 w 2095334"/>
                <a:gd name="connsiteY9" fmla="*/ 480001 h 1030989"/>
                <a:gd name="connsiteX10" fmla="*/ 97852 w 2095334"/>
                <a:gd name="connsiteY10" fmla="*/ 391224 h 1030989"/>
                <a:gd name="connsiteX11" fmla="*/ 248772 w 2095334"/>
                <a:gd name="connsiteY11" fmla="*/ 249181 h 1030989"/>
                <a:gd name="connsiteX12" fmla="*/ 586124 w 2095334"/>
                <a:gd name="connsiteY12" fmla="*/ 107139 h 1030989"/>
                <a:gd name="connsiteX13" fmla="*/ 923475 w 2095334"/>
                <a:gd name="connsiteY13" fmla="*/ 116016 h 1030989"/>
                <a:gd name="connsiteX14" fmla="*/ 1207561 w 2095334"/>
                <a:gd name="connsiteY14" fmla="*/ 36117 h 1030989"/>
                <a:gd name="connsiteX15" fmla="*/ 1420625 w 2095334"/>
                <a:gd name="connsiteY15" fmla="*/ 607 h 1030989"/>
                <a:gd name="connsiteX16" fmla="*/ 1722465 w 2095334"/>
                <a:gd name="connsiteY16" fmla="*/ 62750 h 1030989"/>
                <a:gd name="connsiteX17" fmla="*/ 1953285 w 2095334"/>
                <a:gd name="connsiteY17" fmla="*/ 89383 h 1030989"/>
                <a:gd name="connsiteX18" fmla="*/ 2086450 w 2095334"/>
                <a:gd name="connsiteY18" fmla="*/ 222548 h 1030989"/>
                <a:gd name="connsiteX19" fmla="*/ 2068695 w 2095334"/>
                <a:gd name="connsiteY19" fmla="*/ 364591 h 1030989"/>
                <a:gd name="connsiteX20" fmla="*/ 1953285 w 2095334"/>
                <a:gd name="connsiteY20" fmla="*/ 488878 h 1030989"/>
                <a:gd name="connsiteX21" fmla="*/ 1900019 w 2095334"/>
                <a:gd name="connsiteY21" fmla="*/ 622044 h 1030989"/>
                <a:gd name="connsiteX22" fmla="*/ 1553790 w 2095334"/>
                <a:gd name="connsiteY22" fmla="*/ 835108 h 1030989"/>
                <a:gd name="connsiteX23" fmla="*/ 1402869 w 2095334"/>
                <a:gd name="connsiteY23" fmla="*/ 915007 h 1030989"/>
                <a:gd name="connsiteX24" fmla="*/ 1260827 w 2095334"/>
                <a:gd name="connsiteY24" fmla="*/ 906129 h 1030989"/>
                <a:gd name="connsiteX25" fmla="*/ 1198683 w 2095334"/>
                <a:gd name="connsiteY25" fmla="*/ 897251 h 1030989"/>
                <a:gd name="connsiteX26" fmla="*/ 1109906 w 2095334"/>
                <a:gd name="connsiteY26" fmla="*/ 923884 h 1030989"/>
                <a:gd name="connsiteX27" fmla="*/ 1038885 w 2095334"/>
                <a:gd name="connsiteY27" fmla="*/ 915007 h 1030989"/>
                <a:gd name="connsiteX28" fmla="*/ 1038885 w 2095334"/>
                <a:gd name="connsiteY28" fmla="*/ 915007 h 1030989"/>
                <a:gd name="connsiteX29" fmla="*/ 1003374 w 2095334"/>
                <a:gd name="connsiteY29" fmla="*/ 906129 h 1030989"/>
                <a:gd name="connsiteX30" fmla="*/ 834698 w 2095334"/>
                <a:gd name="connsiteY30" fmla="*/ 959395 h 10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5334" h="1030989">
                  <a:moveTo>
                    <a:pt x="834698" y="959395"/>
                  </a:moveTo>
                  <a:cubicBezTo>
                    <a:pt x="779952" y="977150"/>
                    <a:pt x="726686" y="1000824"/>
                    <a:pt x="674900" y="1012661"/>
                  </a:cubicBezTo>
                  <a:cubicBezTo>
                    <a:pt x="623114" y="1024498"/>
                    <a:pt x="569848" y="1033375"/>
                    <a:pt x="523980" y="1030416"/>
                  </a:cubicBezTo>
                  <a:cubicBezTo>
                    <a:pt x="478112" y="1027457"/>
                    <a:pt x="445561" y="1014141"/>
                    <a:pt x="399693" y="994906"/>
                  </a:cubicBezTo>
                  <a:cubicBezTo>
                    <a:pt x="353825" y="975671"/>
                    <a:pt x="282803" y="943120"/>
                    <a:pt x="248772" y="915007"/>
                  </a:cubicBezTo>
                  <a:cubicBezTo>
                    <a:pt x="214741" y="886894"/>
                    <a:pt x="208823" y="860261"/>
                    <a:pt x="195506" y="826230"/>
                  </a:cubicBezTo>
                  <a:cubicBezTo>
                    <a:pt x="182189" y="792199"/>
                    <a:pt x="191067" y="740412"/>
                    <a:pt x="168873" y="710820"/>
                  </a:cubicBezTo>
                  <a:cubicBezTo>
                    <a:pt x="146679" y="681228"/>
                    <a:pt x="90454" y="673830"/>
                    <a:pt x="62341" y="648677"/>
                  </a:cubicBezTo>
                  <a:cubicBezTo>
                    <a:pt x="34228" y="623524"/>
                    <a:pt x="3156" y="588013"/>
                    <a:pt x="197" y="559900"/>
                  </a:cubicBezTo>
                  <a:cubicBezTo>
                    <a:pt x="-2762" y="531787"/>
                    <a:pt x="28310" y="508114"/>
                    <a:pt x="44586" y="480001"/>
                  </a:cubicBezTo>
                  <a:cubicBezTo>
                    <a:pt x="60862" y="451888"/>
                    <a:pt x="63821" y="429694"/>
                    <a:pt x="97852" y="391224"/>
                  </a:cubicBezTo>
                  <a:cubicBezTo>
                    <a:pt x="131883" y="352754"/>
                    <a:pt x="167393" y="296529"/>
                    <a:pt x="248772" y="249181"/>
                  </a:cubicBezTo>
                  <a:cubicBezTo>
                    <a:pt x="330151" y="201833"/>
                    <a:pt x="473674" y="129333"/>
                    <a:pt x="586124" y="107139"/>
                  </a:cubicBezTo>
                  <a:cubicBezTo>
                    <a:pt x="698574" y="84945"/>
                    <a:pt x="819902" y="127853"/>
                    <a:pt x="923475" y="116016"/>
                  </a:cubicBezTo>
                  <a:cubicBezTo>
                    <a:pt x="1027048" y="104179"/>
                    <a:pt x="1124703" y="55352"/>
                    <a:pt x="1207561" y="36117"/>
                  </a:cubicBezTo>
                  <a:cubicBezTo>
                    <a:pt x="1290419" y="16882"/>
                    <a:pt x="1334808" y="-3832"/>
                    <a:pt x="1420625" y="607"/>
                  </a:cubicBezTo>
                  <a:cubicBezTo>
                    <a:pt x="1506442" y="5046"/>
                    <a:pt x="1633688" y="47954"/>
                    <a:pt x="1722465" y="62750"/>
                  </a:cubicBezTo>
                  <a:cubicBezTo>
                    <a:pt x="1811242" y="77546"/>
                    <a:pt x="1892621" y="62750"/>
                    <a:pt x="1953285" y="89383"/>
                  </a:cubicBezTo>
                  <a:cubicBezTo>
                    <a:pt x="2013949" y="116016"/>
                    <a:pt x="2067215" y="176680"/>
                    <a:pt x="2086450" y="222548"/>
                  </a:cubicBezTo>
                  <a:cubicBezTo>
                    <a:pt x="2105685" y="268416"/>
                    <a:pt x="2090889" y="320203"/>
                    <a:pt x="2068695" y="364591"/>
                  </a:cubicBezTo>
                  <a:cubicBezTo>
                    <a:pt x="2046501" y="408979"/>
                    <a:pt x="1981398" y="445969"/>
                    <a:pt x="1953285" y="488878"/>
                  </a:cubicBezTo>
                  <a:cubicBezTo>
                    <a:pt x="1925172" y="531787"/>
                    <a:pt x="1966601" y="564339"/>
                    <a:pt x="1900019" y="622044"/>
                  </a:cubicBezTo>
                  <a:cubicBezTo>
                    <a:pt x="1833437" y="679749"/>
                    <a:pt x="1636648" y="786281"/>
                    <a:pt x="1553790" y="835108"/>
                  </a:cubicBezTo>
                  <a:cubicBezTo>
                    <a:pt x="1470932" y="883935"/>
                    <a:pt x="1451696" y="903170"/>
                    <a:pt x="1402869" y="915007"/>
                  </a:cubicBezTo>
                  <a:cubicBezTo>
                    <a:pt x="1354042" y="926844"/>
                    <a:pt x="1294858" y="909088"/>
                    <a:pt x="1260827" y="906129"/>
                  </a:cubicBezTo>
                  <a:cubicBezTo>
                    <a:pt x="1226796" y="903170"/>
                    <a:pt x="1223837" y="894292"/>
                    <a:pt x="1198683" y="897251"/>
                  </a:cubicBezTo>
                  <a:cubicBezTo>
                    <a:pt x="1173530" y="900210"/>
                    <a:pt x="1136539" y="920925"/>
                    <a:pt x="1109906" y="923884"/>
                  </a:cubicBezTo>
                  <a:cubicBezTo>
                    <a:pt x="1083273" y="926843"/>
                    <a:pt x="1038885" y="915007"/>
                    <a:pt x="1038885" y="915007"/>
                  </a:cubicBezTo>
                  <a:lnTo>
                    <a:pt x="1038885" y="915007"/>
                  </a:lnTo>
                  <a:cubicBezTo>
                    <a:pt x="1032966" y="913527"/>
                    <a:pt x="1030007" y="898731"/>
                    <a:pt x="1003374" y="906129"/>
                  </a:cubicBezTo>
                  <a:cubicBezTo>
                    <a:pt x="976741" y="913527"/>
                    <a:pt x="889444" y="941640"/>
                    <a:pt x="834698" y="959395"/>
                  </a:cubicBezTo>
                  <a:close/>
                </a:path>
              </a:pathLst>
            </a:custGeom>
            <a:solidFill>
              <a:srgbClr val="376D3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Ελεύθερη σχεδίαση 6"/>
            <p:cNvSpPr/>
            <p:nvPr/>
          </p:nvSpPr>
          <p:spPr>
            <a:xfrm>
              <a:off x="3583156" y="5147171"/>
              <a:ext cx="616010" cy="1650933"/>
            </a:xfrm>
            <a:custGeom>
              <a:avLst/>
              <a:gdLst>
                <a:gd name="connsiteX0" fmla="*/ 3423 w 616010"/>
                <a:gd name="connsiteY0" fmla="*/ 1599858 h 1650933"/>
                <a:gd name="connsiteX1" fmla="*/ 225364 w 616010"/>
                <a:gd name="connsiteY1" fmla="*/ 1280262 h 1650933"/>
                <a:gd name="connsiteX2" fmla="*/ 305263 w 616010"/>
                <a:gd name="connsiteY2" fmla="*/ 836379 h 1650933"/>
                <a:gd name="connsiteX3" fmla="*/ 198731 w 616010"/>
                <a:gd name="connsiteY3" fmla="*/ 658825 h 1650933"/>
                <a:gd name="connsiteX4" fmla="*/ 207609 w 616010"/>
                <a:gd name="connsiteY4" fmla="*/ 392495 h 1650933"/>
                <a:gd name="connsiteX5" fmla="*/ 243120 w 616010"/>
                <a:gd name="connsiteY5" fmla="*/ 64021 h 1650933"/>
                <a:gd name="connsiteX6" fmla="*/ 189854 w 616010"/>
                <a:gd name="connsiteY6" fmla="*/ 55144 h 1650933"/>
                <a:gd name="connsiteX7" fmla="*/ 331896 w 616010"/>
                <a:gd name="connsiteY7" fmla="*/ 126165 h 1650933"/>
                <a:gd name="connsiteX8" fmla="*/ 429551 w 616010"/>
                <a:gd name="connsiteY8" fmla="*/ 1878 h 1650933"/>
                <a:gd name="connsiteX9" fmla="*/ 429551 w 616010"/>
                <a:gd name="connsiteY9" fmla="*/ 241575 h 1650933"/>
                <a:gd name="connsiteX10" fmla="*/ 465061 w 616010"/>
                <a:gd name="connsiteY10" fmla="*/ 481272 h 1650933"/>
                <a:gd name="connsiteX11" fmla="*/ 553838 w 616010"/>
                <a:gd name="connsiteY11" fmla="*/ 534538 h 1650933"/>
                <a:gd name="connsiteX12" fmla="*/ 544961 w 616010"/>
                <a:gd name="connsiteY12" fmla="*/ 783112 h 1650933"/>
                <a:gd name="connsiteX13" fmla="*/ 527205 w 616010"/>
                <a:gd name="connsiteY13" fmla="*/ 1005054 h 1650933"/>
                <a:gd name="connsiteX14" fmla="*/ 518327 w 616010"/>
                <a:gd name="connsiteY14" fmla="*/ 1457815 h 1650933"/>
                <a:gd name="connsiteX15" fmla="*/ 615982 w 616010"/>
                <a:gd name="connsiteY15" fmla="*/ 1599858 h 1650933"/>
                <a:gd name="connsiteX16" fmla="*/ 527205 w 616010"/>
                <a:gd name="connsiteY16" fmla="*/ 1590980 h 1650933"/>
                <a:gd name="connsiteX17" fmla="*/ 411795 w 616010"/>
                <a:gd name="connsiteY17" fmla="*/ 1626491 h 1650933"/>
                <a:gd name="connsiteX18" fmla="*/ 367407 w 616010"/>
                <a:gd name="connsiteY18" fmla="*/ 1564347 h 1650933"/>
                <a:gd name="connsiteX19" fmla="*/ 296386 w 616010"/>
                <a:gd name="connsiteY19" fmla="*/ 1644246 h 1650933"/>
                <a:gd name="connsiteX20" fmla="*/ 180976 w 616010"/>
                <a:gd name="connsiteY20" fmla="*/ 1635369 h 1650933"/>
                <a:gd name="connsiteX21" fmla="*/ 243120 w 616010"/>
                <a:gd name="connsiteY21" fmla="*/ 1546592 h 1650933"/>
                <a:gd name="connsiteX22" fmla="*/ 101077 w 616010"/>
                <a:gd name="connsiteY22" fmla="*/ 1608736 h 1650933"/>
                <a:gd name="connsiteX23" fmla="*/ 3423 w 616010"/>
                <a:gd name="connsiteY23" fmla="*/ 1599858 h 165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010" h="1650933">
                  <a:moveTo>
                    <a:pt x="3423" y="1599858"/>
                  </a:moveTo>
                  <a:cubicBezTo>
                    <a:pt x="24138" y="1545112"/>
                    <a:pt x="175057" y="1407508"/>
                    <a:pt x="225364" y="1280262"/>
                  </a:cubicBezTo>
                  <a:cubicBezTo>
                    <a:pt x="275671" y="1153016"/>
                    <a:pt x="309702" y="939952"/>
                    <a:pt x="305263" y="836379"/>
                  </a:cubicBezTo>
                  <a:cubicBezTo>
                    <a:pt x="300824" y="732806"/>
                    <a:pt x="215007" y="732806"/>
                    <a:pt x="198731" y="658825"/>
                  </a:cubicBezTo>
                  <a:cubicBezTo>
                    <a:pt x="182455" y="584844"/>
                    <a:pt x="200211" y="491629"/>
                    <a:pt x="207609" y="392495"/>
                  </a:cubicBezTo>
                  <a:cubicBezTo>
                    <a:pt x="215007" y="293361"/>
                    <a:pt x="246079" y="120246"/>
                    <a:pt x="243120" y="64021"/>
                  </a:cubicBezTo>
                  <a:cubicBezTo>
                    <a:pt x="240161" y="7796"/>
                    <a:pt x="175058" y="44787"/>
                    <a:pt x="189854" y="55144"/>
                  </a:cubicBezTo>
                  <a:cubicBezTo>
                    <a:pt x="204650" y="65501"/>
                    <a:pt x="291946" y="135043"/>
                    <a:pt x="331896" y="126165"/>
                  </a:cubicBezTo>
                  <a:cubicBezTo>
                    <a:pt x="371846" y="117287"/>
                    <a:pt x="413275" y="-17357"/>
                    <a:pt x="429551" y="1878"/>
                  </a:cubicBezTo>
                  <a:cubicBezTo>
                    <a:pt x="445827" y="21113"/>
                    <a:pt x="423633" y="161676"/>
                    <a:pt x="429551" y="241575"/>
                  </a:cubicBezTo>
                  <a:cubicBezTo>
                    <a:pt x="435469" y="321474"/>
                    <a:pt x="444347" y="432445"/>
                    <a:pt x="465061" y="481272"/>
                  </a:cubicBezTo>
                  <a:cubicBezTo>
                    <a:pt x="485776" y="530099"/>
                    <a:pt x="540521" y="484231"/>
                    <a:pt x="553838" y="534538"/>
                  </a:cubicBezTo>
                  <a:cubicBezTo>
                    <a:pt x="567155" y="584845"/>
                    <a:pt x="549400" y="704693"/>
                    <a:pt x="544961" y="783112"/>
                  </a:cubicBezTo>
                  <a:cubicBezTo>
                    <a:pt x="540522" y="861531"/>
                    <a:pt x="531644" y="892604"/>
                    <a:pt x="527205" y="1005054"/>
                  </a:cubicBezTo>
                  <a:cubicBezTo>
                    <a:pt x="522766" y="1117504"/>
                    <a:pt x="503531" y="1358681"/>
                    <a:pt x="518327" y="1457815"/>
                  </a:cubicBezTo>
                  <a:cubicBezTo>
                    <a:pt x="533123" y="1556949"/>
                    <a:pt x="614502" y="1577664"/>
                    <a:pt x="615982" y="1599858"/>
                  </a:cubicBezTo>
                  <a:cubicBezTo>
                    <a:pt x="617462" y="1622052"/>
                    <a:pt x="561236" y="1586541"/>
                    <a:pt x="527205" y="1590980"/>
                  </a:cubicBezTo>
                  <a:cubicBezTo>
                    <a:pt x="493174" y="1595419"/>
                    <a:pt x="438428" y="1630930"/>
                    <a:pt x="411795" y="1626491"/>
                  </a:cubicBezTo>
                  <a:cubicBezTo>
                    <a:pt x="385162" y="1622052"/>
                    <a:pt x="386642" y="1561388"/>
                    <a:pt x="367407" y="1564347"/>
                  </a:cubicBezTo>
                  <a:cubicBezTo>
                    <a:pt x="348172" y="1567306"/>
                    <a:pt x="327458" y="1632409"/>
                    <a:pt x="296386" y="1644246"/>
                  </a:cubicBezTo>
                  <a:cubicBezTo>
                    <a:pt x="265314" y="1656083"/>
                    <a:pt x="189854" y="1651645"/>
                    <a:pt x="180976" y="1635369"/>
                  </a:cubicBezTo>
                  <a:cubicBezTo>
                    <a:pt x="172098" y="1619093"/>
                    <a:pt x="256436" y="1551031"/>
                    <a:pt x="243120" y="1546592"/>
                  </a:cubicBezTo>
                  <a:cubicBezTo>
                    <a:pt x="229804" y="1542153"/>
                    <a:pt x="141027" y="1598379"/>
                    <a:pt x="101077" y="1608736"/>
                  </a:cubicBezTo>
                  <a:cubicBezTo>
                    <a:pt x="61128" y="1619093"/>
                    <a:pt x="-17292" y="1654604"/>
                    <a:pt x="3423" y="1599858"/>
                  </a:cubicBezTo>
                  <a:close/>
                </a:path>
              </a:pathLst>
            </a:cu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Ελεύθερη σχεδίαση 8"/>
            <p:cNvSpPr/>
            <p:nvPr/>
          </p:nvSpPr>
          <p:spPr>
            <a:xfrm>
              <a:off x="4102208" y="5432988"/>
              <a:ext cx="1789488" cy="355274"/>
            </a:xfrm>
            <a:custGeom>
              <a:avLst/>
              <a:gdLst>
                <a:gd name="connsiteX0" fmla="*/ 52542 w 1789488"/>
                <a:gd name="connsiteY0" fmla="*/ 239843 h 355274"/>
                <a:gd name="connsiteX1" fmla="*/ 381015 w 1789488"/>
                <a:gd name="connsiteY1" fmla="*/ 124433 h 355274"/>
                <a:gd name="connsiteX2" fmla="*/ 878165 w 1789488"/>
                <a:gd name="connsiteY2" fmla="*/ 17901 h 355274"/>
                <a:gd name="connsiteX3" fmla="*/ 1570623 w 1789488"/>
                <a:gd name="connsiteY3" fmla="*/ 146 h 355274"/>
                <a:gd name="connsiteX4" fmla="*/ 1730421 w 1789488"/>
                <a:gd name="connsiteY4" fmla="*/ 17901 h 355274"/>
                <a:gd name="connsiteX5" fmla="*/ 1739299 w 1789488"/>
                <a:gd name="connsiteY5" fmla="*/ 106678 h 355274"/>
                <a:gd name="connsiteX6" fmla="*/ 1108984 w 1789488"/>
                <a:gd name="connsiteY6" fmla="*/ 97800 h 355274"/>
                <a:gd name="connsiteX7" fmla="*/ 824899 w 1789488"/>
                <a:gd name="connsiteY7" fmla="*/ 151066 h 355274"/>
                <a:gd name="connsiteX8" fmla="*/ 363260 w 1789488"/>
                <a:gd name="connsiteY8" fmla="*/ 248721 h 355274"/>
                <a:gd name="connsiteX9" fmla="*/ 34786 w 1789488"/>
                <a:gd name="connsiteY9" fmla="*/ 355253 h 355274"/>
                <a:gd name="connsiteX10" fmla="*/ 52542 w 1789488"/>
                <a:gd name="connsiteY10" fmla="*/ 239843 h 3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9488" h="355274">
                  <a:moveTo>
                    <a:pt x="52542" y="239843"/>
                  </a:moveTo>
                  <a:cubicBezTo>
                    <a:pt x="110247" y="201373"/>
                    <a:pt x="243411" y="161423"/>
                    <a:pt x="381015" y="124433"/>
                  </a:cubicBezTo>
                  <a:cubicBezTo>
                    <a:pt x="518619" y="87443"/>
                    <a:pt x="679897" y="38615"/>
                    <a:pt x="878165" y="17901"/>
                  </a:cubicBezTo>
                  <a:cubicBezTo>
                    <a:pt x="1076433" y="-2814"/>
                    <a:pt x="1428580" y="146"/>
                    <a:pt x="1570623" y="146"/>
                  </a:cubicBezTo>
                  <a:cubicBezTo>
                    <a:pt x="1712666" y="146"/>
                    <a:pt x="1702308" y="146"/>
                    <a:pt x="1730421" y="17901"/>
                  </a:cubicBezTo>
                  <a:cubicBezTo>
                    <a:pt x="1758534" y="35656"/>
                    <a:pt x="1842872" y="93361"/>
                    <a:pt x="1739299" y="106678"/>
                  </a:cubicBezTo>
                  <a:cubicBezTo>
                    <a:pt x="1635726" y="119994"/>
                    <a:pt x="1261384" y="90402"/>
                    <a:pt x="1108984" y="97800"/>
                  </a:cubicBezTo>
                  <a:cubicBezTo>
                    <a:pt x="956584" y="105198"/>
                    <a:pt x="824899" y="151066"/>
                    <a:pt x="824899" y="151066"/>
                  </a:cubicBezTo>
                  <a:cubicBezTo>
                    <a:pt x="700612" y="176219"/>
                    <a:pt x="494946" y="214690"/>
                    <a:pt x="363260" y="248721"/>
                  </a:cubicBezTo>
                  <a:cubicBezTo>
                    <a:pt x="231575" y="282752"/>
                    <a:pt x="91011" y="356733"/>
                    <a:pt x="34786" y="355253"/>
                  </a:cubicBezTo>
                  <a:cubicBezTo>
                    <a:pt x="-21439" y="353773"/>
                    <a:pt x="-5163" y="278313"/>
                    <a:pt x="52542" y="239843"/>
                  </a:cubicBezTo>
                  <a:close/>
                </a:path>
              </a:pathLst>
            </a:cu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Ελεύθερη σχεδίαση 9"/>
            <p:cNvSpPr/>
            <p:nvPr/>
          </p:nvSpPr>
          <p:spPr>
            <a:xfrm rot="669364">
              <a:off x="4128850" y="5602748"/>
              <a:ext cx="1789488" cy="355274"/>
            </a:xfrm>
            <a:custGeom>
              <a:avLst/>
              <a:gdLst>
                <a:gd name="connsiteX0" fmla="*/ 52542 w 1789488"/>
                <a:gd name="connsiteY0" fmla="*/ 239843 h 355274"/>
                <a:gd name="connsiteX1" fmla="*/ 381015 w 1789488"/>
                <a:gd name="connsiteY1" fmla="*/ 124433 h 355274"/>
                <a:gd name="connsiteX2" fmla="*/ 878165 w 1789488"/>
                <a:gd name="connsiteY2" fmla="*/ 17901 h 355274"/>
                <a:gd name="connsiteX3" fmla="*/ 1570623 w 1789488"/>
                <a:gd name="connsiteY3" fmla="*/ 146 h 355274"/>
                <a:gd name="connsiteX4" fmla="*/ 1730421 w 1789488"/>
                <a:gd name="connsiteY4" fmla="*/ 17901 h 355274"/>
                <a:gd name="connsiteX5" fmla="*/ 1739299 w 1789488"/>
                <a:gd name="connsiteY5" fmla="*/ 106678 h 355274"/>
                <a:gd name="connsiteX6" fmla="*/ 1108984 w 1789488"/>
                <a:gd name="connsiteY6" fmla="*/ 97800 h 355274"/>
                <a:gd name="connsiteX7" fmla="*/ 824899 w 1789488"/>
                <a:gd name="connsiteY7" fmla="*/ 151066 h 355274"/>
                <a:gd name="connsiteX8" fmla="*/ 363260 w 1789488"/>
                <a:gd name="connsiteY8" fmla="*/ 248721 h 355274"/>
                <a:gd name="connsiteX9" fmla="*/ 34786 w 1789488"/>
                <a:gd name="connsiteY9" fmla="*/ 355253 h 355274"/>
                <a:gd name="connsiteX10" fmla="*/ 52542 w 1789488"/>
                <a:gd name="connsiteY10" fmla="*/ 239843 h 3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9488" h="355274">
                  <a:moveTo>
                    <a:pt x="52542" y="239843"/>
                  </a:moveTo>
                  <a:cubicBezTo>
                    <a:pt x="110247" y="201373"/>
                    <a:pt x="243411" y="161423"/>
                    <a:pt x="381015" y="124433"/>
                  </a:cubicBezTo>
                  <a:cubicBezTo>
                    <a:pt x="518619" y="87443"/>
                    <a:pt x="679897" y="38615"/>
                    <a:pt x="878165" y="17901"/>
                  </a:cubicBezTo>
                  <a:cubicBezTo>
                    <a:pt x="1076433" y="-2814"/>
                    <a:pt x="1428580" y="146"/>
                    <a:pt x="1570623" y="146"/>
                  </a:cubicBezTo>
                  <a:cubicBezTo>
                    <a:pt x="1712666" y="146"/>
                    <a:pt x="1702308" y="146"/>
                    <a:pt x="1730421" y="17901"/>
                  </a:cubicBezTo>
                  <a:cubicBezTo>
                    <a:pt x="1758534" y="35656"/>
                    <a:pt x="1842872" y="93361"/>
                    <a:pt x="1739299" y="106678"/>
                  </a:cubicBezTo>
                  <a:cubicBezTo>
                    <a:pt x="1635726" y="119994"/>
                    <a:pt x="1261384" y="90402"/>
                    <a:pt x="1108984" y="97800"/>
                  </a:cubicBezTo>
                  <a:cubicBezTo>
                    <a:pt x="956584" y="105198"/>
                    <a:pt x="824899" y="151066"/>
                    <a:pt x="824899" y="151066"/>
                  </a:cubicBezTo>
                  <a:cubicBezTo>
                    <a:pt x="700612" y="176219"/>
                    <a:pt x="494946" y="214690"/>
                    <a:pt x="363260" y="248721"/>
                  </a:cubicBezTo>
                  <a:cubicBezTo>
                    <a:pt x="231575" y="282752"/>
                    <a:pt x="91011" y="356733"/>
                    <a:pt x="34786" y="355253"/>
                  </a:cubicBezTo>
                  <a:cubicBezTo>
                    <a:pt x="-21439" y="353773"/>
                    <a:pt x="-5163" y="278313"/>
                    <a:pt x="52542" y="239843"/>
                  </a:cubicBezTo>
                  <a:close/>
                </a:path>
              </a:pathLst>
            </a:cu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Ελεύθερη σχεδίαση 10"/>
            <p:cNvSpPr/>
            <p:nvPr/>
          </p:nvSpPr>
          <p:spPr>
            <a:xfrm rot="1202744">
              <a:off x="4106448" y="5717164"/>
              <a:ext cx="1649503" cy="355274"/>
            </a:xfrm>
            <a:custGeom>
              <a:avLst/>
              <a:gdLst>
                <a:gd name="connsiteX0" fmla="*/ 52542 w 1789488"/>
                <a:gd name="connsiteY0" fmla="*/ 239843 h 355274"/>
                <a:gd name="connsiteX1" fmla="*/ 381015 w 1789488"/>
                <a:gd name="connsiteY1" fmla="*/ 124433 h 355274"/>
                <a:gd name="connsiteX2" fmla="*/ 878165 w 1789488"/>
                <a:gd name="connsiteY2" fmla="*/ 17901 h 355274"/>
                <a:gd name="connsiteX3" fmla="*/ 1570623 w 1789488"/>
                <a:gd name="connsiteY3" fmla="*/ 146 h 355274"/>
                <a:gd name="connsiteX4" fmla="*/ 1730421 w 1789488"/>
                <a:gd name="connsiteY4" fmla="*/ 17901 h 355274"/>
                <a:gd name="connsiteX5" fmla="*/ 1739299 w 1789488"/>
                <a:gd name="connsiteY5" fmla="*/ 106678 h 355274"/>
                <a:gd name="connsiteX6" fmla="*/ 1108984 w 1789488"/>
                <a:gd name="connsiteY6" fmla="*/ 97800 h 355274"/>
                <a:gd name="connsiteX7" fmla="*/ 824899 w 1789488"/>
                <a:gd name="connsiteY7" fmla="*/ 151066 h 355274"/>
                <a:gd name="connsiteX8" fmla="*/ 363260 w 1789488"/>
                <a:gd name="connsiteY8" fmla="*/ 248721 h 355274"/>
                <a:gd name="connsiteX9" fmla="*/ 34786 w 1789488"/>
                <a:gd name="connsiteY9" fmla="*/ 355253 h 355274"/>
                <a:gd name="connsiteX10" fmla="*/ 52542 w 1789488"/>
                <a:gd name="connsiteY10" fmla="*/ 239843 h 3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9488" h="355274">
                  <a:moveTo>
                    <a:pt x="52542" y="239843"/>
                  </a:moveTo>
                  <a:cubicBezTo>
                    <a:pt x="110247" y="201373"/>
                    <a:pt x="243411" y="161423"/>
                    <a:pt x="381015" y="124433"/>
                  </a:cubicBezTo>
                  <a:cubicBezTo>
                    <a:pt x="518619" y="87443"/>
                    <a:pt x="679897" y="38615"/>
                    <a:pt x="878165" y="17901"/>
                  </a:cubicBezTo>
                  <a:cubicBezTo>
                    <a:pt x="1076433" y="-2814"/>
                    <a:pt x="1428580" y="146"/>
                    <a:pt x="1570623" y="146"/>
                  </a:cubicBezTo>
                  <a:cubicBezTo>
                    <a:pt x="1712666" y="146"/>
                    <a:pt x="1702308" y="146"/>
                    <a:pt x="1730421" y="17901"/>
                  </a:cubicBezTo>
                  <a:cubicBezTo>
                    <a:pt x="1758534" y="35656"/>
                    <a:pt x="1842872" y="93361"/>
                    <a:pt x="1739299" y="106678"/>
                  </a:cubicBezTo>
                  <a:cubicBezTo>
                    <a:pt x="1635726" y="119994"/>
                    <a:pt x="1261384" y="90402"/>
                    <a:pt x="1108984" y="97800"/>
                  </a:cubicBezTo>
                  <a:cubicBezTo>
                    <a:pt x="956584" y="105198"/>
                    <a:pt x="824899" y="151066"/>
                    <a:pt x="824899" y="151066"/>
                  </a:cubicBezTo>
                  <a:cubicBezTo>
                    <a:pt x="700612" y="176219"/>
                    <a:pt x="494946" y="214690"/>
                    <a:pt x="363260" y="248721"/>
                  </a:cubicBezTo>
                  <a:cubicBezTo>
                    <a:pt x="231575" y="282752"/>
                    <a:pt x="91011" y="356733"/>
                    <a:pt x="34786" y="355253"/>
                  </a:cubicBezTo>
                  <a:cubicBezTo>
                    <a:pt x="-21439" y="353773"/>
                    <a:pt x="-5163" y="278313"/>
                    <a:pt x="52542" y="239843"/>
                  </a:cubicBezTo>
                  <a:close/>
                </a:path>
              </a:pathLst>
            </a:cu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3" name="Ευθεία γραμμή σύνδεσης 12"/>
            <p:cNvCxnSpPr>
              <a:stCxn id="10" idx="5"/>
            </p:cNvCxnSpPr>
            <p:nvPr/>
          </p:nvCxnSpPr>
          <p:spPr>
            <a:xfrm>
              <a:off x="5865919" y="5874173"/>
              <a:ext cx="0" cy="2536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Έλλειψη 14"/>
            <p:cNvSpPr/>
            <p:nvPr/>
          </p:nvSpPr>
          <p:spPr>
            <a:xfrm>
              <a:off x="5720790" y="6127783"/>
              <a:ext cx="290257" cy="325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TextBox 16"/>
            <p:cNvSpPr txBox="1"/>
            <p:nvPr/>
          </p:nvSpPr>
          <p:spPr>
            <a:xfrm>
              <a:off x="6041019" y="6104259"/>
              <a:ext cx="662361" cy="338554"/>
            </a:xfrm>
            <a:prstGeom prst="rect">
              <a:avLst/>
            </a:prstGeom>
            <a:noFill/>
          </p:spPr>
          <p:txBody>
            <a:bodyPr wrap="none" rtlCol="0">
              <a:spAutoFit/>
            </a:bodyPr>
            <a:lstStyle/>
            <a:p>
              <a:r>
                <a:rPr lang="el-GR" sz="1600" dirty="0" smtClean="0">
                  <a:latin typeface="+mn-lt"/>
                </a:rPr>
                <a:t>Πρωί </a:t>
              </a:r>
              <a:endParaRPr lang="el-GR" sz="1600" dirty="0">
                <a:latin typeface="+mn-lt"/>
              </a:endParaRPr>
            </a:p>
          </p:txBody>
        </p:sp>
        <p:cxnSp>
          <p:nvCxnSpPr>
            <p:cNvPr id="18" name="Ευθεία γραμμή σύνδεσης 17"/>
            <p:cNvCxnSpPr/>
            <p:nvPr/>
          </p:nvCxnSpPr>
          <p:spPr>
            <a:xfrm>
              <a:off x="5579000" y="6026573"/>
              <a:ext cx="0" cy="2536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Έλλειψη 18"/>
            <p:cNvSpPr/>
            <p:nvPr/>
          </p:nvSpPr>
          <p:spPr>
            <a:xfrm>
              <a:off x="5433871" y="6280183"/>
              <a:ext cx="290257" cy="3255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TextBox 19"/>
            <p:cNvSpPr txBox="1"/>
            <p:nvPr/>
          </p:nvSpPr>
          <p:spPr>
            <a:xfrm>
              <a:off x="4692413" y="6344377"/>
              <a:ext cx="733471" cy="338554"/>
            </a:xfrm>
            <a:prstGeom prst="rect">
              <a:avLst/>
            </a:prstGeom>
            <a:noFill/>
          </p:spPr>
          <p:txBody>
            <a:bodyPr wrap="none" rtlCol="0">
              <a:spAutoFit/>
            </a:bodyPr>
            <a:lstStyle/>
            <a:p>
              <a:r>
                <a:rPr lang="el-GR" sz="1600" dirty="0" smtClean="0">
                  <a:latin typeface="+mn-lt"/>
                </a:rPr>
                <a:t>Βράδυ</a:t>
              </a:r>
              <a:endParaRPr lang="el-GR" sz="1600" dirty="0">
                <a:latin typeface="+mn-lt"/>
              </a:endParaRPr>
            </a:p>
          </p:txBody>
        </p:sp>
      </p:grpSp>
      <p:sp>
        <p:nvSpPr>
          <p:cNvPr id="22" name="Ορθογώνιο 21"/>
          <p:cNvSpPr/>
          <p:nvPr/>
        </p:nvSpPr>
        <p:spPr>
          <a:xfrm>
            <a:off x="179512" y="4787567"/>
            <a:ext cx="8821255" cy="2169825"/>
          </a:xfrm>
          <a:prstGeom prst="rect">
            <a:avLst/>
          </a:prstGeom>
        </p:spPr>
        <p:txBody>
          <a:bodyPr wrap="square">
            <a:spAutoFit/>
          </a:bodyPr>
          <a:lstStyle/>
          <a:p>
            <a:pPr marL="342900" lvl="0" indent="-342900" fontAlgn="auto">
              <a:spcBef>
                <a:spcPts val="1200"/>
              </a:spcBef>
              <a:spcAft>
                <a:spcPts val="0"/>
              </a:spcAft>
              <a:buFont typeface="Arial" pitchFamily="34" charset="0"/>
              <a:buChar char="•"/>
            </a:pPr>
            <a:r>
              <a:rPr lang="el-GR" sz="2300" dirty="0">
                <a:solidFill>
                  <a:prstClr val="black"/>
                </a:solidFill>
                <a:latin typeface="Calibri"/>
              </a:rPr>
              <a:t>Φαινόμενο ερπυσμού: όταν η δύναμη παραμένει σταθερή για αρκετό χρονικό διάστημα, τότε ο ιστός παραμορφώνεται</a:t>
            </a:r>
            <a:r>
              <a:rPr lang="en-US" sz="2300" dirty="0">
                <a:solidFill>
                  <a:prstClr val="black"/>
                </a:solidFill>
                <a:latin typeface="Calibri"/>
              </a:rPr>
              <a:t>.</a:t>
            </a:r>
            <a:endParaRPr lang="el-GR" sz="2300" dirty="0">
              <a:solidFill>
                <a:prstClr val="black"/>
              </a:solidFill>
              <a:latin typeface="Calibri"/>
            </a:endParaRPr>
          </a:p>
          <a:p>
            <a:pPr marL="342900" lvl="0" indent="-342900" fontAlgn="auto">
              <a:spcBef>
                <a:spcPts val="1200"/>
              </a:spcBef>
              <a:spcAft>
                <a:spcPts val="0"/>
              </a:spcAft>
              <a:buFont typeface="Arial" pitchFamily="34" charset="0"/>
              <a:buChar char="•"/>
            </a:pPr>
            <a:r>
              <a:rPr lang="el-GR" sz="2300" dirty="0">
                <a:solidFill>
                  <a:prstClr val="black"/>
                </a:solidFill>
                <a:latin typeface="Calibri"/>
              </a:rPr>
              <a:t>Φαινόμενο χαλάρωσης: όταν η παραμόρφωση διατηρείται σταθερή, ο ιστός μειώνει την αντίσταση που προβάλλει </a:t>
            </a:r>
            <a:r>
              <a:rPr lang="en-US" sz="2300" dirty="0">
                <a:solidFill>
                  <a:prstClr val="black"/>
                </a:solidFill>
                <a:latin typeface="Calibri"/>
              </a:rPr>
              <a:t>.</a:t>
            </a:r>
            <a:endParaRPr lang="el-GR" sz="2300" dirty="0">
              <a:solidFill>
                <a:prstClr val="black"/>
              </a:solidFill>
              <a:latin typeface="Calibri"/>
            </a:endParaRPr>
          </a:p>
          <a:p>
            <a:pPr marL="342900" lvl="0" indent="-342900" fontAlgn="auto">
              <a:spcBef>
                <a:spcPts val="1200"/>
              </a:spcBef>
              <a:spcAft>
                <a:spcPts val="0"/>
              </a:spcAft>
              <a:buFont typeface="Arial" pitchFamily="34" charset="0"/>
              <a:buChar char="•"/>
            </a:pPr>
            <a:endParaRPr lang="el-GR" sz="2300" dirty="0">
              <a:solidFill>
                <a:prstClr val="black"/>
              </a:solidFill>
              <a:latin typeface="Calibri"/>
            </a:endParaRPr>
          </a:p>
        </p:txBody>
      </p:sp>
    </p:spTree>
    <p:extLst>
      <p:ext uri="{BB962C8B-B14F-4D97-AF65-F5344CB8AC3E}">
        <p14:creationId xmlns:p14="http://schemas.microsoft.com/office/powerpoint/2010/main" val="1220223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Κινητική – Εσωτερικές / Εξωτερικές </a:t>
            </a:r>
            <a:r>
              <a:rPr lang="el-GR" dirty="0" smtClean="0"/>
              <a:t>δυνάμεις</a:t>
            </a:r>
            <a:endParaRPr lang="el-GR" sz="3600" b="0" dirty="0"/>
          </a:p>
        </p:txBody>
      </p:sp>
      <p:sp>
        <p:nvSpPr>
          <p:cNvPr id="3" name="Θέση περιεχομένου 2"/>
          <p:cNvSpPr>
            <a:spLocks noGrp="1"/>
          </p:cNvSpPr>
          <p:nvPr>
            <p:ph idx="1"/>
          </p:nvPr>
        </p:nvSpPr>
        <p:spPr>
          <a:xfrm>
            <a:off x="457200" y="1268760"/>
            <a:ext cx="4978896" cy="5589240"/>
          </a:xfrm>
        </p:spPr>
        <p:txBody>
          <a:bodyPr>
            <a:normAutofit/>
          </a:bodyPr>
          <a:lstStyle/>
          <a:p>
            <a:pPr>
              <a:lnSpc>
                <a:spcPct val="110000"/>
              </a:lnSpc>
            </a:pPr>
            <a:r>
              <a:rPr lang="el-GR" dirty="0"/>
              <a:t>Οι δυνάμεις που δρουν στο μυοσκελετικό σύστημα χωρίζονται σε δύο είδη:</a:t>
            </a:r>
          </a:p>
          <a:p>
            <a:pPr lvl="1">
              <a:lnSpc>
                <a:spcPct val="110000"/>
              </a:lnSpc>
              <a:spcBef>
                <a:spcPts val="1200"/>
              </a:spcBef>
            </a:pPr>
            <a:r>
              <a:rPr lang="el-GR" sz="2400" dirty="0"/>
              <a:t>Εσωτερικές δυνάμεις οι οποίες δημιουργούνται από δομές που βρίσκονται μέσα στο </a:t>
            </a:r>
            <a:r>
              <a:rPr lang="el-GR" sz="2400" dirty="0" smtClean="0"/>
              <a:t>σώμα</a:t>
            </a:r>
            <a:r>
              <a:rPr lang="en-US" sz="2400" dirty="0" smtClean="0"/>
              <a:t>.</a:t>
            </a:r>
            <a:endParaRPr lang="el-GR" sz="2400" dirty="0"/>
          </a:p>
          <a:p>
            <a:pPr lvl="1">
              <a:lnSpc>
                <a:spcPct val="110000"/>
              </a:lnSpc>
              <a:spcBef>
                <a:spcPts val="1200"/>
              </a:spcBef>
            </a:pPr>
            <a:r>
              <a:rPr lang="el-GR" sz="2400" dirty="0"/>
              <a:t>Εξωτερικές δυνάμεις οι οποίες δημιουργούνται από δυνάμεις που δρουν έξω από το </a:t>
            </a:r>
            <a:r>
              <a:rPr lang="el-GR" sz="2400" dirty="0" smtClean="0"/>
              <a:t>σώμα</a:t>
            </a:r>
            <a:r>
              <a:rPr lang="en-US" sz="24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6" name="Rectangle 6"/>
          <p:cNvSpPr/>
          <p:nvPr/>
        </p:nvSpPr>
        <p:spPr>
          <a:xfrm>
            <a:off x="5893861" y="4941168"/>
            <a:ext cx="259228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Biceps Muscle CNX</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CFCF</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grpSp>
        <p:nvGrpSpPr>
          <p:cNvPr id="21" name="Ομάδα 20"/>
          <p:cNvGrpSpPr/>
          <p:nvPr/>
        </p:nvGrpSpPr>
        <p:grpSpPr>
          <a:xfrm>
            <a:off x="5415522" y="1412776"/>
            <a:ext cx="3548966" cy="3312368"/>
            <a:chOff x="5415522" y="1412776"/>
            <a:chExt cx="3548966" cy="3312368"/>
          </a:xfrm>
        </p:grpSpPr>
        <p:pic>
          <p:nvPicPr>
            <p:cNvPr id="5" name="Εικόνα 4"/>
            <p:cNvPicPr>
              <a:picLocks noChangeAspect="1"/>
            </p:cNvPicPr>
            <p:nvPr/>
          </p:nvPicPr>
          <p:blipFill rotWithShape="1">
            <a:blip r:embed="rId6" cstate="print">
              <a:extLst>
                <a:ext uri="{28A0092B-C50C-407E-A947-70E740481C1C}">
                  <a14:useLocalDpi xmlns:a14="http://schemas.microsoft.com/office/drawing/2010/main" val="0"/>
                </a:ext>
              </a:extLst>
            </a:blip>
            <a:srcRect t="7852" r="44630" b="26589"/>
            <a:stretch/>
          </p:blipFill>
          <p:spPr>
            <a:xfrm>
              <a:off x="5415522" y="1412776"/>
              <a:ext cx="3548966" cy="3312368"/>
            </a:xfrm>
            <a:prstGeom prst="rect">
              <a:avLst/>
            </a:prstGeom>
            <a:ln>
              <a:solidFill>
                <a:schemeClr val="tx1"/>
              </a:solidFill>
            </a:ln>
          </p:spPr>
        </p:pic>
        <p:cxnSp>
          <p:nvCxnSpPr>
            <p:cNvPr id="8" name="Ευθύγραμμο βέλος σύνδεσης 7"/>
            <p:cNvCxnSpPr/>
            <p:nvPr/>
          </p:nvCxnSpPr>
          <p:spPr>
            <a:xfrm flipV="1">
              <a:off x="8100392" y="2204864"/>
              <a:ext cx="144016" cy="1368152"/>
            </a:xfrm>
            <a:prstGeom prst="straightConnector1">
              <a:avLst/>
            </a:prstGeom>
            <a:ln w="38100">
              <a:solidFill>
                <a:srgbClr val="82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7380312" y="3789040"/>
              <a:ext cx="0" cy="936104"/>
            </a:xfrm>
            <a:prstGeom prst="straightConnector1">
              <a:avLst/>
            </a:prstGeom>
            <a:ln w="38100">
              <a:solidFill>
                <a:srgbClr val="82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28184" y="1974031"/>
              <a:ext cx="1080120" cy="461665"/>
            </a:xfrm>
            <a:prstGeom prst="rect">
              <a:avLst/>
            </a:prstGeom>
            <a:noFill/>
            <a:ln>
              <a:solidFill>
                <a:schemeClr val="tx1"/>
              </a:solidFill>
            </a:ln>
          </p:spPr>
          <p:txBody>
            <a:bodyPr wrap="square" rtlCol="0">
              <a:spAutoFit/>
            </a:bodyPr>
            <a:lstStyle/>
            <a:p>
              <a:pPr algn="ctr"/>
              <a:r>
                <a:rPr lang="el-GR" sz="1200" b="1" dirty="0" smtClean="0">
                  <a:latin typeface="+mn-lt"/>
                </a:rPr>
                <a:t>Εσωτερικές δυνάμεις</a:t>
              </a:r>
              <a:endParaRPr lang="el-GR" sz="1200" b="1" dirty="0">
                <a:latin typeface="+mn-lt"/>
              </a:endParaRPr>
            </a:p>
          </p:txBody>
        </p:sp>
        <p:cxnSp>
          <p:nvCxnSpPr>
            <p:cNvPr id="17" name="Ευθεία γραμμή σύνδεσης 16"/>
            <p:cNvCxnSpPr/>
            <p:nvPr/>
          </p:nvCxnSpPr>
          <p:spPr>
            <a:xfrm>
              <a:off x="7308304" y="2204864"/>
              <a:ext cx="864096"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97705" y="4149079"/>
              <a:ext cx="961821" cy="461665"/>
            </a:xfrm>
            <a:prstGeom prst="rect">
              <a:avLst/>
            </a:prstGeom>
            <a:noFill/>
            <a:ln>
              <a:solidFill>
                <a:schemeClr val="tx1"/>
              </a:solidFill>
            </a:ln>
          </p:spPr>
          <p:txBody>
            <a:bodyPr wrap="square" rtlCol="0">
              <a:spAutoFit/>
            </a:bodyPr>
            <a:lstStyle/>
            <a:p>
              <a:pPr algn="ctr"/>
              <a:r>
                <a:rPr lang="el-GR" sz="1200" b="1" dirty="0" smtClean="0">
                  <a:latin typeface="+mn-lt"/>
                </a:rPr>
                <a:t>Εξωτερικές δυνάμεις</a:t>
              </a:r>
              <a:endParaRPr lang="el-GR" sz="1200" b="1" dirty="0">
                <a:latin typeface="+mn-lt"/>
              </a:endParaRPr>
            </a:p>
          </p:txBody>
        </p:sp>
      </p:grpSp>
    </p:spTree>
    <p:extLst>
      <p:ext uri="{BB962C8B-B14F-4D97-AF65-F5344CB8AC3E}">
        <p14:creationId xmlns:p14="http://schemas.microsoft.com/office/powerpoint/2010/main" val="3264220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Κινητική – Εσωτερικές δυνάμεις</a:t>
            </a:r>
            <a:endParaRPr lang="el-GR" dirty="0"/>
          </a:p>
        </p:txBody>
      </p:sp>
      <p:sp>
        <p:nvSpPr>
          <p:cNvPr id="4" name="Content Placeholder 3"/>
          <p:cNvSpPr>
            <a:spLocks noGrp="1"/>
          </p:cNvSpPr>
          <p:nvPr>
            <p:ph idx="1"/>
          </p:nvPr>
        </p:nvSpPr>
        <p:spPr/>
        <p:txBody>
          <a:bodyPr>
            <a:normAutofit/>
          </a:bodyPr>
          <a:lstStyle/>
          <a:p>
            <a:r>
              <a:rPr lang="el-GR" dirty="0" smtClean="0"/>
              <a:t>Οι εσωτερικές δυνάμεις μπορούν να χωριστούν σε:</a:t>
            </a:r>
          </a:p>
          <a:p>
            <a:pPr lvl="1"/>
            <a:r>
              <a:rPr lang="el-GR" sz="2400" dirty="0" smtClean="0"/>
              <a:t>‘Ενεργητικές’ που δημιουργούνται από τους ενεργοποιημένους μύες.</a:t>
            </a:r>
          </a:p>
          <a:p>
            <a:pPr lvl="1"/>
            <a:r>
              <a:rPr lang="el-GR" sz="2400" dirty="0" smtClean="0"/>
              <a:t>‘Παθητικές’ που δημιουργούνται από την τάση του διατεταμένου περιαρθρικού συνδετικού ιστού, όπως είναι ο αρθρικός θύλακος, οι σύνδεσμοι και ο συνδετικός ιστός των μυών.</a:t>
            </a:r>
          </a:p>
          <a:p>
            <a:r>
              <a:rPr lang="el-GR" dirty="0" smtClean="0"/>
              <a:t>Οι ενεργητικές δυνάμεις είναι μεγαλύτερες από όλες συνολικά παθητικές δυνάμεις.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86327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Κινητική – Εξωτερικές δυνάμεις</a:t>
            </a:r>
            <a:endParaRPr lang="el-GR" dirty="0"/>
          </a:p>
        </p:txBody>
      </p:sp>
      <p:sp>
        <p:nvSpPr>
          <p:cNvPr id="4" name="Content Placeholder 3"/>
          <p:cNvSpPr>
            <a:spLocks noGrp="1"/>
          </p:cNvSpPr>
          <p:nvPr>
            <p:ph sz="quarter" idx="4294967295"/>
          </p:nvPr>
        </p:nvSpPr>
        <p:spPr>
          <a:xfrm>
            <a:off x="323528" y="1412776"/>
            <a:ext cx="5040560" cy="4572000"/>
          </a:xfrm>
        </p:spPr>
        <p:txBody>
          <a:bodyPr>
            <a:normAutofit/>
          </a:bodyPr>
          <a:lstStyle/>
          <a:p>
            <a:pPr>
              <a:lnSpc>
                <a:spcPct val="110000"/>
              </a:lnSpc>
              <a:spcBef>
                <a:spcPts val="1200"/>
              </a:spcBef>
            </a:pPr>
            <a:r>
              <a:rPr lang="el-GR" sz="2400" dirty="0" smtClean="0"/>
              <a:t>Αυτές οι δυνάμεις δημιουργούνται από:</a:t>
            </a:r>
          </a:p>
          <a:p>
            <a:pPr lvl="1">
              <a:lnSpc>
                <a:spcPct val="110000"/>
              </a:lnSpc>
              <a:spcBef>
                <a:spcPts val="1200"/>
              </a:spcBef>
              <a:buFont typeface="Courier New" panose="02070309020205020404" pitchFamily="49" charset="0"/>
              <a:buChar char="o"/>
            </a:pPr>
            <a:r>
              <a:rPr lang="el-GR" sz="2400" dirty="0" smtClean="0"/>
              <a:t>Την επίδραση της βαρύτητας</a:t>
            </a:r>
            <a:r>
              <a:rPr lang="en-US" sz="2400" dirty="0" smtClean="0"/>
              <a:t>.</a:t>
            </a:r>
            <a:endParaRPr lang="el-GR" sz="2400" dirty="0" smtClean="0"/>
          </a:p>
          <a:p>
            <a:pPr lvl="1">
              <a:lnSpc>
                <a:spcPct val="110000"/>
              </a:lnSpc>
              <a:spcBef>
                <a:spcPts val="1200"/>
              </a:spcBef>
              <a:buFont typeface="Courier New" panose="02070309020205020404" pitchFamily="49" charset="0"/>
              <a:buChar char="o"/>
            </a:pPr>
            <a:r>
              <a:rPr lang="el-GR" sz="2400" dirty="0" smtClean="0"/>
              <a:t>Την επίδραση εξωτερικών φορτίων όπως: ελεύθερα βάρη ή αντίσταση που εφαρμόζεται από τον φυσ/τη σε ένα μέλος του σώματος του ασθενή</a:t>
            </a:r>
            <a:r>
              <a:rPr lang="en-US" sz="2400" dirty="0" smtClean="0"/>
              <a:t>.</a:t>
            </a:r>
            <a:endParaRPr lang="el-GR" sz="2400" dirty="0" smtClean="0"/>
          </a:p>
        </p:txBody>
      </p:sp>
      <p:sp>
        <p:nvSpPr>
          <p:cNvPr id="7" name="Rectangle 6"/>
          <p:cNvSpPr/>
          <p:nvPr/>
        </p:nvSpPr>
        <p:spPr>
          <a:xfrm>
            <a:off x="5893861" y="4941168"/>
            <a:ext cx="259228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2"/>
              </a:rPr>
              <a:t>Biceps Muscle CNX</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3"/>
              </a:rPr>
              <a:t>CFCF</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4"/>
              </a:rPr>
              <a:t>CC BY-SA 3.0</a:t>
            </a:r>
            <a:endParaRPr lang="en-US" sz="1200" dirty="0">
              <a:solidFill>
                <a:schemeClr val="tx1">
                  <a:lumMod val="65000"/>
                  <a:lumOff val="35000"/>
                </a:schemeClr>
              </a:solidFill>
              <a:latin typeface="+mn-lt"/>
            </a:endParaRPr>
          </a:p>
        </p:txBody>
      </p:sp>
      <p:grpSp>
        <p:nvGrpSpPr>
          <p:cNvPr id="8" name="Ομάδα 7"/>
          <p:cNvGrpSpPr/>
          <p:nvPr/>
        </p:nvGrpSpPr>
        <p:grpSpPr>
          <a:xfrm>
            <a:off x="5415522" y="1412776"/>
            <a:ext cx="3548966" cy="3312368"/>
            <a:chOff x="5415522" y="1412776"/>
            <a:chExt cx="3548966" cy="3312368"/>
          </a:xfrm>
        </p:grpSpPr>
        <p:pic>
          <p:nvPicPr>
            <p:cNvPr id="9" name="Εικόνα 8"/>
            <p:cNvPicPr>
              <a:picLocks noChangeAspect="1"/>
            </p:cNvPicPr>
            <p:nvPr/>
          </p:nvPicPr>
          <p:blipFill rotWithShape="1">
            <a:blip r:embed="rId5" cstate="print">
              <a:extLst>
                <a:ext uri="{28A0092B-C50C-407E-A947-70E740481C1C}">
                  <a14:useLocalDpi xmlns:a14="http://schemas.microsoft.com/office/drawing/2010/main" val="0"/>
                </a:ext>
              </a:extLst>
            </a:blip>
            <a:srcRect t="7852" r="44630" b="26589"/>
            <a:stretch/>
          </p:blipFill>
          <p:spPr>
            <a:xfrm>
              <a:off x="5415522" y="1412776"/>
              <a:ext cx="3548966" cy="3312368"/>
            </a:xfrm>
            <a:prstGeom prst="rect">
              <a:avLst/>
            </a:prstGeom>
            <a:ln>
              <a:solidFill>
                <a:schemeClr val="tx1"/>
              </a:solidFill>
            </a:ln>
          </p:spPr>
        </p:pic>
        <p:cxnSp>
          <p:nvCxnSpPr>
            <p:cNvPr id="10" name="Ευθύγραμμο βέλος σύνδεσης 9"/>
            <p:cNvCxnSpPr/>
            <p:nvPr/>
          </p:nvCxnSpPr>
          <p:spPr>
            <a:xfrm flipV="1">
              <a:off x="8100392" y="2204864"/>
              <a:ext cx="144016" cy="1368152"/>
            </a:xfrm>
            <a:prstGeom prst="straightConnector1">
              <a:avLst/>
            </a:prstGeom>
            <a:ln w="38100">
              <a:solidFill>
                <a:srgbClr val="82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7380312" y="3789040"/>
              <a:ext cx="0" cy="936104"/>
            </a:xfrm>
            <a:prstGeom prst="straightConnector1">
              <a:avLst/>
            </a:prstGeom>
            <a:ln w="38100">
              <a:solidFill>
                <a:srgbClr val="82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28184" y="1974031"/>
              <a:ext cx="1080120" cy="461665"/>
            </a:xfrm>
            <a:prstGeom prst="rect">
              <a:avLst/>
            </a:prstGeom>
            <a:noFill/>
            <a:ln>
              <a:solidFill>
                <a:schemeClr val="tx1"/>
              </a:solidFill>
            </a:ln>
          </p:spPr>
          <p:txBody>
            <a:bodyPr wrap="square" rtlCol="0">
              <a:spAutoFit/>
            </a:bodyPr>
            <a:lstStyle/>
            <a:p>
              <a:pPr algn="ctr"/>
              <a:r>
                <a:rPr lang="el-GR" sz="1200" b="1" dirty="0" smtClean="0">
                  <a:latin typeface="+mn-lt"/>
                </a:rPr>
                <a:t>Εσωτερικές δυνάμεις</a:t>
              </a:r>
              <a:endParaRPr lang="el-GR" sz="1200" b="1" dirty="0">
                <a:latin typeface="+mn-lt"/>
              </a:endParaRPr>
            </a:p>
          </p:txBody>
        </p:sp>
        <p:cxnSp>
          <p:nvCxnSpPr>
            <p:cNvPr id="13" name="Ευθεία γραμμή σύνδεσης 12"/>
            <p:cNvCxnSpPr/>
            <p:nvPr/>
          </p:nvCxnSpPr>
          <p:spPr>
            <a:xfrm>
              <a:off x="7308304" y="2204864"/>
              <a:ext cx="864096"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97705" y="4149079"/>
              <a:ext cx="961821" cy="461665"/>
            </a:xfrm>
            <a:prstGeom prst="rect">
              <a:avLst/>
            </a:prstGeom>
            <a:noFill/>
            <a:ln>
              <a:solidFill>
                <a:schemeClr val="tx1"/>
              </a:solidFill>
            </a:ln>
          </p:spPr>
          <p:txBody>
            <a:bodyPr wrap="square" rtlCol="0">
              <a:spAutoFit/>
            </a:bodyPr>
            <a:lstStyle/>
            <a:p>
              <a:pPr algn="ctr"/>
              <a:r>
                <a:rPr lang="el-GR" sz="1200" b="1" dirty="0" smtClean="0">
                  <a:latin typeface="+mn-lt"/>
                </a:rPr>
                <a:t>Εξωτερικές δυνάμεις</a:t>
              </a:r>
              <a:endParaRPr lang="el-GR" sz="1200" b="1" dirty="0">
                <a:latin typeface="+mn-lt"/>
              </a:endParaRP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558237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Κινητική – Δύναμη αντίδρασης </a:t>
            </a:r>
            <a:endParaRPr lang="el-GR" dirty="0"/>
          </a:p>
        </p:txBody>
      </p:sp>
      <p:sp>
        <p:nvSpPr>
          <p:cNvPr id="4" name="Content Placeholder 3"/>
          <p:cNvSpPr>
            <a:spLocks noGrp="1"/>
          </p:cNvSpPr>
          <p:nvPr>
            <p:ph sz="quarter" idx="4294967295"/>
          </p:nvPr>
        </p:nvSpPr>
        <p:spPr>
          <a:xfrm>
            <a:off x="395537" y="1628800"/>
            <a:ext cx="3312368" cy="4019550"/>
          </a:xfrm>
        </p:spPr>
        <p:txBody>
          <a:bodyPr>
            <a:normAutofit/>
          </a:bodyPr>
          <a:lstStyle/>
          <a:p>
            <a:r>
              <a:rPr lang="el-GR" sz="2400" dirty="0" smtClean="0"/>
              <a:t>Η δύναμη αντίδρασης της άρθρωσης περιορίζει την προς τα άνω επιτάχυνση του αντιβραχίου</a:t>
            </a:r>
            <a:r>
              <a:rPr lang="en-US" sz="2400" dirty="0" smtClean="0"/>
              <a:t>.</a:t>
            </a:r>
            <a:endParaRPr lang="el-GR" sz="2400" dirty="0"/>
          </a:p>
        </p:txBody>
      </p:sp>
      <p:sp>
        <p:nvSpPr>
          <p:cNvPr id="6" name="Rectangle 6"/>
          <p:cNvSpPr/>
          <p:nvPr/>
        </p:nvSpPr>
        <p:spPr>
          <a:xfrm>
            <a:off x="4474275" y="5085184"/>
            <a:ext cx="259228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2"/>
              </a:rPr>
              <a:t>Biceps Muscle CNX</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3"/>
              </a:rPr>
              <a:t>CFCF</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4"/>
              </a:rPr>
              <a:t>CC BY-SA 3.0</a:t>
            </a:r>
            <a:endParaRPr lang="en-US" sz="1200" dirty="0">
              <a:solidFill>
                <a:schemeClr val="tx1">
                  <a:lumMod val="65000"/>
                  <a:lumOff val="35000"/>
                </a:schemeClr>
              </a:solidFill>
              <a:latin typeface="+mn-lt"/>
            </a:endParaRPr>
          </a:p>
        </p:txBody>
      </p:sp>
      <p:grpSp>
        <p:nvGrpSpPr>
          <p:cNvPr id="22" name="Ομάδα 21"/>
          <p:cNvGrpSpPr/>
          <p:nvPr/>
        </p:nvGrpSpPr>
        <p:grpSpPr>
          <a:xfrm>
            <a:off x="3995936" y="1700808"/>
            <a:ext cx="5148064" cy="3312368"/>
            <a:chOff x="3995936" y="1412776"/>
            <a:chExt cx="5148064" cy="3312368"/>
          </a:xfrm>
        </p:grpSpPr>
        <p:grpSp>
          <p:nvGrpSpPr>
            <p:cNvPr id="21" name="Ομάδα 20"/>
            <p:cNvGrpSpPr/>
            <p:nvPr/>
          </p:nvGrpSpPr>
          <p:grpSpPr>
            <a:xfrm>
              <a:off x="3995936" y="1412776"/>
              <a:ext cx="3548966" cy="3312368"/>
              <a:chOff x="3995936" y="1412776"/>
              <a:chExt cx="3548966" cy="3312368"/>
            </a:xfrm>
          </p:grpSpPr>
          <p:pic>
            <p:nvPicPr>
              <p:cNvPr id="8" name="Εικόνα 7"/>
              <p:cNvPicPr>
                <a:picLocks noChangeAspect="1"/>
              </p:cNvPicPr>
              <p:nvPr/>
            </p:nvPicPr>
            <p:blipFill rotWithShape="1">
              <a:blip r:embed="rId5" cstate="print">
                <a:extLst>
                  <a:ext uri="{28A0092B-C50C-407E-A947-70E740481C1C}">
                    <a14:useLocalDpi xmlns:a14="http://schemas.microsoft.com/office/drawing/2010/main" val="0"/>
                  </a:ext>
                </a:extLst>
              </a:blip>
              <a:srcRect t="7852" r="44630" b="26589"/>
              <a:stretch/>
            </p:blipFill>
            <p:spPr>
              <a:xfrm>
                <a:off x="3995936" y="1412776"/>
                <a:ext cx="3548966" cy="3312368"/>
              </a:xfrm>
              <a:prstGeom prst="rect">
                <a:avLst/>
              </a:prstGeom>
              <a:ln>
                <a:solidFill>
                  <a:schemeClr val="tx1"/>
                </a:solidFill>
              </a:ln>
            </p:spPr>
          </p:pic>
          <p:cxnSp>
            <p:nvCxnSpPr>
              <p:cNvPr id="9" name="Ευθύγραμμο βέλος σύνδεσης 8"/>
              <p:cNvCxnSpPr/>
              <p:nvPr/>
            </p:nvCxnSpPr>
            <p:spPr>
              <a:xfrm flipV="1">
                <a:off x="6680806" y="2204864"/>
                <a:ext cx="144016" cy="1368152"/>
              </a:xfrm>
              <a:prstGeom prst="straightConnector1">
                <a:avLst/>
              </a:prstGeom>
              <a:ln w="38100">
                <a:solidFill>
                  <a:srgbClr val="82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5960726" y="3789040"/>
                <a:ext cx="0" cy="936104"/>
              </a:xfrm>
              <a:prstGeom prst="straightConnector1">
                <a:avLst/>
              </a:prstGeom>
              <a:ln w="38100">
                <a:solidFill>
                  <a:srgbClr val="82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08598" y="1974031"/>
                <a:ext cx="1080120" cy="461665"/>
              </a:xfrm>
              <a:prstGeom prst="rect">
                <a:avLst/>
              </a:prstGeom>
              <a:noFill/>
              <a:ln>
                <a:solidFill>
                  <a:schemeClr val="tx1"/>
                </a:solidFill>
              </a:ln>
            </p:spPr>
            <p:txBody>
              <a:bodyPr wrap="square" rtlCol="0">
                <a:spAutoFit/>
              </a:bodyPr>
              <a:lstStyle/>
              <a:p>
                <a:pPr algn="ctr"/>
                <a:r>
                  <a:rPr lang="el-GR" sz="1200" b="1" dirty="0" smtClean="0">
                    <a:latin typeface="+mn-lt"/>
                  </a:rPr>
                  <a:t>Εσωτερικές δυνάμεις</a:t>
                </a:r>
                <a:endParaRPr lang="el-GR" sz="1200" b="1" dirty="0">
                  <a:latin typeface="+mn-lt"/>
                </a:endParaRPr>
              </a:p>
            </p:txBody>
          </p:sp>
          <p:cxnSp>
            <p:nvCxnSpPr>
              <p:cNvPr id="12" name="Ευθεία γραμμή σύνδεσης 11"/>
              <p:cNvCxnSpPr/>
              <p:nvPr/>
            </p:nvCxnSpPr>
            <p:spPr>
              <a:xfrm>
                <a:off x="5888718" y="2204864"/>
                <a:ext cx="864096"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78119" y="4149079"/>
                <a:ext cx="961821" cy="461665"/>
              </a:xfrm>
              <a:prstGeom prst="rect">
                <a:avLst/>
              </a:prstGeom>
              <a:noFill/>
              <a:ln>
                <a:solidFill>
                  <a:schemeClr val="tx1"/>
                </a:solidFill>
              </a:ln>
            </p:spPr>
            <p:txBody>
              <a:bodyPr wrap="square" rtlCol="0">
                <a:spAutoFit/>
              </a:bodyPr>
              <a:lstStyle/>
              <a:p>
                <a:pPr algn="ctr"/>
                <a:r>
                  <a:rPr lang="el-GR" sz="1200" b="1" dirty="0" smtClean="0">
                    <a:latin typeface="+mn-lt"/>
                  </a:rPr>
                  <a:t>Εξωτερικές δυνάμεις</a:t>
                </a:r>
                <a:endParaRPr lang="el-GR" sz="1200" b="1" dirty="0">
                  <a:latin typeface="+mn-lt"/>
                </a:endParaRPr>
              </a:p>
            </p:txBody>
          </p:sp>
        </p:grpSp>
        <p:cxnSp>
          <p:nvCxnSpPr>
            <p:cNvPr id="15" name="Ευθύγραμμο βέλος σύνδεσης 14"/>
            <p:cNvCxnSpPr/>
            <p:nvPr/>
          </p:nvCxnSpPr>
          <p:spPr>
            <a:xfrm flipH="1">
              <a:off x="6824822" y="2132856"/>
              <a:ext cx="144016" cy="1368152"/>
            </a:xfrm>
            <a:prstGeom prst="straightConnector1">
              <a:avLst/>
            </a:prstGeom>
            <a:ln w="38100">
              <a:solidFill>
                <a:srgbClr val="004A8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85541" y="2809064"/>
              <a:ext cx="1558459" cy="461665"/>
            </a:xfrm>
            <a:prstGeom prst="rect">
              <a:avLst/>
            </a:prstGeom>
            <a:noFill/>
            <a:ln>
              <a:solidFill>
                <a:schemeClr val="tx1"/>
              </a:solidFill>
            </a:ln>
          </p:spPr>
          <p:txBody>
            <a:bodyPr wrap="square" rtlCol="0">
              <a:spAutoFit/>
            </a:bodyPr>
            <a:lstStyle/>
            <a:p>
              <a:pPr algn="ctr"/>
              <a:r>
                <a:rPr lang="el-GR" sz="1200" b="1" dirty="0" smtClean="0">
                  <a:latin typeface="+mn-lt"/>
                </a:rPr>
                <a:t>Δύναμη αντίδρασης της άρθρωσης</a:t>
              </a:r>
              <a:endParaRPr lang="el-GR" sz="1200" b="1" dirty="0">
                <a:latin typeface="+mn-lt"/>
              </a:endParaRPr>
            </a:p>
          </p:txBody>
        </p:sp>
        <p:cxnSp>
          <p:nvCxnSpPr>
            <p:cNvPr id="20" name="Ευθεία γραμμή σύνδεσης 19"/>
            <p:cNvCxnSpPr>
              <a:stCxn id="18" idx="1"/>
            </p:cNvCxnSpPr>
            <p:nvPr/>
          </p:nvCxnSpPr>
          <p:spPr>
            <a:xfrm flipH="1" flipV="1">
              <a:off x="6896830" y="2888940"/>
              <a:ext cx="688711" cy="150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960644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908720"/>
          </a:xfrm>
        </p:spPr>
        <p:txBody>
          <a:bodyPr>
            <a:normAutofit/>
          </a:bodyPr>
          <a:lstStyle/>
          <a:p>
            <a:r>
              <a:rPr lang="el-GR" sz="3600" dirty="0"/>
              <a:t>Κινητική – Παραγωγικός ανταγωνισμός</a:t>
            </a:r>
            <a:r>
              <a:rPr lang="en-US" sz="3600" dirty="0"/>
              <a:t> </a:t>
            </a:r>
            <a:r>
              <a:rPr lang="en-US" sz="3000" b="0" dirty="0" smtClean="0"/>
              <a:t>1/3</a:t>
            </a:r>
            <a:endParaRPr lang="el-GR" dirty="0"/>
          </a:p>
        </p:txBody>
      </p:sp>
      <p:sp>
        <p:nvSpPr>
          <p:cNvPr id="6" name="Content Placeholder 5"/>
          <p:cNvSpPr>
            <a:spLocks noGrp="1"/>
          </p:cNvSpPr>
          <p:nvPr>
            <p:ph idx="1"/>
          </p:nvPr>
        </p:nvSpPr>
        <p:spPr>
          <a:xfrm>
            <a:off x="457200" y="1916832"/>
            <a:ext cx="8229600" cy="4320480"/>
          </a:xfrm>
        </p:spPr>
        <p:txBody>
          <a:bodyPr>
            <a:normAutofit/>
          </a:bodyPr>
          <a:lstStyle/>
          <a:p>
            <a:pPr>
              <a:buFont typeface="Wingdings" panose="05000000000000000000" pitchFamily="2" charset="2"/>
              <a:buChar char="ü"/>
            </a:pPr>
            <a:r>
              <a:rPr lang="el-GR" sz="2600" dirty="0" smtClean="0"/>
              <a:t>Παραγωγικός ανταγωνισμός: ορίζεται ως ικανότητα του σώματος να μετατρέπει την παθητική τάση σε χρήσιμο έργο</a:t>
            </a:r>
            <a:r>
              <a:rPr lang="en-US" sz="2600" dirty="0" smtClean="0"/>
              <a:t>.</a:t>
            </a:r>
            <a:endParaRPr lang="el-GR" sz="26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853912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smtClean="0"/>
              <a:t>Κινητική – Παραγωγικός ανταγωνισμός</a:t>
            </a:r>
            <a:r>
              <a:rPr lang="en-US" dirty="0" smtClean="0"/>
              <a:t> </a:t>
            </a:r>
            <a:r>
              <a:rPr lang="en-US" sz="3300" b="0" dirty="0" smtClean="0"/>
              <a:t>2/3</a:t>
            </a:r>
            <a:endParaRPr lang="el-GR" sz="3300" b="0" dirty="0"/>
          </a:p>
        </p:txBody>
      </p:sp>
      <p:pic>
        <p:nvPicPr>
          <p:cNvPr id="5" name="Content Placeholder 4" descr="Productive antagonism.tif"/>
          <p:cNvPicPr>
            <a:picLocks noGrp="1" noChangeAspect="1"/>
          </p:cNvPicPr>
          <p:nvPr>
            <p:ph idx="1"/>
          </p:nvPr>
        </p:nvPicPr>
        <p:blipFill>
          <a:blip r:embed="rId2" cstate="print"/>
          <a:stretch>
            <a:fillRect/>
          </a:stretch>
        </p:blipFill>
        <p:spPr>
          <a:xfrm>
            <a:off x="2733854" y="4725144"/>
            <a:ext cx="6014610" cy="1872208"/>
          </a:xfrm>
          <a:ln>
            <a:solidFill>
              <a:schemeClr val="tx1"/>
            </a:solidFill>
          </a:ln>
        </p:spPr>
      </p:pic>
      <p:sp>
        <p:nvSpPr>
          <p:cNvPr id="4" name="Content Placeholder 3"/>
          <p:cNvSpPr>
            <a:spLocks noGrp="1"/>
          </p:cNvSpPr>
          <p:nvPr>
            <p:ph sz="quarter" idx="4294967295"/>
          </p:nvPr>
        </p:nvSpPr>
        <p:spPr>
          <a:xfrm>
            <a:off x="347059" y="1052736"/>
            <a:ext cx="8796941" cy="4032448"/>
          </a:xfrm>
        </p:spPr>
        <p:txBody>
          <a:bodyPr>
            <a:normAutofit/>
          </a:bodyPr>
          <a:lstStyle/>
          <a:p>
            <a:pPr>
              <a:spcBef>
                <a:spcPts val="1200"/>
              </a:spcBef>
            </a:pPr>
            <a:r>
              <a:rPr lang="el-GR" sz="2200" dirty="0" smtClean="0"/>
              <a:t>Μέρος της ενέργειας που παράγεται με την ενεργητική συστολή του μυός Α μεταφέρεται και αποθηκεύεται ως ελαστική ενέργεια στον διατεινόμενο συνδετικό ιστό του μυός Β</a:t>
            </a:r>
            <a:r>
              <a:rPr lang="en-US" sz="2200" dirty="0" smtClean="0"/>
              <a:t>.</a:t>
            </a:r>
            <a:endParaRPr lang="el-GR" sz="2200" dirty="0" smtClean="0"/>
          </a:p>
          <a:p>
            <a:pPr>
              <a:spcBef>
                <a:spcPts val="1200"/>
              </a:spcBef>
            </a:pPr>
            <a:r>
              <a:rPr lang="el-GR" sz="2200" dirty="0" smtClean="0"/>
              <a:t>Η ελαστική ενέργεια ελευθερώνεται καθώς ο μυς Β συστέλλεται ενεργητικά για να καρφώσει το καρφί</a:t>
            </a:r>
            <a:r>
              <a:rPr lang="en-US" sz="2200" dirty="0" smtClean="0"/>
              <a:t>.</a:t>
            </a:r>
            <a:endParaRPr lang="el-GR" sz="2200" dirty="0" smtClean="0"/>
          </a:p>
          <a:p>
            <a:pPr>
              <a:spcBef>
                <a:spcPts val="1200"/>
              </a:spcBef>
            </a:pPr>
            <a:r>
              <a:rPr lang="el-GR" sz="2200" dirty="0" smtClean="0"/>
              <a:t>Μέρος της συστολικής ενέργειας του μυός Β καταναλώνεται για να διαταθεί ο μυς Α</a:t>
            </a:r>
            <a:r>
              <a:rPr lang="en-US" sz="2200" dirty="0" smtClean="0"/>
              <a:t>.</a:t>
            </a:r>
            <a:endParaRPr lang="el-GR" sz="2200" dirty="0" smtClean="0"/>
          </a:p>
          <a:p>
            <a:pPr>
              <a:spcBef>
                <a:spcPts val="1200"/>
              </a:spcBef>
            </a:pPr>
            <a:r>
              <a:rPr lang="el-GR" sz="2200" dirty="0" smtClean="0"/>
              <a:t>Αυτή η μεταφορά και αποθήκευση ενέργειας μεταξύ δύο αντίθετα τοποθετημένων μυών είναι πολύ χρήσιμη για την συνολική μεταβολική αποδοτικότητα</a:t>
            </a:r>
            <a:r>
              <a:rPr lang="en-US" sz="2200" dirty="0" smtClean="0"/>
              <a:t>.</a:t>
            </a:r>
            <a:endParaRPr 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
        <p:nvSpPr>
          <p:cNvPr id="6" name="Ορθογώνιο 5"/>
          <p:cNvSpPr/>
          <p:nvPr/>
        </p:nvSpPr>
        <p:spPr>
          <a:xfrm>
            <a:off x="179512" y="6044993"/>
            <a:ext cx="2843808" cy="600164"/>
          </a:xfrm>
          <a:prstGeom prst="rect">
            <a:avLst/>
          </a:prstGeom>
        </p:spPr>
        <p:txBody>
          <a:bodyPr wrap="square">
            <a:spAutoFit/>
          </a:bodyPr>
          <a:lstStyle/>
          <a:p>
            <a:r>
              <a:rPr lang="en-US" sz="1100" dirty="0">
                <a:latin typeface="Calibri"/>
              </a:rPr>
              <a:t>© </a:t>
            </a:r>
            <a:r>
              <a:rPr lang="en-US" sz="1100" dirty="0" smtClean="0">
                <a:latin typeface="+mn-lt"/>
              </a:rPr>
              <a:t>Donald </a:t>
            </a:r>
            <a:r>
              <a:rPr lang="en-US" sz="1100" dirty="0">
                <a:latin typeface="+mn-lt"/>
              </a:rPr>
              <a:t>A. Neumann, “Kinesiology of the Musculoskeletal System: Foundations for Rehabilitation”, Mosby/Elsevier, 2010</a:t>
            </a:r>
            <a:endParaRPr lang="el-GR" sz="1100" dirty="0">
              <a:latin typeface="+mn-lt"/>
            </a:endParaRPr>
          </a:p>
        </p:txBody>
      </p:sp>
    </p:spTree>
    <p:extLst>
      <p:ext uri="{BB962C8B-B14F-4D97-AF65-F5344CB8AC3E}">
        <p14:creationId xmlns:p14="http://schemas.microsoft.com/office/powerpoint/2010/main" val="2665971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600" dirty="0"/>
              <a:t>Κινητική – Παραγωγικός ανταγωνισμός</a:t>
            </a:r>
            <a:r>
              <a:rPr lang="en-US" sz="3600" dirty="0"/>
              <a:t> </a:t>
            </a:r>
            <a:r>
              <a:rPr lang="en-US" sz="3000" b="0" dirty="0" smtClean="0"/>
              <a:t>3/3</a:t>
            </a:r>
            <a:endParaRPr lang="el-GR" dirty="0"/>
          </a:p>
        </p:txBody>
      </p:sp>
      <p:sp>
        <p:nvSpPr>
          <p:cNvPr id="5" name="Content Placeholder 4"/>
          <p:cNvSpPr>
            <a:spLocks noGrp="1"/>
          </p:cNvSpPr>
          <p:nvPr>
            <p:ph idx="1"/>
          </p:nvPr>
        </p:nvSpPr>
        <p:spPr/>
        <p:txBody>
          <a:bodyPr>
            <a:normAutofit/>
          </a:bodyPr>
          <a:lstStyle/>
          <a:p>
            <a:r>
              <a:rPr lang="el-GR" dirty="0" smtClean="0"/>
              <a:t>Αυτό το φαινόμενο εκφράζεται με διαφορετικό τρόπο σε μύες που διασχίζουν δύο αρθρώσεις, π.χ., ο ορθός μηριαίος μυς ο οποίος κάμπτει την άρθρωση του ισχίου και εκτείνει την άρθρωση του γόνατος</a:t>
            </a:r>
            <a:r>
              <a:rPr lang="en-US" dirty="0" smtClean="0"/>
              <a:t>.</a:t>
            </a:r>
            <a:endParaRPr lang="el-GR" dirty="0" smtClean="0"/>
          </a:p>
          <a:p>
            <a:r>
              <a:rPr lang="el-GR" dirty="0" smtClean="0"/>
              <a:t>Όταν ένας αθλητής επιχειρεί να κάνει ένα άλμα, ο μυς συστέλλεται βραχυνόμενος στην άρθρωση του γόνατος (το οποίο εκτείνεται), ενώ την ίδια στιγμή το εκτεινόμενο ισχίο διατείνει τον ενεργοποιημένο μυ στην άρθρωση του ισχίου</a:t>
            </a:r>
            <a:r>
              <a:rPr lang="en-US" dirty="0" smtClean="0"/>
              <a:t>.</a:t>
            </a:r>
            <a:endParaRPr lang="el-GR" dirty="0" smtClean="0"/>
          </a:p>
          <a:p>
            <a:r>
              <a:rPr lang="el-GR" dirty="0" smtClean="0"/>
              <a:t>Ως αποτέλεσμα η συνολική βράχυνση του μυός μειώνεται, γεγονός που βοηθά στην διατήρηση της παθητικής τάσης μέσα στον μυ</a:t>
            </a:r>
            <a:r>
              <a:rPr lang="en-US"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5541093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Κινητική – Ροπές</a:t>
            </a:r>
            <a:r>
              <a:rPr lang="en-US" dirty="0" smtClean="0"/>
              <a:t> </a:t>
            </a:r>
            <a:r>
              <a:rPr lang="en-US" sz="3200" b="0" dirty="0" smtClean="0"/>
              <a:t>1/3</a:t>
            </a:r>
            <a:r>
              <a:rPr lang="el-GR" dirty="0" smtClean="0"/>
              <a:t> </a:t>
            </a:r>
            <a:endParaRPr lang="el-GR" dirty="0"/>
          </a:p>
        </p:txBody>
      </p:sp>
      <p:sp>
        <p:nvSpPr>
          <p:cNvPr id="5" name="Content Placeholder 4"/>
          <p:cNvSpPr>
            <a:spLocks noGrp="1"/>
          </p:cNvSpPr>
          <p:nvPr>
            <p:ph idx="1"/>
          </p:nvPr>
        </p:nvSpPr>
        <p:spPr>
          <a:xfrm>
            <a:off x="457200" y="1196752"/>
            <a:ext cx="8291264" cy="5661248"/>
          </a:xfrm>
        </p:spPr>
        <p:txBody>
          <a:bodyPr>
            <a:normAutofit/>
          </a:bodyPr>
          <a:lstStyle/>
          <a:p>
            <a:r>
              <a:rPr lang="el-GR" sz="2200" dirty="0" smtClean="0"/>
              <a:t>Οι δυνάμεις που δρουν στο σώμα μπορούν να επιφέρουν δύο αποτελέσματα:</a:t>
            </a:r>
          </a:p>
          <a:p>
            <a:pPr lvl="1"/>
            <a:r>
              <a:rPr lang="el-GR" dirty="0" smtClean="0"/>
              <a:t>Την στροφική κίνηση των οστών που απαρτίζουν την άρθρωση, εφ όσον η δύναμη δρα σε κάποια απόσταση από τον άξονα κίνησης της άρθρωσης</a:t>
            </a:r>
            <a:r>
              <a:rPr lang="en-US" dirty="0" smtClean="0"/>
              <a:t>.</a:t>
            </a:r>
            <a:endParaRPr lang="el-GR" dirty="0" smtClean="0"/>
          </a:p>
          <a:p>
            <a:pPr lvl="1"/>
            <a:r>
              <a:rPr lang="el-GR" dirty="0" smtClean="0"/>
              <a:t>Την γραμμική μετατόπιση του σώματος ή ενός αντικειμένου στον χώρο</a:t>
            </a:r>
            <a:r>
              <a:rPr lang="en-US" dirty="0" smtClean="0"/>
              <a:t>.</a:t>
            </a:r>
            <a:endParaRPr lang="el-GR" dirty="0" smtClean="0"/>
          </a:p>
          <a:p>
            <a:r>
              <a:rPr lang="el-GR" sz="2200" dirty="0" smtClean="0"/>
              <a:t>Η κάθετη απόσταση μεταξύ του άξονα κίνησης της άρθρωσης και της δύναμης ονομάζεται μοχλοβραχίονας δύναμης</a:t>
            </a:r>
            <a:r>
              <a:rPr lang="en-US" sz="2200" dirty="0" smtClean="0"/>
              <a:t>.</a:t>
            </a:r>
            <a:endParaRPr lang="el-GR" sz="2200" dirty="0" smtClean="0"/>
          </a:p>
          <a:p>
            <a:r>
              <a:rPr lang="el-GR" sz="2200" dirty="0" smtClean="0"/>
              <a:t>Το γινόμενο της δύναμης και του μοχλοβραχίονα δύναμης ονομάζεται ροπή</a:t>
            </a:r>
            <a:r>
              <a:rPr lang="en-US" sz="2200" dirty="0" smtClean="0"/>
              <a:t>.</a:t>
            </a:r>
            <a:endParaRPr lang="el-GR" sz="2200" dirty="0" smtClean="0"/>
          </a:p>
          <a:p>
            <a:r>
              <a:rPr lang="el-GR" sz="2200" dirty="0" smtClean="0"/>
              <a:t>Η δύναμη που δρα χωρίς μοχλοβραχίονα δύναμης μπορεί να σπρώξει και να τραβήξει ένα αντικείμενο με γραμμικό τρόπο, ενώ η ροπή στρέφει το αντικείμενο γύρω από έναν άξονα</a:t>
            </a:r>
            <a:r>
              <a:rPr lang="en-US" sz="2200" dirty="0" smtClean="0"/>
              <a:t>.</a:t>
            </a:r>
            <a:endParaRPr 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1639257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Κινητική – Ροπές</a:t>
            </a:r>
            <a:r>
              <a:rPr lang="en-US" dirty="0"/>
              <a:t> </a:t>
            </a:r>
            <a:r>
              <a:rPr lang="en-US" sz="3200" b="0" dirty="0" smtClean="0"/>
              <a:t>2/3</a:t>
            </a:r>
            <a:r>
              <a:rPr lang="el-GR" dirty="0" smtClean="0"/>
              <a:t> </a:t>
            </a:r>
            <a:endParaRPr lang="el-GR" dirty="0"/>
          </a:p>
        </p:txBody>
      </p:sp>
      <p:sp>
        <p:nvSpPr>
          <p:cNvPr id="7" name="Rectangle 6"/>
          <p:cNvSpPr/>
          <p:nvPr/>
        </p:nvSpPr>
        <p:spPr>
          <a:xfrm>
            <a:off x="428045" y="5661248"/>
            <a:ext cx="259228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2"/>
              </a:rPr>
              <a:t>Biceps Muscle CNX</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3"/>
              </a:rPr>
              <a:t>CFCF</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4"/>
              </a:rPr>
              <a:t>CC BY-SA 3.0</a:t>
            </a:r>
            <a:endParaRPr lang="en-US" sz="1200" dirty="0">
              <a:solidFill>
                <a:schemeClr val="tx1">
                  <a:lumMod val="65000"/>
                  <a:lumOff val="35000"/>
                </a:schemeClr>
              </a:solidFill>
              <a:latin typeface="+mn-lt"/>
            </a:endParaRPr>
          </a:p>
        </p:txBody>
      </p:sp>
      <p:grpSp>
        <p:nvGrpSpPr>
          <p:cNvPr id="34" name="Ομάδα 33"/>
          <p:cNvGrpSpPr/>
          <p:nvPr/>
        </p:nvGrpSpPr>
        <p:grpSpPr>
          <a:xfrm>
            <a:off x="-23671" y="1109935"/>
            <a:ext cx="3548966" cy="4130199"/>
            <a:chOff x="-23671" y="1109935"/>
            <a:chExt cx="3548966" cy="4130199"/>
          </a:xfrm>
        </p:grpSpPr>
        <p:pic>
          <p:nvPicPr>
            <p:cNvPr id="9" name="Εικόνα 8"/>
            <p:cNvPicPr>
              <a:picLocks noChangeAspect="1"/>
            </p:cNvPicPr>
            <p:nvPr/>
          </p:nvPicPr>
          <p:blipFill rotWithShape="1">
            <a:blip r:embed="rId5" cstate="print">
              <a:extLst>
                <a:ext uri="{28A0092B-C50C-407E-A947-70E740481C1C}">
                  <a14:useLocalDpi xmlns:a14="http://schemas.microsoft.com/office/drawing/2010/main" val="0"/>
                </a:ext>
              </a:extLst>
            </a:blip>
            <a:srcRect t="7852" r="44630" b="26589"/>
            <a:stretch/>
          </p:blipFill>
          <p:spPr>
            <a:xfrm>
              <a:off x="-23671" y="1109935"/>
              <a:ext cx="3548966" cy="3312368"/>
            </a:xfrm>
            <a:prstGeom prst="rect">
              <a:avLst/>
            </a:prstGeom>
            <a:ln>
              <a:noFill/>
            </a:ln>
          </p:spPr>
        </p:pic>
        <p:cxnSp>
          <p:nvCxnSpPr>
            <p:cNvPr id="10" name="Ευθύγραμμο βέλος σύνδεσης 9"/>
            <p:cNvCxnSpPr/>
            <p:nvPr/>
          </p:nvCxnSpPr>
          <p:spPr>
            <a:xfrm flipV="1">
              <a:off x="2556062" y="1844824"/>
              <a:ext cx="144016" cy="1368152"/>
            </a:xfrm>
            <a:prstGeom prst="straightConnector1">
              <a:avLst/>
            </a:prstGeom>
            <a:ln w="38100">
              <a:solidFill>
                <a:srgbClr val="82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869111" y="3356992"/>
              <a:ext cx="0" cy="106531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8991" y="1671190"/>
              <a:ext cx="1080120" cy="461665"/>
            </a:xfrm>
            <a:prstGeom prst="rect">
              <a:avLst/>
            </a:prstGeom>
            <a:noFill/>
            <a:ln w="28575">
              <a:solidFill>
                <a:srgbClr val="820000"/>
              </a:solidFill>
            </a:ln>
          </p:spPr>
          <p:txBody>
            <a:bodyPr wrap="square" rtlCol="0">
              <a:spAutoFit/>
            </a:bodyPr>
            <a:lstStyle/>
            <a:p>
              <a:pPr algn="ctr"/>
              <a:r>
                <a:rPr lang="el-GR" sz="1200" b="1" dirty="0" smtClean="0">
                  <a:latin typeface="+mn-lt"/>
                </a:rPr>
                <a:t>Εσωτερικές δυνάμεις</a:t>
              </a:r>
              <a:endParaRPr lang="el-GR" sz="1200" b="1" dirty="0">
                <a:latin typeface="+mn-lt"/>
              </a:endParaRPr>
            </a:p>
          </p:txBody>
        </p:sp>
        <p:cxnSp>
          <p:nvCxnSpPr>
            <p:cNvPr id="13" name="Ευθεία γραμμή σύνδεσης 12"/>
            <p:cNvCxnSpPr/>
            <p:nvPr/>
          </p:nvCxnSpPr>
          <p:spPr>
            <a:xfrm>
              <a:off x="1869111" y="1902023"/>
              <a:ext cx="864096"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58512" y="3846238"/>
              <a:ext cx="961821" cy="461665"/>
            </a:xfrm>
            <a:prstGeom prst="rect">
              <a:avLst/>
            </a:prstGeom>
            <a:noFill/>
            <a:ln w="28575">
              <a:solidFill>
                <a:schemeClr val="tx1"/>
              </a:solidFill>
            </a:ln>
          </p:spPr>
          <p:txBody>
            <a:bodyPr wrap="square" rtlCol="0">
              <a:spAutoFit/>
            </a:bodyPr>
            <a:lstStyle/>
            <a:p>
              <a:pPr algn="ctr"/>
              <a:r>
                <a:rPr lang="el-GR" sz="1200" b="1" dirty="0" smtClean="0">
                  <a:latin typeface="+mn-lt"/>
                </a:rPr>
                <a:t>Εξωτερικές δυνάμεις</a:t>
              </a:r>
              <a:endParaRPr lang="el-GR" sz="1200" b="1" dirty="0">
                <a:latin typeface="+mn-lt"/>
              </a:endParaRPr>
            </a:p>
          </p:txBody>
        </p:sp>
        <p:cxnSp>
          <p:nvCxnSpPr>
            <p:cNvPr id="4" name="Ευθεία γραμμή σύνδεσης 3"/>
            <p:cNvCxnSpPr/>
            <p:nvPr/>
          </p:nvCxnSpPr>
          <p:spPr>
            <a:xfrm>
              <a:off x="2556062" y="3212976"/>
              <a:ext cx="177145" cy="36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1869111" y="3230978"/>
              <a:ext cx="864096" cy="1260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Ομάδα 29"/>
            <p:cNvGrpSpPr/>
            <p:nvPr/>
          </p:nvGrpSpPr>
          <p:grpSpPr>
            <a:xfrm>
              <a:off x="2221355" y="4366505"/>
              <a:ext cx="614657" cy="535075"/>
              <a:chOff x="3525295" y="5890678"/>
              <a:chExt cx="614657" cy="535075"/>
            </a:xfrm>
          </p:grpSpPr>
          <p:sp>
            <p:nvSpPr>
              <p:cNvPr id="21" name="Έλλειψη 20"/>
              <p:cNvSpPr/>
              <p:nvPr/>
            </p:nvSpPr>
            <p:spPr>
              <a:xfrm>
                <a:off x="3525295" y="5949280"/>
                <a:ext cx="614657" cy="4764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Ισοσκελές τρίγωνο 25"/>
              <p:cNvSpPr/>
              <p:nvPr/>
            </p:nvSpPr>
            <p:spPr>
              <a:xfrm rot="6421198">
                <a:off x="3835352" y="5850242"/>
                <a:ext cx="175990" cy="25686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9" name="Ομάδα 28"/>
            <p:cNvGrpSpPr/>
            <p:nvPr/>
          </p:nvGrpSpPr>
          <p:grpSpPr>
            <a:xfrm>
              <a:off x="906898" y="4342933"/>
              <a:ext cx="614657" cy="558647"/>
              <a:chOff x="2232093" y="5219034"/>
              <a:chExt cx="614657" cy="558647"/>
            </a:xfrm>
          </p:grpSpPr>
          <p:sp>
            <p:nvSpPr>
              <p:cNvPr id="27" name="Έλλειψη 26"/>
              <p:cNvSpPr/>
              <p:nvPr/>
            </p:nvSpPr>
            <p:spPr>
              <a:xfrm>
                <a:off x="2232093" y="5301208"/>
                <a:ext cx="614657" cy="476473"/>
              </a:xfrm>
              <a:prstGeom prst="ellips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Ισοσκελές τρίγωνο 27"/>
              <p:cNvSpPr/>
              <p:nvPr/>
            </p:nvSpPr>
            <p:spPr>
              <a:xfrm rot="16836375">
                <a:off x="2461561" y="5202033"/>
                <a:ext cx="204452" cy="238454"/>
              </a:xfrm>
              <a:prstGeom prst="triangle">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31" name="TextBox 30"/>
            <p:cNvSpPr txBox="1"/>
            <p:nvPr/>
          </p:nvSpPr>
          <p:spPr>
            <a:xfrm>
              <a:off x="2500318" y="2946430"/>
              <a:ext cx="415498" cy="338554"/>
            </a:xfrm>
            <a:prstGeom prst="rect">
              <a:avLst/>
            </a:prstGeom>
            <a:noFill/>
          </p:spPr>
          <p:txBody>
            <a:bodyPr wrap="none" rtlCol="0">
              <a:spAutoFit/>
            </a:bodyPr>
            <a:lstStyle/>
            <a:p>
              <a:r>
                <a:rPr lang="en-US" sz="1600" b="1" dirty="0" smtClean="0">
                  <a:latin typeface="+mn-lt"/>
                </a:rPr>
                <a:t>D1</a:t>
              </a:r>
              <a:endParaRPr lang="el-GR" sz="1600" b="1" dirty="0">
                <a:latin typeface="+mn-lt"/>
              </a:endParaRPr>
            </a:p>
          </p:txBody>
        </p:sp>
        <p:sp>
          <p:nvSpPr>
            <p:cNvPr id="32" name="TextBox 31"/>
            <p:cNvSpPr txBox="1"/>
            <p:nvPr/>
          </p:nvSpPr>
          <p:spPr>
            <a:xfrm>
              <a:off x="1802651" y="3061701"/>
              <a:ext cx="418704" cy="338554"/>
            </a:xfrm>
            <a:prstGeom prst="rect">
              <a:avLst/>
            </a:prstGeom>
            <a:noFill/>
          </p:spPr>
          <p:txBody>
            <a:bodyPr wrap="none" rtlCol="0">
              <a:spAutoFit/>
            </a:bodyPr>
            <a:lstStyle/>
            <a:p>
              <a:r>
                <a:rPr lang="en-US" sz="1600" b="1" dirty="0" smtClean="0">
                  <a:latin typeface="+mn-lt"/>
                </a:rPr>
                <a:t>D2</a:t>
              </a:r>
              <a:endParaRPr lang="el-GR" sz="1600" b="1" dirty="0">
                <a:latin typeface="+mn-lt"/>
              </a:endParaRPr>
            </a:p>
          </p:txBody>
        </p:sp>
        <p:sp>
          <p:nvSpPr>
            <p:cNvPr id="33" name="TextBox 32"/>
            <p:cNvSpPr txBox="1"/>
            <p:nvPr/>
          </p:nvSpPr>
          <p:spPr>
            <a:xfrm>
              <a:off x="1148401" y="4901580"/>
              <a:ext cx="1441420" cy="338554"/>
            </a:xfrm>
            <a:prstGeom prst="rect">
              <a:avLst/>
            </a:prstGeom>
            <a:noFill/>
          </p:spPr>
          <p:txBody>
            <a:bodyPr wrap="none" rtlCol="0">
              <a:spAutoFit/>
            </a:bodyPr>
            <a:lstStyle/>
            <a:p>
              <a:r>
                <a:rPr lang="en-US" sz="1600" dirty="0" smtClean="0">
                  <a:latin typeface="+mn-lt"/>
                </a:rPr>
                <a:t>IF x D = EF x D1</a:t>
              </a:r>
              <a:endParaRPr lang="el-GR" sz="1600" dirty="0">
                <a:latin typeface="+mn-lt"/>
              </a:endParaRPr>
            </a:p>
          </p:txBody>
        </p:sp>
      </p:grpSp>
      <p:sp>
        <p:nvSpPr>
          <p:cNvPr id="35" name="Θέση περιεχομένου 34"/>
          <p:cNvSpPr>
            <a:spLocks noGrp="1"/>
          </p:cNvSpPr>
          <p:nvPr>
            <p:ph idx="1"/>
          </p:nvPr>
        </p:nvSpPr>
        <p:spPr>
          <a:xfrm>
            <a:off x="3525294" y="1109935"/>
            <a:ext cx="5618706" cy="5748065"/>
          </a:xfrm>
        </p:spPr>
        <p:txBody>
          <a:bodyPr>
            <a:normAutofit fontScale="92500" lnSpcReduction="10000"/>
          </a:bodyPr>
          <a:lstStyle/>
          <a:p>
            <a:pPr lvl="0">
              <a:spcBef>
                <a:spcPct val="20000"/>
              </a:spcBef>
            </a:pPr>
            <a:r>
              <a:rPr lang="el-GR" sz="1800" dirty="0">
                <a:solidFill>
                  <a:prstClr val="black"/>
                </a:solidFill>
              </a:rPr>
              <a:t>Η εσωτερική ροπή είναι το γινόμενο της εσωτερικής δύναμης (δύναμη του μυός) και του εσωτερικού μοχλοβραχίονα (</a:t>
            </a:r>
            <a:r>
              <a:rPr lang="en-US" sz="1800" dirty="0">
                <a:solidFill>
                  <a:prstClr val="black"/>
                </a:solidFill>
              </a:rPr>
              <a:t>D</a:t>
            </a:r>
            <a:r>
              <a:rPr lang="el-GR" sz="1800" dirty="0" smtClean="0">
                <a:solidFill>
                  <a:prstClr val="black"/>
                </a:solidFill>
              </a:rPr>
              <a:t>)</a:t>
            </a:r>
            <a:r>
              <a:rPr lang="en-US" sz="1800" dirty="0" smtClean="0">
                <a:solidFill>
                  <a:prstClr val="black"/>
                </a:solidFill>
              </a:rPr>
              <a:t>.</a:t>
            </a:r>
            <a:endParaRPr lang="el-GR" sz="1800" dirty="0">
              <a:solidFill>
                <a:prstClr val="black"/>
              </a:solidFill>
            </a:endParaRPr>
          </a:p>
          <a:p>
            <a:pPr lvl="0">
              <a:spcBef>
                <a:spcPct val="20000"/>
              </a:spcBef>
            </a:pPr>
            <a:r>
              <a:rPr lang="el-GR" sz="1800" dirty="0">
                <a:solidFill>
                  <a:prstClr val="black"/>
                </a:solidFill>
              </a:rPr>
              <a:t>Ως εσωτερικός μοχλοβραχίονας ορίζεται η κάθετη απόσταση μεταξύ του άξονα κίνησης</a:t>
            </a:r>
            <a:r>
              <a:rPr lang="en-US" sz="1800" dirty="0">
                <a:solidFill>
                  <a:prstClr val="black"/>
                </a:solidFill>
              </a:rPr>
              <a:t> </a:t>
            </a:r>
            <a:r>
              <a:rPr lang="el-GR" sz="1800" dirty="0">
                <a:solidFill>
                  <a:prstClr val="black"/>
                </a:solidFill>
              </a:rPr>
              <a:t>της άρθρωσης και της εσωτερικής </a:t>
            </a:r>
            <a:r>
              <a:rPr lang="el-GR" sz="1800" dirty="0" smtClean="0">
                <a:solidFill>
                  <a:prstClr val="black"/>
                </a:solidFill>
              </a:rPr>
              <a:t>δύναμης</a:t>
            </a:r>
            <a:r>
              <a:rPr lang="en-US" sz="1800" dirty="0" smtClean="0">
                <a:solidFill>
                  <a:prstClr val="black"/>
                </a:solidFill>
              </a:rPr>
              <a:t>.</a:t>
            </a:r>
            <a:endParaRPr lang="el-GR" sz="1800" dirty="0">
              <a:solidFill>
                <a:prstClr val="black"/>
              </a:solidFill>
            </a:endParaRPr>
          </a:p>
          <a:p>
            <a:pPr lvl="0">
              <a:spcBef>
                <a:spcPct val="20000"/>
              </a:spcBef>
            </a:pPr>
            <a:r>
              <a:rPr lang="el-GR" sz="1800" dirty="0">
                <a:solidFill>
                  <a:prstClr val="black"/>
                </a:solidFill>
              </a:rPr>
              <a:t>Η εσωτερική ροπή έχει την δυνατότητα να στρέψει το αντιβράχιο γύρω από τον αγκώνα στην αντίθετη κατεύθυνση των δεικτών του ρολογιού, δηλ. κάμπτει τον </a:t>
            </a:r>
            <a:r>
              <a:rPr lang="el-GR" sz="1800" dirty="0" smtClean="0">
                <a:solidFill>
                  <a:prstClr val="black"/>
                </a:solidFill>
              </a:rPr>
              <a:t>αγκώνα</a:t>
            </a:r>
            <a:r>
              <a:rPr lang="en-US" sz="1800" dirty="0" smtClean="0">
                <a:solidFill>
                  <a:prstClr val="black"/>
                </a:solidFill>
              </a:rPr>
              <a:t>.</a:t>
            </a:r>
            <a:endParaRPr lang="el-GR" sz="1800" dirty="0">
              <a:solidFill>
                <a:prstClr val="black"/>
              </a:solidFill>
            </a:endParaRPr>
          </a:p>
          <a:p>
            <a:pPr lvl="0">
              <a:spcBef>
                <a:spcPct val="20000"/>
              </a:spcBef>
            </a:pPr>
            <a:r>
              <a:rPr lang="el-GR" sz="1800" dirty="0">
                <a:solidFill>
                  <a:prstClr val="black"/>
                </a:solidFill>
              </a:rPr>
              <a:t>Η εξωτερική ροπή είναι το γινόμενο της εξωτερικής δύναμης (δύναμη της βαρύτητας) και του εξωτερικού </a:t>
            </a:r>
            <a:r>
              <a:rPr lang="el-GR" sz="1800" dirty="0" smtClean="0">
                <a:solidFill>
                  <a:prstClr val="black"/>
                </a:solidFill>
              </a:rPr>
              <a:t>μοχλοβραχίονα</a:t>
            </a:r>
            <a:r>
              <a:rPr lang="en-US" sz="1800" dirty="0" smtClean="0">
                <a:solidFill>
                  <a:prstClr val="black"/>
                </a:solidFill>
              </a:rPr>
              <a:t>.</a:t>
            </a:r>
            <a:endParaRPr lang="el-GR" sz="1800" dirty="0">
              <a:solidFill>
                <a:prstClr val="black"/>
              </a:solidFill>
            </a:endParaRPr>
          </a:p>
          <a:p>
            <a:pPr lvl="0">
              <a:spcBef>
                <a:spcPct val="20000"/>
              </a:spcBef>
            </a:pPr>
            <a:r>
              <a:rPr lang="el-GR" sz="1800" dirty="0">
                <a:solidFill>
                  <a:prstClr val="black"/>
                </a:solidFill>
              </a:rPr>
              <a:t>Ως εξωτερικός μοχλοβραχίονας ορίζεται η κάθετη απόσταση μεταξύ του άξονα κίνησης και της εξωτερικής </a:t>
            </a:r>
            <a:r>
              <a:rPr lang="el-GR" sz="1800" dirty="0" smtClean="0">
                <a:solidFill>
                  <a:prstClr val="black"/>
                </a:solidFill>
              </a:rPr>
              <a:t>δύναμης</a:t>
            </a:r>
            <a:r>
              <a:rPr lang="en-US" sz="1800" dirty="0" smtClean="0">
                <a:solidFill>
                  <a:prstClr val="black"/>
                </a:solidFill>
              </a:rPr>
              <a:t>.</a:t>
            </a:r>
            <a:endParaRPr lang="el-GR" sz="1800" dirty="0">
              <a:solidFill>
                <a:prstClr val="black"/>
              </a:solidFill>
            </a:endParaRPr>
          </a:p>
          <a:p>
            <a:pPr lvl="0">
              <a:spcBef>
                <a:spcPct val="20000"/>
              </a:spcBef>
            </a:pPr>
            <a:r>
              <a:rPr lang="el-GR" sz="1800" dirty="0">
                <a:solidFill>
                  <a:prstClr val="black"/>
                </a:solidFill>
              </a:rPr>
              <a:t>Η εξωτερική ροπή έχει την δυνατότητα να στρέψει τον αγκώνα στην κατεύθυνση των δεικτών του ρολογιού, δηλ. εκτείνει τον </a:t>
            </a:r>
            <a:r>
              <a:rPr lang="el-GR" sz="1800" dirty="0" smtClean="0">
                <a:solidFill>
                  <a:prstClr val="black"/>
                </a:solidFill>
              </a:rPr>
              <a:t>αγκώνα</a:t>
            </a:r>
            <a:r>
              <a:rPr lang="en-US" sz="1800" dirty="0" smtClean="0">
                <a:solidFill>
                  <a:prstClr val="black"/>
                </a:solidFill>
              </a:rPr>
              <a:t>.</a:t>
            </a:r>
            <a:endParaRPr lang="el-GR" sz="1800" dirty="0">
              <a:solidFill>
                <a:prstClr val="black"/>
              </a:solidFill>
            </a:endParaRPr>
          </a:p>
          <a:p>
            <a:pPr lvl="0">
              <a:spcBef>
                <a:spcPct val="20000"/>
              </a:spcBef>
            </a:pPr>
            <a:r>
              <a:rPr lang="el-GR" sz="1800" dirty="0">
                <a:solidFill>
                  <a:prstClr val="black"/>
                </a:solidFill>
              </a:rPr>
              <a:t>Όταν οι δύο ροπές είναι ίσες, το αντιβράχιο παραμένει σταθερό και η κατάσταση ονομάζεται στατική στροφική </a:t>
            </a:r>
            <a:r>
              <a:rPr lang="el-GR" sz="1800" dirty="0" smtClean="0">
                <a:solidFill>
                  <a:prstClr val="black"/>
                </a:solidFill>
              </a:rPr>
              <a:t>ισορροπία</a:t>
            </a:r>
            <a:r>
              <a:rPr lang="en-US" sz="1800" dirty="0" smtClean="0">
                <a:solidFill>
                  <a:prstClr val="black"/>
                </a:solidFill>
              </a:rPr>
              <a:t>.</a:t>
            </a:r>
            <a:endParaRPr lang="el-GR" sz="1800" dirty="0">
              <a:solidFill>
                <a:prstClr val="black"/>
              </a:solidFill>
            </a:endParaRP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1629217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της ανθρώπινης κίνησης</a:t>
            </a:r>
          </a:p>
        </p:txBody>
      </p:sp>
      <p:sp>
        <p:nvSpPr>
          <p:cNvPr id="3" name="Θέση περιεχομένου 2"/>
          <p:cNvSpPr>
            <a:spLocks noGrp="1"/>
          </p:cNvSpPr>
          <p:nvPr>
            <p:ph idx="1"/>
          </p:nvPr>
        </p:nvSpPr>
        <p:spPr>
          <a:xfrm>
            <a:off x="2843808" y="1340768"/>
            <a:ext cx="2170584" cy="504056"/>
          </a:xfrm>
          <a:solidFill>
            <a:schemeClr val="accent5">
              <a:lumMod val="50000"/>
            </a:schemeClr>
          </a:solidFill>
          <a:ln w="28575">
            <a:solidFill>
              <a:srgbClr val="820000"/>
            </a:solidFill>
          </a:ln>
        </p:spPr>
        <p:txBody>
          <a:bodyPr/>
          <a:lstStyle/>
          <a:p>
            <a:pPr marL="0" indent="0">
              <a:buNone/>
            </a:pPr>
            <a:r>
              <a:rPr lang="el-GR" b="1" dirty="0" smtClean="0">
                <a:solidFill>
                  <a:schemeClr val="bg1"/>
                </a:solidFill>
              </a:rPr>
              <a:t>Εμβιομηχανική</a:t>
            </a:r>
            <a:endParaRPr lang="el-GR" b="1" dirty="0">
              <a:solidFill>
                <a:schemeClr val="bg1"/>
              </a:solidFill>
            </a:endParaRPr>
          </a:p>
          <a:p>
            <a:endParaRPr lang="el-GR" b="1" dirty="0">
              <a:solidFill>
                <a:schemeClr val="bg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cxnSp>
        <p:nvCxnSpPr>
          <p:cNvPr id="6" name="Ευθύγραμμο βέλος σύνδεσης 5"/>
          <p:cNvCxnSpPr>
            <a:stCxn id="3" idx="2"/>
            <a:endCxn id="7" idx="0"/>
          </p:cNvCxnSpPr>
          <p:nvPr/>
        </p:nvCxnSpPr>
        <p:spPr>
          <a:xfrm flipH="1">
            <a:off x="2592439" y="1844824"/>
            <a:ext cx="1336661" cy="736965"/>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a:xfrm>
            <a:off x="1800351" y="2581789"/>
            <a:ext cx="1584176" cy="504056"/>
          </a:xfrm>
          <a:prstGeom prst="rect">
            <a:avLst/>
          </a:prstGeom>
          <a:solidFill>
            <a:schemeClr val="accent5">
              <a:lumMod val="50000"/>
            </a:schemeClr>
          </a:solidFill>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b="1" dirty="0" smtClean="0">
                <a:solidFill>
                  <a:schemeClr val="bg1"/>
                </a:solidFill>
              </a:rPr>
              <a:t>Κινηματική </a:t>
            </a:r>
            <a:endParaRPr lang="el-GR" sz="2200" b="1" dirty="0">
              <a:solidFill>
                <a:schemeClr val="bg1"/>
              </a:solidFill>
            </a:endParaRPr>
          </a:p>
        </p:txBody>
      </p:sp>
      <p:cxnSp>
        <p:nvCxnSpPr>
          <p:cNvPr id="10" name="Ευθύγραμμο βέλος σύνδεσης 9"/>
          <p:cNvCxnSpPr>
            <a:stCxn id="3" idx="2"/>
            <a:endCxn id="13" idx="0"/>
          </p:cNvCxnSpPr>
          <p:nvPr/>
        </p:nvCxnSpPr>
        <p:spPr>
          <a:xfrm>
            <a:off x="3929100" y="1844824"/>
            <a:ext cx="1434674" cy="733772"/>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txBox="1">
            <a:spLocks/>
          </p:cNvSpPr>
          <p:nvPr/>
        </p:nvSpPr>
        <p:spPr>
          <a:xfrm>
            <a:off x="4751706" y="2578596"/>
            <a:ext cx="1224136" cy="504056"/>
          </a:xfrm>
          <a:prstGeom prst="rect">
            <a:avLst/>
          </a:prstGeom>
          <a:solidFill>
            <a:schemeClr val="accent5">
              <a:lumMod val="50000"/>
            </a:schemeClr>
          </a:solidFill>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b="1" dirty="0" smtClean="0">
                <a:solidFill>
                  <a:schemeClr val="bg1"/>
                </a:solidFill>
              </a:rPr>
              <a:t>Κινητική  </a:t>
            </a:r>
            <a:endParaRPr lang="el-GR" sz="2200" b="1" dirty="0">
              <a:solidFill>
                <a:schemeClr val="bg1"/>
              </a:solidFill>
            </a:endParaRPr>
          </a:p>
        </p:txBody>
      </p:sp>
      <p:cxnSp>
        <p:nvCxnSpPr>
          <p:cNvPr id="18" name="Ευθύγραμμο βέλος σύνδεσης 17"/>
          <p:cNvCxnSpPr>
            <a:stCxn id="7" idx="2"/>
            <a:endCxn id="20" idx="0"/>
          </p:cNvCxnSpPr>
          <p:nvPr/>
        </p:nvCxnSpPr>
        <p:spPr>
          <a:xfrm flipH="1">
            <a:off x="1299655" y="3085845"/>
            <a:ext cx="1292784" cy="438678"/>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20" name="Θέση περιεχομένου 2"/>
          <p:cNvSpPr txBox="1">
            <a:spLocks/>
          </p:cNvSpPr>
          <p:nvPr/>
        </p:nvSpPr>
        <p:spPr>
          <a:xfrm>
            <a:off x="633251" y="3524523"/>
            <a:ext cx="1332807" cy="504056"/>
          </a:xfrm>
          <a:prstGeom prst="rect">
            <a:avLst/>
          </a:prstGeom>
          <a:solidFill>
            <a:schemeClr val="accent5">
              <a:lumMod val="50000"/>
            </a:schemeClr>
          </a:solidFill>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b="1" dirty="0" smtClean="0">
                <a:solidFill>
                  <a:schemeClr val="bg1"/>
                </a:solidFill>
              </a:rPr>
              <a:t>Γραμμική </a:t>
            </a:r>
            <a:endParaRPr lang="el-GR" sz="2200" b="1" dirty="0">
              <a:solidFill>
                <a:schemeClr val="bg1"/>
              </a:solidFill>
            </a:endParaRPr>
          </a:p>
        </p:txBody>
      </p:sp>
      <p:cxnSp>
        <p:nvCxnSpPr>
          <p:cNvPr id="30" name="Ευθύγραμμο βέλος σύνδεσης 29"/>
          <p:cNvCxnSpPr>
            <a:stCxn id="7" idx="2"/>
            <a:endCxn id="33" idx="0"/>
          </p:cNvCxnSpPr>
          <p:nvPr/>
        </p:nvCxnSpPr>
        <p:spPr>
          <a:xfrm>
            <a:off x="2592439" y="3085845"/>
            <a:ext cx="694765" cy="438678"/>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33" name="Θέση περιεχομένου 2"/>
          <p:cNvSpPr txBox="1">
            <a:spLocks/>
          </p:cNvSpPr>
          <p:nvPr/>
        </p:nvSpPr>
        <p:spPr>
          <a:xfrm>
            <a:off x="2620800" y="3524523"/>
            <a:ext cx="1332807" cy="504056"/>
          </a:xfrm>
          <a:prstGeom prst="rect">
            <a:avLst/>
          </a:prstGeom>
          <a:solidFill>
            <a:schemeClr val="accent5">
              <a:lumMod val="50000"/>
            </a:schemeClr>
          </a:solidFill>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b="1" dirty="0" smtClean="0">
                <a:solidFill>
                  <a:schemeClr val="bg1"/>
                </a:solidFill>
              </a:rPr>
              <a:t>Γωνιακή </a:t>
            </a:r>
            <a:endParaRPr lang="el-GR" sz="2200" b="1" dirty="0">
              <a:solidFill>
                <a:schemeClr val="bg1"/>
              </a:solidFill>
            </a:endParaRPr>
          </a:p>
        </p:txBody>
      </p:sp>
      <p:cxnSp>
        <p:nvCxnSpPr>
          <p:cNvPr id="35" name="Ευθύγραμμο βέλος σύνδεσης 34"/>
          <p:cNvCxnSpPr>
            <a:stCxn id="20" idx="2"/>
            <a:endCxn id="37" idx="0"/>
          </p:cNvCxnSpPr>
          <p:nvPr/>
        </p:nvCxnSpPr>
        <p:spPr>
          <a:xfrm flipH="1">
            <a:off x="1299654" y="4028579"/>
            <a:ext cx="1" cy="840581"/>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37" name="Θέση περιεχομένου 2"/>
          <p:cNvSpPr txBox="1">
            <a:spLocks/>
          </p:cNvSpPr>
          <p:nvPr/>
        </p:nvSpPr>
        <p:spPr>
          <a:xfrm>
            <a:off x="459709" y="4869160"/>
            <a:ext cx="1679889" cy="1325518"/>
          </a:xfrm>
          <a:prstGeom prst="rect">
            <a:avLst/>
          </a:prstGeom>
          <a:solidFill>
            <a:schemeClr val="accent5">
              <a:lumMod val="50000"/>
            </a:schemeClr>
          </a:solidFill>
          <a:ln w="28575">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200" b="1" dirty="0">
                <a:solidFill>
                  <a:schemeClr val="bg1"/>
                </a:solidFill>
              </a:rPr>
              <a:t>Θέση </a:t>
            </a:r>
          </a:p>
          <a:p>
            <a:pPr marL="0" indent="0" fontAlgn="auto">
              <a:spcAft>
                <a:spcPts val="0"/>
              </a:spcAft>
              <a:buNone/>
            </a:pPr>
            <a:r>
              <a:rPr lang="el-GR" sz="2200" b="1" dirty="0">
                <a:solidFill>
                  <a:schemeClr val="bg1"/>
                </a:solidFill>
              </a:rPr>
              <a:t>Ταχύτητα </a:t>
            </a:r>
          </a:p>
          <a:p>
            <a:pPr marL="0" indent="0" fontAlgn="auto">
              <a:spcAft>
                <a:spcPts val="0"/>
              </a:spcAft>
              <a:buNone/>
            </a:pPr>
            <a:r>
              <a:rPr lang="el-GR" sz="2200" b="1" dirty="0">
                <a:solidFill>
                  <a:schemeClr val="bg1"/>
                </a:solidFill>
              </a:rPr>
              <a:t>Επιτάχυνση</a:t>
            </a:r>
          </a:p>
        </p:txBody>
      </p:sp>
      <p:cxnSp>
        <p:nvCxnSpPr>
          <p:cNvPr id="45" name="Ευθύγραμμο βέλος σύνδεσης 44"/>
          <p:cNvCxnSpPr>
            <a:stCxn id="33" idx="2"/>
            <a:endCxn id="48" idx="0"/>
          </p:cNvCxnSpPr>
          <p:nvPr/>
        </p:nvCxnSpPr>
        <p:spPr>
          <a:xfrm flipH="1">
            <a:off x="3287203" y="4028579"/>
            <a:ext cx="1" cy="840581"/>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48" name="Θέση περιεχομένου 2"/>
          <p:cNvSpPr txBox="1">
            <a:spLocks/>
          </p:cNvSpPr>
          <p:nvPr/>
        </p:nvSpPr>
        <p:spPr>
          <a:xfrm>
            <a:off x="2447258" y="4869160"/>
            <a:ext cx="1679889" cy="1325518"/>
          </a:xfrm>
          <a:prstGeom prst="rect">
            <a:avLst/>
          </a:prstGeom>
          <a:solidFill>
            <a:schemeClr val="accent5">
              <a:lumMod val="50000"/>
            </a:schemeClr>
          </a:solidFill>
          <a:ln w="28575">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200" b="1" dirty="0">
                <a:solidFill>
                  <a:schemeClr val="bg1"/>
                </a:solidFill>
              </a:rPr>
              <a:t>Θέση </a:t>
            </a:r>
          </a:p>
          <a:p>
            <a:pPr marL="0" indent="0" fontAlgn="auto">
              <a:spcAft>
                <a:spcPts val="0"/>
              </a:spcAft>
              <a:buNone/>
            </a:pPr>
            <a:r>
              <a:rPr lang="el-GR" sz="2200" b="1" dirty="0">
                <a:solidFill>
                  <a:schemeClr val="bg1"/>
                </a:solidFill>
              </a:rPr>
              <a:t>Ταχύτητα </a:t>
            </a:r>
          </a:p>
          <a:p>
            <a:pPr marL="0" indent="0" fontAlgn="auto">
              <a:spcAft>
                <a:spcPts val="0"/>
              </a:spcAft>
              <a:buNone/>
            </a:pPr>
            <a:r>
              <a:rPr lang="el-GR" sz="2200" b="1" dirty="0">
                <a:solidFill>
                  <a:schemeClr val="bg1"/>
                </a:solidFill>
              </a:rPr>
              <a:t>Επιτάχυνση</a:t>
            </a:r>
          </a:p>
        </p:txBody>
      </p:sp>
      <p:cxnSp>
        <p:nvCxnSpPr>
          <p:cNvPr id="51" name="Ευθύγραμμο βέλος σύνδεσης 50"/>
          <p:cNvCxnSpPr>
            <a:stCxn id="13" idx="2"/>
            <a:endCxn id="54" idx="0"/>
          </p:cNvCxnSpPr>
          <p:nvPr/>
        </p:nvCxnSpPr>
        <p:spPr>
          <a:xfrm flipH="1">
            <a:off x="4797674" y="3082652"/>
            <a:ext cx="566100" cy="441871"/>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54" name="Θέση περιεχομένου 2"/>
          <p:cNvSpPr txBox="1">
            <a:spLocks/>
          </p:cNvSpPr>
          <p:nvPr/>
        </p:nvSpPr>
        <p:spPr>
          <a:xfrm>
            <a:off x="4131270" y="3524523"/>
            <a:ext cx="1332807" cy="504056"/>
          </a:xfrm>
          <a:prstGeom prst="rect">
            <a:avLst/>
          </a:prstGeom>
          <a:solidFill>
            <a:schemeClr val="accent5">
              <a:lumMod val="50000"/>
            </a:schemeClr>
          </a:solidFill>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b="1" dirty="0" smtClean="0">
                <a:solidFill>
                  <a:schemeClr val="bg1"/>
                </a:solidFill>
              </a:rPr>
              <a:t>Γραμμική </a:t>
            </a:r>
            <a:endParaRPr lang="el-GR" sz="2200" b="1" dirty="0">
              <a:solidFill>
                <a:schemeClr val="bg1"/>
              </a:solidFill>
            </a:endParaRPr>
          </a:p>
        </p:txBody>
      </p:sp>
      <p:cxnSp>
        <p:nvCxnSpPr>
          <p:cNvPr id="57" name="Ευθύγραμμο βέλος σύνδεσης 56"/>
          <p:cNvCxnSpPr>
            <a:stCxn id="13" idx="2"/>
            <a:endCxn id="60" idx="0"/>
          </p:cNvCxnSpPr>
          <p:nvPr/>
        </p:nvCxnSpPr>
        <p:spPr>
          <a:xfrm>
            <a:off x="5363774" y="3082652"/>
            <a:ext cx="1026758" cy="441871"/>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60" name="Θέση περιεχομένου 2"/>
          <p:cNvSpPr txBox="1">
            <a:spLocks/>
          </p:cNvSpPr>
          <p:nvPr/>
        </p:nvSpPr>
        <p:spPr>
          <a:xfrm>
            <a:off x="5724128" y="3524523"/>
            <a:ext cx="1332807" cy="504056"/>
          </a:xfrm>
          <a:prstGeom prst="rect">
            <a:avLst/>
          </a:prstGeom>
          <a:solidFill>
            <a:schemeClr val="accent5">
              <a:lumMod val="50000"/>
            </a:schemeClr>
          </a:solidFill>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b="1" dirty="0" smtClean="0">
                <a:solidFill>
                  <a:schemeClr val="bg1"/>
                </a:solidFill>
              </a:rPr>
              <a:t>Γωνιακή </a:t>
            </a:r>
            <a:endParaRPr lang="el-GR" sz="2200" b="1" dirty="0">
              <a:solidFill>
                <a:schemeClr val="bg1"/>
              </a:solidFill>
            </a:endParaRPr>
          </a:p>
        </p:txBody>
      </p:sp>
      <p:cxnSp>
        <p:nvCxnSpPr>
          <p:cNvPr id="63" name="Ευθύγραμμο βέλος σύνδεσης 62"/>
          <p:cNvCxnSpPr>
            <a:stCxn id="54" idx="2"/>
            <a:endCxn id="67" idx="0"/>
          </p:cNvCxnSpPr>
          <p:nvPr/>
        </p:nvCxnSpPr>
        <p:spPr>
          <a:xfrm flipH="1">
            <a:off x="4797673" y="4028579"/>
            <a:ext cx="1" cy="852154"/>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67" name="Θέση περιεχομένου 2"/>
          <p:cNvSpPr txBox="1">
            <a:spLocks/>
          </p:cNvSpPr>
          <p:nvPr/>
        </p:nvSpPr>
        <p:spPr>
          <a:xfrm>
            <a:off x="4214418" y="4880733"/>
            <a:ext cx="1166510" cy="432048"/>
          </a:xfrm>
          <a:prstGeom prst="rect">
            <a:avLst/>
          </a:prstGeom>
          <a:solidFill>
            <a:schemeClr val="accent5">
              <a:lumMod val="50000"/>
            </a:schemeClr>
          </a:solidFill>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200" b="1" dirty="0" smtClean="0">
                <a:solidFill>
                  <a:schemeClr val="bg1"/>
                </a:solidFill>
              </a:rPr>
              <a:t>Δύναμη </a:t>
            </a:r>
            <a:endParaRPr lang="el-GR" sz="2200" b="1" dirty="0">
              <a:solidFill>
                <a:schemeClr val="bg1"/>
              </a:solidFill>
            </a:endParaRPr>
          </a:p>
        </p:txBody>
      </p:sp>
      <p:cxnSp>
        <p:nvCxnSpPr>
          <p:cNvPr id="70" name="Ευθύγραμμο βέλος σύνδεσης 69"/>
          <p:cNvCxnSpPr>
            <a:stCxn id="60" idx="2"/>
            <a:endCxn id="73" idx="0"/>
          </p:cNvCxnSpPr>
          <p:nvPr/>
        </p:nvCxnSpPr>
        <p:spPr>
          <a:xfrm flipH="1">
            <a:off x="6390531" y="4028579"/>
            <a:ext cx="1" cy="837298"/>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73" name="Θέση περιεχομένου 2"/>
          <p:cNvSpPr txBox="1">
            <a:spLocks/>
          </p:cNvSpPr>
          <p:nvPr/>
        </p:nvSpPr>
        <p:spPr>
          <a:xfrm>
            <a:off x="5929029" y="4865877"/>
            <a:ext cx="923003" cy="424631"/>
          </a:xfrm>
          <a:prstGeom prst="rect">
            <a:avLst/>
          </a:prstGeom>
          <a:solidFill>
            <a:schemeClr val="accent5">
              <a:lumMod val="50000"/>
            </a:schemeClr>
          </a:solidFill>
          <a:ln w="28575">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200" b="1" dirty="0" smtClean="0">
                <a:solidFill>
                  <a:schemeClr val="bg1"/>
                </a:solidFill>
              </a:rPr>
              <a:t>Ροπή</a:t>
            </a:r>
            <a:endParaRPr lang="el-GR" sz="2200" b="1" dirty="0">
              <a:solidFill>
                <a:schemeClr val="bg1"/>
              </a:solidFill>
            </a:endParaRPr>
          </a:p>
        </p:txBody>
      </p:sp>
      <p:cxnSp>
        <p:nvCxnSpPr>
          <p:cNvPr id="79" name="Ευθύγραμμο βέλος σύνδεσης 78"/>
          <p:cNvCxnSpPr>
            <a:stCxn id="3" idx="2"/>
            <a:endCxn id="82" idx="0"/>
          </p:cNvCxnSpPr>
          <p:nvPr/>
        </p:nvCxnSpPr>
        <p:spPr>
          <a:xfrm>
            <a:off x="3929100" y="1844824"/>
            <a:ext cx="3694981" cy="714023"/>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82" name="Θέση περιεχομένου 2"/>
          <p:cNvSpPr txBox="1">
            <a:spLocks/>
          </p:cNvSpPr>
          <p:nvPr/>
        </p:nvSpPr>
        <p:spPr>
          <a:xfrm>
            <a:off x="6183921" y="2558847"/>
            <a:ext cx="2880320" cy="480834"/>
          </a:xfrm>
          <a:prstGeom prst="rect">
            <a:avLst/>
          </a:prstGeom>
          <a:solidFill>
            <a:schemeClr val="accent5">
              <a:lumMod val="50000"/>
            </a:schemeClr>
          </a:solidFill>
          <a:ln w="28575">
            <a:solidFill>
              <a:srgbClr val="820000"/>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b="1" dirty="0" smtClean="0">
                <a:solidFill>
                  <a:schemeClr val="bg1"/>
                </a:solidFill>
              </a:rPr>
              <a:t>Λειτουργική ανατομική</a:t>
            </a:r>
            <a:endParaRPr lang="el-GR" sz="2200" b="1" dirty="0">
              <a:solidFill>
                <a:schemeClr val="bg1"/>
              </a:solidFill>
            </a:endParaRPr>
          </a:p>
        </p:txBody>
      </p:sp>
      <p:sp>
        <p:nvSpPr>
          <p:cNvPr id="97" name="Θέση περιεχομένου 2"/>
          <p:cNvSpPr txBox="1">
            <a:spLocks/>
          </p:cNvSpPr>
          <p:nvPr/>
        </p:nvSpPr>
        <p:spPr>
          <a:xfrm>
            <a:off x="6673322" y="1288043"/>
            <a:ext cx="1893355" cy="504056"/>
          </a:xfrm>
          <a:prstGeom prst="rect">
            <a:avLst/>
          </a:prstGeom>
          <a:solidFill>
            <a:schemeClr val="accent5">
              <a:lumMod val="50000"/>
            </a:schemeClr>
          </a:solidFill>
          <a:ln w="28575">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smtClean="0">
                <a:solidFill>
                  <a:schemeClr val="bg1"/>
                </a:solidFill>
              </a:rPr>
              <a:t>Κινησιολογία</a:t>
            </a:r>
          </a:p>
          <a:p>
            <a:pPr fontAlgn="auto">
              <a:spcAft>
                <a:spcPts val="0"/>
              </a:spcAft>
            </a:pPr>
            <a:endParaRPr lang="el-GR" b="1" dirty="0">
              <a:solidFill>
                <a:schemeClr val="bg1"/>
              </a:solidFill>
            </a:endParaRPr>
          </a:p>
        </p:txBody>
      </p:sp>
      <p:cxnSp>
        <p:nvCxnSpPr>
          <p:cNvPr id="98" name="Ευθύγραμμο βέλος σύνδεσης 97"/>
          <p:cNvCxnSpPr>
            <a:stCxn id="97" idx="2"/>
            <a:endCxn id="82" idx="0"/>
          </p:cNvCxnSpPr>
          <p:nvPr/>
        </p:nvCxnSpPr>
        <p:spPr>
          <a:xfrm>
            <a:off x="7620000" y="1792099"/>
            <a:ext cx="4081" cy="766748"/>
          </a:xfrm>
          <a:prstGeom prst="straightConnector1">
            <a:avLst/>
          </a:prstGeom>
          <a:ln w="28575">
            <a:solidFill>
              <a:srgbClr val="82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339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Κινητική – Ροπές</a:t>
            </a:r>
            <a:r>
              <a:rPr lang="en-US" dirty="0"/>
              <a:t> </a:t>
            </a:r>
            <a:r>
              <a:rPr lang="en-US" sz="3200" b="0" dirty="0" smtClean="0"/>
              <a:t>3/3</a:t>
            </a:r>
            <a:r>
              <a:rPr lang="el-GR" dirty="0" smtClean="0"/>
              <a:t> </a:t>
            </a:r>
            <a:endParaRPr lang="el-GR" dirty="0"/>
          </a:p>
        </p:txBody>
      </p:sp>
      <p:sp>
        <p:nvSpPr>
          <p:cNvPr id="5" name="Content Placeholder 4"/>
          <p:cNvSpPr>
            <a:spLocks noGrp="1"/>
          </p:cNvSpPr>
          <p:nvPr>
            <p:ph idx="1"/>
          </p:nvPr>
        </p:nvSpPr>
        <p:spPr/>
        <p:txBody>
          <a:bodyPr>
            <a:noAutofit/>
          </a:bodyPr>
          <a:lstStyle/>
          <a:p>
            <a:r>
              <a:rPr lang="el-GR" sz="2200" dirty="0" smtClean="0"/>
              <a:t>Το πώς οι μύες παράγουν ροπές μέσω των αρθρώσεων είναι το πλέον σημαντικό και συχνά δύσκολο θέμα στην κινησιολογία</a:t>
            </a:r>
            <a:r>
              <a:rPr lang="en-US" sz="2200" dirty="0" smtClean="0"/>
              <a:t>.</a:t>
            </a:r>
            <a:endParaRPr lang="el-GR" sz="2200" dirty="0" smtClean="0"/>
          </a:p>
          <a:p>
            <a:r>
              <a:rPr lang="el-GR" sz="2200" dirty="0" smtClean="0"/>
              <a:t>Οι μύες έχουν την ικανότητα να προκαλούν ροπές (ή στροφές) γύρα από μία άρθρωση μόνο όταν:</a:t>
            </a:r>
          </a:p>
          <a:p>
            <a:pPr lvl="1">
              <a:spcBef>
                <a:spcPts val="1200"/>
              </a:spcBef>
            </a:pPr>
            <a:r>
              <a:rPr lang="el-GR" dirty="0" smtClean="0"/>
              <a:t>Η δύναμή τους εφαρμόζεται σε ένα επίπεδο κάθετο ως προς τον άξονα στροφής</a:t>
            </a:r>
            <a:r>
              <a:rPr lang="en-US" dirty="0" smtClean="0"/>
              <a:t>.</a:t>
            </a:r>
            <a:endParaRPr lang="el-GR" dirty="0" smtClean="0"/>
          </a:p>
          <a:p>
            <a:pPr lvl="1">
              <a:spcBef>
                <a:spcPts val="1200"/>
              </a:spcBef>
            </a:pPr>
            <a:r>
              <a:rPr lang="el-GR" dirty="0" smtClean="0"/>
              <a:t>Δρουν μέσω μοχλοβραχίονα που είναι μεγαλύτερος από το ‘0’</a:t>
            </a:r>
            <a:r>
              <a:rPr lang="en-US" dirty="0" smtClean="0"/>
              <a:t>.</a:t>
            </a:r>
            <a:endParaRPr lang="el-GR" dirty="0" smtClean="0"/>
          </a:p>
          <a:p>
            <a:r>
              <a:rPr lang="el-GR" sz="2200" dirty="0" smtClean="0"/>
              <a:t>Οι μύες δεν έχουν την ικανότητα να προκαλούν ροπές όταν:</a:t>
            </a:r>
          </a:p>
          <a:p>
            <a:pPr lvl="1">
              <a:spcBef>
                <a:spcPts val="1200"/>
              </a:spcBef>
            </a:pPr>
            <a:r>
              <a:rPr lang="el-GR" dirty="0" smtClean="0"/>
              <a:t>Η δύναμή τους εφαρμόζεται σε μία γραμμή που διασχίζει τον άξονα κίνησης</a:t>
            </a:r>
            <a:r>
              <a:rPr lang="en-US" dirty="0" smtClean="0"/>
              <a:t>.</a:t>
            </a:r>
            <a:endParaRPr lang="el-GR" dirty="0" smtClean="0"/>
          </a:p>
          <a:p>
            <a:pPr lvl="1">
              <a:spcBef>
                <a:spcPts val="1200"/>
              </a:spcBef>
            </a:pPr>
            <a:r>
              <a:rPr lang="el-GR" dirty="0" smtClean="0"/>
              <a:t>Η δύναμή τους εφαρμόζεται παράλληλα προς τον άξονα κίνησης</a:t>
            </a:r>
            <a:r>
              <a:rPr lang="en-US" dirty="0" smtClean="0"/>
              <a:t>.</a:t>
            </a:r>
            <a:endParaRPr 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2062311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Τύποι μυϊκής συστολής</a:t>
            </a:r>
            <a:endParaRPr lang="el-GR" dirty="0"/>
          </a:p>
        </p:txBody>
      </p:sp>
      <p:sp>
        <p:nvSpPr>
          <p:cNvPr id="3" name="Θέση περιεχομένου 2"/>
          <p:cNvSpPr>
            <a:spLocks noGrp="1"/>
          </p:cNvSpPr>
          <p:nvPr>
            <p:ph idx="1"/>
          </p:nvPr>
        </p:nvSpPr>
        <p:spPr>
          <a:xfrm>
            <a:off x="457200" y="1196752"/>
            <a:ext cx="8435280" cy="5616624"/>
          </a:xfrm>
        </p:spPr>
        <p:txBody>
          <a:bodyPr>
            <a:normAutofit fontScale="92500" lnSpcReduction="10000"/>
          </a:bodyPr>
          <a:lstStyle/>
          <a:p>
            <a:r>
              <a:rPr lang="el-GR" dirty="0"/>
              <a:t>Οι μύες ενεργοποιούνται όταν ερεθίζονται από το νευρικό </a:t>
            </a:r>
            <a:r>
              <a:rPr lang="el-GR" dirty="0" smtClean="0"/>
              <a:t>σύστημα</a:t>
            </a:r>
            <a:r>
              <a:rPr lang="en-US" dirty="0" smtClean="0"/>
              <a:t>.</a:t>
            </a:r>
            <a:endParaRPr lang="el-GR" dirty="0"/>
          </a:p>
          <a:p>
            <a:r>
              <a:rPr lang="el-GR" dirty="0"/>
              <a:t>Στην κατάσταση στατικής στροφικής ισορροπίας, όπου ο μυς ενεργοποιείται, αλλά το αντιβράχιο δεν κινείται λέγεται ότι ο μυς συστέλλεται ισομετρικά, δηλ., ενώ συστέλλεται διατηρεί σταθερό το μήκος </a:t>
            </a:r>
            <a:r>
              <a:rPr lang="el-GR" dirty="0" smtClean="0"/>
              <a:t>του</a:t>
            </a:r>
            <a:r>
              <a:rPr lang="en-US" dirty="0" smtClean="0"/>
              <a:t>.</a:t>
            </a:r>
            <a:endParaRPr lang="el-GR" dirty="0"/>
          </a:p>
          <a:p>
            <a:r>
              <a:rPr lang="el-GR" dirty="0"/>
              <a:t>Κατά την ισομετρική συστολή ενός μυός σε δεδομένο επίπεδο με δεδομένο άξονα κίνησης, η εσωτερική ροπή ισούται με την εξωτερική </a:t>
            </a:r>
            <a:r>
              <a:rPr lang="el-GR" dirty="0" smtClean="0"/>
              <a:t>ροπή</a:t>
            </a:r>
            <a:r>
              <a:rPr lang="en-US" dirty="0" smtClean="0"/>
              <a:t>.</a:t>
            </a:r>
            <a:endParaRPr lang="el-GR" dirty="0"/>
          </a:p>
          <a:p>
            <a:r>
              <a:rPr lang="el-GR" dirty="0"/>
              <a:t>Κατά την μειομετρική ή ομόκεντρη συστολή, η εσωτερική ροπή είναι μεγαλύτερη από την εξωτερική, οπότε ο μυς συστέλλεται μειώνοντας το μήκος του και προκαλώντας στροφή της άρθρωσης στην κατεύθυνση της έλξης του ενεργοποιημένου </a:t>
            </a:r>
            <a:r>
              <a:rPr lang="el-GR" dirty="0" smtClean="0"/>
              <a:t>μυός</a:t>
            </a:r>
            <a:r>
              <a:rPr lang="en-US" dirty="0" smtClean="0"/>
              <a:t>.</a:t>
            </a:r>
            <a:endParaRPr lang="el-GR" dirty="0"/>
          </a:p>
          <a:p>
            <a:r>
              <a:rPr lang="el-GR" dirty="0"/>
              <a:t>Κατά την πλειομετρική ή έκκεντρη συστολή ενός μυός, η εσωτερική ροπή είναι μικρότερη από την εξωτερική, οπότε ο μυς συστέλλεται αυξάνοντας το μήκος του και η κατεύθυνση της κίνησης καθορίζεται από την σχετικά μεγαλύτερη εξωτερική </a:t>
            </a:r>
            <a:r>
              <a:rPr lang="el-GR" dirty="0" smtClean="0"/>
              <a:t>ροπή</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6611539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Μυϊκή λειτουργία</a:t>
            </a:r>
            <a:r>
              <a:rPr lang="en-US" dirty="0" smtClean="0"/>
              <a:t> </a:t>
            </a:r>
            <a:r>
              <a:rPr lang="en-US" sz="3200" b="0" dirty="0" smtClean="0"/>
              <a:t>1/5</a:t>
            </a:r>
            <a:endParaRPr lang="el-GR" sz="3200" b="0" dirty="0"/>
          </a:p>
        </p:txBody>
      </p:sp>
      <p:sp>
        <p:nvSpPr>
          <p:cNvPr id="3" name="Content Placeholder 2"/>
          <p:cNvSpPr>
            <a:spLocks noGrp="1"/>
          </p:cNvSpPr>
          <p:nvPr>
            <p:ph idx="1"/>
          </p:nvPr>
        </p:nvSpPr>
        <p:spPr/>
        <p:txBody>
          <a:bodyPr>
            <a:normAutofit/>
          </a:bodyPr>
          <a:lstStyle/>
          <a:p>
            <a:r>
              <a:rPr lang="el-GR" dirty="0" smtClean="0"/>
              <a:t>Η μελέτη της κινησιολογίας μπορεί να επιτρέψει σε κάποιον να καθορίσει την λειτουργία συγκεκριμένου μυός χωρίς να βασίζεται στην αποστήθιση και στην μνήμη του</a:t>
            </a:r>
            <a:r>
              <a:rPr lang="en-US" dirty="0" smtClean="0"/>
              <a:t>.</a:t>
            </a:r>
            <a:endParaRPr lang="el-GR" dirty="0" smtClean="0"/>
          </a:p>
          <a:p>
            <a:r>
              <a:rPr lang="el-GR" dirty="0" smtClean="0"/>
              <a:t>Ας υποθέσουμε ότι απαιτείται να καθορίσουμε την ενέργεια του οπίσθιου δελτοειδή μυός στην γληνοβραχιόνια άρθρωση</a:t>
            </a:r>
            <a:r>
              <a:rPr lang="en-US" dirty="0" smtClean="0"/>
              <a:t>.</a:t>
            </a:r>
            <a:endParaRPr lang="el-GR" dirty="0" smtClean="0"/>
          </a:p>
          <a:p>
            <a:r>
              <a:rPr lang="el-GR" dirty="0" smtClean="0"/>
              <a:t>Σ’ αυτήν την περίπτωση θα πρέπει να υποθέσουμε:</a:t>
            </a:r>
          </a:p>
          <a:p>
            <a:pPr lvl="1">
              <a:spcBef>
                <a:spcPts val="1200"/>
              </a:spcBef>
            </a:pPr>
            <a:r>
              <a:rPr lang="el-GR" sz="2400" dirty="0" smtClean="0"/>
              <a:t>Ότι το βραχιόνιο είναι ελεύθερο να κινηθεί προς όλες τις κατευθύνσεις και η ωμοπλάτη είναι σταθερή</a:t>
            </a:r>
            <a:r>
              <a:rPr lang="en-US" sz="2400" dirty="0" smtClean="0"/>
              <a:t>.</a:t>
            </a:r>
            <a:endParaRPr lang="el-GR" sz="2400" dirty="0" smtClean="0"/>
          </a:p>
          <a:p>
            <a:pPr lvl="1">
              <a:spcBef>
                <a:spcPts val="1200"/>
              </a:spcBef>
            </a:pPr>
            <a:r>
              <a:rPr lang="el-GR" sz="2400" dirty="0" smtClean="0"/>
              <a:t>Ότι κατά την διάρκεια της μυϊκής συστολής το σώμα βρίσκεται στην ανατομική θέση</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42611028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Μυϊκή λειτουργία</a:t>
            </a:r>
            <a:r>
              <a:rPr lang="en-US" dirty="0"/>
              <a:t> </a:t>
            </a:r>
            <a:r>
              <a:rPr lang="en-US" sz="3200" b="0" dirty="0" smtClean="0"/>
              <a:t>2/5</a:t>
            </a:r>
            <a:endParaRPr lang="el-GR" dirty="0"/>
          </a:p>
        </p:txBody>
      </p:sp>
      <p:sp>
        <p:nvSpPr>
          <p:cNvPr id="3" name="Content Placeholder 2"/>
          <p:cNvSpPr>
            <a:spLocks noGrp="1"/>
          </p:cNvSpPr>
          <p:nvPr>
            <p:ph idx="1"/>
          </p:nvPr>
        </p:nvSpPr>
        <p:spPr>
          <a:xfrm>
            <a:off x="457200" y="1196752"/>
            <a:ext cx="8435280" cy="5040560"/>
          </a:xfrm>
        </p:spPr>
        <p:txBody>
          <a:bodyPr>
            <a:normAutofit/>
          </a:bodyPr>
          <a:lstStyle/>
          <a:p>
            <a:r>
              <a:rPr lang="el-GR" dirty="0" smtClean="0"/>
              <a:t>Το πρώτο βήμα στην ανάλυση είναι να καθοριστεί το επίπεδο της στροφικής κίνησης που επιτρέπει η άρθρωση</a:t>
            </a:r>
            <a:r>
              <a:rPr lang="en-US" dirty="0" smtClean="0"/>
              <a:t>.</a:t>
            </a:r>
            <a:endParaRPr lang="el-GR" dirty="0" smtClean="0"/>
          </a:p>
          <a:p>
            <a:r>
              <a:rPr lang="el-GR" dirty="0" smtClean="0"/>
              <a:t>Στην περίπτωση του παραδείγματος:</a:t>
            </a:r>
          </a:p>
          <a:p>
            <a:pPr lvl="1">
              <a:spcBef>
                <a:spcPts val="1200"/>
              </a:spcBef>
            </a:pPr>
            <a:r>
              <a:rPr lang="el-GR" sz="2400" dirty="0" smtClean="0"/>
              <a:t>Η γληνοβραχιόνια άρθρωση κινείται σε όλα τα επίπεδα και </a:t>
            </a:r>
          </a:p>
          <a:p>
            <a:pPr lvl="1">
              <a:spcBef>
                <a:spcPts val="1200"/>
              </a:spcBef>
            </a:pPr>
            <a:r>
              <a:rPr lang="el-GR" sz="2400" dirty="0" smtClean="0"/>
              <a:t>Πιθανώς όλοι οι μύες που διασχίζουν την άρθρωση μπορούν να εκφράσουν την κίνησή τους και στα 3 επίπεδα</a:t>
            </a:r>
            <a:r>
              <a:rPr lang="en-US" sz="2400" dirty="0" smtClean="0"/>
              <a:t>,</a:t>
            </a:r>
            <a:endParaRPr lang="el-GR" sz="2400" dirty="0" smtClean="0"/>
          </a:p>
          <a:p>
            <a:pPr lvl="1">
              <a:spcBef>
                <a:spcPts val="1200"/>
              </a:spcBef>
            </a:pPr>
            <a:r>
              <a:rPr lang="el-GR" sz="2400" dirty="0" smtClean="0"/>
              <a:t>Οπότε ο οπίσθιος δελτοειδής μπορεί να λειτουργεί στο μετωπιαίο, οβελιαίο και εγκάρσιο επίπεδο</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563727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Μυϊκή λειτουργία</a:t>
            </a:r>
            <a:r>
              <a:rPr lang="en-US" dirty="0"/>
              <a:t> </a:t>
            </a:r>
            <a:r>
              <a:rPr lang="en-US" sz="3200" b="0" dirty="0" smtClean="0"/>
              <a:t>3/5</a:t>
            </a:r>
            <a:endParaRPr lang="el-GR" dirty="0"/>
          </a:p>
        </p:txBody>
      </p:sp>
      <p:sp>
        <p:nvSpPr>
          <p:cNvPr id="3" name="Θέση περιεχομένου 2"/>
          <p:cNvSpPr>
            <a:spLocks noGrp="1"/>
          </p:cNvSpPr>
          <p:nvPr>
            <p:ph idx="1"/>
          </p:nvPr>
        </p:nvSpPr>
        <p:spPr/>
        <p:txBody>
          <a:bodyPr/>
          <a:lstStyle/>
          <a:p>
            <a:r>
              <a:rPr lang="el-GR" dirty="0"/>
              <a:t>Όμως, υπάρχουν μύες που η ενέργειά τους αλλάζει ανάλογα με την αρχική θέση της </a:t>
            </a:r>
            <a:r>
              <a:rPr lang="el-GR" dirty="0" smtClean="0"/>
              <a:t>άρθρωσης</a:t>
            </a:r>
            <a:r>
              <a:rPr lang="en-US" dirty="0" smtClean="0"/>
              <a:t>.</a:t>
            </a:r>
            <a:endParaRPr lang="el-GR" dirty="0"/>
          </a:p>
          <a:p>
            <a:r>
              <a:rPr lang="el-GR" dirty="0"/>
              <a:t>Στην ανατομική θέση ο οπίσθιος δελτοειδής είναι </a:t>
            </a:r>
            <a:r>
              <a:rPr lang="el-GR" dirty="0" smtClean="0"/>
              <a:t>προσαγωγός</a:t>
            </a:r>
            <a:r>
              <a:rPr lang="en-US" dirty="0" smtClean="0"/>
              <a:t>.</a:t>
            </a:r>
            <a:endParaRPr lang="el-GR" dirty="0"/>
          </a:p>
          <a:p>
            <a:r>
              <a:rPr lang="el-GR" dirty="0"/>
              <a:t>Εάν το βραχιόνιο έρθει σε θέση απαγωγής έτσι ώστε η γραμμή έλξης του να βρίσκεται πάνω από τον άξονα κίνησης με συνέπεια ο μυς αυτός να μετατραπεί σε απαγωγό </a:t>
            </a:r>
            <a:r>
              <a:rPr lang="el-GR" dirty="0" smtClean="0"/>
              <a:t>μυ</a:t>
            </a:r>
            <a:r>
              <a:rPr lang="en-US" dirty="0" smtClean="0"/>
              <a:t>.</a:t>
            </a:r>
            <a:endParaRPr lang="el-GR" dirty="0"/>
          </a:p>
          <a:p>
            <a:r>
              <a:rPr lang="el-GR" dirty="0"/>
              <a:t>Αυτό σημαίνει ότι, όταν αναλύουμε μία κίνηση θα πρέπει να καθορίσουμε τα σημεία </a:t>
            </a:r>
            <a:r>
              <a:rPr lang="el-GR" dirty="0" smtClean="0"/>
              <a:t>αναφοράς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6042954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Μυϊκή λειτουργία</a:t>
            </a:r>
            <a:r>
              <a:rPr lang="en-US" dirty="0"/>
              <a:t> </a:t>
            </a:r>
            <a:r>
              <a:rPr lang="en-US" sz="3200" b="0" dirty="0" smtClean="0"/>
              <a:t>4/5</a:t>
            </a:r>
            <a:endParaRPr lang="el-GR" dirty="0"/>
          </a:p>
        </p:txBody>
      </p:sp>
      <p:sp>
        <p:nvSpPr>
          <p:cNvPr id="3" name="Θέση περιεχομένου 2"/>
          <p:cNvSpPr>
            <a:spLocks noGrp="1"/>
          </p:cNvSpPr>
          <p:nvPr>
            <p:ph idx="1"/>
          </p:nvPr>
        </p:nvSpPr>
        <p:spPr/>
        <p:txBody>
          <a:bodyPr>
            <a:normAutofit/>
          </a:bodyPr>
          <a:lstStyle/>
          <a:p>
            <a:r>
              <a:rPr lang="el-GR" dirty="0"/>
              <a:t>Όταν περιγράφεται μία κίνηση χρησιμοποιούνται οι παρακάτω όροι:</a:t>
            </a:r>
          </a:p>
          <a:p>
            <a:pPr lvl="1"/>
            <a:r>
              <a:rPr lang="el-GR" sz="2400" dirty="0"/>
              <a:t>Ο αγωνιστής μυς: είναι ένας μυς ή μία μυϊκή ομάδα που είναι κυρίως υπεύθυνη για την εκτέλεση συγκεκριμένης </a:t>
            </a:r>
            <a:r>
              <a:rPr lang="el-GR" sz="2400" dirty="0" smtClean="0"/>
              <a:t>κίνησης</a:t>
            </a:r>
            <a:r>
              <a:rPr lang="en-US" sz="2400" dirty="0" smtClean="0"/>
              <a:t>.</a:t>
            </a:r>
            <a:endParaRPr lang="el-GR" sz="2400" dirty="0"/>
          </a:p>
          <a:p>
            <a:pPr lvl="1"/>
            <a:r>
              <a:rPr lang="el-GR" sz="2400" dirty="0"/>
              <a:t>Ο ανταγωνιστής μυς: είναι ένας μυς ή μία μυϊκή ομάδα που έχουν ακριβώς την αντίθετη ενέργεια του αγωνιστή </a:t>
            </a:r>
            <a:r>
              <a:rPr lang="el-GR" sz="2400" dirty="0" smtClean="0"/>
              <a:t>μυός</a:t>
            </a:r>
            <a:r>
              <a:rPr lang="en-US" sz="2400" dirty="0" smtClean="0"/>
              <a:t>.</a:t>
            </a:r>
            <a:endParaRPr lang="el-GR" sz="2400" dirty="0"/>
          </a:p>
          <a:p>
            <a:pPr lvl="1"/>
            <a:r>
              <a:rPr lang="el-GR" sz="2400" dirty="0"/>
              <a:t>Οι συνεργοί μύες είναι εκείνοι οι οποίοι συνεργάζονται με τον αγωνιστή στην εκτέλεση μιας </a:t>
            </a:r>
            <a:r>
              <a:rPr lang="el-GR" sz="2400" dirty="0" smtClean="0"/>
              <a:t>κίνησης</a:t>
            </a:r>
            <a:r>
              <a:rPr lang="en-US"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9584070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Μυϊκή λειτουργία</a:t>
            </a:r>
            <a:r>
              <a:rPr lang="en-US" dirty="0"/>
              <a:t> </a:t>
            </a:r>
            <a:r>
              <a:rPr lang="en-US" sz="3200" b="0" dirty="0" smtClean="0"/>
              <a:t>5/5</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Στο σώμα μας πολλοί μύες λειτουργούν ως συνεργοί για την εκτέλεση μιας </a:t>
            </a:r>
            <a:r>
              <a:rPr lang="el-GR" dirty="0" smtClean="0"/>
              <a:t>κίνησης</a:t>
            </a:r>
            <a:r>
              <a:rPr lang="en-US" dirty="0" smtClean="0"/>
              <a:t>.</a:t>
            </a:r>
            <a:endParaRPr lang="el-GR" dirty="0"/>
          </a:p>
          <a:p>
            <a:r>
              <a:rPr lang="el-GR" dirty="0"/>
              <a:t>Π.χ., ο κερκιδικός και ο ωλένιος καμπτήρας του καρπού συστέλλονται ως συνεργοί για να γίνει κάμψη του </a:t>
            </a:r>
            <a:r>
              <a:rPr lang="el-GR" dirty="0" smtClean="0"/>
              <a:t>καρπού</a:t>
            </a:r>
            <a:r>
              <a:rPr lang="en-US" dirty="0" smtClean="0"/>
              <a:t>.</a:t>
            </a:r>
            <a:endParaRPr lang="el-GR" dirty="0"/>
          </a:p>
          <a:p>
            <a:r>
              <a:rPr lang="el-GR" dirty="0"/>
              <a:t>Ο κάθε ένας από αυτούς τους μύες εκτελεί και αντίθετες κινήσεις που </a:t>
            </a:r>
            <a:r>
              <a:rPr lang="el-GR" dirty="0" smtClean="0"/>
              <a:t>αλληλοεξουδετερώνονται</a:t>
            </a:r>
            <a:r>
              <a:rPr lang="en-US" dirty="0" smtClean="0"/>
              <a:t>.</a:t>
            </a:r>
            <a:endParaRPr lang="el-GR" dirty="0"/>
          </a:p>
          <a:p>
            <a:r>
              <a:rPr lang="el-GR" dirty="0"/>
              <a:t>Ένα άλλο παράδειγμα είναι οι μύες που συνεργάζονται ως ζεύγος </a:t>
            </a:r>
            <a:r>
              <a:rPr lang="el-GR" dirty="0" smtClean="0"/>
              <a:t>δύναμης</a:t>
            </a:r>
            <a:r>
              <a:rPr lang="en-US" dirty="0" smtClean="0"/>
              <a:t>.</a:t>
            </a:r>
            <a:endParaRPr lang="el-GR" dirty="0"/>
          </a:p>
          <a:p>
            <a:r>
              <a:rPr lang="el-GR" dirty="0"/>
              <a:t>Το μυϊκό ζεύγος δύναμης σχηματίζεται από τους μύες που ταυτόχρονα παράγουν δύναμη σε διαφορετική γραμμική κατεύθυνση, αλλά η ροπή που δημιουργείται δρα προς την ίδια στροφική </a:t>
            </a:r>
            <a:r>
              <a:rPr lang="el-GR" dirty="0" smtClean="0"/>
              <a:t>κατεύθυνση</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4438100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Μοχλοί </a:t>
            </a:r>
            <a:endParaRPr lang="el-GR" dirty="0"/>
          </a:p>
        </p:txBody>
      </p:sp>
      <p:grpSp>
        <p:nvGrpSpPr>
          <p:cNvPr id="30" name="Ομάδα 29"/>
          <p:cNvGrpSpPr/>
          <p:nvPr/>
        </p:nvGrpSpPr>
        <p:grpSpPr>
          <a:xfrm>
            <a:off x="2512125" y="1340768"/>
            <a:ext cx="4119751" cy="2592288"/>
            <a:chOff x="12098" y="3212976"/>
            <a:chExt cx="3119742" cy="1800200"/>
          </a:xfrm>
        </p:grpSpPr>
        <p:sp>
          <p:nvSpPr>
            <p:cNvPr id="3" name="Ισοσκελές τρίγωνο 2"/>
            <p:cNvSpPr/>
            <p:nvPr/>
          </p:nvSpPr>
          <p:spPr>
            <a:xfrm>
              <a:off x="1763688" y="3645024"/>
              <a:ext cx="360040" cy="79208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 name="Ευθεία γραμμή σύνδεσης 6"/>
            <p:cNvCxnSpPr/>
            <p:nvPr/>
          </p:nvCxnSpPr>
          <p:spPr>
            <a:xfrm>
              <a:off x="179512" y="3717032"/>
              <a:ext cx="29523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51520" y="3465004"/>
              <a:ext cx="288032" cy="25202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Ορθογώνιο 8"/>
            <p:cNvSpPr/>
            <p:nvPr/>
          </p:nvSpPr>
          <p:spPr>
            <a:xfrm>
              <a:off x="2555776" y="3212976"/>
              <a:ext cx="504056" cy="50405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1" name="Ευθύγραμμο βέλος σύνδεσης 10"/>
            <p:cNvCxnSpPr/>
            <p:nvPr/>
          </p:nvCxnSpPr>
          <p:spPr>
            <a:xfrm>
              <a:off x="2051720" y="3861048"/>
              <a:ext cx="756084"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395536" y="3861048"/>
              <a:ext cx="140415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9865" y="3871791"/>
              <a:ext cx="415498" cy="338554"/>
            </a:xfrm>
            <a:prstGeom prst="rect">
              <a:avLst/>
            </a:prstGeom>
            <a:noFill/>
          </p:spPr>
          <p:txBody>
            <a:bodyPr wrap="none" rtlCol="0">
              <a:spAutoFit/>
            </a:bodyPr>
            <a:lstStyle/>
            <a:p>
              <a:r>
                <a:rPr lang="en-US" sz="1600" dirty="0" smtClean="0">
                  <a:latin typeface="+mn-lt"/>
                </a:rPr>
                <a:t>D1</a:t>
              </a:r>
              <a:endParaRPr lang="el-GR" sz="1600" dirty="0">
                <a:latin typeface="+mn-lt"/>
              </a:endParaRPr>
            </a:p>
          </p:txBody>
        </p:sp>
        <p:sp>
          <p:nvSpPr>
            <p:cNvPr id="17" name="TextBox 16"/>
            <p:cNvSpPr txBox="1"/>
            <p:nvPr/>
          </p:nvSpPr>
          <p:spPr>
            <a:xfrm>
              <a:off x="2274110" y="3847487"/>
              <a:ext cx="311304" cy="338554"/>
            </a:xfrm>
            <a:prstGeom prst="rect">
              <a:avLst/>
            </a:prstGeom>
            <a:noFill/>
          </p:spPr>
          <p:txBody>
            <a:bodyPr wrap="none" rtlCol="0">
              <a:spAutoFit/>
            </a:bodyPr>
            <a:lstStyle/>
            <a:p>
              <a:r>
                <a:rPr lang="en-US" sz="1600" dirty="0" smtClean="0">
                  <a:latin typeface="+mn-lt"/>
                </a:rPr>
                <a:t>D</a:t>
              </a:r>
              <a:endParaRPr lang="el-GR" sz="1600" dirty="0">
                <a:latin typeface="+mn-lt"/>
              </a:endParaRPr>
            </a:p>
          </p:txBody>
        </p:sp>
        <p:cxnSp>
          <p:nvCxnSpPr>
            <p:cNvPr id="19" name="Ευθύγραμμο βέλος σύνδεσης 18"/>
            <p:cNvCxnSpPr/>
            <p:nvPr/>
          </p:nvCxnSpPr>
          <p:spPr>
            <a:xfrm>
              <a:off x="395536" y="3573016"/>
              <a:ext cx="0" cy="93610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2807804" y="3501008"/>
              <a:ext cx="0" cy="1512168"/>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098" y="4133550"/>
              <a:ext cx="383438" cy="338554"/>
            </a:xfrm>
            <a:prstGeom prst="rect">
              <a:avLst/>
            </a:prstGeom>
            <a:noFill/>
          </p:spPr>
          <p:txBody>
            <a:bodyPr wrap="none" rtlCol="0">
              <a:spAutoFit/>
            </a:bodyPr>
            <a:lstStyle/>
            <a:p>
              <a:r>
                <a:rPr lang="en-US" sz="1600" dirty="0" smtClean="0">
                  <a:latin typeface="+mn-lt"/>
                </a:rPr>
                <a:t>F1</a:t>
              </a:r>
              <a:endParaRPr lang="el-GR" sz="1600" dirty="0">
                <a:latin typeface="+mn-lt"/>
              </a:endParaRPr>
            </a:p>
          </p:txBody>
        </p:sp>
        <p:sp>
          <p:nvSpPr>
            <p:cNvPr id="29" name="TextBox 28"/>
            <p:cNvSpPr txBox="1"/>
            <p:nvPr/>
          </p:nvSpPr>
          <p:spPr>
            <a:xfrm>
              <a:off x="2850619" y="4647964"/>
              <a:ext cx="279244" cy="338554"/>
            </a:xfrm>
            <a:prstGeom prst="rect">
              <a:avLst/>
            </a:prstGeom>
            <a:noFill/>
          </p:spPr>
          <p:txBody>
            <a:bodyPr wrap="none" rtlCol="0">
              <a:spAutoFit/>
            </a:bodyPr>
            <a:lstStyle/>
            <a:p>
              <a:r>
                <a:rPr lang="en-US" sz="1600" dirty="0" smtClean="0">
                  <a:latin typeface="+mn-lt"/>
                </a:rPr>
                <a:t>F</a:t>
              </a:r>
              <a:endParaRPr lang="el-GR" sz="1600" dirty="0">
                <a:latin typeface="+mn-lt"/>
              </a:endParaRPr>
            </a:p>
          </p:txBody>
        </p:sp>
      </p:grpSp>
      <p:sp>
        <p:nvSpPr>
          <p:cNvPr id="31" name="Θέση περιεχομένου 30"/>
          <p:cNvSpPr>
            <a:spLocks noGrp="1"/>
          </p:cNvSpPr>
          <p:nvPr>
            <p:ph idx="1"/>
          </p:nvPr>
        </p:nvSpPr>
        <p:spPr>
          <a:xfrm>
            <a:off x="323528" y="4149080"/>
            <a:ext cx="8640959" cy="2232248"/>
          </a:xfrm>
        </p:spPr>
        <p:txBody>
          <a:bodyPr/>
          <a:lstStyle/>
          <a:p>
            <a:r>
              <a:rPr lang="el-GR" dirty="0"/>
              <a:t>Στο σώμα μας οι εσωτερικές και εξωτερικές δυνάμεις δρουν μέσω των </a:t>
            </a:r>
            <a:r>
              <a:rPr lang="el-GR" dirty="0" smtClean="0"/>
              <a:t>μοχλοβραχιόνων</a:t>
            </a:r>
            <a:r>
              <a:rPr lang="en-US" dirty="0" smtClean="0"/>
              <a:t>.</a:t>
            </a:r>
            <a:endParaRPr lang="el-GR" dirty="0"/>
          </a:p>
          <a:p>
            <a:r>
              <a:rPr lang="el-GR" dirty="0"/>
              <a:t>Μία λειτουργία του μοχλού είναι να μετατρέπει την γραμμική κίνηση σε </a:t>
            </a:r>
            <a:r>
              <a:rPr lang="el-GR" dirty="0" smtClean="0"/>
              <a:t>στροφική</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659308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Μοχλός 1</a:t>
            </a:r>
            <a:r>
              <a:rPr lang="el-GR" baseline="30000" dirty="0" smtClean="0"/>
              <a:t>ου</a:t>
            </a:r>
            <a:r>
              <a:rPr lang="el-GR" dirty="0" smtClean="0"/>
              <a:t> είδους</a:t>
            </a:r>
            <a:endParaRPr lang="el-GR" dirty="0"/>
          </a:p>
        </p:txBody>
      </p:sp>
      <mc:AlternateContent xmlns:mc="http://schemas.openxmlformats.org/markup-compatibility/2006" xmlns:a14="http://schemas.microsoft.com/office/drawing/2010/main">
        <mc:Choice Requires="a14">
          <p:sp>
            <p:nvSpPr>
              <p:cNvPr id="7" name="TextBox 6"/>
              <p:cNvSpPr txBox="1"/>
              <p:nvPr/>
            </p:nvSpPr>
            <p:spPr>
              <a:xfrm>
                <a:off x="251520" y="1244059"/>
                <a:ext cx="4434804" cy="5414944"/>
              </a:xfrm>
              <a:prstGeom prst="rect">
                <a:avLst/>
              </a:prstGeom>
              <a:solidFill>
                <a:schemeClr val="bg1"/>
              </a:solidFill>
              <a:ln>
                <a:solidFill>
                  <a:schemeClr val="tx1"/>
                </a:solidFill>
              </a:ln>
            </p:spPr>
            <p:txBody>
              <a:bodyPr wrap="none" rtlCol="0">
                <a:spAutoFit/>
              </a:bodyPr>
              <a:lstStyle/>
              <a:p>
                <a:pPr>
                  <a:spcBef>
                    <a:spcPts val="600"/>
                  </a:spcBef>
                </a:pPr>
                <a:r>
                  <a:rPr lang="el-GR" sz="2200" dirty="0" smtClean="0">
                    <a:latin typeface="+mn-lt"/>
                  </a:rPr>
                  <a:t>Βάρος κεφαλής (</a:t>
                </a:r>
                <a:r>
                  <a:rPr lang="en-US" sz="2200" dirty="0" smtClean="0">
                    <a:latin typeface="+mn-lt"/>
                  </a:rPr>
                  <a:t>FB</a:t>
                </a:r>
                <a:r>
                  <a:rPr lang="el-GR" sz="2200" dirty="0" smtClean="0">
                    <a:latin typeface="+mn-lt"/>
                  </a:rPr>
                  <a:t>)  = 46,7 Ν</a:t>
                </a:r>
              </a:p>
              <a:p>
                <a:pPr>
                  <a:spcBef>
                    <a:spcPts val="600"/>
                  </a:spcBef>
                </a:pPr>
                <a:r>
                  <a:rPr lang="el-GR" sz="2200" dirty="0" smtClean="0">
                    <a:latin typeface="+mn-lt"/>
                  </a:rPr>
                  <a:t>Μυϊκή δύναμη (</a:t>
                </a:r>
                <a:r>
                  <a:rPr lang="en-US" sz="2200" dirty="0" smtClean="0">
                    <a:latin typeface="+mn-lt"/>
                  </a:rPr>
                  <a:t>FM</a:t>
                </a:r>
                <a:r>
                  <a:rPr lang="el-GR" sz="2200" dirty="0" smtClean="0">
                    <a:latin typeface="+mn-lt"/>
                  </a:rPr>
                  <a:t>) = άγνωστη</a:t>
                </a:r>
                <a:endParaRPr lang="en-US" sz="2200" dirty="0" smtClean="0">
                  <a:latin typeface="+mn-lt"/>
                </a:endParaRPr>
              </a:p>
              <a:p>
                <a:pPr>
                  <a:spcBef>
                    <a:spcPts val="600"/>
                  </a:spcBef>
                </a:pPr>
                <a:r>
                  <a:rPr lang="el-GR" sz="2200" dirty="0" smtClean="0">
                    <a:latin typeface="+mn-lt"/>
                  </a:rPr>
                  <a:t>Εξωτερική ροπή (ΕΡ)</a:t>
                </a:r>
                <a:r>
                  <a:rPr lang="en-US" sz="2200" dirty="0" smtClean="0">
                    <a:latin typeface="+mn-lt"/>
                  </a:rPr>
                  <a:t> = 3,2 cm</a:t>
                </a:r>
                <a:endParaRPr lang="el-GR" sz="2200" dirty="0" smtClean="0">
                  <a:latin typeface="+mn-lt"/>
                </a:endParaRPr>
              </a:p>
              <a:p>
                <a:pPr>
                  <a:spcBef>
                    <a:spcPts val="600"/>
                  </a:spcBef>
                </a:pPr>
                <a:r>
                  <a:rPr lang="el-GR" sz="2200" dirty="0" smtClean="0">
                    <a:latin typeface="+mn-lt"/>
                  </a:rPr>
                  <a:t>Εσωτερική ροπή (ΙΡ)= 4</a:t>
                </a:r>
                <a:r>
                  <a:rPr lang="en-US" sz="2200" dirty="0" smtClean="0">
                    <a:latin typeface="+mn-lt"/>
                  </a:rPr>
                  <a:t>cm</a:t>
                </a:r>
                <a:endParaRPr lang="el-GR" sz="2200" dirty="0" smtClean="0">
                  <a:latin typeface="+mn-lt"/>
                </a:endParaRPr>
              </a:p>
              <a:p>
                <a:pPr>
                  <a:spcBef>
                    <a:spcPts val="600"/>
                  </a:spcBef>
                </a:pPr>
                <a:r>
                  <a:rPr lang="el-GR" sz="2200" dirty="0" smtClean="0">
                    <a:latin typeface="+mn-lt"/>
                  </a:rPr>
                  <a:t>Μηχανικό πλεονέκτημα </a:t>
                </a:r>
                <a:r>
                  <a:rPr lang="en-US" sz="2200" dirty="0" smtClean="0">
                    <a:latin typeface="+mn-lt"/>
                  </a:rPr>
                  <a:t>(</a:t>
                </a:r>
                <a:r>
                  <a:rPr lang="el-GR" sz="2200" dirty="0" smtClean="0">
                    <a:latin typeface="+mn-lt"/>
                  </a:rPr>
                  <a:t>ΙΡ/ΕΡ)= 1,25</a:t>
                </a:r>
              </a:p>
              <a:p>
                <a:pPr>
                  <a:spcBef>
                    <a:spcPts val="600"/>
                  </a:spcBef>
                </a:pPr>
                <a:endParaRPr lang="el-GR" sz="2200" dirty="0">
                  <a:latin typeface="+mn-lt"/>
                </a:endParaRPr>
              </a:p>
              <a:p>
                <a:pPr/>
                <a14:m>
                  <m:oMathPara xmlns:m="http://schemas.openxmlformats.org/officeDocument/2006/math">
                    <m:oMathParaPr>
                      <m:jc m:val="centerGroup"/>
                    </m:oMathParaPr>
                    <m:oMath xmlns:m="http://schemas.openxmlformats.org/officeDocument/2006/math">
                      <m:r>
                        <a:rPr lang="en-US" sz="2400" i="1">
                          <a:latin typeface="Cambria Math"/>
                        </a:rPr>
                        <m:t>𝐹𝑀</m:t>
                      </m:r>
                      <m:r>
                        <a:rPr lang="en-US" sz="2400" i="1">
                          <a:latin typeface="Cambria Math"/>
                          <a:ea typeface="Cambria Math"/>
                        </a:rPr>
                        <m:t>×</m:t>
                      </m:r>
                      <m:r>
                        <a:rPr lang="en-US" sz="2400" i="1">
                          <a:latin typeface="Cambria Math"/>
                          <a:ea typeface="Cambria Math"/>
                        </a:rPr>
                        <m:t>𝐼𝑃</m:t>
                      </m:r>
                      <m:r>
                        <a:rPr lang="en-US" sz="2400" i="1">
                          <a:latin typeface="Cambria Math"/>
                          <a:ea typeface="Cambria Math"/>
                        </a:rPr>
                        <m:t>=</m:t>
                      </m:r>
                      <m:r>
                        <a:rPr lang="en-US" sz="2400" i="1">
                          <a:latin typeface="Cambria Math"/>
                          <a:ea typeface="Cambria Math"/>
                        </a:rPr>
                        <m:t>𝐹𝐵</m:t>
                      </m:r>
                      <m:r>
                        <a:rPr lang="en-US" sz="2400" i="1">
                          <a:latin typeface="Cambria Math"/>
                          <a:ea typeface="Cambria Math"/>
                        </a:rPr>
                        <m:t>×</m:t>
                      </m:r>
                      <m:r>
                        <a:rPr lang="en-US" sz="2400" i="1">
                          <a:latin typeface="Cambria Math"/>
                          <a:ea typeface="Cambria Math"/>
                        </a:rPr>
                        <m:t>𝐸𝑃</m:t>
                      </m:r>
                      <m:r>
                        <a:rPr lang="en-US" sz="2400" i="1">
                          <a:latin typeface="Cambria Math"/>
                          <a:ea typeface="Cambria Math"/>
                        </a:rPr>
                        <m:t> </m:t>
                      </m:r>
                    </m:oMath>
                  </m:oMathPara>
                </a14:m>
                <a:endParaRPr lang="en-US" sz="2400" dirty="0">
                  <a:latin typeface="+mn-lt"/>
                  <a:ea typeface="Cambria Math"/>
                </a:endParaRPr>
              </a:p>
              <a:p>
                <a:pPr/>
                <a14:m>
                  <m:oMathPara xmlns:m="http://schemas.openxmlformats.org/officeDocument/2006/math">
                    <m:oMathParaPr>
                      <m:jc m:val="centerGroup"/>
                    </m:oMathParaPr>
                    <m:oMath xmlns:m="http://schemas.openxmlformats.org/officeDocument/2006/math">
                      <m:r>
                        <a:rPr lang="en-US" sz="2400" i="1">
                          <a:latin typeface="Cambria Math"/>
                          <a:ea typeface="Cambria Math"/>
                        </a:rPr>
                        <m:t>𝐹𝑀</m:t>
                      </m:r>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𝐹𝐵</m:t>
                          </m:r>
                          <m:r>
                            <a:rPr lang="en-US" sz="2400" i="1">
                              <a:latin typeface="Cambria Math"/>
                              <a:ea typeface="Cambria Math"/>
                            </a:rPr>
                            <m:t>×</m:t>
                          </m:r>
                          <m:r>
                            <a:rPr lang="en-US" sz="2400" i="1">
                              <a:latin typeface="Cambria Math"/>
                              <a:ea typeface="Cambria Math"/>
                            </a:rPr>
                            <m:t>𝐸𝑃</m:t>
                          </m:r>
                        </m:num>
                        <m:den>
                          <m:r>
                            <a:rPr lang="en-US" sz="2400" i="1">
                              <a:latin typeface="Cambria Math"/>
                              <a:ea typeface="Cambria Math"/>
                            </a:rPr>
                            <m:t>𝐼𝑃</m:t>
                          </m:r>
                        </m:den>
                      </m:f>
                    </m:oMath>
                  </m:oMathPara>
                </a14:m>
                <a:endParaRPr lang="en-US" sz="2400" dirty="0">
                  <a:latin typeface="+mn-lt"/>
                  <a:ea typeface="Cambria Math"/>
                </a:endParaRPr>
              </a:p>
              <a:p>
                <a:pPr/>
                <a14:m>
                  <m:oMathPara xmlns:m="http://schemas.openxmlformats.org/officeDocument/2006/math">
                    <m:oMathParaPr>
                      <m:jc m:val="centerGroup"/>
                    </m:oMathParaPr>
                    <m:oMath xmlns:m="http://schemas.openxmlformats.org/officeDocument/2006/math">
                      <m:r>
                        <a:rPr lang="en-US" sz="2400" i="1">
                          <a:latin typeface="Cambria Math"/>
                          <a:ea typeface="Cambria Math"/>
                        </a:rPr>
                        <m:t>𝐹𝑀</m:t>
                      </m:r>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46,7 </m:t>
                          </m:r>
                          <m:r>
                            <a:rPr lang="en-US" sz="2400" i="1">
                              <a:latin typeface="Cambria Math"/>
                              <a:ea typeface="Cambria Math"/>
                            </a:rPr>
                            <m:t>𝑁</m:t>
                          </m:r>
                          <m:r>
                            <a:rPr lang="en-US" sz="2400" i="1">
                              <a:latin typeface="Cambria Math"/>
                              <a:ea typeface="Cambria Math"/>
                            </a:rPr>
                            <m:t>×3,2 </m:t>
                          </m:r>
                          <m:r>
                            <a:rPr lang="en-US" sz="2400" i="1">
                              <a:latin typeface="Cambria Math"/>
                              <a:ea typeface="Cambria Math"/>
                            </a:rPr>
                            <m:t>𝑐𝑚</m:t>
                          </m:r>
                        </m:num>
                        <m:den>
                          <m:r>
                            <a:rPr lang="en-US" sz="2400" i="1">
                              <a:latin typeface="Cambria Math"/>
                              <a:ea typeface="Cambria Math"/>
                            </a:rPr>
                            <m:t>4 </m:t>
                          </m:r>
                          <m:r>
                            <a:rPr lang="en-US" sz="2400" i="1">
                              <a:latin typeface="Cambria Math"/>
                              <a:ea typeface="Cambria Math"/>
                            </a:rPr>
                            <m:t>𝑐𝑚</m:t>
                          </m:r>
                        </m:den>
                      </m:f>
                    </m:oMath>
                  </m:oMathPara>
                </a14:m>
                <a:endParaRPr lang="en-US" sz="2400" dirty="0">
                  <a:latin typeface="+mn-lt"/>
                  <a:ea typeface="Cambria Math"/>
                </a:endParaRPr>
              </a:p>
              <a:p>
                <a:pPr/>
                <a14:m>
                  <m:oMathPara xmlns:m="http://schemas.openxmlformats.org/officeDocument/2006/math">
                    <m:oMathParaPr>
                      <m:jc m:val="centerGroup"/>
                    </m:oMathParaPr>
                    <m:oMath xmlns:m="http://schemas.openxmlformats.org/officeDocument/2006/math">
                      <m:r>
                        <a:rPr lang="en-US" sz="2400" i="1">
                          <a:latin typeface="Cambria Math"/>
                          <a:ea typeface="Cambria Math"/>
                        </a:rPr>
                        <m:t>𝐹𝑀</m:t>
                      </m:r>
                      <m:r>
                        <a:rPr lang="en-US" sz="2400" i="1">
                          <a:latin typeface="Cambria Math"/>
                          <a:ea typeface="Cambria Math"/>
                        </a:rPr>
                        <m:t>=37,4 </m:t>
                      </m:r>
                      <m:r>
                        <a:rPr lang="en-US" sz="2400" i="1">
                          <a:latin typeface="Cambria Math"/>
                          <a:ea typeface="Cambria Math"/>
                        </a:rPr>
                        <m:t>𝑁</m:t>
                      </m:r>
                    </m:oMath>
                  </m:oMathPara>
                </a14:m>
                <a:endParaRPr lang="en-US" sz="2400" dirty="0">
                  <a:latin typeface="+mn-lt"/>
                  <a:ea typeface="Cambria Math"/>
                </a:endParaRPr>
              </a:p>
              <a:p>
                <a:endParaRPr lang="en-US" sz="2400" dirty="0">
                  <a:latin typeface="+mn-lt"/>
                  <a:ea typeface="Cambria Math"/>
                </a:endParaRPr>
              </a:p>
              <a:p>
                <a:pPr>
                  <a:spcBef>
                    <a:spcPts val="600"/>
                  </a:spcBef>
                </a:pPr>
                <a:endParaRPr lang="el-GR" sz="2200"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1520" y="1244059"/>
                <a:ext cx="4434804" cy="5414944"/>
              </a:xfrm>
              <a:prstGeom prst="rect">
                <a:avLst/>
              </a:prstGeom>
              <a:blipFill rotWithShape="1">
                <a:blip r:embed="rId2"/>
                <a:stretch>
                  <a:fillRect l="-1507" t="-562" r="-548"/>
                </a:stretch>
              </a:blipFill>
              <a:ln>
                <a:solidFill>
                  <a:schemeClr val="tx1"/>
                </a:solidFill>
              </a:ln>
            </p:spPr>
            <p:txBody>
              <a:bodyPr/>
              <a:lstStyle/>
              <a:p>
                <a:r>
                  <a:rPr lang="el-GR">
                    <a:noFill/>
                  </a:rPr>
                  <a:t> </a:t>
                </a:r>
              </a:p>
            </p:txBody>
          </p:sp>
        </mc:Fallback>
      </mc:AlternateContent>
      <p:grpSp>
        <p:nvGrpSpPr>
          <p:cNvPr id="22" name="Ομάδα 21"/>
          <p:cNvGrpSpPr/>
          <p:nvPr/>
        </p:nvGrpSpPr>
        <p:grpSpPr>
          <a:xfrm>
            <a:off x="4854136" y="1412776"/>
            <a:ext cx="4182360" cy="3866946"/>
            <a:chOff x="3635896" y="1484784"/>
            <a:chExt cx="4182360" cy="3866946"/>
          </a:xfrm>
        </p:grpSpPr>
        <p:pic>
          <p:nvPicPr>
            <p:cNvPr id="2050" name="Picture 2" descr="https://farm5.staticflickr.com/4148/4844488354_07cef73d1e.jpg"/>
            <p:cNvPicPr>
              <a:picLocks noChangeAspect="1" noChangeArrowheads="1"/>
            </p:cNvPicPr>
            <p:nvPr/>
          </p:nvPicPr>
          <p:blipFill rotWithShape="1">
            <a:blip r:embed="rId3">
              <a:extLst>
                <a:ext uri="{28A0092B-C50C-407E-A947-70E740481C1C}">
                  <a14:useLocalDpi xmlns:a14="http://schemas.microsoft.com/office/drawing/2010/main" val="0"/>
                </a:ext>
              </a:extLst>
            </a:blip>
            <a:srcRect r="12182"/>
            <a:stretch/>
          </p:blipFill>
          <p:spPr bwMode="auto">
            <a:xfrm>
              <a:off x="3635896" y="1484784"/>
              <a:ext cx="4182360" cy="3619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Ευθύγραμμο βέλος σύνδεσης 4"/>
            <p:cNvCxnSpPr/>
            <p:nvPr/>
          </p:nvCxnSpPr>
          <p:spPr>
            <a:xfrm>
              <a:off x="5940152" y="2708920"/>
              <a:ext cx="0" cy="22322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5940153" y="3825044"/>
              <a:ext cx="8958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5738013" y="5013176"/>
              <a:ext cx="391454" cy="338554"/>
            </a:xfrm>
            <a:prstGeom prst="rect">
              <a:avLst/>
            </a:prstGeom>
          </p:spPr>
          <p:txBody>
            <a:bodyPr wrap="none">
              <a:spAutoFit/>
            </a:bodyPr>
            <a:lstStyle/>
            <a:p>
              <a:r>
                <a:rPr lang="en-US" sz="1600" dirty="0" smtClean="0">
                  <a:solidFill>
                    <a:prstClr val="black"/>
                  </a:solidFill>
                  <a:latin typeface="Calibri"/>
                </a:rPr>
                <a:t>F</a:t>
              </a:r>
              <a:r>
                <a:rPr lang="el-GR" sz="1600" dirty="0" smtClean="0">
                  <a:solidFill>
                    <a:prstClr val="black"/>
                  </a:solidFill>
                  <a:latin typeface="Calibri"/>
                </a:rPr>
                <a:t>Β</a:t>
              </a:r>
              <a:endParaRPr lang="el-GR" dirty="0"/>
            </a:p>
          </p:txBody>
        </p:sp>
        <p:sp>
          <p:nvSpPr>
            <p:cNvPr id="12" name="Ορθογώνιο 11"/>
            <p:cNvSpPr/>
            <p:nvPr/>
          </p:nvSpPr>
          <p:spPr>
            <a:xfrm>
              <a:off x="6588224" y="5013176"/>
              <a:ext cx="453970" cy="338554"/>
            </a:xfrm>
            <a:prstGeom prst="rect">
              <a:avLst/>
            </a:prstGeom>
          </p:spPr>
          <p:txBody>
            <a:bodyPr wrap="none">
              <a:spAutoFit/>
            </a:bodyPr>
            <a:lstStyle/>
            <a:p>
              <a:r>
                <a:rPr lang="en-US" sz="1600" dirty="0" smtClean="0">
                  <a:solidFill>
                    <a:prstClr val="black"/>
                  </a:solidFill>
                  <a:latin typeface="Calibri"/>
                </a:rPr>
                <a:t>F</a:t>
              </a:r>
              <a:r>
                <a:rPr lang="el-GR" sz="1600" dirty="0" smtClean="0">
                  <a:solidFill>
                    <a:prstClr val="black"/>
                  </a:solidFill>
                  <a:latin typeface="Calibri"/>
                </a:rPr>
                <a:t>Μ</a:t>
              </a:r>
              <a:endParaRPr lang="el-GR" dirty="0"/>
            </a:p>
          </p:txBody>
        </p:sp>
        <p:sp>
          <p:nvSpPr>
            <p:cNvPr id="13" name="Βέλος προς τα κάτω 12"/>
            <p:cNvSpPr/>
            <p:nvPr/>
          </p:nvSpPr>
          <p:spPr>
            <a:xfrm>
              <a:off x="6732240" y="3717032"/>
              <a:ext cx="216024" cy="1387252"/>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Έλλειψη 14"/>
            <p:cNvSpPr/>
            <p:nvPr/>
          </p:nvSpPr>
          <p:spPr>
            <a:xfrm>
              <a:off x="6228184" y="3753036"/>
              <a:ext cx="104940" cy="108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Ορθογώνιο 16"/>
            <p:cNvSpPr/>
            <p:nvPr/>
          </p:nvSpPr>
          <p:spPr>
            <a:xfrm>
              <a:off x="5917806" y="3522494"/>
              <a:ext cx="391454" cy="338554"/>
            </a:xfrm>
            <a:prstGeom prst="rect">
              <a:avLst/>
            </a:prstGeom>
          </p:spPr>
          <p:txBody>
            <a:bodyPr wrap="none">
              <a:spAutoFit/>
            </a:bodyPr>
            <a:lstStyle/>
            <a:p>
              <a:r>
                <a:rPr lang="el-GR" sz="1600" dirty="0">
                  <a:solidFill>
                    <a:prstClr val="black"/>
                  </a:solidFill>
                  <a:latin typeface="Calibri"/>
                </a:rPr>
                <a:t>ΕΡ</a:t>
              </a:r>
              <a:endParaRPr lang="el-GR" dirty="0"/>
            </a:p>
          </p:txBody>
        </p:sp>
        <p:sp>
          <p:nvSpPr>
            <p:cNvPr id="18" name="Ορθογώνιο 17"/>
            <p:cNvSpPr/>
            <p:nvPr/>
          </p:nvSpPr>
          <p:spPr>
            <a:xfrm>
              <a:off x="6399147" y="3522494"/>
              <a:ext cx="341760" cy="338554"/>
            </a:xfrm>
            <a:prstGeom prst="rect">
              <a:avLst/>
            </a:prstGeom>
          </p:spPr>
          <p:txBody>
            <a:bodyPr wrap="none">
              <a:spAutoFit/>
            </a:bodyPr>
            <a:lstStyle/>
            <a:p>
              <a:r>
                <a:rPr lang="el-GR" sz="1600" dirty="0">
                  <a:solidFill>
                    <a:prstClr val="black"/>
                  </a:solidFill>
                  <a:latin typeface="Calibri"/>
                </a:rPr>
                <a:t>ΙΡ</a:t>
              </a:r>
              <a:endParaRPr lang="el-GR" dirty="0"/>
            </a:p>
          </p:txBody>
        </p:sp>
      </p:grpSp>
      <p:sp>
        <p:nvSpPr>
          <p:cNvPr id="16" name="Rectangle 6"/>
          <p:cNvSpPr/>
          <p:nvPr/>
        </p:nvSpPr>
        <p:spPr>
          <a:xfrm>
            <a:off x="5477487" y="5408517"/>
            <a:ext cx="3666513" cy="461665"/>
          </a:xfrm>
          <a:prstGeom prst="rect">
            <a:avLst/>
          </a:prstGeom>
        </p:spPr>
        <p:txBody>
          <a:bodyPr wrap="square">
            <a:spAutoFit/>
          </a:bodyPr>
          <a:lstStyle/>
          <a:p>
            <a:r>
              <a:rPr lang="en-US" sz="1200" dirty="0" smtClean="0">
                <a:solidFill>
                  <a:schemeClr val="tx1">
                    <a:lumMod val="65000"/>
                    <a:lumOff val="35000"/>
                  </a:schemeClr>
                </a:solidFill>
                <a:latin typeface="+mn-lt"/>
              </a:rPr>
              <a:t>“</a:t>
            </a:r>
            <a:r>
              <a:rPr lang="en-US" sz="1200" dirty="0">
                <a:latin typeface="+mn-lt"/>
                <a:hlinkClick r:id="rId4"/>
              </a:rPr>
              <a:t>Skull diagram, lateral view - Axial Skeleton Visual Atlas, page 14</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5"/>
              </a:rPr>
              <a:t>CFCF</a:t>
            </a:r>
            <a:r>
              <a:rPr lang="el-GR" sz="1200" dirty="0" smtClean="0">
                <a:solidFill>
                  <a:schemeClr val="tx1">
                    <a:lumMod val="65000"/>
                    <a:lumOff val="35000"/>
                  </a:schemeClr>
                </a:solidFill>
                <a:latin typeface="+mn-lt"/>
              </a:rPr>
              <a:t> διαθέσιμο με άδεια </a:t>
            </a:r>
            <a:r>
              <a:rPr lang="en-US" sz="1200" dirty="0">
                <a:latin typeface="+mn-lt"/>
                <a:hlinkClick r:id="rId6"/>
              </a:rPr>
              <a:t>CC BY-NC 2.0</a:t>
            </a:r>
            <a:endParaRPr lang="en-US" sz="1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165983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Μοχλός 2</a:t>
            </a:r>
            <a:r>
              <a:rPr lang="el-GR" baseline="30000" dirty="0" smtClean="0"/>
              <a:t>ου</a:t>
            </a:r>
            <a:r>
              <a:rPr lang="el-GR" dirty="0" smtClean="0"/>
              <a:t> είδους</a:t>
            </a:r>
            <a:endParaRPr lang="el-GR" dirty="0"/>
          </a:p>
        </p:txBody>
      </p:sp>
      <p:pic>
        <p:nvPicPr>
          <p:cNvPr id="4" name="Content Placeholder 3" descr="Lever second-class.tif"/>
          <p:cNvPicPr>
            <a:picLocks noGrp="1" noChangeAspect="1"/>
          </p:cNvPicPr>
          <p:nvPr>
            <p:ph idx="1"/>
          </p:nvPr>
        </p:nvPicPr>
        <p:blipFill rotWithShape="1">
          <a:blip r:embed="rId2"/>
          <a:srcRect l="5628" r="49022"/>
          <a:stretch/>
        </p:blipFill>
        <p:spPr>
          <a:xfrm>
            <a:off x="5148064" y="1268759"/>
            <a:ext cx="3744416" cy="4665208"/>
          </a:xfrm>
        </p:spPr>
      </p:pic>
      <mc:AlternateContent xmlns:mc="http://schemas.openxmlformats.org/markup-compatibility/2006" xmlns:a14="http://schemas.microsoft.com/office/drawing/2010/main">
        <mc:Choice Requires="a14">
          <p:sp>
            <p:nvSpPr>
              <p:cNvPr id="5" name="TextBox 4"/>
              <p:cNvSpPr txBox="1"/>
              <p:nvPr/>
            </p:nvSpPr>
            <p:spPr>
              <a:xfrm>
                <a:off x="395536" y="1196752"/>
                <a:ext cx="4078937" cy="5414944"/>
              </a:xfrm>
              <a:prstGeom prst="rect">
                <a:avLst/>
              </a:prstGeom>
              <a:solidFill>
                <a:schemeClr val="bg1"/>
              </a:solidFill>
              <a:ln>
                <a:solidFill>
                  <a:schemeClr val="tx1"/>
                </a:solidFill>
              </a:ln>
            </p:spPr>
            <p:txBody>
              <a:bodyPr wrap="none" rtlCol="0">
                <a:spAutoFit/>
              </a:bodyPr>
              <a:lstStyle/>
              <a:p>
                <a:pPr>
                  <a:spcBef>
                    <a:spcPts val="600"/>
                  </a:spcBef>
                </a:pPr>
                <a:r>
                  <a:rPr lang="el-GR" sz="2200" dirty="0" smtClean="0">
                    <a:latin typeface="+mn-lt"/>
                  </a:rPr>
                  <a:t>Βάρος Σώματος (</a:t>
                </a:r>
                <a:r>
                  <a:rPr lang="en-US" sz="2200" dirty="0" smtClean="0">
                    <a:latin typeface="+mn-lt"/>
                  </a:rPr>
                  <a:t>F</a:t>
                </a:r>
                <a:r>
                  <a:rPr lang="el-GR" sz="2200" dirty="0" smtClean="0">
                    <a:latin typeface="+mn-lt"/>
                  </a:rPr>
                  <a:t>Σ)  = 667 Ν</a:t>
                </a:r>
              </a:p>
              <a:p>
                <a:pPr>
                  <a:spcBef>
                    <a:spcPts val="600"/>
                  </a:spcBef>
                </a:pPr>
                <a:r>
                  <a:rPr lang="el-GR" sz="2200" dirty="0" smtClean="0">
                    <a:latin typeface="+mn-lt"/>
                  </a:rPr>
                  <a:t>Μυϊκή δύναμη (</a:t>
                </a:r>
                <a:r>
                  <a:rPr lang="en-US" sz="2200" dirty="0" smtClean="0">
                    <a:latin typeface="+mn-lt"/>
                  </a:rPr>
                  <a:t>FM</a:t>
                </a:r>
                <a:r>
                  <a:rPr lang="el-GR" sz="2200" dirty="0" smtClean="0">
                    <a:latin typeface="+mn-lt"/>
                  </a:rPr>
                  <a:t>) = άγνωστη</a:t>
                </a:r>
                <a:endParaRPr lang="en-US" sz="2200" dirty="0" smtClean="0">
                  <a:latin typeface="+mn-lt"/>
                </a:endParaRPr>
              </a:p>
              <a:p>
                <a:pPr>
                  <a:spcBef>
                    <a:spcPts val="600"/>
                  </a:spcBef>
                </a:pPr>
                <a:r>
                  <a:rPr lang="el-GR" sz="2200" dirty="0" smtClean="0">
                    <a:latin typeface="+mn-lt"/>
                  </a:rPr>
                  <a:t>Εξωτερική ροπή (ΕΡ)</a:t>
                </a:r>
                <a:r>
                  <a:rPr lang="en-US" sz="2200" dirty="0" smtClean="0">
                    <a:latin typeface="+mn-lt"/>
                  </a:rPr>
                  <a:t> = 3 cm</a:t>
                </a:r>
                <a:endParaRPr lang="el-GR" sz="2200" dirty="0" smtClean="0">
                  <a:latin typeface="+mn-lt"/>
                </a:endParaRPr>
              </a:p>
              <a:p>
                <a:pPr>
                  <a:spcBef>
                    <a:spcPts val="600"/>
                  </a:spcBef>
                </a:pPr>
                <a:r>
                  <a:rPr lang="el-GR" sz="2200" dirty="0" smtClean="0">
                    <a:latin typeface="+mn-lt"/>
                  </a:rPr>
                  <a:t>Εσωτερική ροπή (ΙΡ)= 12 </a:t>
                </a:r>
                <a:r>
                  <a:rPr lang="en-US" sz="2200" dirty="0" smtClean="0">
                    <a:latin typeface="+mn-lt"/>
                  </a:rPr>
                  <a:t>cm</a:t>
                </a:r>
                <a:endParaRPr lang="el-GR" sz="2200" dirty="0" smtClean="0">
                  <a:latin typeface="+mn-lt"/>
                </a:endParaRPr>
              </a:p>
              <a:p>
                <a:pPr>
                  <a:spcBef>
                    <a:spcPts val="600"/>
                  </a:spcBef>
                </a:pPr>
                <a:r>
                  <a:rPr lang="el-GR" sz="2200" dirty="0" smtClean="0">
                    <a:latin typeface="+mn-lt"/>
                  </a:rPr>
                  <a:t>Μηχανικό πλεονέκτημα </a:t>
                </a:r>
                <a:r>
                  <a:rPr lang="en-US" sz="2200" dirty="0" smtClean="0">
                    <a:latin typeface="+mn-lt"/>
                  </a:rPr>
                  <a:t>(</a:t>
                </a:r>
                <a:r>
                  <a:rPr lang="el-GR" sz="2200" dirty="0" smtClean="0">
                    <a:latin typeface="+mn-lt"/>
                  </a:rPr>
                  <a:t>ΙΡ/ΕΡ)= 4</a:t>
                </a:r>
              </a:p>
              <a:p>
                <a:pPr>
                  <a:spcBef>
                    <a:spcPts val="600"/>
                  </a:spcBef>
                </a:pPr>
                <a:endParaRPr lang="el-GR" sz="2200" dirty="0">
                  <a:latin typeface="+mn-lt"/>
                </a:endParaRPr>
              </a:p>
              <a:p>
                <a:pPr/>
                <a14:m>
                  <m:oMathPara xmlns:m="http://schemas.openxmlformats.org/officeDocument/2006/math">
                    <m:oMathParaPr>
                      <m:jc m:val="centerGroup"/>
                    </m:oMathParaPr>
                    <m:oMath xmlns:m="http://schemas.openxmlformats.org/officeDocument/2006/math">
                      <m:r>
                        <a:rPr lang="en-US" sz="2400" i="1">
                          <a:latin typeface="Cambria Math"/>
                        </a:rPr>
                        <m:t>𝐹𝑀</m:t>
                      </m:r>
                      <m:r>
                        <a:rPr lang="en-US" sz="2400" i="1">
                          <a:latin typeface="Cambria Math"/>
                          <a:ea typeface="Cambria Math"/>
                        </a:rPr>
                        <m:t>×</m:t>
                      </m:r>
                      <m:r>
                        <a:rPr lang="en-US" sz="2400" i="1">
                          <a:latin typeface="Cambria Math"/>
                          <a:ea typeface="Cambria Math"/>
                        </a:rPr>
                        <m:t>𝐼𝑃</m:t>
                      </m:r>
                      <m:r>
                        <a:rPr lang="en-US" sz="2400" i="1">
                          <a:latin typeface="Cambria Math"/>
                          <a:ea typeface="Cambria Math"/>
                        </a:rPr>
                        <m:t>=</m:t>
                      </m:r>
                      <m:r>
                        <a:rPr lang="en-US" sz="2400" i="1">
                          <a:latin typeface="Cambria Math"/>
                          <a:ea typeface="Cambria Math"/>
                        </a:rPr>
                        <m:t>𝐹</m:t>
                      </m:r>
                      <m:r>
                        <a:rPr lang="el-GR" sz="2400" b="0" i="1" smtClean="0">
                          <a:latin typeface="Cambria Math"/>
                          <a:ea typeface="Cambria Math"/>
                        </a:rPr>
                        <m:t>𝛴</m:t>
                      </m:r>
                      <m:r>
                        <a:rPr lang="en-US" sz="2400" i="1">
                          <a:latin typeface="Cambria Math"/>
                          <a:ea typeface="Cambria Math"/>
                        </a:rPr>
                        <m:t>×</m:t>
                      </m:r>
                      <m:r>
                        <a:rPr lang="en-US" sz="2400" i="1">
                          <a:latin typeface="Cambria Math"/>
                          <a:ea typeface="Cambria Math"/>
                        </a:rPr>
                        <m:t>𝐸𝑃</m:t>
                      </m:r>
                      <m:r>
                        <a:rPr lang="en-US" sz="2400" i="1">
                          <a:latin typeface="Cambria Math"/>
                          <a:ea typeface="Cambria Math"/>
                        </a:rPr>
                        <m:t> </m:t>
                      </m:r>
                    </m:oMath>
                  </m:oMathPara>
                </a14:m>
                <a:endParaRPr lang="en-US" sz="2400" dirty="0">
                  <a:latin typeface="+mn-lt"/>
                  <a:ea typeface="Cambria Math"/>
                </a:endParaRPr>
              </a:p>
              <a:p>
                <a:pPr/>
                <a14:m>
                  <m:oMathPara xmlns:m="http://schemas.openxmlformats.org/officeDocument/2006/math">
                    <m:oMathParaPr>
                      <m:jc m:val="centerGroup"/>
                    </m:oMathParaPr>
                    <m:oMath xmlns:m="http://schemas.openxmlformats.org/officeDocument/2006/math">
                      <m:r>
                        <a:rPr lang="en-US" sz="2400" i="1">
                          <a:latin typeface="Cambria Math"/>
                          <a:ea typeface="Cambria Math"/>
                        </a:rPr>
                        <m:t>𝐹𝑀</m:t>
                      </m:r>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𝐹</m:t>
                          </m:r>
                          <m:r>
                            <a:rPr lang="el-GR" sz="2400" b="0" i="1" smtClean="0">
                              <a:latin typeface="Cambria Math"/>
                              <a:ea typeface="Cambria Math"/>
                            </a:rPr>
                            <m:t>𝛴</m:t>
                          </m:r>
                          <m:r>
                            <a:rPr lang="en-US" sz="2400" i="1">
                              <a:latin typeface="Cambria Math"/>
                              <a:ea typeface="Cambria Math"/>
                            </a:rPr>
                            <m:t>×</m:t>
                          </m:r>
                          <m:r>
                            <a:rPr lang="en-US" sz="2400" i="1">
                              <a:latin typeface="Cambria Math"/>
                              <a:ea typeface="Cambria Math"/>
                            </a:rPr>
                            <m:t>𝐸𝑃</m:t>
                          </m:r>
                        </m:num>
                        <m:den>
                          <m:r>
                            <a:rPr lang="en-US" sz="2400" i="1">
                              <a:latin typeface="Cambria Math"/>
                              <a:ea typeface="Cambria Math"/>
                            </a:rPr>
                            <m:t>𝐼𝑃</m:t>
                          </m:r>
                        </m:den>
                      </m:f>
                    </m:oMath>
                  </m:oMathPara>
                </a14:m>
                <a:endParaRPr lang="en-US" sz="2400" dirty="0">
                  <a:latin typeface="+mn-lt"/>
                  <a:ea typeface="Cambria Math"/>
                </a:endParaRPr>
              </a:p>
              <a:p>
                <a:pPr/>
                <a14:m>
                  <m:oMathPara xmlns:m="http://schemas.openxmlformats.org/officeDocument/2006/math">
                    <m:oMathParaPr>
                      <m:jc m:val="centerGroup"/>
                    </m:oMathParaPr>
                    <m:oMath xmlns:m="http://schemas.openxmlformats.org/officeDocument/2006/math">
                      <m:r>
                        <a:rPr lang="en-US" sz="2400" i="1">
                          <a:latin typeface="Cambria Math"/>
                          <a:ea typeface="Cambria Math"/>
                        </a:rPr>
                        <m:t>𝐹𝑀</m:t>
                      </m:r>
                      <m:r>
                        <a:rPr lang="en-US" sz="2400" i="1">
                          <a:latin typeface="Cambria Math"/>
                          <a:ea typeface="Cambria Math"/>
                        </a:rPr>
                        <m:t>=</m:t>
                      </m:r>
                      <m:f>
                        <m:fPr>
                          <m:ctrlPr>
                            <a:rPr lang="en-US" sz="2400" i="1">
                              <a:latin typeface="Cambria Math"/>
                              <a:ea typeface="Cambria Math"/>
                            </a:rPr>
                          </m:ctrlPr>
                        </m:fPr>
                        <m:num>
                          <m:r>
                            <a:rPr lang="el-GR" sz="2400" b="0" i="1" smtClean="0">
                              <a:latin typeface="Cambria Math"/>
                              <a:ea typeface="Cambria Math"/>
                            </a:rPr>
                            <m:t>667</m:t>
                          </m:r>
                          <m:r>
                            <a:rPr lang="en-US" sz="2400" i="1">
                              <a:latin typeface="Cambria Math"/>
                              <a:ea typeface="Cambria Math"/>
                            </a:rPr>
                            <m:t> </m:t>
                          </m:r>
                          <m:r>
                            <a:rPr lang="en-US" sz="2400" i="1">
                              <a:latin typeface="Cambria Math"/>
                              <a:ea typeface="Cambria Math"/>
                            </a:rPr>
                            <m:t>𝑁</m:t>
                          </m:r>
                          <m:r>
                            <a:rPr lang="en-US" sz="2400" i="1">
                              <a:latin typeface="Cambria Math"/>
                              <a:ea typeface="Cambria Math"/>
                            </a:rPr>
                            <m:t>×3 </m:t>
                          </m:r>
                          <m:r>
                            <a:rPr lang="en-US" sz="2400" i="1">
                              <a:latin typeface="Cambria Math"/>
                              <a:ea typeface="Cambria Math"/>
                            </a:rPr>
                            <m:t>𝑐𝑚</m:t>
                          </m:r>
                        </m:num>
                        <m:den>
                          <m:r>
                            <a:rPr lang="el-GR" sz="2400" b="0" i="1" smtClean="0">
                              <a:latin typeface="Cambria Math"/>
                              <a:ea typeface="Cambria Math"/>
                            </a:rPr>
                            <m:t>12</m:t>
                          </m:r>
                          <m:r>
                            <a:rPr lang="en-US" sz="2400" i="1">
                              <a:latin typeface="Cambria Math"/>
                              <a:ea typeface="Cambria Math"/>
                            </a:rPr>
                            <m:t> </m:t>
                          </m:r>
                          <m:r>
                            <a:rPr lang="en-US" sz="2400" i="1">
                              <a:latin typeface="Cambria Math"/>
                              <a:ea typeface="Cambria Math"/>
                            </a:rPr>
                            <m:t>𝑐𝑚</m:t>
                          </m:r>
                        </m:den>
                      </m:f>
                    </m:oMath>
                  </m:oMathPara>
                </a14:m>
                <a:endParaRPr lang="en-US" sz="2400" dirty="0">
                  <a:latin typeface="+mn-lt"/>
                  <a:ea typeface="Cambria Math"/>
                </a:endParaRPr>
              </a:p>
              <a:p>
                <a:pPr/>
                <a14:m>
                  <m:oMathPara xmlns:m="http://schemas.openxmlformats.org/officeDocument/2006/math">
                    <m:oMathParaPr>
                      <m:jc m:val="centerGroup"/>
                    </m:oMathParaPr>
                    <m:oMath xmlns:m="http://schemas.openxmlformats.org/officeDocument/2006/math">
                      <m:r>
                        <a:rPr lang="en-US" sz="2400" i="1">
                          <a:latin typeface="Cambria Math"/>
                          <a:ea typeface="Cambria Math"/>
                        </a:rPr>
                        <m:t>𝐹𝑀</m:t>
                      </m:r>
                      <m:r>
                        <a:rPr lang="en-US" sz="2400" i="1">
                          <a:latin typeface="Cambria Math"/>
                          <a:ea typeface="Cambria Math"/>
                        </a:rPr>
                        <m:t>=166,8 </m:t>
                      </m:r>
                      <m:r>
                        <a:rPr lang="en-US" sz="2400" i="1">
                          <a:latin typeface="Cambria Math"/>
                          <a:ea typeface="Cambria Math"/>
                        </a:rPr>
                        <m:t>𝑁</m:t>
                      </m:r>
                    </m:oMath>
                  </m:oMathPara>
                </a14:m>
                <a:endParaRPr lang="en-US" sz="2400" dirty="0">
                  <a:latin typeface="+mn-lt"/>
                  <a:ea typeface="Cambria Math"/>
                </a:endParaRPr>
              </a:p>
              <a:p>
                <a:endParaRPr lang="en-US" sz="2400" dirty="0">
                  <a:latin typeface="+mn-lt"/>
                  <a:ea typeface="Cambria Math"/>
                </a:endParaRPr>
              </a:p>
              <a:p>
                <a:pPr>
                  <a:spcBef>
                    <a:spcPts val="600"/>
                  </a:spcBef>
                </a:pPr>
                <a:endParaRPr lang="el-GR" sz="2200"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5536" y="1196752"/>
                <a:ext cx="4078937" cy="5414944"/>
              </a:xfrm>
              <a:prstGeom prst="rect">
                <a:avLst/>
              </a:prstGeom>
              <a:blipFill rotWithShape="1">
                <a:blip r:embed="rId3"/>
                <a:stretch>
                  <a:fillRect l="-1788" t="-561" r="-745"/>
                </a:stretch>
              </a:blipFill>
              <a:ln>
                <a:solidFill>
                  <a:schemeClr val="tx1"/>
                </a:solidFill>
              </a:ln>
            </p:spPr>
            <p:txBody>
              <a:bodyPr/>
              <a:lstStyle/>
              <a:p>
                <a:r>
                  <a:rPr lang="el-GR">
                    <a:noFill/>
                  </a:rPr>
                  <a:t> </a:t>
                </a:r>
              </a:p>
            </p:txBody>
          </p:sp>
        </mc:Fallback>
      </mc:AlternateContent>
      <p:sp>
        <p:nvSpPr>
          <p:cNvPr id="3" name="TextBox 2"/>
          <p:cNvSpPr txBox="1"/>
          <p:nvPr/>
        </p:nvSpPr>
        <p:spPr>
          <a:xfrm>
            <a:off x="8388424" y="2708920"/>
            <a:ext cx="453970" cy="338554"/>
          </a:xfrm>
          <a:prstGeom prst="rect">
            <a:avLst/>
          </a:prstGeom>
          <a:solidFill>
            <a:schemeClr val="bg1"/>
          </a:solidFill>
          <a:ln>
            <a:solidFill>
              <a:schemeClr val="tx1"/>
            </a:solidFill>
          </a:ln>
        </p:spPr>
        <p:txBody>
          <a:bodyPr wrap="none" rtlCol="0">
            <a:spAutoFit/>
          </a:bodyPr>
          <a:lstStyle/>
          <a:p>
            <a:r>
              <a:rPr lang="en-US" sz="1600" dirty="0" smtClean="0">
                <a:latin typeface="+mn-lt"/>
              </a:rPr>
              <a:t>FM</a:t>
            </a:r>
            <a:endParaRPr lang="el-GR" sz="1600" dirty="0">
              <a:latin typeface="+mn-lt"/>
            </a:endParaRPr>
          </a:p>
        </p:txBody>
      </p:sp>
      <p:sp>
        <p:nvSpPr>
          <p:cNvPr id="6" name="TextBox 5"/>
          <p:cNvSpPr txBox="1"/>
          <p:nvPr/>
        </p:nvSpPr>
        <p:spPr>
          <a:xfrm>
            <a:off x="7884368" y="5085184"/>
            <a:ext cx="341760" cy="338554"/>
          </a:xfrm>
          <a:prstGeom prst="rect">
            <a:avLst/>
          </a:prstGeom>
          <a:solidFill>
            <a:schemeClr val="bg1"/>
          </a:solidFill>
          <a:ln>
            <a:solidFill>
              <a:schemeClr val="tx1"/>
            </a:solidFill>
          </a:ln>
        </p:spPr>
        <p:txBody>
          <a:bodyPr wrap="none" rtlCol="0">
            <a:spAutoFit/>
          </a:bodyPr>
          <a:lstStyle/>
          <a:p>
            <a:r>
              <a:rPr lang="en-US" sz="1600" dirty="0" smtClean="0">
                <a:latin typeface="+mn-lt"/>
              </a:rPr>
              <a:t>IP</a:t>
            </a:r>
            <a:endParaRPr lang="el-GR" sz="1600" dirty="0">
              <a:latin typeface="+mn-lt"/>
            </a:endParaRPr>
          </a:p>
        </p:txBody>
      </p:sp>
      <p:sp>
        <p:nvSpPr>
          <p:cNvPr id="8" name="TextBox 7"/>
          <p:cNvSpPr txBox="1"/>
          <p:nvPr/>
        </p:nvSpPr>
        <p:spPr>
          <a:xfrm>
            <a:off x="7598544" y="5680371"/>
            <a:ext cx="373820" cy="338554"/>
          </a:xfrm>
          <a:prstGeom prst="rect">
            <a:avLst/>
          </a:prstGeom>
          <a:solidFill>
            <a:schemeClr val="bg1"/>
          </a:solidFill>
          <a:ln>
            <a:solidFill>
              <a:schemeClr val="tx1"/>
            </a:solidFill>
          </a:ln>
        </p:spPr>
        <p:txBody>
          <a:bodyPr wrap="none" rtlCol="0">
            <a:spAutoFit/>
          </a:bodyPr>
          <a:lstStyle/>
          <a:p>
            <a:r>
              <a:rPr lang="en-US" sz="1600" dirty="0" smtClean="0">
                <a:latin typeface="+mn-lt"/>
              </a:rPr>
              <a:t>F</a:t>
            </a:r>
            <a:r>
              <a:rPr lang="el-GR" sz="1600" dirty="0" smtClean="0">
                <a:latin typeface="+mn-lt"/>
              </a:rPr>
              <a:t>Σ</a:t>
            </a:r>
            <a:endParaRPr lang="el-GR" sz="1600" dirty="0">
              <a:latin typeface="+mn-lt"/>
            </a:endParaRPr>
          </a:p>
        </p:txBody>
      </p:sp>
      <p:sp>
        <p:nvSpPr>
          <p:cNvPr id="9" name="TextBox 8"/>
          <p:cNvSpPr txBox="1"/>
          <p:nvPr/>
        </p:nvSpPr>
        <p:spPr>
          <a:xfrm>
            <a:off x="7132874" y="5517232"/>
            <a:ext cx="391454" cy="338554"/>
          </a:xfrm>
          <a:prstGeom prst="rect">
            <a:avLst/>
          </a:prstGeom>
          <a:solidFill>
            <a:schemeClr val="bg1"/>
          </a:solidFill>
          <a:ln>
            <a:solidFill>
              <a:schemeClr val="tx1"/>
            </a:solidFill>
          </a:ln>
        </p:spPr>
        <p:txBody>
          <a:bodyPr wrap="none" rtlCol="0">
            <a:spAutoFit/>
          </a:bodyPr>
          <a:lstStyle/>
          <a:p>
            <a:r>
              <a:rPr lang="en-US" sz="1600" dirty="0">
                <a:latin typeface="+mn-lt"/>
              </a:rPr>
              <a:t>E</a:t>
            </a:r>
            <a:r>
              <a:rPr lang="en-US" sz="1600" dirty="0" smtClean="0">
                <a:latin typeface="+mn-lt"/>
              </a:rPr>
              <a:t>P</a:t>
            </a:r>
            <a:endParaRPr lang="el-GR" sz="1600" dirty="0">
              <a:latin typeface="+mn-lt"/>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
        <p:nvSpPr>
          <p:cNvPr id="10" name="Ορθογώνιο 9"/>
          <p:cNvSpPr/>
          <p:nvPr/>
        </p:nvSpPr>
        <p:spPr>
          <a:xfrm>
            <a:off x="5076056" y="6053706"/>
            <a:ext cx="3905648" cy="430887"/>
          </a:xfrm>
          <a:prstGeom prst="rect">
            <a:avLst/>
          </a:prstGeom>
        </p:spPr>
        <p:txBody>
          <a:bodyPr wrap="square">
            <a:spAutoFit/>
          </a:bodyPr>
          <a:lstStyle/>
          <a:p>
            <a:r>
              <a:rPr lang="en-US" sz="1100" dirty="0" smtClean="0">
                <a:latin typeface="Calibri"/>
              </a:rPr>
              <a:t>© </a:t>
            </a:r>
            <a:r>
              <a:rPr lang="en-US" sz="1100" dirty="0" smtClean="0">
                <a:latin typeface="+mn-lt"/>
              </a:rPr>
              <a:t>Donald </a:t>
            </a:r>
            <a:r>
              <a:rPr lang="en-US" sz="1100" dirty="0">
                <a:latin typeface="+mn-lt"/>
              </a:rPr>
              <a:t>A. Neumann, “Kinesiology of the Musculoskeletal System: Foundations for Rehabilitation”, Mosby/Elsevier, 2010</a:t>
            </a:r>
            <a:endParaRPr lang="el-GR" sz="1100" dirty="0">
              <a:latin typeface="+mn-lt"/>
            </a:endParaRPr>
          </a:p>
        </p:txBody>
      </p:sp>
    </p:spTree>
    <p:extLst>
      <p:ext uri="{BB962C8B-B14F-4D97-AF65-F5344CB8AC3E}">
        <p14:creationId xmlns:p14="http://schemas.microsoft.com/office/powerpoint/2010/main" val="272650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Εμβιομηχανική – </a:t>
            </a:r>
            <a:r>
              <a:rPr lang="el-GR" dirty="0" smtClean="0"/>
              <a:t>Κινησιολογία </a:t>
            </a:r>
            <a:r>
              <a:rPr lang="el-GR" sz="3200" b="0" dirty="0" smtClean="0"/>
              <a:t>1/5 </a:t>
            </a:r>
            <a:endParaRPr lang="el-GR" sz="3200" b="0" dirty="0"/>
          </a:p>
        </p:txBody>
      </p:sp>
      <p:sp>
        <p:nvSpPr>
          <p:cNvPr id="3" name="Θέση περιεχομένου 2"/>
          <p:cNvSpPr>
            <a:spLocks noGrp="1"/>
          </p:cNvSpPr>
          <p:nvPr>
            <p:ph idx="1"/>
          </p:nvPr>
        </p:nvSpPr>
        <p:spPr/>
        <p:txBody>
          <a:bodyPr>
            <a:normAutofit/>
          </a:bodyPr>
          <a:lstStyle/>
          <a:p>
            <a:r>
              <a:rPr lang="el-GR" sz="2300" dirty="0"/>
              <a:t>Η κινησιολογία μελετά και αναλύει ποιοτικά την ανθρώπινη </a:t>
            </a:r>
            <a:r>
              <a:rPr lang="el-GR" sz="2300" dirty="0" smtClean="0"/>
              <a:t>κίνηση, </a:t>
            </a:r>
            <a:endParaRPr lang="el-GR" sz="2300" dirty="0"/>
          </a:p>
          <a:p>
            <a:r>
              <a:rPr lang="el-GR" sz="2300" dirty="0"/>
              <a:t>Δηλ., παρατηρείται η λειτουργική κίνηση, αναλύονται οι κινήσεις που εκτελεί η κάθε άρθρωση και εν συνεχεία προσδιορίζονται οι μύες που εκτελούν την κίνηση της κάθε </a:t>
            </a:r>
            <a:r>
              <a:rPr lang="el-GR" sz="2300" dirty="0" smtClean="0"/>
              <a:t>άρθρωσης.</a:t>
            </a:r>
            <a:endParaRPr lang="el-GR" sz="2300" dirty="0"/>
          </a:p>
          <a:p>
            <a:r>
              <a:rPr lang="el-GR" sz="2300" dirty="0"/>
              <a:t>Π.χ., έγερση από την καθιστή θέση:</a:t>
            </a:r>
          </a:p>
          <a:p>
            <a:pPr lvl="1">
              <a:spcBef>
                <a:spcPts val="1200"/>
              </a:spcBef>
            </a:pPr>
            <a:r>
              <a:rPr lang="el-GR" sz="2300" dirty="0"/>
              <a:t>Αναλύονται οι κινήσεις σε κάθε άρθρωση: έκταση ισχίων, έκταση γονάτων, πελματιαία κάμψη </a:t>
            </a:r>
            <a:r>
              <a:rPr lang="el-GR" sz="2300" dirty="0" smtClean="0"/>
              <a:t>ποδοκνημικών.</a:t>
            </a:r>
            <a:endParaRPr lang="el-GR" sz="2300" dirty="0"/>
          </a:p>
          <a:p>
            <a:pPr lvl="1">
              <a:spcBef>
                <a:spcPts val="1200"/>
              </a:spcBef>
            </a:pPr>
            <a:r>
              <a:rPr lang="el-GR" sz="2300" dirty="0"/>
              <a:t>Προσδιορίζονται οι μύες που εκτελούν την κάθε κίνηση: ισχιοκνημιαίοι, τετρακέφαλος, γαστροκνήμιος και </a:t>
            </a:r>
            <a:r>
              <a:rPr lang="el-GR" sz="2300" dirty="0" smtClean="0"/>
              <a:t>υποκνημίδιος. </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1749160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t>Μοχλός 3</a:t>
            </a:r>
            <a:r>
              <a:rPr lang="el-GR" baseline="30000" dirty="0" smtClean="0"/>
              <a:t>ου</a:t>
            </a:r>
            <a:r>
              <a:rPr lang="el-GR" dirty="0" smtClean="0"/>
              <a:t> είδους</a:t>
            </a:r>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4536" y="989578"/>
                <a:ext cx="9119464" cy="5814092"/>
              </a:xfrm>
              <a:prstGeom prst="rect">
                <a:avLst/>
              </a:prstGeom>
              <a:solidFill>
                <a:schemeClr val="bg1"/>
              </a:solidFill>
              <a:ln>
                <a:noFill/>
              </a:ln>
            </p:spPr>
            <p:txBody>
              <a:bodyPr wrap="square" rtlCol="0">
                <a:spAutoFit/>
              </a:bodyPr>
              <a:lstStyle/>
              <a:p>
                <a:pPr>
                  <a:spcBef>
                    <a:spcPts val="1200"/>
                  </a:spcBef>
                </a:pPr>
                <a:r>
                  <a:rPr lang="el-GR" sz="2000" dirty="0" smtClean="0">
                    <a:latin typeface="+mn-lt"/>
                  </a:rPr>
                  <a:t>Εξωτερική Δύναμη(</a:t>
                </a:r>
                <a:r>
                  <a:rPr lang="en-US" sz="2000" dirty="0" err="1" smtClean="0">
                    <a:latin typeface="+mn-lt"/>
                  </a:rPr>
                  <a:t>W</a:t>
                </a:r>
                <a:r>
                  <a:rPr lang="en-US" sz="2000" baseline="-25000" dirty="0" err="1" smtClean="0">
                    <a:latin typeface="+mn-lt"/>
                  </a:rPr>
                  <a:t>a</a:t>
                </a:r>
                <a:r>
                  <a:rPr lang="en-US" sz="2000" dirty="0" err="1" smtClean="0">
                    <a:latin typeface="+mn-lt"/>
                  </a:rPr>
                  <a:t>+W</a:t>
                </a:r>
                <a:r>
                  <a:rPr lang="en-US" sz="2000" baseline="-25000" dirty="0" err="1" smtClean="0">
                    <a:latin typeface="+mn-lt"/>
                  </a:rPr>
                  <a:t>b</a:t>
                </a:r>
                <a:r>
                  <a:rPr lang="el-GR" sz="2000" dirty="0" smtClean="0">
                    <a:latin typeface="+mn-lt"/>
                  </a:rPr>
                  <a:t>) = </a:t>
                </a:r>
                <a:r>
                  <a:rPr lang="en-US" sz="2000" dirty="0" smtClean="0">
                    <a:latin typeface="+mn-lt"/>
                  </a:rPr>
                  <a:t>2,5kg + 4kg</a:t>
                </a:r>
                <a:endParaRPr lang="el-GR" sz="2000" dirty="0" smtClean="0">
                  <a:latin typeface="+mn-lt"/>
                </a:endParaRPr>
              </a:p>
              <a:p>
                <a:pPr>
                  <a:spcBef>
                    <a:spcPts val="1200"/>
                  </a:spcBef>
                </a:pPr>
                <a:r>
                  <a:rPr lang="el-GR" sz="2000" dirty="0" smtClean="0">
                    <a:latin typeface="+mn-lt"/>
                  </a:rPr>
                  <a:t>Μυϊκή δύναμη (</a:t>
                </a:r>
                <a:r>
                  <a:rPr lang="en-US" sz="2000" dirty="0" smtClean="0">
                    <a:latin typeface="+mn-lt"/>
                  </a:rPr>
                  <a:t>F</a:t>
                </a:r>
                <a:r>
                  <a:rPr lang="en-US" sz="2000" baseline="-25000" dirty="0" smtClean="0">
                    <a:latin typeface="+mn-lt"/>
                  </a:rPr>
                  <a:t>B</a:t>
                </a:r>
                <a:r>
                  <a:rPr lang="el-GR" sz="2000" dirty="0" smtClean="0">
                    <a:latin typeface="+mn-lt"/>
                  </a:rPr>
                  <a:t>) = άγνωστη</a:t>
                </a:r>
                <a:endParaRPr lang="en-US" sz="2000" dirty="0" smtClean="0">
                  <a:latin typeface="+mn-lt"/>
                </a:endParaRPr>
              </a:p>
              <a:p>
                <a:pPr>
                  <a:spcBef>
                    <a:spcPts val="1200"/>
                  </a:spcBef>
                </a:pPr>
                <a:r>
                  <a:rPr lang="el-GR" sz="2000" dirty="0" smtClean="0">
                    <a:latin typeface="+mn-lt"/>
                  </a:rPr>
                  <a:t>Εξωτερική ροπή της </a:t>
                </a:r>
                <a:r>
                  <a:rPr lang="en-US" sz="2000" dirty="0">
                    <a:latin typeface="+mn-lt"/>
                  </a:rPr>
                  <a:t>W</a:t>
                </a:r>
                <a:r>
                  <a:rPr lang="en-US" sz="2000" baseline="-25000" dirty="0">
                    <a:latin typeface="+mn-lt"/>
                  </a:rPr>
                  <a:t>b </a:t>
                </a:r>
                <a:r>
                  <a:rPr lang="el-GR" sz="2000" dirty="0" smtClean="0">
                    <a:latin typeface="+mn-lt"/>
                  </a:rPr>
                  <a:t>(ΕΡ)</a:t>
                </a:r>
                <a:r>
                  <a:rPr lang="en-US" sz="2000" dirty="0" smtClean="0">
                    <a:latin typeface="+mn-lt"/>
                  </a:rPr>
                  <a:t> = </a:t>
                </a:r>
                <a:r>
                  <a:rPr lang="el-GR" sz="2000" dirty="0">
                    <a:latin typeface="+mn-lt"/>
                  </a:rPr>
                  <a:t>3</a:t>
                </a:r>
                <a:r>
                  <a:rPr lang="el-GR" sz="2000" dirty="0" smtClean="0">
                    <a:latin typeface="+mn-lt"/>
                  </a:rPr>
                  <a:t>8</a:t>
                </a:r>
                <a:r>
                  <a:rPr lang="en-US" sz="2000" dirty="0" smtClean="0">
                    <a:latin typeface="+mn-lt"/>
                  </a:rPr>
                  <a:t> cm</a:t>
                </a:r>
                <a:endParaRPr lang="el-GR" sz="2000" dirty="0" smtClean="0">
                  <a:latin typeface="+mn-lt"/>
                </a:endParaRPr>
              </a:p>
              <a:p>
                <a:pPr>
                  <a:spcBef>
                    <a:spcPts val="1200"/>
                  </a:spcBef>
                </a:pPr>
                <a:r>
                  <a:rPr lang="el-GR" sz="2000" dirty="0" smtClean="0">
                    <a:latin typeface="+mn-lt"/>
                  </a:rPr>
                  <a:t>Εσωτερική ροπή της </a:t>
                </a:r>
                <a:r>
                  <a:rPr lang="en-US" sz="2000" dirty="0">
                    <a:latin typeface="+mn-lt"/>
                  </a:rPr>
                  <a:t>W</a:t>
                </a:r>
                <a:r>
                  <a:rPr lang="en-US" sz="2000" baseline="-25000" dirty="0">
                    <a:latin typeface="+mn-lt"/>
                  </a:rPr>
                  <a:t>a </a:t>
                </a:r>
                <a:r>
                  <a:rPr lang="el-GR" sz="2000" dirty="0" smtClean="0">
                    <a:latin typeface="+mn-lt"/>
                  </a:rPr>
                  <a:t>(ΙΡ)= </a:t>
                </a:r>
                <a:r>
                  <a:rPr lang="el-GR" sz="2000" dirty="0">
                    <a:latin typeface="+mn-lt"/>
                  </a:rPr>
                  <a:t>4</a:t>
                </a:r>
                <a:r>
                  <a:rPr lang="el-GR" sz="2000" dirty="0" smtClean="0">
                    <a:latin typeface="+mn-lt"/>
                  </a:rPr>
                  <a:t> </a:t>
                </a:r>
                <a:r>
                  <a:rPr lang="en-US" sz="2000" dirty="0" smtClean="0">
                    <a:latin typeface="+mn-lt"/>
                  </a:rPr>
                  <a:t>cm</a:t>
                </a:r>
                <a:endParaRPr lang="el-GR" sz="2000" dirty="0" smtClean="0">
                  <a:latin typeface="+mn-lt"/>
                </a:endParaRPr>
              </a:p>
              <a:p>
                <a:pPr>
                  <a:spcBef>
                    <a:spcPts val="1200"/>
                  </a:spcBef>
                </a:pPr>
                <a:r>
                  <a:rPr lang="el-GR" sz="2000" dirty="0" smtClean="0">
                    <a:latin typeface="+mn-lt"/>
                  </a:rPr>
                  <a:t>Μηχανικό πλεονέκτημα </a:t>
                </a:r>
                <a:r>
                  <a:rPr lang="en-US" sz="2000" dirty="0" smtClean="0">
                    <a:latin typeface="+mn-lt"/>
                  </a:rPr>
                  <a:t>(</a:t>
                </a:r>
                <a:r>
                  <a:rPr lang="el-GR" sz="2000" dirty="0" smtClean="0">
                    <a:latin typeface="+mn-lt"/>
                  </a:rPr>
                  <a:t>ΙΡ/ΕΡ)= 0,105</a:t>
                </a:r>
              </a:p>
              <a:p>
                <a:pPr>
                  <a:spcBef>
                    <a:spcPts val="1200"/>
                  </a:spcBef>
                </a:pPr>
                <a:r>
                  <a:rPr lang="en-US" sz="2000" i="1" dirty="0" smtClean="0">
                    <a:latin typeface="+mn-lt"/>
                  </a:rPr>
                  <a:t>r</a:t>
                </a:r>
                <a:r>
                  <a:rPr lang="en-US" sz="2000" baseline="-25000" dirty="0" smtClean="0">
                    <a:latin typeface="+mn-lt"/>
                  </a:rPr>
                  <a:t>2</a:t>
                </a:r>
                <a:r>
                  <a:rPr lang="en-US" sz="2000" i="1" dirty="0" smtClean="0">
                    <a:latin typeface="+mn-lt"/>
                  </a:rPr>
                  <a:t>w</a:t>
                </a:r>
                <a:r>
                  <a:rPr lang="en-US" sz="2000" baseline="-25000" dirty="0" smtClean="0">
                    <a:latin typeface="+mn-lt"/>
                  </a:rPr>
                  <a:t>a</a:t>
                </a:r>
                <a:r>
                  <a:rPr lang="en-US" sz="2000" dirty="0" smtClean="0">
                    <a:latin typeface="+mn-lt"/>
                  </a:rPr>
                  <a:t>+</a:t>
                </a:r>
                <a:r>
                  <a:rPr lang="en-US" sz="2000" i="1" dirty="0" smtClean="0">
                    <a:latin typeface="+mn-lt"/>
                  </a:rPr>
                  <a:t>r</a:t>
                </a:r>
                <a:r>
                  <a:rPr lang="en-US" sz="2000" baseline="-25000" dirty="0" smtClean="0">
                    <a:latin typeface="+mn-lt"/>
                  </a:rPr>
                  <a:t>3</a:t>
                </a:r>
                <a:r>
                  <a:rPr lang="en-US" sz="2000" i="1" dirty="0" smtClean="0">
                    <a:latin typeface="+mn-lt"/>
                  </a:rPr>
                  <a:t>w</a:t>
                </a:r>
                <a:r>
                  <a:rPr lang="en-US" sz="2000" baseline="-25000" dirty="0" smtClean="0">
                    <a:latin typeface="+mn-lt"/>
                  </a:rPr>
                  <a:t>b</a:t>
                </a:r>
                <a:r>
                  <a:rPr lang="en-US" sz="2000" dirty="0" smtClean="0">
                    <a:latin typeface="+mn-lt"/>
                  </a:rPr>
                  <a:t>=</a:t>
                </a:r>
                <a:r>
                  <a:rPr lang="en-US" sz="2000" i="1" dirty="0" smtClean="0">
                    <a:latin typeface="+mn-lt"/>
                  </a:rPr>
                  <a:t>r</a:t>
                </a:r>
                <a:r>
                  <a:rPr lang="en-US" sz="2000" baseline="-25000" dirty="0" smtClean="0">
                    <a:latin typeface="+mn-lt"/>
                  </a:rPr>
                  <a:t>1</a:t>
                </a:r>
                <a:r>
                  <a:rPr lang="en-US" sz="2000" i="1" dirty="0" smtClean="0">
                    <a:latin typeface="+mn-lt"/>
                  </a:rPr>
                  <a:t>F</a:t>
                </a:r>
                <a:r>
                  <a:rPr lang="en-US" sz="2000" baseline="-25000" dirty="0" smtClean="0">
                    <a:latin typeface="+mn-lt"/>
                  </a:rPr>
                  <a:t>B</a:t>
                </a:r>
              </a:p>
              <a:p>
                <a:pPr>
                  <a:spcBef>
                    <a:spcPts val="1200"/>
                  </a:spcBef>
                </a:pPr>
                <a14:m>
                  <m:oMathPara xmlns:m="http://schemas.openxmlformats.org/officeDocument/2006/math">
                    <m:oMathParaPr>
                      <m:jc m:val="left"/>
                    </m:oMathParaPr>
                    <m:oMath xmlns:m="http://schemas.openxmlformats.org/officeDocument/2006/math">
                      <m:r>
                        <m:rPr>
                          <m:nor/>
                        </m:rPr>
                        <a:rPr lang="en-US" sz="2000" i="1" dirty="0">
                          <a:latin typeface="+mn-lt"/>
                        </a:rPr>
                        <m:t>F</m:t>
                      </m:r>
                      <m:r>
                        <m:rPr>
                          <m:nor/>
                        </m:rPr>
                        <a:rPr lang="en-US" sz="2000" baseline="-25000" dirty="0">
                          <a:latin typeface="+mn-lt"/>
                        </a:rPr>
                        <m:t>B</m:t>
                      </m:r>
                      <m:r>
                        <m:rPr>
                          <m:nor/>
                        </m:rPr>
                        <a:rPr lang="en-US" sz="2000" dirty="0">
                          <a:latin typeface="+mn-lt"/>
                        </a:rPr>
                        <m:t>=</m:t>
                      </m:r>
                      <m:f>
                        <m:fPr>
                          <m:ctrlPr>
                            <a:rPr lang="en-US" sz="2000" i="1" dirty="0" smtClean="0">
                              <a:latin typeface="Cambria Math"/>
                            </a:rPr>
                          </m:ctrlPr>
                        </m:fPr>
                        <m:num>
                          <m:r>
                            <m:rPr>
                              <m:nor/>
                            </m:rPr>
                            <a:rPr lang="en-US" sz="2000" i="1" dirty="0">
                              <a:latin typeface="+mn-lt"/>
                            </a:rPr>
                            <m:t>r</m:t>
                          </m:r>
                          <m:r>
                            <m:rPr>
                              <m:nor/>
                            </m:rPr>
                            <a:rPr lang="en-US" sz="2000" baseline="-25000" dirty="0">
                              <a:latin typeface="+mn-lt"/>
                            </a:rPr>
                            <m:t>2</m:t>
                          </m:r>
                          <m:r>
                            <m:rPr>
                              <m:nor/>
                            </m:rPr>
                            <a:rPr lang="en-US" sz="2000" i="1" dirty="0">
                              <a:latin typeface="+mn-lt"/>
                            </a:rPr>
                            <m:t>w</m:t>
                          </m:r>
                          <m:r>
                            <m:rPr>
                              <m:nor/>
                            </m:rPr>
                            <a:rPr lang="en-US" sz="2000" baseline="-25000" dirty="0">
                              <a:latin typeface="+mn-lt"/>
                            </a:rPr>
                            <m:t>a</m:t>
                          </m:r>
                          <m:r>
                            <m:rPr>
                              <m:nor/>
                            </m:rPr>
                            <a:rPr lang="en-US" sz="2000" dirty="0">
                              <a:latin typeface="+mn-lt"/>
                            </a:rPr>
                            <m:t>+</m:t>
                          </m:r>
                          <m:r>
                            <m:rPr>
                              <m:nor/>
                            </m:rPr>
                            <a:rPr lang="en-US" sz="2000" i="1" dirty="0">
                              <a:latin typeface="+mn-lt"/>
                            </a:rPr>
                            <m:t>r</m:t>
                          </m:r>
                          <m:r>
                            <m:rPr>
                              <m:nor/>
                            </m:rPr>
                            <a:rPr lang="en-US" sz="2000" baseline="-25000" dirty="0">
                              <a:latin typeface="+mn-lt"/>
                            </a:rPr>
                            <m:t>3</m:t>
                          </m:r>
                          <m:r>
                            <m:rPr>
                              <m:nor/>
                            </m:rPr>
                            <a:rPr lang="en-US" sz="2000" i="1" dirty="0">
                              <a:latin typeface="+mn-lt"/>
                            </a:rPr>
                            <m:t>w</m:t>
                          </m:r>
                          <m:r>
                            <m:rPr>
                              <m:nor/>
                            </m:rPr>
                            <a:rPr lang="en-US" sz="2000" baseline="-25000" dirty="0">
                              <a:latin typeface="+mn-lt"/>
                            </a:rPr>
                            <m:t>b</m:t>
                          </m:r>
                        </m:num>
                        <m:den>
                          <m:r>
                            <m:rPr>
                              <m:nor/>
                            </m:rPr>
                            <a:rPr lang="en-US" sz="2000" i="1" dirty="0">
                              <a:latin typeface="+mn-lt"/>
                            </a:rPr>
                            <m:t>r</m:t>
                          </m:r>
                          <m:r>
                            <m:rPr>
                              <m:nor/>
                            </m:rPr>
                            <a:rPr lang="en-US" sz="2000" baseline="-25000" dirty="0">
                              <a:latin typeface="+mn-lt"/>
                            </a:rPr>
                            <m:t>1</m:t>
                          </m:r>
                        </m:den>
                      </m:f>
                    </m:oMath>
                  </m:oMathPara>
                </a14:m>
                <a:endParaRPr lang="el-GR" sz="2000" baseline="-25000" dirty="0" smtClean="0">
                  <a:latin typeface="+mn-lt"/>
                </a:endParaRPr>
              </a:p>
              <a:p>
                <a:pPr>
                  <a:spcBef>
                    <a:spcPts val="1200"/>
                  </a:spcBef>
                </a:pPr>
                <a14:m>
                  <m:oMathPara xmlns:m="http://schemas.openxmlformats.org/officeDocument/2006/math">
                    <m:oMathParaPr>
                      <m:jc m:val="left"/>
                    </m:oMathParaPr>
                    <m:oMath xmlns:m="http://schemas.openxmlformats.org/officeDocument/2006/math">
                      <m:sSub>
                        <m:sSubPr>
                          <m:ctrlPr>
                            <a:rPr lang="el-GR" sz="2000" i="1" smtClean="0">
                              <a:latin typeface="Cambria Math"/>
                            </a:rPr>
                          </m:ctrlPr>
                        </m:sSubPr>
                        <m:e>
                          <m:r>
                            <a:rPr lang="en-US" sz="2000" b="0" i="1" smtClean="0">
                              <a:latin typeface="Cambria Math"/>
                            </a:rPr>
                            <m:t>𝐹</m:t>
                          </m:r>
                        </m:e>
                        <m:sub>
                          <m:r>
                            <a:rPr lang="en-US" sz="2000" b="0" i="1" smtClean="0">
                              <a:latin typeface="Cambria Math"/>
                            </a:rPr>
                            <m:t>𝐵</m:t>
                          </m:r>
                        </m:sub>
                      </m:sSub>
                      <m:r>
                        <a:rPr lang="en-US" sz="2000" b="0" i="1" smtClean="0">
                          <a:latin typeface="Cambria Math"/>
                        </a:rPr>
                        <m:t>=</m:t>
                      </m:r>
                      <m:f>
                        <m:fPr>
                          <m:ctrlPr>
                            <a:rPr lang="en-US" sz="2000" b="0" i="1" smtClean="0">
                              <a:latin typeface="Cambria Math"/>
                            </a:rPr>
                          </m:ctrlPr>
                        </m:fPr>
                        <m:num>
                          <m:d>
                            <m:dPr>
                              <m:ctrlPr>
                                <a:rPr lang="en-US" sz="2000" i="1">
                                  <a:latin typeface="Cambria Math"/>
                                </a:rPr>
                              </m:ctrlPr>
                            </m:dPr>
                            <m:e>
                              <m:r>
                                <a:rPr lang="en-US" sz="2000" b="0" i="1" smtClean="0">
                                  <a:latin typeface="Cambria Math"/>
                                </a:rPr>
                                <m:t>0,160</m:t>
                              </m:r>
                              <m:r>
                                <a:rPr lang="en-US" sz="2000" b="0" i="1" smtClean="0">
                                  <a:latin typeface="Cambria Math"/>
                                </a:rPr>
                                <m:t>𝑚</m:t>
                              </m:r>
                            </m:e>
                          </m:d>
                          <m:d>
                            <m:dPr>
                              <m:ctrlPr>
                                <a:rPr lang="en-US" sz="2000" i="1">
                                  <a:latin typeface="Cambria Math"/>
                                </a:rPr>
                              </m:ctrlPr>
                            </m:dPr>
                            <m:e>
                              <m:r>
                                <a:rPr lang="en-US" sz="2000" b="0" i="1" smtClean="0">
                                  <a:latin typeface="Cambria Math"/>
                                </a:rPr>
                                <m:t>2,50</m:t>
                              </m:r>
                              <m:r>
                                <a:rPr lang="en-US" sz="2000" b="0" i="1" smtClean="0">
                                  <a:latin typeface="Cambria Math"/>
                                </a:rPr>
                                <m:t>𝑘𝑔</m:t>
                              </m:r>
                            </m:e>
                          </m:d>
                          <m:d>
                            <m:dPr>
                              <m:ctrlPr>
                                <a:rPr lang="en-US" sz="2000" i="1">
                                  <a:latin typeface="Cambria Math"/>
                                </a:rPr>
                              </m:ctrlPr>
                            </m:dPr>
                            <m:e>
                              <m:r>
                                <a:rPr lang="en-US" sz="2000" b="0" i="1" smtClean="0">
                                  <a:latin typeface="Cambria Math"/>
                                </a:rPr>
                                <m:t>9,80</m:t>
                              </m:r>
                              <m:sSup>
                                <m:sSupPr>
                                  <m:ctrlPr>
                                    <a:rPr lang="en-US" sz="2000" b="0" i="1" smtClean="0">
                                      <a:latin typeface="Cambria Math"/>
                                    </a:rPr>
                                  </m:ctrlPr>
                                </m:sSupPr>
                                <m:e>
                                  <m:f>
                                    <m:fPr>
                                      <m:type m:val="lin"/>
                                      <m:ctrlPr>
                                        <a:rPr lang="en-US" sz="2000" b="0" i="1" smtClean="0">
                                          <a:latin typeface="Cambria Math"/>
                                        </a:rPr>
                                      </m:ctrlPr>
                                    </m:fPr>
                                    <m:num>
                                      <m:r>
                                        <a:rPr lang="en-US" sz="2000" b="0" i="1" smtClean="0">
                                          <a:latin typeface="Cambria Math"/>
                                        </a:rPr>
                                        <m:t>𝑚</m:t>
                                      </m:r>
                                    </m:num>
                                    <m:den>
                                      <m:r>
                                        <a:rPr lang="en-US" sz="2000" b="0" i="1" smtClean="0">
                                          <a:latin typeface="Cambria Math"/>
                                        </a:rPr>
                                        <m:t>𝑠</m:t>
                                      </m:r>
                                    </m:den>
                                  </m:f>
                                </m:e>
                                <m:sup>
                                  <m:r>
                                    <a:rPr lang="en-US" sz="2000" b="0" i="1" smtClean="0">
                                      <a:latin typeface="Cambria Math"/>
                                    </a:rPr>
                                    <m:t>2</m:t>
                                  </m:r>
                                </m:sup>
                              </m:sSup>
                            </m:e>
                          </m:d>
                          <m:r>
                            <a:rPr lang="en-US" sz="2000" i="1">
                              <a:latin typeface="Cambria Math"/>
                            </a:rPr>
                            <m:t>+</m:t>
                          </m:r>
                          <m:d>
                            <m:dPr>
                              <m:ctrlPr>
                                <a:rPr lang="en-US" sz="2000" i="1">
                                  <a:latin typeface="Cambria Math"/>
                                </a:rPr>
                              </m:ctrlPr>
                            </m:dPr>
                            <m:e>
                              <m:r>
                                <a:rPr lang="en-US" sz="2000" b="0" i="1" smtClean="0">
                                  <a:latin typeface="Cambria Math"/>
                                </a:rPr>
                                <m:t>0,380</m:t>
                              </m:r>
                              <m:r>
                                <a:rPr lang="en-US" sz="2000" b="0" i="1" smtClean="0">
                                  <a:latin typeface="Cambria Math"/>
                                </a:rPr>
                                <m:t>𝑚</m:t>
                              </m:r>
                            </m:e>
                          </m:d>
                          <m:d>
                            <m:dPr>
                              <m:ctrlPr>
                                <a:rPr lang="en-US" sz="2000" i="1">
                                  <a:latin typeface="Cambria Math"/>
                                </a:rPr>
                              </m:ctrlPr>
                            </m:dPr>
                            <m:e>
                              <m:r>
                                <a:rPr lang="en-US" sz="2000" b="0" i="1" smtClean="0">
                                  <a:latin typeface="Cambria Math"/>
                                </a:rPr>
                                <m:t>4,00</m:t>
                              </m:r>
                              <m:r>
                                <a:rPr lang="en-US" sz="2000" b="0" i="1" smtClean="0">
                                  <a:latin typeface="Cambria Math"/>
                                </a:rPr>
                                <m:t>𝑘𝑔</m:t>
                              </m:r>
                            </m:e>
                          </m:d>
                          <m:d>
                            <m:dPr>
                              <m:ctrlPr>
                                <a:rPr lang="en-US" sz="2000" i="1">
                                  <a:latin typeface="Cambria Math"/>
                                </a:rPr>
                              </m:ctrlPr>
                            </m:dPr>
                            <m:e>
                              <m:r>
                                <a:rPr lang="en-US" sz="2000" b="0" i="1" smtClean="0">
                                  <a:latin typeface="Cambria Math"/>
                                </a:rPr>
                                <m:t>9,80</m:t>
                              </m:r>
                              <m:sSup>
                                <m:sSupPr>
                                  <m:ctrlPr>
                                    <a:rPr lang="en-US" sz="2000" b="0" i="1" smtClean="0">
                                      <a:latin typeface="Cambria Math"/>
                                    </a:rPr>
                                  </m:ctrlPr>
                                </m:sSupPr>
                                <m:e>
                                  <m:f>
                                    <m:fPr>
                                      <m:type m:val="lin"/>
                                      <m:ctrlPr>
                                        <a:rPr lang="en-US" sz="2000" b="0" i="1" smtClean="0">
                                          <a:latin typeface="Cambria Math"/>
                                        </a:rPr>
                                      </m:ctrlPr>
                                    </m:fPr>
                                    <m:num>
                                      <m:r>
                                        <a:rPr lang="en-US" sz="2000" b="0" i="1" smtClean="0">
                                          <a:latin typeface="Cambria Math"/>
                                        </a:rPr>
                                        <m:t>𝑚</m:t>
                                      </m:r>
                                    </m:num>
                                    <m:den>
                                      <m:r>
                                        <a:rPr lang="en-US" sz="2000" b="0" i="1" smtClean="0">
                                          <a:latin typeface="Cambria Math"/>
                                        </a:rPr>
                                        <m:t>𝑠</m:t>
                                      </m:r>
                                    </m:den>
                                  </m:f>
                                </m:e>
                                <m:sup>
                                  <m:r>
                                    <a:rPr lang="en-US" sz="2000" b="0" i="1" smtClean="0">
                                      <a:latin typeface="Cambria Math"/>
                                    </a:rPr>
                                    <m:t>2</m:t>
                                  </m:r>
                                </m:sup>
                              </m:sSup>
                            </m:e>
                          </m:d>
                        </m:num>
                        <m:den>
                          <m:r>
                            <a:rPr lang="en-US" sz="2000" b="0" i="1" smtClean="0">
                              <a:latin typeface="Cambria Math"/>
                            </a:rPr>
                            <m:t>0,0400</m:t>
                          </m:r>
                          <m:r>
                            <a:rPr lang="en-US" sz="2000" b="0" i="1" smtClean="0">
                              <a:latin typeface="Cambria Math"/>
                            </a:rPr>
                            <m:t>𝑚</m:t>
                          </m:r>
                        </m:den>
                      </m:f>
                    </m:oMath>
                  </m:oMathPara>
                </a14:m>
                <a:endParaRPr lang="en-US" sz="2000" dirty="0" smtClean="0">
                  <a:latin typeface="+mn-lt"/>
                </a:endParaRPr>
              </a:p>
              <a:p>
                <a:pPr>
                  <a:spcBef>
                    <a:spcPts val="1200"/>
                  </a:spcBef>
                </a:pPr>
                <a:r>
                  <a:rPr lang="en-US" sz="2000" i="1" dirty="0">
                    <a:latin typeface="+mn-lt"/>
                  </a:rPr>
                  <a:t>F</a:t>
                </a:r>
                <a:r>
                  <a:rPr lang="en-US" sz="2000" baseline="-25000" dirty="0">
                    <a:latin typeface="+mn-lt"/>
                  </a:rPr>
                  <a:t>B</a:t>
                </a:r>
                <a:r>
                  <a:rPr lang="en-US" sz="2000" dirty="0">
                    <a:latin typeface="+mn-lt"/>
                  </a:rPr>
                  <a:t>=470 </a:t>
                </a:r>
                <a:r>
                  <a:rPr lang="en-US" sz="2000" dirty="0" smtClean="0">
                    <a:latin typeface="+mn-lt"/>
                  </a:rPr>
                  <a:t>N</a:t>
                </a:r>
                <a:endParaRPr lang="el-GR" sz="2000" dirty="0" smtClean="0">
                  <a:latin typeface="+mn-lt"/>
                </a:endParaRPr>
              </a:p>
              <a:p>
                <a:pPr>
                  <a:spcBef>
                    <a:spcPts val="1200"/>
                  </a:spcBef>
                </a:pPr>
                <a:r>
                  <a:rPr lang="en-US" sz="2000" dirty="0">
                    <a:latin typeface="+mn-lt"/>
                  </a:rPr>
                  <a:t>Now, the combined weight of the arm and its load is (6.50 kg)(9.80m/s</a:t>
                </a:r>
                <a:r>
                  <a:rPr lang="en-US" sz="2000" baseline="30000" dirty="0">
                    <a:latin typeface="+mn-lt"/>
                  </a:rPr>
                  <a:t>2</a:t>
                </a:r>
                <a:r>
                  <a:rPr lang="en-US" sz="2000" dirty="0">
                    <a:latin typeface="+mn-lt"/>
                  </a:rPr>
                  <a:t>)=63.7 N, so that the ratio of the force exerted by the biceps to the total weight </a:t>
                </a:r>
                <a:r>
                  <a:rPr lang="en-US" sz="2000" dirty="0" smtClean="0">
                    <a:latin typeface="+mn-lt"/>
                  </a:rPr>
                  <a:t>is</a:t>
                </a:r>
                <a:r>
                  <a:rPr lang="el-GR" sz="2000" dirty="0" smtClean="0">
                    <a:latin typeface="+mn-lt"/>
                  </a:rPr>
                  <a:t>:</a:t>
                </a:r>
              </a:p>
              <a:p>
                <a:pPr>
                  <a:spcBef>
                    <a:spcPts val="1200"/>
                  </a:spcBef>
                </a:pP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sSub>
                            <m:sSubPr>
                              <m:ctrlPr>
                                <a:rPr lang="el-GR" sz="2000" i="1" smtClean="0">
                                  <a:latin typeface="Cambria Math"/>
                                </a:rPr>
                              </m:ctrlPr>
                            </m:sSubPr>
                            <m:e>
                              <m:r>
                                <a:rPr lang="en-US" sz="2000" b="0" i="1" smtClean="0">
                                  <a:latin typeface="Cambria Math"/>
                                </a:rPr>
                                <m:t>𝐹</m:t>
                              </m:r>
                            </m:e>
                            <m:sub>
                              <m:r>
                                <a:rPr lang="en-US" sz="2000" b="0" i="1" smtClean="0">
                                  <a:latin typeface="Cambria Math"/>
                                </a:rPr>
                                <m:t>𝐵</m:t>
                              </m:r>
                            </m:sub>
                          </m:sSub>
                        </m:num>
                        <m:den>
                          <m:sSub>
                            <m:sSubPr>
                              <m:ctrlPr>
                                <a:rPr lang="el-GR" sz="2000" i="1" smtClean="0">
                                  <a:latin typeface="Cambria Math"/>
                                </a:rPr>
                              </m:ctrlPr>
                            </m:sSubPr>
                            <m:e>
                              <m:r>
                                <a:rPr lang="en-US" sz="2000" b="0" i="1" smtClean="0">
                                  <a:latin typeface="Cambria Math"/>
                                </a:rPr>
                                <m:t>𝑤</m:t>
                              </m:r>
                            </m:e>
                            <m:sub>
                              <m:r>
                                <a:rPr lang="en-US" sz="2000" b="0" i="1" smtClean="0">
                                  <a:latin typeface="Cambria Math"/>
                                </a:rPr>
                                <m:t>𝑎</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𝑏</m:t>
                              </m:r>
                            </m:sub>
                          </m:sSub>
                        </m:den>
                      </m:f>
                      <m:r>
                        <a:rPr lang="en-US" sz="2000" b="0" i="1" smtClean="0">
                          <a:latin typeface="Cambria Math"/>
                        </a:rPr>
                        <m:t>=</m:t>
                      </m:r>
                      <m:f>
                        <m:fPr>
                          <m:ctrlPr>
                            <a:rPr lang="en-US" sz="2000" b="0" i="1" smtClean="0">
                              <a:latin typeface="Cambria Math"/>
                            </a:rPr>
                          </m:ctrlPr>
                        </m:fPr>
                        <m:num>
                          <m:r>
                            <a:rPr lang="en-US" sz="2000" b="0" i="1" smtClean="0">
                              <a:latin typeface="Cambria Math"/>
                            </a:rPr>
                            <m:t>470</m:t>
                          </m:r>
                        </m:num>
                        <m:den>
                          <m:r>
                            <a:rPr lang="en-US" sz="2000" b="0" i="1" smtClean="0">
                              <a:latin typeface="Cambria Math"/>
                            </a:rPr>
                            <m:t>63,7</m:t>
                          </m:r>
                        </m:den>
                      </m:f>
                      <m:r>
                        <a:rPr lang="en-US" sz="2000" b="0" i="1" smtClean="0">
                          <a:latin typeface="Cambria Math"/>
                        </a:rPr>
                        <m:t>=7,38</m:t>
                      </m:r>
                    </m:oMath>
                  </m:oMathPara>
                </a14:m>
                <a:endParaRPr lang="el-GR" sz="2000" dirty="0" smtClean="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536" y="989578"/>
                <a:ext cx="9119464" cy="5814092"/>
              </a:xfrm>
              <a:prstGeom prst="rect">
                <a:avLst/>
              </a:prstGeom>
              <a:blipFill rotWithShape="1">
                <a:blip r:embed="rId3"/>
                <a:stretch>
                  <a:fillRect l="-668" t="-524"/>
                </a:stretch>
              </a:blipFill>
              <a:ln>
                <a:noFill/>
              </a:ln>
            </p:spPr>
            <p:txBody>
              <a:bodyPr/>
              <a:lstStyle/>
              <a:p>
                <a:r>
                  <a:rPr lang="el-GR">
                    <a:noFill/>
                  </a:rPr>
                  <a:t> </a:t>
                </a:r>
              </a:p>
            </p:txBody>
          </p:sp>
        </mc:Fallback>
      </mc:AlternateContent>
      <p:pic>
        <p:nvPicPr>
          <p:cNvPr id="2050" name="Picture 2" descr="A forearm of a person holding a physics book is shown. The biceps and triceps muscles of the arm are visible. The elbow joint is the pivot point. The upper part of the arm is vertical and the lower part is horizontal. Biceps muscles are applying a force F B upward. The vertical bone of hand exerts a force F E on the pivot. At the midpoint of the lower part of the hand, the center of gravity of the hand is shown where the weight of the hand acts. The midpoint of the front face of the book is its center of gravity, where its weight acts downward. A free body diagram is also shown and the distances of the three forces F-B, C-G of arm, and C-G of book from the pivot are shown as r one, r two and r th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685" y="44624"/>
            <a:ext cx="3302755" cy="4113031"/>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rot="16200000">
            <a:off x="6984631" y="1737254"/>
            <a:ext cx="3672408" cy="646331"/>
          </a:xfrm>
          <a:prstGeom prst="rect">
            <a:avLst/>
          </a:prstGeom>
        </p:spPr>
        <p:txBody>
          <a:bodyPr wrap="square">
            <a:spAutoFit/>
          </a:bodyPr>
          <a:lstStyle/>
          <a:p>
            <a:r>
              <a:rPr lang="en-US" sz="1200" dirty="0">
                <a:latin typeface="+mn-lt"/>
              </a:rPr>
              <a:t>© 20 Φεβ 2014 OpenStax College. </a:t>
            </a:r>
            <a:r>
              <a:rPr lang="en-US" sz="1200" dirty="0">
                <a:latin typeface="+mn-lt"/>
                <a:hlinkClick r:id="rId5"/>
              </a:rPr>
              <a:t>Textbook content </a:t>
            </a:r>
            <a:r>
              <a:rPr lang="en-US" sz="1200" dirty="0">
                <a:latin typeface="+mn-lt"/>
              </a:rPr>
              <a:t>produced by OpenStax College is licensed under a </a:t>
            </a:r>
            <a:r>
              <a:rPr lang="en-US" sz="1200" dirty="0">
                <a:latin typeface="+mn-lt"/>
                <a:hlinkClick r:id="rId6"/>
              </a:rPr>
              <a:t>Creative Commons Attribution License 3.0</a:t>
            </a:r>
            <a:r>
              <a:rPr lang="en-US" sz="1200" dirty="0">
                <a:latin typeface="+mn-lt"/>
              </a:rPr>
              <a:t> license.</a:t>
            </a:r>
            <a:endParaRPr lang="el-GR" sz="1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14144925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Μηχανικό πλεονέκτημα </a:t>
            </a:r>
            <a:r>
              <a:rPr lang="en-US" sz="3200" b="0" dirty="0" smtClean="0"/>
              <a:t>1/2</a:t>
            </a:r>
            <a:endParaRPr lang="el-GR" sz="3200" b="0" dirty="0"/>
          </a:p>
        </p:txBody>
      </p:sp>
      <p:sp>
        <p:nvSpPr>
          <p:cNvPr id="3" name="Content Placeholder 2"/>
          <p:cNvSpPr>
            <a:spLocks noGrp="1"/>
          </p:cNvSpPr>
          <p:nvPr>
            <p:ph idx="1"/>
          </p:nvPr>
        </p:nvSpPr>
        <p:spPr>
          <a:xfrm>
            <a:off x="457200" y="1196752"/>
            <a:ext cx="8435280" cy="5400600"/>
          </a:xfrm>
        </p:spPr>
        <p:txBody>
          <a:bodyPr>
            <a:noAutofit/>
          </a:bodyPr>
          <a:lstStyle/>
          <a:p>
            <a:r>
              <a:rPr lang="el-GR" sz="2200" dirty="0" smtClean="0"/>
              <a:t>Ως μηχανικό πλεονέκτημα ενός μυός μπορεί να οριστεί ο λόγος του εσωτερικού μοχλοβραχίονα δια τον εξωτερικό μοχλοβραχίονα (ΜΠ = ΕσΜ/ΕξΜ)</a:t>
            </a:r>
            <a:r>
              <a:rPr lang="en-US" sz="2200" dirty="0" smtClean="0"/>
              <a:t>.</a:t>
            </a:r>
            <a:endParaRPr lang="el-GR" sz="2200" dirty="0" smtClean="0"/>
          </a:p>
          <a:p>
            <a:r>
              <a:rPr lang="el-GR" sz="2200" dirty="0" smtClean="0"/>
              <a:t>Στον μοχλό 1</a:t>
            </a:r>
            <a:r>
              <a:rPr lang="el-GR" sz="2200" baseline="30000" dirty="0" smtClean="0"/>
              <a:t>ου</a:t>
            </a:r>
            <a:r>
              <a:rPr lang="el-GR" sz="2200" dirty="0" smtClean="0"/>
              <a:t> είδους το μηχανικό πλεονέκτημα μπορεί να είναι: =1, &lt;1 και &gt;1 </a:t>
            </a:r>
          </a:p>
          <a:p>
            <a:r>
              <a:rPr lang="el-GR" sz="2200" dirty="0" smtClean="0"/>
              <a:t>Στον μοχλό 2</a:t>
            </a:r>
            <a:r>
              <a:rPr lang="el-GR" sz="2200" baseline="30000" dirty="0" smtClean="0"/>
              <a:t>ου</a:t>
            </a:r>
            <a:r>
              <a:rPr lang="el-GR" sz="2200" dirty="0" smtClean="0"/>
              <a:t> είδους το μηχανικό πλεονέκτημα είναι &gt;1</a:t>
            </a:r>
          </a:p>
          <a:p>
            <a:r>
              <a:rPr lang="el-GR" sz="2200" dirty="0" smtClean="0"/>
              <a:t>Στον μοχλό 3</a:t>
            </a:r>
            <a:r>
              <a:rPr lang="el-GR" sz="2200" baseline="30000" dirty="0" smtClean="0"/>
              <a:t>ου</a:t>
            </a:r>
            <a:r>
              <a:rPr lang="el-GR" sz="2200" dirty="0" smtClean="0"/>
              <a:t> είδους το μηχανικό πλεονέκτημα είναι &lt;1</a:t>
            </a:r>
          </a:p>
          <a:p>
            <a:r>
              <a:rPr lang="el-GR" sz="2200" dirty="0" smtClean="0"/>
              <a:t>Αυτό σημαίνει ότι για να επέλθει ισορροπία:</a:t>
            </a:r>
          </a:p>
          <a:p>
            <a:pPr lvl="1"/>
            <a:r>
              <a:rPr lang="el-GR" dirty="0" smtClean="0"/>
              <a:t>Στους μοχλούς 1</a:t>
            </a:r>
            <a:r>
              <a:rPr lang="el-GR" baseline="30000" dirty="0" smtClean="0"/>
              <a:t>ου</a:t>
            </a:r>
            <a:r>
              <a:rPr lang="el-GR" dirty="0" smtClean="0"/>
              <a:t> και 2</a:t>
            </a:r>
            <a:r>
              <a:rPr lang="el-GR" baseline="30000" dirty="0" smtClean="0"/>
              <a:t>ου</a:t>
            </a:r>
            <a:r>
              <a:rPr lang="el-GR" dirty="0" smtClean="0"/>
              <a:t> είδους με ΜΠ &gt;1, η εσωτερική δύναμη (μυϊκή) που απαιτείται είναι μικρότερη από την εξωτερική δύναμη</a:t>
            </a:r>
            <a:r>
              <a:rPr lang="en-US" dirty="0" smtClean="0"/>
              <a:t>.</a:t>
            </a:r>
            <a:endParaRPr lang="el-GR" dirty="0" smtClean="0"/>
          </a:p>
          <a:p>
            <a:pPr lvl="1"/>
            <a:r>
              <a:rPr lang="el-GR" dirty="0" smtClean="0"/>
              <a:t>Στον μοχλό 3</a:t>
            </a:r>
            <a:r>
              <a:rPr lang="el-GR" baseline="30000" dirty="0" smtClean="0"/>
              <a:t>ου</a:t>
            </a:r>
            <a:r>
              <a:rPr lang="el-GR" dirty="0" smtClean="0"/>
              <a:t> είδους που πάντα έχει ΜΠ&lt;1, οι μύες πρέπει να παράγουν δύναμη που να είναι πολύ μεγαλύτερη από την εξωτερική δύναμη</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7560341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Μηχανικό πλεονέκτημα </a:t>
            </a:r>
            <a:r>
              <a:rPr lang="en-US" sz="3200" b="0" dirty="0" smtClean="0"/>
              <a:t>2/2</a:t>
            </a:r>
            <a:endParaRPr lang="el-GR" dirty="0"/>
          </a:p>
        </p:txBody>
      </p:sp>
      <p:sp>
        <p:nvSpPr>
          <p:cNvPr id="3" name="Content Placeholder 2"/>
          <p:cNvSpPr>
            <a:spLocks noGrp="1"/>
          </p:cNvSpPr>
          <p:nvPr>
            <p:ph idx="1"/>
          </p:nvPr>
        </p:nvSpPr>
        <p:spPr/>
        <p:txBody>
          <a:bodyPr>
            <a:normAutofit/>
          </a:bodyPr>
          <a:lstStyle/>
          <a:p>
            <a:r>
              <a:rPr lang="el-GR" dirty="0" smtClean="0"/>
              <a:t>Οι περισσότεροι μύες του ανθρωπίνου σώματος έχουν ΜΠ πολύ μικρότερο από 1, επομένως παράγουν πολύ μεγαλύτερες δυνάμεις απ’ ότι οι εξωτερικές δυνάμεις οι οποίες τους αντιτίθενται</a:t>
            </a:r>
            <a:r>
              <a:rPr lang="en-US" dirty="0" smtClean="0"/>
              <a:t>.</a:t>
            </a:r>
            <a:endParaRPr lang="el-GR" dirty="0" smtClean="0"/>
          </a:p>
          <a:p>
            <a:r>
              <a:rPr lang="el-GR" dirty="0" smtClean="0"/>
              <a:t>Ανάλογα με το σχήμα των μυών και την διαμόρφωση των αρθρώσεων, ένα μεγάλο ποσοστό της μυϊκής δύναμης καταναλώνεται για προκαλέσει μεγάλες συμπιεστικές και διατμητικές δυνάμεις στις αρθρικές επιφάνειες</a:t>
            </a:r>
            <a:r>
              <a:rPr lang="en-US" dirty="0" smtClean="0"/>
              <a:t>.</a:t>
            </a:r>
            <a:endParaRPr lang="el-GR" dirty="0" smtClean="0"/>
          </a:p>
          <a:p>
            <a:r>
              <a:rPr lang="el-GR" dirty="0" smtClean="0"/>
              <a:t>Αυτές οι μυογενείς δυνάμεις είναι κυρίως υπεύθυνες για την κατεύθυνση και το μέγεθος της δύναμης αντίδρασης της άρθρωσης</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6407847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Παλίνα Καρακασίδου 2014</a:t>
            </a:r>
            <a:r>
              <a:rPr lang="el-GR" sz="2000" dirty="0" smtClean="0"/>
              <a:t>. </a:t>
            </a:r>
            <a:r>
              <a:rPr lang="el-GR" sz="2000" dirty="0"/>
              <a:t>Παλίνα Καρακασίδου. «Κινησιολογία Ι (Θ). </a:t>
            </a:r>
            <a:r>
              <a:rPr lang="el-GR" sz="2000" dirty="0" smtClean="0"/>
              <a:t>Ενότητα 1</a:t>
            </a:r>
            <a:r>
              <a:rPr lang="en-US" sz="2000" dirty="0" smtClean="0"/>
              <a:t>:</a:t>
            </a:r>
            <a:r>
              <a:rPr lang="el-GR" sz="2000" dirty="0" smtClean="0"/>
              <a:t> </a:t>
            </a:r>
            <a:r>
              <a:rPr lang="el-GR" sz="2000" dirty="0"/>
              <a:t>Εισαγωγή στην Κινησιολογία».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5441762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2712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n-US" sz="2000" dirty="0"/>
              <a:t>Donald A. Neumann, </a:t>
            </a:r>
            <a:r>
              <a:rPr lang="en-US" sz="2000" dirty="0" smtClean="0"/>
              <a:t>“Kinesiology </a:t>
            </a:r>
            <a:r>
              <a:rPr lang="en-US" sz="2000" dirty="0"/>
              <a:t>of the Musculoskeletal System: Foundations for </a:t>
            </a:r>
            <a:r>
              <a:rPr lang="en-US" sz="2000" dirty="0" smtClean="0"/>
              <a:t>Rehabilitation</a:t>
            </a:r>
            <a:r>
              <a:rPr lang="en-US" sz="2000" dirty="0"/>
              <a:t>”, Mosby/Elsevier, </a:t>
            </a:r>
            <a:r>
              <a:rPr lang="en-US" sz="2000" dirty="0" smtClean="0"/>
              <a:t>2010.</a:t>
            </a:r>
            <a:endParaRPr lang="el-GR" sz="2000" dirty="0"/>
          </a:p>
        </p:txBody>
      </p:sp>
    </p:spTree>
    <p:extLst>
      <p:ext uri="{BB962C8B-B14F-4D97-AF65-F5344CB8AC3E}">
        <p14:creationId xmlns:p14="http://schemas.microsoft.com/office/powerpoint/2010/main" val="2572001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Εμβιομηχανική – Κινησιολογία </a:t>
            </a:r>
            <a:r>
              <a:rPr lang="el-GR" sz="3200" b="0" dirty="0" smtClean="0"/>
              <a:t>2/5</a:t>
            </a:r>
            <a:endParaRPr lang="el-GR" dirty="0"/>
          </a:p>
        </p:txBody>
      </p:sp>
      <p:sp>
        <p:nvSpPr>
          <p:cNvPr id="3" name="Θέση περιεχομένου 2"/>
          <p:cNvSpPr>
            <a:spLocks noGrp="1"/>
          </p:cNvSpPr>
          <p:nvPr>
            <p:ph idx="1"/>
          </p:nvPr>
        </p:nvSpPr>
        <p:spPr/>
        <p:txBody>
          <a:bodyPr/>
          <a:lstStyle/>
          <a:p>
            <a:r>
              <a:rPr lang="el-GR" dirty="0"/>
              <a:t>Όμως, υπάρχουν άνθρωποι που δεν μπορούν να σηκωθούν από την καρέκλα λόγω π.χ., πόνου στα </a:t>
            </a:r>
            <a:r>
              <a:rPr lang="el-GR" dirty="0" smtClean="0"/>
              <a:t>γόνατα</a:t>
            </a:r>
            <a:r>
              <a:rPr lang="en-US" dirty="0" smtClean="0"/>
              <a:t>.</a:t>
            </a:r>
            <a:endParaRPr lang="el-GR" dirty="0"/>
          </a:p>
          <a:p>
            <a:r>
              <a:rPr lang="el-GR" dirty="0"/>
              <a:t>Οπότε, έρχεται η εμβιομηχανική, η οποία αναλύει τις δυνάμεις που δρουν στα γόνατα και υποδεικνύει ότι για να μπορέσει το συγκεκριμένο άτομο να σηκωθεί εύκολα από την καρέκλα θα πρέπει η καρέκλα να είναι ψηλότερη ώστε να απαιτείται μικρότερη δύναμη από τους μύες, να μειωθούν τα φορτία και να μην επιδεινώνεται η κατάσταση των </a:t>
            </a:r>
            <a:r>
              <a:rPr lang="el-GR" dirty="0" smtClean="0"/>
              <a:t>γονάτων</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2792439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Εμβιομηχανική – Κινησιολογία </a:t>
            </a:r>
            <a:r>
              <a:rPr lang="el-GR" sz="3200" b="0" dirty="0" smtClean="0"/>
              <a:t>3/5 </a:t>
            </a:r>
            <a:endParaRPr lang="el-GR" dirty="0"/>
          </a:p>
        </p:txBody>
      </p:sp>
      <p:sp>
        <p:nvSpPr>
          <p:cNvPr id="3" name="Θέση περιεχομένου 2"/>
          <p:cNvSpPr>
            <a:spLocks noGrp="1"/>
          </p:cNvSpPr>
          <p:nvPr>
            <p:ph idx="1"/>
          </p:nvPr>
        </p:nvSpPr>
        <p:spPr>
          <a:xfrm>
            <a:off x="457200" y="1196752"/>
            <a:ext cx="8219256" cy="5040560"/>
          </a:xfrm>
        </p:spPr>
        <p:txBody>
          <a:bodyPr/>
          <a:lstStyle/>
          <a:p>
            <a:pPr>
              <a:lnSpc>
                <a:spcPct val="110000"/>
              </a:lnSpc>
            </a:pPr>
            <a:r>
              <a:rPr lang="el-GR" dirty="0"/>
              <a:t>Η εμβιομηχανική αναπτύχθηκε στις ΗΠΑ και άρχισε να διδάσκεται στα Πανεπιστήμια κατά τις δεκαετίες του ‘60 και </a:t>
            </a:r>
            <a:r>
              <a:rPr lang="el-GR" dirty="0" smtClean="0"/>
              <a:t>’70</a:t>
            </a:r>
            <a:r>
              <a:rPr lang="en-US" dirty="0" smtClean="0"/>
              <a:t>.</a:t>
            </a:r>
            <a:endParaRPr lang="el-GR" dirty="0"/>
          </a:p>
          <a:p>
            <a:pPr>
              <a:lnSpc>
                <a:spcPct val="110000"/>
              </a:lnSpc>
            </a:pPr>
            <a:r>
              <a:rPr lang="el-GR" dirty="0"/>
              <a:t>Η εμβιομηχανικής χρησιμοποιεί γνώσεις από την φυσική, την μηχανική, την κινησιολογία (μελέτη της κίνησης) και δίνει πληροφορίες για το αποτέλεσμα των δυνάμεων που δρουν στο ανθρώπινο </a:t>
            </a:r>
            <a:r>
              <a:rPr lang="el-GR" dirty="0" smtClean="0"/>
              <a:t>σώμα</a:t>
            </a:r>
            <a:r>
              <a:rPr lang="en-US" dirty="0" smtClean="0"/>
              <a:t>.</a:t>
            </a:r>
            <a:endParaRPr lang="el-GR" dirty="0"/>
          </a:p>
          <a:p>
            <a:pPr>
              <a:lnSpc>
                <a:spcPct val="110000"/>
              </a:lnSpc>
            </a:pPr>
            <a:r>
              <a:rPr lang="el-GR" dirty="0"/>
              <a:t>Άρα, η εμβιομηχανική εξετάζει την κίνηση των ζώντων οργανισμών και το αποτέλεσμα των δυνάμεων στους ζώντες </a:t>
            </a:r>
            <a:r>
              <a:rPr lang="el-GR" dirty="0" smtClean="0"/>
              <a:t>οργανισμούς.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64598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68863a85ded487f47f3bbfda933224d483ea29"/>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5YcNAPzDxDg"/>
</p:tagLst>
</file>

<file path=ppt/theme/theme1.xml><?xml version="1.0" encoding="utf-8"?>
<a:theme xmlns:a="http://schemas.openxmlformats.org/drawingml/2006/main" name="OC_template_updated">
  <a:themeElements>
    <a:clrScheme name="Προσαρμοσμένο 1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TotalTime>
  <Words>5751</Words>
  <Application>Microsoft Office PowerPoint</Application>
  <PresentationFormat>Προβολή στην οθόνη (4:3)</PresentationFormat>
  <Paragraphs>580</Paragraphs>
  <Slides>80</Slides>
  <Notes>20</Notes>
  <HiddenSlides>0</HiddenSlides>
  <MMClips>0</MMClips>
  <ScaleCrop>false</ScaleCrop>
  <HeadingPairs>
    <vt:vector size="4" baseType="variant">
      <vt:variant>
        <vt:lpstr>Θέμα</vt:lpstr>
      </vt:variant>
      <vt:variant>
        <vt:i4>2</vt:i4>
      </vt:variant>
      <vt:variant>
        <vt:lpstr>Τίτλοι διαφανειών</vt:lpstr>
      </vt:variant>
      <vt:variant>
        <vt:i4>80</vt:i4>
      </vt:variant>
    </vt:vector>
  </HeadingPairs>
  <TitlesOfParts>
    <vt:vector size="82" baseType="lpstr">
      <vt:lpstr>OC_template_updated</vt:lpstr>
      <vt:lpstr>1_OC_template_updated</vt:lpstr>
      <vt:lpstr>Κινησιολογία Ι (Θ)</vt:lpstr>
      <vt:lpstr>Κινησιολογία 1/2</vt:lpstr>
      <vt:lpstr>Σκοπός του μαθήματος είναι:</vt:lpstr>
      <vt:lpstr>Μαθησιακά αποτελέσματα 1/2</vt:lpstr>
      <vt:lpstr>Μαθησιακά αποτελέσματα 2/2</vt:lpstr>
      <vt:lpstr>Ανάλυση της ανθρώπινης κίνησης</vt:lpstr>
      <vt:lpstr>Εμβιομηχανική – Κινησιολογία 1/5 </vt:lpstr>
      <vt:lpstr>Εμβιομηχανική – Κινησιολογία 2/5</vt:lpstr>
      <vt:lpstr>Εμβιομηχανική – Κινησιολογία 3/5 </vt:lpstr>
      <vt:lpstr>Εμβιομηχανική – Κινησιολογία 4/5 </vt:lpstr>
      <vt:lpstr>Εμβιομηχανική – Κινησιολογία 5/5 </vt:lpstr>
      <vt:lpstr>Κινησιολογία 2/2</vt:lpstr>
      <vt:lpstr>Ανατομική – Λειτουργική Ανατομική 1/2</vt:lpstr>
      <vt:lpstr>Ανατομική – Λειτουργική Ανατομική 2/2</vt:lpstr>
      <vt:lpstr>Κινηματική </vt:lpstr>
      <vt:lpstr>Οστεοκινηματική – Επίπεδα </vt:lpstr>
      <vt:lpstr>Οστεοκινηματική –  Άξονες κίνησης 1/2</vt:lpstr>
      <vt:lpstr>Οστεοκινηματική –  Άξονες κίνησης 2/2</vt:lpstr>
      <vt:lpstr>Επίπεδα κίνησης</vt:lpstr>
      <vt:lpstr>Κινήσεις στο οβελιαίο επίπεδο Κάμψη – Έκταση</vt:lpstr>
      <vt:lpstr>Κινήσεις στο μετωπιαίο επίπεδο </vt:lpstr>
      <vt:lpstr>Κινήσεις στο εγκάρσιο επίπεδο </vt:lpstr>
      <vt:lpstr>Σύνθετες κινήσεις </vt:lpstr>
      <vt:lpstr>Ανατομικοί όροι των κινήσεων</vt:lpstr>
      <vt:lpstr>Οστεοκινηματική – Βαθμός ελευθερίας αρθρώσεων 1/3</vt:lpstr>
      <vt:lpstr>Οστεοκινηματική – Βαθμός ελευθερίας αρθρώσεων 2/3</vt:lpstr>
      <vt:lpstr>Αρθροκινηματική – Βαθμός ελευθερίας</vt:lpstr>
      <vt:lpstr>Οστεοκινηματική – Βαθμός ελευθερίας αρθρώσεων 3/3</vt:lpstr>
      <vt:lpstr>Οστεοκινηματική 1/5</vt:lpstr>
      <vt:lpstr>Οστεοκινηματική 2/5</vt:lpstr>
      <vt:lpstr>Οστεοκινηματική 3/5</vt:lpstr>
      <vt:lpstr>Οστεοκινηματική 4/5</vt:lpstr>
      <vt:lpstr>Οστεοκινηματική 5/5</vt:lpstr>
      <vt:lpstr>Αρθροκινηματική 1/3</vt:lpstr>
      <vt:lpstr>Αρθροκινηματική 2/3 </vt:lpstr>
      <vt:lpstr>Αρθροκινηματική 3/3 </vt:lpstr>
      <vt:lpstr>Κινητική 1/4</vt:lpstr>
      <vt:lpstr>Κινητική 2/4</vt:lpstr>
      <vt:lpstr>Κινητική 3/4</vt:lpstr>
      <vt:lpstr>Κινητική 4/4</vt:lpstr>
      <vt:lpstr>Κινητική – Αντοχή συνδετικού ιστού 1/10</vt:lpstr>
      <vt:lpstr>Κινητική – Αντοχή συνδετικού ιστού 2/10</vt:lpstr>
      <vt:lpstr>Κινητική – Αντοχή συνδετικού ιστού 3/10</vt:lpstr>
      <vt:lpstr>Κινητική – Αντοχή συνδετικού ιστού 4/10</vt:lpstr>
      <vt:lpstr>Κινητική – Αντοχή συνδετικού ιστού 5/10</vt:lpstr>
      <vt:lpstr>Κινητική – Αντοχή συνδετικού ιστού 6/10</vt:lpstr>
      <vt:lpstr>Κινητική – Αντοχή συνδετικού ιστού 7/10</vt:lpstr>
      <vt:lpstr>Κινητική – Αντοχή συνδετικού ιστού 8/10</vt:lpstr>
      <vt:lpstr>Κινητική – Αντοχή συνδετικού ιστού 9/10</vt:lpstr>
      <vt:lpstr>Κινητική – Αντοχή συνδετικού ιστού 10/10</vt:lpstr>
      <vt:lpstr>Κινητική – Εσωτερικές / Εξωτερικές δυνάμεις</vt:lpstr>
      <vt:lpstr>Κινητική – Εσωτερικές δυνάμεις</vt:lpstr>
      <vt:lpstr>Κινητική – Εξωτερικές δυνάμεις</vt:lpstr>
      <vt:lpstr>Κινητική – Δύναμη αντίδρασης </vt:lpstr>
      <vt:lpstr>Κινητική – Παραγωγικός ανταγωνισμός 1/3</vt:lpstr>
      <vt:lpstr>Κινητική – Παραγωγικός ανταγωνισμός 2/3</vt:lpstr>
      <vt:lpstr>Κινητική – Παραγωγικός ανταγωνισμός 3/3</vt:lpstr>
      <vt:lpstr>Κινητική – Ροπές 1/3 </vt:lpstr>
      <vt:lpstr>Κινητική – Ροπές 2/3 </vt:lpstr>
      <vt:lpstr>Κινητική – Ροπές 3/3 </vt:lpstr>
      <vt:lpstr>Τύποι μυϊκής συστολής</vt:lpstr>
      <vt:lpstr>Μυϊκή λειτουργία 1/5</vt:lpstr>
      <vt:lpstr>Μυϊκή λειτουργία 2/5</vt:lpstr>
      <vt:lpstr>Μυϊκή λειτουργία 3/5</vt:lpstr>
      <vt:lpstr>Μυϊκή λειτουργία 4/5</vt:lpstr>
      <vt:lpstr>Μυϊκή λειτουργία 5/5</vt:lpstr>
      <vt:lpstr>Μοχλοί </vt:lpstr>
      <vt:lpstr>Μοχλός 1ου είδους</vt:lpstr>
      <vt:lpstr>Μοχλός 2ου είδους</vt:lpstr>
      <vt:lpstr>Μοχλός 3ου είδους</vt:lpstr>
      <vt:lpstr>Μηχανικό πλεονέκτημα 1/2</vt:lpstr>
      <vt:lpstr>Μηχανικό πλεονέκτημα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132</cp:revision>
  <dcterms:created xsi:type="dcterms:W3CDTF">2013-03-04T13:35:19Z</dcterms:created>
  <dcterms:modified xsi:type="dcterms:W3CDTF">2015-08-31T10:47:59Z</dcterms:modified>
</cp:coreProperties>
</file>