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57" r:id="rId20"/>
    <p:sldId id="262" r:id="rId21"/>
    <p:sldId id="264" r:id="rId22"/>
    <p:sldId id="283" r:id="rId23"/>
    <p:sldId id="284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8" d="100"/>
          <a:sy n="78" d="100"/>
        </p:scale>
        <p:origin x="-27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ild_Rabbits_at_Edinburgh_Zoo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Worm_That_Turn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623_LymphaticSystem_Femal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microscopy.ucsf.edu/mediawiki/index.php?title=File:LymphNode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sf.edu/" TargetMode="External"/><Relationship Id="rId5" Type="http://schemas.openxmlformats.org/officeDocument/2006/relationships/hyperlink" Target="http://biomicroscopy.ucsf.edu/mediawiki/index.php?title=Main_Page" TargetMode="External"/><Relationship Id="rId4" Type="http://schemas.openxmlformats.org/officeDocument/2006/relationships/hyperlink" Target="http://biomicroscopy.ucsf.edu/mediawiki/index.php?title=User:Jessica.wo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1/19/Illu_lymph_capillary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Lennert%20B" TargetMode="External"/><Relationship Id="rId4" Type="http://schemas.openxmlformats.org/officeDocument/2006/relationships/hyperlink" Target="http://en.wikipedia.org/wiki/Lymph_capillar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Λεμφικό σύστημα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Απομόνωση λεμφοκυττάρων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Εισαγωγή στις ανοσολογικές αναλύσεις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Παραγωγή αντισωμάτων μετά την </a:t>
            </a:r>
            <a:r>
              <a:rPr lang="el-GR" dirty="0" smtClean="0"/>
              <a:t>ανοσοποίηση</a:t>
            </a:r>
            <a:r>
              <a:rPr lang="en-US" dirty="0" smtClean="0"/>
              <a:t> </a:t>
            </a:r>
            <a:r>
              <a:rPr lang="en-US" sz="3100" b="0" dirty="0" smtClean="0"/>
              <a:t>(1 </a:t>
            </a:r>
            <a:r>
              <a:rPr lang="el-GR" sz="3100" b="0" dirty="0" smtClean="0"/>
              <a:t>από 2)</a:t>
            </a:r>
            <a:endParaRPr lang="el-GR" sz="3100" b="0" dirty="0"/>
          </a:p>
        </p:txBody>
      </p:sp>
      <p:pic>
        <p:nvPicPr>
          <p:cNvPr id="2050" name="Picture 2" descr="http://upload.wikimedia.org/wikipedia/commons/6/6b/Wild_Rabbits_at_Edinburgh_Zo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79" y="1412776"/>
            <a:ext cx="6080443" cy="45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42425" y="5973108"/>
            <a:ext cx="3259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Wild Rabbits at Edinburgh Zoo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User:Worm That Turned"/>
              </a:rPr>
              <a:t>Worm That Turned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0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rapezoid 48"/>
          <p:cNvSpPr/>
          <p:nvPr/>
        </p:nvSpPr>
        <p:spPr>
          <a:xfrm>
            <a:off x="2413557" y="4249840"/>
            <a:ext cx="1646147" cy="1203129"/>
          </a:xfrm>
          <a:prstGeom prst="trapezoid">
            <a:avLst>
              <a:gd name="adj" fmla="val 452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Παραγωγή αντισωμάτων μετά την </a:t>
            </a:r>
            <a:r>
              <a:rPr lang="el-GR" dirty="0" smtClean="0"/>
              <a:t>ανοσοποίηση </a:t>
            </a:r>
            <a:r>
              <a:rPr lang="en-US" sz="3100" b="0" dirty="0" smtClean="0"/>
              <a:t>(</a:t>
            </a:r>
            <a:r>
              <a:rPr lang="el-GR" sz="3100" b="0" dirty="0" smtClean="0"/>
              <a:t>2</a:t>
            </a:r>
            <a:r>
              <a:rPr lang="en-US" sz="3100" b="0" dirty="0" smtClean="0"/>
              <a:t> </a:t>
            </a:r>
            <a:r>
              <a:rPr lang="el-GR" sz="3100" b="0" dirty="0"/>
              <a:t>από 2)</a:t>
            </a:r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99728" y="5547360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99728" y="1767672"/>
            <a:ext cx="0" cy="37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926336" y="4026829"/>
            <a:ext cx="3316224" cy="1520531"/>
          </a:xfrm>
          <a:custGeom>
            <a:avLst/>
            <a:gdLst>
              <a:gd name="connsiteX0" fmla="*/ 0 w 3316224"/>
              <a:gd name="connsiteY0" fmla="*/ 1483955 h 1520531"/>
              <a:gd name="connsiteX1" fmla="*/ 365760 w 3316224"/>
              <a:gd name="connsiteY1" fmla="*/ 1203539 h 1520531"/>
              <a:gd name="connsiteX2" fmla="*/ 670560 w 3316224"/>
              <a:gd name="connsiteY2" fmla="*/ 520787 h 1520531"/>
              <a:gd name="connsiteX3" fmla="*/ 804672 w 3316224"/>
              <a:gd name="connsiteY3" fmla="*/ 215987 h 1520531"/>
              <a:gd name="connsiteX4" fmla="*/ 1109472 w 3316224"/>
              <a:gd name="connsiteY4" fmla="*/ 8723 h 1520531"/>
              <a:gd name="connsiteX5" fmla="*/ 1438656 w 3316224"/>
              <a:gd name="connsiteY5" fmla="*/ 57491 h 1520531"/>
              <a:gd name="connsiteX6" fmla="*/ 1670304 w 3316224"/>
              <a:gd name="connsiteY6" fmla="*/ 228179 h 1520531"/>
              <a:gd name="connsiteX7" fmla="*/ 2121408 w 3316224"/>
              <a:gd name="connsiteY7" fmla="*/ 740243 h 1520531"/>
              <a:gd name="connsiteX8" fmla="*/ 2340864 w 3316224"/>
              <a:gd name="connsiteY8" fmla="*/ 1057235 h 1520531"/>
              <a:gd name="connsiteX9" fmla="*/ 2633472 w 3316224"/>
              <a:gd name="connsiteY9" fmla="*/ 1313267 h 1520531"/>
              <a:gd name="connsiteX10" fmla="*/ 2987040 w 3316224"/>
              <a:gd name="connsiteY10" fmla="*/ 1459571 h 1520531"/>
              <a:gd name="connsiteX11" fmla="*/ 3316224 w 3316224"/>
              <a:gd name="connsiteY11" fmla="*/ 1520531 h 152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6224" h="1520531">
                <a:moveTo>
                  <a:pt x="0" y="1483955"/>
                </a:moveTo>
                <a:cubicBezTo>
                  <a:pt x="127000" y="1424011"/>
                  <a:pt x="254000" y="1364067"/>
                  <a:pt x="365760" y="1203539"/>
                </a:cubicBezTo>
                <a:cubicBezTo>
                  <a:pt x="477520" y="1043011"/>
                  <a:pt x="597408" y="685379"/>
                  <a:pt x="670560" y="520787"/>
                </a:cubicBezTo>
                <a:cubicBezTo>
                  <a:pt x="743712" y="356195"/>
                  <a:pt x="731520" y="301331"/>
                  <a:pt x="804672" y="215987"/>
                </a:cubicBezTo>
                <a:cubicBezTo>
                  <a:pt x="877824" y="130643"/>
                  <a:pt x="1003808" y="35139"/>
                  <a:pt x="1109472" y="8723"/>
                </a:cubicBezTo>
                <a:cubicBezTo>
                  <a:pt x="1215136" y="-17693"/>
                  <a:pt x="1345184" y="20915"/>
                  <a:pt x="1438656" y="57491"/>
                </a:cubicBezTo>
                <a:cubicBezTo>
                  <a:pt x="1532128" y="94067"/>
                  <a:pt x="1556512" y="114387"/>
                  <a:pt x="1670304" y="228179"/>
                </a:cubicBezTo>
                <a:cubicBezTo>
                  <a:pt x="1784096" y="341971"/>
                  <a:pt x="2009648" y="602067"/>
                  <a:pt x="2121408" y="740243"/>
                </a:cubicBezTo>
                <a:cubicBezTo>
                  <a:pt x="2233168" y="878419"/>
                  <a:pt x="2255520" y="961731"/>
                  <a:pt x="2340864" y="1057235"/>
                </a:cubicBezTo>
                <a:cubicBezTo>
                  <a:pt x="2426208" y="1152739"/>
                  <a:pt x="2525776" y="1246211"/>
                  <a:pt x="2633472" y="1313267"/>
                </a:cubicBezTo>
                <a:cubicBezTo>
                  <a:pt x="2741168" y="1380323"/>
                  <a:pt x="2873248" y="1425027"/>
                  <a:pt x="2987040" y="1459571"/>
                </a:cubicBezTo>
                <a:cubicBezTo>
                  <a:pt x="3100832" y="1494115"/>
                  <a:pt x="3208528" y="1507323"/>
                  <a:pt x="3316224" y="15205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Freeform 9"/>
          <p:cNvSpPr/>
          <p:nvPr/>
        </p:nvSpPr>
        <p:spPr>
          <a:xfrm>
            <a:off x="1950720" y="2753843"/>
            <a:ext cx="5590271" cy="2778349"/>
          </a:xfrm>
          <a:custGeom>
            <a:avLst/>
            <a:gdLst>
              <a:gd name="connsiteX0" fmla="*/ 0 w 5590271"/>
              <a:gd name="connsiteY0" fmla="*/ 2769133 h 2778349"/>
              <a:gd name="connsiteX1" fmla="*/ 597408 w 5590271"/>
              <a:gd name="connsiteY1" fmla="*/ 2610637 h 2778349"/>
              <a:gd name="connsiteX2" fmla="*/ 1011936 w 5590271"/>
              <a:gd name="connsiteY2" fmla="*/ 1940077 h 2778349"/>
              <a:gd name="connsiteX3" fmla="*/ 1536192 w 5590271"/>
              <a:gd name="connsiteY3" fmla="*/ 781837 h 2778349"/>
              <a:gd name="connsiteX4" fmla="*/ 1938528 w 5590271"/>
              <a:gd name="connsiteY4" fmla="*/ 160045 h 2778349"/>
              <a:gd name="connsiteX5" fmla="*/ 2645664 w 5590271"/>
              <a:gd name="connsiteY5" fmla="*/ 25933 h 2778349"/>
              <a:gd name="connsiteX6" fmla="*/ 3547872 w 5590271"/>
              <a:gd name="connsiteY6" fmla="*/ 574573 h 2778349"/>
              <a:gd name="connsiteX7" fmla="*/ 4657344 w 5590271"/>
              <a:gd name="connsiteY7" fmla="*/ 1818157 h 2778349"/>
              <a:gd name="connsiteX8" fmla="*/ 5181600 w 5590271"/>
              <a:gd name="connsiteY8" fmla="*/ 2330221 h 2778349"/>
              <a:gd name="connsiteX9" fmla="*/ 5535168 w 5590271"/>
              <a:gd name="connsiteY9" fmla="*/ 2720365 h 2778349"/>
              <a:gd name="connsiteX10" fmla="*/ 5583936 w 5590271"/>
              <a:gd name="connsiteY10" fmla="*/ 2769133 h 277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0271" h="2778349">
                <a:moveTo>
                  <a:pt x="0" y="2769133"/>
                </a:moveTo>
                <a:cubicBezTo>
                  <a:pt x="214376" y="2758973"/>
                  <a:pt x="428752" y="2748813"/>
                  <a:pt x="597408" y="2610637"/>
                </a:cubicBezTo>
                <a:cubicBezTo>
                  <a:pt x="766064" y="2472461"/>
                  <a:pt x="855472" y="2244877"/>
                  <a:pt x="1011936" y="1940077"/>
                </a:cubicBezTo>
                <a:cubicBezTo>
                  <a:pt x="1168400" y="1635277"/>
                  <a:pt x="1381760" y="1078509"/>
                  <a:pt x="1536192" y="781837"/>
                </a:cubicBezTo>
                <a:cubicBezTo>
                  <a:pt x="1690624" y="485165"/>
                  <a:pt x="1753616" y="286029"/>
                  <a:pt x="1938528" y="160045"/>
                </a:cubicBezTo>
                <a:cubicBezTo>
                  <a:pt x="2123440" y="34061"/>
                  <a:pt x="2377440" y="-43155"/>
                  <a:pt x="2645664" y="25933"/>
                </a:cubicBezTo>
                <a:cubicBezTo>
                  <a:pt x="2913888" y="95021"/>
                  <a:pt x="3212592" y="275869"/>
                  <a:pt x="3547872" y="574573"/>
                </a:cubicBezTo>
                <a:cubicBezTo>
                  <a:pt x="3883152" y="873277"/>
                  <a:pt x="4385056" y="1525549"/>
                  <a:pt x="4657344" y="1818157"/>
                </a:cubicBezTo>
                <a:cubicBezTo>
                  <a:pt x="4929632" y="2110765"/>
                  <a:pt x="5035296" y="2179853"/>
                  <a:pt x="5181600" y="2330221"/>
                </a:cubicBezTo>
                <a:cubicBezTo>
                  <a:pt x="5327904" y="2480589"/>
                  <a:pt x="5468112" y="2647213"/>
                  <a:pt x="5535168" y="2720365"/>
                </a:cubicBezTo>
                <a:cubicBezTo>
                  <a:pt x="5602224" y="2793517"/>
                  <a:pt x="5593080" y="2781325"/>
                  <a:pt x="5583936" y="27691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35" name="Group 34"/>
          <p:cNvGrpSpPr/>
          <p:nvPr/>
        </p:nvGrpSpPr>
        <p:grpSpPr>
          <a:xfrm>
            <a:off x="3584448" y="2875434"/>
            <a:ext cx="1941550" cy="1975971"/>
            <a:chOff x="3181956" y="2875434"/>
            <a:chExt cx="2381928" cy="254219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325972" y="2875434"/>
              <a:ext cx="1152128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181956" y="2875434"/>
              <a:ext cx="1600944" cy="16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325972" y="3018498"/>
              <a:ext cx="1609328" cy="1690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69988" y="3163466"/>
              <a:ext cx="1617712" cy="1698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808920" y="3307482"/>
              <a:ext cx="1431180" cy="1554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130636" y="3487502"/>
              <a:ext cx="1228328" cy="1374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130636" y="3812489"/>
              <a:ext cx="1228329" cy="1443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278844" y="4012517"/>
              <a:ext cx="1285040" cy="1405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478540" y="3841651"/>
            <a:ext cx="1927882" cy="1543766"/>
            <a:chOff x="2993804" y="2875434"/>
            <a:chExt cx="2365160" cy="1986136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993804" y="2875434"/>
              <a:ext cx="1484298" cy="1642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181956" y="2875434"/>
              <a:ext cx="1600944" cy="16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325972" y="3018498"/>
              <a:ext cx="1609328" cy="1690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469988" y="3163466"/>
              <a:ext cx="1617712" cy="1698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808920" y="3307482"/>
              <a:ext cx="1431180" cy="1554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130636" y="3487502"/>
              <a:ext cx="1228328" cy="1374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478100" y="3812489"/>
              <a:ext cx="880864" cy="1049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782900" y="4174536"/>
              <a:ext cx="576064" cy="6870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 rot="16200000">
            <a:off x="562934" y="342343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Συγκέντρωση </a:t>
            </a:r>
            <a:r>
              <a:rPr lang="en-US" dirty="0" smtClean="0">
                <a:latin typeface="+mj-lt"/>
              </a:rPr>
              <a:t>Ab</a:t>
            </a:r>
            <a:endParaRPr lang="el-GR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8912" y="58183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Χρόνος ανοσοποίησης</a:t>
            </a:r>
            <a:endParaRPr lang="el-GR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85179" y="5547360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5</a:t>
            </a:r>
            <a:endParaRPr lang="el-GR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9832" y="5554524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10</a:t>
            </a:r>
            <a:endParaRPr lang="el-GR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66845" y="5561688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20</a:t>
            </a:r>
            <a:endParaRPr lang="el-GR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5784" y="5555556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15</a:t>
            </a:r>
            <a:endParaRPr lang="el-GR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60118" y="5561688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25</a:t>
            </a:r>
            <a:endParaRPr lang="el-GR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14406" y="5547360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35</a:t>
            </a:r>
            <a:endParaRPr lang="el-GR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63608" y="5547360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30</a:t>
            </a:r>
            <a:endParaRPr lang="el-GR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3485" y="2384511"/>
            <a:ext cx="58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lgG</a:t>
            </a:r>
            <a:endParaRPr lang="el-GR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33952" y="3574590"/>
            <a:ext cx="58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lgM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0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Μέθοδοι ποσοτικού ή ποιοτικού προσδιορισμού </a:t>
            </a:r>
            <a:r>
              <a:rPr lang="el-GR" dirty="0" smtClean="0"/>
              <a:t>αντιγόνων </a:t>
            </a:r>
            <a:r>
              <a:rPr lang="el-GR" dirty="0"/>
              <a:t>ή </a:t>
            </a:r>
            <a:r>
              <a:rPr lang="el-GR" dirty="0" smtClean="0"/>
              <a:t>αντισωμάτων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Βασίζονται στη μέτρηση ανοσοσυμπλέγματος που καθιζάνει μέσα σε υγρό ή ημίρρευστο διάλυμα.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271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Μέθοδοι </a:t>
            </a:r>
            <a:r>
              <a:rPr lang="el-GR" dirty="0" smtClean="0"/>
              <a:t>ανοσοκαθίζησης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/>
              <a:t>Συγκόλληση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Αιμοσυγκόλληση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Ανοσοδιάχυση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Ανσοσοηλεκτροφόρηση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Ανοσοκαθήλωση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Νεφελομετρία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486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894" y="1340768"/>
            <a:ext cx="678021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Καμπύλη </a:t>
            </a:r>
            <a:r>
              <a:rPr lang="en-US" dirty="0"/>
              <a:t>Heidelberger - Kendall</a:t>
            </a:r>
          </a:p>
        </p:txBody>
      </p:sp>
    </p:spTree>
    <p:extLst>
      <p:ext uri="{BB962C8B-B14F-4D97-AF65-F5344CB8AC3E}">
        <p14:creationId xmlns:p14="http://schemas.microsoft.com/office/powerpoint/2010/main" val="36818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907" y="1988840"/>
            <a:ext cx="65801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Αρχή μεθόδου </a:t>
            </a:r>
            <a:r>
              <a:rPr lang="el-GR" dirty="0" smtClean="0"/>
              <a:t>ανοσοκαθίζησης </a:t>
            </a:r>
            <a:r>
              <a:rPr lang="el-GR" sz="3100" b="0" dirty="0" smtClean="0"/>
              <a:t>(1 από 2)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20473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1268760"/>
            <a:ext cx="5400600" cy="482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Αρχή μεθόδου </a:t>
            </a:r>
            <a:r>
              <a:rPr lang="el-GR" dirty="0" smtClean="0"/>
              <a:t>ανοσοκαθίζησης </a:t>
            </a:r>
            <a:r>
              <a:rPr lang="el-GR" sz="3100" b="0" dirty="0" smtClean="0"/>
              <a:t>(2 </a:t>
            </a:r>
            <a:r>
              <a:rPr lang="el-GR" sz="3100" b="0" dirty="0"/>
              <a:t>από 2)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7242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Φαινόμενο </a:t>
            </a:r>
            <a:r>
              <a:rPr lang="el-GR" dirty="0" smtClean="0"/>
              <a:t>προζώνης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/>
              <a:t>Προκαλείται από την </a:t>
            </a:r>
            <a:r>
              <a:rPr lang="el-GR" sz="2800" b="1" dirty="0">
                <a:solidFill>
                  <a:srgbClr val="820000"/>
                </a:solidFill>
              </a:rPr>
              <a:t>αυξημένη συγκέντρωση αντισώματος</a:t>
            </a:r>
            <a:r>
              <a:rPr lang="el-GR" sz="2800" dirty="0">
                <a:solidFill>
                  <a:srgbClr val="C00000"/>
                </a:solidFill>
              </a:rPr>
              <a:t> </a:t>
            </a:r>
            <a:r>
              <a:rPr lang="el-GR" sz="2800" dirty="0"/>
              <a:t>σε σχέση με το αντιγόνο.</a:t>
            </a:r>
          </a:p>
          <a:p>
            <a:endParaRPr lang="el-GR" sz="2800" dirty="0"/>
          </a:p>
          <a:p>
            <a:pPr>
              <a:lnSpc>
                <a:spcPct val="150000"/>
              </a:lnSpc>
            </a:pPr>
            <a:r>
              <a:rPr lang="el-GR" sz="2800" dirty="0"/>
              <a:t>Η αυξημένη συγκέντρωση αντισώματος αναστέλλει το σχηματισμό ανοσοσυμπλέγματος.</a:t>
            </a:r>
          </a:p>
          <a:p>
            <a:endParaRPr lang="el-GR" sz="2800" dirty="0"/>
          </a:p>
          <a:p>
            <a:r>
              <a:rPr lang="el-GR" sz="2800" dirty="0"/>
              <a:t>Προκαλείται </a:t>
            </a:r>
            <a:r>
              <a:rPr lang="el-GR" sz="2800" b="1" dirty="0">
                <a:solidFill>
                  <a:srgbClr val="820000"/>
                </a:solidFill>
              </a:rPr>
              <a:t>ψευδώς αρνητικό αποτέλεσμα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131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Τo λεμφικό σύστημα του </a:t>
            </a:r>
            <a:r>
              <a:rPr lang="el-GR" dirty="0" smtClean="0"/>
              <a:t>ανθρώπου</a:t>
            </a:r>
            <a:endParaRPr lang="el-GR" dirty="0"/>
          </a:p>
        </p:txBody>
      </p:sp>
      <p:pic>
        <p:nvPicPr>
          <p:cNvPr id="6" name="Picture 2" descr="File:Blausen 0623 LymphaticSystem Fe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9252"/>
            <a:ext cx="5904656" cy="54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631" y="6464369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0623 LymphaticSystem </a:t>
            </a:r>
            <a:r>
              <a:rPr lang="en-US" sz="1200" dirty="0" smtClean="0">
                <a:latin typeface="+mn-lt"/>
                <a:hlinkClick r:id="rId3"/>
              </a:rPr>
              <a:t>Female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7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Πέτρος Καρκαλούσος 2014. Πέτρος Καρκαλούσος. </a:t>
            </a:r>
            <a:r>
              <a:rPr lang="el-GR" sz="2000" dirty="0"/>
              <a:t>«Ανοσολογία (Ε).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Λεμφικό </a:t>
            </a:r>
            <a:r>
              <a:rPr lang="el-GR" sz="2000" dirty="0" smtClean="0"/>
              <a:t>σύστημα, Απομόνωση λεμφοκυττάρων, Εισαγωγή </a:t>
            </a:r>
            <a:r>
              <a:rPr lang="el-GR" sz="2000" dirty="0"/>
              <a:t>στις ανοσολογικές </a:t>
            </a:r>
            <a:r>
              <a:rPr lang="el-GR" sz="2000" dirty="0" smtClean="0"/>
              <a:t>αναλύσεις».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Τo λεμφικό σύστημα του </a:t>
            </a:r>
            <a:r>
              <a:rPr lang="el-GR" dirty="0" smtClean="0"/>
              <a:t>ποντικιού</a:t>
            </a:r>
            <a:endParaRPr lang="el-GR" dirty="0"/>
          </a:p>
        </p:txBody>
      </p:sp>
      <p:pic>
        <p:nvPicPr>
          <p:cNvPr id="1030" name="Picture 6" descr="File:LymphNo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60" y="1268760"/>
            <a:ext cx="4007280" cy="48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7804" y="5915411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LymphNodes</a:t>
            </a:r>
            <a:r>
              <a:rPr lang="en-US" sz="1200" dirty="0" smtClean="0">
                <a:latin typeface="+mn-lt"/>
              </a:rPr>
              <a:t>”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User:Jessica.wong"/>
              </a:rPr>
              <a:t>Jessica.wong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 smtClean="0">
                <a:latin typeface="+mn-lt"/>
              </a:rPr>
              <a:t>, </a:t>
            </a:r>
            <a:r>
              <a:rPr lang="en-US" sz="1200" dirty="0">
                <a:latin typeface="+mn-lt"/>
                <a:hlinkClick r:id="rId5"/>
              </a:rPr>
              <a:t>BioMicroscopy </a:t>
            </a:r>
            <a:r>
              <a:rPr lang="en-US" sz="1200" dirty="0" smtClean="0">
                <a:latin typeface="+mn-lt"/>
                <a:hlinkClick r:id="rId5"/>
              </a:rPr>
              <a:t>Wiki</a:t>
            </a:r>
            <a:r>
              <a:rPr lang="en-US" sz="1200" dirty="0" smtClean="0">
                <a:latin typeface="+mn-lt"/>
              </a:rPr>
              <a:t>, </a:t>
            </a:r>
            <a:r>
              <a:rPr lang="en-US" sz="1200" dirty="0">
                <a:latin typeface="+mn-lt"/>
                <a:hlinkClick r:id="rId6"/>
              </a:rPr>
              <a:t>University of California at San Francisco </a:t>
            </a:r>
            <a:r>
              <a:rPr lang="en-US" sz="1200" dirty="0" smtClean="0">
                <a:latin typeface="+mn-lt"/>
              </a:rPr>
              <a:t> 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91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Illu lymph capillar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70413" y="1700808"/>
            <a:ext cx="6603175" cy="36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</a:t>
            </a:r>
            <a:r>
              <a:rPr lang="el-GR" dirty="0" smtClean="0"/>
              <a:t>λεμφαγγεία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942425" y="5386559"/>
            <a:ext cx="3259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Lymph capillaries in the tissue spaces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Lennert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2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340768"/>
            <a:ext cx="5848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Απομόνωση  λεμφοκυττάρων </a:t>
            </a:r>
            <a:r>
              <a:rPr lang="el-GR" sz="2800" b="0" dirty="0"/>
              <a:t>(1 από 3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21051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241" y="1700808"/>
            <a:ext cx="53435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539552" y="55172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M</a:t>
            </a:r>
            <a:r>
              <a:rPr lang="el-GR" sz="2400" dirty="0" smtClean="0">
                <a:latin typeface="+mn-lt"/>
              </a:rPr>
              <a:t>έτρηση</a:t>
            </a:r>
            <a:r>
              <a:rPr lang="el-GR" sz="2400" dirty="0" smtClean="0">
                <a:latin typeface="+mn-lt"/>
              </a:rPr>
              <a:t> σε πλάκα </a:t>
            </a:r>
            <a:r>
              <a:rPr lang="en-US" sz="2400" dirty="0" smtClean="0">
                <a:latin typeface="+mn-lt"/>
              </a:rPr>
              <a:t>Neubauer </a:t>
            </a:r>
            <a:r>
              <a:rPr lang="el-GR" sz="2400" dirty="0" smtClean="0">
                <a:latin typeface="+mn-lt"/>
              </a:rPr>
              <a:t>για να εκτιμηθεί ο αριθμός των λεμφοκυττάρων</a:t>
            </a:r>
            <a:endParaRPr lang="el-GR" sz="2400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450912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Εκτίμηση με χρώση </a:t>
            </a:r>
            <a:r>
              <a:rPr lang="en-US" sz="2400" dirty="0" smtClean="0">
                <a:latin typeface="+mn-lt"/>
              </a:rPr>
              <a:t>May-Grunwald/Giemsa </a:t>
            </a:r>
            <a:r>
              <a:rPr lang="el-GR" sz="2400" dirty="0" smtClean="0">
                <a:latin typeface="+mn-lt"/>
              </a:rPr>
              <a:t>των λευκοκυττάρων που απομονώθηκαν </a:t>
            </a:r>
            <a:endParaRPr lang="el-GR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Απομόνωση  λεμφοκυττάρων </a:t>
            </a:r>
            <a:r>
              <a:rPr lang="el-GR" sz="2800" b="0" dirty="0"/>
              <a:t>(2 από 3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38392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6 - TextBox"/>
          <p:cNvSpPr txBox="1">
            <a:spLocks noChangeArrowheads="1"/>
          </p:cNvSpPr>
          <p:nvPr/>
        </p:nvSpPr>
        <p:spPr bwMode="auto">
          <a:xfrm>
            <a:off x="2195736" y="1916832"/>
            <a:ext cx="244971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Πολυμορφοπύρηνο</a:t>
            </a:r>
          </a:p>
        </p:txBody>
      </p:sp>
      <p:pic>
        <p:nvPicPr>
          <p:cNvPr id="256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1944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7 - TextBox"/>
          <p:cNvSpPr txBox="1">
            <a:spLocks noChangeArrowheads="1"/>
          </p:cNvSpPr>
          <p:nvPr/>
        </p:nvSpPr>
        <p:spPr bwMode="auto">
          <a:xfrm>
            <a:off x="4644008" y="3284984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Λεμφοκύτταρο</a:t>
            </a:r>
          </a:p>
        </p:txBody>
      </p:sp>
      <p:pic>
        <p:nvPicPr>
          <p:cNvPr id="256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15128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8 - TextBox"/>
          <p:cNvSpPr txBox="1">
            <a:spLocks noChangeArrowheads="1"/>
          </p:cNvSpPr>
          <p:nvPr/>
        </p:nvSpPr>
        <p:spPr bwMode="auto">
          <a:xfrm>
            <a:off x="2843337" y="4869284"/>
            <a:ext cx="1465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Ηωσινόφιλο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12954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4644008" y="2132856"/>
            <a:ext cx="1223962" cy="0"/>
          </a:xfrm>
          <a:prstGeom prst="straightConnector1">
            <a:avLst/>
          </a:prstGeom>
          <a:ln cmpd="thinThick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flipH="1">
            <a:off x="3491880" y="3501008"/>
            <a:ext cx="1079500" cy="0"/>
          </a:xfrm>
          <a:prstGeom prst="straightConnector1">
            <a:avLst/>
          </a:prstGeom>
          <a:ln cmpd="thinThick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4788024" y="5085184"/>
            <a:ext cx="1223963" cy="0"/>
          </a:xfrm>
          <a:prstGeom prst="straightConnector1">
            <a:avLst/>
          </a:prstGeom>
          <a:ln cmpd="thinThick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Απομόνωση  λεμφοκυττάρων </a:t>
            </a:r>
            <a:r>
              <a:rPr lang="el-GR" sz="2800" b="0" dirty="0"/>
              <a:t>(3 από 3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14" name="Ορθογώνιο 8"/>
          <p:cNvSpPr/>
          <p:nvPr/>
        </p:nvSpPr>
        <p:spPr>
          <a:xfrm>
            <a:off x="2159732" y="5805264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Πέτρος Καρκαλούσος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9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Η ανοσοκαθίζηση </a:t>
            </a:r>
            <a:r>
              <a:rPr lang="en-US" dirty="0" smtClean="0">
                <a:solidFill>
                  <a:srgbClr val="820000"/>
                </a:solidFill>
              </a:rPr>
              <a:t/>
            </a:r>
            <a:br>
              <a:rPr lang="en-US" dirty="0" smtClean="0">
                <a:solidFill>
                  <a:srgbClr val="820000"/>
                </a:solidFill>
              </a:rPr>
            </a:br>
            <a:r>
              <a:rPr lang="el-GR" dirty="0" smtClean="0">
                <a:solidFill>
                  <a:srgbClr val="820000"/>
                </a:solidFill>
              </a:rPr>
              <a:t>και </a:t>
            </a:r>
            <a:r>
              <a:rPr lang="el-GR" dirty="0">
                <a:solidFill>
                  <a:srgbClr val="820000"/>
                </a:solidFill>
              </a:rPr>
              <a:t>οι μέθοδοι </a:t>
            </a:r>
            <a:r>
              <a:rPr lang="el-GR" dirty="0" smtClean="0">
                <a:solidFill>
                  <a:srgbClr val="820000"/>
                </a:solidFill>
              </a:rPr>
              <a:t>της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Στάδια </a:t>
            </a:r>
            <a:r>
              <a:rPr lang="el-GR" dirty="0" smtClean="0"/>
              <a:t>ανοσοποίησης</a:t>
            </a:r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99728" y="5517232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99728" y="1767672"/>
            <a:ext cx="0" cy="37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284056" y="3358895"/>
            <a:ext cx="5304304" cy="2158337"/>
          </a:xfrm>
          <a:custGeom>
            <a:avLst/>
            <a:gdLst>
              <a:gd name="connsiteX0" fmla="*/ 0 w 6888480"/>
              <a:gd name="connsiteY0" fmla="*/ 3010241 h 3022433"/>
              <a:gd name="connsiteX1" fmla="*/ 438912 w 6888480"/>
              <a:gd name="connsiteY1" fmla="*/ 2742017 h 3022433"/>
              <a:gd name="connsiteX2" fmla="*/ 841248 w 6888480"/>
              <a:gd name="connsiteY2" fmla="*/ 1876385 h 3022433"/>
              <a:gd name="connsiteX3" fmla="*/ 950976 w 6888480"/>
              <a:gd name="connsiteY3" fmla="*/ 1608161 h 3022433"/>
              <a:gd name="connsiteX4" fmla="*/ 1036320 w 6888480"/>
              <a:gd name="connsiteY4" fmla="*/ 1425281 h 3022433"/>
              <a:gd name="connsiteX5" fmla="*/ 1182624 w 6888480"/>
              <a:gd name="connsiteY5" fmla="*/ 1327745 h 3022433"/>
              <a:gd name="connsiteX6" fmla="*/ 1438656 w 6888480"/>
              <a:gd name="connsiteY6" fmla="*/ 1327745 h 3022433"/>
              <a:gd name="connsiteX7" fmla="*/ 1645920 w 6888480"/>
              <a:gd name="connsiteY7" fmla="*/ 1425281 h 3022433"/>
              <a:gd name="connsiteX8" fmla="*/ 1840992 w 6888480"/>
              <a:gd name="connsiteY8" fmla="*/ 1730081 h 3022433"/>
              <a:gd name="connsiteX9" fmla="*/ 1938528 w 6888480"/>
              <a:gd name="connsiteY9" fmla="*/ 1949537 h 3022433"/>
              <a:gd name="connsiteX10" fmla="*/ 2255520 w 6888480"/>
              <a:gd name="connsiteY10" fmla="*/ 2668865 h 3022433"/>
              <a:gd name="connsiteX11" fmla="*/ 2426208 w 6888480"/>
              <a:gd name="connsiteY11" fmla="*/ 2876129 h 3022433"/>
              <a:gd name="connsiteX12" fmla="*/ 2779776 w 6888480"/>
              <a:gd name="connsiteY12" fmla="*/ 3022433 h 3022433"/>
              <a:gd name="connsiteX13" fmla="*/ 3060192 w 6888480"/>
              <a:gd name="connsiteY13" fmla="*/ 2949281 h 3022433"/>
              <a:gd name="connsiteX14" fmla="*/ 3474720 w 6888480"/>
              <a:gd name="connsiteY14" fmla="*/ 2656673 h 3022433"/>
              <a:gd name="connsiteX15" fmla="*/ 3998976 w 6888480"/>
              <a:gd name="connsiteY15" fmla="*/ 1656929 h 3022433"/>
              <a:gd name="connsiteX16" fmla="*/ 4523232 w 6888480"/>
              <a:gd name="connsiteY16" fmla="*/ 766913 h 3022433"/>
              <a:gd name="connsiteX17" fmla="*/ 5023104 w 6888480"/>
              <a:gd name="connsiteY17" fmla="*/ 230465 h 3022433"/>
              <a:gd name="connsiteX18" fmla="*/ 5681472 w 6888480"/>
              <a:gd name="connsiteY18" fmla="*/ 11009 h 3022433"/>
              <a:gd name="connsiteX19" fmla="*/ 6169152 w 6888480"/>
              <a:gd name="connsiteY19" fmla="*/ 96353 h 3022433"/>
              <a:gd name="connsiteX20" fmla="*/ 6620256 w 6888480"/>
              <a:gd name="connsiteY20" fmla="*/ 632801 h 3022433"/>
              <a:gd name="connsiteX21" fmla="*/ 6888480 w 6888480"/>
              <a:gd name="connsiteY21" fmla="*/ 1083905 h 30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88480" h="3022433">
                <a:moveTo>
                  <a:pt x="0" y="3010241"/>
                </a:moveTo>
                <a:cubicBezTo>
                  <a:pt x="149352" y="2970617"/>
                  <a:pt x="298704" y="2930993"/>
                  <a:pt x="438912" y="2742017"/>
                </a:cubicBezTo>
                <a:cubicBezTo>
                  <a:pt x="579120" y="2553041"/>
                  <a:pt x="755904" y="2065361"/>
                  <a:pt x="841248" y="1876385"/>
                </a:cubicBezTo>
                <a:cubicBezTo>
                  <a:pt x="926592" y="1687409"/>
                  <a:pt x="918464" y="1683345"/>
                  <a:pt x="950976" y="1608161"/>
                </a:cubicBezTo>
                <a:cubicBezTo>
                  <a:pt x="983488" y="1532977"/>
                  <a:pt x="997712" y="1472017"/>
                  <a:pt x="1036320" y="1425281"/>
                </a:cubicBezTo>
                <a:cubicBezTo>
                  <a:pt x="1074928" y="1378545"/>
                  <a:pt x="1115568" y="1344001"/>
                  <a:pt x="1182624" y="1327745"/>
                </a:cubicBezTo>
                <a:cubicBezTo>
                  <a:pt x="1249680" y="1311489"/>
                  <a:pt x="1361440" y="1311489"/>
                  <a:pt x="1438656" y="1327745"/>
                </a:cubicBezTo>
                <a:cubicBezTo>
                  <a:pt x="1515872" y="1344001"/>
                  <a:pt x="1578864" y="1358225"/>
                  <a:pt x="1645920" y="1425281"/>
                </a:cubicBezTo>
                <a:cubicBezTo>
                  <a:pt x="1712976" y="1492337"/>
                  <a:pt x="1792224" y="1642705"/>
                  <a:pt x="1840992" y="1730081"/>
                </a:cubicBezTo>
                <a:cubicBezTo>
                  <a:pt x="1889760" y="1817457"/>
                  <a:pt x="1938528" y="1949537"/>
                  <a:pt x="1938528" y="1949537"/>
                </a:cubicBezTo>
                <a:cubicBezTo>
                  <a:pt x="2007616" y="2106001"/>
                  <a:pt x="2174240" y="2514433"/>
                  <a:pt x="2255520" y="2668865"/>
                </a:cubicBezTo>
                <a:cubicBezTo>
                  <a:pt x="2336800" y="2823297"/>
                  <a:pt x="2338832" y="2817201"/>
                  <a:pt x="2426208" y="2876129"/>
                </a:cubicBezTo>
                <a:cubicBezTo>
                  <a:pt x="2513584" y="2935057"/>
                  <a:pt x="2674112" y="3010241"/>
                  <a:pt x="2779776" y="3022433"/>
                </a:cubicBezTo>
                <a:cubicBezTo>
                  <a:pt x="2885440" y="3034625"/>
                  <a:pt x="2944368" y="3010241"/>
                  <a:pt x="3060192" y="2949281"/>
                </a:cubicBezTo>
                <a:cubicBezTo>
                  <a:pt x="3176016" y="2888321"/>
                  <a:pt x="3318256" y="2872065"/>
                  <a:pt x="3474720" y="2656673"/>
                </a:cubicBezTo>
                <a:cubicBezTo>
                  <a:pt x="3631184" y="2441281"/>
                  <a:pt x="3824224" y="1971889"/>
                  <a:pt x="3998976" y="1656929"/>
                </a:cubicBezTo>
                <a:cubicBezTo>
                  <a:pt x="4173728" y="1341969"/>
                  <a:pt x="4352544" y="1004657"/>
                  <a:pt x="4523232" y="766913"/>
                </a:cubicBezTo>
                <a:cubicBezTo>
                  <a:pt x="4693920" y="529169"/>
                  <a:pt x="4830064" y="356449"/>
                  <a:pt x="5023104" y="230465"/>
                </a:cubicBezTo>
                <a:cubicBezTo>
                  <a:pt x="5216144" y="104481"/>
                  <a:pt x="5490464" y="33361"/>
                  <a:pt x="5681472" y="11009"/>
                </a:cubicBezTo>
                <a:cubicBezTo>
                  <a:pt x="5872480" y="-11343"/>
                  <a:pt x="6012688" y="-7279"/>
                  <a:pt x="6169152" y="96353"/>
                </a:cubicBezTo>
                <a:cubicBezTo>
                  <a:pt x="6325616" y="199985"/>
                  <a:pt x="6500368" y="468209"/>
                  <a:pt x="6620256" y="632801"/>
                </a:cubicBezTo>
                <a:cubicBezTo>
                  <a:pt x="6740144" y="797393"/>
                  <a:pt x="6814312" y="940649"/>
                  <a:pt x="6888480" y="10839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601040" y="1767672"/>
            <a:ext cx="0" cy="37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36096" y="3501008"/>
            <a:ext cx="115212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92080" y="3501008"/>
            <a:ext cx="1600944" cy="1681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436096" y="3644072"/>
            <a:ext cx="1609328" cy="1690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580112" y="3789040"/>
            <a:ext cx="1617712" cy="1698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19044" y="3933056"/>
            <a:ext cx="1431180" cy="1554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240760" y="4113076"/>
            <a:ext cx="1228328" cy="137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588224" y="4438063"/>
            <a:ext cx="880864" cy="1049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893024" y="4800110"/>
            <a:ext cx="576064" cy="687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159724" y="5104910"/>
            <a:ext cx="309364" cy="38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413416" y="4710100"/>
            <a:ext cx="144016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7" name="Oval 46"/>
          <p:cNvSpPr/>
          <p:nvPr/>
        </p:nvSpPr>
        <p:spPr>
          <a:xfrm>
            <a:off x="2987824" y="4871501"/>
            <a:ext cx="144016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0" name="Oval 49"/>
          <p:cNvSpPr/>
          <p:nvPr/>
        </p:nvSpPr>
        <p:spPr>
          <a:xfrm>
            <a:off x="3364648" y="4482967"/>
            <a:ext cx="144016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1" name="Oval 50"/>
          <p:cNvSpPr/>
          <p:nvPr/>
        </p:nvSpPr>
        <p:spPr>
          <a:xfrm>
            <a:off x="3140224" y="4628474"/>
            <a:ext cx="144016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2" name="Oval 51"/>
          <p:cNvSpPr/>
          <p:nvPr/>
        </p:nvSpPr>
        <p:spPr>
          <a:xfrm>
            <a:off x="3220632" y="4934681"/>
            <a:ext cx="144016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3" name="Oval 52"/>
          <p:cNvSpPr/>
          <p:nvPr/>
        </p:nvSpPr>
        <p:spPr>
          <a:xfrm>
            <a:off x="2987824" y="5182344"/>
            <a:ext cx="144016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4" name="Oval 53"/>
          <p:cNvSpPr/>
          <p:nvPr/>
        </p:nvSpPr>
        <p:spPr>
          <a:xfrm>
            <a:off x="3518208" y="4965879"/>
            <a:ext cx="144016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5" name="Oval 54"/>
          <p:cNvSpPr/>
          <p:nvPr/>
        </p:nvSpPr>
        <p:spPr>
          <a:xfrm>
            <a:off x="3338760" y="5182344"/>
            <a:ext cx="144016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6" name="Oval 55"/>
          <p:cNvSpPr/>
          <p:nvPr/>
        </p:nvSpPr>
        <p:spPr>
          <a:xfrm>
            <a:off x="3671768" y="5215018"/>
            <a:ext cx="144016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562934" y="342343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Συγκέντρωση </a:t>
            </a:r>
            <a:r>
              <a:rPr lang="en-US" dirty="0" smtClean="0">
                <a:latin typeface="+mj-lt"/>
              </a:rPr>
              <a:t>Ab</a:t>
            </a:r>
            <a:endParaRPr lang="el-GR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48912" y="58183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Χρόνος ανοσοποίησης</a:t>
            </a:r>
            <a:endParaRPr lang="el-GR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80112" y="2327232"/>
            <a:ext cx="205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δευτερογενής ανταπόκριση</a:t>
            </a:r>
            <a:endParaRPr lang="el-GR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20632" y="4157010"/>
            <a:ext cx="260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επαναχορήγηση</a:t>
            </a:r>
            <a:endParaRPr lang="el-GR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62450" y="3228620"/>
            <a:ext cx="260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Πρωτογενής</a:t>
            </a:r>
          </a:p>
          <a:p>
            <a:pPr algn="ctr"/>
            <a:r>
              <a:rPr lang="el-GR" dirty="0" smtClean="0">
                <a:latin typeface="+mj-lt"/>
              </a:rPr>
              <a:t> ανταπόκριση</a:t>
            </a:r>
            <a:endParaRPr lang="el-GR" dirty="0">
              <a:latin typeface="+mj-lt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>
            <a:off x="3364648" y="3874951"/>
            <a:ext cx="0" cy="282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>
            <a:stCxn id="60" idx="2"/>
          </p:cNvCxnSpPr>
          <p:nvPr/>
        </p:nvCxnSpPr>
        <p:spPr>
          <a:xfrm flipH="1">
            <a:off x="4522829" y="4526342"/>
            <a:ext cx="1" cy="81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>
            <a:stCxn id="59" idx="2"/>
          </p:cNvCxnSpPr>
          <p:nvPr/>
        </p:nvCxnSpPr>
        <p:spPr>
          <a:xfrm>
            <a:off x="6609542" y="2973563"/>
            <a:ext cx="0" cy="255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085179" y="5517232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7</a:t>
            </a:r>
            <a:endParaRPr lang="el-GR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59832" y="5524396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14</a:t>
            </a:r>
            <a:endParaRPr lang="el-GR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66845" y="5531560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28</a:t>
            </a:r>
            <a:endParaRPr lang="el-GR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15784" y="5525428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21</a:t>
            </a:r>
            <a:endParaRPr lang="el-GR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60118" y="5531560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35</a:t>
            </a:r>
            <a:endParaRPr lang="el-GR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14406" y="5517232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63</a:t>
            </a:r>
            <a:endParaRPr lang="el-GR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63608" y="5517232"/>
            <a:ext cx="4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50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4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5a777385d5d8aba980d012c181876a941e738a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836</Words>
  <Application>Microsoft Office PowerPoint</Application>
  <PresentationFormat>Προβολή στην οθόνη (4:3)</PresentationFormat>
  <Paragraphs>131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OC_template_updated</vt:lpstr>
      <vt:lpstr>1_OC_template_updated</vt:lpstr>
      <vt:lpstr>Ανοσολογία (Ε)</vt:lpstr>
      <vt:lpstr>Τo λεμφικό σύστημα του ανθρώπου</vt:lpstr>
      <vt:lpstr>Τo λεμφικό σύστημα του ποντικιού</vt:lpstr>
      <vt:lpstr>Τα λεμφαγγεία</vt:lpstr>
      <vt:lpstr>Απομόνωση  λεμφοκυττάρων (1 από 3)</vt:lpstr>
      <vt:lpstr>Απομόνωση  λεμφοκυττάρων (2 από 3)</vt:lpstr>
      <vt:lpstr>Απομόνωση  λεμφοκυττάρων (3 από 3)</vt:lpstr>
      <vt:lpstr>Η ανοσοκαθίζηση  και οι μέθοδοι της</vt:lpstr>
      <vt:lpstr>Στάδια ανοσοποίησης</vt:lpstr>
      <vt:lpstr>Παραγωγή αντισωμάτων μετά την ανοσοποίηση (1 από 2)</vt:lpstr>
      <vt:lpstr>Παραγωγή αντισωμάτων μετά την ανοσοποίηση (2 από 2)</vt:lpstr>
      <vt:lpstr>Μέθοδοι ποσοτικού ή ποιοτικού προσδιορισμού αντιγόνων ή αντισωμάτων</vt:lpstr>
      <vt:lpstr>Μέθοδοι ανοσοκαθίζησης</vt:lpstr>
      <vt:lpstr>Καμπύλη Heidelberger - Kendall</vt:lpstr>
      <vt:lpstr>Αρχή μεθόδου ανοσοκαθίζησης (1 από 2)</vt:lpstr>
      <vt:lpstr>Αρχή μεθόδου ανοσοκαθίζησης (2 από 2)</vt:lpstr>
      <vt:lpstr>Φαινόμενο προζώνης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57</cp:revision>
  <dcterms:created xsi:type="dcterms:W3CDTF">2013-03-04T13:35:19Z</dcterms:created>
  <dcterms:modified xsi:type="dcterms:W3CDTF">2015-03-26T10:57:34Z</dcterms:modified>
</cp:coreProperties>
</file>