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8"/>
  </p:notesMasterIdLst>
  <p:handoutMasterIdLst>
    <p:handoutMasterId r:id="rId29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57" r:id="rId22"/>
    <p:sldId id="262" r:id="rId23"/>
    <p:sldId id="264" r:id="rId24"/>
    <p:sldId id="265" r:id="rId25"/>
    <p:sldId id="266" r:id="rId26"/>
    <p:sldId id="261" r:id="rId27"/>
  </p:sldIdLst>
  <p:sldSz cx="9144000" cy="6858000" type="screen4x3"/>
  <p:notesSz cx="7104063" cy="10234613"/>
  <p:custDataLst>
    <p:tags r:id="rId3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6" d="100"/>
          <a:sy n="106" d="100"/>
        </p:scale>
        <p:origin x="18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3/11/2014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3/11/2014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paper-textures-crumpled-backgrounds-wallpapers-paper-textures-crumpled-phot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391384" y="1196752"/>
            <a:ext cx="8361232" cy="5184576"/>
          </a:xfrm>
          <a:prstGeom prst="roundRect">
            <a:avLst>
              <a:gd name="adj" fmla="val 3352"/>
            </a:avLst>
          </a:prstGeom>
          <a:solidFill>
            <a:schemeClr val="bg1">
              <a:alpha val="78000"/>
            </a:schemeClr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Τίτλος 1"/>
          <p:cNvSpPr txBox="1">
            <a:spLocks/>
          </p:cNvSpPr>
          <p:nvPr userDrawn="1"/>
        </p:nvSpPr>
        <p:spPr>
          <a:xfrm>
            <a:off x="467544" y="116632"/>
            <a:ext cx="8208912" cy="93610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4000" b="1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200"/>
            </a:lvl2pPr>
            <a:lvl3pPr>
              <a:defRPr sz="2000"/>
            </a:lvl3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0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77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84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71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9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1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33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9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1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ohort_(statistics)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Τεκμηριωμένη Λήψη Κλινικής Απόφασης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/>
              <a:t>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Πυραμίδα Μελετών και </a:t>
            </a:r>
            <a:r>
              <a:rPr lang="en-US" sz="2800" dirty="0" smtClean="0"/>
              <a:t>PICO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Κλαίρη </a:t>
            </a:r>
            <a:r>
              <a:rPr lang="el-GR" sz="2400" dirty="0" err="1" smtClean="0"/>
              <a:t>Γουρουντή</a:t>
            </a:r>
            <a:r>
              <a:rPr lang="el-GR" sz="2400" dirty="0" smtClean="0"/>
              <a:t>, </a:t>
            </a:r>
            <a:r>
              <a:rPr lang="en-US" sz="2400" dirty="0" smtClean="0"/>
              <a:t>PhD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Μαιευτικής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Μελέτες περίπτωσης </a:t>
            </a:r>
            <a:br>
              <a:rPr lang="el-GR" sz="3200" dirty="0" smtClean="0"/>
            </a:br>
            <a:r>
              <a:rPr lang="el-GR" sz="3200" b="0" dirty="0" smtClean="0"/>
              <a:t>(</a:t>
            </a:r>
            <a:r>
              <a:rPr lang="en-US" sz="3200" b="0" dirty="0" smtClean="0"/>
              <a:t>case reports)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r>
              <a:rPr lang="el-GR" dirty="0"/>
              <a:t>Στην ιατρική, μια μελέτη περίπτωσης είναι μια αναλυτική αναφορά και περιγραφή των συμπτωμάτων, της διάγνωσης, της θεραπείας και της παρακολούθησης του κάθε ασθενή. Οι μελέτες περιπτώσεων συνήθως περιγράφουν ένα </a:t>
            </a:r>
            <a:r>
              <a:rPr lang="el-GR" b="1" dirty="0"/>
              <a:t>ασυνήθιστο ή πρωτοεμφανιζόμενο περιστατικό.</a:t>
            </a:r>
            <a:br>
              <a:rPr lang="el-GR" b="1" dirty="0"/>
            </a:br>
            <a:endParaRPr lang="el-GR" b="1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Βήματα για την τεκμηριωμένη λήψη απόφασης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11256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/>
                  <a:t>Βήμα </a:t>
                </a:r>
                <a:r>
                  <a:rPr lang="el-GR" b="1" dirty="0" smtClean="0"/>
                  <a:t>1</a:t>
                </a:r>
                <a:r>
                  <a:rPr lang="en-US" b="1" dirty="0" smtClean="0"/>
                  <a:t>:</a:t>
                </a:r>
                <a:r>
                  <a:rPr lang="el-GR" dirty="0" smtClean="0"/>
                  <a:t> </a:t>
                </a:r>
                <a:r>
                  <a:rPr lang="el-GR" dirty="0"/>
                  <a:t>Αμφισβήτηση της υπάρχουσας τακτικής και διατύπωση ερωτήματος</a:t>
                </a:r>
              </a:p>
              <a:p>
                <a:r>
                  <a:rPr lang="el-GR" b="1" dirty="0"/>
                  <a:t>Βήμα </a:t>
                </a:r>
                <a:r>
                  <a:rPr lang="el-GR" b="1" dirty="0" smtClean="0"/>
                  <a:t>2</a:t>
                </a:r>
                <a:r>
                  <a:rPr lang="en-US" b="1" dirty="0"/>
                  <a:t>:</a:t>
                </a:r>
                <a:r>
                  <a:rPr lang="el-GR" dirty="0" smtClean="0"/>
                  <a:t> </a:t>
                </a:r>
                <a:r>
                  <a:rPr lang="el-GR" dirty="0"/>
                  <a:t>Αναζήτηση απαντήσεων στα ερωτήματα που έχουμε θέσει</a:t>
                </a:r>
              </a:p>
              <a:p>
                <a:r>
                  <a:rPr lang="el-GR" b="1" dirty="0"/>
                  <a:t>Βήμα </a:t>
                </a:r>
                <a:r>
                  <a:rPr lang="el-GR" b="1" dirty="0" smtClean="0"/>
                  <a:t>3</a:t>
                </a:r>
                <a:r>
                  <a:rPr lang="en-US" b="1" dirty="0" smtClean="0"/>
                  <a:t>:</a:t>
                </a:r>
                <a:r>
                  <a:rPr lang="el-GR" dirty="0" smtClean="0"/>
                  <a:t> </a:t>
                </a:r>
                <a:r>
                  <a:rPr lang="el-GR" dirty="0"/>
                  <a:t>Εύρεση και αξιολόγηση της ποιότητας των τεκμηρίων που απαντούν στο </a:t>
                </a:r>
                <a:r>
                  <a:rPr lang="el-GR" dirty="0" smtClean="0"/>
                  <a:t>ερώτημα</a:t>
                </a:r>
              </a:p>
              <a:p>
                <a:r>
                  <a:rPr lang="el-GR" b="1" dirty="0"/>
                  <a:t>Βήμα </a:t>
                </a:r>
                <a:r>
                  <a:rPr lang="el-GR" b="1" dirty="0" smtClean="0"/>
                  <a:t>4</a:t>
                </a:r>
                <a:r>
                  <a:rPr lang="en-US" b="1" dirty="0" smtClean="0"/>
                  <a:t>:</a:t>
                </a:r>
                <a:r>
                  <a:rPr lang="el-GR" dirty="0" smtClean="0"/>
                  <a:t> </a:t>
                </a:r>
                <a:r>
                  <a:rPr lang="el-GR" dirty="0"/>
                  <a:t>Συνεκτίμηση των τεκμηρίων που βρέθηκαν με άλλους παράγοντες, όπως: οι απόψεις των ειδικών, οι προτιμήσεις των γυναικών, οι προσωπικές αξίες, οι οικονομικές δυνατότητες και η καταλληλότητα του προσωπικού του νοσοκομείου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⟹</m:t>
                    </m:r>
                  </m:oMath>
                </a14:m>
                <a:r>
                  <a:rPr lang="el-GR" dirty="0"/>
                  <a:t> </a:t>
                </a:r>
                <a:r>
                  <a:rPr lang="el-GR" b="1" dirty="0"/>
                  <a:t>Λήψη απόφασης</a:t>
                </a:r>
              </a:p>
              <a:p>
                <a:r>
                  <a:rPr lang="el-GR" b="1" dirty="0"/>
                  <a:t>Βήμα </a:t>
                </a:r>
                <a:r>
                  <a:rPr lang="el-GR" b="1" dirty="0" smtClean="0"/>
                  <a:t>5</a:t>
                </a:r>
                <a:r>
                  <a:rPr lang="en-US" b="1" dirty="0" smtClean="0"/>
                  <a:t>:</a:t>
                </a:r>
                <a:r>
                  <a:rPr lang="el-GR" dirty="0" smtClean="0"/>
                  <a:t> </a:t>
                </a:r>
                <a:r>
                  <a:rPr lang="el-GR" dirty="0"/>
                  <a:t>Δημιουργία πρωτοκόλλου και εφαρμογή των νέων πρακτικών.</a:t>
                </a:r>
              </a:p>
              <a:p>
                <a:r>
                  <a:rPr lang="el-GR" b="1" dirty="0"/>
                  <a:t>Βήμα </a:t>
                </a:r>
                <a:r>
                  <a:rPr lang="el-GR" b="1" dirty="0" smtClean="0"/>
                  <a:t>6</a:t>
                </a:r>
                <a:r>
                  <a:rPr lang="en-US" b="1" dirty="0" smtClean="0"/>
                  <a:t>:</a:t>
                </a:r>
                <a:r>
                  <a:rPr lang="el-GR" dirty="0" smtClean="0"/>
                  <a:t> </a:t>
                </a:r>
                <a:r>
                  <a:rPr lang="el-GR" dirty="0"/>
                  <a:t>Εκτίμηση της αποδοτικότητας και αποτελεσματικότητας της νέας πρακτικής</a:t>
                </a:r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112568"/>
              </a:xfrm>
              <a:blipFill rotWithShape="0">
                <a:blip r:embed="rId2"/>
                <a:stretch>
                  <a:fillRect l="-815" t="-1430" r="-519" b="-17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6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Βήμα </a:t>
            </a:r>
            <a:r>
              <a:rPr lang="el-GR" dirty="0" smtClean="0"/>
              <a:t>1</a:t>
            </a:r>
            <a:r>
              <a:rPr lang="en-US" sz="3600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l-GR" altLang="el-GR" dirty="0"/>
              <a:t>Ποιος είναι ο ιδανικός αριθμός υπερηχογραφημάτων στην κύηση</a:t>
            </a:r>
            <a:r>
              <a:rPr lang="en-US" altLang="el-GR" dirty="0"/>
              <a:t>?</a:t>
            </a:r>
            <a:endParaRPr lang="el-GR" altLang="el-GR" dirty="0"/>
          </a:p>
          <a:p>
            <a:pPr>
              <a:lnSpc>
                <a:spcPct val="80000"/>
              </a:lnSpc>
            </a:pPr>
            <a:r>
              <a:rPr lang="el-GR" altLang="el-GR" dirty="0"/>
              <a:t>Μπορούμε να κάνουμε φυσιολογικό τοκετό μετά από καισαρική τομή</a:t>
            </a:r>
            <a:r>
              <a:rPr lang="en-US" altLang="el-GR" dirty="0"/>
              <a:t>?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Πρέπει να εφαρμόζουμε </a:t>
            </a:r>
            <a:r>
              <a:rPr lang="el-GR" altLang="el-GR" dirty="0" err="1"/>
              <a:t>καρδιοτοκογράφημα</a:t>
            </a:r>
            <a:r>
              <a:rPr lang="el-GR" altLang="el-GR" dirty="0"/>
              <a:t> εισαγωγής </a:t>
            </a:r>
            <a:r>
              <a:rPr lang="el-GR" altLang="el-GR" dirty="0" err="1"/>
              <a:t>σε΄επίτοκες</a:t>
            </a:r>
            <a:r>
              <a:rPr lang="el-GR" altLang="el-GR" dirty="0"/>
              <a:t> χαμηλού κινδύνου</a:t>
            </a:r>
            <a:r>
              <a:rPr lang="en-US" altLang="el-GR" dirty="0"/>
              <a:t>?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Πρέπει να κάνουμε </a:t>
            </a:r>
            <a:r>
              <a:rPr lang="el-GR" altLang="el-GR" dirty="0" err="1"/>
              <a:t>περινεοτομή</a:t>
            </a:r>
            <a:r>
              <a:rPr lang="el-GR" altLang="el-GR" dirty="0"/>
              <a:t> στις </a:t>
            </a:r>
            <a:r>
              <a:rPr lang="el-GR" altLang="el-GR" dirty="0" err="1"/>
              <a:t>πρωτοτόκες</a:t>
            </a:r>
            <a:r>
              <a:rPr lang="en-US" altLang="el-GR" dirty="0"/>
              <a:t>?</a:t>
            </a:r>
            <a:r>
              <a:rPr lang="el-GR" altLang="el-GR" dirty="0"/>
              <a:t> 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Πως πρέπει να διενεργείται (παθητικά ή ενεργητικά) το τρίτο στάδιο τοκετού</a:t>
            </a:r>
            <a:r>
              <a:rPr lang="en-US" altLang="el-GR" dirty="0"/>
              <a:t>?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Μπορεί να δίνεται εξιτήριο στις </a:t>
            </a:r>
            <a:r>
              <a:rPr lang="el-GR" altLang="el-GR" dirty="0" err="1"/>
              <a:t>λεχωίδες</a:t>
            </a:r>
            <a:r>
              <a:rPr lang="el-GR" altLang="el-GR" dirty="0"/>
              <a:t> που είχαν έναν απόλυτα φυσιολογικό τοκετό λίγες ώρες μετά τον τοκετό τους</a:t>
            </a:r>
            <a:r>
              <a:rPr lang="en-US" altLang="el-GR" dirty="0"/>
              <a:t>?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Πρέπει να εφαρμόζεται υποκλυσμός και ευπρεπισμός στις επίτοκες?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Πρέπει </a:t>
            </a:r>
            <a:r>
              <a:rPr lang="el-GR" altLang="el-GR" dirty="0" err="1"/>
              <a:t>ναχορηγείται</a:t>
            </a:r>
            <a:r>
              <a:rPr lang="el-GR" altLang="el-GR" dirty="0"/>
              <a:t> το </a:t>
            </a:r>
            <a:r>
              <a:rPr lang="el-GR" altLang="el-GR" dirty="0" err="1"/>
              <a:t>κονάκιο</a:t>
            </a:r>
            <a:r>
              <a:rPr lang="el-GR" altLang="el-GR" dirty="0"/>
              <a:t> στα </a:t>
            </a:r>
            <a:r>
              <a:rPr lang="el-GR" altLang="el-GR" dirty="0" err="1"/>
              <a:t>νεογνα</a:t>
            </a:r>
            <a:r>
              <a:rPr lang="en-US" altLang="el-GR" dirty="0"/>
              <a:t>?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 1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/>
              <a:t>κατασκευάζουμε μια ερώτηση, η οποία είναι σχετική με την υπόθεση και έτσι διατυπωμένη ώστε να </a:t>
            </a:r>
            <a:r>
              <a:rPr lang="el-GR" dirty="0" err="1"/>
              <a:t>ευοδώνει</a:t>
            </a:r>
            <a:r>
              <a:rPr lang="el-GR" dirty="0"/>
              <a:t> την εύρεση απάντησης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Διάσπαση της ερευνητικής ερώτησης σε συνιστώσες- Ακρωνύμιο PICO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πρώτο βήμα στην εκπόνηση στρατηγικής αναζήτησης είναι η διάσπαση του ερωτήματος στις καίριες συνιστώσες του. </a:t>
            </a:r>
          </a:p>
          <a:p>
            <a:r>
              <a:rPr lang="el-GR" dirty="0"/>
              <a:t>Αναλογισθείτε τον πληθυσμό, τις παρεμβάσεις/θεραπείες, τυχόν συγκριτικές παρεμβάσεις και ειδικές εκβάσεις που καλύπτονται από ένα ερώτημα.  </a:t>
            </a:r>
          </a:p>
          <a:p>
            <a:r>
              <a:rPr lang="el-GR" dirty="0"/>
              <a:t>Το ακρωνύμιο PICO (</a:t>
            </a:r>
            <a:r>
              <a:rPr lang="el-GR" dirty="0" err="1"/>
              <a:t>Population</a:t>
            </a:r>
            <a:r>
              <a:rPr lang="el-GR" dirty="0"/>
              <a:t>, </a:t>
            </a:r>
            <a:r>
              <a:rPr lang="el-GR" dirty="0" err="1"/>
              <a:t>Intervention</a:t>
            </a:r>
            <a:r>
              <a:rPr lang="el-GR" dirty="0"/>
              <a:t>, </a:t>
            </a:r>
            <a:r>
              <a:rPr lang="el-GR" dirty="0" err="1"/>
              <a:t>Comparison</a:t>
            </a:r>
            <a:r>
              <a:rPr lang="el-GR" dirty="0"/>
              <a:t>, </a:t>
            </a:r>
            <a:r>
              <a:rPr lang="el-GR" dirty="0" err="1"/>
              <a:t>Outcome</a:t>
            </a:r>
            <a:r>
              <a:rPr lang="el-GR" dirty="0"/>
              <a:t>)  είναι ένας </a:t>
            </a:r>
            <a:r>
              <a:rPr lang="el-GR" dirty="0" err="1"/>
              <a:t>μνημονοτεχνικός</a:t>
            </a:r>
            <a:r>
              <a:rPr lang="el-GR" dirty="0"/>
              <a:t> όρος που μπορεί να χρησιμοποιηθεί για να γίνει διάσπαση ενός κλινικού ερευνητικού ερωτήματος σε κομμάτια.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Ακρωνύμιο </a:t>
            </a:r>
            <a:r>
              <a:rPr lang="en-US" dirty="0" smtClean="0"/>
              <a:t>PICO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196752"/>
            <a:ext cx="4824536" cy="5040560"/>
          </a:xfrm>
        </p:spPr>
        <p:txBody>
          <a:bodyPr>
            <a:normAutofit fontScale="92500" lnSpcReduction="10000"/>
          </a:bodyPr>
          <a:lstStyle/>
          <a:p>
            <a:r>
              <a:rPr lang="el-GR" dirty="0" err="1"/>
              <a:t>To</a:t>
            </a:r>
            <a:r>
              <a:rPr lang="el-GR" dirty="0"/>
              <a:t> γράμμα P αντιστοιχεί στον πληθυσμό (</a:t>
            </a:r>
            <a:r>
              <a:rPr lang="el-GR" dirty="0" err="1"/>
              <a:t>Population</a:t>
            </a:r>
            <a:r>
              <a:rPr lang="el-GR" dirty="0"/>
              <a:t>) της μελέτης, </a:t>
            </a:r>
          </a:p>
          <a:p>
            <a:r>
              <a:rPr lang="el-GR" dirty="0"/>
              <a:t>το γράμμα I αντιστοιχεί στην παρέμβαση (</a:t>
            </a:r>
            <a:r>
              <a:rPr lang="el-GR" dirty="0" err="1"/>
              <a:t>Intervention</a:t>
            </a:r>
            <a:r>
              <a:rPr lang="el-GR" dirty="0"/>
              <a:t>) ή στη θεραπεία που ελέγχεται,</a:t>
            </a:r>
          </a:p>
          <a:p>
            <a:r>
              <a:rPr lang="el-GR" dirty="0"/>
              <a:t>το γράμμα C (</a:t>
            </a:r>
            <a:r>
              <a:rPr lang="el-GR" dirty="0" err="1"/>
              <a:t>Comparison</a:t>
            </a:r>
            <a:r>
              <a:rPr lang="el-GR" dirty="0"/>
              <a:t>) αντιστοιχεί στην εναλλακτική/</a:t>
            </a:r>
            <a:r>
              <a:rPr lang="el-GR" dirty="0" err="1"/>
              <a:t>συγκριτικη</a:t>
            </a:r>
            <a:r>
              <a:rPr lang="el-GR" dirty="0"/>
              <a:t> θεραπεία ή στην ομάδα ελέγχου της μελέτης και</a:t>
            </a:r>
          </a:p>
          <a:p>
            <a:r>
              <a:rPr lang="el-GR" dirty="0"/>
              <a:t>το γράμμα O (</a:t>
            </a:r>
            <a:r>
              <a:rPr lang="el-GR" dirty="0" err="1"/>
              <a:t>Outcome</a:t>
            </a:r>
            <a:r>
              <a:rPr lang="el-GR" dirty="0"/>
              <a:t>) αντιστοιχεί στην κλινική έκβαση της μελέτης. </a:t>
            </a:r>
          </a:p>
          <a:p>
            <a:r>
              <a:rPr lang="el-GR" dirty="0"/>
              <a:t>το γράμμα S (</a:t>
            </a:r>
            <a:r>
              <a:rPr lang="el-GR" dirty="0" err="1"/>
              <a:t>Study</a:t>
            </a:r>
            <a:r>
              <a:rPr lang="el-GR" dirty="0"/>
              <a:t> </a:t>
            </a:r>
            <a:r>
              <a:rPr lang="el-GR" dirty="0" err="1"/>
              <a:t>design</a:t>
            </a:r>
            <a:r>
              <a:rPr lang="el-GR" dirty="0"/>
              <a:t>) αντιστοιχεί στον σχεδιασμό της μελέτης.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6" descr="pico-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1700808"/>
            <a:ext cx="3365500" cy="3529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62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Ακρωνύμιο </a:t>
            </a:r>
            <a:r>
              <a:rPr lang="en-US" dirty="0"/>
              <a:t>PICO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/>
          </p:nvPr>
        </p:nvGraphicFramePr>
        <p:xfrm>
          <a:off x="395536" y="1628800"/>
          <a:ext cx="8349755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/>
                <a:gridCol w="1368152"/>
                <a:gridCol w="1368152"/>
                <a:gridCol w="1440160"/>
                <a:gridCol w="144016"/>
                <a:gridCol w="1008112"/>
                <a:gridCol w="216024"/>
                <a:gridCol w="1220963"/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Πίνακας 1</a:t>
                      </a:r>
                      <a:r>
                        <a:rPr lang="en-US" b="1" dirty="0" smtClean="0"/>
                        <a:t>: </a:t>
                      </a:r>
                      <a:r>
                        <a:rPr lang="el-GR" b="1" dirty="0" smtClean="0"/>
                        <a:t>Παραδείγματα</a:t>
                      </a:r>
                      <a:r>
                        <a:rPr lang="el-GR" b="1" baseline="0" dirty="0" smtClean="0"/>
                        <a:t> τμηματοποίησης ερευνητικών ερωτημάτων χρησιμοποιώντας το </a:t>
                      </a:r>
                      <a:r>
                        <a:rPr lang="el-GR" b="1" baseline="0" dirty="0" err="1" smtClean="0"/>
                        <a:t>ακρονύμιο</a:t>
                      </a:r>
                      <a:r>
                        <a:rPr lang="el-GR" b="1" baseline="0" dirty="0" smtClean="0"/>
                        <a:t> </a:t>
                      </a:r>
                      <a:r>
                        <a:rPr lang="en-US" b="1" baseline="0" dirty="0" smtClean="0"/>
                        <a:t>PICO</a:t>
                      </a:r>
                      <a:endParaRPr lang="el-G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Πληθυσμός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aseline="0" dirty="0" smtClean="0"/>
                        <a:t>Παρέμβαση</a:t>
                      </a:r>
                      <a:endParaRPr lang="el-GR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l-GR" dirty="0" smtClean="0"/>
                        <a:t>Εναλλακτική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aseline="0" dirty="0" err="1" smtClean="0"/>
                        <a:t>θεραπέια</a:t>
                      </a:r>
                      <a:r>
                        <a:rPr lang="el-GR" baseline="0" dirty="0" smtClean="0"/>
                        <a:t>/ </a:t>
                      </a:r>
                    </a:p>
                    <a:p>
                      <a:r>
                        <a:rPr lang="el-GR" baseline="0" dirty="0" smtClean="0"/>
                        <a:t>ομάδα ελέγχου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Έκβαση </a:t>
                      </a:r>
                      <a:endParaRPr lang="el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l-GR" dirty="0" smtClean="0"/>
                        <a:t>Σχεδιασμός μελέτης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r>
                        <a:rPr lang="el-GR" baseline="30000" dirty="0" smtClean="0"/>
                        <a:t>ο</a:t>
                      </a:r>
                      <a:r>
                        <a:rPr lang="el-GR" dirty="0" smtClean="0"/>
                        <a:t> Παράδειγμα</a:t>
                      </a:r>
                      <a:endParaRPr lang="el-GR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l-GR" dirty="0" smtClean="0"/>
                        <a:t>Έγκυες,</a:t>
                      </a:r>
                    </a:p>
                    <a:p>
                      <a:r>
                        <a:rPr lang="el-GR" dirty="0" smtClean="0"/>
                        <a:t>Γυναίκες χαμηλού κινδύνου,</a:t>
                      </a:r>
                    </a:p>
                    <a:p>
                      <a:r>
                        <a:rPr lang="el-GR" dirty="0" smtClean="0"/>
                        <a:t>Νεογνά</a:t>
                      </a:r>
                      <a:endParaRPr lang="el-G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ΚΤΓ εισαγωγής</a:t>
                      </a:r>
                      <a:endParaRPr lang="el-G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l-GR" dirty="0" err="1" smtClean="0"/>
                        <a:t>Διακεκομένη</a:t>
                      </a:r>
                      <a:r>
                        <a:rPr lang="el-GR" dirty="0" smtClean="0"/>
                        <a:t> ακρόαση παλμών</a:t>
                      </a:r>
                      <a:endParaRPr lang="el-GR" dirty="0"/>
                    </a:p>
                  </a:txBody>
                  <a:tcPr/>
                </a:tc>
                <a:tc rowSpan="4" gridSpan="3">
                  <a:txBody>
                    <a:bodyPr/>
                    <a:lstStyle/>
                    <a:p>
                      <a:r>
                        <a:rPr lang="el-GR" dirty="0" smtClean="0"/>
                        <a:t>Καισαρική τομή, </a:t>
                      </a:r>
                      <a:r>
                        <a:rPr lang="en-US" dirty="0" smtClean="0"/>
                        <a:t>Apgar score, </a:t>
                      </a:r>
                      <a:r>
                        <a:rPr lang="el-GR" dirty="0" smtClean="0"/>
                        <a:t>Αιμορραγία</a:t>
                      </a:r>
                      <a:endParaRPr lang="el-GR" dirty="0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l-GR" dirty="0" err="1" smtClean="0"/>
                        <a:t>Τυχαιοποι</a:t>
                      </a:r>
                      <a:r>
                        <a:rPr lang="el-GR" dirty="0" smtClean="0"/>
                        <a:t>-</a:t>
                      </a:r>
                      <a:r>
                        <a:rPr lang="el-GR" dirty="0" err="1" smtClean="0"/>
                        <a:t>ημένη</a:t>
                      </a:r>
                      <a:r>
                        <a:rPr lang="el-GR" dirty="0" smtClean="0"/>
                        <a:t> μελέτη</a:t>
                      </a:r>
                      <a:endParaRPr lang="el-GR" dirty="0"/>
                    </a:p>
                  </a:txBody>
                  <a:tcPr/>
                </a:tc>
              </a:tr>
              <a:tr h="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</a:t>
                      </a:r>
                      <a:r>
                        <a:rPr lang="el-GR" baseline="30000" dirty="0" smtClean="0"/>
                        <a:t>ο</a:t>
                      </a:r>
                      <a:r>
                        <a:rPr lang="el-GR" dirty="0" smtClean="0"/>
                        <a:t> Παράδειγμα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Ενδομυϊκή χορήγηση </a:t>
                      </a:r>
                      <a:r>
                        <a:rPr lang="el-GR" dirty="0" err="1" smtClean="0"/>
                        <a:t>κονακίου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1280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Peros</a:t>
                      </a:r>
                      <a:r>
                        <a:rPr lang="el-GR" dirty="0" smtClean="0"/>
                        <a:t>,</a:t>
                      </a:r>
                      <a:r>
                        <a:rPr lang="el-GR" baseline="0" dirty="0" smtClean="0"/>
                        <a:t> χορήγηση βιταμίνης Κ</a:t>
                      </a:r>
                      <a:endParaRPr lang="el-GR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err="1" smtClean="0"/>
                        <a:t>Τυχαιοποι</a:t>
                      </a:r>
                      <a:r>
                        <a:rPr lang="el-GR" dirty="0" smtClean="0"/>
                        <a:t>-</a:t>
                      </a:r>
                      <a:r>
                        <a:rPr lang="el-GR" dirty="0" err="1" smtClean="0"/>
                        <a:t>ημένη</a:t>
                      </a:r>
                      <a:r>
                        <a:rPr lang="el-GR" dirty="0" smtClean="0"/>
                        <a:t> μελέτη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7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Τύποι ερωτημάτων που μπορεί να απαντηθούν από </a:t>
            </a:r>
            <a:r>
              <a:rPr lang="el-GR" sz="3200" dirty="0" smtClean="0"/>
              <a:t>έρευνες</a:t>
            </a:r>
            <a:r>
              <a:rPr lang="en-US" sz="3200" dirty="0" smtClean="0"/>
              <a:t> </a:t>
            </a:r>
            <a:r>
              <a:rPr lang="en-US" sz="3000" b="0" dirty="0" smtClean="0"/>
              <a:t>(1 </a:t>
            </a:r>
            <a:r>
              <a:rPr lang="el-GR" sz="3000" b="0" dirty="0" smtClean="0"/>
              <a:t>από 2)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Οι τύποι των ερωτήσεων που μπορεί να απαντηθούν από </a:t>
            </a:r>
            <a:r>
              <a:rPr lang="el-GR" dirty="0" err="1"/>
              <a:t>έρενες</a:t>
            </a:r>
            <a:r>
              <a:rPr lang="el-GR" dirty="0"/>
              <a:t> είναι κυρίως πέντε: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ερωτήματα αξιολόγησης μιας παρέμβασης (π.χ. μπορεί να μειώσει τα ποσοστά καισαρικών τομών η εφαρμογή λήψης εμβρυικού αίματος κατά την διάρκεια του τοκετού;),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ερωτήματα </a:t>
            </a:r>
            <a:r>
              <a:rPr lang="el-GR" dirty="0"/>
              <a:t>συχνότητας ή ποσοστού παθήσεων ή ασθενειών (π.χ. ποιά είναι η συχνότητας εμφάνισης πρόωρου τοκετού σε έγκυες γυναίκες άνω των 40 ετών;), </a:t>
            </a:r>
          </a:p>
          <a:p>
            <a:pPr marL="457200" indent="-45720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1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/>
              <a:t>Τύποι ερωτημάτων που μπορεί να απαντηθούν από έρευνες</a:t>
            </a:r>
            <a:r>
              <a:rPr lang="en-US" sz="3600" dirty="0"/>
              <a:t> </a:t>
            </a:r>
            <a:r>
              <a:rPr lang="en-US" sz="3300" b="0" dirty="0" smtClean="0"/>
              <a:t>(</a:t>
            </a:r>
            <a:r>
              <a:rPr lang="el-GR" sz="3300" b="0" smtClean="0"/>
              <a:t>2</a:t>
            </a:r>
            <a:r>
              <a:rPr lang="en-US" sz="3300" b="0" smtClean="0"/>
              <a:t> </a:t>
            </a:r>
            <a:r>
              <a:rPr lang="el-GR" sz="3300" b="0" dirty="0"/>
              <a:t>από 2)</a:t>
            </a:r>
            <a:endParaRPr lang="el-GR" sz="33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l-GR" dirty="0"/>
              <a:t>ερωτήματα αξιολόγησης της προγνωστικής αξίας ενός διαγνωστικού τεστ ή μιας μεθόδου </a:t>
            </a:r>
            <a:r>
              <a:rPr lang="el-GR" dirty="0" err="1"/>
              <a:t>screening</a:t>
            </a:r>
            <a:r>
              <a:rPr lang="el-GR" dirty="0"/>
              <a:t> (π.χ. ποιά είναι η προγνωστική αξία του υπερηχογραφήματος της αυχενικής διαφάνειας στην ανίχνευση του συνδρόμου </a:t>
            </a:r>
            <a:r>
              <a:rPr lang="el-GR" dirty="0" err="1"/>
              <a:t>Down</a:t>
            </a:r>
            <a:r>
              <a:rPr lang="el-GR" dirty="0"/>
              <a:t>;),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l-GR" dirty="0"/>
              <a:t>ερωτήματα αξιολόγησης της σχέσης μεταξύ παραγόντων κινδύνου και εμφάνισης νόσου ή κατάστασης (π.χ. σχετίζεται η έκθεση σε </a:t>
            </a:r>
            <a:r>
              <a:rPr lang="el-GR" dirty="0" err="1"/>
              <a:t>οργανοχλωριούχες</a:t>
            </a:r>
            <a:r>
              <a:rPr lang="el-GR" dirty="0"/>
              <a:t> ουσίες με την εμφάνιση καρκίνου του μαστού;),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l-GR" dirty="0"/>
              <a:t>ερωτήματα οικονομικής αξιολόγησης και αξιολόγησης του κόστους και ωφέλειας μιας παρέμβασης (π.χ. ποιό είναι το κόστος έναντι της ωφέλειας αν δημιουργηθούν φυσικά κέντρα τοκετού;).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r>
              <a:rPr lang="en-US" dirty="0"/>
              <a:t>Bowling Ann, Research Methods in Health. Investigating health and health services (3rd edition), Open University Press, 2009. </a:t>
            </a:r>
            <a:r>
              <a:rPr lang="el-GR" dirty="0"/>
              <a:t>Επιμέλεια – Μετάφραση: </a:t>
            </a:r>
            <a:r>
              <a:rPr lang="el-GR" dirty="0" err="1"/>
              <a:t>Λυκερίδου</a:t>
            </a:r>
            <a:r>
              <a:rPr lang="el-GR" dirty="0"/>
              <a:t> Α, </a:t>
            </a:r>
            <a:r>
              <a:rPr lang="el-GR" dirty="0" err="1"/>
              <a:t>Βιβιλάκη</a:t>
            </a:r>
            <a:r>
              <a:rPr lang="el-GR" dirty="0"/>
              <a:t> Β., </a:t>
            </a:r>
            <a:r>
              <a:rPr lang="el-GR" dirty="0" err="1"/>
              <a:t>Γουρουντή</a:t>
            </a:r>
            <a:r>
              <a:rPr lang="el-GR" dirty="0"/>
              <a:t> Κ. Μεθοδολογία έρευνας στην υγεία. Μελέτη της υγείας και των υπηρεσιών υγείας. Αθήνα: Εκδόσεις </a:t>
            </a:r>
            <a:r>
              <a:rPr lang="en-US" dirty="0"/>
              <a:t>Broken Hill Publishers LTD 2013. ISBN: 978 0 335 23364 9.</a:t>
            </a:r>
          </a:p>
          <a:p>
            <a:r>
              <a:rPr lang="el-GR" dirty="0" err="1"/>
              <a:t>Λυκερίδου</a:t>
            </a:r>
            <a:r>
              <a:rPr lang="el-GR" dirty="0"/>
              <a:t> Κ. </a:t>
            </a:r>
            <a:r>
              <a:rPr lang="en-US" dirty="0"/>
              <a:t>T</a:t>
            </a:r>
            <a:r>
              <a:rPr lang="el-GR" dirty="0" err="1"/>
              <a:t>εκμηριωμένη</a:t>
            </a:r>
            <a:r>
              <a:rPr lang="el-GR" dirty="0"/>
              <a:t> λήψη απόφασης στην Μαιευτική, Αθήνα: Εκδόσεις Λαγός Δ. </a:t>
            </a:r>
            <a:r>
              <a:rPr lang="en-US" dirty="0"/>
              <a:t>ISBN: 978-960-7875-77-8.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Ιεραρχία </a:t>
            </a:r>
            <a:r>
              <a:rPr lang="el-GR" dirty="0" smtClean="0"/>
              <a:t>τεκμηρίων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Συστηματική ανασκόπηση ή μετά-ανάλυση τυχαιοποιημένων μελετών. 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Ύπαρξη </a:t>
            </a:r>
            <a:r>
              <a:rPr lang="el-GR" dirty="0"/>
              <a:t>τουλάχιστον μιας καλά σχεδιασμένης, τυχαιοποιημένης ελεγχόμενης μελέτης (</a:t>
            </a:r>
            <a:r>
              <a:rPr lang="el-GR" dirty="0" err="1"/>
              <a:t>randomized</a:t>
            </a:r>
            <a:r>
              <a:rPr lang="el-GR" dirty="0"/>
              <a:t> </a:t>
            </a:r>
            <a:r>
              <a:rPr lang="el-GR" dirty="0" err="1"/>
              <a:t>controlled</a:t>
            </a:r>
            <a:r>
              <a:rPr lang="el-GR" dirty="0"/>
              <a:t> </a:t>
            </a:r>
            <a:r>
              <a:rPr lang="el-GR" dirty="0" err="1"/>
              <a:t>trial</a:t>
            </a:r>
            <a:r>
              <a:rPr lang="el-GR" dirty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Ύπαρξη </a:t>
            </a:r>
            <a:r>
              <a:rPr lang="el-GR" dirty="0"/>
              <a:t>μιας καλά σχεδιασμένης, ελεγχόμενης μελέτης όχι </a:t>
            </a:r>
            <a:r>
              <a:rPr lang="el-GR" dirty="0" smtClean="0"/>
              <a:t>τυχαιοποιημένης.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Ύπαρξη </a:t>
            </a:r>
            <a:r>
              <a:rPr lang="el-GR" dirty="0"/>
              <a:t>καλά σχεδιασμένων προοπτικών (</a:t>
            </a:r>
            <a:r>
              <a:rPr lang="el-GR" dirty="0" err="1"/>
              <a:t>Cohorts</a:t>
            </a:r>
            <a:r>
              <a:rPr lang="el-GR" dirty="0"/>
              <a:t>) </a:t>
            </a:r>
            <a:r>
              <a:rPr lang="el-GR" dirty="0" smtClean="0"/>
              <a:t>μελετών.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Ύπαρξη </a:t>
            </a:r>
            <a:r>
              <a:rPr lang="el-GR" dirty="0"/>
              <a:t>αναδρομικών μελετών ασθενών- μαρτύρων (</a:t>
            </a:r>
            <a:r>
              <a:rPr lang="el-GR" dirty="0" err="1"/>
              <a:t>case</a:t>
            </a:r>
            <a:r>
              <a:rPr lang="el-GR" dirty="0"/>
              <a:t>-</a:t>
            </a:r>
            <a:r>
              <a:rPr lang="el-GR" dirty="0" err="1"/>
              <a:t>control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Ύπαρξη </a:t>
            </a:r>
            <a:r>
              <a:rPr lang="el-GR" dirty="0"/>
              <a:t>τουλάχιστον μιας περιγραφικής (</a:t>
            </a:r>
            <a:r>
              <a:rPr lang="el-GR" dirty="0" err="1"/>
              <a:t>cross</a:t>
            </a:r>
            <a:r>
              <a:rPr lang="el-GR" dirty="0"/>
              <a:t> </a:t>
            </a:r>
            <a:r>
              <a:rPr lang="el-GR" dirty="0" err="1"/>
              <a:t>sectional</a:t>
            </a:r>
            <a:r>
              <a:rPr lang="el-GR" dirty="0"/>
              <a:t> </a:t>
            </a:r>
            <a:r>
              <a:rPr lang="el-GR" dirty="0" err="1"/>
              <a:t>servey</a:t>
            </a:r>
            <a:r>
              <a:rPr lang="el-GR" dirty="0"/>
              <a:t>) ή/ και ποιοτικής μελέτης.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Mελέτες</a:t>
            </a:r>
            <a:r>
              <a:rPr lang="el-GR" dirty="0" smtClean="0"/>
              <a:t> </a:t>
            </a:r>
            <a:r>
              <a:rPr lang="el-GR" dirty="0"/>
              <a:t>περιπτώσεων.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Απόψεις </a:t>
            </a:r>
            <a:r>
              <a:rPr lang="el-GR" dirty="0"/>
              <a:t>και αναφορές από ειδικούς.</a:t>
            </a:r>
          </a:p>
          <a:p>
            <a:pPr marL="457200" indent="-45720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Κλαίρη </a:t>
            </a:r>
            <a:r>
              <a:rPr lang="el-GR" sz="2000" dirty="0" err="1" smtClean="0"/>
              <a:t>Γουρουντή</a:t>
            </a:r>
            <a:r>
              <a:rPr lang="el-GR" sz="2000" dirty="0" smtClean="0"/>
              <a:t> 2014. </a:t>
            </a:r>
            <a:r>
              <a:rPr lang="el-GR" sz="2000" dirty="0"/>
              <a:t>Κλαίρη </a:t>
            </a:r>
            <a:r>
              <a:rPr lang="el-GR" sz="2000" dirty="0" err="1" smtClean="0"/>
              <a:t>Γουρουντή</a:t>
            </a:r>
            <a:r>
              <a:rPr lang="el-GR" sz="2000" dirty="0" smtClean="0"/>
              <a:t>. «Τεκμηριωμένη Λήψη Κλινικής Απόφασης. Ενότητα 2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Πυραμίδα Μελετών και </a:t>
            </a:r>
            <a:r>
              <a:rPr lang="en-US" sz="2000" dirty="0" smtClean="0"/>
              <a:t>PICO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Ιεραρχία τεκμηρίων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72" name="Ομάδα 71"/>
          <p:cNvGrpSpPr/>
          <p:nvPr/>
        </p:nvGrpSpPr>
        <p:grpSpPr>
          <a:xfrm>
            <a:off x="1025379" y="1882312"/>
            <a:ext cx="7669306" cy="3994960"/>
            <a:chOff x="835359" y="1882312"/>
            <a:chExt cx="7669306" cy="3994960"/>
          </a:xfrm>
        </p:grpSpPr>
        <p:sp>
          <p:nvSpPr>
            <p:cNvPr id="24" name="Τραπέζιο 23"/>
            <p:cNvSpPr/>
            <p:nvPr/>
          </p:nvSpPr>
          <p:spPr>
            <a:xfrm>
              <a:off x="1979711" y="5445224"/>
              <a:ext cx="3960441" cy="432048"/>
            </a:xfrm>
            <a:prstGeom prst="trapezoid">
              <a:avLst>
                <a:gd name="adj" fmla="val 5269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79646">
                      <a:lumMod val="50000"/>
                    </a:srgbClr>
                  </a:solidFill>
                </a:rPr>
                <a:t>In vitro (“test tube”) research</a:t>
              </a:r>
              <a:endParaRPr lang="el-GR" b="1" dirty="0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38" name="Τραπέζιο 37"/>
            <p:cNvSpPr/>
            <p:nvPr/>
          </p:nvSpPr>
          <p:spPr>
            <a:xfrm>
              <a:off x="2195736" y="5013176"/>
              <a:ext cx="3528392" cy="432048"/>
            </a:xfrm>
            <a:prstGeom prst="trapezoid">
              <a:avLst>
                <a:gd name="adj" fmla="val 5269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8064A2">
                      <a:lumMod val="75000"/>
                    </a:srgbClr>
                  </a:solidFill>
                </a:rPr>
                <a:t>Animal research</a:t>
              </a:r>
              <a:endParaRPr lang="el-GR" b="1" dirty="0">
                <a:solidFill>
                  <a:srgbClr val="8064A2">
                    <a:lumMod val="50000"/>
                  </a:srgbClr>
                </a:solidFill>
              </a:endParaRPr>
            </a:p>
          </p:txBody>
        </p:sp>
        <p:sp>
          <p:nvSpPr>
            <p:cNvPr id="39" name="Τραπέζιο 38"/>
            <p:cNvSpPr/>
            <p:nvPr/>
          </p:nvSpPr>
          <p:spPr>
            <a:xfrm>
              <a:off x="2411760" y="4581128"/>
              <a:ext cx="3096344" cy="432048"/>
            </a:xfrm>
            <a:prstGeom prst="trapezoid">
              <a:avLst>
                <a:gd name="adj" fmla="val 5269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4BACC6">
                      <a:lumMod val="50000"/>
                    </a:srgbClr>
                  </a:solidFill>
                </a:rPr>
                <a:t>Ideas, Editorials, Opinions</a:t>
              </a:r>
              <a:endParaRPr lang="el-GR" b="1" dirty="0">
                <a:solidFill>
                  <a:srgbClr val="4BACC6">
                    <a:lumMod val="50000"/>
                  </a:srgbClr>
                </a:solidFill>
              </a:endParaRPr>
            </a:p>
          </p:txBody>
        </p:sp>
        <p:sp>
          <p:nvSpPr>
            <p:cNvPr id="40" name="Τραπέζιο 39"/>
            <p:cNvSpPr/>
            <p:nvPr/>
          </p:nvSpPr>
          <p:spPr>
            <a:xfrm>
              <a:off x="2627784" y="4139692"/>
              <a:ext cx="2664296" cy="432048"/>
            </a:xfrm>
            <a:prstGeom prst="trapezoid">
              <a:avLst>
                <a:gd name="adj" fmla="val 5269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4A82"/>
                  </a:solidFill>
                </a:rPr>
                <a:t>Case Reports</a:t>
              </a:r>
              <a:endParaRPr lang="el-GR" b="1" dirty="0">
                <a:solidFill>
                  <a:srgbClr val="004A82"/>
                </a:solidFill>
              </a:endParaRPr>
            </a:p>
          </p:txBody>
        </p:sp>
        <p:sp>
          <p:nvSpPr>
            <p:cNvPr id="41" name="Τραπέζιο 40"/>
            <p:cNvSpPr/>
            <p:nvPr/>
          </p:nvSpPr>
          <p:spPr>
            <a:xfrm>
              <a:off x="2843808" y="3707644"/>
              <a:ext cx="2232248" cy="432048"/>
            </a:xfrm>
            <a:prstGeom prst="trapezoid">
              <a:avLst>
                <a:gd name="adj" fmla="val 5269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116515"/>
                  </a:solidFill>
                </a:rPr>
                <a:t>Case series</a:t>
              </a:r>
              <a:endParaRPr lang="el-GR" b="1" dirty="0">
                <a:solidFill>
                  <a:srgbClr val="116515"/>
                </a:solidFill>
              </a:endParaRPr>
            </a:p>
          </p:txBody>
        </p:sp>
        <p:sp>
          <p:nvSpPr>
            <p:cNvPr id="42" name="Τραπέζιο 41"/>
            <p:cNvSpPr/>
            <p:nvPr/>
          </p:nvSpPr>
          <p:spPr>
            <a:xfrm>
              <a:off x="3059832" y="3275596"/>
              <a:ext cx="1800200" cy="432048"/>
            </a:xfrm>
            <a:prstGeom prst="trapezoid">
              <a:avLst>
                <a:gd name="adj" fmla="val 5269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50" b="1" dirty="0" smtClean="0">
                  <a:solidFill>
                    <a:srgbClr val="8D8A00"/>
                  </a:solidFill>
                </a:rPr>
                <a:t>Case Control Studies</a:t>
              </a:r>
              <a:endParaRPr lang="el-GR" sz="1750" b="1" dirty="0">
                <a:solidFill>
                  <a:srgbClr val="8D8A00"/>
                </a:solidFill>
              </a:endParaRPr>
            </a:p>
          </p:txBody>
        </p:sp>
        <p:sp>
          <p:nvSpPr>
            <p:cNvPr id="43" name="Τραπέζιο 42"/>
            <p:cNvSpPr/>
            <p:nvPr/>
          </p:nvSpPr>
          <p:spPr>
            <a:xfrm>
              <a:off x="3275856" y="2843548"/>
              <a:ext cx="1368152" cy="432048"/>
            </a:xfrm>
            <a:prstGeom prst="trapezoid">
              <a:avLst>
                <a:gd name="adj" fmla="val 5269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4" name="Τραπέζιο 43"/>
            <p:cNvSpPr/>
            <p:nvPr/>
          </p:nvSpPr>
          <p:spPr>
            <a:xfrm>
              <a:off x="3491880" y="2416420"/>
              <a:ext cx="936104" cy="432048"/>
            </a:xfrm>
            <a:prstGeom prst="trapezoid">
              <a:avLst>
                <a:gd name="adj" fmla="val 5269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5" name="Τραπέζιο 44"/>
            <p:cNvSpPr/>
            <p:nvPr/>
          </p:nvSpPr>
          <p:spPr>
            <a:xfrm>
              <a:off x="3707904" y="1989454"/>
              <a:ext cx="504056" cy="432048"/>
            </a:xfrm>
            <a:prstGeom prst="trapezoid">
              <a:avLst>
                <a:gd name="adj" fmla="val 5269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60608" y="287490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A54E07"/>
                  </a:solidFill>
                  <a:latin typeface="Calibri"/>
                </a:rPr>
                <a:t>Cohort Studies</a:t>
              </a:r>
              <a:endParaRPr lang="el-GR" b="1" dirty="0">
                <a:solidFill>
                  <a:srgbClr val="A54E07"/>
                </a:solidFill>
                <a:latin typeface="Calibri"/>
              </a:endParaRPr>
            </a:p>
          </p:txBody>
        </p:sp>
        <p:cxnSp>
          <p:nvCxnSpPr>
            <p:cNvPr id="51" name="Ευθύγραμμο βέλος σύνδεσης 50" title="βέλος"/>
            <p:cNvCxnSpPr>
              <a:stCxn id="53" idx="1"/>
              <a:endCxn id="44" idx="3"/>
            </p:cNvCxnSpPr>
            <p:nvPr/>
          </p:nvCxnSpPr>
          <p:spPr>
            <a:xfrm flipH="1">
              <a:off x="4314157" y="2632444"/>
              <a:ext cx="7341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048281" y="2309278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20000"/>
                  </a:solidFill>
                  <a:latin typeface="Calibri"/>
                </a:rPr>
                <a:t>Randomized Controlled Double Blind Studies</a:t>
              </a:r>
              <a:endParaRPr lang="el-GR" b="1" dirty="0">
                <a:solidFill>
                  <a:srgbClr val="820000"/>
                </a:solidFill>
                <a:latin typeface="Calibri"/>
              </a:endParaRPr>
            </a:p>
          </p:txBody>
        </p:sp>
        <p:cxnSp>
          <p:nvCxnSpPr>
            <p:cNvPr id="60" name="Ευθύγραμμο βέλος σύνδεσης 59" title="βέλος"/>
            <p:cNvCxnSpPr>
              <a:stCxn id="50" idx="3"/>
              <a:endCxn id="43" idx="1"/>
            </p:cNvCxnSpPr>
            <p:nvPr/>
          </p:nvCxnSpPr>
          <p:spPr>
            <a:xfrm>
              <a:off x="2716792" y="3059572"/>
              <a:ext cx="6728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Ευθύγραμμο βέλος σύνδεσης 66" title="βέλος"/>
            <p:cNvCxnSpPr>
              <a:stCxn id="70" idx="3"/>
              <a:endCxn id="45" idx="1"/>
            </p:cNvCxnSpPr>
            <p:nvPr/>
          </p:nvCxnSpPr>
          <p:spPr>
            <a:xfrm>
              <a:off x="3211623" y="2205478"/>
              <a:ext cx="61010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835359" y="1882312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Systematic Reviews and Meta - analyses</a:t>
              </a:r>
              <a:endParaRPr lang="el-GR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50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/>
              <a:t>Τυχαιοποιημένη μελέτη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3600" b="0" dirty="0" smtClean="0"/>
              <a:t>(</a:t>
            </a:r>
            <a:r>
              <a:rPr lang="en-US" sz="3600" b="0" dirty="0"/>
              <a:t>randomized controlled trial</a:t>
            </a:r>
            <a:r>
              <a:rPr lang="en-US" sz="3600" b="0" dirty="0" smtClean="0"/>
              <a:t>) </a:t>
            </a:r>
            <a:r>
              <a:rPr lang="en-US" sz="3300" b="0" dirty="0" smtClean="0"/>
              <a:t>(1 </a:t>
            </a:r>
            <a:r>
              <a:rPr lang="el-GR" sz="3300" b="0" dirty="0" smtClean="0"/>
              <a:t>από 2)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/>
              <a:t>Είδος μελέτης στο οποίο ο ερευνητής χειρίζεται μια ή περισσότερες ανεξάρτητες μεταβλητές και παρακολουθεί την αλλαγή στην εξαρτημένη μεταβλητή κατόπιν του χειρισμού των ανεξάρτητων μεταβλητών. </a:t>
            </a:r>
          </a:p>
          <a:p>
            <a:r>
              <a:rPr lang="el-GR" dirty="0"/>
              <a:t>Δυνατότητα τυχαίας επιλογής και τυχαίας τοποθέτησης των συμμετεχόντων στην πειραματική ομάδα (ομάδα που </a:t>
            </a:r>
            <a:r>
              <a:rPr lang="el-GR" dirty="0" err="1"/>
              <a:t>εκτείθεται</a:t>
            </a:r>
            <a:r>
              <a:rPr lang="el-GR" dirty="0"/>
              <a:t> στην παρέμβαση) ή στην ομάδα παρέμβασης και στην ομάδα ελέγχου (ομάδα που δεν </a:t>
            </a:r>
            <a:r>
              <a:rPr lang="el-GR" dirty="0" err="1"/>
              <a:t>εκτείθεται</a:t>
            </a:r>
            <a:r>
              <a:rPr lang="el-GR" dirty="0"/>
              <a:t> στην παρέμβαση).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/>
              <a:t>Τυχαιοποιημένη μελέτη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l-GR" sz="3600" b="0" dirty="0"/>
              <a:t>(</a:t>
            </a:r>
            <a:r>
              <a:rPr lang="en-US" sz="3600" b="0" dirty="0"/>
              <a:t>randomized controlled trial) </a:t>
            </a:r>
            <a:r>
              <a:rPr lang="en-US" sz="3300" b="0" dirty="0" smtClean="0"/>
              <a:t>(</a:t>
            </a:r>
            <a:r>
              <a:rPr lang="el-GR" sz="3300" b="0" dirty="0" smtClean="0"/>
              <a:t>2</a:t>
            </a:r>
            <a:r>
              <a:rPr lang="en-US" sz="3300" b="0" dirty="0" smtClean="0"/>
              <a:t> </a:t>
            </a:r>
            <a:r>
              <a:rPr lang="el-GR" sz="3300" b="0" dirty="0"/>
              <a:t>από </a:t>
            </a:r>
            <a:r>
              <a:rPr lang="el-GR" sz="3300" b="0" dirty="0" smtClean="0"/>
              <a:t>2)</a:t>
            </a:r>
            <a:endParaRPr lang="el-GR" sz="33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Χειρισμό τουλάχιστον μιας ανεξάρτητης </a:t>
            </a:r>
            <a:r>
              <a:rPr lang="el-GR" dirty="0" err="1"/>
              <a:t>μεταβλήτης</a:t>
            </a:r>
            <a:r>
              <a:rPr lang="el-GR" dirty="0"/>
              <a:t> (π.χ. νέο φάρμακο)</a:t>
            </a:r>
          </a:p>
          <a:p>
            <a:r>
              <a:rPr lang="el-GR" dirty="0"/>
              <a:t>Έλεγχος εξωτερικών </a:t>
            </a:r>
            <a:r>
              <a:rPr lang="el-GR" dirty="0" err="1"/>
              <a:t>συγχυτικών</a:t>
            </a:r>
            <a:r>
              <a:rPr lang="el-GR" dirty="0"/>
              <a:t> </a:t>
            </a:r>
            <a:r>
              <a:rPr lang="el-GR" dirty="0" err="1"/>
              <a:t>μετβλητών</a:t>
            </a:r>
            <a:r>
              <a:rPr lang="el-GR" dirty="0"/>
              <a:t>. Με τον έλεγχο αυτό εξαλείφεται η πιθανότητα η μεταβλητότητα στην ανεξάρτητη μεταβλητή να οφείλεται σε  οτιδήποτε άλλο πέραν της ανεξάρτητης μεταβλητής. </a:t>
            </a:r>
          </a:p>
          <a:p>
            <a:r>
              <a:rPr lang="el-GR" dirty="0"/>
              <a:t>Μέθοδοι ελέγχου των εξωτερικών </a:t>
            </a:r>
            <a:r>
              <a:rPr lang="el-GR" dirty="0" err="1"/>
              <a:t>συγχυτικών</a:t>
            </a:r>
            <a:r>
              <a:rPr lang="el-GR" dirty="0"/>
              <a:t> παραγόντων είναι: α) η απομάκρυνση των εξωτερικών παραγόντων, β) εξίσωση των δύο ομάδων ώστε να γίνουν ισοδύναμες και ομοιογενείς, γ) τυχαία δειγματοληψία ώστε τα μέλη των δυο ομάδων να είναι στατιστικά ίσα.</a:t>
            </a:r>
          </a:p>
          <a:p>
            <a:r>
              <a:rPr lang="el-GR" dirty="0"/>
              <a:t>Τυχαία επιλογή του δείγματος καθώς και τυχαία και τυφλή τοποθέτηση των συμμετεχόντων στις δύο ομάδες.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Μελέτες </a:t>
            </a:r>
            <a:r>
              <a:rPr lang="el-GR" dirty="0" err="1" smtClean="0"/>
              <a:t>κοόρτης</a:t>
            </a:r>
            <a:r>
              <a:rPr lang="el-GR" dirty="0" smtClean="0"/>
              <a:t>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92500"/>
          </a:bodyPr>
          <a:lstStyle/>
          <a:p>
            <a:r>
              <a:rPr lang="el-GR" dirty="0"/>
              <a:t>Αν ο πληθυσμός από τον οποίο αντλείται το δείγμα έχει μια κοινή εμπειρία ή ένα κοινό χαρακτηριστικό που καθορίζει τη δειγματοληψία (π.χ. όλα τα μέλη του γεννήθηκαν το ίδιο έτος), η μελέτη ονομάζεται μελέτη </a:t>
            </a:r>
            <a:r>
              <a:rPr lang="el-GR" dirty="0" err="1"/>
              <a:t>κοόρτης</a:t>
            </a:r>
            <a:r>
              <a:rPr lang="el-GR" dirty="0"/>
              <a:t> (cohort </a:t>
            </a:r>
            <a:r>
              <a:rPr lang="el-GR" dirty="0" err="1"/>
              <a:t>study</a:t>
            </a:r>
            <a:r>
              <a:rPr lang="el-GR" dirty="0"/>
              <a:t>). </a:t>
            </a:r>
          </a:p>
          <a:p>
            <a:r>
              <a:rPr lang="el-GR" dirty="0"/>
              <a:t>Το καθοριστικό χαρακτηριστικό-κλειδί μιας </a:t>
            </a:r>
            <a:r>
              <a:rPr lang="el-GR" dirty="0" err="1"/>
              <a:t>κοόρτης</a:t>
            </a:r>
            <a:r>
              <a:rPr lang="el-GR" dirty="0"/>
              <a:t> είναι ότι τα μέλη της έχουν όλα ένα κοινό γνώρισμα. Μια </a:t>
            </a:r>
            <a:r>
              <a:rPr lang="el-GR" dirty="0" err="1"/>
              <a:t>κοόρτη</a:t>
            </a:r>
            <a:r>
              <a:rPr lang="el-GR" dirty="0"/>
              <a:t> γέννησης (</a:t>
            </a:r>
            <a:r>
              <a:rPr lang="el-GR" dirty="0" err="1"/>
              <a:t>birth</a:t>
            </a:r>
            <a:r>
              <a:rPr lang="el-GR" dirty="0"/>
              <a:t> cohort), για παράδειγμα, μπορεί να είναι ένα δείγμα ατόμων γεννημένων ένα συγκεκριμένο έτος ή εντός μιας συγκεκριμένης χρονικής περιόδου (π.χ. μιας πενταετίας ή δεκαετίας). </a:t>
            </a:r>
          </a:p>
          <a:p>
            <a:r>
              <a:rPr lang="el-GR" dirty="0"/>
              <a:t>Η ομάδα σύγκρισης μπορεί να είναι ο γενικός πληθυσμός από τον οποίο η ομάδα </a:t>
            </a:r>
            <a:r>
              <a:rPr lang="el-GR" dirty="0">
                <a:hlinkClick r:id="rId2"/>
              </a:rPr>
              <a:t>cohort</a:t>
            </a:r>
            <a:r>
              <a:rPr lang="el-GR" dirty="0"/>
              <a:t> έχει συνταχθεί, ή μπορεί να είναι μια άλλη ομάδα ατόμων που πιστεύεται ότι είχαν ελάχιστη ή καθόλου έκθεση στην ουσία υπό διερεύνηση, αλλά κατά τα άλλα είναι παρόμοια.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Μελέτες </a:t>
            </a:r>
            <a:r>
              <a:rPr lang="el-GR" dirty="0" err="1"/>
              <a:t>κοόρτης</a:t>
            </a:r>
            <a:r>
              <a:rPr lang="el-GR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altLang="el-GR" dirty="0"/>
              <a:t>Οι μελέτες </a:t>
            </a:r>
            <a:r>
              <a:rPr lang="el-GR" altLang="el-GR" dirty="0" err="1"/>
              <a:t>κοόρτης</a:t>
            </a:r>
            <a:r>
              <a:rPr lang="el-GR" altLang="el-GR" dirty="0"/>
              <a:t> μπορεί να είναι αναδρομικές ή προοπτικές.</a:t>
            </a:r>
          </a:p>
          <a:p>
            <a:r>
              <a:rPr lang="el-GR" altLang="el-GR" dirty="0"/>
              <a:t>Η προοπτική μελέτη </a:t>
            </a:r>
            <a:r>
              <a:rPr lang="el-GR" altLang="el-GR" dirty="0" err="1"/>
              <a:t>κοόρτης</a:t>
            </a:r>
            <a:r>
              <a:rPr lang="el-GR" altLang="el-GR" dirty="0"/>
              <a:t> είναι μια από τις κύριες μεθόδους που χρησιμοποιούνται στην επιδημιολογική έρευνα για τη </a:t>
            </a:r>
            <a:r>
              <a:rPr lang="el-GR" altLang="el-GR" b="1" dirty="0"/>
              <a:t>διερεύνηση της αιτιολογίας</a:t>
            </a:r>
            <a:r>
              <a:rPr lang="el-GR" altLang="el-GR" dirty="0"/>
              <a:t> (των αιτίων των ασθενειών).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4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/>
              <a:t>Μελέτες ασθενών-μαρτύρων </a:t>
            </a:r>
            <a:br>
              <a:rPr lang="el-GR" sz="3600" dirty="0"/>
            </a:br>
            <a:r>
              <a:rPr lang="el-GR" sz="3600" b="0" dirty="0"/>
              <a:t>(</a:t>
            </a:r>
            <a:r>
              <a:rPr lang="en-US" sz="3600" b="0" dirty="0"/>
              <a:t>case- control studies)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/>
              <a:t>Οι μελέτες ασθενών-μαρτύρων χρησιμοποιούνται για να προσδιορίσουν τους παράγοντες που μπορούν να συμβάλουν σε μια ιατρική κατάσταση, συγκρίνοντας άτομα που έχουν αυτή την κατάσταση / νόσο (οι «περιπτώσεις») με τους ασθενείς οι οποίοι δεν έχουν την πάθηση / ασθένεια, αλλά κατά τα άλλα έχουν παρόμοια χαρακτηριστικά (η «ομάδα ελέγχου»)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0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Μελέτες επισκόπησης 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b="0" dirty="0" smtClean="0"/>
              <a:t>(</a:t>
            </a:r>
            <a:r>
              <a:rPr lang="en-US" sz="3200" b="0" dirty="0"/>
              <a:t>cross-sectional study)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r>
              <a:rPr lang="el-GR" dirty="0"/>
              <a:t>Πρόκειται για περιγραφική μελέτη μιας καθορισμένης, τυχαίας διατομής του πληθυσμού σε μια συγκεκριμένη χρονική στιγμή.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a781454f8392692625b8d6154ea25816eeafd3"/>
</p:tagLst>
</file>

<file path=ppt/theme/theme1.xml><?xml version="1.0" encoding="utf-8"?>
<a:theme xmlns:a="http://schemas.openxmlformats.org/drawingml/2006/main" name="OC_template_updated">
  <a:themeElements>
    <a:clrScheme name="Προσαρμοσμένο 1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1">
  <a:themeElements>
    <a:clrScheme name="Προσαρμοσμένο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1639</Words>
  <Application>Microsoft Office PowerPoint</Application>
  <PresentationFormat>Προβολή στην οθόνη (4:3)</PresentationFormat>
  <Paragraphs>156</Paragraphs>
  <Slides>25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Courier New</vt:lpstr>
      <vt:lpstr>Times New Roman</vt:lpstr>
      <vt:lpstr>Wingdings</vt:lpstr>
      <vt:lpstr>OC_template_updated</vt:lpstr>
      <vt:lpstr>OC_template_1</vt:lpstr>
      <vt:lpstr>Τεκμηριωμένη Λήψη Κλινικής Απόφασης</vt:lpstr>
      <vt:lpstr>Ιεραρχία τεκμηρίων (1 από 2)</vt:lpstr>
      <vt:lpstr>Ιεραρχία τεκμηρίων (2 από 2)</vt:lpstr>
      <vt:lpstr>Τυχαιοποιημένη μελέτη  (randomized controlled trial) (1 από 2)</vt:lpstr>
      <vt:lpstr>Τυχαιοποιημένη μελέτη  (randomized controlled trial) (2 από 2)</vt:lpstr>
      <vt:lpstr>Μελέτες κοόρτης (1 από 2)</vt:lpstr>
      <vt:lpstr>Μελέτες κοόρτης (2 από 2)</vt:lpstr>
      <vt:lpstr>Μελέτες ασθενών-μαρτύρων  (case- control studies)</vt:lpstr>
      <vt:lpstr>Μελέτες επισκόπησης  (cross-sectional study)</vt:lpstr>
      <vt:lpstr>Μελέτες περίπτωσης  (case reports)</vt:lpstr>
      <vt:lpstr>Βήματα για την τεκμηριωμένη λήψη απόφασης</vt:lpstr>
      <vt:lpstr>Βήμα 1 (1 από 2)</vt:lpstr>
      <vt:lpstr>Βήμα 1 (2 από 2)</vt:lpstr>
      <vt:lpstr>Διάσπαση της ερευνητικής ερώτησης σε συνιστώσες- Ακρωνύμιο PICO</vt:lpstr>
      <vt:lpstr>Ακρωνύμιο PICO (1 από 2)</vt:lpstr>
      <vt:lpstr>Ακρωνύμιο PICO (2 από 2)</vt:lpstr>
      <vt:lpstr>Τύποι ερωτημάτων που μπορεί να απαντηθούν από έρευνες (1 από 2)</vt:lpstr>
      <vt:lpstr>Τύποι ερωτημάτων που μπορεί να απαντηθούν από έρευνες (2 από 2)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Elenh Xoumh</cp:lastModifiedBy>
  <cp:revision>36</cp:revision>
  <dcterms:created xsi:type="dcterms:W3CDTF">2013-03-04T13:35:19Z</dcterms:created>
  <dcterms:modified xsi:type="dcterms:W3CDTF">2014-11-03T10:46:44Z</dcterms:modified>
</cp:coreProperties>
</file>