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37"/>
  </p:notesMasterIdLst>
  <p:handoutMasterIdLst>
    <p:handoutMasterId r:id="rId138"/>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2" r:id="rId62"/>
    <p:sldId id="333" r:id="rId63"/>
    <p:sldId id="334" r:id="rId64"/>
    <p:sldId id="335" r:id="rId65"/>
    <p:sldId id="336" r:id="rId66"/>
    <p:sldId id="399"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257" r:id="rId130"/>
    <p:sldId id="262" r:id="rId131"/>
    <p:sldId id="264" r:id="rId132"/>
    <p:sldId id="269" r:id="rId133"/>
    <p:sldId id="270" r:id="rId134"/>
    <p:sldId id="266" r:id="rId135"/>
    <p:sldId id="261" r:id="rId136"/>
  </p:sldIdLst>
  <p:sldSz cx="9144000" cy="6858000" type="screen4x3"/>
  <p:notesSz cx="7104063" cy="10234613"/>
  <p:custDataLst>
    <p:tags r:id="rId1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185"/>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6" d="100"/>
          <a:sy n="66" d="100"/>
        </p:scale>
        <p:origin x="-13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884"/>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130</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132</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133</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extLst>
      <p:ext uri="{BB962C8B-B14F-4D97-AF65-F5344CB8AC3E}">
        <p14:creationId xmlns:p14="http://schemas.microsoft.com/office/powerpoint/2010/main" xmlns="" val="185598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a:p>
        </p:txBody>
      </p:sp>
    </p:spTree>
    <p:extLst>
      <p:ext uri="{BB962C8B-B14F-4D97-AF65-F5344CB8AC3E}">
        <p14:creationId xmlns:p14="http://schemas.microsoft.com/office/powerpoint/2010/main" xmlns="" val="23082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xmlns="" val="378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a:p>
        </p:txBody>
      </p:sp>
    </p:spTree>
    <p:extLst>
      <p:ext uri="{BB962C8B-B14F-4D97-AF65-F5344CB8AC3E}">
        <p14:creationId xmlns:p14="http://schemas.microsoft.com/office/powerpoint/2010/main" xmlns="" val="166543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102</a:t>
            </a:fld>
            <a:endParaRPr lang="el-GR"/>
          </a:p>
        </p:txBody>
      </p:sp>
    </p:spTree>
    <p:extLst>
      <p:ext uri="{BB962C8B-B14F-4D97-AF65-F5344CB8AC3E}">
        <p14:creationId xmlns:p14="http://schemas.microsoft.com/office/powerpoint/2010/main" xmlns="" val="375723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128</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129</a:t>
            </a:fld>
            <a:endParaRPr lang="el-GR"/>
          </a:p>
        </p:txBody>
      </p:sp>
    </p:spTree>
    <p:extLst>
      <p:ext uri="{BB962C8B-B14F-4D97-AF65-F5344CB8AC3E}">
        <p14:creationId xmlns:p14="http://schemas.microsoft.com/office/powerpoint/2010/main" xmlns=""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gradFill>
          <a:gsLst>
            <a:gs pos="0">
              <a:schemeClr val="tx1">
                <a:lumMod val="75000"/>
                <a:lumOff val="25000"/>
              </a:schemeClr>
            </a:gs>
            <a:gs pos="50000">
              <a:schemeClr val="tx1">
                <a:lumMod val="75000"/>
                <a:lumOff val="2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008112"/>
          </a:xfrm>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340768"/>
            <a:ext cx="8424936" cy="5256584"/>
          </a:xfrm>
        </p:spPr>
        <p:txBody>
          <a:bodyPr>
            <a:normAutofit/>
          </a:bodyPr>
          <a:lstStyle>
            <a:lvl1pPr>
              <a:lnSpc>
                <a:spcPct val="110000"/>
              </a:lnSpc>
              <a:spcBef>
                <a:spcPts val="1200"/>
              </a:spcBef>
              <a:defRPr sz="2400">
                <a:solidFill>
                  <a:schemeClr val="bg1"/>
                </a:solidFill>
              </a:defRPr>
            </a:lvl1pPr>
            <a:lvl2pPr marL="742950" indent="-382588">
              <a:lnSpc>
                <a:spcPct val="110000"/>
              </a:lnSpc>
              <a:spcBef>
                <a:spcPts val="1200"/>
              </a:spcBef>
              <a:buFont typeface="Courier New" panose="02070309020205020404" pitchFamily="49" charset="0"/>
              <a:buChar char="o"/>
              <a:defRPr sz="2400">
                <a:solidFill>
                  <a:schemeClr val="bg1"/>
                </a:solidFill>
              </a:defRPr>
            </a:lvl2pPr>
            <a:lvl3pPr marL="1143000" indent="-338138">
              <a:lnSpc>
                <a:spcPct val="110000"/>
              </a:lnSpc>
              <a:spcBef>
                <a:spcPts val="1200"/>
              </a:spcBef>
              <a:buFont typeface="Wingdings" panose="05000000000000000000" pitchFamily="2" charset="2"/>
              <a:buChar char="ü"/>
              <a:defRPr sz="2400">
                <a:solidFill>
                  <a:schemeClr val="bg1"/>
                </a:solidFill>
              </a:defRPr>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6614864" y="6448251"/>
            <a:ext cx="2133600" cy="365125"/>
          </a:xfrm>
        </p:spPr>
        <p:txBody>
          <a:bodyPr/>
          <a:lstStyle>
            <a:lvl1pPr>
              <a:defRPr>
                <a:solidFill>
                  <a:schemeClr val="bg1">
                    <a:lumMod val="95000"/>
                  </a:schemeClr>
                </a:solidFill>
              </a:defRPr>
            </a:lvl1pPr>
          </a:lstStyle>
          <a:p>
            <a:pPr>
              <a:defRPr/>
            </a:pPr>
            <a:fld id="{7E55E3B3-0445-4CFC-BED8-763D4409E61F}" type="slidenum">
              <a:rPr lang="el-GR" smtClean="0"/>
              <a:pPr>
                <a:defRPr/>
              </a:pPr>
              <a:t>‹#›</a:t>
            </a:fld>
            <a:endParaRPr lang="el-GR"/>
          </a:p>
        </p:txBody>
      </p:sp>
      <p:sp>
        <p:nvSpPr>
          <p:cNvPr id="8" name="Ορθογώνιο 7"/>
          <p:cNvSpPr/>
          <p:nvPr userDrawn="1"/>
        </p:nvSpPr>
        <p:spPr>
          <a:xfrm>
            <a:off x="0" y="116632"/>
            <a:ext cx="61785" cy="6741368"/>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userDrawn="1"/>
        </p:nvSpPr>
        <p:spPr>
          <a:xfrm>
            <a:off x="0" y="0"/>
            <a:ext cx="9144000" cy="116632"/>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http://www.med.umich.edu/anes/tcpub/glossary/graphics/anesthesia_glossary-75.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med.umich.edu/"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commons.wikimedia.org/wiki/File:Butterfly_needle.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ommons.wikimedia.org/wiki/User:PhilippN"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wiki.bme.com/index.php?title=User:ShannonLarratt" TargetMode="External"/><Relationship Id="rId4" Type="http://schemas.openxmlformats.org/officeDocument/2006/relationships/hyperlink" Target="http://wiki.bme.com/index.php?title=File:Luer_Connector-2.jpg"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linicaltrials.gov/ct/info/glossary"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vial-seals.com/"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aic.cuhk.edu.hk/web8/Hi%20res/Saline%20ampoule.jpg" TargetMode="External"/><Relationship Id="rId4" Type="http://schemas.openxmlformats.org/officeDocument/2006/relationships/image" Target="../media/image27.png"/></Relationships>
</file>

<file path=ppt/slides/_rels/slide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pharmlabs.unc.edu/video2.php?legacy/2001_ampule.flv"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commons.wikimedia.org/wiki/File:Gray573.png" TargetMode="External"/><Relationship Id="rId5" Type="http://schemas.openxmlformats.org/officeDocument/2006/relationships/hyperlink" Target="https://commons.wikimedia.org/wiki/User:Pngbot" TargetMode="External"/><Relationship Id="rId4" Type="http://schemas.openxmlformats.org/officeDocument/2006/relationships/hyperlink" Target="https://commons.wikimedia.org/wiki/File:Gray574.png"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linicaltrials.gov/ct/info/glossary"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http://www.uthscsa.edu/mw/photogallery/Media/biomed/images/IV_BAG.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http://www.mediplusindia.com/infusio-trans-dripline-y-set.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http://www.cookurological.com/images/3_05_imgs/3_05_03.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jadeafrican.com/creative-or-nah-ghanaian-nurse-buried-in-drip-chamber-photo/"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http://www.crvetcenter.com/ivflui9.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commons.wikimedia.org/wiki/File:Baxter_Colleague_CX_infusion_pump.JPG"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BrokenSphere"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www.safetysyringe.com.tw/menu_en.php?se_ID=12&amp;br_ID=53"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commons.wikimedia.org/wiki/File:LipidHPN.jpg"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ndex.php?title=User:Le67&amp;action=edit&amp;redlink=1"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ublications.nigms.nih.gov/medbydesign/chapter1.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scape.org/viewarticle/42113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rugs.com/pro/lantu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5.png"/><Relationship Id="rId7" Type="http://schemas.openxmlformats.org/officeDocument/2006/relationships/hyperlink" Target="https://commons.wikimedia.org/w/index.php?title=User:Hottuna080&amp;action=edit&amp;redlink=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File:Inducedfit080.png" TargetMode="External"/><Relationship Id="rId5" Type="http://schemas.openxmlformats.org/officeDocument/2006/relationships/hyperlink" Target="https://commons.wikimedia.org/wiki/File:Lock_and_key.png" TargetMode="Externa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584176"/>
          </a:xfrm>
        </p:spPr>
        <p:txBody>
          <a:bodyPr>
            <a:normAutofit/>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Ακτινολογική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16633"/>
          </a:xfrm>
        </p:spPr>
        <p:txBody>
          <a:bodyPr>
            <a:normAutofit/>
          </a:bodyPr>
          <a:lstStyle/>
          <a:p>
            <a:pPr>
              <a:spcBef>
                <a:spcPts val="0"/>
              </a:spcBef>
              <a:spcAft>
                <a:spcPts val="1200"/>
              </a:spcAft>
            </a:pPr>
            <a:r>
              <a:rPr lang="el-GR" sz="2600" b="1" dirty="0" smtClean="0"/>
              <a:t>Ενότητα </a:t>
            </a:r>
            <a:r>
              <a:rPr lang="en-US" sz="2600" b="1" dirty="0" smtClean="0"/>
              <a:t>4</a:t>
            </a:r>
            <a:r>
              <a:rPr lang="el-GR" sz="2600" dirty="0" smtClean="0"/>
              <a:t>:</a:t>
            </a:r>
            <a:r>
              <a:rPr lang="en-US" sz="2600" dirty="0" smtClean="0"/>
              <a:t> </a:t>
            </a:r>
            <a:r>
              <a:rPr lang="el-GR" sz="2600" dirty="0"/>
              <a:t>Βασικές αρχές Φαρμακολογίας</a:t>
            </a:r>
            <a:endParaRPr lang="en-US" sz="2600" dirty="0" smtClean="0"/>
          </a:p>
          <a:p>
            <a:pPr>
              <a:spcBef>
                <a:spcPts val="0"/>
              </a:spcBef>
            </a:pPr>
            <a:r>
              <a:rPr lang="el-GR" sz="2200" dirty="0" smtClean="0"/>
              <a:t>Γεωργία Οικονόμου, Αναπληρώτρια Καθηγήτρια</a:t>
            </a:r>
          </a:p>
          <a:p>
            <a:pPr>
              <a:spcBef>
                <a:spcPts val="0"/>
              </a:spcBef>
            </a:pPr>
            <a:r>
              <a:rPr lang="el-GR" sz="2200"/>
              <a:t>Τμήμα Ραδιολογίας - Ακτινολογίας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l-GR" smtClean="0"/>
              <a:t>Βήματα στην κατασκευή φαρμάκων</a:t>
            </a:r>
            <a:endParaRPr lang="en-US" smtClean="0"/>
          </a:p>
        </p:txBody>
      </p:sp>
      <p:sp>
        <p:nvSpPr>
          <p:cNvPr id="18435" name="Rectangle 3"/>
          <p:cNvSpPr>
            <a:spLocks noGrp="1" noChangeArrowheads="1"/>
          </p:cNvSpPr>
          <p:nvPr>
            <p:ph idx="1"/>
          </p:nvPr>
        </p:nvSpPr>
        <p:spPr/>
        <p:txBody>
          <a:bodyPr/>
          <a:lstStyle/>
          <a:p>
            <a:r>
              <a:rPr lang="el-GR" altLang="el-GR" smtClean="0"/>
              <a:t>Έρευνα για ανακάλυψη / σύνθεση νέων ή βελτιωμένων εκδόσεων φαρμάκων</a:t>
            </a:r>
            <a:endParaRPr lang="en-US" altLang="el-GR" smtClean="0"/>
          </a:p>
          <a:p>
            <a:pPr lvl="1"/>
            <a:r>
              <a:rPr lang="el-GR" altLang="el-GR" smtClean="0"/>
              <a:t>Προσομοίωση σε Η/Υ</a:t>
            </a:r>
            <a:endParaRPr lang="en-US" altLang="el-GR" smtClean="0"/>
          </a:p>
          <a:p>
            <a:pPr lvl="1"/>
            <a:r>
              <a:rPr lang="el-GR" altLang="el-GR" smtClean="0"/>
              <a:t>Συνθετική χημεία</a:t>
            </a:r>
            <a:endParaRPr lang="en-US" altLang="el-GR" smtClean="0"/>
          </a:p>
          <a:p>
            <a:r>
              <a:rPr lang="el-GR" altLang="el-GR" smtClean="0"/>
              <a:t>Δημιουργία ασφαλών και αποτελεσματικών συμπλόκων</a:t>
            </a:r>
            <a:endParaRPr lang="en-US" altLang="el-GR" smtClean="0"/>
          </a:p>
          <a:p>
            <a:r>
              <a:rPr lang="el-GR" altLang="el-GR" smtClean="0"/>
              <a:t>Δοκιμασία σε καλλιέργειες βακτηριδίων ή ζώα</a:t>
            </a:r>
            <a:endParaRPr lang="en-US" altLang="el-GR" smtClean="0"/>
          </a:p>
          <a:p>
            <a:r>
              <a:rPr lang="el-GR" altLang="el-GR" smtClean="0"/>
              <a:t>Κλινικές μελέτες σε ασθενείς</a:t>
            </a:r>
            <a:endParaRPr lang="en-US" altLang="el-GR" smtClean="0"/>
          </a:p>
          <a:p>
            <a:pPr lvl="1"/>
            <a:endParaRPr lang="en-US" altLang="el-GR"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xmlns="" val="1437588501"/>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Τρόποι χορήγησης </a:t>
            </a:r>
            <a:r>
              <a:rPr lang="en-US" sz="3000" b="0" dirty="0" smtClean="0">
                <a:solidFill>
                  <a:prstClr val="white"/>
                </a:solidFill>
              </a:rPr>
              <a:t>5/6</a:t>
            </a:r>
            <a:endParaRPr lang="en-US" dirty="0"/>
          </a:p>
        </p:txBody>
      </p:sp>
      <p:sp>
        <p:nvSpPr>
          <p:cNvPr id="3" name="Content Placeholder 2"/>
          <p:cNvSpPr>
            <a:spLocks noGrp="1"/>
          </p:cNvSpPr>
          <p:nvPr>
            <p:ph idx="1"/>
          </p:nvPr>
        </p:nvSpPr>
        <p:spPr/>
        <p:txBody>
          <a:bodyPr/>
          <a:lstStyle/>
          <a:p>
            <a:r>
              <a:rPr lang="el-GR" sz="2600" dirty="0" smtClean="0"/>
              <a:t>Γενικοί κανόνες παρεντερικής χορήγησης σε ενήλικες</a:t>
            </a:r>
          </a:p>
          <a:p>
            <a:pPr lvl="1"/>
            <a:r>
              <a:rPr lang="el-GR" dirty="0" smtClean="0"/>
              <a:t>Οτιδήποτε διαπερνά το δέρμα πρέπει να είναι αποστειρωμένο</a:t>
            </a:r>
            <a:r>
              <a:rPr lang="en-US" dirty="0" smtClean="0"/>
              <a:t>.</a:t>
            </a:r>
            <a:endParaRPr lang="el-GR" dirty="0" smtClean="0"/>
          </a:p>
          <a:p>
            <a:pPr lvl="1"/>
            <a:r>
              <a:rPr lang="el-GR" dirty="0" smtClean="0"/>
              <a:t>Ο ασθενής να έχει </a:t>
            </a:r>
            <a:r>
              <a:rPr lang="el-GR" dirty="0" err="1" smtClean="0"/>
              <a:t>ταυτοποιηθεί</a:t>
            </a:r>
            <a:r>
              <a:rPr lang="el-GR" dirty="0" smtClean="0"/>
              <a:t> σωστά</a:t>
            </a:r>
            <a:r>
              <a:rPr lang="en-US" dirty="0" smtClean="0"/>
              <a:t>.</a:t>
            </a:r>
            <a:endParaRPr lang="el-GR" dirty="0" smtClean="0"/>
          </a:p>
          <a:p>
            <a:pPr lvl="1"/>
            <a:r>
              <a:rPr lang="el-GR" dirty="0" smtClean="0"/>
              <a:t>Εάν ο ασθενής αρνηθεί να καταγραφεί</a:t>
            </a:r>
            <a:r>
              <a:rPr lang="en-US" dirty="0" smtClean="0"/>
              <a:t>.</a:t>
            </a:r>
            <a:endParaRPr lang="el-GR" dirty="0" smtClean="0"/>
          </a:p>
          <a:p>
            <a:pPr lvl="1"/>
            <a:r>
              <a:rPr lang="el-GR" dirty="0" smtClean="0"/>
              <a:t>Το δέρμα στην περιοχή χορήγησης καθαρίζεται με αντισηπτικό διάλυμα. Συνήθως αλκοολούχα διαλύματα</a:t>
            </a:r>
            <a:r>
              <a:rPr lang="en-US" dirty="0" smtClean="0"/>
              <a:t>.</a:t>
            </a:r>
            <a:endParaRPr lang="el-GR" dirty="0" smtClean="0"/>
          </a:p>
          <a:p>
            <a:pPr lvl="1"/>
            <a:r>
              <a:rPr lang="el-GR" dirty="0" smtClean="0"/>
              <a:t>Χρήση γαντιών, αποφυγή μόλυνσης με αίμα</a:t>
            </a:r>
            <a:r>
              <a:rPr lang="en-US" dirty="0" smtClean="0"/>
              <a:t>.</a:t>
            </a:r>
            <a:endParaRPr lang="el-GR" dirty="0" smtClean="0"/>
          </a:p>
          <a:p>
            <a:pPr lvl="1"/>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xmlns="" val="8944666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Τρόποι χορήγησης </a:t>
            </a:r>
            <a:r>
              <a:rPr lang="en-US" sz="3000" b="0" dirty="0" smtClean="0">
                <a:solidFill>
                  <a:prstClr val="white"/>
                </a:solidFill>
              </a:rPr>
              <a:t>6/6</a:t>
            </a:r>
            <a:endParaRPr lang="en-US" dirty="0"/>
          </a:p>
        </p:txBody>
      </p:sp>
      <p:sp>
        <p:nvSpPr>
          <p:cNvPr id="111619" name="Content Placeholder 2"/>
          <p:cNvSpPr>
            <a:spLocks noGrp="1"/>
          </p:cNvSpPr>
          <p:nvPr>
            <p:ph idx="1"/>
          </p:nvPr>
        </p:nvSpPr>
        <p:spPr/>
        <p:txBody>
          <a:bodyPr/>
          <a:lstStyle/>
          <a:p>
            <a:pPr lvl="1"/>
            <a:r>
              <a:rPr lang="el-GR" altLang="el-GR" dirty="0" smtClean="0"/>
              <a:t>Οδηγία ιατρού για κάθε χορήγηση συμπεριλαμβανομένων και των ΜΣΑ</a:t>
            </a:r>
          </a:p>
          <a:p>
            <a:pPr lvl="1"/>
            <a:r>
              <a:rPr lang="el-GR" altLang="el-GR" dirty="0" smtClean="0"/>
              <a:t>5 σωστά</a:t>
            </a:r>
          </a:p>
          <a:p>
            <a:pPr lvl="1"/>
            <a:r>
              <a:rPr lang="el-GR" altLang="el-GR" dirty="0" smtClean="0"/>
              <a:t>Καταγραφή του φαρμάκου</a:t>
            </a:r>
          </a:p>
          <a:p>
            <a:pPr lvl="1"/>
            <a:r>
              <a:rPr lang="el-GR" altLang="el-GR" dirty="0" smtClean="0"/>
              <a:t>Παρακολούθηση μετά τη χορήγηση για 1 ώρα</a:t>
            </a:r>
          </a:p>
          <a:p>
            <a:pPr lvl="1"/>
            <a:r>
              <a:rPr lang="el-GR" altLang="el-GR" dirty="0" smtClean="0"/>
              <a:t>Ηρεμιστικό ή υπνωτικό φάρμακο να μην οδηγήσει </a:t>
            </a:r>
          </a:p>
          <a:p>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xmlns="" val="17053970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296144"/>
          </a:xfrm>
        </p:spPr>
        <p:txBody>
          <a:bodyPr>
            <a:normAutofit/>
          </a:bodyPr>
          <a:lstStyle/>
          <a:p>
            <a:r>
              <a:rPr lang="el-GR" dirty="0" smtClean="0"/>
              <a:t>Υλικά για τη χορήγηση φαρμάκων</a:t>
            </a:r>
            <a:br>
              <a:rPr lang="el-GR" dirty="0" smtClean="0"/>
            </a:br>
            <a:r>
              <a:rPr lang="el-GR" dirty="0" smtClean="0"/>
              <a:t>Βελόνες </a:t>
            </a:r>
            <a:endParaRPr lang="en-US" dirty="0"/>
          </a:p>
        </p:txBody>
      </p:sp>
      <p:sp>
        <p:nvSpPr>
          <p:cNvPr id="112643" name="Content Placeholder 2"/>
          <p:cNvSpPr>
            <a:spLocks noGrp="1"/>
          </p:cNvSpPr>
          <p:nvPr>
            <p:ph idx="1"/>
          </p:nvPr>
        </p:nvSpPr>
        <p:spPr>
          <a:xfrm>
            <a:off x="323528" y="1556792"/>
            <a:ext cx="8424936" cy="5256584"/>
          </a:xfrm>
        </p:spPr>
        <p:txBody>
          <a:bodyPr/>
          <a:lstStyle/>
          <a:p>
            <a:r>
              <a:rPr lang="el-GR" altLang="el-GR" dirty="0" smtClean="0"/>
              <a:t>Κοινές βελόνες μήκος 1-5εκ. και διάμετρος αυλού  23-14</a:t>
            </a:r>
            <a:r>
              <a:rPr lang="en-US" altLang="el-GR" dirty="0" smtClean="0"/>
              <a:t>gauge</a:t>
            </a:r>
            <a:endParaRPr lang="el-GR" altLang="el-GR" dirty="0" smtClean="0"/>
          </a:p>
          <a:p>
            <a:r>
              <a:rPr lang="el-GR" altLang="el-GR" dirty="0" smtClean="0"/>
              <a:t>Μακρύτερες για ειδικές εξετάσεις</a:t>
            </a:r>
          </a:p>
          <a:p>
            <a:r>
              <a:rPr lang="el-GR" altLang="el-GR" dirty="0" smtClean="0"/>
              <a:t>Μαζί με σύριγγα ή ξεχωριστά</a:t>
            </a:r>
          </a:p>
          <a:p>
            <a:r>
              <a:rPr lang="el-GR" altLang="el-GR" dirty="0" smtClean="0"/>
              <a:t>Ανοξείδωτος χάλυβας</a:t>
            </a:r>
          </a:p>
          <a:p>
            <a:r>
              <a:rPr lang="el-GR" altLang="el-GR" dirty="0" smtClean="0"/>
              <a:t>Αποτελούνται από: </a:t>
            </a:r>
          </a:p>
          <a:p>
            <a:pPr lvl="1"/>
            <a:r>
              <a:rPr lang="el-GR" altLang="el-GR" dirty="0" smtClean="0"/>
              <a:t>Το τμήμα που συνδέει τη βελόνα με τη σύριγγα</a:t>
            </a:r>
          </a:p>
          <a:p>
            <a:pPr lvl="1"/>
            <a:r>
              <a:rPr lang="el-GR" altLang="el-GR" dirty="0" smtClean="0"/>
              <a:t>Το στέλεχος με τον αυλό</a:t>
            </a:r>
          </a:p>
          <a:p>
            <a:pPr lvl="1"/>
            <a:r>
              <a:rPr lang="el-GR" altLang="el-GR" dirty="0" smtClean="0"/>
              <a:t>Το τελικό τέμνον τμήμα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xmlns="" val="5103366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l-GR" dirty="0" smtClean="0"/>
              <a:t>Βελόνες - </a:t>
            </a:r>
            <a:r>
              <a:rPr lang="en-US" dirty="0" smtClean="0"/>
              <a:t>Gauge</a:t>
            </a:r>
            <a:endParaRPr lang="el-GR" dirty="0" smtClean="0"/>
          </a:p>
        </p:txBody>
      </p:sp>
      <p:sp>
        <p:nvSpPr>
          <p:cNvPr id="113667" name="Rectangle 3"/>
          <p:cNvSpPr>
            <a:spLocks noGrp="1" noChangeArrowheads="1"/>
          </p:cNvSpPr>
          <p:nvPr>
            <p:ph idx="1"/>
          </p:nvPr>
        </p:nvSpPr>
        <p:spPr/>
        <p:txBody>
          <a:bodyPr>
            <a:normAutofit fontScale="92500" lnSpcReduction="10000"/>
          </a:bodyPr>
          <a:lstStyle/>
          <a:p>
            <a:r>
              <a:rPr lang="el-GR" altLang="el-GR" dirty="0" smtClean="0"/>
              <a:t>Παλιά μονάδα που χρησιμοποιείται ακόμα. Μέτρο της εξωτερικής διαμέτρου της βελόνας</a:t>
            </a:r>
          </a:p>
          <a:p>
            <a:r>
              <a:rPr lang="el-GR" altLang="el-GR" dirty="0" smtClean="0"/>
              <a:t>Όσο μεγαλύτερο το </a:t>
            </a:r>
            <a:r>
              <a:rPr lang="en-US" altLang="el-GR" dirty="0" smtClean="0"/>
              <a:t>G</a:t>
            </a:r>
            <a:r>
              <a:rPr lang="el-GR" altLang="el-GR" dirty="0" smtClean="0"/>
              <a:t>, τόσο μικρότερη η διάμετρος του αυλού</a:t>
            </a:r>
          </a:p>
          <a:p>
            <a:endParaRPr lang="el-GR" altLang="el-GR" dirty="0" smtClean="0"/>
          </a:p>
          <a:p>
            <a:pPr lvl="1"/>
            <a:r>
              <a:rPr lang="el-GR" altLang="el-GR" dirty="0" smtClean="0"/>
              <a:t>14 </a:t>
            </a:r>
            <a:r>
              <a:rPr lang="el-GR" altLang="el-GR" dirty="0" err="1" smtClean="0"/>
              <a:t>gauge</a:t>
            </a:r>
            <a:r>
              <a:rPr lang="el-GR" altLang="el-GR" dirty="0" smtClean="0"/>
              <a:t>  =  2.108 mm</a:t>
            </a:r>
          </a:p>
          <a:p>
            <a:pPr lvl="1"/>
            <a:r>
              <a:rPr lang="el-GR" altLang="el-GR" dirty="0" smtClean="0"/>
              <a:t>16                 </a:t>
            </a:r>
            <a:r>
              <a:rPr lang="en-US" altLang="el-GR" dirty="0" smtClean="0"/>
              <a:t> </a:t>
            </a:r>
            <a:r>
              <a:rPr lang="el-GR" altLang="el-GR" dirty="0" smtClean="0"/>
              <a:t>1.651</a:t>
            </a:r>
          </a:p>
          <a:p>
            <a:pPr lvl="1"/>
            <a:r>
              <a:rPr lang="el-GR" altLang="el-GR" dirty="0" smtClean="0"/>
              <a:t>18                 </a:t>
            </a:r>
            <a:r>
              <a:rPr lang="en-US" altLang="el-GR" dirty="0" smtClean="0"/>
              <a:t> </a:t>
            </a:r>
            <a:r>
              <a:rPr lang="el-GR" altLang="el-GR" dirty="0" smtClean="0"/>
              <a:t>1.270</a:t>
            </a:r>
          </a:p>
          <a:p>
            <a:pPr lvl="1"/>
            <a:r>
              <a:rPr lang="el-GR" altLang="el-GR" dirty="0" smtClean="0"/>
              <a:t>21                 </a:t>
            </a:r>
            <a:r>
              <a:rPr lang="en-US" altLang="el-GR" dirty="0" smtClean="0"/>
              <a:t> </a:t>
            </a:r>
            <a:r>
              <a:rPr lang="el-GR" altLang="el-GR" dirty="0" smtClean="0"/>
              <a:t>0.813</a:t>
            </a:r>
          </a:p>
          <a:p>
            <a:pPr lvl="1"/>
            <a:r>
              <a:rPr lang="el-GR" altLang="el-GR" dirty="0" smtClean="0"/>
              <a:t>23                 </a:t>
            </a:r>
            <a:r>
              <a:rPr lang="en-US" altLang="el-GR" dirty="0" smtClean="0"/>
              <a:t> </a:t>
            </a:r>
            <a:r>
              <a:rPr lang="el-GR" altLang="el-GR" dirty="0" smtClean="0"/>
              <a:t>0.635</a:t>
            </a:r>
          </a:p>
          <a:p>
            <a:pPr lvl="1"/>
            <a:r>
              <a:rPr lang="el-GR" altLang="el-GR" dirty="0" smtClean="0"/>
              <a:t>25                 </a:t>
            </a:r>
            <a:r>
              <a:rPr lang="en-US" altLang="el-GR" dirty="0" smtClean="0"/>
              <a:t> </a:t>
            </a:r>
            <a:r>
              <a:rPr lang="el-GR" altLang="el-GR" dirty="0" smtClean="0"/>
              <a:t>0.508</a:t>
            </a:r>
          </a:p>
          <a:p>
            <a:pPr lvl="1"/>
            <a:r>
              <a:rPr lang="el-GR" altLang="el-GR" dirty="0" smtClean="0"/>
              <a:t>27               </a:t>
            </a:r>
            <a:r>
              <a:rPr lang="en-US" altLang="el-GR" dirty="0" smtClean="0"/>
              <a:t> </a:t>
            </a:r>
            <a:r>
              <a:rPr lang="el-GR" altLang="el-GR" dirty="0" smtClean="0"/>
              <a:t>  0.406</a:t>
            </a:r>
          </a:p>
        </p:txBody>
      </p:sp>
      <p:pic>
        <p:nvPicPr>
          <p:cNvPr id="113668" name="Picture 4"/>
          <p:cNvPicPr>
            <a:picLocks noChangeAspect="1" noChangeArrowheads="1"/>
          </p:cNvPicPr>
          <p:nvPr/>
        </p:nvPicPr>
        <p:blipFill>
          <a:blip r:embed="rId3" cstate="print">
            <a:lum bright="-6000" contrast="24000"/>
            <a:extLst>
              <a:ext uri="{28A0092B-C50C-407E-A947-70E740481C1C}">
                <a14:useLocalDpi xmlns:a14="http://schemas.microsoft.com/office/drawing/2010/main" xmlns="" val="0"/>
              </a:ext>
            </a:extLst>
          </a:blip>
          <a:srcRect/>
          <a:stretch>
            <a:fillRect/>
          </a:stretch>
        </p:blipFill>
        <p:spPr bwMode="auto">
          <a:xfrm>
            <a:off x="5435600" y="2997200"/>
            <a:ext cx="3457575" cy="34575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3670" name="Text Box 7"/>
          <p:cNvSpPr txBox="1">
            <a:spLocks noChangeArrowheads="1"/>
          </p:cNvSpPr>
          <p:nvPr/>
        </p:nvSpPr>
        <p:spPr bwMode="auto">
          <a:xfrm>
            <a:off x="5508625" y="6021388"/>
            <a:ext cx="3311525" cy="366712"/>
          </a:xfrm>
          <a:prstGeom prst="rect">
            <a:avLst/>
          </a:prstGeom>
          <a:solidFill>
            <a:schemeClr val="bg1"/>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b="1"/>
              <a:t>Το χρώμα δείχνει το </a:t>
            </a:r>
            <a:r>
              <a:rPr lang="en-US" altLang="el-GR" b="1"/>
              <a:t>G</a:t>
            </a:r>
            <a:endParaRPr lang="el-GR" altLang="el-GR" b="1"/>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xmlns="" val="118976384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Βελόνες</a:t>
            </a:r>
            <a:endParaRPr lang="en-US" dirty="0"/>
          </a:p>
        </p:txBody>
      </p:sp>
      <p:sp>
        <p:nvSpPr>
          <p:cNvPr id="114691" name="Content Placeholder 2"/>
          <p:cNvSpPr>
            <a:spLocks noGrp="1"/>
          </p:cNvSpPr>
          <p:nvPr>
            <p:ph idx="1"/>
          </p:nvPr>
        </p:nvSpPr>
        <p:spPr>
          <a:xfrm>
            <a:off x="323528" y="1340768"/>
            <a:ext cx="8424936" cy="2232248"/>
          </a:xfrm>
        </p:spPr>
        <p:txBody>
          <a:bodyPr/>
          <a:lstStyle/>
          <a:p>
            <a:r>
              <a:rPr lang="el-GR" altLang="el-GR" dirty="0" smtClean="0"/>
              <a:t>Η επιλογή διαμέτρου του αυλού καθορίζεται από το ιξώδες του χορηγούμενου υγρού</a:t>
            </a:r>
            <a:r>
              <a:rPr lang="en-US" altLang="el-GR" dirty="0" smtClean="0"/>
              <a:t>.</a:t>
            </a:r>
            <a:endParaRPr lang="el-GR" altLang="el-GR" dirty="0" smtClean="0"/>
          </a:p>
          <a:p>
            <a:r>
              <a:rPr lang="el-GR" altLang="el-GR" dirty="0" smtClean="0"/>
              <a:t>Το μήκος της βελόνας καθορίζεται από την περιοχή του σώματος</a:t>
            </a:r>
            <a:r>
              <a:rPr lang="en-US" altLang="el-GR" dirty="0" smtClean="0"/>
              <a:t>.</a:t>
            </a:r>
          </a:p>
        </p:txBody>
      </p:sp>
      <p:pic>
        <p:nvPicPr>
          <p:cNvPr id="1146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2189"/>
          <a:stretch>
            <a:fillRect/>
          </a:stretch>
        </p:blipFill>
        <p:spPr bwMode="auto">
          <a:xfrm>
            <a:off x="4211960" y="4005064"/>
            <a:ext cx="3030538" cy="1806575"/>
          </a:xfrm>
          <a:prstGeom prst="rect">
            <a:avLst/>
          </a:prstGeom>
          <a:noFill/>
          <a:ln w="12700" cap="sq">
            <a:solidFill>
              <a:schemeClr val="bg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114693" name="TextBox 4"/>
          <p:cNvSpPr txBox="1">
            <a:spLocks noChangeArrowheads="1"/>
          </p:cNvSpPr>
          <p:nvPr/>
        </p:nvSpPr>
        <p:spPr bwMode="auto">
          <a:xfrm>
            <a:off x="1989572" y="4154298"/>
            <a:ext cx="2150380" cy="150810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pPr>
            <a:r>
              <a:rPr lang="el-GR" altLang="el-GR" sz="2400" dirty="0">
                <a:solidFill>
                  <a:schemeClr val="bg1"/>
                </a:solidFill>
                <a:latin typeface="+mn-lt"/>
              </a:rPr>
              <a:t>Μεγάλη κλίση</a:t>
            </a:r>
          </a:p>
          <a:p>
            <a:pPr eaLnBrk="1" hangingPunct="1">
              <a:spcBef>
                <a:spcPts val="1200"/>
              </a:spcBef>
            </a:pPr>
            <a:r>
              <a:rPr lang="el-GR" altLang="el-GR" sz="2400" dirty="0">
                <a:solidFill>
                  <a:schemeClr val="bg1"/>
                </a:solidFill>
                <a:latin typeface="+mn-lt"/>
              </a:rPr>
              <a:t>Μεσαία</a:t>
            </a:r>
          </a:p>
          <a:p>
            <a:pPr eaLnBrk="1" hangingPunct="1">
              <a:spcBef>
                <a:spcPts val="1200"/>
              </a:spcBef>
            </a:pPr>
            <a:r>
              <a:rPr lang="el-GR" altLang="el-GR" sz="2400" dirty="0">
                <a:solidFill>
                  <a:schemeClr val="bg1"/>
                </a:solidFill>
                <a:latin typeface="+mn-lt"/>
              </a:rPr>
              <a:t>Μικρή </a:t>
            </a:r>
            <a:endParaRPr lang="en-US" altLang="el-GR" sz="2400" dirty="0">
              <a:solidFill>
                <a:schemeClr val="bg1"/>
              </a:solidFill>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103</a:t>
            </a:fld>
            <a:endParaRPr lang="el-GR"/>
          </a:p>
        </p:txBody>
      </p:sp>
    </p:spTree>
    <p:extLst>
      <p:ext uri="{BB962C8B-B14F-4D97-AF65-F5344CB8AC3E}">
        <p14:creationId xmlns:p14="http://schemas.microsoft.com/office/powerpoint/2010/main" xmlns="" val="40243503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Σύριγγες</a:t>
            </a:r>
            <a:endParaRPr lang="en-US" dirty="0"/>
          </a:p>
        </p:txBody>
      </p:sp>
      <p:sp>
        <p:nvSpPr>
          <p:cNvPr id="115715" name="Rectangle 3"/>
          <p:cNvSpPr>
            <a:spLocks noGrp="1" noChangeArrowheads="1"/>
          </p:cNvSpPr>
          <p:nvPr>
            <p:ph idx="1"/>
          </p:nvPr>
        </p:nvSpPr>
        <p:spPr>
          <a:xfrm>
            <a:off x="323528" y="1340768"/>
            <a:ext cx="5399598" cy="5256584"/>
          </a:xfrm>
        </p:spPr>
        <p:txBody>
          <a:bodyPr>
            <a:normAutofit fontScale="92500" lnSpcReduction="10000"/>
          </a:bodyPr>
          <a:lstStyle/>
          <a:p>
            <a:r>
              <a:rPr lang="el-GR" altLang="el-GR" dirty="0" smtClean="0"/>
              <a:t>Μιας χρήσεως</a:t>
            </a:r>
          </a:p>
          <a:p>
            <a:r>
              <a:rPr lang="el-GR" altLang="el-GR" dirty="0" smtClean="0"/>
              <a:t>Αποστειρωμένες μόνο εάν το χάρτινο περίβλημα είναι ακέραιο και άβρεχτο</a:t>
            </a:r>
          </a:p>
          <a:p>
            <a:r>
              <a:rPr lang="el-GR" altLang="el-GR" dirty="0" smtClean="0"/>
              <a:t>Ημερομηνία λήξεως</a:t>
            </a:r>
          </a:p>
          <a:p>
            <a:r>
              <a:rPr lang="el-GR" altLang="el-GR" dirty="0" smtClean="0"/>
              <a:t>Όγκος 1-50 </a:t>
            </a:r>
            <a:r>
              <a:rPr lang="el-GR" altLang="el-GR" dirty="0" err="1" smtClean="0"/>
              <a:t>κ.εκ</a:t>
            </a:r>
            <a:r>
              <a:rPr lang="el-GR" altLang="el-GR" dirty="0" smtClean="0"/>
              <a:t>.</a:t>
            </a:r>
          </a:p>
          <a:p>
            <a:r>
              <a:rPr lang="el-GR" altLang="el-GR" dirty="0" smtClean="0"/>
              <a:t>Τμήματα </a:t>
            </a:r>
          </a:p>
          <a:p>
            <a:pPr lvl="1"/>
            <a:r>
              <a:rPr lang="el-GR" altLang="el-GR" dirty="0" smtClean="0"/>
              <a:t>Κορυφή προσαρμόζεται η βελόνα</a:t>
            </a:r>
          </a:p>
          <a:p>
            <a:pPr lvl="1"/>
            <a:r>
              <a:rPr lang="el-GR" altLang="el-GR" dirty="0" smtClean="0"/>
              <a:t>Σώμα</a:t>
            </a:r>
          </a:p>
          <a:p>
            <a:pPr lvl="1"/>
            <a:r>
              <a:rPr lang="el-GR" altLang="el-GR" dirty="0" smtClean="0"/>
              <a:t>Έμβολο </a:t>
            </a:r>
          </a:p>
          <a:p>
            <a:r>
              <a:rPr lang="el-GR" altLang="el-GR" dirty="0" smtClean="0"/>
              <a:t>Βαθμονόμηση σε χιλιοστά του λίτρου </a:t>
            </a:r>
            <a:r>
              <a:rPr lang="en-US" altLang="el-GR" dirty="0" smtClean="0"/>
              <a:t>ml </a:t>
            </a:r>
            <a:r>
              <a:rPr lang="el-GR" altLang="el-GR" dirty="0" smtClean="0"/>
              <a:t>ή </a:t>
            </a:r>
            <a:r>
              <a:rPr lang="en-US" altLang="el-GR" dirty="0" smtClean="0"/>
              <a:t>minims</a:t>
            </a:r>
            <a:endParaRPr lang="el-GR" altLang="el-GR" dirty="0" smtClean="0"/>
          </a:p>
        </p:txBody>
      </p:sp>
      <p:pic>
        <p:nvPicPr>
          <p:cNvPr id="11571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3126" y="1484785"/>
            <a:ext cx="3292212" cy="35283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a:p>
        </p:txBody>
      </p:sp>
    </p:spTree>
    <p:extLst>
      <p:ext uri="{BB962C8B-B14F-4D97-AF65-F5344CB8AC3E}">
        <p14:creationId xmlns:p14="http://schemas.microsoft.com/office/powerpoint/2010/main" xmlns="" val="38305511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Φλεβοκαθετήρες</a:t>
            </a:r>
            <a:r>
              <a:rPr lang="el-GR" dirty="0" smtClean="0"/>
              <a:t> </a:t>
            </a:r>
            <a:endParaRPr lang="en-US" dirty="0"/>
          </a:p>
        </p:txBody>
      </p:sp>
      <p:sp>
        <p:nvSpPr>
          <p:cNvPr id="116739" name="Content Placeholder 2"/>
          <p:cNvSpPr>
            <a:spLocks noGrp="1"/>
          </p:cNvSpPr>
          <p:nvPr>
            <p:ph idx="1"/>
          </p:nvPr>
        </p:nvSpPr>
        <p:spPr>
          <a:xfrm>
            <a:off x="323528" y="1340768"/>
            <a:ext cx="3960440" cy="5256584"/>
          </a:xfrm>
        </p:spPr>
        <p:txBody>
          <a:bodyPr/>
          <a:lstStyle/>
          <a:p>
            <a:r>
              <a:rPr lang="el-GR" altLang="el-GR" dirty="0" smtClean="0"/>
              <a:t>Ασφαλέστερη μέθοδος χορήγησης</a:t>
            </a:r>
            <a:r>
              <a:rPr lang="en-US" altLang="el-GR" dirty="0" smtClean="0"/>
              <a:t>.</a:t>
            </a:r>
            <a:endParaRPr lang="el-GR" altLang="el-GR" dirty="0" smtClean="0"/>
          </a:p>
          <a:p>
            <a:r>
              <a:rPr lang="el-GR" altLang="el-GR" dirty="0" smtClean="0"/>
              <a:t>Εύκαμπτος φλεβοκαθετήρας, τραυματίζει λιγότερο το τοίχωμα του αγγείου</a:t>
            </a:r>
            <a:r>
              <a:rPr lang="en-US" altLang="el-GR" dirty="0" smtClean="0"/>
              <a:t>.</a:t>
            </a:r>
          </a:p>
        </p:txBody>
      </p:sp>
      <p:pic>
        <p:nvPicPr>
          <p:cNvPr id="116740" name="Picture 3" descr="http://www.med.umich.edu/anes/tcpub/glossary/graphics/anesthesia_glossary-75.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4788024" y="1124744"/>
            <a:ext cx="4214812" cy="36020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105</a:t>
            </a:fld>
            <a:endParaRPr lang="el-GR"/>
          </a:p>
        </p:txBody>
      </p:sp>
      <p:sp>
        <p:nvSpPr>
          <p:cNvPr id="3" name="Ορθογώνιο 2"/>
          <p:cNvSpPr/>
          <p:nvPr/>
        </p:nvSpPr>
        <p:spPr>
          <a:xfrm>
            <a:off x="6313380" y="4737702"/>
            <a:ext cx="1164100" cy="276999"/>
          </a:xfrm>
          <a:prstGeom prst="rect">
            <a:avLst/>
          </a:prstGeom>
        </p:spPr>
        <p:txBody>
          <a:bodyPr wrap="none">
            <a:spAutoFit/>
          </a:bodyPr>
          <a:lstStyle/>
          <a:p>
            <a:pPr algn="ctr"/>
            <a:r>
              <a:rPr lang="en-US" sz="1200" dirty="0" smtClean="0">
                <a:latin typeface="+mn-lt"/>
                <a:hlinkClick r:id="rId4"/>
              </a:rPr>
              <a:t>med.umich.edu</a:t>
            </a:r>
            <a:endParaRPr lang="el-GR" sz="1200" dirty="0">
              <a:latin typeface="+mn-lt"/>
            </a:endParaRPr>
          </a:p>
        </p:txBody>
      </p:sp>
    </p:spTree>
    <p:extLst>
      <p:ext uri="{BB962C8B-B14F-4D97-AF65-F5344CB8AC3E}">
        <p14:creationId xmlns:p14="http://schemas.microsoft.com/office/powerpoint/2010/main" xmlns="" val="41717915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Πεταλούδες </a:t>
            </a:r>
            <a:endParaRPr lang="en-US" dirty="0"/>
          </a:p>
        </p:txBody>
      </p:sp>
      <p:pic>
        <p:nvPicPr>
          <p:cNvPr id="11776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5119" y="1628800"/>
            <a:ext cx="5973762" cy="3727450"/>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106</a:t>
            </a:fld>
            <a:endParaRPr lang="el-GR"/>
          </a:p>
        </p:txBody>
      </p:sp>
      <p:sp>
        <p:nvSpPr>
          <p:cNvPr id="8" name="Rectangle 7"/>
          <p:cNvSpPr/>
          <p:nvPr/>
        </p:nvSpPr>
        <p:spPr>
          <a:xfrm>
            <a:off x="2379545" y="5445224"/>
            <a:ext cx="4384910"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Butterfly </a:t>
            </a:r>
            <a:r>
              <a:rPr lang="en-US" sz="1200" dirty="0" smtClean="0">
                <a:latin typeface="+mn-lt"/>
                <a:hlinkClick r:id="rId3"/>
              </a:rPr>
              <a:t>needle</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smtClean="0">
                <a:latin typeface="+mn-lt"/>
                <a:hlinkClick r:id="rId4" tooltip="User:PhilippN"/>
              </a:rPr>
              <a:t>PhilippN</a:t>
            </a:r>
            <a:r>
              <a:rPr lang="en-US" sz="1200" dirty="0" smtClean="0">
                <a:latin typeface="+mn-lt"/>
              </a:rPr>
              <a:t> </a:t>
            </a:r>
            <a:r>
              <a:rPr lang="el-GR" sz="1200" dirty="0" smtClean="0">
                <a:solidFill>
                  <a:schemeClr val="bg1">
                    <a:lumMod val="75000"/>
                  </a:schemeClr>
                </a:solidFill>
                <a:latin typeface="+mn-lt"/>
              </a:rPr>
              <a:t>διαθέσιμο ως κοινό κτήμα</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32390274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Συνδέσεις </a:t>
            </a:r>
            <a:r>
              <a:rPr lang="en-US" dirty="0" smtClean="0"/>
              <a:t>Luer</a:t>
            </a:r>
            <a:endParaRPr lang="en-US" dirty="0"/>
          </a:p>
        </p:txBody>
      </p:sp>
      <p:sp>
        <p:nvSpPr>
          <p:cNvPr id="118787" name="Content Placeholder 2"/>
          <p:cNvSpPr>
            <a:spLocks noGrp="1"/>
          </p:cNvSpPr>
          <p:nvPr>
            <p:ph idx="1"/>
          </p:nvPr>
        </p:nvSpPr>
        <p:spPr>
          <a:xfrm>
            <a:off x="323528" y="1340768"/>
            <a:ext cx="8424936" cy="2376264"/>
          </a:xfrm>
        </p:spPr>
        <p:txBody>
          <a:bodyPr/>
          <a:lstStyle/>
          <a:p>
            <a:r>
              <a:rPr lang="en-US" altLang="el-GR" dirty="0" err="1" smtClean="0"/>
              <a:t>Luer</a:t>
            </a:r>
            <a:r>
              <a:rPr lang="en-US" altLang="el-GR" dirty="0" smtClean="0"/>
              <a:t>-slip</a:t>
            </a:r>
          </a:p>
          <a:p>
            <a:pPr lvl="1"/>
            <a:r>
              <a:rPr lang="el-GR" altLang="el-GR" dirty="0" err="1" smtClean="0"/>
              <a:t>Γλυστρά</a:t>
            </a:r>
            <a:r>
              <a:rPr lang="el-GR" altLang="el-GR" dirty="0" smtClean="0"/>
              <a:t> και κουμπώνει</a:t>
            </a:r>
            <a:endParaRPr lang="en-US" altLang="el-GR" dirty="0" smtClean="0"/>
          </a:p>
          <a:p>
            <a:r>
              <a:rPr lang="en-US" altLang="el-GR" dirty="0" err="1" smtClean="0"/>
              <a:t>Luer</a:t>
            </a:r>
            <a:r>
              <a:rPr lang="en-US" altLang="el-GR" dirty="0" smtClean="0"/>
              <a:t>-lock</a:t>
            </a:r>
            <a:endParaRPr lang="el-GR" altLang="el-GR" dirty="0" smtClean="0"/>
          </a:p>
          <a:p>
            <a:pPr lvl="1"/>
            <a:r>
              <a:rPr lang="el-GR" altLang="el-GR" dirty="0" smtClean="0"/>
              <a:t>Βιδώνει</a:t>
            </a:r>
            <a:endParaRPr lang="en-US" altLang="el-GR" dirty="0" smtClean="0"/>
          </a:p>
        </p:txBody>
      </p:sp>
      <p:pic>
        <p:nvPicPr>
          <p:cNvPr id="1187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97896" y="1340768"/>
            <a:ext cx="3924300" cy="2262187"/>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1878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4258824"/>
            <a:ext cx="7694612" cy="1673225"/>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107</a:t>
            </a:fld>
            <a:endParaRPr lang="el-GR"/>
          </a:p>
        </p:txBody>
      </p:sp>
      <p:sp>
        <p:nvSpPr>
          <p:cNvPr id="3" name="Ορθογώνιο 2"/>
          <p:cNvSpPr/>
          <p:nvPr/>
        </p:nvSpPr>
        <p:spPr>
          <a:xfrm>
            <a:off x="3380401" y="5932049"/>
            <a:ext cx="2588978" cy="276999"/>
          </a:xfrm>
          <a:prstGeom prst="rect">
            <a:avLst/>
          </a:prstGeom>
        </p:spPr>
        <p:txBody>
          <a:bodyPr wrap="none">
            <a:spAutoFit/>
          </a:bodyPr>
          <a:lstStyle/>
          <a:p>
            <a:pPr algn="ctr"/>
            <a:r>
              <a:rPr lang="en-US" sz="1200" dirty="0">
                <a:solidFill>
                  <a:schemeClr val="bg1">
                    <a:lumMod val="75000"/>
                  </a:schemeClr>
                </a:solidFill>
                <a:latin typeface="+mn-lt"/>
                <a:hlinkClick r:id="rId4"/>
              </a:rPr>
              <a:t>Luer </a:t>
            </a:r>
            <a:r>
              <a:rPr lang="en-US" sz="1200" dirty="0" smtClean="0">
                <a:solidFill>
                  <a:schemeClr val="bg1">
                    <a:lumMod val="75000"/>
                  </a:schemeClr>
                </a:solidFill>
                <a:latin typeface="+mn-lt"/>
                <a:hlinkClick r:id="rId4"/>
              </a:rPr>
              <a:t>Connector-2 </a:t>
            </a:r>
            <a:r>
              <a:rPr lang="el-GR" sz="1200" dirty="0" smtClean="0">
                <a:solidFill>
                  <a:schemeClr val="bg1">
                    <a:lumMod val="75000"/>
                  </a:schemeClr>
                </a:solidFill>
                <a:latin typeface="+mn-lt"/>
              </a:rPr>
              <a:t>από </a:t>
            </a:r>
            <a:r>
              <a:rPr lang="en-US" sz="1200" dirty="0" err="1">
                <a:solidFill>
                  <a:schemeClr val="bg1">
                    <a:lumMod val="75000"/>
                  </a:schemeClr>
                </a:solidFill>
                <a:latin typeface="+mn-lt"/>
                <a:hlinkClick r:id="rId5" tooltip="User:ShannonLarratt"/>
              </a:rPr>
              <a:t>ShannonLarratt</a:t>
            </a:r>
            <a:r>
              <a:rPr lang="en-US" sz="1200" dirty="0">
                <a:solidFill>
                  <a:schemeClr val="bg1">
                    <a:lumMod val="75000"/>
                  </a:schemeClr>
                </a:solidFill>
                <a:latin typeface="+mn-lt"/>
              </a:rPr>
              <a:t> </a:t>
            </a:r>
          </a:p>
        </p:txBody>
      </p:sp>
    </p:spTree>
    <p:extLst>
      <p:ext uri="{BB962C8B-B14F-4D97-AF65-F5344CB8AC3E}">
        <p14:creationId xmlns:p14="http://schemas.microsoft.com/office/powerpoint/2010/main" xmlns="" val="37270945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Διαχείριση βελονών / Τραυματισμός</a:t>
            </a:r>
            <a:endParaRPr lang="en-US" dirty="0"/>
          </a:p>
        </p:txBody>
      </p:sp>
      <p:sp>
        <p:nvSpPr>
          <p:cNvPr id="119811" name="Content Placeholder 2"/>
          <p:cNvSpPr>
            <a:spLocks noGrp="1"/>
          </p:cNvSpPr>
          <p:nvPr>
            <p:ph idx="1"/>
          </p:nvPr>
        </p:nvSpPr>
        <p:spPr>
          <a:xfrm>
            <a:off x="323528" y="2060848"/>
            <a:ext cx="8424936" cy="3312368"/>
          </a:xfrm>
        </p:spPr>
        <p:txBody>
          <a:bodyPr>
            <a:normAutofit/>
          </a:bodyPr>
          <a:lstStyle/>
          <a:p>
            <a:pPr>
              <a:buFont typeface="Wingdings" panose="05000000000000000000" pitchFamily="2" charset="2"/>
              <a:buChar char="ü"/>
            </a:pPr>
            <a:r>
              <a:rPr lang="el-GR" altLang="el-GR" sz="2800" dirty="0" smtClean="0"/>
              <a:t>Ο τραυματισμός από βελόνα είναι σοβαρό ατύχημα και </a:t>
            </a:r>
            <a:r>
              <a:rPr lang="el-GR" altLang="el-GR" sz="2800" b="1" dirty="0" smtClean="0">
                <a:solidFill>
                  <a:srgbClr val="FFC000"/>
                </a:solidFill>
              </a:rPr>
              <a:t>συνήθως οφείλεται σε λανθασμένη χρήση</a:t>
            </a:r>
            <a:r>
              <a:rPr lang="el-GR" altLang="el-GR" sz="2800" dirty="0" smtClean="0">
                <a:solidFill>
                  <a:srgbClr val="FFC000"/>
                </a:solidFill>
              </a:rPr>
              <a:t>.</a:t>
            </a:r>
          </a:p>
          <a:p>
            <a:pPr>
              <a:buFont typeface="Wingdings" panose="05000000000000000000" pitchFamily="2" charset="2"/>
              <a:buChar char="ü"/>
            </a:pPr>
            <a:r>
              <a:rPr lang="el-GR" altLang="el-GR" sz="2800" dirty="0"/>
              <a:t>Εάν τσιμπηθείτε πρέπει να γίνει </a:t>
            </a:r>
            <a:r>
              <a:rPr lang="el-GR" altLang="el-GR" sz="2800" b="1" dirty="0">
                <a:solidFill>
                  <a:srgbClr val="FFC000"/>
                </a:solidFill>
              </a:rPr>
              <a:t>άμεση επίσημη αναφορά</a:t>
            </a:r>
            <a:r>
              <a:rPr lang="el-GR" altLang="el-GR" sz="2800" b="1" dirty="0">
                <a:solidFill>
                  <a:schemeClr val="accent3">
                    <a:lumMod val="40000"/>
                    <a:lumOff val="60000"/>
                  </a:schemeClr>
                </a:solidFill>
              </a:rPr>
              <a:t> </a:t>
            </a:r>
            <a:r>
              <a:rPr lang="el-GR" altLang="el-GR" sz="2800" dirty="0"/>
              <a:t>του γεγονότος για να ληφθούν τα απαραίτητα προστατευτικά μέτρα.</a:t>
            </a:r>
          </a:p>
          <a:p>
            <a:pPr>
              <a:buFont typeface="Wingdings" panose="05000000000000000000" pitchFamily="2" charset="2"/>
              <a:buChar char="ü"/>
            </a:pPr>
            <a:endParaRPr lang="el-GR" altLang="el-GR" sz="2800"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108</a:t>
            </a:fld>
            <a:endParaRPr lang="el-GR"/>
          </a:p>
        </p:txBody>
      </p:sp>
    </p:spTree>
    <p:extLst>
      <p:ext uri="{BB962C8B-B14F-4D97-AF65-F5344CB8AC3E}">
        <p14:creationId xmlns:p14="http://schemas.microsoft.com/office/powerpoint/2010/main" xmlns="" val="1218264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mtClean="0"/>
              <a:t>Κλινικές μελέτες – φάσεις δοκιμών</a:t>
            </a:r>
            <a:r>
              <a:rPr lang="en-US" smtClean="0"/>
              <a:t>  A</a:t>
            </a:r>
            <a:endParaRPr lang="en-US" dirty="0"/>
          </a:p>
        </p:txBody>
      </p:sp>
      <p:sp>
        <p:nvSpPr>
          <p:cNvPr id="19459" name="Rectangle 2"/>
          <p:cNvSpPr>
            <a:spLocks noGrp="1" noChangeArrowheads="1"/>
          </p:cNvSpPr>
          <p:nvPr>
            <p:ph idx="1"/>
          </p:nvPr>
        </p:nvSpPr>
        <p:spPr/>
        <p:txBody>
          <a:bodyPr>
            <a:normAutofit/>
          </a:bodyPr>
          <a:lstStyle/>
          <a:p>
            <a:pPr lvl="1"/>
            <a:r>
              <a:rPr lang="el-GR" altLang="el-GR" sz="2800" dirty="0" smtClean="0"/>
              <a:t>Οι νεφροί και το ήπαρ τα πιο σημαντικά όργανα.</a:t>
            </a:r>
            <a:endParaRPr lang="en-US" altLang="el-GR" sz="2800" dirty="0" smtClean="0"/>
          </a:p>
          <a:p>
            <a:pPr lvl="1"/>
            <a:r>
              <a:rPr lang="el-GR" altLang="el-GR" sz="2800" dirty="0" smtClean="0"/>
              <a:t>1η φάση δοκιμών </a:t>
            </a:r>
            <a:r>
              <a:rPr lang="en-US" altLang="el-GR" sz="2800" dirty="0" smtClean="0">
                <a:hlinkClick r:id="rId2"/>
              </a:rPr>
              <a:t>Phase I trials</a:t>
            </a:r>
            <a:r>
              <a:rPr lang="el-GR" altLang="el-GR" sz="2800" dirty="0" smtClean="0"/>
              <a:t>: σε μικρή ομάδα ατόμων (</a:t>
            </a:r>
            <a:r>
              <a:rPr lang="en-US" altLang="el-GR" sz="2800" dirty="0" smtClean="0"/>
              <a:t>20-80) </a:t>
            </a:r>
            <a:r>
              <a:rPr lang="el-GR" altLang="el-GR" sz="2800" dirty="0" smtClean="0"/>
              <a:t>για πρώτη φορά για καθορισμό της ασφάλειας, των ασφαλών δόσεων και την ταυτοποίηση των παρενεργειών</a:t>
            </a:r>
            <a:r>
              <a:rPr lang="el-GR" altLang="el-GR" sz="2800" dirty="0"/>
              <a:t>.</a:t>
            </a:r>
            <a:endParaRPr lang="en-US" altLang="el-GR" sz="2800" dirty="0" smtClean="0"/>
          </a:p>
          <a:p>
            <a:pPr lvl="1"/>
            <a:r>
              <a:rPr lang="el-GR" altLang="el-GR" sz="2800" dirty="0" smtClean="0"/>
              <a:t>2η φάση δοκιμών, </a:t>
            </a:r>
            <a:r>
              <a:rPr lang="en-US" altLang="el-GR" sz="2800" dirty="0" smtClean="0">
                <a:hlinkClick r:id="rId2"/>
              </a:rPr>
              <a:t>Phase II trials</a:t>
            </a:r>
            <a:r>
              <a:rPr lang="el-GR" altLang="el-GR" sz="2800" dirty="0" smtClean="0"/>
              <a:t>: μεγαλύτερη ομάδα </a:t>
            </a:r>
            <a:r>
              <a:rPr lang="en-US" altLang="el-GR" sz="2800" dirty="0" smtClean="0"/>
              <a:t>(100-300</a:t>
            </a:r>
            <a:r>
              <a:rPr lang="en-US" altLang="el-GR" sz="2800" dirty="0" smtClean="0"/>
              <a:t>)</a:t>
            </a:r>
            <a:r>
              <a:rPr lang="el-GR" altLang="el-GR" sz="2800" dirty="0" smtClean="0"/>
              <a:t> για </a:t>
            </a:r>
            <a:r>
              <a:rPr lang="el-GR" altLang="el-GR" sz="2800" dirty="0" smtClean="0"/>
              <a:t>μελέτη ασφάλειας και αποτελεσματικότητας</a:t>
            </a:r>
            <a:r>
              <a:rPr lang="en-US" altLang="el-GR" sz="2800"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xmlns="" val="775255017"/>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a:t>Κανόνες </a:t>
            </a:r>
            <a:r>
              <a:rPr lang="el-GR" dirty="0" smtClean="0"/>
              <a:t>χρήσης βελονών</a:t>
            </a:r>
            <a:endParaRPr lang="el-GR" dirty="0"/>
          </a:p>
        </p:txBody>
      </p:sp>
      <p:sp>
        <p:nvSpPr>
          <p:cNvPr id="120834" name="Content Placeholder 2"/>
          <p:cNvSpPr>
            <a:spLocks noGrp="1"/>
          </p:cNvSpPr>
          <p:nvPr>
            <p:ph idx="1"/>
          </p:nvPr>
        </p:nvSpPr>
        <p:spPr>
          <a:xfrm>
            <a:off x="251520" y="1340768"/>
            <a:ext cx="8892480" cy="5472608"/>
          </a:xfrm>
        </p:spPr>
        <p:txBody>
          <a:bodyPr>
            <a:normAutofit/>
          </a:bodyPr>
          <a:lstStyle/>
          <a:p>
            <a:r>
              <a:rPr lang="el-GR" altLang="el-GR" dirty="0" smtClean="0">
                <a:solidFill>
                  <a:prstClr val="white"/>
                </a:solidFill>
              </a:rPr>
              <a:t>Σύριγγες </a:t>
            </a:r>
            <a:r>
              <a:rPr lang="el-GR" altLang="el-GR" dirty="0">
                <a:solidFill>
                  <a:prstClr val="white"/>
                </a:solidFill>
              </a:rPr>
              <a:t>και βελόνες απορρίπτονται μετά τη χρήση σε ειδικό «κουτί για αιχμηρά» που υπάρχει σε όλες τις περιοχές όπου γίνεται χρήση.</a:t>
            </a:r>
          </a:p>
          <a:p>
            <a:r>
              <a:rPr lang="el-GR" altLang="el-GR" dirty="0">
                <a:solidFill>
                  <a:prstClr val="white"/>
                </a:solidFill>
              </a:rPr>
              <a:t>Οι χρησιμοποιημένες βελόνες </a:t>
            </a:r>
            <a:r>
              <a:rPr lang="el-GR" altLang="el-GR" dirty="0">
                <a:solidFill>
                  <a:srgbClr val="9BBB59">
                    <a:lumMod val="40000"/>
                    <a:lumOff val="60000"/>
                  </a:srgbClr>
                </a:solidFill>
              </a:rPr>
              <a:t>δεν καλύπτονται</a:t>
            </a:r>
            <a:r>
              <a:rPr lang="el-GR" altLang="el-GR" dirty="0">
                <a:solidFill>
                  <a:prstClr val="white"/>
                </a:solidFill>
              </a:rPr>
              <a:t>.</a:t>
            </a:r>
          </a:p>
          <a:p>
            <a:pPr lvl="1"/>
            <a:r>
              <a:rPr lang="el-GR" altLang="el-GR" dirty="0">
                <a:solidFill>
                  <a:prstClr val="white"/>
                </a:solidFill>
              </a:rPr>
              <a:t>Εάν η βελόνα πρέπει να καλυφθεί χρησιμοποιείται ειδική τεχνική.</a:t>
            </a:r>
          </a:p>
          <a:p>
            <a:r>
              <a:rPr lang="el-GR" altLang="el-GR" dirty="0">
                <a:solidFill>
                  <a:prstClr val="white"/>
                </a:solidFill>
              </a:rPr>
              <a:t>Η χρησιμοποιημένη σύριγγα κρατιέται από το σώμα και απορρίπτεται αμέσως.</a:t>
            </a:r>
            <a:endParaRPr lang="en-US" altLang="el-GR" dirty="0">
              <a:solidFill>
                <a:prstClr val="white"/>
              </a:solidFill>
            </a:endParaRPr>
          </a:p>
          <a:p>
            <a:r>
              <a:rPr lang="el-GR" altLang="el-GR" dirty="0" smtClean="0"/>
              <a:t>Δεν κρατάμε χρησιμοποιημένη βελόνα για να την απορρίψουμε αργότερα.</a:t>
            </a: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109</a:t>
            </a:fld>
            <a:endParaRPr lang="el-GR"/>
          </a:p>
        </p:txBody>
      </p:sp>
    </p:spTree>
    <p:extLst>
      <p:ext uri="{BB962C8B-B14F-4D97-AF65-F5344CB8AC3E}">
        <p14:creationId xmlns:p14="http://schemas.microsoft.com/office/powerpoint/2010/main" xmlns="" val="10484113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Τρόποι συσκευασίας φαρμάκων</a:t>
            </a:r>
            <a:endParaRPr lang="en-US" dirty="0"/>
          </a:p>
        </p:txBody>
      </p:sp>
      <p:sp>
        <p:nvSpPr>
          <p:cNvPr id="121859" name="Content Placeholder 2"/>
          <p:cNvSpPr>
            <a:spLocks noGrp="1"/>
          </p:cNvSpPr>
          <p:nvPr>
            <p:ph idx="1"/>
          </p:nvPr>
        </p:nvSpPr>
        <p:spPr/>
        <p:txBody>
          <a:bodyPr/>
          <a:lstStyle/>
          <a:p>
            <a:r>
              <a:rPr lang="el-GR" altLang="el-GR" dirty="0" smtClean="0"/>
              <a:t>Τα φάρμακα που χορηγούνται παρεντερικά τοποθετούνται σε:</a:t>
            </a:r>
          </a:p>
          <a:p>
            <a:pPr lvl="1"/>
            <a:r>
              <a:rPr lang="el-GR" altLang="el-GR" dirty="0" smtClean="0"/>
              <a:t>Φυαλίδια - Φυαλίδια πολλαπλών δόσεων</a:t>
            </a:r>
          </a:p>
          <a:p>
            <a:pPr lvl="2"/>
            <a:r>
              <a:rPr lang="el-GR" altLang="el-GR" dirty="0" smtClean="0"/>
              <a:t>Γυάλινα με λαστιχένιο πώμα που καθηλώνεται με μεταλλική λωρίδα στην περιφέρεια</a:t>
            </a:r>
          </a:p>
          <a:p>
            <a:pPr lvl="2"/>
            <a:r>
              <a:rPr lang="el-GR" altLang="el-GR" dirty="0" smtClean="0"/>
              <a:t>Πλαστικό κάλυμμα από πάνω</a:t>
            </a:r>
          </a:p>
          <a:p>
            <a:pPr lvl="1"/>
            <a:r>
              <a:rPr lang="el-GR" altLang="el-GR" dirty="0" smtClean="0"/>
              <a:t>Αμπούλες </a:t>
            </a:r>
          </a:p>
          <a:p>
            <a:pPr lvl="2"/>
            <a:r>
              <a:rPr lang="el-GR" altLang="el-GR" dirty="0" smtClean="0"/>
              <a:t>Γυάλινες με αυχένα για το άνοιγμα</a:t>
            </a:r>
          </a:p>
          <a:p>
            <a:pPr lvl="2"/>
            <a:r>
              <a:rPr lang="el-GR" altLang="el-GR" dirty="0" smtClean="0"/>
              <a:t>για μια δόση φαρμάκου</a:t>
            </a:r>
          </a:p>
          <a:p>
            <a:pPr lvl="1"/>
            <a:r>
              <a:rPr lang="el-GR" altLang="el-GR" dirty="0" smtClean="0"/>
              <a:t>Πλαστικούς σάκκους</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110</a:t>
            </a:fld>
            <a:endParaRPr lang="el-GR"/>
          </a:p>
        </p:txBody>
      </p:sp>
    </p:spTree>
    <p:extLst>
      <p:ext uri="{BB962C8B-B14F-4D97-AF65-F5344CB8AC3E}">
        <p14:creationId xmlns:p14="http://schemas.microsoft.com/office/powerpoint/2010/main" xmlns="" val="96604586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Φυαλίδια </a:t>
            </a:r>
            <a:endParaRPr lang="en-US" dirty="0"/>
          </a:p>
        </p:txBody>
      </p:sp>
      <p:pic>
        <p:nvPicPr>
          <p:cNvPr id="12288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2356643"/>
            <a:ext cx="2197100" cy="39798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2288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5796" y="196056"/>
            <a:ext cx="2195512" cy="2100262"/>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122886" name="Rectangle 5"/>
          <p:cNvSpPr>
            <a:spLocks noChangeArrowheads="1"/>
          </p:cNvSpPr>
          <p:nvPr/>
        </p:nvSpPr>
        <p:spPr bwMode="auto">
          <a:xfrm>
            <a:off x="7013438" y="6326164"/>
            <a:ext cx="10602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sz="1200" dirty="0" smtClean="0">
                <a:latin typeface="+mn-lt"/>
                <a:hlinkClick r:id="rId4"/>
              </a:rPr>
              <a:t>vial-seals.com</a:t>
            </a:r>
            <a:endParaRPr lang="en-US" altLang="el-GR" sz="1200" dirty="0">
              <a:latin typeface="+mn-lt"/>
            </a:endParaRPr>
          </a:p>
        </p:txBody>
      </p:sp>
      <p:pic>
        <p:nvPicPr>
          <p:cNvPr id="12288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1454944"/>
            <a:ext cx="5256212" cy="4881562"/>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111</a:t>
            </a:fld>
            <a:endParaRPr lang="el-GR"/>
          </a:p>
        </p:txBody>
      </p:sp>
    </p:spTree>
    <p:extLst>
      <p:ext uri="{BB962C8B-B14F-4D97-AF65-F5344CB8AC3E}">
        <p14:creationId xmlns:p14="http://schemas.microsoft.com/office/powerpoint/2010/main" xmlns="" val="30247552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Χορήγηση - φυαλίδια</a:t>
            </a:r>
            <a:endParaRPr lang="en-US" dirty="0"/>
          </a:p>
        </p:txBody>
      </p:sp>
      <p:sp>
        <p:nvSpPr>
          <p:cNvPr id="123907" name="Content Placeholder 2"/>
          <p:cNvSpPr>
            <a:spLocks noGrp="1"/>
          </p:cNvSpPr>
          <p:nvPr>
            <p:ph idx="1"/>
          </p:nvPr>
        </p:nvSpPr>
        <p:spPr>
          <a:xfrm>
            <a:off x="323528" y="1340768"/>
            <a:ext cx="8568952" cy="5517232"/>
          </a:xfrm>
        </p:spPr>
        <p:txBody>
          <a:bodyPr>
            <a:normAutofit/>
          </a:bodyPr>
          <a:lstStyle/>
          <a:p>
            <a:r>
              <a:rPr lang="el-GR" altLang="el-GR" dirty="0" smtClean="0"/>
              <a:t>Απομάκρυνση του πλαστικού πώματος.</a:t>
            </a:r>
          </a:p>
          <a:p>
            <a:r>
              <a:rPr lang="el-GR" altLang="el-GR" dirty="0" smtClean="0"/>
              <a:t>Σε φυαλίδιο πολλαπλών χρήσεων, εάν έχει ήδη ανοιχθεί:</a:t>
            </a:r>
          </a:p>
          <a:p>
            <a:pPr lvl="1"/>
            <a:r>
              <a:rPr lang="el-GR" altLang="el-GR" dirty="0" smtClean="0"/>
              <a:t>Ελέγξτε την ημερομηνία και ώρα που ανοίχθηκε.</a:t>
            </a:r>
          </a:p>
          <a:p>
            <a:pPr lvl="1"/>
            <a:r>
              <a:rPr lang="el-GR" altLang="el-GR" dirty="0" smtClean="0"/>
              <a:t>Καθαρίστε με αλκοολούχο διάλυμα.</a:t>
            </a:r>
          </a:p>
          <a:p>
            <a:r>
              <a:rPr lang="el-GR" altLang="el-GR" dirty="0" smtClean="0"/>
              <a:t>Καθορίστε τη δόση και εισάγετε την αντίστοιχη ποσότητα αέρα στη σύριγγα αναρρόφησης.</a:t>
            </a:r>
          </a:p>
          <a:p>
            <a:r>
              <a:rPr lang="el-GR" altLang="el-GR" dirty="0" smtClean="0"/>
              <a:t>Εισάγετε τη βελόνα στο </a:t>
            </a:r>
            <a:r>
              <a:rPr lang="el-GR" altLang="el-GR" dirty="0" err="1" smtClean="0"/>
              <a:t>φυαλίδιο</a:t>
            </a:r>
            <a:r>
              <a:rPr lang="el-GR" altLang="el-GR" dirty="0" smtClean="0"/>
              <a:t> και προωθείστε τον αέρα. Το υγρό θα αντικαταστήσει γρήγορα τον αέρα στη σύριγγα.</a:t>
            </a:r>
          </a:p>
          <a:p>
            <a:r>
              <a:rPr lang="el-GR" altLang="el-GR" dirty="0" smtClean="0"/>
              <a:t>Τραβήξτε το έμβολο της σύριγγας μέχρι να έχετε σε αυτήν την ακριβή ποσότητα φαρμάκου.</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112</a:t>
            </a:fld>
            <a:endParaRPr lang="el-GR"/>
          </a:p>
        </p:txBody>
      </p:sp>
    </p:spTree>
    <p:extLst>
      <p:ext uri="{BB962C8B-B14F-4D97-AF65-F5344CB8AC3E}">
        <p14:creationId xmlns:p14="http://schemas.microsoft.com/office/powerpoint/2010/main" xmlns="" val="14548519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Αμπούλες</a:t>
            </a:r>
            <a:endParaRPr lang="en-US" dirty="0"/>
          </a:p>
        </p:txBody>
      </p:sp>
      <p:pic>
        <p:nvPicPr>
          <p:cNvPr id="12493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463" y="3282951"/>
            <a:ext cx="3313113" cy="3313112"/>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2493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4663" y="260350"/>
            <a:ext cx="1943100" cy="637698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2493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5463" y="981075"/>
            <a:ext cx="2001837" cy="56308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124935" name="Rectangle 8"/>
          <p:cNvSpPr>
            <a:spLocks noChangeArrowheads="1"/>
          </p:cNvSpPr>
          <p:nvPr/>
        </p:nvSpPr>
        <p:spPr bwMode="auto">
          <a:xfrm>
            <a:off x="7192305" y="6596063"/>
            <a:ext cx="136815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sz="1200" dirty="0" smtClean="0">
                <a:latin typeface="+mn-lt"/>
                <a:hlinkClick r:id="rId5"/>
              </a:rPr>
              <a:t>aic.cuhk.edu.hk</a:t>
            </a:r>
            <a:endParaRPr lang="en-US" altLang="el-GR" sz="1200" dirty="0">
              <a:latin typeface="+mn-lt"/>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113</a:t>
            </a:fld>
            <a:endParaRPr lang="el-GR"/>
          </a:p>
        </p:txBody>
      </p:sp>
    </p:spTree>
    <p:extLst>
      <p:ext uri="{BB962C8B-B14F-4D97-AF65-F5344CB8AC3E}">
        <p14:creationId xmlns:p14="http://schemas.microsoft.com/office/powerpoint/2010/main" xmlns="" val="20268478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Χορήγηση - αμπούλα</a:t>
            </a:r>
            <a:endParaRPr lang="en-US" dirty="0"/>
          </a:p>
        </p:txBody>
      </p:sp>
      <p:sp>
        <p:nvSpPr>
          <p:cNvPr id="125955" name="Content Placeholder 2"/>
          <p:cNvSpPr>
            <a:spLocks noGrp="1"/>
          </p:cNvSpPr>
          <p:nvPr>
            <p:ph idx="1"/>
          </p:nvPr>
        </p:nvSpPr>
        <p:spPr/>
        <p:txBody>
          <a:bodyPr/>
          <a:lstStyle/>
          <a:p>
            <a:r>
              <a:rPr lang="el-GR" altLang="el-GR" dirty="0" smtClean="0"/>
              <a:t>Ο αυχένας ανοίγει είτε με λίμα μεταλλική είτε με τσάκισμα (χρωματιστή βούλα).</a:t>
            </a:r>
          </a:p>
          <a:p>
            <a:r>
              <a:rPr lang="el-GR" altLang="el-GR" dirty="0" smtClean="0"/>
              <a:t>Προστασία του χεριού κρατώντας το πάνω μέρος της αμπούλας με γάζα και μακριά.</a:t>
            </a:r>
          </a:p>
          <a:p>
            <a:r>
              <a:rPr lang="el-GR" altLang="el-GR" dirty="0" smtClean="0"/>
              <a:t>Εάν ο αυχένας θρυμματισθεί το περιεχόμενο απορρίπτεται.</a:t>
            </a:r>
          </a:p>
          <a:p>
            <a:r>
              <a:rPr lang="el-GR" altLang="el-GR" dirty="0" smtClean="0"/>
              <a:t>Εάν δε χρησιμοποιηθεί όλο το περιεχόμενο το υπόλοιπο απορρίπτεται.</a:t>
            </a:r>
          </a:p>
          <a:p>
            <a:r>
              <a:rPr lang="el-GR" altLang="el-GR" dirty="0" smtClean="0"/>
              <a:t>Αλλαγή βελόνας για τη χορήγηση.</a:t>
            </a:r>
            <a:endParaRPr lang="en-US" altLang="el-GR" dirty="0" smtClean="0"/>
          </a:p>
        </p:txBody>
      </p:sp>
      <p:sp>
        <p:nvSpPr>
          <p:cNvPr id="125956" name="Rectangle 3"/>
          <p:cNvSpPr>
            <a:spLocks noChangeArrowheads="1"/>
          </p:cNvSpPr>
          <p:nvPr/>
        </p:nvSpPr>
        <p:spPr bwMode="auto">
          <a:xfrm>
            <a:off x="2786536" y="5897596"/>
            <a:ext cx="35643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b="1" dirty="0" smtClean="0">
                <a:latin typeface="+mn-lt"/>
                <a:hlinkClick r:id="rId2"/>
              </a:rPr>
              <a:t>pharmlabs.unc.edu</a:t>
            </a:r>
            <a:endParaRPr lang="en-US" altLang="el-GR" b="1"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114</a:t>
            </a:fld>
            <a:endParaRPr lang="el-GR"/>
          </a:p>
        </p:txBody>
      </p:sp>
      <p:pic>
        <p:nvPicPr>
          <p:cNvPr id="2051" name="Picture 3" descr="C:\Users\fkaram2\Desktop\video.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5733256"/>
            <a:ext cx="812992" cy="845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38853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4813"/>
            <a:ext cx="2987675" cy="3721100"/>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2698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3060" y="1412776"/>
            <a:ext cx="2959100" cy="368458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26982"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48821" y="2852936"/>
            <a:ext cx="2987675" cy="3721100"/>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115</a:t>
            </a:fld>
            <a:endParaRPr lang="el-GR"/>
          </a:p>
        </p:txBody>
      </p:sp>
    </p:spTree>
    <p:extLst>
      <p:ext uri="{BB962C8B-B14F-4D97-AF65-F5344CB8AC3E}">
        <p14:creationId xmlns:p14="http://schemas.microsoft.com/office/powerpoint/2010/main" xmlns="" val="9993494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Περιφερική – ενδοφλέβια χορήγηση</a:t>
            </a:r>
            <a:endParaRPr lang="en-US" dirty="0"/>
          </a:p>
        </p:txBody>
      </p:sp>
      <p:sp>
        <p:nvSpPr>
          <p:cNvPr id="128003" name="Content Placeholder 2"/>
          <p:cNvSpPr>
            <a:spLocks noGrp="1"/>
          </p:cNvSpPr>
          <p:nvPr>
            <p:ph idx="1"/>
          </p:nvPr>
        </p:nvSpPr>
        <p:spPr/>
        <p:txBody>
          <a:bodyPr>
            <a:normAutofit lnSpcReduction="10000"/>
          </a:bodyPr>
          <a:lstStyle/>
          <a:p>
            <a:r>
              <a:rPr lang="el-GR" altLang="el-GR" dirty="0" smtClean="0"/>
              <a:t>Επιλογή </a:t>
            </a:r>
            <a:r>
              <a:rPr lang="el-GR" altLang="el-GR" dirty="0" smtClean="0"/>
              <a:t>θέσης φλεβοκέντησης</a:t>
            </a:r>
            <a:endParaRPr lang="el-GR" altLang="el-GR" dirty="0" smtClean="0"/>
          </a:p>
          <a:p>
            <a:pPr lvl="1"/>
            <a:r>
              <a:rPr lang="el-GR" altLang="el-GR" dirty="0" smtClean="0"/>
              <a:t>Στο ακτινολογικό επιλέγονται φλέβες των άνω άκρων.</a:t>
            </a:r>
          </a:p>
          <a:p>
            <a:pPr lvl="1"/>
            <a:r>
              <a:rPr lang="el-GR" altLang="el-GR" dirty="0" smtClean="0"/>
              <a:t>Για χορήγηση ΜΣΑ καλύτερα φλέβες στον αγκώνα (βασιλική ή κεφαλική φλέβες).</a:t>
            </a:r>
          </a:p>
          <a:p>
            <a:pPr lvl="1"/>
            <a:r>
              <a:rPr lang="el-GR" altLang="el-GR" dirty="0" smtClean="0"/>
              <a:t>Αργή έγχυση όχι φλέβες πάνω σε αρθρώσεις.</a:t>
            </a:r>
          </a:p>
          <a:p>
            <a:pPr lvl="1"/>
            <a:r>
              <a:rPr lang="el-GR" altLang="el-GR" dirty="0" smtClean="0"/>
              <a:t>Ηλικιωμένοι - φλέβες και οι ιστοί εύθραυστοι. Το λάστιχο περίδεσης ή το </a:t>
            </a:r>
            <a:r>
              <a:rPr lang="el-GR" altLang="el-GR" dirty="0" err="1" smtClean="0"/>
              <a:t>λευκοπλάστ</a:t>
            </a:r>
            <a:r>
              <a:rPr lang="el-GR" altLang="el-GR" dirty="0" smtClean="0"/>
              <a:t> μπορεί να τραυματίσει το δέρμα.</a:t>
            </a:r>
          </a:p>
          <a:p>
            <a:pPr lvl="1"/>
            <a:r>
              <a:rPr lang="el-GR" altLang="el-GR" dirty="0" smtClean="0"/>
              <a:t>Οι ηλικιωμένοι πιο πιθανό να αντιδράσουν σε ΜΣΑ ή να αφυδατωθούν (ενυδάτωση).</a:t>
            </a:r>
          </a:p>
          <a:p>
            <a:pPr lvl="1"/>
            <a:r>
              <a:rPr lang="el-GR" altLang="el-GR" dirty="0" smtClean="0"/>
              <a:t>Παιδιά – φοβισμένα κινούνται. Γονείς  βοηθοί.</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116</a:t>
            </a:fld>
            <a:endParaRPr lang="el-GR"/>
          </a:p>
        </p:txBody>
      </p:sp>
    </p:spTree>
    <p:extLst>
      <p:ext uri="{BB962C8B-B14F-4D97-AF65-F5344CB8AC3E}">
        <p14:creationId xmlns:p14="http://schemas.microsoft.com/office/powerpoint/2010/main" xmlns="" val="19482079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59192"/>
            <a:ext cx="2592388" cy="6796088"/>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pic>
        <p:nvPicPr>
          <p:cNvPr id="1290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188640"/>
            <a:ext cx="4314056" cy="5694554"/>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117</a:t>
            </a:fld>
            <a:endParaRPr lang="el-GR"/>
          </a:p>
        </p:txBody>
      </p:sp>
      <p:sp>
        <p:nvSpPr>
          <p:cNvPr id="10" name="Rectangle 7"/>
          <p:cNvSpPr/>
          <p:nvPr/>
        </p:nvSpPr>
        <p:spPr>
          <a:xfrm>
            <a:off x="3203948" y="6560453"/>
            <a:ext cx="4384910" cy="276999"/>
          </a:xfrm>
          <a:prstGeom prst="rect">
            <a:avLst/>
          </a:prstGeom>
        </p:spPr>
        <p:txBody>
          <a:bodyPr wrap="square">
            <a:spAutoFit/>
          </a:bodyPr>
          <a:lstStyle/>
          <a:p>
            <a:r>
              <a:rPr lang="en-US" sz="1200" dirty="0" smtClean="0">
                <a:solidFill>
                  <a:schemeClr val="bg1">
                    <a:lumMod val="75000"/>
                  </a:schemeClr>
                </a:solidFill>
                <a:latin typeface="+mn-lt"/>
              </a:rPr>
              <a:t>“</a:t>
            </a:r>
            <a:r>
              <a:rPr lang="en-US" sz="1200" dirty="0" smtClean="0">
                <a:latin typeface="+mn-lt"/>
                <a:hlinkClick r:id="rId4"/>
              </a:rPr>
              <a:t>Gray574</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a:latin typeface="+mn-lt"/>
                <a:hlinkClick r:id="rId5" tooltip="User:Pngbot"/>
              </a:rPr>
              <a:t>Pngbot</a:t>
            </a:r>
            <a:r>
              <a:rPr lang="el-GR" sz="1200" u="sng" dirty="0" smtClean="0">
                <a:latin typeface="+mn-lt"/>
              </a:rPr>
              <a:t> </a:t>
            </a:r>
            <a:r>
              <a:rPr lang="el-GR" sz="1200" dirty="0" smtClean="0">
                <a:solidFill>
                  <a:schemeClr val="bg1">
                    <a:lumMod val="75000"/>
                  </a:schemeClr>
                </a:solidFill>
                <a:latin typeface="+mn-lt"/>
              </a:rPr>
              <a:t>διαθέσιμο ως κοινό κτήμα</a:t>
            </a:r>
            <a:endParaRPr lang="en-US" sz="1200" dirty="0">
              <a:solidFill>
                <a:schemeClr val="bg1">
                  <a:lumMod val="75000"/>
                </a:schemeClr>
              </a:solidFill>
              <a:latin typeface="+mn-lt"/>
            </a:endParaRPr>
          </a:p>
        </p:txBody>
      </p:sp>
      <p:sp>
        <p:nvSpPr>
          <p:cNvPr id="11" name="Rectangle 7"/>
          <p:cNvSpPr/>
          <p:nvPr/>
        </p:nvSpPr>
        <p:spPr>
          <a:xfrm>
            <a:off x="4680589" y="5877442"/>
            <a:ext cx="4384910"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smtClean="0">
                <a:latin typeface="+mn-lt"/>
                <a:hlinkClick r:id="rId6"/>
              </a:rPr>
              <a:t>Gray573</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a:latin typeface="+mn-lt"/>
                <a:hlinkClick r:id="rId5" tooltip="User:Pngbot"/>
              </a:rPr>
              <a:t>Pngbot</a:t>
            </a:r>
            <a:r>
              <a:rPr lang="el-GR" sz="1200" u="sng" dirty="0" smtClean="0">
                <a:latin typeface="+mn-lt"/>
              </a:rPr>
              <a:t> </a:t>
            </a:r>
            <a:r>
              <a:rPr lang="el-GR" sz="1200" dirty="0" smtClean="0">
                <a:solidFill>
                  <a:schemeClr val="bg1">
                    <a:lumMod val="75000"/>
                  </a:schemeClr>
                </a:solidFill>
                <a:latin typeface="+mn-lt"/>
              </a:rPr>
              <a:t>διαθέσιμο ως κοινό κτήμα</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36951372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ΤΑ και χορήγηση φαρμάκων</a:t>
            </a:r>
            <a:endParaRPr lang="el-GR" dirty="0"/>
          </a:p>
        </p:txBody>
      </p:sp>
      <p:sp>
        <p:nvSpPr>
          <p:cNvPr id="130051" name="Content Placeholder 2"/>
          <p:cNvSpPr>
            <a:spLocks noGrp="1"/>
          </p:cNvSpPr>
          <p:nvPr>
            <p:ph idx="1"/>
          </p:nvPr>
        </p:nvSpPr>
        <p:spPr/>
        <p:txBody>
          <a:bodyPr/>
          <a:lstStyle/>
          <a:p>
            <a:r>
              <a:rPr lang="el-GR" altLang="el-GR" dirty="0" smtClean="0"/>
              <a:t>Ο ΤΑ δεν διακόπτει την έγχυση υγρών – φαρμάκων χωρίς την άδεια ιατρού</a:t>
            </a:r>
          </a:p>
          <a:p>
            <a:r>
              <a:rPr lang="el-GR" altLang="el-GR" dirty="0" smtClean="0"/>
              <a:t>Είναι προσεκτικός με τα φάρμακα και τα ΜΣΑ</a:t>
            </a:r>
          </a:p>
          <a:p>
            <a:r>
              <a:rPr lang="el-GR" altLang="el-GR" dirty="0" smtClean="0"/>
              <a:t>Γνωρίζει γενικά τα φάρμακα ανάνηψης και αυτά που χρησιμοποιούνται συχνά</a:t>
            </a:r>
          </a:p>
          <a:p>
            <a:r>
              <a:rPr lang="el-GR" altLang="el-GR" dirty="0" smtClean="0"/>
              <a:t>Γνωρίζει τα σημαντικά στοιχεία του ασθενή </a:t>
            </a:r>
          </a:p>
          <a:p>
            <a:endParaRPr lang="el-GR" altLang="el-GR" dirty="0" smtClean="0"/>
          </a:p>
          <a:p>
            <a:pPr>
              <a:buFont typeface="Wingdings" panose="05000000000000000000" pitchFamily="2" charset="2"/>
              <a:buChar char="ü"/>
            </a:pPr>
            <a:r>
              <a:rPr lang="el-GR" altLang="el-GR" dirty="0" smtClean="0"/>
              <a:t>Καταγραφή των φαρμάκων που χορηγούνται στο ακτινολογικό τμήμα.</a:t>
            </a:r>
            <a:endParaRPr lang="en-US" altLang="el-GR" dirty="0" smtClean="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118</a:t>
            </a:fld>
            <a:endParaRPr lang="el-GR"/>
          </a:p>
        </p:txBody>
      </p:sp>
    </p:spTree>
    <p:extLst>
      <p:ext uri="{BB962C8B-B14F-4D97-AF65-F5344CB8AC3E}">
        <p14:creationId xmlns:p14="http://schemas.microsoft.com/office/powerpoint/2010/main" xmlns="" val="2719093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Κλινικές μελέτες – φάσεις δοκιμών</a:t>
            </a:r>
            <a:r>
              <a:rPr lang="en-US" smtClean="0"/>
              <a:t>  B</a:t>
            </a:r>
            <a:endParaRPr lang="en-US" dirty="0"/>
          </a:p>
        </p:txBody>
      </p:sp>
      <p:sp>
        <p:nvSpPr>
          <p:cNvPr id="20483" name="Content Placeholder 2"/>
          <p:cNvSpPr>
            <a:spLocks noGrp="1"/>
          </p:cNvSpPr>
          <p:nvPr>
            <p:ph idx="1"/>
          </p:nvPr>
        </p:nvSpPr>
        <p:spPr/>
        <p:txBody>
          <a:bodyPr>
            <a:normAutofit/>
          </a:bodyPr>
          <a:lstStyle/>
          <a:p>
            <a:pPr lvl="1"/>
            <a:r>
              <a:rPr lang="el-GR" altLang="el-GR" sz="2800" dirty="0" smtClean="0"/>
              <a:t>3η φάση δοκιμών, </a:t>
            </a:r>
            <a:r>
              <a:rPr lang="en-US" altLang="el-GR" sz="2800" dirty="0" smtClean="0">
                <a:hlinkClick r:id="rId2"/>
              </a:rPr>
              <a:t>Phase III trials</a:t>
            </a:r>
            <a:r>
              <a:rPr lang="el-GR" altLang="el-GR" sz="2800" dirty="0" smtClean="0"/>
              <a:t>:</a:t>
            </a:r>
            <a:r>
              <a:rPr lang="en-US" altLang="el-GR" sz="2800" dirty="0" smtClean="0"/>
              <a:t> </a:t>
            </a:r>
            <a:r>
              <a:rPr lang="el-GR" altLang="el-GR" sz="2800" dirty="0" smtClean="0"/>
              <a:t>χορήγηση σε μεγάλο πληθυσμό </a:t>
            </a:r>
            <a:r>
              <a:rPr lang="en-US" altLang="el-GR" sz="2800" dirty="0" smtClean="0"/>
              <a:t>(1,000-3,000)</a:t>
            </a:r>
            <a:r>
              <a:rPr lang="el-GR" altLang="el-GR" sz="2800" dirty="0" smtClean="0"/>
              <a:t> για επιβεβαίωση αποτελεσματικότητας, καταγραφή ανεπιθύμητων παρενεργειών, σύγκριση με άλλες θεραπείες, συλλογή πληροφοριών που θα επιτρέψουν την ασφαλή χρήση του φαρμάκου ή της θεραπείας.</a:t>
            </a:r>
            <a:endParaRPr lang="en-US" altLang="el-GR" sz="2800" dirty="0" smtClean="0"/>
          </a:p>
          <a:p>
            <a:pPr lvl="1"/>
            <a:r>
              <a:rPr lang="el-GR" altLang="el-GR" sz="2800" dirty="0" smtClean="0"/>
              <a:t>4η φάση δοκιμών, </a:t>
            </a:r>
            <a:r>
              <a:rPr lang="en-US" altLang="el-GR" sz="2800" dirty="0" smtClean="0">
                <a:hlinkClick r:id="rId2"/>
              </a:rPr>
              <a:t>Phase IV trials</a:t>
            </a:r>
            <a:r>
              <a:rPr lang="el-GR" altLang="el-GR" sz="2800" dirty="0" smtClean="0"/>
              <a:t>:</a:t>
            </a:r>
            <a:r>
              <a:rPr lang="en-US" altLang="el-GR" sz="2800" dirty="0" smtClean="0"/>
              <a:t> </a:t>
            </a:r>
            <a:r>
              <a:rPr lang="el-GR" altLang="el-GR" sz="2800" dirty="0" smtClean="0"/>
              <a:t>μετά την κυκλοφορία στην αγορά επιπλέον συλλογή πληροφοριών για τους κινδύνους, τα οφέλη και την ιδανική χρήση του φαρμάκου ή της θεραπείας</a:t>
            </a:r>
            <a:r>
              <a:rPr lang="el-GR" altLang="el-GR" sz="2800" dirty="0" smtClean="0"/>
              <a:t>.</a:t>
            </a:r>
            <a:endParaRPr lang="en-US" altLang="el-GR" sz="2800"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16975615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61784" y="116632"/>
            <a:ext cx="9082215" cy="1296144"/>
          </a:xfrm>
        </p:spPr>
        <p:txBody>
          <a:bodyPr>
            <a:normAutofit/>
          </a:bodyPr>
          <a:lstStyle/>
          <a:p>
            <a:r>
              <a:rPr lang="el-GR" dirty="0" smtClean="0"/>
              <a:t>Σάκος </a:t>
            </a:r>
            <a:r>
              <a:rPr lang="el-GR" dirty="0"/>
              <a:t>«φυσιολογικού ορού» </a:t>
            </a:r>
            <a:r>
              <a:rPr lang="el-GR" dirty="0" smtClean="0"/>
              <a:t/>
            </a:r>
            <a:br>
              <a:rPr lang="el-GR" dirty="0" smtClean="0"/>
            </a:br>
            <a:r>
              <a:rPr lang="el-GR" dirty="0" smtClean="0"/>
              <a:t>(</a:t>
            </a:r>
            <a:r>
              <a:rPr lang="el-GR" dirty="0"/>
              <a:t>ισότονο διάλυμα </a:t>
            </a:r>
            <a:r>
              <a:rPr lang="el-GR" dirty="0" err="1"/>
              <a:t>NaCl</a:t>
            </a:r>
            <a:r>
              <a:rPr lang="el-GR" dirty="0" smtClean="0"/>
              <a:t>)</a:t>
            </a:r>
            <a:endParaRPr lang="el-GR" dirty="0"/>
          </a:p>
        </p:txBody>
      </p:sp>
      <p:sp>
        <p:nvSpPr>
          <p:cNvPr id="131075" name="Content Placeholder 2"/>
          <p:cNvSpPr>
            <a:spLocks noGrp="1"/>
          </p:cNvSpPr>
          <p:nvPr>
            <p:ph idx="1"/>
          </p:nvPr>
        </p:nvSpPr>
        <p:spPr>
          <a:xfrm>
            <a:off x="323528" y="1628800"/>
            <a:ext cx="4680272" cy="4968552"/>
          </a:xfrm>
        </p:spPr>
        <p:txBody>
          <a:bodyPr/>
          <a:lstStyle/>
          <a:p>
            <a:r>
              <a:rPr lang="el-GR" altLang="el-GR" dirty="0" smtClean="0"/>
              <a:t>Αναγράφεται:</a:t>
            </a:r>
          </a:p>
          <a:p>
            <a:pPr lvl="1"/>
            <a:r>
              <a:rPr lang="el-GR" altLang="el-GR" dirty="0" smtClean="0"/>
              <a:t>η ουσία που περιέχεται</a:t>
            </a:r>
          </a:p>
          <a:p>
            <a:pPr lvl="1"/>
            <a:r>
              <a:rPr lang="el-GR" altLang="el-GR" dirty="0" smtClean="0"/>
              <a:t>Η συγκέντρωση</a:t>
            </a:r>
          </a:p>
          <a:p>
            <a:pPr lvl="1"/>
            <a:r>
              <a:rPr lang="el-GR" altLang="el-GR" dirty="0" smtClean="0"/>
              <a:t>Ο συνολικός όγκος</a:t>
            </a:r>
          </a:p>
          <a:p>
            <a:pPr lvl="1"/>
            <a:r>
              <a:rPr lang="el-GR" altLang="el-GR" dirty="0" smtClean="0"/>
              <a:t>Ημερομηνία λήξης</a:t>
            </a:r>
            <a:endParaRPr lang="en-US" altLang="el-GR" dirty="0" smtClean="0"/>
          </a:p>
        </p:txBody>
      </p:sp>
      <p:pic>
        <p:nvPicPr>
          <p:cNvPr id="131076" name="Picture 2" descr="Introvenus Saline Solution"/>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5220072" y="776575"/>
            <a:ext cx="3672656" cy="570019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119</a:t>
            </a:fld>
            <a:endParaRPr lang="el-GR"/>
          </a:p>
        </p:txBody>
      </p:sp>
    </p:spTree>
    <p:extLst>
      <p:ext uri="{BB962C8B-B14F-4D97-AF65-F5344CB8AC3E}">
        <p14:creationId xmlns:p14="http://schemas.microsoft.com/office/powerpoint/2010/main" xmlns="" val="166566505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Το σύστημα χορήγησης</a:t>
            </a:r>
            <a:endParaRPr lang="en-US" dirty="0"/>
          </a:p>
        </p:txBody>
      </p:sp>
      <p:pic>
        <p:nvPicPr>
          <p:cNvPr id="132100" name="Picture 2" descr="http://www.mediplusindia.com/infusio-trans-dripline-y-set.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763688" y="1628800"/>
            <a:ext cx="5795962" cy="47529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120</a:t>
            </a:fld>
            <a:endParaRPr lang="el-GR"/>
          </a:p>
        </p:txBody>
      </p:sp>
    </p:spTree>
    <p:extLst>
      <p:ext uri="{BB962C8B-B14F-4D97-AF65-F5344CB8AC3E}">
        <p14:creationId xmlns:p14="http://schemas.microsoft.com/office/powerpoint/2010/main" xmlns="" val="229866037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Η </a:t>
            </a:r>
            <a:r>
              <a:rPr lang="el-GR" dirty="0" smtClean="0"/>
              <a:t>ακίδα</a:t>
            </a:r>
            <a:endParaRPr lang="el-GR" dirty="0"/>
          </a:p>
        </p:txBody>
      </p:sp>
      <p:sp>
        <p:nvSpPr>
          <p:cNvPr id="133123" name="Content Placeholder 2"/>
          <p:cNvSpPr>
            <a:spLocks noGrp="1"/>
          </p:cNvSpPr>
          <p:nvPr>
            <p:ph idx="1"/>
          </p:nvPr>
        </p:nvSpPr>
        <p:spPr>
          <a:xfrm>
            <a:off x="323528" y="1340768"/>
            <a:ext cx="4680272" cy="5256584"/>
          </a:xfrm>
        </p:spPr>
        <p:txBody>
          <a:bodyPr/>
          <a:lstStyle/>
          <a:p>
            <a:r>
              <a:rPr lang="el-GR" altLang="el-GR" dirty="0" smtClean="0"/>
              <a:t>Εισέρχεται στην υποδοχή του σάκου</a:t>
            </a:r>
            <a:endParaRPr lang="en-US" altLang="el-GR" dirty="0" smtClean="0"/>
          </a:p>
        </p:txBody>
      </p:sp>
      <p:pic>
        <p:nvPicPr>
          <p:cNvPr id="133124" name="Picture 2" descr="http://www.cookurological.com/images/3_05_imgs/3_05_03.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rot="-5400000">
            <a:off x="4600315" y="2104541"/>
            <a:ext cx="4582641" cy="305509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121</a:t>
            </a:fld>
            <a:endParaRPr lang="el-GR"/>
          </a:p>
        </p:txBody>
      </p:sp>
    </p:spTree>
    <p:extLst>
      <p:ext uri="{BB962C8B-B14F-4D97-AF65-F5344CB8AC3E}">
        <p14:creationId xmlns:p14="http://schemas.microsoft.com/office/powerpoint/2010/main" xmlns="" val="39656047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Θάλαμος </a:t>
            </a:r>
            <a:r>
              <a:rPr lang="el-GR" dirty="0" err="1" smtClean="0"/>
              <a:t>σταγονομέτρησης</a:t>
            </a:r>
            <a:endParaRPr lang="en-US" dirty="0"/>
          </a:p>
        </p:txBody>
      </p:sp>
      <p:sp>
        <p:nvSpPr>
          <p:cNvPr id="134147" name="Content Placeholder 2"/>
          <p:cNvSpPr>
            <a:spLocks noGrp="1"/>
          </p:cNvSpPr>
          <p:nvPr>
            <p:ph idx="1"/>
          </p:nvPr>
        </p:nvSpPr>
        <p:spPr/>
        <p:txBody>
          <a:bodyPr/>
          <a:lstStyle/>
          <a:p>
            <a:r>
              <a:rPr lang="en-US" altLang="el-GR" dirty="0" smtClean="0"/>
              <a:t>Maxi drip</a:t>
            </a:r>
          </a:p>
          <a:p>
            <a:pPr lvl="1"/>
            <a:r>
              <a:rPr lang="en-US" altLang="el-GR" dirty="0" smtClean="0"/>
              <a:t>10</a:t>
            </a:r>
            <a:r>
              <a:rPr lang="el-GR" altLang="el-GR" dirty="0" smtClean="0"/>
              <a:t>σταγόνες/</a:t>
            </a:r>
            <a:r>
              <a:rPr lang="el-GR" altLang="el-GR" dirty="0" err="1" smtClean="0"/>
              <a:t>κεκ</a:t>
            </a:r>
            <a:endParaRPr lang="en-US" altLang="el-GR" dirty="0" smtClean="0"/>
          </a:p>
          <a:p>
            <a:r>
              <a:rPr lang="en-US" altLang="el-GR" dirty="0" smtClean="0"/>
              <a:t>Mini drip</a:t>
            </a:r>
            <a:endParaRPr lang="el-GR" altLang="el-GR" dirty="0" smtClean="0"/>
          </a:p>
          <a:p>
            <a:pPr lvl="1"/>
            <a:r>
              <a:rPr lang="el-GR" altLang="el-GR" dirty="0" smtClean="0"/>
              <a:t>60 σταγόνες/</a:t>
            </a:r>
            <a:r>
              <a:rPr lang="el-GR" altLang="el-GR" dirty="0" err="1" smtClean="0"/>
              <a:t>κεκ</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122</a:t>
            </a:fld>
            <a:endParaRPr lang="el-GR"/>
          </a:p>
        </p:txBody>
      </p:sp>
      <p:pic>
        <p:nvPicPr>
          <p:cNvPr id="6146" name="Picture 2" descr="_04_iv38301siz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7492" y="1196752"/>
            <a:ext cx="5280586" cy="396044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4151785" y="5234716"/>
            <a:ext cx="4572000" cy="276999"/>
          </a:xfrm>
          <a:prstGeom prst="rect">
            <a:avLst/>
          </a:prstGeom>
        </p:spPr>
        <p:txBody>
          <a:bodyPr>
            <a:spAutoFit/>
          </a:bodyPr>
          <a:lstStyle/>
          <a:p>
            <a:pPr algn="ctr"/>
            <a:r>
              <a:rPr lang="en-US" sz="1200" dirty="0" smtClean="0">
                <a:latin typeface="+mn-lt"/>
                <a:hlinkClick r:id="rId3"/>
              </a:rPr>
              <a:t>jadeafrican.com</a:t>
            </a:r>
            <a:endParaRPr lang="el-GR" sz="1200" dirty="0">
              <a:latin typeface="+mn-lt"/>
            </a:endParaRPr>
          </a:p>
        </p:txBody>
      </p:sp>
    </p:spTree>
    <p:extLst>
      <p:ext uri="{BB962C8B-B14F-4D97-AF65-F5344CB8AC3E}">
        <p14:creationId xmlns:p14="http://schemas.microsoft.com/office/powerpoint/2010/main" xmlns="" val="764290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Ρύθμιση ροής σε συσκευή χορήγησης υγρών</a:t>
            </a:r>
            <a:endParaRPr lang="el-GR" dirty="0"/>
          </a:p>
        </p:txBody>
      </p:sp>
      <p:sp>
        <p:nvSpPr>
          <p:cNvPr id="135171" name="Content Placeholder 2"/>
          <p:cNvSpPr>
            <a:spLocks noGrp="1"/>
          </p:cNvSpPr>
          <p:nvPr>
            <p:ph idx="1"/>
          </p:nvPr>
        </p:nvSpPr>
        <p:spPr/>
        <p:txBody>
          <a:bodyPr/>
          <a:lstStyle/>
          <a:p>
            <a:r>
              <a:rPr lang="el-GR" altLang="el-GR" smtClean="0"/>
              <a:t>Ο απλούστερος τρόπος ρύθμισης της ροής σε συνδυασμό με τη βαρύτητα</a:t>
            </a:r>
            <a:endParaRPr lang="en-US" altLang="el-GR" smtClean="0"/>
          </a:p>
        </p:txBody>
      </p:sp>
      <p:pic>
        <p:nvPicPr>
          <p:cNvPr id="135172" name="Picture 2" descr="http://www.crvetcenter.com/ivflui9.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395536" y="2708920"/>
            <a:ext cx="3888283" cy="292692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123</a:t>
            </a:fld>
            <a:endParaRPr lang="el-GR"/>
          </a:p>
        </p:txBody>
      </p:sp>
    </p:spTree>
    <p:extLst>
      <p:ext uri="{BB962C8B-B14F-4D97-AF65-F5344CB8AC3E}">
        <p14:creationId xmlns:p14="http://schemas.microsoft.com/office/powerpoint/2010/main" xmlns="" val="153660625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Αντλίες  </a:t>
            </a:r>
            <a:r>
              <a:rPr lang="el-GR" dirty="0" smtClean="0"/>
              <a:t>φαρμάκων</a:t>
            </a:r>
            <a:endParaRPr lang="el-GR" dirty="0"/>
          </a:p>
        </p:txBody>
      </p:sp>
      <p:sp>
        <p:nvSpPr>
          <p:cNvPr id="136195" name="Content Placeholder 2"/>
          <p:cNvSpPr>
            <a:spLocks noGrp="1"/>
          </p:cNvSpPr>
          <p:nvPr>
            <p:ph idx="1"/>
          </p:nvPr>
        </p:nvSpPr>
        <p:spPr>
          <a:xfrm>
            <a:off x="323528" y="1340768"/>
            <a:ext cx="4104456" cy="5256584"/>
          </a:xfrm>
        </p:spPr>
        <p:txBody>
          <a:bodyPr/>
          <a:lstStyle/>
          <a:p>
            <a:r>
              <a:rPr lang="el-GR" altLang="el-GR" dirty="0" smtClean="0"/>
              <a:t>Για ακριβή δοσολογία</a:t>
            </a:r>
            <a:endParaRPr lang="en-US" altLang="el-GR" dirty="0" smtClean="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124</a:t>
            </a:fld>
            <a:endParaRPr lang="el-GR"/>
          </a:p>
        </p:txBody>
      </p:sp>
      <p:pic>
        <p:nvPicPr>
          <p:cNvPr id="3074" name="Picture 2" descr="File:Baxter Colleague CX infusion pum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9665" y="404664"/>
            <a:ext cx="4286250" cy="57150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669665" y="6135703"/>
            <a:ext cx="4302036"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Baxter Colleague CX infusion </a:t>
            </a:r>
            <a:r>
              <a:rPr lang="en-US" sz="1200" dirty="0" smtClean="0">
                <a:latin typeface="+mn-lt"/>
                <a:hlinkClick r:id="rId3"/>
              </a:rPr>
              <a:t>pump</a:t>
            </a:r>
            <a:r>
              <a:rPr lang="en-US" sz="1200" dirty="0" smtClean="0">
                <a:solidFill>
                  <a:schemeClr val="bg1">
                    <a:lumMod val="75000"/>
                  </a:schemeClr>
                </a:solidFill>
                <a:latin typeface="+mn-lt"/>
              </a:rPr>
              <a:t>”</a:t>
            </a:r>
            <a:r>
              <a:rPr lang="el-GR" sz="1200" dirty="0" smtClean="0">
                <a:solidFill>
                  <a:schemeClr val="bg1">
                    <a:lumMod val="75000"/>
                  </a:schemeClr>
                </a:solidFill>
                <a:latin typeface="+mn-lt"/>
              </a:rPr>
              <a:t> από</a:t>
            </a:r>
            <a:r>
              <a:rPr lang="en-US" sz="1200" dirty="0" smtClean="0">
                <a:solidFill>
                  <a:schemeClr val="bg1">
                    <a:lumMod val="75000"/>
                  </a:schemeClr>
                </a:solidFill>
                <a:latin typeface="+mn-lt"/>
              </a:rPr>
              <a:t> </a:t>
            </a:r>
            <a:r>
              <a:rPr lang="en-US" sz="1200" dirty="0" err="1">
                <a:latin typeface="+mn-lt"/>
                <a:hlinkClick r:id="rId4" tooltip="User:BrokenSphere"/>
              </a:rPr>
              <a:t>BrokenSphere</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BY-SA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27919211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Για τη χορήγηση αίματος </a:t>
            </a:r>
          </a:p>
        </p:txBody>
      </p:sp>
      <p:sp>
        <p:nvSpPr>
          <p:cNvPr id="137219" name="Content Placeholder 2"/>
          <p:cNvSpPr>
            <a:spLocks noGrp="1"/>
          </p:cNvSpPr>
          <p:nvPr>
            <p:ph idx="1"/>
          </p:nvPr>
        </p:nvSpPr>
        <p:spPr>
          <a:xfrm>
            <a:off x="323528" y="1340768"/>
            <a:ext cx="4320480" cy="5256584"/>
          </a:xfrm>
        </p:spPr>
        <p:txBody>
          <a:bodyPr/>
          <a:lstStyle/>
          <a:p>
            <a:r>
              <a:rPr lang="el-GR" altLang="el-GR" dirty="0" smtClean="0"/>
              <a:t>Στο θάλαμο </a:t>
            </a:r>
            <a:r>
              <a:rPr lang="el-GR" altLang="el-GR" dirty="0" err="1" smtClean="0"/>
              <a:t>σταγονομέτρησης</a:t>
            </a:r>
            <a:r>
              <a:rPr lang="el-GR" altLang="el-GR" dirty="0" smtClean="0"/>
              <a:t> υπάρχει φίλτρο.</a:t>
            </a:r>
          </a:p>
          <a:p>
            <a:r>
              <a:rPr lang="el-GR" altLang="el-GR" dirty="0" smtClean="0"/>
              <a:t>Φίλτρα χρησιμοποιούνται και στην παρεντερική διατροφή.</a:t>
            </a:r>
            <a:endParaRPr lang="en-US" altLang="el-GR" dirty="0" smtClean="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125</a:t>
            </a:fld>
            <a:endParaRPr lang="el-GR"/>
          </a:p>
        </p:txBody>
      </p:sp>
      <p:pic>
        <p:nvPicPr>
          <p:cNvPr id="5122" name="Picture 2" descr="http://www.safetysyringe.com.tw/uploaded/Product/Product-03/Product-3-1/image0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340768"/>
            <a:ext cx="4128336" cy="508518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4710208" y="6464369"/>
            <a:ext cx="4572000" cy="276999"/>
          </a:xfrm>
          <a:prstGeom prst="rect">
            <a:avLst/>
          </a:prstGeom>
        </p:spPr>
        <p:txBody>
          <a:bodyPr>
            <a:spAutoFit/>
          </a:bodyPr>
          <a:lstStyle/>
          <a:p>
            <a:pPr algn="ctr"/>
            <a:r>
              <a:rPr lang="en-US" sz="1200" dirty="0" smtClean="0">
                <a:latin typeface="+mn-lt"/>
                <a:hlinkClick r:id="rId3"/>
              </a:rPr>
              <a:t>safetysyringe.com.tw</a:t>
            </a:r>
            <a:endParaRPr lang="el-GR" sz="1200" dirty="0">
              <a:latin typeface="+mn-lt"/>
            </a:endParaRPr>
          </a:p>
        </p:txBody>
      </p:sp>
    </p:spTree>
    <p:extLst>
      <p:ext uri="{BB962C8B-B14F-4D97-AF65-F5344CB8AC3E}">
        <p14:creationId xmlns:p14="http://schemas.microsoft.com/office/powerpoint/2010/main" xmlns="" val="28396814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dirty="0"/>
              <a:t>Σάκος παρεντερικής </a:t>
            </a:r>
            <a:r>
              <a:rPr lang="el-GR" dirty="0" smtClean="0"/>
              <a:t>διατροφής</a:t>
            </a:r>
            <a:endParaRPr lang="el-GR" dirty="0"/>
          </a:p>
        </p:txBody>
      </p:sp>
      <p:sp>
        <p:nvSpPr>
          <p:cNvPr id="138243" name="Content Placeholder 2"/>
          <p:cNvSpPr>
            <a:spLocks noGrp="1"/>
          </p:cNvSpPr>
          <p:nvPr>
            <p:ph idx="1"/>
          </p:nvPr>
        </p:nvSpPr>
        <p:spPr>
          <a:xfrm>
            <a:off x="4067944" y="1196752"/>
            <a:ext cx="4896544" cy="2376264"/>
          </a:xfrm>
        </p:spPr>
        <p:txBody>
          <a:bodyPr/>
          <a:lstStyle/>
          <a:p>
            <a:r>
              <a:rPr lang="el-GR" altLang="el-GR" dirty="0" smtClean="0"/>
              <a:t>Το περιεχόμενο είναι γαλακτώδες</a:t>
            </a:r>
          </a:p>
          <a:p>
            <a:r>
              <a:rPr lang="el-GR" altLang="el-GR" dirty="0" smtClean="0"/>
              <a:t>Χορηγούνται από κεντρικές φλεβικές γραμμές</a:t>
            </a:r>
            <a:endParaRPr lang="en-US" altLang="el-GR" dirty="0" smtClean="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126</a:t>
            </a:fld>
            <a:endParaRPr lang="el-GR"/>
          </a:p>
        </p:txBody>
      </p:sp>
      <p:pic>
        <p:nvPicPr>
          <p:cNvPr id="4098" name="Picture 2" descr="File:LipidHP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052736"/>
            <a:ext cx="3000375" cy="570547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059832" y="6481213"/>
            <a:ext cx="4302036"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smtClean="0">
                <a:latin typeface="+mn-lt"/>
                <a:hlinkClick r:id="rId3"/>
              </a:rPr>
              <a:t>LipidHPN</a:t>
            </a:r>
            <a:r>
              <a:rPr lang="en-US" sz="1200" dirty="0" smtClean="0">
                <a:solidFill>
                  <a:schemeClr val="bg1">
                    <a:lumMod val="75000"/>
                  </a:schemeClr>
                </a:solidFill>
                <a:latin typeface="+mn-lt"/>
              </a:rPr>
              <a:t>”</a:t>
            </a:r>
            <a:r>
              <a:rPr lang="el-GR" sz="1200" dirty="0" smtClean="0">
                <a:solidFill>
                  <a:schemeClr val="bg1">
                    <a:lumMod val="75000"/>
                  </a:schemeClr>
                </a:solidFill>
                <a:latin typeface="+mn-lt"/>
              </a:rPr>
              <a:t> από</a:t>
            </a:r>
            <a:r>
              <a:rPr lang="en-US" sz="1200" dirty="0" smtClean="0">
                <a:solidFill>
                  <a:schemeClr val="bg1">
                    <a:lumMod val="75000"/>
                  </a:schemeClr>
                </a:solidFill>
                <a:latin typeface="+mn-lt"/>
              </a:rPr>
              <a:t> </a:t>
            </a:r>
            <a:r>
              <a:rPr lang="en-US" sz="1200" dirty="0">
                <a:latin typeface="+mn-lt"/>
                <a:hlinkClick r:id="rId4" tooltip="User:Le67 (page does not exist)"/>
              </a:rPr>
              <a:t>Le67</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BY-SA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1406741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784" y="116632"/>
            <a:ext cx="9082215" cy="1152128"/>
          </a:xfrm>
        </p:spPr>
        <p:txBody>
          <a:bodyPr>
            <a:normAutofit fontScale="90000"/>
          </a:bodyPr>
          <a:lstStyle/>
          <a:p>
            <a:pPr marL="177800"/>
            <a:r>
              <a:rPr lang="el-GR" dirty="0" smtClean="0"/>
              <a:t>Φαρμακοκινητική - Απορρόφηση των φαρμάκων</a:t>
            </a:r>
          </a:p>
        </p:txBody>
      </p:sp>
      <p:sp>
        <p:nvSpPr>
          <p:cNvPr id="21507" name="Rectangle 3"/>
          <p:cNvSpPr>
            <a:spLocks noGrp="1" noChangeArrowheads="1"/>
          </p:cNvSpPr>
          <p:nvPr>
            <p:ph idx="1"/>
          </p:nvPr>
        </p:nvSpPr>
        <p:spPr/>
        <p:txBody>
          <a:bodyPr/>
          <a:lstStyle/>
          <a:p>
            <a:r>
              <a:rPr lang="el-GR" altLang="el-GR" smtClean="0"/>
              <a:t>Από το στόμα χορηγούμενα</a:t>
            </a:r>
          </a:p>
          <a:p>
            <a:r>
              <a:rPr lang="el-GR" altLang="el-GR" smtClean="0"/>
              <a:t>Υγρά, ελιξήρια, σιρόπια</a:t>
            </a:r>
          </a:p>
          <a:p>
            <a:r>
              <a:rPr lang="el-GR" altLang="el-GR" smtClean="0"/>
              <a:t>Εναιωρήματα</a:t>
            </a:r>
          </a:p>
          <a:p>
            <a:r>
              <a:rPr lang="el-GR" altLang="el-GR" smtClean="0"/>
              <a:t>Σκόνες </a:t>
            </a:r>
          </a:p>
          <a:p>
            <a:r>
              <a:rPr lang="el-GR" altLang="el-GR" smtClean="0"/>
              <a:t>Κάψουλες</a:t>
            </a:r>
          </a:p>
          <a:p>
            <a:r>
              <a:rPr lang="el-GR" altLang="el-GR" smtClean="0"/>
              <a:t>Χάπια</a:t>
            </a:r>
          </a:p>
          <a:p>
            <a:r>
              <a:rPr lang="el-GR" altLang="el-GR" smtClean="0"/>
              <a:t>Επικαλυμένα χάπια</a:t>
            </a:r>
          </a:p>
          <a:p>
            <a:r>
              <a:rPr lang="el-GR" altLang="el-GR" smtClean="0"/>
              <a:t>Χάπια επικαλυμένα για εντερική απορρόφηση</a:t>
            </a:r>
          </a:p>
        </p:txBody>
      </p:sp>
      <p:sp>
        <p:nvSpPr>
          <p:cNvPr id="21508" name="Rectangle 4"/>
          <p:cNvSpPr>
            <a:spLocks noGrp="1" noChangeArrowheads="1"/>
          </p:cNvSpPr>
          <p:nvPr>
            <p:ph sz="half" idx="4294967295"/>
          </p:nvPr>
        </p:nvSpPr>
        <p:spPr>
          <a:xfrm>
            <a:off x="5148064" y="1412776"/>
            <a:ext cx="3714750" cy="3435350"/>
          </a:xfrm>
        </p:spPr>
        <p:txBody>
          <a:bodyPr>
            <a:normAutofit lnSpcReduction="10000"/>
          </a:bodyPr>
          <a:lstStyle/>
          <a:p>
            <a:pPr eaLnBrk="1" hangingPunct="1">
              <a:buFont typeface="Wingdings" pitchFamily="2" charset="2"/>
              <a:buNone/>
            </a:pPr>
            <a:r>
              <a:rPr lang="el-GR" altLang="el-GR" sz="2400" dirty="0" smtClean="0">
                <a:solidFill>
                  <a:schemeClr val="bg1"/>
                </a:solidFill>
              </a:rPr>
              <a:t>Ταχύτητα απορρόφησης</a:t>
            </a:r>
          </a:p>
          <a:p>
            <a:pPr eaLnBrk="1" hangingPunct="1"/>
            <a:r>
              <a:rPr lang="el-GR" altLang="el-GR" sz="2400" dirty="0" smtClean="0">
                <a:solidFill>
                  <a:schemeClr val="bg1"/>
                </a:solidFill>
              </a:rPr>
              <a:t>Ταχύτερη</a:t>
            </a:r>
          </a:p>
          <a:p>
            <a:pPr eaLnBrk="1" hangingPunct="1"/>
            <a:r>
              <a:rPr lang="el-GR" altLang="el-GR" sz="2400" dirty="0" smtClean="0">
                <a:solidFill>
                  <a:schemeClr val="bg1"/>
                </a:solidFill>
                <a:cs typeface="Arial" charset="0"/>
              </a:rPr>
              <a:t>↓</a:t>
            </a:r>
          </a:p>
          <a:p>
            <a:pPr eaLnBrk="1" hangingPunct="1"/>
            <a:r>
              <a:rPr lang="el-GR" altLang="el-GR" sz="2400" dirty="0" smtClean="0">
                <a:solidFill>
                  <a:schemeClr val="bg1"/>
                </a:solidFill>
                <a:cs typeface="Arial" charset="0"/>
              </a:rPr>
              <a:t>↓</a:t>
            </a:r>
          </a:p>
          <a:p>
            <a:pPr eaLnBrk="1" hangingPunct="1"/>
            <a:r>
              <a:rPr lang="el-GR" altLang="el-GR" sz="2400" dirty="0" smtClean="0">
                <a:solidFill>
                  <a:schemeClr val="bg1"/>
                </a:solidFill>
                <a:cs typeface="Arial" charset="0"/>
              </a:rPr>
              <a:t>↓</a:t>
            </a:r>
          </a:p>
          <a:p>
            <a:pPr eaLnBrk="1" hangingPunct="1"/>
            <a:r>
              <a:rPr lang="el-GR" altLang="el-GR" sz="2400" dirty="0" smtClean="0">
                <a:solidFill>
                  <a:schemeClr val="bg1"/>
                </a:solidFill>
                <a:cs typeface="Arial" charset="0"/>
              </a:rPr>
              <a:t>↓</a:t>
            </a:r>
          </a:p>
          <a:p>
            <a:pPr eaLnBrk="1" hangingPunct="1"/>
            <a:r>
              <a:rPr lang="el-GR" altLang="el-GR" sz="2400" dirty="0" smtClean="0">
                <a:solidFill>
                  <a:schemeClr val="bg1"/>
                </a:solidFill>
                <a:cs typeface="Arial" charset="0"/>
              </a:rPr>
              <a:t>↓</a:t>
            </a:r>
          </a:p>
          <a:p>
            <a:pPr eaLnBrk="1" hangingPunct="1"/>
            <a:r>
              <a:rPr lang="el-GR" altLang="el-GR" sz="2400" dirty="0" smtClean="0">
                <a:solidFill>
                  <a:schemeClr val="bg1"/>
                </a:solidFill>
                <a:cs typeface="Arial" charset="0"/>
              </a:rPr>
              <a:t>Βραδύτερη</a:t>
            </a:r>
          </a:p>
          <a:p>
            <a:pPr eaLnBrk="1" hangingPunct="1"/>
            <a:endParaRPr lang="el-GR" altLang="el-GR" sz="2000" dirty="0" smtClean="0">
              <a:solidFill>
                <a:schemeClr val="bg1"/>
              </a:solidFill>
              <a:cs typeface="Arial" charset="0"/>
            </a:endParaRPr>
          </a:p>
          <a:p>
            <a:pPr eaLnBrk="1" hangingPunct="1"/>
            <a:endParaRPr lang="el-GR" altLang="el-GR" sz="2000" dirty="0" smtClean="0">
              <a:solidFill>
                <a:schemeClr val="bg1"/>
              </a:solidFill>
              <a:cs typeface="Arial" charset="0"/>
            </a:endParaRPr>
          </a:p>
        </p:txBody>
      </p:sp>
      <p:cxnSp>
        <p:nvCxnSpPr>
          <p:cNvPr id="5" name="Ευθεία γραμμή σύνδεσης 4"/>
          <p:cNvCxnSpPr/>
          <p:nvPr/>
        </p:nvCxnSpPr>
        <p:spPr>
          <a:xfrm>
            <a:off x="4860032" y="1556792"/>
            <a:ext cx="0" cy="30963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xmlns="" val="589053084"/>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Γεωργία Οικονόμου </a:t>
            </a:r>
            <a:r>
              <a:rPr lang="el-GR" sz="2000" dirty="0" smtClean="0"/>
              <a:t>2014. </a:t>
            </a:r>
            <a:r>
              <a:rPr lang="el-GR" sz="2000" dirty="0"/>
              <a:t>Γεωργία Οικονόμου. </a:t>
            </a:r>
            <a:r>
              <a:rPr lang="el-GR" sz="2000"/>
              <a:t>«Ακτινολογική Νοσηλευτική. </a:t>
            </a:r>
            <a:r>
              <a:rPr lang="el-GR" sz="2000" dirty="0" smtClean="0"/>
              <a:t>Ενότητα </a:t>
            </a:r>
            <a:r>
              <a:rPr lang="en-US" sz="2000" dirty="0" smtClean="0"/>
              <a:t>4:</a:t>
            </a:r>
            <a:r>
              <a:rPr lang="el-GR" sz="2000" dirty="0" smtClean="0"/>
              <a:t> </a:t>
            </a:r>
            <a:r>
              <a:rPr lang="el-GR" sz="2000" dirty="0"/>
              <a:t>Βασικές αρχές Φαρμακολογίας».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dirty="0" smtClean="0"/>
              <a:t>Φαρμακοκινητική - Απορρόφηση </a:t>
            </a:r>
            <a:r>
              <a:rPr lang="el-GR" sz="3000" b="0" dirty="0" smtClean="0"/>
              <a:t>1/7</a:t>
            </a:r>
          </a:p>
        </p:txBody>
      </p:sp>
      <p:sp>
        <p:nvSpPr>
          <p:cNvPr id="22531" name="Rectangle 3"/>
          <p:cNvSpPr>
            <a:spLocks noGrp="1" noChangeArrowheads="1"/>
          </p:cNvSpPr>
          <p:nvPr>
            <p:ph idx="1"/>
          </p:nvPr>
        </p:nvSpPr>
        <p:spPr/>
        <p:txBody>
          <a:bodyPr>
            <a:normAutofit/>
          </a:bodyPr>
          <a:lstStyle/>
          <a:p>
            <a:r>
              <a:rPr lang="el-GR" altLang="el-GR" sz="2800" dirty="0" smtClean="0"/>
              <a:t>Η ταχύτητα με την οποία το φάρμακο φεύγει από τη θέση χορήγησης και η έκταση στην οποία συμβαίνει απορρόφηση</a:t>
            </a:r>
          </a:p>
          <a:p>
            <a:pPr lvl="1"/>
            <a:r>
              <a:rPr lang="el-GR" altLang="el-GR" sz="2800" dirty="0" smtClean="0"/>
              <a:t>Βιοδιαθεσιμότητα</a:t>
            </a:r>
            <a:r>
              <a:rPr lang="en-US" altLang="el-GR" sz="2800" dirty="0" smtClean="0"/>
              <a:t> (bioavailability)</a:t>
            </a:r>
            <a:endParaRPr lang="el-GR" altLang="el-GR" sz="2800" dirty="0" smtClean="0"/>
          </a:p>
          <a:p>
            <a:pPr lvl="1"/>
            <a:r>
              <a:rPr lang="el-GR" altLang="el-GR" sz="2800" dirty="0" smtClean="0"/>
              <a:t>Βιοϊσοδυναμία</a:t>
            </a:r>
            <a:r>
              <a:rPr lang="en-US" altLang="el-GR" sz="2800" dirty="0" smtClean="0"/>
              <a:t> (bioequivalent)</a:t>
            </a:r>
            <a:endParaRPr lang="el-GR" altLang="el-GR" sz="2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xmlns="" val="30637300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dirty="0">
                <a:solidFill>
                  <a:prstClr val="white"/>
                </a:solidFill>
              </a:rPr>
              <a:t>Φαρμακοκινητική - Απορρόφηση </a:t>
            </a:r>
            <a:r>
              <a:rPr lang="el-GR" sz="3000" b="0" dirty="0" smtClean="0">
                <a:solidFill>
                  <a:prstClr val="white"/>
                </a:solidFill>
              </a:rPr>
              <a:t>2/7</a:t>
            </a:r>
            <a:endParaRPr lang="el-GR" dirty="0" smtClean="0"/>
          </a:p>
        </p:txBody>
      </p:sp>
      <p:sp>
        <p:nvSpPr>
          <p:cNvPr id="23555" name="Rectangle 3"/>
          <p:cNvSpPr>
            <a:spLocks noGrp="1" noChangeArrowheads="1"/>
          </p:cNvSpPr>
          <p:nvPr>
            <p:ph idx="1"/>
          </p:nvPr>
        </p:nvSpPr>
        <p:spPr/>
        <p:txBody>
          <a:bodyPr/>
          <a:lstStyle/>
          <a:p>
            <a:r>
              <a:rPr lang="el-GR" altLang="el-GR" smtClean="0"/>
              <a:t>Παράγοντες που επηρεάζουν την απορρόφηση</a:t>
            </a:r>
          </a:p>
          <a:p>
            <a:r>
              <a:rPr lang="el-GR" altLang="el-GR" smtClean="0"/>
              <a:t>Οδός χορήγησης</a:t>
            </a:r>
          </a:p>
          <a:p>
            <a:r>
              <a:rPr lang="el-GR" altLang="el-GR" smtClean="0"/>
              <a:t>Υγρά ή τροφές που χορηγούνται μαζί με το φάρμακο</a:t>
            </a:r>
          </a:p>
          <a:p>
            <a:r>
              <a:rPr lang="el-GR" altLang="el-GR" smtClean="0"/>
              <a:t>Διαμόρφωση της δόσης του φαρμάκου</a:t>
            </a:r>
          </a:p>
          <a:p>
            <a:r>
              <a:rPr lang="el-GR" altLang="el-GR" smtClean="0"/>
              <a:t>Κατάσταση της επιφάνειας απορρόφησης του φαρμάκου</a:t>
            </a:r>
          </a:p>
          <a:p>
            <a:r>
              <a:rPr lang="el-GR" altLang="el-GR" smtClean="0"/>
              <a:t>Ρυθμός ροής αίματος στο τοίχωμα του λεπτού εντέρου</a:t>
            </a:r>
          </a:p>
          <a:p>
            <a:r>
              <a:rPr lang="el-GR" altLang="el-GR" smtClean="0"/>
              <a:t>Οξύτητα του περιεχομένου του στομάχου</a:t>
            </a:r>
          </a:p>
          <a:p>
            <a:r>
              <a:rPr lang="el-GR" altLang="el-GR" smtClean="0"/>
              <a:t>Κατάσταση της κινητικότητας του εντέρου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xmlns="" val="12083048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dirty="0">
                <a:solidFill>
                  <a:prstClr val="white"/>
                </a:solidFill>
              </a:rPr>
              <a:t>Φαρμακοκινητική - Απορρόφηση </a:t>
            </a:r>
            <a:r>
              <a:rPr lang="el-GR" sz="3000" b="0" dirty="0" smtClean="0">
                <a:solidFill>
                  <a:prstClr val="white"/>
                </a:solidFill>
              </a:rPr>
              <a:t>3/7</a:t>
            </a:r>
            <a:endParaRPr lang="el-GR" dirty="0" smtClean="0"/>
          </a:p>
        </p:txBody>
      </p:sp>
      <p:sp>
        <p:nvSpPr>
          <p:cNvPr id="24579" name="Rectangle 3"/>
          <p:cNvSpPr>
            <a:spLocks noGrp="1" noChangeArrowheads="1"/>
          </p:cNvSpPr>
          <p:nvPr>
            <p:ph idx="1"/>
          </p:nvPr>
        </p:nvSpPr>
        <p:spPr/>
        <p:txBody>
          <a:bodyPr/>
          <a:lstStyle/>
          <a:p>
            <a:r>
              <a:rPr lang="el-GR" altLang="el-GR" dirty="0" smtClean="0"/>
              <a:t>Οδοί χορήγησης</a:t>
            </a:r>
          </a:p>
          <a:p>
            <a:r>
              <a:rPr lang="el-GR" altLang="el-GR" dirty="0" smtClean="0"/>
              <a:t>Οι οδοί χορήγησης επηρεάζουν το ρυθμό και την ταχύτητα απορρόφησης των φαρμάκων</a:t>
            </a:r>
          </a:p>
          <a:p>
            <a:pPr lvl="1"/>
            <a:r>
              <a:rPr lang="el-GR" altLang="el-GR" dirty="0" smtClean="0"/>
              <a:t>Εντερική</a:t>
            </a:r>
          </a:p>
          <a:p>
            <a:pPr lvl="1"/>
            <a:r>
              <a:rPr lang="el-GR" altLang="el-GR" dirty="0" smtClean="0"/>
              <a:t>Παρεντερική</a:t>
            </a:r>
          </a:p>
          <a:p>
            <a:pPr lvl="1"/>
            <a:r>
              <a:rPr lang="el-GR" altLang="el-GR" dirty="0" smtClean="0"/>
              <a:t>Τοπική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xmlns="" val="36273195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dirty="0">
                <a:solidFill>
                  <a:prstClr val="white"/>
                </a:solidFill>
              </a:rPr>
              <a:t>Φαρμακοκινητική - Απορρόφηση </a:t>
            </a:r>
            <a:r>
              <a:rPr lang="el-GR" sz="3000" b="0" dirty="0" smtClean="0">
                <a:solidFill>
                  <a:prstClr val="white"/>
                </a:solidFill>
              </a:rPr>
              <a:t>4/7</a:t>
            </a:r>
            <a:endParaRPr lang="el-GR" dirty="0" smtClean="0"/>
          </a:p>
        </p:txBody>
      </p:sp>
      <p:sp>
        <p:nvSpPr>
          <p:cNvPr id="26627" name="Rectangle 3"/>
          <p:cNvSpPr>
            <a:spLocks noGrp="1" noChangeArrowheads="1"/>
          </p:cNvSpPr>
          <p:nvPr>
            <p:ph idx="1"/>
          </p:nvPr>
        </p:nvSpPr>
        <p:spPr/>
        <p:txBody>
          <a:bodyPr/>
          <a:lstStyle/>
          <a:p>
            <a:pPr marL="0" indent="0">
              <a:buNone/>
            </a:pPr>
            <a:r>
              <a:rPr lang="el-GR" altLang="el-GR" b="1" dirty="0" smtClean="0"/>
              <a:t>Εντερική οδός</a:t>
            </a:r>
          </a:p>
          <a:p>
            <a:r>
              <a:rPr lang="el-GR" altLang="el-GR" dirty="0" smtClean="0"/>
              <a:t>Το φάρμακο απορροφάται στη συστηματική κυκλοφορία από το στοματικό ή το γαστρικό βλεννογόνο, το λεπτό έντερο ή το ορθό</a:t>
            </a:r>
          </a:p>
          <a:p>
            <a:pPr lvl="1"/>
            <a:r>
              <a:rPr lang="el-GR" altLang="el-GR" dirty="0" smtClean="0"/>
              <a:t>Από το στόμα</a:t>
            </a:r>
          </a:p>
          <a:p>
            <a:pPr lvl="2"/>
            <a:r>
              <a:rPr lang="el-GR" altLang="el-GR" dirty="0" smtClean="0"/>
              <a:t>Υπογλώσσια</a:t>
            </a:r>
          </a:p>
          <a:p>
            <a:pPr lvl="2"/>
            <a:r>
              <a:rPr lang="el-GR" altLang="el-GR" dirty="0" smtClean="0"/>
              <a:t>Γαργάρες – μπουκώματα</a:t>
            </a:r>
          </a:p>
          <a:p>
            <a:pPr lvl="1"/>
            <a:r>
              <a:rPr lang="el-GR" altLang="el-GR" dirty="0" smtClean="0"/>
              <a:t>Από το </a:t>
            </a:r>
            <a:r>
              <a:rPr lang="el-GR" altLang="el-GR" dirty="0" smtClean="0"/>
              <a:t>ορθό</a:t>
            </a:r>
          </a:p>
          <a:p>
            <a:pPr lvl="2"/>
            <a:r>
              <a:rPr lang="el-GR" altLang="el-GR" dirty="0" smtClean="0"/>
              <a:t>Υπόθετα </a:t>
            </a:r>
          </a:p>
          <a:p>
            <a:pPr lvl="2"/>
            <a:r>
              <a:rPr lang="el-GR" altLang="el-GR" dirty="0" smtClean="0"/>
              <a:t>Κλύσματα </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xmlns="" val="36809021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dirty="0">
                <a:solidFill>
                  <a:prstClr val="white"/>
                </a:solidFill>
              </a:rPr>
              <a:t>Φαρμακοκινητική - Απορρόφηση </a:t>
            </a:r>
            <a:r>
              <a:rPr lang="el-GR" sz="3000" b="0" dirty="0" smtClean="0">
                <a:solidFill>
                  <a:prstClr val="white"/>
                </a:solidFill>
              </a:rPr>
              <a:t>5/7</a:t>
            </a:r>
            <a:endParaRPr lang="el-GR" dirty="0" smtClean="0"/>
          </a:p>
        </p:txBody>
      </p:sp>
      <p:sp>
        <p:nvSpPr>
          <p:cNvPr id="27651" name="Rectangle 3"/>
          <p:cNvSpPr>
            <a:spLocks noGrp="1" noChangeArrowheads="1"/>
          </p:cNvSpPr>
          <p:nvPr>
            <p:ph idx="1"/>
          </p:nvPr>
        </p:nvSpPr>
        <p:spPr/>
        <p:txBody>
          <a:bodyPr>
            <a:normAutofit/>
          </a:bodyPr>
          <a:lstStyle/>
          <a:p>
            <a:pPr marL="0" indent="0">
              <a:buNone/>
            </a:pPr>
            <a:r>
              <a:rPr lang="el-GR" altLang="el-GR" sz="2800" b="1" dirty="0" smtClean="0"/>
              <a:t>Επίδραση της πρώτης διόδου</a:t>
            </a:r>
          </a:p>
          <a:p>
            <a:r>
              <a:rPr lang="el-GR" altLang="el-GR" sz="2800" dirty="0" smtClean="0"/>
              <a:t>Ένα φάρμακο που χορηγείται από το στόμα μπορεί να υποστεί εκτεταμένο μεταβολισμό από το ήπαρ (πρώτη δίοδος) πριν να φθάσει στη συστηματική κυκλοφορία</a:t>
            </a:r>
          </a:p>
          <a:p>
            <a:r>
              <a:rPr lang="el-GR" altLang="el-GR" sz="2800" dirty="0" smtClean="0"/>
              <a:t>Το ίδιο φάρμακο –εάν δοθεί ΕΦ- παρακάμπτει το ήπαρ (και την επίδραση πρώτης διόδου) και έτσι μεγαλύτερα επίπεδα φαρμάκου μπαίνουν  στην κυκλοφορία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xmlns="" val="30127522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A drug's life in the body. Medicines taken by mouth (oral) pass through the liver before they are absorbed into the bloodstream. Other forms of drug administration bypass the liver, entering the blood directl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646" y="908720"/>
            <a:ext cx="5112568" cy="526808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13" name="Ορθογώνιο 12"/>
          <p:cNvSpPr/>
          <p:nvPr/>
        </p:nvSpPr>
        <p:spPr>
          <a:xfrm>
            <a:off x="2448719" y="6248345"/>
            <a:ext cx="4572000" cy="276999"/>
          </a:xfrm>
          <a:prstGeom prst="rect">
            <a:avLst/>
          </a:prstGeom>
        </p:spPr>
        <p:txBody>
          <a:bodyPr>
            <a:spAutoFit/>
          </a:bodyPr>
          <a:lstStyle/>
          <a:p>
            <a:pPr algn="ctr"/>
            <a:r>
              <a:rPr lang="en-US" sz="1200" dirty="0" smtClean="0">
                <a:solidFill>
                  <a:schemeClr val="bg1">
                    <a:lumMod val="75000"/>
                  </a:schemeClr>
                </a:solidFill>
                <a:latin typeface="+mn-lt"/>
              </a:rPr>
              <a:t>©</a:t>
            </a:r>
            <a:r>
              <a:rPr lang="en-US" sz="1200" dirty="0" smtClean="0">
                <a:solidFill>
                  <a:schemeClr val="bg1">
                    <a:lumMod val="75000"/>
                  </a:schemeClr>
                </a:solidFill>
                <a:latin typeface="+mn-lt"/>
                <a:hlinkClick r:id="rId3"/>
              </a:rPr>
              <a:t>publications.nigms.nih.gov</a:t>
            </a:r>
            <a:endParaRPr lang="el-GR" sz="1200" dirty="0">
              <a:solidFill>
                <a:schemeClr val="bg1">
                  <a:lumMod val="75000"/>
                </a:schemeClr>
              </a:solidFill>
              <a:latin typeface="+mn-lt"/>
            </a:endParaRPr>
          </a:p>
        </p:txBody>
      </p:sp>
    </p:spTree>
    <p:extLst>
      <p:ext uri="{BB962C8B-B14F-4D97-AF65-F5344CB8AC3E}">
        <p14:creationId xmlns:p14="http://schemas.microsoft.com/office/powerpoint/2010/main" xmlns="" val="24119889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dirty="0" smtClean="0"/>
              <a:t>Αρχές Φαρμακολογίας </a:t>
            </a:r>
            <a:r>
              <a:rPr lang="el-GR" sz="3000" b="0" dirty="0" smtClean="0"/>
              <a:t>1/3</a:t>
            </a:r>
          </a:p>
        </p:txBody>
      </p:sp>
      <p:sp>
        <p:nvSpPr>
          <p:cNvPr id="10243" name="Rectangle 3"/>
          <p:cNvSpPr>
            <a:spLocks noGrp="1" noChangeArrowheads="1"/>
          </p:cNvSpPr>
          <p:nvPr>
            <p:ph idx="1"/>
          </p:nvPr>
        </p:nvSpPr>
        <p:spPr/>
        <p:txBody>
          <a:bodyPr/>
          <a:lstStyle/>
          <a:p>
            <a:r>
              <a:rPr lang="el-GR" altLang="el-GR" smtClean="0"/>
              <a:t>Φάρμακο</a:t>
            </a:r>
          </a:p>
          <a:p>
            <a:r>
              <a:rPr lang="el-GR" altLang="el-GR" smtClean="0"/>
              <a:t>Οποιαδήποτε ουσία επιδρά στις διεργασίες του οργανισμού</a:t>
            </a:r>
          </a:p>
          <a:p>
            <a:endParaRPr lang="el-GR" altLang="el-GR" smtClean="0"/>
          </a:p>
          <a:p>
            <a:r>
              <a:rPr lang="el-GR" altLang="el-GR" smtClean="0"/>
              <a:t>Φαρμακολογία</a:t>
            </a:r>
          </a:p>
          <a:p>
            <a:r>
              <a:rPr lang="el-GR" altLang="el-GR" smtClean="0"/>
              <a:t>Η επιστήμη των φαρμάκων</a:t>
            </a:r>
            <a:endParaRPr lang="en-GB" altLang="el-GR" smtClean="0"/>
          </a:p>
          <a:p>
            <a:r>
              <a:rPr lang="en-GB" altLang="el-GR" smtClean="0"/>
              <a:t>H </a:t>
            </a:r>
            <a:r>
              <a:rPr lang="el-GR" altLang="el-GR" smtClean="0"/>
              <a:t>μελέτη της επιδράσεως των φαρμάκων και πως αυτές ασκούνται στον οργανισμό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9798222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Επίπεδα ορού - Οδός χορήγησης</a:t>
            </a:r>
            <a:endParaRPr lang="en-US" dirty="0" smtClean="0"/>
          </a:p>
        </p:txBody>
      </p:sp>
      <p:graphicFrame>
        <p:nvGraphicFramePr>
          <p:cNvPr id="1026" name="Content Placeholder 5" descr="Parchment"/>
          <p:cNvGraphicFramePr>
            <a:graphicFrameLocks noGrp="1"/>
          </p:cNvGraphicFramePr>
          <p:nvPr>
            <p:ph idx="1"/>
          </p:nvPr>
        </p:nvGraphicFramePr>
        <p:xfrm>
          <a:off x="1875341" y="1341438"/>
          <a:ext cx="5321881" cy="5256212"/>
        </p:xfrm>
        <a:graphic>
          <a:graphicData uri="http://schemas.openxmlformats.org/presentationml/2006/ole">
            <p:oleObj spid="_x0000_s1044" r:id="rId3" imgW="6431837" imgH="6352583" progId="Excel.Sheet.8">
              <p:embed/>
            </p:oleObj>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xmlns="" val="8569337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dirty="0" smtClean="0"/>
              <a:t>Παράκαμψη της πρώτης διόδου</a:t>
            </a:r>
          </a:p>
        </p:txBody>
      </p:sp>
      <p:sp>
        <p:nvSpPr>
          <p:cNvPr id="14339" name="Rectangle 3"/>
          <p:cNvSpPr>
            <a:spLocks noGrp="1" noChangeArrowheads="1"/>
          </p:cNvSpPr>
          <p:nvPr>
            <p:ph idx="1"/>
          </p:nvPr>
        </p:nvSpPr>
        <p:spPr/>
        <p:txBody>
          <a:bodyPr/>
          <a:lstStyle/>
          <a:p>
            <a:r>
              <a:rPr lang="el-GR" b="1" dirty="0"/>
              <a:t> Οδοί που παρακάμπτουν </a:t>
            </a:r>
            <a:r>
              <a:rPr lang="el-GR" b="1" dirty="0" smtClean="0"/>
              <a:t>το </a:t>
            </a:r>
            <a:r>
              <a:rPr lang="el-GR" b="1" dirty="0"/>
              <a:t>ήπαρ</a:t>
            </a:r>
          </a:p>
          <a:p>
            <a:pPr lvl="1"/>
            <a:r>
              <a:rPr lang="el-GR" dirty="0" smtClean="0"/>
              <a:t>Υπογλώσσια</a:t>
            </a:r>
            <a:endParaRPr lang="en-GB" dirty="0" smtClean="0"/>
          </a:p>
          <a:p>
            <a:pPr lvl="1"/>
            <a:r>
              <a:rPr lang="el-GR" dirty="0" smtClean="0"/>
              <a:t>Γαργάρες</a:t>
            </a:r>
            <a:endParaRPr lang="en-GB" dirty="0" smtClean="0"/>
          </a:p>
          <a:p>
            <a:pPr lvl="1"/>
            <a:r>
              <a:rPr lang="el-GR" dirty="0" err="1" smtClean="0"/>
              <a:t>Διακολπικά</a:t>
            </a:r>
            <a:endParaRPr lang="el-GR" dirty="0" smtClean="0"/>
          </a:p>
          <a:p>
            <a:pPr lvl="1"/>
            <a:r>
              <a:rPr lang="el-GR" dirty="0" smtClean="0"/>
              <a:t>Ορθό*</a:t>
            </a:r>
            <a:endParaRPr lang="en-GB" dirty="0" smtClean="0"/>
          </a:p>
          <a:p>
            <a:pPr lvl="1"/>
            <a:r>
              <a:rPr lang="el-GR" dirty="0" smtClean="0"/>
              <a:t>Ρινικά</a:t>
            </a:r>
            <a:endParaRPr lang="en-GB" dirty="0" smtClean="0"/>
          </a:p>
          <a:p>
            <a:pPr lvl="1"/>
            <a:r>
              <a:rPr lang="el-GR" dirty="0" smtClean="0"/>
              <a:t>Εισπνοή</a:t>
            </a:r>
          </a:p>
          <a:p>
            <a:pPr lvl="1"/>
            <a:endParaRPr lang="el-GR" dirty="0" smtClean="0"/>
          </a:p>
          <a:p>
            <a:pPr marL="360362" lvl="1" indent="0">
              <a:buNone/>
            </a:pPr>
            <a:r>
              <a:rPr lang="el-GR" dirty="0" smtClean="0"/>
              <a:t>* παράκαμψη σε μικρότερο βαθμό</a:t>
            </a:r>
          </a:p>
        </p:txBody>
      </p:sp>
      <p:sp>
        <p:nvSpPr>
          <p:cNvPr id="14340" name="Rectangle 4"/>
          <p:cNvSpPr>
            <a:spLocks noGrp="1" noChangeArrowheads="1"/>
          </p:cNvSpPr>
          <p:nvPr>
            <p:ph sz="half" idx="4294967295"/>
          </p:nvPr>
        </p:nvSpPr>
        <p:spPr>
          <a:xfrm>
            <a:off x="4616152" y="1481435"/>
            <a:ext cx="3124200" cy="3387725"/>
          </a:xfrm>
        </p:spPr>
        <p:txBody>
          <a:bodyPr>
            <a:normAutofit/>
          </a:bodyPr>
          <a:lstStyle/>
          <a:p>
            <a:pPr marL="406908">
              <a:buFont typeface="Courier New" panose="02070309020205020404" pitchFamily="49" charset="0"/>
              <a:buChar char="o"/>
              <a:defRPr/>
            </a:pPr>
            <a:endParaRPr lang="en-GB" sz="2400" dirty="0" smtClean="0">
              <a:solidFill>
                <a:schemeClr val="bg1"/>
              </a:solidFill>
            </a:endParaRPr>
          </a:p>
          <a:p>
            <a:pPr marL="880110" lvl="1" indent="-342900">
              <a:buFont typeface="Courier New" panose="02070309020205020404" pitchFamily="49" charset="0"/>
              <a:buChar char="o"/>
              <a:defRPr/>
            </a:pPr>
            <a:r>
              <a:rPr lang="el-GR" sz="2400" dirty="0" smtClean="0">
                <a:solidFill>
                  <a:schemeClr val="bg1"/>
                </a:solidFill>
              </a:rPr>
              <a:t>Ενδομυϊκά</a:t>
            </a:r>
          </a:p>
          <a:p>
            <a:pPr marL="880110" lvl="1" indent="-342900">
              <a:buFont typeface="Courier New" panose="02070309020205020404" pitchFamily="49" charset="0"/>
              <a:buChar char="o"/>
              <a:defRPr/>
            </a:pPr>
            <a:r>
              <a:rPr lang="el-GR" sz="2400" dirty="0" smtClean="0">
                <a:solidFill>
                  <a:schemeClr val="bg1"/>
                </a:solidFill>
              </a:rPr>
              <a:t>Ε/Φ</a:t>
            </a:r>
            <a:endParaRPr lang="en-GB" sz="2400" dirty="0" smtClean="0">
              <a:solidFill>
                <a:schemeClr val="bg1"/>
              </a:solidFill>
            </a:endParaRPr>
          </a:p>
          <a:p>
            <a:pPr marL="880110" lvl="1" indent="-342900">
              <a:buFont typeface="Courier New" panose="02070309020205020404" pitchFamily="49" charset="0"/>
              <a:buChar char="o"/>
              <a:defRPr/>
            </a:pPr>
            <a:r>
              <a:rPr lang="el-GR" sz="2400" dirty="0" smtClean="0">
                <a:solidFill>
                  <a:schemeClr val="bg1"/>
                </a:solidFill>
              </a:rPr>
              <a:t>Υποδόρια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cxnSp>
        <p:nvCxnSpPr>
          <p:cNvPr id="6" name="Ευθεία γραμμή σύνδεσης 5"/>
          <p:cNvCxnSpPr/>
          <p:nvPr/>
        </p:nvCxnSpPr>
        <p:spPr>
          <a:xfrm>
            <a:off x="4788024" y="1988840"/>
            <a:ext cx="0" cy="30243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02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dirty="0">
                <a:solidFill>
                  <a:prstClr val="white"/>
                </a:solidFill>
              </a:rPr>
              <a:t>Φαρμακοκινητική - Απορρόφηση </a:t>
            </a:r>
            <a:r>
              <a:rPr lang="el-GR" sz="3000" b="0" dirty="0" smtClean="0">
                <a:solidFill>
                  <a:prstClr val="white"/>
                </a:solidFill>
              </a:rPr>
              <a:t>6/7</a:t>
            </a:r>
            <a:endParaRPr lang="el-GR" dirty="0" smtClean="0"/>
          </a:p>
        </p:txBody>
      </p:sp>
      <p:sp>
        <p:nvSpPr>
          <p:cNvPr id="30723" name="Rectangle 3"/>
          <p:cNvSpPr>
            <a:spLocks noGrp="1" noChangeArrowheads="1"/>
          </p:cNvSpPr>
          <p:nvPr>
            <p:ph idx="1"/>
          </p:nvPr>
        </p:nvSpPr>
        <p:spPr/>
        <p:txBody>
          <a:bodyPr>
            <a:normAutofit/>
          </a:bodyPr>
          <a:lstStyle/>
          <a:p>
            <a:r>
              <a:rPr lang="el-GR" altLang="el-GR" dirty="0" smtClean="0"/>
              <a:t>Παρεντερική οδός</a:t>
            </a:r>
          </a:p>
          <a:p>
            <a:r>
              <a:rPr lang="el-GR" altLang="el-GR" dirty="0" smtClean="0"/>
              <a:t>Ε/Φ*</a:t>
            </a:r>
          </a:p>
          <a:p>
            <a:r>
              <a:rPr lang="el-GR" altLang="el-GR" dirty="0" smtClean="0"/>
              <a:t>Ενδομυϊκά</a:t>
            </a:r>
          </a:p>
          <a:p>
            <a:r>
              <a:rPr lang="el-GR" altLang="el-GR" dirty="0" smtClean="0"/>
              <a:t>Υποδόρια</a:t>
            </a:r>
          </a:p>
          <a:p>
            <a:r>
              <a:rPr lang="el-GR" altLang="el-GR" dirty="0" smtClean="0"/>
              <a:t>Ενδοδερμικά </a:t>
            </a:r>
          </a:p>
          <a:p>
            <a:r>
              <a:rPr lang="el-GR" altLang="el-GR" dirty="0" err="1" smtClean="0"/>
              <a:t>Ενδ</a:t>
            </a:r>
            <a:r>
              <a:rPr lang="en-GB" altLang="el-GR" dirty="0" smtClean="0"/>
              <a:t>o</a:t>
            </a:r>
            <a:r>
              <a:rPr lang="el-GR" altLang="el-GR" dirty="0" err="1" smtClean="0"/>
              <a:t>θηκικά</a:t>
            </a:r>
            <a:r>
              <a:rPr lang="el-GR" altLang="el-GR" dirty="0" smtClean="0"/>
              <a:t> </a:t>
            </a:r>
          </a:p>
          <a:p>
            <a:r>
              <a:rPr lang="el-GR" altLang="el-GR" dirty="0" err="1" smtClean="0"/>
              <a:t>Ενδαρθρικά</a:t>
            </a:r>
            <a:endParaRPr lang="el-GR" altLang="el-GR" dirty="0" smtClean="0"/>
          </a:p>
          <a:p>
            <a:endParaRPr lang="el-GR" altLang="el-GR" dirty="0" smtClean="0"/>
          </a:p>
          <a:p>
            <a:pPr marL="0" indent="0">
              <a:buNone/>
            </a:pPr>
            <a:r>
              <a:rPr lang="el-GR" altLang="el-GR" dirty="0" smtClean="0"/>
              <a:t> * ενδοφλέβια η ταχύτερη οδός προς τη συστηματική </a:t>
            </a:r>
            <a:r>
              <a:rPr lang="el-GR" altLang="el-GR" dirty="0" smtClean="0"/>
              <a:t>κυκλοφορία</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xmlns="" val="16895760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dirty="0">
                <a:solidFill>
                  <a:prstClr val="white"/>
                </a:solidFill>
              </a:rPr>
              <a:t>Φαρμακοκινητική - Απορρόφηση </a:t>
            </a:r>
            <a:r>
              <a:rPr lang="el-GR" sz="3000" b="0" dirty="0" smtClean="0">
                <a:solidFill>
                  <a:prstClr val="white"/>
                </a:solidFill>
              </a:rPr>
              <a:t>7/7</a:t>
            </a:r>
            <a:endParaRPr lang="el-GR" dirty="0" smtClean="0"/>
          </a:p>
        </p:txBody>
      </p:sp>
      <p:sp>
        <p:nvSpPr>
          <p:cNvPr id="31747" name="Rectangle 3"/>
          <p:cNvSpPr>
            <a:spLocks noGrp="1" noChangeArrowheads="1"/>
          </p:cNvSpPr>
          <p:nvPr>
            <p:ph idx="1"/>
          </p:nvPr>
        </p:nvSpPr>
        <p:spPr>
          <a:xfrm>
            <a:off x="323528" y="1340768"/>
            <a:ext cx="8424936" cy="4464496"/>
          </a:xfrm>
        </p:spPr>
        <p:txBody>
          <a:bodyPr/>
          <a:lstStyle/>
          <a:p>
            <a:r>
              <a:rPr lang="el-GR" altLang="el-GR" dirty="0" smtClean="0"/>
              <a:t>Τοπική χορήγηση</a:t>
            </a:r>
          </a:p>
          <a:p>
            <a:r>
              <a:rPr lang="el-GR" altLang="el-GR" dirty="0" smtClean="0"/>
              <a:t>Δέρμα</a:t>
            </a:r>
          </a:p>
          <a:p>
            <a:r>
              <a:rPr lang="el-GR" altLang="el-GR" dirty="0" smtClean="0"/>
              <a:t>Μάτια</a:t>
            </a:r>
          </a:p>
          <a:p>
            <a:r>
              <a:rPr lang="el-GR" altLang="el-GR" dirty="0" smtClean="0"/>
              <a:t>Αυτιά </a:t>
            </a:r>
          </a:p>
          <a:p>
            <a:r>
              <a:rPr lang="el-GR" altLang="el-GR" dirty="0" smtClean="0"/>
              <a:t>Μύτη</a:t>
            </a:r>
          </a:p>
          <a:p>
            <a:r>
              <a:rPr lang="el-GR" altLang="el-GR" dirty="0" smtClean="0"/>
              <a:t>Πνεύμονας  (εισπνοή)</a:t>
            </a:r>
          </a:p>
          <a:p>
            <a:r>
              <a:rPr lang="el-GR" altLang="el-GR" dirty="0" smtClean="0"/>
              <a:t>Κόλπος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xmlns="" val="33008808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dirty="0" smtClean="0"/>
              <a:t>Φαρμακοκινητική – Κατανομή </a:t>
            </a:r>
            <a:r>
              <a:rPr lang="el-GR" sz="3000" b="0" dirty="0" smtClean="0"/>
              <a:t>1/2</a:t>
            </a:r>
          </a:p>
        </p:txBody>
      </p:sp>
      <p:sp>
        <p:nvSpPr>
          <p:cNvPr id="32771" name="Rectangle 3"/>
          <p:cNvSpPr>
            <a:spLocks noGrp="1" noChangeArrowheads="1"/>
          </p:cNvSpPr>
          <p:nvPr>
            <p:ph idx="1"/>
          </p:nvPr>
        </p:nvSpPr>
        <p:spPr>
          <a:xfrm>
            <a:off x="323528" y="1340768"/>
            <a:ext cx="8424936" cy="4536504"/>
          </a:xfrm>
        </p:spPr>
        <p:txBody>
          <a:bodyPr/>
          <a:lstStyle/>
          <a:p>
            <a:r>
              <a:rPr lang="el-GR" altLang="el-GR" dirty="0" smtClean="0"/>
              <a:t>Ο τρόπος συμπεριφοράς του φαρμάκου στο σώμα αποτελεί το φαρμακοκινητικό του προφιλ</a:t>
            </a:r>
          </a:p>
          <a:p>
            <a:r>
              <a:rPr lang="el-GR" altLang="el-GR" dirty="0" smtClean="0"/>
              <a:t>Περιλαμβάνει </a:t>
            </a:r>
          </a:p>
          <a:p>
            <a:pPr lvl="1"/>
            <a:r>
              <a:rPr lang="el-GR" altLang="el-GR" dirty="0" smtClean="0"/>
              <a:t>Τρόπο απορρόφησης (τρόπος χορήγησης, ινσουλίνη)</a:t>
            </a:r>
          </a:p>
          <a:p>
            <a:pPr lvl="1"/>
            <a:r>
              <a:rPr lang="el-GR" altLang="el-GR" dirty="0" smtClean="0"/>
              <a:t>Κατανομή στο σώμα (φθάνει στο στόχο)</a:t>
            </a:r>
          </a:p>
          <a:p>
            <a:pPr lvl="1"/>
            <a:r>
              <a:rPr lang="el-GR" altLang="el-GR" dirty="0" smtClean="0"/>
              <a:t>Μεταβολισμό (συχνότητα χορήγησης)</a:t>
            </a:r>
          </a:p>
          <a:p>
            <a:pPr lvl="1"/>
            <a:r>
              <a:rPr lang="el-GR" altLang="el-GR" dirty="0" smtClean="0"/>
              <a:t>Απέκκριση (μέγεθος δόσης, ηπατική, νεφρική λειτουργία, μεγάλη ηλικία)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xmlns="" val="32274157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solidFill>
                  <a:prstClr val="white"/>
                </a:solidFill>
              </a:rPr>
              <a:t>Φαρμακοκινητική – Κατανομή </a:t>
            </a:r>
            <a:r>
              <a:rPr lang="el-GR" sz="3000" b="0" dirty="0" smtClean="0">
                <a:solidFill>
                  <a:prstClr val="white"/>
                </a:solidFill>
              </a:rPr>
              <a:t>2/2</a:t>
            </a:r>
            <a:endParaRPr lang="el-GR" dirty="0"/>
          </a:p>
        </p:txBody>
      </p:sp>
      <p:sp>
        <p:nvSpPr>
          <p:cNvPr id="33795" name="Content Placeholder 2"/>
          <p:cNvSpPr>
            <a:spLocks noGrp="1"/>
          </p:cNvSpPr>
          <p:nvPr>
            <p:ph idx="1"/>
          </p:nvPr>
        </p:nvSpPr>
        <p:spPr/>
        <p:txBody>
          <a:bodyPr/>
          <a:lstStyle/>
          <a:p>
            <a:r>
              <a:rPr lang="el-GR" altLang="el-GR" smtClean="0"/>
              <a:t>Τα φάρμακα κατανέμονται σε έναν ή παραπάνω από τους παρακάτω χώρους</a:t>
            </a:r>
            <a:r>
              <a:rPr lang="en-US" altLang="el-GR" smtClean="0"/>
              <a:t>:</a:t>
            </a:r>
            <a:endParaRPr lang="el-GR" altLang="el-GR" smtClean="0"/>
          </a:p>
          <a:p>
            <a:pPr lvl="1"/>
            <a:r>
              <a:rPr lang="el-GR" altLang="el-GR" smtClean="0"/>
              <a:t>Πλάσμα (4λ)</a:t>
            </a:r>
            <a:endParaRPr lang="en-US" altLang="el-GR" smtClean="0"/>
          </a:p>
          <a:p>
            <a:pPr lvl="1"/>
            <a:r>
              <a:rPr lang="el-GR" altLang="el-GR" smtClean="0"/>
              <a:t>Μεσοκυττάριο χώρο (10λ)</a:t>
            </a:r>
            <a:endParaRPr lang="en-US" altLang="el-GR" smtClean="0"/>
          </a:p>
          <a:p>
            <a:pPr lvl="1"/>
            <a:r>
              <a:rPr lang="el-GR" altLang="el-GR" smtClean="0"/>
              <a:t>Ενδοκυττάριο χώρο (28λ)</a:t>
            </a:r>
            <a:endParaRPr lang="en-US" altLang="el-GR" smtClean="0"/>
          </a:p>
          <a:p>
            <a:endParaRPr lang="en-US" altLang="el-GR" smtClean="0"/>
          </a:p>
        </p:txBody>
      </p:sp>
      <p:sp>
        <p:nvSpPr>
          <p:cNvPr id="33796" name="AutoShape 4"/>
          <p:cNvSpPr>
            <a:spLocks noChangeArrowheads="1"/>
          </p:cNvSpPr>
          <p:nvPr/>
        </p:nvSpPr>
        <p:spPr bwMode="auto">
          <a:xfrm>
            <a:off x="7286625" y="2571750"/>
            <a:ext cx="1219200" cy="3886200"/>
          </a:xfrm>
          <a:prstGeom prst="can">
            <a:avLst>
              <a:gd name="adj" fmla="val 46219"/>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33797" name="AutoShape 5"/>
          <p:cNvSpPr>
            <a:spLocks noChangeArrowheads="1"/>
          </p:cNvSpPr>
          <p:nvPr/>
        </p:nvSpPr>
        <p:spPr bwMode="auto">
          <a:xfrm>
            <a:off x="7286625" y="3286125"/>
            <a:ext cx="1219200" cy="1371600"/>
          </a:xfrm>
          <a:prstGeom prst="flowChartMagneticDisk">
            <a:avLst/>
          </a:prstGeom>
          <a:solidFill>
            <a:srgbClr val="FF99CC"/>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cxnSp>
        <p:nvCxnSpPr>
          <p:cNvPr id="33798" name="Straight Arrow Connector 10"/>
          <p:cNvCxnSpPr>
            <a:cxnSpLocks noChangeShapeType="1"/>
          </p:cNvCxnSpPr>
          <p:nvPr/>
        </p:nvCxnSpPr>
        <p:spPr bwMode="auto">
          <a:xfrm flipV="1">
            <a:off x="5143500" y="3216275"/>
            <a:ext cx="2357438" cy="212725"/>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cxnSp>
        <p:nvCxnSpPr>
          <p:cNvPr id="33799" name="Straight Arrow Connector 12"/>
          <p:cNvCxnSpPr>
            <a:cxnSpLocks noChangeShapeType="1"/>
          </p:cNvCxnSpPr>
          <p:nvPr/>
        </p:nvCxnSpPr>
        <p:spPr bwMode="auto">
          <a:xfrm>
            <a:off x="5929313" y="4000500"/>
            <a:ext cx="1857375" cy="7143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cxnSp>
        <p:nvCxnSpPr>
          <p:cNvPr id="33800" name="Straight Arrow Connector 14"/>
          <p:cNvCxnSpPr>
            <a:cxnSpLocks noChangeShapeType="1"/>
          </p:cNvCxnSpPr>
          <p:nvPr/>
        </p:nvCxnSpPr>
        <p:spPr bwMode="auto">
          <a:xfrm>
            <a:off x="5072063" y="4572000"/>
            <a:ext cx="2714625" cy="928688"/>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xmlns="" val="35237628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mtClean="0"/>
              <a:t>Φαρμακοκινητική - Απομάκρυνση του φαρμάκου</a:t>
            </a:r>
            <a:endParaRPr lang="en-US" dirty="0" smtClean="0"/>
          </a:p>
        </p:txBody>
      </p:sp>
      <p:sp>
        <p:nvSpPr>
          <p:cNvPr id="34819" name="Content Placeholder 2"/>
          <p:cNvSpPr>
            <a:spLocks noGrp="1"/>
          </p:cNvSpPr>
          <p:nvPr>
            <p:ph idx="1"/>
          </p:nvPr>
        </p:nvSpPr>
        <p:spPr/>
        <p:txBody>
          <a:bodyPr/>
          <a:lstStyle/>
          <a:p>
            <a:r>
              <a:rPr lang="el-GR" altLang="el-GR" dirty="0" smtClean="0"/>
              <a:t>Ποιο σημαντική οδός η νεφρική</a:t>
            </a:r>
          </a:p>
          <a:p>
            <a:pPr lvl="1"/>
            <a:r>
              <a:rPr lang="el-GR" altLang="el-GR" dirty="0" smtClean="0"/>
              <a:t>Διήθηση</a:t>
            </a:r>
          </a:p>
          <a:p>
            <a:pPr lvl="1"/>
            <a:r>
              <a:rPr lang="el-GR" altLang="el-GR" dirty="0" err="1" smtClean="0"/>
              <a:t>Απέκρριση</a:t>
            </a:r>
            <a:r>
              <a:rPr lang="el-GR" altLang="el-GR" dirty="0" smtClean="0"/>
              <a:t> </a:t>
            </a:r>
          </a:p>
          <a:p>
            <a:pPr lvl="1"/>
            <a:r>
              <a:rPr lang="el-GR" altLang="el-GR" dirty="0" err="1" smtClean="0"/>
              <a:t>Επαναρρόφηση</a:t>
            </a:r>
            <a:r>
              <a:rPr lang="el-GR" altLang="el-GR" dirty="0" smtClean="0"/>
              <a:t> </a:t>
            </a:r>
            <a:endParaRPr lang="en-US" altLang="el-GR" dirty="0" smtClean="0"/>
          </a:p>
          <a:p>
            <a:r>
              <a:rPr lang="el-GR" altLang="el-GR" dirty="0" smtClean="0"/>
              <a:t>Μερικά μπορεί να απομακρυνθούν από τη χολή, το έντερο, τον πνεύμονα ή το γάλα</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xmlns="" val="31926386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863588" y="2204864"/>
            <a:ext cx="7416824" cy="1584176"/>
          </a:xfrm>
          <a:ln>
            <a:solidFill>
              <a:schemeClr val="bg1"/>
            </a:solidFill>
          </a:ln>
        </p:spPr>
        <p:txBody>
          <a:bodyPr anchor="ctr">
            <a:normAutofit/>
          </a:bodyPr>
          <a:lstStyle/>
          <a:p>
            <a:pPr algn="ctr">
              <a:buFont typeface="Wingdings" panose="05000000000000000000" pitchFamily="2" charset="2"/>
              <a:buChar char="ü"/>
            </a:pPr>
            <a:r>
              <a:rPr lang="el-GR" altLang="el-GR" sz="2800" dirty="0" smtClean="0"/>
              <a:t>Το </a:t>
            </a:r>
            <a:r>
              <a:rPr lang="el-GR" altLang="el-GR" sz="2800" dirty="0" err="1" smtClean="0"/>
              <a:t>φαρμακοκινητικό</a:t>
            </a:r>
            <a:r>
              <a:rPr lang="el-GR" altLang="el-GR" sz="2800" dirty="0" smtClean="0"/>
              <a:t> προφίλ ενός φαρμάκου εξαρτάται από τον τρόπο χορήγησης </a:t>
            </a:r>
            <a:endParaRPr lang="en-US" altLang="el-GR" sz="2800" dirty="0" smtClean="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xmlns="" val="13179475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Χορήγηση από το στόμα</a:t>
            </a:r>
            <a:endParaRPr lang="en-US" dirty="0" smtClean="0"/>
          </a:p>
        </p:txBody>
      </p:sp>
      <p:sp>
        <p:nvSpPr>
          <p:cNvPr id="11" name="Content Placeholder 10"/>
          <p:cNvSpPr>
            <a:spLocks noGrp="1"/>
          </p:cNvSpPr>
          <p:nvPr>
            <p:ph idx="1"/>
          </p:nvPr>
        </p:nvSpPr>
        <p:spPr/>
        <p:txBody>
          <a:bodyPr/>
          <a:lstStyle/>
          <a:p>
            <a:r>
              <a:rPr lang="el-GR" smtClean="0"/>
              <a:t>Καθυστερεί η κορυφή</a:t>
            </a:r>
          </a:p>
          <a:p>
            <a:r>
              <a:rPr lang="el-GR" smtClean="0"/>
              <a:t>Πολλαπλές κορυφές με τις δόσεις</a:t>
            </a:r>
            <a:endParaRPr lang="en-US" dirty="0" smtClean="0"/>
          </a:p>
        </p:txBody>
      </p:sp>
      <p:grpSp>
        <p:nvGrpSpPr>
          <p:cNvPr id="36868" name="Group 4"/>
          <p:cNvGrpSpPr>
            <a:grpSpLocks/>
          </p:cNvGrpSpPr>
          <p:nvPr/>
        </p:nvGrpSpPr>
        <p:grpSpPr bwMode="auto">
          <a:xfrm>
            <a:off x="3929063" y="2643188"/>
            <a:ext cx="4803775" cy="3968750"/>
            <a:chOff x="2494" y="1329"/>
            <a:chExt cx="3026" cy="2500"/>
          </a:xfrm>
        </p:grpSpPr>
        <p:sp>
          <p:nvSpPr>
            <p:cNvPr id="36871" name="Line 5"/>
            <p:cNvSpPr>
              <a:spLocks noChangeShapeType="1"/>
            </p:cNvSpPr>
            <p:nvPr/>
          </p:nvSpPr>
          <p:spPr bwMode="auto">
            <a:xfrm flipV="1">
              <a:off x="2880" y="1329"/>
              <a:ext cx="0" cy="2208"/>
            </a:xfrm>
            <a:prstGeom prst="line">
              <a:avLst/>
            </a:prstGeom>
            <a:noFill/>
            <a:ln w="5715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l-GR">
                <a:solidFill>
                  <a:schemeClr val="bg1"/>
                </a:solidFill>
              </a:endParaRPr>
            </a:p>
          </p:txBody>
        </p:sp>
        <p:sp>
          <p:nvSpPr>
            <p:cNvPr id="36872" name="Line 6"/>
            <p:cNvSpPr>
              <a:spLocks noChangeShapeType="1"/>
            </p:cNvSpPr>
            <p:nvPr/>
          </p:nvSpPr>
          <p:spPr bwMode="auto">
            <a:xfrm flipV="1">
              <a:off x="2880" y="3537"/>
              <a:ext cx="2640" cy="15"/>
            </a:xfrm>
            <a:prstGeom prst="line">
              <a:avLst/>
            </a:prstGeom>
            <a:noFill/>
            <a:ln w="5715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l-GR">
                <a:solidFill>
                  <a:schemeClr val="bg1"/>
                </a:solidFill>
              </a:endParaRPr>
            </a:p>
          </p:txBody>
        </p:sp>
        <p:sp>
          <p:nvSpPr>
            <p:cNvPr id="36873" name="Text Box 7"/>
            <p:cNvSpPr txBox="1">
              <a:spLocks noChangeArrowheads="1"/>
            </p:cNvSpPr>
            <p:nvPr/>
          </p:nvSpPr>
          <p:spPr bwMode="auto">
            <a:xfrm rot="-5400000">
              <a:off x="1645" y="2389"/>
              <a:ext cx="199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l-GR" sz="2400">
                  <a:solidFill>
                    <a:schemeClr val="bg1"/>
                  </a:solidFill>
                  <a:latin typeface="Times New Roman" pitchFamily="18" charset="0"/>
                </a:rPr>
                <a:t>Συγκέντρωση στον ορό </a:t>
              </a:r>
              <a:endParaRPr lang="en-US" altLang="el-GR" sz="2400">
                <a:solidFill>
                  <a:schemeClr val="bg1"/>
                </a:solidFill>
                <a:latin typeface="Times New Roman" pitchFamily="18" charset="0"/>
              </a:endParaRPr>
            </a:p>
          </p:txBody>
        </p:sp>
        <p:sp>
          <p:nvSpPr>
            <p:cNvPr id="36874" name="Text Box 8"/>
            <p:cNvSpPr txBox="1">
              <a:spLocks noChangeArrowheads="1"/>
            </p:cNvSpPr>
            <p:nvPr/>
          </p:nvSpPr>
          <p:spPr bwMode="auto">
            <a:xfrm>
              <a:off x="3704" y="3538"/>
              <a:ext cx="712" cy="29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l-GR" sz="2400">
                  <a:solidFill>
                    <a:schemeClr val="bg1"/>
                  </a:solidFill>
                  <a:latin typeface="Times New Roman" pitchFamily="18" charset="0"/>
                </a:rPr>
                <a:t>Χρόνος</a:t>
              </a:r>
              <a:endParaRPr lang="en-US" altLang="el-GR" sz="2400">
                <a:solidFill>
                  <a:schemeClr val="bg1"/>
                </a:solidFill>
                <a:latin typeface="Times New Roman" pitchFamily="18" charset="0"/>
              </a:endParaRPr>
            </a:p>
          </p:txBody>
        </p:sp>
      </p:grpSp>
      <p:sp>
        <p:nvSpPr>
          <p:cNvPr id="36869" name="Freeform 10"/>
          <p:cNvSpPr>
            <a:spLocks/>
          </p:cNvSpPr>
          <p:nvPr/>
        </p:nvSpPr>
        <p:spPr bwMode="auto">
          <a:xfrm>
            <a:off x="5395913" y="3078163"/>
            <a:ext cx="2895600" cy="1727200"/>
          </a:xfrm>
          <a:custGeom>
            <a:avLst/>
            <a:gdLst>
              <a:gd name="T0" fmla="*/ 0 w 1824"/>
              <a:gd name="T1" fmla="*/ 2147483647 h 1088"/>
              <a:gd name="T2" fmla="*/ 2147483647 w 1824"/>
              <a:gd name="T3" fmla="*/ 2147483647 h 1088"/>
              <a:gd name="T4" fmla="*/ 2147483647 w 1824"/>
              <a:gd name="T5" fmla="*/ 2147483647 h 1088"/>
              <a:gd name="T6" fmla="*/ 2147483647 w 1824"/>
              <a:gd name="T7" fmla="*/ 2147483647 h 1088"/>
              <a:gd name="T8" fmla="*/ 2147483647 w 1824"/>
              <a:gd name="T9" fmla="*/ 2147483647 h 1088"/>
              <a:gd name="T10" fmla="*/ 2147483647 w 1824"/>
              <a:gd name="T11" fmla="*/ 2147483647 h 1088"/>
              <a:gd name="T12" fmla="*/ 2147483647 w 1824"/>
              <a:gd name="T13" fmla="*/ 2147483647 h 1088"/>
              <a:gd name="T14" fmla="*/ 2147483647 w 1824"/>
              <a:gd name="T15" fmla="*/ 2147483647 h 1088"/>
              <a:gd name="T16" fmla="*/ 2147483647 w 1824"/>
              <a:gd name="T17" fmla="*/ 2147483647 h 1088"/>
              <a:gd name="T18" fmla="*/ 2147483647 w 1824"/>
              <a:gd name="T19" fmla="*/ 2147483647 h 1088"/>
              <a:gd name="T20" fmla="*/ 2147483647 w 1824"/>
              <a:gd name="T21" fmla="*/ 2147483647 h 10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4"/>
              <a:gd name="T34" fmla="*/ 0 h 1088"/>
              <a:gd name="T35" fmla="*/ 1824 w 1824"/>
              <a:gd name="T36" fmla="*/ 1088 h 10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4" h="1088">
                <a:moveTo>
                  <a:pt x="0" y="1088"/>
                </a:moveTo>
                <a:cubicBezTo>
                  <a:pt x="44" y="912"/>
                  <a:pt x="88" y="736"/>
                  <a:pt x="144" y="656"/>
                </a:cubicBezTo>
                <a:cubicBezTo>
                  <a:pt x="200" y="576"/>
                  <a:pt x="280" y="600"/>
                  <a:pt x="336" y="608"/>
                </a:cubicBezTo>
                <a:cubicBezTo>
                  <a:pt x="392" y="616"/>
                  <a:pt x="424" y="744"/>
                  <a:pt x="480" y="704"/>
                </a:cubicBezTo>
                <a:cubicBezTo>
                  <a:pt x="536" y="664"/>
                  <a:pt x="608" y="432"/>
                  <a:pt x="672" y="368"/>
                </a:cubicBezTo>
                <a:cubicBezTo>
                  <a:pt x="736" y="304"/>
                  <a:pt x="824" y="312"/>
                  <a:pt x="864" y="320"/>
                </a:cubicBezTo>
                <a:cubicBezTo>
                  <a:pt x="904" y="328"/>
                  <a:pt x="864" y="440"/>
                  <a:pt x="912" y="416"/>
                </a:cubicBezTo>
                <a:cubicBezTo>
                  <a:pt x="960" y="392"/>
                  <a:pt x="1088" y="192"/>
                  <a:pt x="1152" y="176"/>
                </a:cubicBezTo>
                <a:cubicBezTo>
                  <a:pt x="1216" y="160"/>
                  <a:pt x="1224" y="344"/>
                  <a:pt x="1296" y="320"/>
                </a:cubicBezTo>
                <a:cubicBezTo>
                  <a:pt x="1368" y="296"/>
                  <a:pt x="1496" y="64"/>
                  <a:pt x="1584" y="32"/>
                </a:cubicBezTo>
                <a:cubicBezTo>
                  <a:pt x="1672" y="0"/>
                  <a:pt x="1784" y="112"/>
                  <a:pt x="1824" y="128"/>
                </a:cubicBezTo>
              </a:path>
            </a:pathLst>
          </a:custGeom>
          <a:noFill/>
          <a:ln w="38100">
            <a:solidFill>
              <a:schemeClr val="accent5">
                <a:lumMod val="40000"/>
                <a:lumOff val="6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l-GR"/>
          </a:p>
        </p:txBody>
      </p:sp>
      <p:sp>
        <p:nvSpPr>
          <p:cNvPr id="36870" name="Freeform 9"/>
          <p:cNvSpPr>
            <a:spLocks/>
          </p:cNvSpPr>
          <p:nvPr/>
        </p:nvSpPr>
        <p:spPr bwMode="auto">
          <a:xfrm>
            <a:off x="4710113" y="4843463"/>
            <a:ext cx="3733800" cy="1333500"/>
          </a:xfrm>
          <a:custGeom>
            <a:avLst/>
            <a:gdLst>
              <a:gd name="T0" fmla="*/ 0 w 2352"/>
              <a:gd name="T1" fmla="*/ 2147483647 h 840"/>
              <a:gd name="T2" fmla="*/ 2147483647 w 2352"/>
              <a:gd name="T3" fmla="*/ 2147483647 h 840"/>
              <a:gd name="T4" fmla="*/ 2147483647 w 2352"/>
              <a:gd name="T5" fmla="*/ 2147483647 h 840"/>
              <a:gd name="T6" fmla="*/ 2147483647 w 2352"/>
              <a:gd name="T7" fmla="*/ 2147483647 h 840"/>
              <a:gd name="T8" fmla="*/ 2147483647 w 2352"/>
              <a:gd name="T9" fmla="*/ 2147483647 h 840"/>
              <a:gd name="T10" fmla="*/ 2147483647 w 2352"/>
              <a:gd name="T11" fmla="*/ 2147483647 h 840"/>
              <a:gd name="T12" fmla="*/ 2147483647 w 2352"/>
              <a:gd name="T13" fmla="*/ 2147483647 h 840"/>
              <a:gd name="T14" fmla="*/ 2147483647 w 2352"/>
              <a:gd name="T15" fmla="*/ 2147483647 h 840"/>
              <a:gd name="T16" fmla="*/ 0 60000 65536"/>
              <a:gd name="T17" fmla="*/ 0 60000 65536"/>
              <a:gd name="T18" fmla="*/ 0 60000 65536"/>
              <a:gd name="T19" fmla="*/ 0 60000 65536"/>
              <a:gd name="T20" fmla="*/ 0 60000 65536"/>
              <a:gd name="T21" fmla="*/ 0 60000 65536"/>
              <a:gd name="T22" fmla="*/ 0 60000 65536"/>
              <a:gd name="T23" fmla="*/ 0 60000 65536"/>
              <a:gd name="T24" fmla="*/ 0 w 2352"/>
              <a:gd name="T25" fmla="*/ 0 h 840"/>
              <a:gd name="T26" fmla="*/ 2352 w 2352"/>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2" h="840">
                <a:moveTo>
                  <a:pt x="0" y="840"/>
                </a:moveTo>
                <a:cubicBezTo>
                  <a:pt x="24" y="712"/>
                  <a:pt x="48" y="584"/>
                  <a:pt x="96" y="456"/>
                </a:cubicBezTo>
                <a:cubicBezTo>
                  <a:pt x="144" y="328"/>
                  <a:pt x="216" y="144"/>
                  <a:pt x="288" y="72"/>
                </a:cubicBezTo>
                <a:cubicBezTo>
                  <a:pt x="360" y="0"/>
                  <a:pt x="440" y="0"/>
                  <a:pt x="528" y="24"/>
                </a:cubicBezTo>
                <a:cubicBezTo>
                  <a:pt x="616" y="48"/>
                  <a:pt x="712" y="144"/>
                  <a:pt x="816" y="216"/>
                </a:cubicBezTo>
                <a:cubicBezTo>
                  <a:pt x="920" y="288"/>
                  <a:pt x="1016" y="376"/>
                  <a:pt x="1152" y="456"/>
                </a:cubicBezTo>
                <a:cubicBezTo>
                  <a:pt x="1288" y="536"/>
                  <a:pt x="1432" y="632"/>
                  <a:pt x="1632" y="696"/>
                </a:cubicBezTo>
                <a:cubicBezTo>
                  <a:pt x="1832" y="760"/>
                  <a:pt x="2232" y="816"/>
                  <a:pt x="2352" y="840"/>
                </a:cubicBezTo>
              </a:path>
            </a:pathLst>
          </a:custGeom>
          <a:noFill/>
          <a:ln w="38100">
            <a:solidFill>
              <a:srgbClr val="99FF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xmlns="" val="29429980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Χορήγηση ΕΦ εφ άπαξ</a:t>
            </a:r>
            <a:endParaRPr lang="en-US" dirty="0" smtClean="0"/>
          </a:p>
        </p:txBody>
      </p:sp>
      <p:sp>
        <p:nvSpPr>
          <p:cNvPr id="37891" name="Content Placeholder 2"/>
          <p:cNvSpPr>
            <a:spLocks noGrp="1"/>
          </p:cNvSpPr>
          <p:nvPr>
            <p:ph idx="1"/>
          </p:nvPr>
        </p:nvSpPr>
        <p:spPr/>
        <p:txBody>
          <a:bodyPr/>
          <a:lstStyle/>
          <a:p>
            <a:r>
              <a:rPr lang="el-GR" altLang="el-GR" smtClean="0"/>
              <a:t>Η κορυφή συγκέντρωσης στο πλάσμα φθάνει αμέσως </a:t>
            </a:r>
            <a:endParaRPr lang="en-US" altLang="el-GR" smtClean="0"/>
          </a:p>
          <a:p>
            <a:r>
              <a:rPr lang="el-GR" altLang="el-GR" smtClean="0"/>
              <a:t>Δε δημιουργείται σταθερό επίπεδο</a:t>
            </a:r>
            <a:endParaRPr lang="en-US" altLang="el-GR" smtClean="0"/>
          </a:p>
        </p:txBody>
      </p:sp>
      <p:sp>
        <p:nvSpPr>
          <p:cNvPr id="37892" name="Freeform 12"/>
          <p:cNvSpPr>
            <a:spLocks noChangeArrowheads="1"/>
          </p:cNvSpPr>
          <p:nvPr/>
        </p:nvSpPr>
        <p:spPr bwMode="auto">
          <a:xfrm>
            <a:off x="4929188" y="3854450"/>
            <a:ext cx="2935287" cy="2646363"/>
          </a:xfrm>
          <a:custGeom>
            <a:avLst/>
            <a:gdLst>
              <a:gd name="T0" fmla="*/ 0 w 2363372"/>
              <a:gd name="T1" fmla="*/ 0 h 2447778"/>
              <a:gd name="T2" fmla="*/ 8768123 w 2363372"/>
              <a:gd name="T3" fmla="*/ 2683322 h 2447778"/>
              <a:gd name="T4" fmla="*/ 27473477 w 2363372"/>
              <a:gd name="T5" fmla="*/ 5660119 h 2447778"/>
              <a:gd name="T6" fmla="*/ 49101491 w 2363372"/>
              <a:gd name="T7" fmla="*/ 7295270 h 2447778"/>
              <a:gd name="T8" fmla="*/ 49101491 w 2363372"/>
              <a:gd name="T9" fmla="*/ 7295270 h 2447778"/>
              <a:gd name="T10" fmla="*/ 0 60000 65536"/>
              <a:gd name="T11" fmla="*/ 0 60000 65536"/>
              <a:gd name="T12" fmla="*/ 0 60000 65536"/>
              <a:gd name="T13" fmla="*/ 0 60000 65536"/>
              <a:gd name="T14" fmla="*/ 0 60000 65536"/>
              <a:gd name="T15" fmla="*/ 0 w 2363372"/>
              <a:gd name="T16" fmla="*/ 0 h 2447778"/>
              <a:gd name="T17" fmla="*/ 2363372 w 2363372"/>
              <a:gd name="T18" fmla="*/ 2447778 h 2447778"/>
            </a:gdLst>
            <a:ahLst/>
            <a:cxnLst>
              <a:cxn ang="T10">
                <a:pos x="T0" y="T1"/>
              </a:cxn>
              <a:cxn ang="T11">
                <a:pos x="T2" y="T3"/>
              </a:cxn>
              <a:cxn ang="T12">
                <a:pos x="T4" y="T5"/>
              </a:cxn>
              <a:cxn ang="T13">
                <a:pos x="T6" y="T7"/>
              </a:cxn>
              <a:cxn ang="T14">
                <a:pos x="T8" y="T9"/>
              </a:cxn>
            </a:cxnLst>
            <a:rect l="T15" t="T16" r="T17" b="T18"/>
            <a:pathLst>
              <a:path w="2363372" h="2447778">
                <a:moveTo>
                  <a:pt x="0" y="0"/>
                </a:moveTo>
                <a:cubicBezTo>
                  <a:pt x="100818" y="291904"/>
                  <a:pt x="201636" y="583809"/>
                  <a:pt x="422030" y="900332"/>
                </a:cubicBezTo>
                <a:cubicBezTo>
                  <a:pt x="642424" y="1216855"/>
                  <a:pt x="998806" y="1641230"/>
                  <a:pt x="1322363" y="1899138"/>
                </a:cubicBezTo>
                <a:cubicBezTo>
                  <a:pt x="1645920" y="2157046"/>
                  <a:pt x="2363372" y="2447778"/>
                  <a:pt x="2363372" y="2447778"/>
                </a:cubicBezTo>
              </a:path>
            </a:pathLst>
          </a:custGeom>
          <a:noFill/>
          <a:ln w="38100" cap="sq" algn="ctr">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l-GR"/>
          </a:p>
        </p:txBody>
      </p:sp>
      <p:cxnSp>
        <p:nvCxnSpPr>
          <p:cNvPr id="37893" name="Straight Connector 14"/>
          <p:cNvCxnSpPr>
            <a:cxnSpLocks noChangeShapeType="1"/>
          </p:cNvCxnSpPr>
          <p:nvPr/>
        </p:nvCxnSpPr>
        <p:spPr bwMode="auto">
          <a:xfrm rot="16200000" flipH="1">
            <a:off x="3109119" y="4964907"/>
            <a:ext cx="3284537" cy="69850"/>
          </a:xfrm>
          <a:prstGeom prst="line">
            <a:avLst/>
          </a:prstGeom>
          <a:noFill/>
          <a:ln w="28575" cap="sq" algn="ctr">
            <a:solidFill>
              <a:schemeClr val="bg1"/>
            </a:solidFill>
            <a:round/>
            <a:headEnd type="none" w="sm" len="sm"/>
            <a:tailEnd type="none" w="sm" len="sm"/>
          </a:ln>
          <a:extLst>
            <a:ext uri="{909E8E84-426E-40DD-AFC4-6F175D3DCCD1}">
              <a14:hiddenFill xmlns:a14="http://schemas.microsoft.com/office/drawing/2010/main" xmlns="">
                <a:noFill/>
              </a14:hiddenFill>
            </a:ext>
          </a:extLst>
        </p:spPr>
      </p:cxnSp>
      <p:cxnSp>
        <p:nvCxnSpPr>
          <p:cNvPr id="37894" name="Straight Connector 18"/>
          <p:cNvCxnSpPr>
            <a:cxnSpLocks noChangeShapeType="1"/>
          </p:cNvCxnSpPr>
          <p:nvPr/>
        </p:nvCxnSpPr>
        <p:spPr bwMode="auto">
          <a:xfrm>
            <a:off x="4786313" y="6642100"/>
            <a:ext cx="3429000" cy="1588"/>
          </a:xfrm>
          <a:prstGeom prst="line">
            <a:avLst/>
          </a:prstGeom>
          <a:noFill/>
          <a:ln w="28575" cap="sq" algn="ctr">
            <a:solidFill>
              <a:schemeClr val="bg1"/>
            </a:solidFill>
            <a:round/>
            <a:headEnd type="none" w="sm" len="sm"/>
            <a:tailEnd type="none" w="sm" len="sm"/>
          </a:ln>
          <a:extLst>
            <a:ext uri="{909E8E84-426E-40DD-AFC4-6F175D3DCCD1}">
              <a14:hiddenFill xmlns:a14="http://schemas.microsoft.com/office/drawing/2010/main" xmlns="">
                <a:noFill/>
              </a14:hiddenFill>
            </a:ext>
          </a:extLst>
        </p:spPr>
      </p:cxnSp>
      <p:sp>
        <p:nvSpPr>
          <p:cNvPr id="20" name="Freeform 19"/>
          <p:cNvSpPr/>
          <p:nvPr/>
        </p:nvSpPr>
        <p:spPr bwMode="auto">
          <a:xfrm>
            <a:off x="4924425" y="5345113"/>
            <a:ext cx="2489200" cy="1266825"/>
          </a:xfrm>
          <a:custGeom>
            <a:avLst/>
            <a:gdLst>
              <a:gd name="connsiteX0" fmla="*/ 0 w 2489982"/>
              <a:gd name="connsiteY0" fmla="*/ 0 h 1266092"/>
              <a:gd name="connsiteX1" fmla="*/ 492370 w 2489982"/>
              <a:gd name="connsiteY1" fmla="*/ 464234 h 1266092"/>
              <a:gd name="connsiteX2" fmla="*/ 1786597 w 2489982"/>
              <a:gd name="connsiteY2" fmla="*/ 1111348 h 1266092"/>
              <a:gd name="connsiteX3" fmla="*/ 2489982 w 2489982"/>
              <a:gd name="connsiteY3" fmla="*/ 1266092 h 1266092"/>
            </a:gdLst>
            <a:ahLst/>
            <a:cxnLst>
              <a:cxn ang="0">
                <a:pos x="connsiteX0" y="connsiteY0"/>
              </a:cxn>
              <a:cxn ang="0">
                <a:pos x="connsiteX1" y="connsiteY1"/>
              </a:cxn>
              <a:cxn ang="0">
                <a:pos x="connsiteX2" y="connsiteY2"/>
              </a:cxn>
              <a:cxn ang="0">
                <a:pos x="connsiteX3" y="connsiteY3"/>
              </a:cxn>
            </a:cxnLst>
            <a:rect l="l" t="t" r="r" b="b"/>
            <a:pathLst>
              <a:path w="2489982" h="1266092">
                <a:moveTo>
                  <a:pt x="0" y="0"/>
                </a:moveTo>
                <a:cubicBezTo>
                  <a:pt x="97302" y="139504"/>
                  <a:pt x="194604" y="279009"/>
                  <a:pt x="492370" y="464234"/>
                </a:cubicBezTo>
                <a:cubicBezTo>
                  <a:pt x="790136" y="649459"/>
                  <a:pt x="1453662" y="977705"/>
                  <a:pt x="1786597" y="1111348"/>
                </a:cubicBezTo>
                <a:cubicBezTo>
                  <a:pt x="2119532" y="1244991"/>
                  <a:pt x="2304757" y="1255541"/>
                  <a:pt x="2489982" y="1266092"/>
                </a:cubicBezTo>
              </a:path>
            </a:pathLst>
          </a:custGeom>
          <a:noFill/>
          <a:ln w="28575" cap="sq" cmpd="sng" algn="ctr">
            <a:solidFill>
              <a:schemeClr val="tx2">
                <a:lumMod val="60000"/>
                <a:lumOff val="40000"/>
              </a:schemeClr>
            </a:solidFill>
            <a:prstDash val="solid"/>
            <a:round/>
            <a:headEnd type="none" w="sm" len="sm"/>
            <a:tailEnd type="none" w="sm" len="sm"/>
          </a:ln>
          <a:effectLst/>
        </p:spPr>
        <p:txBody>
          <a:bodyPr/>
          <a:lstStyle/>
          <a:p>
            <a:pPr>
              <a:defRPr/>
            </a:pPr>
            <a:endParaRPr lang="en-US"/>
          </a:p>
        </p:txBody>
      </p:sp>
      <p:sp>
        <p:nvSpPr>
          <p:cNvPr id="21" name="TextBox 20"/>
          <p:cNvSpPr txBox="1"/>
          <p:nvPr/>
        </p:nvSpPr>
        <p:spPr>
          <a:xfrm>
            <a:off x="5357813" y="4500563"/>
            <a:ext cx="1000125" cy="369887"/>
          </a:xfrm>
          <a:prstGeom prst="rect">
            <a:avLst/>
          </a:prstGeom>
          <a:noFill/>
        </p:spPr>
        <p:txBody>
          <a:bodyPr>
            <a:spAutoFit/>
          </a:bodyPr>
          <a:lstStyle/>
          <a:p>
            <a:pPr>
              <a:defRPr/>
            </a:pPr>
            <a:r>
              <a:rPr lang="el-GR" b="1" dirty="0">
                <a:solidFill>
                  <a:schemeClr val="bg1"/>
                </a:solidFill>
              </a:rPr>
              <a:t>100</a:t>
            </a:r>
            <a:r>
              <a:rPr lang="en-US" b="1" dirty="0">
                <a:solidFill>
                  <a:schemeClr val="bg1"/>
                </a:solidFill>
              </a:rPr>
              <a:t>mg</a:t>
            </a:r>
          </a:p>
        </p:txBody>
      </p:sp>
      <p:sp>
        <p:nvSpPr>
          <p:cNvPr id="22" name="TextBox 21"/>
          <p:cNvSpPr txBox="1"/>
          <p:nvPr/>
        </p:nvSpPr>
        <p:spPr>
          <a:xfrm>
            <a:off x="5072063" y="5929313"/>
            <a:ext cx="1000125" cy="369887"/>
          </a:xfrm>
          <a:prstGeom prst="rect">
            <a:avLst/>
          </a:prstGeom>
          <a:noFill/>
        </p:spPr>
        <p:txBody>
          <a:bodyPr>
            <a:spAutoFit/>
          </a:bodyPr>
          <a:lstStyle/>
          <a:p>
            <a:pPr>
              <a:defRPr/>
            </a:pPr>
            <a:r>
              <a:rPr lang="en-US" b="1" dirty="0">
                <a:solidFill>
                  <a:schemeClr val="bg1"/>
                </a:solidFill>
              </a:rPr>
              <a:t>50mg</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xmlns="" val="3021797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dirty="0" smtClean="0"/>
              <a:t>Αρ</a:t>
            </a:r>
            <a:r>
              <a:rPr lang="en-US" dirty="0" smtClean="0"/>
              <a:t>x</a:t>
            </a:r>
            <a:r>
              <a:rPr lang="el-GR" dirty="0" err="1" smtClean="0"/>
              <a:t>ές</a:t>
            </a:r>
            <a:r>
              <a:rPr lang="el-GR" dirty="0" smtClean="0"/>
              <a:t> φαρμακολογίας: ονόματα </a:t>
            </a:r>
            <a:r>
              <a:rPr lang="el-GR" sz="3000" b="0" dirty="0" smtClean="0"/>
              <a:t>1/2</a:t>
            </a:r>
          </a:p>
        </p:txBody>
      </p:sp>
      <p:sp>
        <p:nvSpPr>
          <p:cNvPr id="11267" name="Rectangle 3"/>
          <p:cNvSpPr>
            <a:spLocks noGrp="1" noChangeArrowheads="1"/>
          </p:cNvSpPr>
          <p:nvPr>
            <p:ph idx="1"/>
          </p:nvPr>
        </p:nvSpPr>
        <p:spPr/>
        <p:txBody>
          <a:bodyPr/>
          <a:lstStyle/>
          <a:p>
            <a:r>
              <a:rPr lang="el-GR" altLang="el-GR" dirty="0" smtClean="0"/>
              <a:t>Χημική ονομασία</a:t>
            </a:r>
          </a:p>
          <a:p>
            <a:r>
              <a:rPr lang="el-GR" altLang="el-GR" dirty="0" smtClean="0"/>
              <a:t>Η χημική σύνθεση και μοριακή δομή του φαρμάκου</a:t>
            </a:r>
            <a:endParaRPr lang="en-GB" altLang="el-GR" dirty="0" smtClean="0"/>
          </a:p>
          <a:p>
            <a:r>
              <a:rPr lang="en-US" altLang="el-GR" dirty="0" smtClean="0"/>
              <a:t>Generic name (non proprietary name</a:t>
            </a:r>
            <a:r>
              <a:rPr lang="el-GR" altLang="el-GR" dirty="0" smtClean="0"/>
              <a:t> – κοινή ονομασία) απλοποιημένη χημική ονομασία, εύχρηστη</a:t>
            </a:r>
          </a:p>
          <a:p>
            <a:r>
              <a:rPr lang="en-US" altLang="el-GR" dirty="0" smtClean="0"/>
              <a:t>Trade name (</a:t>
            </a:r>
            <a:r>
              <a:rPr lang="el-GR" altLang="el-GR" dirty="0" smtClean="0"/>
              <a:t>εμπορικό όνομα)</a:t>
            </a:r>
          </a:p>
          <a:p>
            <a:pPr lvl="1"/>
            <a:r>
              <a:rPr lang="el-GR" altLang="el-GR" dirty="0" smtClean="0"/>
              <a:t>Τα φάρμακα έχουν πατέντες, το όνομα αυτό χρησιμοποιείται μόνο από τον ιδιοκτήτη του </a:t>
            </a:r>
            <a:r>
              <a:rPr lang="el-GR" altLang="el-GR" dirty="0" smtClean="0"/>
              <a:t>σκευάσματος </a:t>
            </a:r>
            <a:r>
              <a:rPr lang="el-GR" altLang="el-GR" dirty="0" smtClean="0"/>
              <a:t>(συνήθως φαρμακευτική </a:t>
            </a:r>
            <a:r>
              <a:rPr lang="el-GR" altLang="el-GR" dirty="0" smtClean="0"/>
              <a:t>εταιρεία</a:t>
            </a:r>
            <a:r>
              <a:rPr lang="el-GR" altLang="el-GR" dirty="0" smtClean="0"/>
              <a:t>)</a:t>
            </a:r>
          </a:p>
          <a:p>
            <a:r>
              <a:rPr lang="el-GR" altLang="el-GR" dirty="0" smtClean="0"/>
              <a:t>Κωδικό όνομα με γράμματα και/ή αριθμούς σε φάρμακα που βρίσκονται σε πειραματικό </a:t>
            </a:r>
            <a:r>
              <a:rPr lang="el-GR" altLang="el-GR" dirty="0" smtClean="0"/>
              <a:t>στάδιο</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24525918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Χορήγηση με έγχυση</a:t>
            </a:r>
            <a:endParaRPr lang="en-US" dirty="0" smtClean="0"/>
          </a:p>
        </p:txBody>
      </p:sp>
      <p:sp>
        <p:nvSpPr>
          <p:cNvPr id="38915" name="Content Placeholder 2"/>
          <p:cNvSpPr>
            <a:spLocks noGrp="1"/>
          </p:cNvSpPr>
          <p:nvPr>
            <p:ph idx="1"/>
          </p:nvPr>
        </p:nvSpPr>
        <p:spPr/>
        <p:txBody>
          <a:bodyPr/>
          <a:lstStyle/>
          <a:p>
            <a:r>
              <a:rPr lang="el-GR" altLang="el-GR" dirty="0" smtClean="0"/>
              <a:t>Αύξηση της συγκέντρωσης μέχρι ο ρυθμός απομάκρυνσης = με το ρυθμό χορήγησης</a:t>
            </a:r>
            <a:endParaRPr lang="en-US" altLang="el-GR" dirty="0" smtClean="0"/>
          </a:p>
          <a:p>
            <a:r>
              <a:rPr lang="el-GR" altLang="el-GR" dirty="0" smtClean="0"/>
              <a:t>Η γρήγορη χορήγηση δεν επιταχύνει την επίτευξη ισορροπίας</a:t>
            </a:r>
            <a:endParaRPr lang="en-US" altLang="el-GR" dirty="0" smtClean="0"/>
          </a:p>
          <a:p>
            <a:endParaRPr lang="en-US" altLang="el-GR" dirty="0" smtClean="0"/>
          </a:p>
        </p:txBody>
      </p:sp>
      <p:cxnSp>
        <p:nvCxnSpPr>
          <p:cNvPr id="38916" name="Straight Connector 4"/>
          <p:cNvCxnSpPr>
            <a:cxnSpLocks noChangeShapeType="1"/>
          </p:cNvCxnSpPr>
          <p:nvPr/>
        </p:nvCxnSpPr>
        <p:spPr bwMode="auto">
          <a:xfrm rot="5400000">
            <a:off x="1998663" y="5000625"/>
            <a:ext cx="3430588" cy="1587"/>
          </a:xfrm>
          <a:prstGeom prst="line">
            <a:avLst/>
          </a:prstGeom>
          <a:noFill/>
          <a:ln w="12700" cap="sq" algn="ctr">
            <a:solidFill>
              <a:schemeClr val="bg1"/>
            </a:solidFill>
            <a:round/>
            <a:headEnd type="none" w="sm" len="sm"/>
            <a:tailEnd type="none" w="sm" len="sm"/>
          </a:ln>
          <a:extLst>
            <a:ext uri="{909E8E84-426E-40DD-AFC4-6F175D3DCCD1}">
              <a14:hiddenFill xmlns:a14="http://schemas.microsoft.com/office/drawing/2010/main" xmlns="">
                <a:noFill/>
              </a14:hiddenFill>
            </a:ext>
          </a:extLst>
        </p:spPr>
      </p:cxnSp>
      <p:cxnSp>
        <p:nvCxnSpPr>
          <p:cNvPr id="38917" name="Straight Connector 7"/>
          <p:cNvCxnSpPr>
            <a:cxnSpLocks noChangeShapeType="1"/>
          </p:cNvCxnSpPr>
          <p:nvPr/>
        </p:nvCxnSpPr>
        <p:spPr bwMode="auto">
          <a:xfrm flipV="1">
            <a:off x="3714750" y="6715125"/>
            <a:ext cx="4857750" cy="44450"/>
          </a:xfrm>
          <a:prstGeom prst="line">
            <a:avLst/>
          </a:prstGeom>
          <a:noFill/>
          <a:ln w="12700" cap="sq" algn="ctr">
            <a:solidFill>
              <a:schemeClr val="bg1"/>
            </a:solidFill>
            <a:round/>
            <a:headEnd type="none" w="sm" len="sm"/>
            <a:tailEnd type="none" w="sm" len="sm"/>
          </a:ln>
          <a:extLst>
            <a:ext uri="{909E8E84-426E-40DD-AFC4-6F175D3DCCD1}">
              <a14:hiddenFill xmlns:a14="http://schemas.microsoft.com/office/drawing/2010/main" xmlns="">
                <a:noFill/>
              </a14:hiddenFill>
            </a:ext>
          </a:extLst>
        </p:spPr>
      </p:cxnSp>
      <p:sp>
        <p:nvSpPr>
          <p:cNvPr id="10" name="Freeform 9"/>
          <p:cNvSpPr/>
          <p:nvPr/>
        </p:nvSpPr>
        <p:spPr bwMode="auto">
          <a:xfrm>
            <a:off x="3727450" y="4281488"/>
            <a:ext cx="4487863" cy="2457450"/>
          </a:xfrm>
          <a:custGeom>
            <a:avLst/>
            <a:gdLst>
              <a:gd name="connsiteX0" fmla="*/ 0 w 4487594"/>
              <a:gd name="connsiteY0" fmla="*/ 2457157 h 2457157"/>
              <a:gd name="connsiteX1" fmla="*/ 464234 w 4487594"/>
              <a:gd name="connsiteY1" fmla="*/ 1711569 h 2457157"/>
              <a:gd name="connsiteX2" fmla="*/ 1167619 w 4487594"/>
              <a:gd name="connsiteY2" fmla="*/ 867507 h 2457157"/>
              <a:gd name="connsiteX3" fmla="*/ 1927274 w 4487594"/>
              <a:gd name="connsiteY3" fmla="*/ 332935 h 2457157"/>
              <a:gd name="connsiteX4" fmla="*/ 2644726 w 4487594"/>
              <a:gd name="connsiteY4" fmla="*/ 51581 h 2457157"/>
              <a:gd name="connsiteX5" fmla="*/ 3432517 w 4487594"/>
              <a:gd name="connsiteY5" fmla="*/ 23446 h 2457157"/>
              <a:gd name="connsiteX6" fmla="*/ 4487594 w 4487594"/>
              <a:gd name="connsiteY6" fmla="*/ 23446 h 245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7594" h="2457157">
                <a:moveTo>
                  <a:pt x="0" y="2457157"/>
                </a:moveTo>
                <a:cubicBezTo>
                  <a:pt x="134815" y="2216834"/>
                  <a:pt x="269631" y="1976511"/>
                  <a:pt x="464234" y="1711569"/>
                </a:cubicBezTo>
                <a:cubicBezTo>
                  <a:pt x="658837" y="1446627"/>
                  <a:pt x="923779" y="1097279"/>
                  <a:pt x="1167619" y="867507"/>
                </a:cubicBezTo>
                <a:cubicBezTo>
                  <a:pt x="1411459" y="637735"/>
                  <a:pt x="1681090" y="468923"/>
                  <a:pt x="1927274" y="332935"/>
                </a:cubicBezTo>
                <a:cubicBezTo>
                  <a:pt x="2173459" y="196947"/>
                  <a:pt x="2393852" y="103163"/>
                  <a:pt x="2644726" y="51581"/>
                </a:cubicBezTo>
                <a:cubicBezTo>
                  <a:pt x="2895600" y="0"/>
                  <a:pt x="3125372" y="28135"/>
                  <a:pt x="3432517" y="23446"/>
                </a:cubicBezTo>
                <a:cubicBezTo>
                  <a:pt x="3739662" y="18757"/>
                  <a:pt x="4113628" y="21101"/>
                  <a:pt x="4487594" y="23446"/>
                </a:cubicBezTo>
              </a:path>
            </a:pathLst>
          </a:custGeom>
          <a:noFill/>
          <a:ln w="28575" cap="sq" cmpd="sng" algn="ctr">
            <a:solidFill>
              <a:schemeClr val="tx2">
                <a:lumMod val="60000"/>
                <a:lumOff val="40000"/>
              </a:schemeClr>
            </a:solidFill>
            <a:prstDash val="solid"/>
            <a:round/>
            <a:headEnd type="none" w="sm" len="sm"/>
            <a:tailEnd type="none" w="sm" len="sm"/>
          </a:ln>
          <a:effectLst/>
        </p:spPr>
        <p:txBody>
          <a:bodyPr/>
          <a:lstStyle/>
          <a:p>
            <a:pPr>
              <a:defRPr/>
            </a:pPr>
            <a:endParaRPr lang="en-US"/>
          </a:p>
        </p:txBody>
      </p:sp>
      <p:sp>
        <p:nvSpPr>
          <p:cNvPr id="11" name="Freeform 10"/>
          <p:cNvSpPr/>
          <p:nvPr/>
        </p:nvSpPr>
        <p:spPr bwMode="auto">
          <a:xfrm>
            <a:off x="3741738" y="5078413"/>
            <a:ext cx="4502150" cy="1687512"/>
          </a:xfrm>
          <a:custGeom>
            <a:avLst/>
            <a:gdLst>
              <a:gd name="connsiteX0" fmla="*/ 0 w 4501662"/>
              <a:gd name="connsiteY0" fmla="*/ 1688123 h 1688123"/>
              <a:gd name="connsiteX1" fmla="*/ 928468 w 4501662"/>
              <a:gd name="connsiteY1" fmla="*/ 844061 h 1688123"/>
              <a:gd name="connsiteX2" fmla="*/ 1758462 w 4501662"/>
              <a:gd name="connsiteY2" fmla="*/ 337625 h 1688123"/>
              <a:gd name="connsiteX3" fmla="*/ 2715065 w 4501662"/>
              <a:gd name="connsiteY3" fmla="*/ 56271 h 1688123"/>
              <a:gd name="connsiteX4" fmla="*/ 4501662 w 4501662"/>
              <a:gd name="connsiteY4" fmla="*/ 0 h 16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662" h="1688123">
                <a:moveTo>
                  <a:pt x="0" y="1688123"/>
                </a:moveTo>
                <a:cubicBezTo>
                  <a:pt x="317695" y="1378633"/>
                  <a:pt x="635391" y="1069144"/>
                  <a:pt x="928468" y="844061"/>
                </a:cubicBezTo>
                <a:cubicBezTo>
                  <a:pt x="1221545" y="618978"/>
                  <a:pt x="1460696" y="468923"/>
                  <a:pt x="1758462" y="337625"/>
                </a:cubicBezTo>
                <a:cubicBezTo>
                  <a:pt x="2056228" y="206327"/>
                  <a:pt x="2257865" y="112542"/>
                  <a:pt x="2715065" y="56271"/>
                </a:cubicBezTo>
                <a:cubicBezTo>
                  <a:pt x="3172265" y="0"/>
                  <a:pt x="3836963" y="0"/>
                  <a:pt x="4501662" y="0"/>
                </a:cubicBezTo>
              </a:path>
            </a:pathLst>
          </a:custGeom>
          <a:noFill/>
          <a:ln w="28575" cap="sq" cmpd="sng" algn="ctr">
            <a:solidFill>
              <a:schemeClr val="accent2">
                <a:lumMod val="75000"/>
              </a:schemeClr>
            </a:solidFill>
            <a:prstDash val="solid"/>
            <a:round/>
            <a:headEnd type="none" w="sm" len="sm"/>
            <a:tailEnd type="none" w="sm" len="sm"/>
          </a:ln>
          <a:effectLst/>
        </p:spPr>
        <p:txBody>
          <a:bodyPr/>
          <a:lstStyle/>
          <a:p>
            <a:pPr>
              <a:defRPr/>
            </a:pPr>
            <a:endParaRPr lang="en-US"/>
          </a:p>
        </p:txBody>
      </p:sp>
      <p:sp>
        <p:nvSpPr>
          <p:cNvPr id="36872" name="Left Brace 14"/>
          <p:cNvSpPr>
            <a:spLocks/>
          </p:cNvSpPr>
          <p:nvPr/>
        </p:nvSpPr>
        <p:spPr bwMode="auto">
          <a:xfrm rot="5400000">
            <a:off x="7376319" y="3053556"/>
            <a:ext cx="285750" cy="1893888"/>
          </a:xfrm>
          <a:prstGeom prst="leftBrace">
            <a:avLst>
              <a:gd name="adj1" fmla="val 8346"/>
              <a:gd name="adj2" fmla="val 50741"/>
            </a:avLst>
          </a:prstGeom>
          <a:noFill/>
          <a:ln w="12700" cap="sq" algn="ctr">
            <a:solidFill>
              <a:schemeClr val="bg1"/>
            </a:solidFill>
            <a:round/>
            <a:headEnd type="none" w="sm" len="sm"/>
            <a:tailEnd type="none" w="sm" len="sm"/>
          </a:ln>
        </p:spPr>
        <p:txBody>
          <a:bodyPr/>
          <a:lstStyle/>
          <a:p>
            <a:pPr>
              <a:defRPr/>
            </a:pPr>
            <a:endParaRPr lang="en-US"/>
          </a:p>
        </p:txBody>
      </p:sp>
      <p:sp>
        <p:nvSpPr>
          <p:cNvPr id="38921" name="TextBox 15"/>
          <p:cNvSpPr txBox="1">
            <a:spLocks noChangeArrowheads="1"/>
          </p:cNvSpPr>
          <p:nvPr/>
        </p:nvSpPr>
        <p:spPr bwMode="auto">
          <a:xfrm>
            <a:off x="6858000" y="3500438"/>
            <a:ext cx="12858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dirty="0">
                <a:solidFill>
                  <a:schemeClr val="accent6">
                    <a:lumMod val="20000"/>
                    <a:lumOff val="80000"/>
                  </a:schemeClr>
                </a:solidFill>
              </a:rPr>
              <a:t>ισορροπία</a:t>
            </a:r>
            <a:endParaRPr lang="en-US" altLang="el-GR" dirty="0">
              <a:solidFill>
                <a:schemeClr val="accent6">
                  <a:lumMod val="20000"/>
                  <a:lumOff val="80000"/>
                </a:schemeClr>
              </a:solidFill>
            </a:endParaRPr>
          </a:p>
        </p:txBody>
      </p:sp>
      <p:sp>
        <p:nvSpPr>
          <p:cNvPr id="17" name="TextBox 16"/>
          <p:cNvSpPr txBox="1"/>
          <p:nvPr/>
        </p:nvSpPr>
        <p:spPr>
          <a:xfrm>
            <a:off x="3929063" y="4000500"/>
            <a:ext cx="1143000" cy="646113"/>
          </a:xfrm>
          <a:prstGeom prst="rect">
            <a:avLst/>
          </a:prstGeom>
          <a:solidFill>
            <a:schemeClr val="accent5">
              <a:lumMod val="20000"/>
              <a:lumOff val="80000"/>
            </a:schemeClr>
          </a:solidFill>
        </p:spPr>
        <p:txBody>
          <a:bodyPr>
            <a:spAutoFit/>
          </a:bodyPr>
          <a:lstStyle/>
          <a:p>
            <a:pPr>
              <a:defRPr/>
            </a:pPr>
            <a:r>
              <a:rPr lang="el-GR" dirty="0">
                <a:solidFill>
                  <a:srgbClr val="002060"/>
                </a:solidFill>
              </a:rPr>
              <a:t>Γρήγορη έγχυση</a:t>
            </a:r>
            <a:endParaRPr lang="en-US" dirty="0">
              <a:solidFill>
                <a:srgbClr val="002060"/>
              </a:solidFill>
            </a:endParaRPr>
          </a:p>
        </p:txBody>
      </p:sp>
      <p:sp>
        <p:nvSpPr>
          <p:cNvPr id="18" name="TextBox 17"/>
          <p:cNvSpPr txBox="1"/>
          <p:nvPr/>
        </p:nvSpPr>
        <p:spPr>
          <a:xfrm>
            <a:off x="5072063" y="5786438"/>
            <a:ext cx="1143000" cy="646112"/>
          </a:xfrm>
          <a:prstGeom prst="rect">
            <a:avLst/>
          </a:prstGeom>
          <a:solidFill>
            <a:schemeClr val="accent5">
              <a:lumMod val="20000"/>
              <a:lumOff val="80000"/>
            </a:schemeClr>
          </a:solidFill>
        </p:spPr>
        <p:txBody>
          <a:bodyPr>
            <a:spAutoFit/>
          </a:bodyPr>
          <a:lstStyle/>
          <a:p>
            <a:pPr>
              <a:defRPr/>
            </a:pPr>
            <a:r>
              <a:rPr lang="el-GR" dirty="0">
                <a:solidFill>
                  <a:srgbClr val="002060"/>
                </a:solidFill>
              </a:rPr>
              <a:t>Αργή έγχυση</a:t>
            </a:r>
            <a:endParaRPr lang="en-US" dirty="0">
              <a:solidFill>
                <a:srgbClr val="002060"/>
              </a:solidFill>
            </a:endParaRPr>
          </a:p>
        </p:txBody>
      </p:sp>
      <p:sp>
        <p:nvSpPr>
          <p:cNvPr id="36876" name="TextBox 18"/>
          <p:cNvSpPr txBox="1">
            <a:spLocks noChangeArrowheads="1"/>
          </p:cNvSpPr>
          <p:nvPr/>
        </p:nvSpPr>
        <p:spPr bwMode="auto">
          <a:xfrm>
            <a:off x="7643813" y="6488113"/>
            <a:ext cx="928687" cy="369887"/>
          </a:xfrm>
          <a:prstGeom prst="rect">
            <a:avLst/>
          </a:prstGeom>
          <a:solidFill>
            <a:schemeClr val="accent5">
              <a:lumMod val="20000"/>
              <a:lumOff val="80000"/>
            </a:schemeClr>
          </a:solidFill>
          <a:ln w="9525">
            <a:noFill/>
            <a:miter lim="800000"/>
            <a:headEnd/>
            <a:tailEnd/>
          </a:ln>
        </p:spPr>
        <p:txBody>
          <a:bodyPr>
            <a:spAutoFit/>
          </a:bodyPr>
          <a:lstStyle/>
          <a:p>
            <a:pPr>
              <a:defRPr/>
            </a:pPr>
            <a:r>
              <a:rPr lang="el-GR" dirty="0">
                <a:solidFill>
                  <a:schemeClr val="accent1">
                    <a:lumMod val="50000"/>
                  </a:schemeClr>
                </a:solidFill>
              </a:rPr>
              <a:t>χρόνος</a:t>
            </a:r>
            <a:endParaRPr lang="en-US" dirty="0">
              <a:solidFill>
                <a:schemeClr val="accent1">
                  <a:lumMod val="50000"/>
                </a:schemeClr>
              </a:solidFill>
            </a:endParaRPr>
          </a:p>
        </p:txBody>
      </p:sp>
      <p:sp>
        <p:nvSpPr>
          <p:cNvPr id="36877" name="TextBox 19"/>
          <p:cNvSpPr txBox="1">
            <a:spLocks noChangeArrowheads="1"/>
          </p:cNvSpPr>
          <p:nvPr/>
        </p:nvSpPr>
        <p:spPr bwMode="auto">
          <a:xfrm rot="16200000">
            <a:off x="2435226" y="5137150"/>
            <a:ext cx="1928812" cy="369887"/>
          </a:xfrm>
          <a:prstGeom prst="rect">
            <a:avLst/>
          </a:prstGeom>
          <a:noFill/>
          <a:ln w="9525">
            <a:noFill/>
            <a:miter lim="800000"/>
            <a:headEnd/>
            <a:tailEnd/>
          </a:ln>
        </p:spPr>
        <p:txBody>
          <a:bodyPr>
            <a:spAutoFit/>
          </a:bodyPr>
          <a:lstStyle/>
          <a:p>
            <a:pPr>
              <a:defRPr/>
            </a:pPr>
            <a:r>
              <a:rPr lang="el-GR" dirty="0">
                <a:solidFill>
                  <a:schemeClr val="accent1">
                    <a:lumMod val="40000"/>
                    <a:lumOff val="60000"/>
                  </a:schemeClr>
                </a:solidFill>
              </a:rPr>
              <a:t>συγκέντρωση</a:t>
            </a:r>
            <a:endParaRPr lang="en-US" dirty="0">
              <a:solidFill>
                <a:schemeClr val="accent1">
                  <a:lumMod val="40000"/>
                  <a:lumOff val="60000"/>
                </a:schemeClr>
              </a:solidFill>
            </a:endParaRPr>
          </a:p>
        </p:txBody>
      </p:sp>
      <p:sp>
        <p:nvSpPr>
          <p:cNvPr id="5" name="Θέση αριθμού διαφάνειας 4"/>
          <p:cNvSpPr>
            <a:spLocks noGrp="1"/>
          </p:cNvSpPr>
          <p:nvPr>
            <p:ph type="sldNum" sz="quarter" idx="12"/>
          </p:nvPr>
        </p:nvSpPr>
        <p:spPr>
          <a:xfrm>
            <a:off x="6876256" y="6492875"/>
            <a:ext cx="2133600" cy="365125"/>
          </a:xfrm>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xmlns="" val="9728682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mtClean="0"/>
              <a:t>Πληροφορίες για τα φάρμακα</a:t>
            </a:r>
            <a:endParaRPr lang="en-US" dirty="0"/>
          </a:p>
        </p:txBody>
      </p:sp>
      <p:sp>
        <p:nvSpPr>
          <p:cNvPr id="39939" name="Rectangle 3"/>
          <p:cNvSpPr>
            <a:spLocks noGrp="1" noChangeArrowheads="1"/>
          </p:cNvSpPr>
          <p:nvPr>
            <p:ph idx="1"/>
          </p:nvPr>
        </p:nvSpPr>
        <p:spPr/>
        <p:txBody>
          <a:bodyPr/>
          <a:lstStyle/>
          <a:p>
            <a:r>
              <a:rPr lang="el-GR" altLang="el-GR" smtClean="0"/>
              <a:t>Εθνικός Οργανισμός Φαρμάκων (ΕΟΦ)</a:t>
            </a:r>
          </a:p>
          <a:p>
            <a:r>
              <a:rPr lang="el-GR" altLang="el-GR" smtClean="0"/>
              <a:t>Οδηγίες που βρίσκονται στη συσκευασία</a:t>
            </a:r>
          </a:p>
          <a:p>
            <a:r>
              <a:rPr lang="el-GR" altLang="el-GR" smtClean="0"/>
              <a:t>Περιοδικά και ανακοινώσεις</a:t>
            </a:r>
            <a:endParaRPr lang="en-US" altLang="el-GR"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xmlns="" val="1804877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smtClean="0"/>
              <a:t>Μορφές σκευασμάτων</a:t>
            </a:r>
            <a:endParaRPr lang="en-US" dirty="0"/>
          </a:p>
        </p:txBody>
      </p:sp>
      <p:sp>
        <p:nvSpPr>
          <p:cNvPr id="40963" name="Rectangle 3"/>
          <p:cNvSpPr>
            <a:spLocks noGrp="1" noChangeArrowheads="1"/>
          </p:cNvSpPr>
          <p:nvPr>
            <p:ph idx="1"/>
          </p:nvPr>
        </p:nvSpPr>
        <p:spPr/>
        <p:txBody>
          <a:bodyPr/>
          <a:lstStyle/>
          <a:p>
            <a:r>
              <a:rPr lang="el-GR" altLang="el-GR" smtClean="0"/>
              <a:t>Από το στόμα</a:t>
            </a:r>
            <a:endParaRPr lang="en-US" altLang="el-GR" smtClean="0"/>
          </a:p>
          <a:p>
            <a:pPr lvl="1"/>
            <a:r>
              <a:rPr lang="el-GR" altLang="el-GR" smtClean="0"/>
              <a:t>Χάπι, κάψουλα, υγρό</a:t>
            </a:r>
            <a:endParaRPr lang="en-US" altLang="el-GR" smtClean="0"/>
          </a:p>
          <a:p>
            <a:r>
              <a:rPr lang="el-GR" altLang="el-GR" smtClean="0"/>
              <a:t>Ενέσιμα </a:t>
            </a:r>
            <a:endParaRPr lang="en-US" altLang="el-GR" smtClean="0"/>
          </a:p>
          <a:p>
            <a:pPr lvl="1"/>
            <a:r>
              <a:rPr lang="el-GR" altLang="el-GR" smtClean="0"/>
              <a:t>υγρά</a:t>
            </a:r>
            <a:endParaRPr lang="en-US" altLang="el-GR" smtClean="0"/>
          </a:p>
          <a:p>
            <a:r>
              <a:rPr lang="el-GR" altLang="el-GR" smtClean="0"/>
              <a:t>Τοπικής εφαρμογής</a:t>
            </a:r>
            <a:endParaRPr lang="en-US" altLang="el-GR" smtClean="0"/>
          </a:p>
          <a:p>
            <a:pPr lvl="1"/>
            <a:r>
              <a:rPr lang="el-GR" altLang="el-GR" smtClean="0"/>
              <a:t>Κρέμα, υπόθετα, αλοιφές, σκόνη</a:t>
            </a:r>
            <a:endParaRPr lang="en-US" altLang="el-GR" smtClean="0"/>
          </a:p>
          <a:p>
            <a:r>
              <a:rPr lang="el-GR" altLang="el-GR" smtClean="0"/>
              <a:t>Εισπνεόμενα </a:t>
            </a:r>
            <a:endParaRPr lang="en-US" altLang="el-GR" smtClean="0"/>
          </a:p>
          <a:p>
            <a:pPr lvl="1"/>
            <a:r>
              <a:rPr lang="el-GR" altLang="el-GR" smtClean="0"/>
              <a:t>Αέριο, αεροζολ σταγονιδίων, στεγνή σκόνη, αεροζολ </a:t>
            </a:r>
            <a:endParaRPr lang="en-US" altLang="el-GR"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xmlns="" val="3886942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mtClean="0"/>
              <a:t>Μεταβολισμός των φαρμάκων </a:t>
            </a:r>
            <a:endParaRPr lang="en-US" dirty="0"/>
          </a:p>
        </p:txBody>
      </p:sp>
      <p:sp>
        <p:nvSpPr>
          <p:cNvPr id="41987" name="Rectangle 3"/>
          <p:cNvSpPr>
            <a:spLocks noGrp="1" noChangeArrowheads="1"/>
          </p:cNvSpPr>
          <p:nvPr>
            <p:ph idx="1"/>
          </p:nvPr>
        </p:nvSpPr>
        <p:spPr>
          <a:xfrm>
            <a:off x="395536" y="1268760"/>
            <a:ext cx="8424936" cy="5256584"/>
          </a:xfrm>
        </p:spPr>
        <p:txBody>
          <a:bodyPr/>
          <a:lstStyle/>
          <a:p>
            <a:r>
              <a:rPr lang="el-GR" altLang="el-GR" dirty="0" smtClean="0"/>
              <a:t>Η διαδικασία μέσω της οποίας τα φάρμακα μετατρέπονται, διασπώνται και απενεργοποιούντα από τον οργανισμό (καταβολισμός)</a:t>
            </a:r>
            <a:endParaRPr lang="en-US" altLang="el-GR" dirty="0" smtClean="0"/>
          </a:p>
          <a:p>
            <a:r>
              <a:rPr lang="el-GR" altLang="el-GR" dirty="0" smtClean="0"/>
              <a:t>Θέση μεταβολισμού των φαρμάκων </a:t>
            </a:r>
            <a:r>
              <a:rPr lang="el-GR" altLang="el-GR" dirty="0" smtClean="0"/>
              <a:t>το ήπαρ</a:t>
            </a:r>
            <a:r>
              <a:rPr lang="en-US" altLang="el-GR" dirty="0" smtClean="0"/>
              <a:t> </a:t>
            </a:r>
            <a:r>
              <a:rPr lang="en-US" altLang="el-GR" dirty="0" smtClean="0"/>
              <a:t>– </a:t>
            </a:r>
            <a:r>
              <a:rPr lang="el-GR" altLang="el-GR" dirty="0" smtClean="0"/>
              <a:t>για τα περισσότερα φάρμακα μέσω ενζυμικών μηχανισμών (κυτοχρώματα)</a:t>
            </a:r>
          </a:p>
          <a:p>
            <a:pPr lvl="1"/>
            <a:r>
              <a:rPr lang="el-GR" altLang="el-GR" dirty="0" smtClean="0"/>
              <a:t>Τα κυτοχρώματα είναι τα ένζυμα που αναλαμβάνουν την αποδόμηση και την αποβολή των φαρμάκων από το ανθρώπινο σώμα. </a:t>
            </a:r>
            <a:endParaRPr lang="en-US" altLang="el-GR" dirty="0" smtClean="0"/>
          </a:p>
          <a:p>
            <a:r>
              <a:rPr lang="el-GR" altLang="el-GR" dirty="0" smtClean="0"/>
              <a:t>Επίδραση πρώτης διόδου από το ήπαρ </a:t>
            </a:r>
            <a:endParaRPr lang="en-US" altLang="el-GR" dirty="0" smtClean="0"/>
          </a:p>
          <a:p>
            <a:r>
              <a:rPr lang="el-GR" altLang="el-GR" dirty="0" smtClean="0"/>
              <a:t>Γενετικές διαφορές επηρεάζουν το ρυθμό μεταβολισμού</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xmlns="" val="2226714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dirty="0" smtClean="0"/>
              <a:t>Επίδραση διόδου από το ήπαρ</a:t>
            </a:r>
            <a:endParaRPr lang="en-US" dirty="0"/>
          </a:p>
        </p:txBody>
      </p:sp>
      <p:sp>
        <p:nvSpPr>
          <p:cNvPr id="2" name="Θέση περιεχομένου 1"/>
          <p:cNvSpPr>
            <a:spLocks noGrp="1"/>
          </p:cNvSpPr>
          <p:nvPr>
            <p:ph idx="1"/>
          </p:nvPr>
        </p:nvSpPr>
        <p:spPr/>
        <p:txBody>
          <a:bodyPr/>
          <a:lstStyle/>
          <a:p>
            <a:r>
              <a:rPr lang="el-GR" dirty="0" smtClean="0"/>
              <a:t>Φάρμακα που χορηγούνται από το στόμα υφίστανται επεξεργασία από το ήπαρ πριν μπουν στη συστηματική κυκλοφορία για να φθάσουν στο όργανο - στόχο.</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2050" name="Picture 2" descr="http://img.medscape.com/fullsize/migrated/editorial/clinupdates/2000/301/cm.drug.fig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708920"/>
            <a:ext cx="6787647"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2367455" y="6195154"/>
            <a:ext cx="4572000" cy="276999"/>
          </a:xfrm>
          <a:prstGeom prst="rect">
            <a:avLst/>
          </a:prstGeom>
        </p:spPr>
        <p:txBody>
          <a:bodyPr>
            <a:spAutoFit/>
          </a:bodyPr>
          <a:lstStyle/>
          <a:p>
            <a:pPr algn="ctr"/>
            <a:r>
              <a:rPr lang="en-US" sz="1200" dirty="0" smtClean="0">
                <a:latin typeface="+mn-lt"/>
                <a:hlinkClick r:id="rId4"/>
              </a:rPr>
              <a:t>medscape.org</a:t>
            </a:r>
            <a:endParaRPr lang="el-GR" sz="1200" dirty="0">
              <a:latin typeface="+mn-lt"/>
            </a:endParaRPr>
          </a:p>
        </p:txBody>
      </p:sp>
    </p:spTree>
    <p:extLst>
      <p:ext uri="{BB962C8B-B14F-4D97-AF65-F5344CB8AC3E}">
        <p14:creationId xmlns:p14="http://schemas.microsoft.com/office/powerpoint/2010/main" xmlns="" val="3318338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mtClean="0"/>
              <a:t>Απομάκρυνση των μεταβολιτών</a:t>
            </a:r>
            <a:endParaRPr lang="en-US" dirty="0"/>
          </a:p>
        </p:txBody>
      </p:sp>
      <p:sp>
        <p:nvSpPr>
          <p:cNvPr id="44035" name="Rectangle 3"/>
          <p:cNvSpPr>
            <a:spLocks noGrp="1" noChangeArrowheads="1"/>
          </p:cNvSpPr>
          <p:nvPr>
            <p:ph idx="1"/>
          </p:nvPr>
        </p:nvSpPr>
        <p:spPr/>
        <p:txBody>
          <a:bodyPr>
            <a:normAutofit/>
          </a:bodyPr>
          <a:lstStyle/>
          <a:p>
            <a:r>
              <a:rPr lang="el-GR" altLang="el-GR" sz="2800" dirty="0" smtClean="0"/>
              <a:t>Με τα ούρα – μέσω των νεφρών</a:t>
            </a:r>
          </a:p>
          <a:p>
            <a:r>
              <a:rPr lang="el-GR" altLang="el-GR" sz="2800" dirty="0" smtClean="0"/>
              <a:t>Λιγότερα φαρμακα από τη χολή στα κόπρανα ή μέσω εντεροηπατικού κύκλου στο ούρα</a:t>
            </a:r>
          </a:p>
          <a:p>
            <a:r>
              <a:rPr lang="el-GR" altLang="el-GR" sz="2800" dirty="0" smtClean="0"/>
              <a:t>Αέρια και πτητικές αναισθητικές </a:t>
            </a:r>
            <a:r>
              <a:rPr lang="el-GR" altLang="el-GR" sz="2800" dirty="0" smtClean="0"/>
              <a:t>ουσίες </a:t>
            </a:r>
            <a:r>
              <a:rPr lang="el-GR" altLang="el-GR" sz="2800" dirty="0" smtClean="0"/>
              <a:t>αποβάλλονται από τον πνεύμονα </a:t>
            </a:r>
          </a:p>
          <a:p>
            <a:r>
              <a:rPr lang="el-GR" altLang="el-GR" sz="2800" dirty="0" smtClean="0"/>
              <a:t>Μερικά </a:t>
            </a:r>
            <a:r>
              <a:rPr lang="el-GR" altLang="el-GR" sz="2800" dirty="0" smtClean="0"/>
              <a:t>αποβάλλονται και από το </a:t>
            </a:r>
            <a:r>
              <a:rPr lang="el-GR" altLang="el-GR" sz="2800" dirty="0" smtClean="0"/>
              <a:t>γάλα, </a:t>
            </a:r>
            <a:r>
              <a:rPr lang="el-GR" altLang="el-GR" sz="2800" dirty="0" smtClean="0"/>
              <a:t>ιδιαίτερα σημαντικό για το θηλασμό  </a:t>
            </a:r>
            <a:endParaRPr lang="en-US" altLang="el-GR" sz="2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xmlns="" val="2052554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mtClean="0"/>
              <a:t>Η έννοια της ημιζωής </a:t>
            </a:r>
            <a:r>
              <a:rPr lang="en-US" smtClean="0"/>
              <a:t>“Half-Life”</a:t>
            </a:r>
            <a:endParaRPr lang="en-US" dirty="0"/>
          </a:p>
        </p:txBody>
      </p:sp>
      <p:sp>
        <p:nvSpPr>
          <p:cNvPr id="45059" name="Rectangle 3"/>
          <p:cNvSpPr>
            <a:spLocks noGrp="1" noChangeArrowheads="1"/>
          </p:cNvSpPr>
          <p:nvPr>
            <p:ph idx="1"/>
          </p:nvPr>
        </p:nvSpPr>
        <p:spPr/>
        <p:txBody>
          <a:bodyPr>
            <a:normAutofit/>
          </a:bodyPr>
          <a:lstStyle/>
          <a:p>
            <a:r>
              <a:rPr lang="el-GR" altLang="el-GR" sz="2800" dirty="0" smtClean="0"/>
              <a:t>Ο χρόνος που απαιτείται για να μεταβολισθεί το </a:t>
            </a:r>
            <a:r>
              <a:rPr lang="en-US" altLang="el-GR" sz="2800" dirty="0" smtClean="0"/>
              <a:t>1/2 </a:t>
            </a:r>
            <a:r>
              <a:rPr lang="el-GR" altLang="el-GR" sz="2800" dirty="0" smtClean="0"/>
              <a:t>από την δόση του φαρμάκου</a:t>
            </a:r>
          </a:p>
          <a:p>
            <a:r>
              <a:rPr lang="el-GR" altLang="el-GR" sz="2800" dirty="0" smtClean="0"/>
              <a:t>Αυτή η έννοια επιτρέπει τον καθορισμό του χρόνου παραμονής του φαρμάκου στο σώμα</a:t>
            </a:r>
            <a:endParaRPr lang="en-US" altLang="el-GR" sz="2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xmlns="" val="1979271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784" y="116632"/>
            <a:ext cx="9082215" cy="1368152"/>
          </a:xfrm>
        </p:spPr>
        <p:txBody>
          <a:bodyPr>
            <a:normAutofit/>
          </a:bodyPr>
          <a:lstStyle/>
          <a:p>
            <a:r>
              <a:rPr lang="el-GR" dirty="0" smtClean="0"/>
              <a:t>Η έννοια του κατωφλίου δόσης </a:t>
            </a:r>
            <a:br>
              <a:rPr lang="el-GR" dirty="0" smtClean="0"/>
            </a:br>
            <a:r>
              <a:rPr lang="en-US" dirty="0" smtClean="0"/>
              <a:t>Critical Threshold</a:t>
            </a:r>
            <a:endParaRPr lang="en-US" dirty="0"/>
          </a:p>
        </p:txBody>
      </p:sp>
      <p:sp>
        <p:nvSpPr>
          <p:cNvPr id="46083" name="Rectangle 3"/>
          <p:cNvSpPr>
            <a:spLocks noGrp="1" noChangeArrowheads="1"/>
          </p:cNvSpPr>
          <p:nvPr>
            <p:ph idx="1"/>
          </p:nvPr>
        </p:nvSpPr>
        <p:spPr>
          <a:xfrm>
            <a:off x="323528" y="1916832"/>
            <a:ext cx="8424936" cy="4680520"/>
          </a:xfrm>
        </p:spPr>
        <p:txBody>
          <a:bodyPr>
            <a:normAutofit/>
          </a:bodyPr>
          <a:lstStyle/>
          <a:p>
            <a:r>
              <a:rPr lang="el-GR" altLang="el-GR" sz="2800" dirty="0" smtClean="0"/>
              <a:t>Είναι η ελάχιστη συγκέντρωση φαρμάκου που απαιτείται ώστε να προκληθεί το επιθυμητό θεραπευτικό αποτέλεσμα</a:t>
            </a:r>
            <a:endParaRPr lang="en-US" altLang="el-GR" sz="2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xmlns="" val="609232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dirty="0" smtClean="0"/>
              <a:t>Καμπύλη δράσης φαρμάκου</a:t>
            </a:r>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3074" name="Picture 2" descr="http://images.ddccdn.com/pro/images/0dd5b537-70f4-45d3-8003-8ce600908e96/lantus-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2534" y="1340768"/>
            <a:ext cx="6725896" cy="475252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4355976" y="6208780"/>
            <a:ext cx="839012" cy="276999"/>
          </a:xfrm>
          <a:prstGeom prst="rect">
            <a:avLst/>
          </a:prstGeom>
        </p:spPr>
        <p:txBody>
          <a:bodyPr wrap="none">
            <a:spAutoFit/>
          </a:bodyPr>
          <a:lstStyle/>
          <a:p>
            <a:pPr algn="ctr"/>
            <a:r>
              <a:rPr lang="en-US" sz="1200" dirty="0" smtClean="0">
                <a:latin typeface="+mn-lt"/>
                <a:hlinkClick r:id="rId4"/>
              </a:rPr>
              <a:t>drugs.com</a:t>
            </a:r>
            <a:endParaRPr lang="el-GR" sz="1200" dirty="0">
              <a:latin typeface="+mn-lt"/>
            </a:endParaRPr>
          </a:p>
        </p:txBody>
      </p:sp>
    </p:spTree>
    <p:extLst>
      <p:ext uri="{BB962C8B-B14F-4D97-AF65-F5344CB8AC3E}">
        <p14:creationId xmlns:p14="http://schemas.microsoft.com/office/powerpoint/2010/main" xmlns="" val="1958855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784" y="116632"/>
            <a:ext cx="9082215" cy="1224136"/>
          </a:xfrm>
        </p:spPr>
        <p:txBody>
          <a:bodyPr>
            <a:normAutofit/>
          </a:bodyPr>
          <a:lstStyle/>
          <a:p>
            <a:r>
              <a:rPr lang="el-GR" dirty="0" smtClean="0"/>
              <a:t>Η έννοια της δραστικότητας </a:t>
            </a:r>
            <a:br>
              <a:rPr lang="el-GR" dirty="0" smtClean="0"/>
            </a:br>
            <a:r>
              <a:rPr lang="el-GR" dirty="0" smtClean="0"/>
              <a:t>του φαρμάκου </a:t>
            </a:r>
            <a:endParaRPr lang="en-US" dirty="0"/>
          </a:p>
        </p:txBody>
      </p:sp>
      <p:sp>
        <p:nvSpPr>
          <p:cNvPr id="48131" name="Rectangle 3"/>
          <p:cNvSpPr>
            <a:spLocks noGrp="1" noChangeArrowheads="1"/>
          </p:cNvSpPr>
          <p:nvPr>
            <p:ph idx="1"/>
          </p:nvPr>
        </p:nvSpPr>
        <p:spPr>
          <a:xfrm>
            <a:off x="323528" y="1628800"/>
            <a:ext cx="8424936" cy="4968552"/>
          </a:xfrm>
        </p:spPr>
        <p:txBody>
          <a:bodyPr>
            <a:normAutofit/>
          </a:bodyPr>
          <a:lstStyle/>
          <a:p>
            <a:r>
              <a:rPr lang="el-GR" altLang="el-GR" sz="2800" dirty="0" smtClean="0"/>
              <a:t>Σύγκριση διαφορετικών φαρμάκων στην ίδια δόση για καθορισμό του αποτελεσματικότερου </a:t>
            </a:r>
            <a:endParaRPr lang="en-US" altLang="el-GR" sz="2800" dirty="0" smtClean="0"/>
          </a:p>
        </p:txBody>
      </p:sp>
      <p:pic>
        <p:nvPicPr>
          <p:cNvPr id="48132" name="Picture 4" descr="Potenc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2924944"/>
            <a:ext cx="4897438" cy="33734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xmlns="" val="1167913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dirty="0" smtClean="0"/>
              <a:t>Αρ</a:t>
            </a:r>
            <a:r>
              <a:rPr lang="en-US" dirty="0" smtClean="0"/>
              <a:t>x</a:t>
            </a:r>
            <a:r>
              <a:rPr lang="el-GR" dirty="0" err="1" smtClean="0"/>
              <a:t>ές</a:t>
            </a:r>
            <a:r>
              <a:rPr lang="el-GR" dirty="0" smtClean="0"/>
              <a:t> φαρμακολογίας: ονόματα </a:t>
            </a:r>
            <a:r>
              <a:rPr lang="el-GR" sz="3000" b="0" dirty="0" smtClean="0">
                <a:solidFill>
                  <a:prstClr val="white"/>
                </a:solidFill>
              </a:rPr>
              <a:t>2/2</a:t>
            </a:r>
            <a:endParaRPr lang="el-GR" dirty="0" smtClean="0"/>
          </a:p>
        </p:txBody>
      </p:sp>
      <p:sp>
        <p:nvSpPr>
          <p:cNvPr id="12291" name="Rectangle 3"/>
          <p:cNvSpPr>
            <a:spLocks noGrp="1" noChangeArrowheads="1"/>
          </p:cNvSpPr>
          <p:nvPr>
            <p:ph idx="1"/>
          </p:nvPr>
        </p:nvSpPr>
        <p:spPr>
          <a:xfrm>
            <a:off x="1403648" y="1340768"/>
            <a:ext cx="7344816" cy="5256584"/>
          </a:xfrm>
        </p:spPr>
        <p:txBody>
          <a:bodyPr>
            <a:normAutofit/>
          </a:bodyPr>
          <a:lstStyle/>
          <a:p>
            <a:r>
              <a:rPr lang="el-GR" altLang="el-GR" sz="2800" dirty="0" smtClean="0"/>
              <a:t>Χημική ονομασία</a:t>
            </a:r>
          </a:p>
          <a:p>
            <a:r>
              <a:rPr lang="el-GR" altLang="el-GR" sz="2800" dirty="0" smtClean="0">
                <a:solidFill>
                  <a:srgbClr val="FFC000"/>
                </a:solidFill>
              </a:rPr>
              <a:t>(+/-)-2-(</a:t>
            </a:r>
            <a:r>
              <a:rPr lang="en-US" altLang="el-GR" sz="2800" dirty="0" smtClean="0">
                <a:solidFill>
                  <a:srgbClr val="FFC000"/>
                </a:solidFill>
              </a:rPr>
              <a:t>p-</a:t>
            </a:r>
            <a:r>
              <a:rPr lang="en-US" altLang="el-GR" sz="2800" dirty="0" err="1" smtClean="0">
                <a:solidFill>
                  <a:srgbClr val="FFC000"/>
                </a:solidFill>
              </a:rPr>
              <a:t>isoboutilphenyl</a:t>
            </a:r>
            <a:r>
              <a:rPr lang="en-US" altLang="el-GR" sz="2800" dirty="0" smtClean="0">
                <a:solidFill>
                  <a:srgbClr val="FFC000"/>
                </a:solidFill>
              </a:rPr>
              <a:t>) </a:t>
            </a:r>
            <a:r>
              <a:rPr lang="en-US" altLang="el-GR" sz="2800" dirty="0" err="1" smtClean="0">
                <a:solidFill>
                  <a:srgbClr val="FFC000"/>
                </a:solidFill>
              </a:rPr>
              <a:t>propionic</a:t>
            </a:r>
            <a:r>
              <a:rPr lang="en-US" altLang="el-GR" sz="2800" dirty="0" smtClean="0">
                <a:solidFill>
                  <a:srgbClr val="FFC000"/>
                </a:solidFill>
              </a:rPr>
              <a:t> acid</a:t>
            </a:r>
          </a:p>
          <a:p>
            <a:r>
              <a:rPr lang="el-GR" altLang="el-GR" sz="2800" dirty="0" smtClean="0"/>
              <a:t>Κοινή ονομασία</a:t>
            </a:r>
          </a:p>
          <a:p>
            <a:r>
              <a:rPr lang="en-US" altLang="el-GR" sz="2800" dirty="0" smtClean="0">
                <a:solidFill>
                  <a:srgbClr val="FFC000"/>
                </a:solidFill>
              </a:rPr>
              <a:t>Ibuprofen</a:t>
            </a:r>
            <a:endParaRPr lang="el-GR" altLang="el-GR" sz="2800" dirty="0" smtClean="0">
              <a:solidFill>
                <a:srgbClr val="FFC000"/>
              </a:solidFill>
            </a:endParaRPr>
          </a:p>
          <a:p>
            <a:r>
              <a:rPr lang="el-GR" altLang="el-GR" sz="2800" dirty="0" smtClean="0"/>
              <a:t>Εμπορική ονομασία</a:t>
            </a:r>
            <a:endParaRPr lang="en-US" altLang="el-GR" sz="2800" dirty="0" smtClean="0"/>
          </a:p>
          <a:p>
            <a:r>
              <a:rPr lang="en-US" altLang="el-GR" sz="2800" dirty="0" err="1" smtClean="0">
                <a:solidFill>
                  <a:srgbClr val="FFC000"/>
                </a:solidFill>
              </a:rPr>
              <a:t>Brufen</a:t>
            </a:r>
            <a:endParaRPr lang="el-GR" altLang="el-GR" sz="2800" dirty="0" smtClean="0">
              <a:solidFill>
                <a:srgbClr val="FFC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14729734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dirty="0" smtClean="0"/>
              <a:t>Άλλη ορολογία </a:t>
            </a:r>
            <a:r>
              <a:rPr lang="el-GR" sz="3000" b="0" dirty="0" smtClean="0"/>
              <a:t>1/3</a:t>
            </a:r>
            <a:endParaRPr lang="en-US" sz="3000" b="0" dirty="0"/>
          </a:p>
        </p:txBody>
      </p:sp>
      <p:sp>
        <p:nvSpPr>
          <p:cNvPr id="49155" name="Rectangle 3"/>
          <p:cNvSpPr>
            <a:spLocks noGrp="1" noChangeArrowheads="1"/>
          </p:cNvSpPr>
          <p:nvPr>
            <p:ph idx="1"/>
          </p:nvPr>
        </p:nvSpPr>
        <p:spPr>
          <a:xfrm>
            <a:off x="323528" y="1340768"/>
            <a:ext cx="8424936" cy="4680520"/>
          </a:xfrm>
        </p:spPr>
        <p:txBody>
          <a:bodyPr>
            <a:normAutofit/>
          </a:bodyPr>
          <a:lstStyle/>
          <a:p>
            <a:r>
              <a:rPr lang="el-GR" altLang="el-GR" sz="2800" dirty="0" smtClean="0"/>
              <a:t>Μέγιστη δράση</a:t>
            </a:r>
            <a:r>
              <a:rPr lang="en-US" altLang="el-GR" sz="2800" dirty="0" smtClean="0"/>
              <a:t>: </a:t>
            </a:r>
            <a:r>
              <a:rPr lang="el-GR" altLang="el-GR" sz="2800" dirty="0" smtClean="0"/>
              <a:t>μέγιστη ανταπόκριση που μπορεί να προκληθεί από το φάρμακο</a:t>
            </a:r>
            <a:endParaRPr lang="en-US" altLang="el-GR" sz="2800" dirty="0" smtClean="0"/>
          </a:p>
          <a:p>
            <a:r>
              <a:rPr lang="el-GR" altLang="el-GR" sz="2800" dirty="0" smtClean="0"/>
              <a:t>Χρόνος Θεραπευτικής δράσης</a:t>
            </a:r>
            <a:r>
              <a:rPr lang="en-US" altLang="el-GR" sz="2800" dirty="0" smtClean="0"/>
              <a:t>: </a:t>
            </a:r>
            <a:r>
              <a:rPr lang="el-GR" altLang="el-GR" sz="2800" dirty="0" smtClean="0"/>
              <a:t>πόσο χρόνο χρειάζεται για να </a:t>
            </a:r>
            <a:r>
              <a:rPr lang="el-GR" altLang="el-GR" sz="2800" dirty="0" smtClean="0"/>
              <a:t>δράσει </a:t>
            </a:r>
            <a:r>
              <a:rPr lang="el-GR" altLang="el-GR" sz="2800" dirty="0" smtClean="0"/>
              <a:t>ένα φάρμακο</a:t>
            </a:r>
            <a:endParaRPr lang="en-US" altLang="el-GR" sz="2800" dirty="0" smtClean="0"/>
          </a:p>
          <a:p>
            <a:r>
              <a:rPr lang="el-GR" altLang="el-GR" sz="2800" dirty="0" smtClean="0"/>
              <a:t>Διάρκεια</a:t>
            </a:r>
            <a:r>
              <a:rPr lang="en-US" altLang="el-GR" sz="2800" dirty="0" smtClean="0"/>
              <a:t>: </a:t>
            </a:r>
            <a:r>
              <a:rPr lang="el-GR" altLang="el-GR" sz="2800" dirty="0" smtClean="0"/>
              <a:t>πόσο κρατά η επίδραση μιας δόσης φαρμάκου</a:t>
            </a:r>
            <a:endParaRPr lang="en-US" altLang="el-GR" sz="2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xmlns="" val="1241835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Άλλη ορολογία </a:t>
            </a:r>
            <a:r>
              <a:rPr lang="el-GR" sz="3000" b="0" dirty="0" smtClean="0">
                <a:solidFill>
                  <a:prstClr val="white"/>
                </a:solidFill>
              </a:rPr>
              <a:t>2/3</a:t>
            </a:r>
            <a:endParaRPr lang="en-US" dirty="0"/>
          </a:p>
        </p:txBody>
      </p:sp>
      <p:sp>
        <p:nvSpPr>
          <p:cNvPr id="50179" name="Content Placeholder 2"/>
          <p:cNvSpPr>
            <a:spLocks noGrp="1"/>
          </p:cNvSpPr>
          <p:nvPr>
            <p:ph idx="1"/>
          </p:nvPr>
        </p:nvSpPr>
        <p:spPr/>
        <p:txBody>
          <a:bodyPr>
            <a:normAutofit lnSpcReduction="10000"/>
          </a:bodyPr>
          <a:lstStyle/>
          <a:p>
            <a:r>
              <a:rPr lang="el-GR" altLang="el-GR" dirty="0" smtClean="0"/>
              <a:t>Ένδειξη – </a:t>
            </a:r>
            <a:r>
              <a:rPr lang="el-GR" altLang="el-GR" dirty="0" smtClean="0"/>
              <a:t>λόγος </a:t>
            </a:r>
            <a:r>
              <a:rPr lang="el-GR" altLang="el-GR" dirty="0" smtClean="0"/>
              <a:t>για την έναρξη θεραπείας ή τη χορήγηση ενός φαρμάκου</a:t>
            </a:r>
          </a:p>
          <a:p>
            <a:r>
              <a:rPr lang="el-GR" altLang="el-GR" dirty="0" smtClean="0"/>
              <a:t>Αντένδειξη -  σύμπτωμα ή κατάσταση λόγω του οποίου συνιστάται η αποφυγή χρήσης ενός φραμάκου ή μιάς τεχνικής  </a:t>
            </a:r>
          </a:p>
          <a:p>
            <a:r>
              <a:rPr lang="el-GR" altLang="el-GR" dirty="0" smtClean="0"/>
              <a:t>Ανεπιθύμητη δράση - Ανεπιθύμητη ενέργεια και συχνά επικίνδυνη επίδραση του φαρμάκου</a:t>
            </a:r>
          </a:p>
          <a:p>
            <a:r>
              <a:rPr lang="el-GR" altLang="el-GR" dirty="0" smtClean="0"/>
              <a:t>Παρενέργεια – ήπιες, κοινές αντιδράσεις </a:t>
            </a:r>
            <a:r>
              <a:rPr lang="el-GR" altLang="el-GR" dirty="0" smtClean="0"/>
              <a:t>στα φάρμακα</a:t>
            </a:r>
            <a:endParaRPr lang="el-GR" altLang="el-GR" dirty="0" smtClean="0"/>
          </a:p>
          <a:p>
            <a:r>
              <a:rPr lang="el-GR" altLang="el-GR" dirty="0" smtClean="0"/>
              <a:t>Τοξική δόση – δόση που είναι φυσιολογικά επικίνδυνη</a:t>
            </a:r>
          </a:p>
          <a:p>
            <a:r>
              <a:rPr lang="el-GR" altLang="el-GR" dirty="0" smtClean="0"/>
              <a:t>Τοξική αντίδραση – επικίνδυνη για τη ζωή επίδραση ενός φαρμάκου άμεση ή μετά από χρόνια </a:t>
            </a:r>
            <a:r>
              <a:rPr lang="el-GR" altLang="el-GR" dirty="0" smtClean="0"/>
              <a:t>χορήγηση </a:t>
            </a:r>
            <a:r>
              <a:rPr lang="el-GR" altLang="el-GR" dirty="0" smtClean="0"/>
              <a:t>κάποιου φαρμάκου</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xmlns="" val="2265796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Άλλη ορολογία </a:t>
            </a:r>
            <a:r>
              <a:rPr lang="el-GR" sz="3000" b="0" dirty="0" smtClean="0">
                <a:solidFill>
                  <a:prstClr val="white"/>
                </a:solidFill>
              </a:rPr>
              <a:t>3/3</a:t>
            </a:r>
            <a:endParaRPr lang="en-US" dirty="0"/>
          </a:p>
        </p:txBody>
      </p:sp>
      <p:sp>
        <p:nvSpPr>
          <p:cNvPr id="51203" name="Content Placeholder 2"/>
          <p:cNvSpPr>
            <a:spLocks noGrp="1"/>
          </p:cNvSpPr>
          <p:nvPr>
            <p:ph idx="1"/>
          </p:nvPr>
        </p:nvSpPr>
        <p:spPr>
          <a:xfrm>
            <a:off x="323528" y="1196752"/>
            <a:ext cx="8640960" cy="5256584"/>
          </a:xfrm>
        </p:spPr>
        <p:txBody>
          <a:bodyPr>
            <a:normAutofit fontScale="92500" lnSpcReduction="10000"/>
          </a:bodyPr>
          <a:lstStyle/>
          <a:p>
            <a:r>
              <a:rPr lang="el-GR" altLang="el-GR" dirty="0" smtClean="0"/>
              <a:t>Αλληλεπιδράσεις φαρμάκων – ένα φάρμακο μπορεί να επηρεάζει τη δραστικότητα ή τον μεταβολισμό ενός άλλου</a:t>
            </a:r>
          </a:p>
          <a:p>
            <a:r>
              <a:rPr lang="el-GR" altLang="el-GR" dirty="0" smtClean="0"/>
              <a:t>Αιματεγκεφαλικός φραγμός – </a:t>
            </a:r>
            <a:r>
              <a:rPr lang="el-GR" altLang="el-GR" dirty="0" smtClean="0"/>
              <a:t>λειτουργική </a:t>
            </a:r>
            <a:r>
              <a:rPr lang="el-GR" altLang="el-GR" dirty="0" smtClean="0"/>
              <a:t>διαμόρφωση που δεν επιτρέπει σε κάποιες ουσίες να φθάσουν στο εγκέφαλο  </a:t>
            </a:r>
          </a:p>
          <a:p>
            <a:r>
              <a:rPr lang="el-GR" altLang="el-GR" dirty="0" smtClean="0"/>
              <a:t>Ευρύ φάσμα – αναφέρεται σε αντιβιοτικά  δραστικά σε μεγάλη ποικιλία μικροοργανισμών</a:t>
            </a:r>
          </a:p>
          <a:p>
            <a:r>
              <a:rPr lang="el-GR" altLang="el-GR" dirty="0" smtClean="0"/>
              <a:t>Εξάρτηση –  φυσιολογική ή ψυχολογική ανάγκη κάποιων δράσεων του φαρμάκου</a:t>
            </a:r>
          </a:p>
          <a:p>
            <a:r>
              <a:rPr lang="el-GR" altLang="el-GR" dirty="0" smtClean="0"/>
              <a:t>Εθισμός – η εξάρτηση από ένα φάρμακο που υπερνικά τη θέληση του ατόμου</a:t>
            </a:r>
          </a:p>
          <a:p>
            <a:r>
              <a:rPr lang="el-GR" altLang="el-GR" dirty="0" smtClean="0"/>
              <a:t>Εναλλακτικές θεραπείες -  χρήση εκχυλισμάτων φυτών, βιταμινών και στοιχείων  καθώς και θεραπευτικές τεχνικές του τύπου του βελονισμού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xmlns="" val="4102690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mtClean="0"/>
              <a:t>Παράδειγμα</a:t>
            </a:r>
            <a:endParaRPr lang="en-US" dirty="0"/>
          </a:p>
        </p:txBody>
      </p:sp>
      <p:sp>
        <p:nvSpPr>
          <p:cNvPr id="52227" name="Rectangle 3"/>
          <p:cNvSpPr>
            <a:spLocks noGrp="1" noChangeArrowheads="1"/>
          </p:cNvSpPr>
          <p:nvPr>
            <p:ph idx="1"/>
          </p:nvPr>
        </p:nvSpPr>
        <p:spPr/>
        <p:txBody>
          <a:bodyPr/>
          <a:lstStyle/>
          <a:p>
            <a:pPr marL="0" indent="0">
              <a:buNone/>
            </a:pPr>
            <a:r>
              <a:rPr lang="el-GR" altLang="el-GR" b="1" dirty="0" smtClean="0"/>
              <a:t>Φαρμακοκινητική των </a:t>
            </a:r>
            <a:r>
              <a:rPr lang="el-GR" altLang="el-GR" b="1" dirty="0" err="1" smtClean="0"/>
              <a:t>εισπνεομένων</a:t>
            </a:r>
            <a:r>
              <a:rPr lang="el-GR" altLang="el-GR" b="1" dirty="0" smtClean="0"/>
              <a:t> φαρμάκων</a:t>
            </a:r>
          </a:p>
          <a:p>
            <a:r>
              <a:rPr lang="el-GR" altLang="el-GR" dirty="0" smtClean="0"/>
              <a:t>Συνήθως έχουν τοπική δράση στο όργανο - στόχο</a:t>
            </a:r>
          </a:p>
          <a:p>
            <a:r>
              <a:rPr lang="el-GR" altLang="el-GR" dirty="0" smtClean="0"/>
              <a:t>Η συστηματική δράση τους (προκύπτει από απορρόφηση του φαρμάκου στην κυκλοφορία) θεωρείται ως παρενέργεια – ανεπιθύμητη επίδραση επειδή συμβαίνει σε άλλα όργανα από το όργανο – στόχο </a:t>
            </a:r>
            <a:r>
              <a:rPr lang="el-GR" altLang="el-GR" dirty="0" smtClean="0"/>
              <a:t>από όπου </a:t>
            </a:r>
            <a:r>
              <a:rPr lang="el-GR" altLang="el-GR" dirty="0" smtClean="0"/>
              <a:t>το φάρμακο απορροφήθηκε</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xmlns="" val="154999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296144"/>
          </a:xfrm>
        </p:spPr>
        <p:txBody>
          <a:bodyPr>
            <a:normAutofit/>
          </a:bodyPr>
          <a:lstStyle/>
          <a:p>
            <a:r>
              <a:rPr lang="el-GR" dirty="0" smtClean="0"/>
              <a:t>Ιδιαίτερες προφυλάξεις κατά τη </a:t>
            </a:r>
            <a:br>
              <a:rPr lang="el-GR" dirty="0" smtClean="0"/>
            </a:br>
            <a:r>
              <a:rPr lang="el-GR" dirty="0" smtClean="0"/>
              <a:t>χορήγηση φαρμάκων</a:t>
            </a:r>
            <a:endParaRPr lang="en-US" dirty="0"/>
          </a:p>
        </p:txBody>
      </p:sp>
      <p:sp>
        <p:nvSpPr>
          <p:cNvPr id="53251" name="Content Placeholder 2"/>
          <p:cNvSpPr>
            <a:spLocks noGrp="1"/>
          </p:cNvSpPr>
          <p:nvPr>
            <p:ph idx="1"/>
          </p:nvPr>
        </p:nvSpPr>
        <p:spPr>
          <a:xfrm>
            <a:off x="323528" y="1700808"/>
            <a:ext cx="8424936" cy="4896544"/>
          </a:xfrm>
        </p:spPr>
        <p:txBody>
          <a:bodyPr/>
          <a:lstStyle/>
          <a:p>
            <a:r>
              <a:rPr lang="el-GR" altLang="el-GR" dirty="0" smtClean="0"/>
              <a:t>Εγκυμοσύνη - Διέλευση από τον πλακούντα στο έμβρυο</a:t>
            </a:r>
          </a:p>
          <a:p>
            <a:r>
              <a:rPr lang="el-GR" altLang="el-GR" dirty="0" smtClean="0"/>
              <a:t>Νεογνά - Ατελής ανάπτυξη ιδιαίτερη μεταχείριση</a:t>
            </a:r>
          </a:p>
          <a:p>
            <a:r>
              <a:rPr lang="el-GR" altLang="el-GR" dirty="0" smtClean="0"/>
              <a:t>Θηλασμός - Διέλευση φαρμάκων από την μητέρα στο παιδί</a:t>
            </a:r>
          </a:p>
          <a:p>
            <a:r>
              <a:rPr lang="el-GR" altLang="el-GR" dirty="0" smtClean="0"/>
              <a:t>Παιδιά - Διαφορετικές ταχύτητες μεταβολισμού, διαφορές σωματομετρικές</a:t>
            </a:r>
          </a:p>
          <a:p>
            <a:r>
              <a:rPr lang="el-GR" altLang="el-GR" dirty="0" smtClean="0"/>
              <a:t>Ηλικιωμένοι  - Επιβράδυνση </a:t>
            </a:r>
            <a:r>
              <a:rPr lang="el-GR" altLang="el-GR" dirty="0" smtClean="0"/>
              <a:t>λειτουργιών, </a:t>
            </a:r>
            <a:r>
              <a:rPr lang="el-GR" altLang="el-GR" dirty="0" smtClean="0"/>
              <a:t>διαπερατότητα του αιματεγκεφαλικού φραγμού, μειωμένη αντίδραση στην υπόταση</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xmlns="" val="3420422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Ομάδες φαρμάκων </a:t>
            </a:r>
            <a:r>
              <a:rPr lang="el-GR" sz="3000" b="0" dirty="0" smtClean="0"/>
              <a:t>1/7</a:t>
            </a:r>
            <a:r>
              <a:rPr lang="el-GR" dirty="0" smtClean="0"/>
              <a:t> </a:t>
            </a:r>
            <a:endParaRPr lang="en-US" dirty="0"/>
          </a:p>
        </p:txBody>
      </p:sp>
      <p:sp>
        <p:nvSpPr>
          <p:cNvPr id="54275" name="Content Placeholder 2"/>
          <p:cNvSpPr>
            <a:spLocks noGrp="1"/>
          </p:cNvSpPr>
          <p:nvPr>
            <p:ph idx="1"/>
          </p:nvPr>
        </p:nvSpPr>
        <p:spPr/>
        <p:txBody>
          <a:bodyPr/>
          <a:lstStyle/>
          <a:p>
            <a:r>
              <a:rPr lang="el-GR" altLang="el-GR" dirty="0" smtClean="0"/>
              <a:t>Τα φάρμακα χωρίζονται σε γενικές ομάδες οι οποίες περιέχουν διάφορες υποομάδες με βάση την κύρια δράση τους</a:t>
            </a:r>
          </a:p>
          <a:p>
            <a:r>
              <a:rPr lang="el-GR" altLang="el-GR" dirty="0" smtClean="0"/>
              <a:t>Τα φάρμακα μπορούν ανάλογα με τις επιδράσεις τους να ανήκουν σε πάνω από μια ομάδα / υποομάδα, </a:t>
            </a:r>
          </a:p>
          <a:p>
            <a:pPr lvl="1"/>
            <a:r>
              <a:rPr lang="el-GR" altLang="el-GR" dirty="0" smtClean="0"/>
              <a:t>πχ. ασπιρίνη – αντιπυρετικό (μια  ένδειξη), </a:t>
            </a:r>
            <a:r>
              <a:rPr lang="el-GR" altLang="el-GR" dirty="0" err="1" smtClean="0"/>
              <a:t>αντιαιμοπεταλιακό</a:t>
            </a:r>
            <a:r>
              <a:rPr lang="el-GR" altLang="el-GR" dirty="0" smtClean="0"/>
              <a:t> (άλλη ένδειξη – μικρότερη δόση)</a:t>
            </a:r>
          </a:p>
          <a:p>
            <a:r>
              <a:rPr lang="el-GR" altLang="el-GR" dirty="0" smtClean="0"/>
              <a:t>Ότι αναφέρεται παρακάτω είναι μόνο ενδεικτικό και όχι για κλινική χρήση</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xmlns="" val="3783947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Ομάδες φαρμάκων </a:t>
            </a:r>
            <a:r>
              <a:rPr lang="el-GR" sz="3000" b="0" dirty="0" smtClean="0">
                <a:solidFill>
                  <a:prstClr val="white"/>
                </a:solidFill>
              </a:rPr>
              <a:t>2/7</a:t>
            </a:r>
            <a:r>
              <a:rPr lang="el-GR" dirty="0" smtClean="0">
                <a:solidFill>
                  <a:prstClr val="white"/>
                </a:solidFill>
              </a:rPr>
              <a:t> </a:t>
            </a:r>
            <a:endParaRPr lang="en-US" dirty="0"/>
          </a:p>
        </p:txBody>
      </p:sp>
      <p:sp>
        <p:nvSpPr>
          <p:cNvPr id="55299" name="Content Placeholder 2"/>
          <p:cNvSpPr>
            <a:spLocks noGrp="1"/>
          </p:cNvSpPr>
          <p:nvPr>
            <p:ph idx="1"/>
          </p:nvPr>
        </p:nvSpPr>
        <p:spPr>
          <a:xfrm>
            <a:off x="323528" y="1340768"/>
            <a:ext cx="8136904" cy="5256584"/>
          </a:xfrm>
        </p:spPr>
        <p:txBody>
          <a:bodyPr/>
          <a:lstStyle/>
          <a:p>
            <a:r>
              <a:rPr lang="el-GR" altLang="el-GR" dirty="0" err="1" smtClean="0"/>
              <a:t>Αδρενεργικά</a:t>
            </a:r>
            <a:r>
              <a:rPr lang="el-GR" altLang="el-GR" dirty="0" smtClean="0"/>
              <a:t> φάρμακα – έχουν την επίδραση της αδρεναλίνης – προκαλούν σύσπαση αγγείων και διέγερση της καρδιάς. Κυρίως χρησιμοποιούνται στην ΚΑΡΠΑ -  πχ. αδρεναλίνη</a:t>
            </a:r>
          </a:p>
          <a:p>
            <a:r>
              <a:rPr lang="el-GR" altLang="el-GR" dirty="0" smtClean="0"/>
              <a:t>Αδρενεργικοί αναστολείς – δεν επιτρέπουν τη σύνδεση της αδρεναλίνης - βελτιώνουν την </a:t>
            </a:r>
            <a:r>
              <a:rPr lang="el-GR" altLang="el-GR" dirty="0" smtClean="0"/>
              <a:t>περιφερική </a:t>
            </a:r>
            <a:r>
              <a:rPr lang="el-GR" altLang="el-GR" dirty="0" smtClean="0"/>
              <a:t>ροή αίματος, μειώνουν την  ΑΠ –  πχ. </a:t>
            </a:r>
            <a:r>
              <a:rPr lang="en-US" altLang="el-GR" dirty="0" err="1" smtClean="0"/>
              <a:t>tenormin</a:t>
            </a:r>
            <a:endParaRPr lang="el-GR" altLang="el-GR" dirty="0" smtClean="0"/>
          </a:p>
          <a:p>
            <a:r>
              <a:rPr lang="el-GR" altLang="el-GR" dirty="0" err="1" smtClean="0"/>
              <a:t>Αντιχολινεργικά</a:t>
            </a:r>
            <a:r>
              <a:rPr lang="el-GR" altLang="el-GR" dirty="0" smtClean="0"/>
              <a:t> -  μειώνουν τον καρδιακό ρυθμό,  αυξάνουν την καρδιακή παροχή, συσπούν τα αγγεία, στεγνώνουν τις εκκρίσεις – πχ. </a:t>
            </a:r>
            <a:r>
              <a:rPr lang="el-GR" altLang="el-GR" dirty="0" err="1" smtClean="0"/>
              <a:t>ατροπίνη</a:t>
            </a:r>
            <a:r>
              <a:rPr lang="el-GR" altLang="el-GR" dirty="0" smtClean="0"/>
              <a:t> </a:t>
            </a:r>
            <a:r>
              <a:rPr lang="en-US" altLang="el-GR" dirty="0" smtClean="0"/>
              <a:t> (K</a:t>
            </a:r>
            <a:r>
              <a:rPr lang="el-GR" altLang="el-GR" dirty="0" smtClean="0"/>
              <a:t>ΑΡΠΑ), </a:t>
            </a:r>
            <a:r>
              <a:rPr lang="en-US" altLang="el-GR" dirty="0" err="1" smtClean="0"/>
              <a:t>buscopan</a:t>
            </a:r>
            <a:endParaRPr lang="el-GR" altLang="el-GR" dirty="0" smtClean="0"/>
          </a:p>
        </p:txBody>
      </p:sp>
      <p:sp>
        <p:nvSpPr>
          <p:cNvPr id="55300" name="TextBox 3"/>
          <p:cNvSpPr txBox="1">
            <a:spLocks noChangeArrowheads="1"/>
          </p:cNvSpPr>
          <p:nvPr/>
        </p:nvSpPr>
        <p:spPr bwMode="auto">
          <a:xfrm rot="-5400000">
            <a:off x="5526882" y="3266281"/>
            <a:ext cx="6489700" cy="4619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b="1">
                <a:solidFill>
                  <a:schemeClr val="tx1">
                    <a:lumMod val="75000"/>
                    <a:lumOff val="25000"/>
                  </a:schemeClr>
                </a:solidFill>
                <a:latin typeface="+mn-lt"/>
              </a:rPr>
              <a:t>Μόνο ενδεικτικά και </a:t>
            </a:r>
            <a:r>
              <a:rPr lang="el-GR" altLang="el-GR" sz="2400" b="1" u="sng">
                <a:solidFill>
                  <a:schemeClr val="tx1">
                    <a:lumMod val="75000"/>
                    <a:lumOff val="25000"/>
                  </a:schemeClr>
                </a:solidFill>
                <a:latin typeface="+mn-lt"/>
              </a:rPr>
              <a:t>όχι</a:t>
            </a:r>
            <a:r>
              <a:rPr lang="el-GR" altLang="el-GR" sz="2400" b="1">
                <a:solidFill>
                  <a:schemeClr val="tx1">
                    <a:lumMod val="75000"/>
                    <a:lumOff val="25000"/>
                  </a:schemeClr>
                </a:solidFill>
                <a:latin typeface="+mn-lt"/>
              </a:rPr>
              <a:t> για κλινική χρήση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xmlns="" val="320315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Ομάδες φαρμάκων </a:t>
            </a:r>
            <a:r>
              <a:rPr lang="el-GR" sz="3000" b="0" dirty="0" smtClean="0">
                <a:solidFill>
                  <a:prstClr val="white"/>
                </a:solidFill>
              </a:rPr>
              <a:t>3/7</a:t>
            </a:r>
            <a:r>
              <a:rPr lang="el-GR" dirty="0" smtClean="0">
                <a:solidFill>
                  <a:prstClr val="white"/>
                </a:solidFill>
              </a:rPr>
              <a:t> </a:t>
            </a:r>
            <a:endParaRPr lang="en-US" dirty="0"/>
          </a:p>
        </p:txBody>
      </p:sp>
      <p:sp>
        <p:nvSpPr>
          <p:cNvPr id="56323" name="Content Placeholder 2"/>
          <p:cNvSpPr>
            <a:spLocks noGrp="1"/>
          </p:cNvSpPr>
          <p:nvPr>
            <p:ph idx="1"/>
          </p:nvPr>
        </p:nvSpPr>
        <p:spPr>
          <a:xfrm>
            <a:off x="323528" y="1340768"/>
            <a:ext cx="8217222" cy="5517232"/>
          </a:xfrm>
        </p:spPr>
        <p:txBody>
          <a:bodyPr>
            <a:normAutofit fontScale="92500" lnSpcReduction="20000"/>
          </a:bodyPr>
          <a:lstStyle/>
          <a:p>
            <a:r>
              <a:rPr lang="el-GR" altLang="el-GR" dirty="0" smtClean="0"/>
              <a:t>Ανταγωνιστές ασβεστίου - μειώνουν την ροή ασβεστίου με αποτέλεσμα </a:t>
            </a:r>
            <a:r>
              <a:rPr lang="el-GR" altLang="el-GR" dirty="0" smtClean="0"/>
              <a:t>διαστολή </a:t>
            </a:r>
            <a:r>
              <a:rPr lang="el-GR" altLang="el-GR" dirty="0" smtClean="0"/>
              <a:t>αγγείων και μείωση της ΑΠ – διευκολύνουν το έργο της καρδιάς – πχ. </a:t>
            </a:r>
            <a:r>
              <a:rPr lang="en-US" altLang="el-GR" dirty="0" err="1" smtClean="0"/>
              <a:t>Tildiem</a:t>
            </a:r>
            <a:endParaRPr lang="el-GR" altLang="el-GR" dirty="0" smtClean="0"/>
          </a:p>
          <a:p>
            <a:r>
              <a:rPr lang="el-GR" altLang="el-GR" dirty="0" smtClean="0"/>
              <a:t>Καρδιοτονωτικά - αυξάνουν τη δύναμη σύσπασης της καρδιάς</a:t>
            </a:r>
            <a:r>
              <a:rPr lang="en-US" altLang="el-GR" dirty="0" smtClean="0"/>
              <a:t> – </a:t>
            </a:r>
            <a:r>
              <a:rPr lang="el-GR" altLang="el-GR" dirty="0" smtClean="0"/>
              <a:t>πχ. </a:t>
            </a:r>
            <a:r>
              <a:rPr lang="en-US" altLang="el-GR" dirty="0" smtClean="0"/>
              <a:t>Digoxin</a:t>
            </a:r>
          </a:p>
          <a:p>
            <a:r>
              <a:rPr lang="el-GR" altLang="el-GR" dirty="0" smtClean="0"/>
              <a:t>Αγγειοδιασταλτικά - μείωση της ΑΠ με αγγειακή διαστολή – κάποια έχουν ήδη αναφερθεί </a:t>
            </a:r>
          </a:p>
          <a:p>
            <a:r>
              <a:rPr lang="el-GR" altLang="el-GR" dirty="0" err="1" smtClean="0"/>
              <a:t>Αντιαρρυθμικά</a:t>
            </a:r>
            <a:r>
              <a:rPr lang="el-GR" altLang="el-GR" dirty="0" smtClean="0"/>
              <a:t>: έλεγχος αρρυθμιών -  πχ. </a:t>
            </a:r>
            <a:r>
              <a:rPr lang="el-GR" altLang="el-GR" dirty="0" err="1" smtClean="0"/>
              <a:t>Αμιοδαρόνη</a:t>
            </a:r>
            <a:r>
              <a:rPr lang="el-GR" altLang="el-GR" dirty="0" smtClean="0"/>
              <a:t> – μπορεί να προκαλέσει ανεπιθύμητες ενέργειες που χρειάζονται  απεικόνιση (α/α  και αξονική πνευμόνων)</a:t>
            </a:r>
          </a:p>
          <a:p>
            <a:r>
              <a:rPr lang="el-GR" altLang="el-GR" dirty="0" smtClean="0"/>
              <a:t>Νιτρώδη - </a:t>
            </a:r>
            <a:r>
              <a:rPr lang="el-GR" altLang="el-GR" dirty="0" smtClean="0"/>
              <a:t>αντιστηθαγχικά </a:t>
            </a:r>
            <a:r>
              <a:rPr lang="el-GR" altLang="el-GR" dirty="0" smtClean="0"/>
              <a:t>μέσω αγγειοδιαστολής</a:t>
            </a:r>
            <a:r>
              <a:rPr lang="en-US" altLang="el-GR" dirty="0" smtClean="0"/>
              <a:t> </a:t>
            </a:r>
            <a:r>
              <a:rPr lang="el-GR" altLang="el-GR" dirty="0" smtClean="0"/>
              <a:t> - σε αυτή την ομάδα ανήκουν τα υπογλώσσια δισκία </a:t>
            </a:r>
          </a:p>
          <a:p>
            <a:r>
              <a:rPr lang="el-GR" altLang="el-GR" dirty="0" smtClean="0"/>
              <a:t>Διουρητικά - μείωση του όγκου αίματος μέσω διούρησης. Μια από τις χρήσεις τους η ρύθμιση της ΑΠ – πχ</a:t>
            </a:r>
            <a:r>
              <a:rPr lang="en-US" altLang="el-GR" dirty="0" smtClean="0"/>
              <a:t>. Lasix</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8" name="TextBox 3"/>
          <p:cNvSpPr txBox="1">
            <a:spLocks noChangeArrowheads="1"/>
          </p:cNvSpPr>
          <p:nvPr/>
        </p:nvSpPr>
        <p:spPr bwMode="auto">
          <a:xfrm rot="-5400000">
            <a:off x="5526882" y="3266281"/>
            <a:ext cx="6489700" cy="4619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b="1">
                <a:solidFill>
                  <a:schemeClr val="tx1">
                    <a:lumMod val="75000"/>
                    <a:lumOff val="25000"/>
                  </a:schemeClr>
                </a:solidFill>
                <a:latin typeface="+mn-lt"/>
              </a:rPr>
              <a:t>Μόνο ενδεικτικά και </a:t>
            </a:r>
            <a:r>
              <a:rPr lang="el-GR" altLang="el-GR" sz="2400" b="1" u="sng">
                <a:solidFill>
                  <a:schemeClr val="tx1">
                    <a:lumMod val="75000"/>
                    <a:lumOff val="25000"/>
                  </a:schemeClr>
                </a:solidFill>
                <a:latin typeface="+mn-lt"/>
              </a:rPr>
              <a:t>όχι</a:t>
            </a:r>
            <a:r>
              <a:rPr lang="el-GR" altLang="el-GR" sz="2400" b="1">
                <a:solidFill>
                  <a:schemeClr val="tx1">
                    <a:lumMod val="75000"/>
                    <a:lumOff val="25000"/>
                  </a:schemeClr>
                </a:solidFill>
                <a:latin typeface="+mn-lt"/>
              </a:rPr>
              <a:t> για κλινική χρήση</a:t>
            </a:r>
          </a:p>
        </p:txBody>
      </p:sp>
    </p:spTree>
    <p:extLst>
      <p:ext uri="{BB962C8B-B14F-4D97-AF65-F5344CB8AC3E}">
        <p14:creationId xmlns:p14="http://schemas.microsoft.com/office/powerpoint/2010/main" xmlns="" val="4189062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Ομάδες φαρμάκων </a:t>
            </a:r>
            <a:r>
              <a:rPr lang="el-GR" sz="3000" b="0" dirty="0" smtClean="0">
                <a:solidFill>
                  <a:prstClr val="white"/>
                </a:solidFill>
              </a:rPr>
              <a:t>4/7</a:t>
            </a:r>
            <a:r>
              <a:rPr lang="el-GR" dirty="0" smtClean="0">
                <a:solidFill>
                  <a:prstClr val="white"/>
                </a:solidFill>
              </a:rPr>
              <a:t> </a:t>
            </a:r>
            <a:endParaRPr lang="en-US" dirty="0"/>
          </a:p>
        </p:txBody>
      </p:sp>
      <p:sp>
        <p:nvSpPr>
          <p:cNvPr id="57347" name="Content Placeholder 2"/>
          <p:cNvSpPr>
            <a:spLocks noGrp="1"/>
          </p:cNvSpPr>
          <p:nvPr>
            <p:ph idx="1"/>
          </p:nvPr>
        </p:nvSpPr>
        <p:spPr/>
        <p:txBody>
          <a:bodyPr/>
          <a:lstStyle/>
          <a:p>
            <a:r>
              <a:rPr lang="el-GR" altLang="el-GR" dirty="0" smtClean="0"/>
              <a:t>Αναλγητικά, αντιπυρετικά, αντιφλεγμονώδη – πχ. Ασπιρίνη, </a:t>
            </a:r>
            <a:r>
              <a:rPr lang="el-GR" altLang="el-GR" dirty="0" err="1" smtClean="0"/>
              <a:t>παρακεταμόλη</a:t>
            </a:r>
            <a:r>
              <a:rPr lang="el-GR" altLang="el-GR" dirty="0" smtClean="0"/>
              <a:t>, μη στεροειδή αντιφλεγμονώδη </a:t>
            </a:r>
            <a:r>
              <a:rPr lang="en-US" altLang="el-GR" dirty="0" smtClean="0"/>
              <a:t>(</a:t>
            </a:r>
            <a:r>
              <a:rPr lang="en-US" altLang="el-GR" dirty="0" err="1" smtClean="0"/>
              <a:t>voltaren</a:t>
            </a:r>
            <a:r>
              <a:rPr lang="en-US" altLang="el-GR" dirty="0" smtClean="0"/>
              <a:t>)</a:t>
            </a:r>
            <a:endParaRPr lang="el-GR" altLang="el-GR" dirty="0" smtClean="0"/>
          </a:p>
          <a:p>
            <a:r>
              <a:rPr lang="el-GR" altLang="el-GR" dirty="0" err="1" smtClean="0"/>
              <a:t>Οπιοειδή</a:t>
            </a:r>
            <a:r>
              <a:rPr lang="el-GR" altLang="el-GR" dirty="0" smtClean="0"/>
              <a:t> αναλγητικά – ισχυρά αναλγητικά για χρήση σε πολύ σοβαρές καταστάσεις. Μπορούν να προκαλέσουν εθισμό και  καταστολή του αναπνευστικού συστήματος - μορφίνη</a:t>
            </a:r>
            <a:endParaRPr lang="en-US" altLang="el-GR" dirty="0" smtClean="0"/>
          </a:p>
          <a:p>
            <a:r>
              <a:rPr lang="el-GR" altLang="el-GR" dirty="0" smtClean="0"/>
              <a:t>Αγχολυτικά – μειώνουν το άγχος – πχ. </a:t>
            </a:r>
            <a:r>
              <a:rPr lang="en-US" altLang="el-GR" dirty="0" smtClean="0"/>
              <a:t>valium</a:t>
            </a:r>
            <a:endParaRPr lang="el-GR" altLang="el-GR" dirty="0" smtClean="0"/>
          </a:p>
          <a:p>
            <a:r>
              <a:rPr lang="el-GR" altLang="el-GR" dirty="0" smtClean="0"/>
              <a:t>Αντιπηκτικά – μειώνουν την πηκτικότητα του αίματος, αποτρέπουν τη θρόμβωση, αυξάνουν το ενδεχόμενο αιμορραγίας – πχ ηπαρίνη, </a:t>
            </a:r>
            <a:r>
              <a:rPr lang="en-US" altLang="el-GR" dirty="0" err="1" smtClean="0"/>
              <a:t>sintrom</a:t>
            </a:r>
            <a:r>
              <a:rPr lang="en-US" altLang="el-GR" dirty="0" smtClean="0"/>
              <a:t>, </a:t>
            </a:r>
            <a:r>
              <a:rPr lang="en-US" altLang="el-GR" dirty="0" err="1" smtClean="0"/>
              <a:t>plavix</a:t>
            </a:r>
            <a:r>
              <a:rPr lang="en-US" altLang="el-GR" dirty="0" smtClean="0"/>
              <a:t>. H </a:t>
            </a:r>
            <a:r>
              <a:rPr lang="el-GR" altLang="el-GR" dirty="0" smtClean="0"/>
              <a:t>ασπιρίνη έχει δράση </a:t>
            </a:r>
            <a:r>
              <a:rPr lang="el-GR" altLang="el-GR" dirty="0" err="1" smtClean="0"/>
              <a:t>ανταιμοπεταλιακή</a:t>
            </a:r>
            <a:r>
              <a:rPr lang="el-GR" altLang="el-GR" dirty="0" smtClean="0"/>
              <a:t> και χρησιμοποιείται σε ειδικές περιπτώσεις για παρόμοιο σκοπό</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8" name="TextBox 3"/>
          <p:cNvSpPr txBox="1">
            <a:spLocks noChangeArrowheads="1"/>
          </p:cNvSpPr>
          <p:nvPr/>
        </p:nvSpPr>
        <p:spPr bwMode="auto">
          <a:xfrm rot="-5400000">
            <a:off x="5526882" y="3266281"/>
            <a:ext cx="6489700" cy="4619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b="1">
                <a:solidFill>
                  <a:schemeClr val="tx1">
                    <a:lumMod val="75000"/>
                    <a:lumOff val="25000"/>
                  </a:schemeClr>
                </a:solidFill>
                <a:latin typeface="+mn-lt"/>
              </a:rPr>
              <a:t>Μόνο ενδεικτικά και </a:t>
            </a:r>
            <a:r>
              <a:rPr lang="el-GR" altLang="el-GR" sz="2400" b="1" u="sng">
                <a:solidFill>
                  <a:schemeClr val="tx1">
                    <a:lumMod val="75000"/>
                    <a:lumOff val="25000"/>
                  </a:schemeClr>
                </a:solidFill>
                <a:latin typeface="+mn-lt"/>
              </a:rPr>
              <a:t>όχι</a:t>
            </a:r>
            <a:r>
              <a:rPr lang="el-GR" altLang="el-GR" sz="2400" b="1">
                <a:solidFill>
                  <a:schemeClr val="tx1">
                    <a:lumMod val="75000"/>
                    <a:lumOff val="25000"/>
                  </a:schemeClr>
                </a:solidFill>
                <a:latin typeface="+mn-lt"/>
              </a:rPr>
              <a:t> για κλινική χρήση</a:t>
            </a:r>
          </a:p>
        </p:txBody>
      </p:sp>
    </p:spTree>
    <p:extLst>
      <p:ext uri="{BB962C8B-B14F-4D97-AF65-F5344CB8AC3E}">
        <p14:creationId xmlns:p14="http://schemas.microsoft.com/office/powerpoint/2010/main" xmlns="" val="1520266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Ομάδες φαρμάκων </a:t>
            </a:r>
            <a:r>
              <a:rPr lang="el-GR" sz="3000" b="0" dirty="0" smtClean="0">
                <a:solidFill>
                  <a:prstClr val="white"/>
                </a:solidFill>
              </a:rPr>
              <a:t>5/7</a:t>
            </a:r>
            <a:r>
              <a:rPr lang="el-GR" dirty="0" smtClean="0">
                <a:solidFill>
                  <a:prstClr val="white"/>
                </a:solidFill>
              </a:rPr>
              <a:t> </a:t>
            </a:r>
            <a:endParaRPr lang="en-US" dirty="0"/>
          </a:p>
        </p:txBody>
      </p:sp>
      <p:sp>
        <p:nvSpPr>
          <p:cNvPr id="58371" name="Content Placeholder 2"/>
          <p:cNvSpPr>
            <a:spLocks noGrp="1"/>
          </p:cNvSpPr>
          <p:nvPr>
            <p:ph idx="1"/>
          </p:nvPr>
        </p:nvSpPr>
        <p:spPr/>
        <p:txBody>
          <a:bodyPr>
            <a:normAutofit lnSpcReduction="10000"/>
          </a:bodyPr>
          <a:lstStyle/>
          <a:p>
            <a:r>
              <a:rPr lang="el-GR" altLang="el-GR" dirty="0" err="1" smtClean="0"/>
              <a:t>Αντιλιπιδαιμικά</a:t>
            </a:r>
            <a:r>
              <a:rPr lang="el-GR" altLang="el-GR" dirty="0" smtClean="0"/>
              <a:t> – για τη  μείωση της χοληστερίνης – πχ</a:t>
            </a:r>
            <a:r>
              <a:rPr lang="en-US" altLang="el-GR" dirty="0" smtClean="0"/>
              <a:t>. </a:t>
            </a:r>
            <a:r>
              <a:rPr lang="en-US" altLang="el-GR" dirty="0" err="1" smtClean="0"/>
              <a:t>lipitor</a:t>
            </a:r>
            <a:endParaRPr lang="el-GR" altLang="el-GR" dirty="0" smtClean="0"/>
          </a:p>
          <a:p>
            <a:r>
              <a:rPr lang="el-GR" altLang="el-GR" dirty="0" smtClean="0"/>
              <a:t>Φάρμακα του αναπνευστικού (ακολουθεί παράδειγμα)</a:t>
            </a:r>
          </a:p>
          <a:p>
            <a:r>
              <a:rPr lang="el-GR" altLang="el-GR" dirty="0" err="1" smtClean="0"/>
              <a:t>Αντιϊσταμινικά</a:t>
            </a:r>
            <a:r>
              <a:rPr lang="el-GR" altLang="el-GR" dirty="0" smtClean="0"/>
              <a:t> – για την καταστολή των ήπιων αλλεργικών αντιδράσεων – πχ. </a:t>
            </a:r>
          </a:p>
          <a:p>
            <a:r>
              <a:rPr lang="el-GR" altLang="el-GR" dirty="0" smtClean="0"/>
              <a:t>Αντιεμετικά </a:t>
            </a:r>
            <a:r>
              <a:rPr lang="en-US" altLang="el-GR" dirty="0" smtClean="0"/>
              <a:t>- </a:t>
            </a:r>
            <a:r>
              <a:rPr lang="el-GR" altLang="el-GR" dirty="0" smtClean="0"/>
              <a:t>διάφορες ομάδες – πχ. </a:t>
            </a:r>
            <a:r>
              <a:rPr lang="en-US" altLang="el-GR" dirty="0" err="1" smtClean="0"/>
              <a:t>Primperan</a:t>
            </a:r>
            <a:endParaRPr lang="el-GR" altLang="el-GR" dirty="0" smtClean="0"/>
          </a:p>
          <a:p>
            <a:r>
              <a:rPr lang="el-GR" altLang="el-GR" dirty="0" smtClean="0"/>
              <a:t>Φάρμακα για το πεπτικό (ενδεικτικά)</a:t>
            </a:r>
          </a:p>
          <a:p>
            <a:pPr lvl="1"/>
            <a:r>
              <a:rPr lang="el-GR" altLang="el-GR" dirty="0" err="1" smtClean="0"/>
              <a:t>Αντιόξινα</a:t>
            </a:r>
            <a:r>
              <a:rPr lang="el-GR" altLang="el-GR" dirty="0" smtClean="0"/>
              <a:t> – πχ. </a:t>
            </a:r>
            <a:r>
              <a:rPr lang="en-US" altLang="el-GR" dirty="0" smtClean="0"/>
              <a:t>Maalox, </a:t>
            </a:r>
            <a:r>
              <a:rPr lang="el-GR" altLang="el-GR" dirty="0" smtClean="0"/>
              <a:t>γάλα Μαγνησίας </a:t>
            </a:r>
          </a:p>
          <a:p>
            <a:pPr lvl="1"/>
            <a:r>
              <a:rPr lang="el-GR" altLang="el-GR" dirty="0" smtClean="0"/>
              <a:t>Για θεραπεία της γαστρίτιδας έλκους – πχ. </a:t>
            </a:r>
            <a:r>
              <a:rPr lang="en-US" altLang="el-GR" dirty="0" smtClean="0"/>
              <a:t>Zantac, </a:t>
            </a:r>
            <a:r>
              <a:rPr lang="en-US" altLang="el-GR" dirty="0" err="1" smtClean="0"/>
              <a:t>Losec</a:t>
            </a:r>
            <a:endParaRPr lang="el-GR" altLang="el-GR" dirty="0" smtClean="0"/>
          </a:p>
          <a:p>
            <a:pPr lvl="1"/>
            <a:r>
              <a:rPr lang="el-GR" altLang="el-GR" dirty="0" smtClean="0"/>
              <a:t>Για τη δυσκοιλιότητα – πχ. </a:t>
            </a:r>
            <a:r>
              <a:rPr lang="en-US" altLang="el-GR" dirty="0" err="1" smtClean="0"/>
              <a:t>Dulcolax</a:t>
            </a:r>
            <a:r>
              <a:rPr lang="el-GR" altLang="el-GR" dirty="0" smtClean="0"/>
              <a:t> </a:t>
            </a:r>
          </a:p>
          <a:p>
            <a:pPr lvl="1"/>
            <a:r>
              <a:rPr lang="el-GR" altLang="el-GR" dirty="0" err="1" smtClean="0"/>
              <a:t>Αντιδιαρροϊκά</a:t>
            </a:r>
            <a:r>
              <a:rPr lang="en-US" altLang="el-GR" dirty="0" smtClean="0"/>
              <a:t> – </a:t>
            </a:r>
            <a:r>
              <a:rPr lang="el-GR" altLang="el-GR" dirty="0" smtClean="0"/>
              <a:t>πχ. </a:t>
            </a:r>
            <a:r>
              <a:rPr lang="en-US" altLang="el-GR" dirty="0" err="1" smtClean="0"/>
              <a:t>Immodium</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8" name="TextBox 3"/>
          <p:cNvSpPr txBox="1">
            <a:spLocks noChangeArrowheads="1"/>
          </p:cNvSpPr>
          <p:nvPr/>
        </p:nvSpPr>
        <p:spPr bwMode="auto">
          <a:xfrm rot="-5400000">
            <a:off x="5526882" y="3266281"/>
            <a:ext cx="6489700" cy="4619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b="1">
                <a:solidFill>
                  <a:schemeClr val="tx1">
                    <a:lumMod val="75000"/>
                    <a:lumOff val="25000"/>
                  </a:schemeClr>
                </a:solidFill>
                <a:latin typeface="+mn-lt"/>
              </a:rPr>
              <a:t>Μόνο ενδεικτικά και </a:t>
            </a:r>
            <a:r>
              <a:rPr lang="el-GR" altLang="el-GR" sz="2400" b="1" u="sng">
                <a:solidFill>
                  <a:schemeClr val="tx1">
                    <a:lumMod val="75000"/>
                    <a:lumOff val="25000"/>
                  </a:schemeClr>
                </a:solidFill>
                <a:latin typeface="+mn-lt"/>
              </a:rPr>
              <a:t>όχι</a:t>
            </a:r>
            <a:r>
              <a:rPr lang="el-GR" altLang="el-GR" sz="2400" b="1">
                <a:solidFill>
                  <a:schemeClr val="tx1">
                    <a:lumMod val="75000"/>
                    <a:lumOff val="25000"/>
                  </a:schemeClr>
                </a:solidFill>
                <a:latin typeface="+mn-lt"/>
              </a:rPr>
              <a:t> για κλινική χρήση</a:t>
            </a:r>
          </a:p>
        </p:txBody>
      </p:sp>
    </p:spTree>
    <p:extLst>
      <p:ext uri="{BB962C8B-B14F-4D97-AF65-F5344CB8AC3E}">
        <p14:creationId xmlns:p14="http://schemas.microsoft.com/office/powerpoint/2010/main" xmlns="" val="86152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dirty="0" smtClean="0"/>
              <a:t>Αρ</a:t>
            </a:r>
            <a:r>
              <a:rPr lang="en-US" dirty="0" smtClean="0"/>
              <a:t>x</a:t>
            </a:r>
            <a:r>
              <a:rPr lang="el-GR" dirty="0" err="1" smtClean="0"/>
              <a:t>ές</a:t>
            </a:r>
            <a:r>
              <a:rPr lang="el-GR" dirty="0" smtClean="0"/>
              <a:t> φαρμακολογίας </a:t>
            </a:r>
            <a:r>
              <a:rPr lang="el-GR" sz="3000" b="0" dirty="0" smtClean="0">
                <a:solidFill>
                  <a:prstClr val="white"/>
                </a:solidFill>
              </a:rPr>
              <a:t>2/3</a:t>
            </a:r>
            <a:endParaRPr lang="el-GR" dirty="0" smtClean="0"/>
          </a:p>
        </p:txBody>
      </p:sp>
      <p:sp>
        <p:nvSpPr>
          <p:cNvPr id="13315" name="Rectangle 3"/>
          <p:cNvSpPr>
            <a:spLocks noGrp="1" noChangeArrowheads="1"/>
          </p:cNvSpPr>
          <p:nvPr>
            <p:ph idx="1"/>
          </p:nvPr>
        </p:nvSpPr>
        <p:spPr/>
        <p:txBody>
          <a:bodyPr/>
          <a:lstStyle/>
          <a:p>
            <a:pPr marL="0" indent="0">
              <a:buNone/>
            </a:pPr>
            <a:r>
              <a:rPr lang="el-GR" altLang="el-GR" b="1" dirty="0" smtClean="0"/>
              <a:t>Φαρμακευτική</a:t>
            </a:r>
          </a:p>
          <a:p>
            <a:r>
              <a:rPr lang="el-GR" altLang="el-GR" dirty="0" smtClean="0"/>
              <a:t>Η μελέτη του τρόπου με τον οποίο διάφοροι τύποι φαρμάκων επηρεάζουν την </a:t>
            </a:r>
            <a:r>
              <a:rPr lang="el-GR" altLang="el-GR" dirty="0" err="1" smtClean="0"/>
              <a:t>φαρμακοκινητική</a:t>
            </a:r>
            <a:r>
              <a:rPr lang="el-GR" altLang="el-GR" dirty="0" smtClean="0"/>
              <a:t> και δυναμική τους δραστικότητα </a:t>
            </a:r>
          </a:p>
          <a:p>
            <a:pPr marL="0" indent="0">
              <a:buNone/>
            </a:pPr>
            <a:r>
              <a:rPr lang="el-GR" altLang="el-GR" b="1" dirty="0" smtClean="0"/>
              <a:t>Φαρμακοκινητική</a:t>
            </a:r>
          </a:p>
          <a:p>
            <a:r>
              <a:rPr lang="el-GR" altLang="el-GR" dirty="0" smtClean="0"/>
              <a:t>Η μελέτη της συμπεριφοράς του σώματος προς το φάρμακο</a:t>
            </a:r>
          </a:p>
          <a:p>
            <a:pPr lvl="1"/>
            <a:r>
              <a:rPr lang="el-GR" altLang="el-GR" dirty="0" smtClean="0"/>
              <a:t>Απορρόφηση</a:t>
            </a:r>
          </a:p>
          <a:p>
            <a:pPr lvl="1"/>
            <a:r>
              <a:rPr lang="el-GR" altLang="el-GR" dirty="0" smtClean="0"/>
              <a:t>Κατανομή</a:t>
            </a:r>
          </a:p>
          <a:p>
            <a:pPr lvl="1"/>
            <a:r>
              <a:rPr lang="el-GR" altLang="el-GR" dirty="0" smtClean="0"/>
              <a:t>Μεταβολισμός </a:t>
            </a:r>
          </a:p>
          <a:p>
            <a:pPr lvl="1"/>
            <a:r>
              <a:rPr lang="el-GR" altLang="el-GR" dirty="0" smtClean="0"/>
              <a:t>Απέκκριση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xmlns="" val="36226771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Ομάδες φαρμάκων </a:t>
            </a:r>
            <a:r>
              <a:rPr lang="el-GR" sz="3000" b="0" dirty="0" smtClean="0">
                <a:solidFill>
                  <a:prstClr val="white"/>
                </a:solidFill>
              </a:rPr>
              <a:t>6/7</a:t>
            </a:r>
            <a:r>
              <a:rPr lang="el-GR" dirty="0" smtClean="0">
                <a:solidFill>
                  <a:prstClr val="white"/>
                </a:solidFill>
              </a:rPr>
              <a:t> </a:t>
            </a:r>
            <a:endParaRPr lang="en-US" dirty="0"/>
          </a:p>
        </p:txBody>
      </p:sp>
      <p:sp>
        <p:nvSpPr>
          <p:cNvPr id="59395" name="Content Placeholder 2"/>
          <p:cNvSpPr>
            <a:spLocks noGrp="1"/>
          </p:cNvSpPr>
          <p:nvPr>
            <p:ph idx="1"/>
          </p:nvPr>
        </p:nvSpPr>
        <p:spPr>
          <a:xfrm>
            <a:off x="323528" y="1340768"/>
            <a:ext cx="8217222" cy="5517232"/>
          </a:xfrm>
        </p:spPr>
        <p:txBody>
          <a:bodyPr>
            <a:normAutofit fontScale="92500"/>
          </a:bodyPr>
          <a:lstStyle/>
          <a:p>
            <a:r>
              <a:rPr lang="el-GR" altLang="el-GR" dirty="0" smtClean="0"/>
              <a:t>Ενδοκρινολογικά </a:t>
            </a:r>
          </a:p>
          <a:p>
            <a:pPr lvl="1"/>
            <a:r>
              <a:rPr lang="el-GR" altLang="el-GR" dirty="0" smtClean="0"/>
              <a:t>Θυρεοειδούς (</a:t>
            </a:r>
            <a:r>
              <a:rPr lang="el-GR" altLang="el-GR" dirty="0" smtClean="0"/>
              <a:t>υπερ- </a:t>
            </a:r>
            <a:r>
              <a:rPr lang="el-GR" altLang="el-GR" dirty="0" smtClean="0"/>
              <a:t>ή υποθυροειδισμός (Τ4)</a:t>
            </a:r>
          </a:p>
          <a:p>
            <a:pPr lvl="1"/>
            <a:r>
              <a:rPr lang="el-GR" altLang="el-GR" dirty="0" err="1" smtClean="0"/>
              <a:t>Κορτικειδή</a:t>
            </a:r>
            <a:r>
              <a:rPr lang="el-GR" altLang="el-GR" dirty="0" smtClean="0"/>
              <a:t> – κορτιζόνη – </a:t>
            </a:r>
          </a:p>
          <a:p>
            <a:pPr lvl="2"/>
            <a:r>
              <a:rPr lang="el-GR" altLang="el-GR" dirty="0" smtClean="0"/>
              <a:t>Χρήση σε </a:t>
            </a:r>
            <a:r>
              <a:rPr lang="el-GR" altLang="el-GR" dirty="0" smtClean="0"/>
              <a:t>αλλεργικές αντιδράσεις, ρευματολογικές νόσους</a:t>
            </a:r>
            <a:endParaRPr lang="en-US" altLang="el-GR" dirty="0" smtClean="0"/>
          </a:p>
          <a:p>
            <a:pPr lvl="2"/>
            <a:r>
              <a:rPr lang="el-GR" altLang="el-GR" dirty="0" smtClean="0"/>
              <a:t>Κύριο φάρμακο για την πρόληψη των αντιδράσεων στα ΜΣΑ</a:t>
            </a:r>
          </a:p>
          <a:p>
            <a:pPr lvl="1"/>
            <a:r>
              <a:rPr lang="el-GR" altLang="el-GR" dirty="0" smtClean="0"/>
              <a:t>Ινσουλίνη - διαβήτης</a:t>
            </a:r>
          </a:p>
          <a:p>
            <a:r>
              <a:rPr lang="el-GR" altLang="el-GR" dirty="0" smtClean="0"/>
              <a:t>Υπογλυκαιμικά (για τη θεραπεία του σακχαρώδους διαβήτη)</a:t>
            </a:r>
          </a:p>
          <a:p>
            <a:pPr lvl="1"/>
            <a:r>
              <a:rPr lang="el-GR" altLang="el-GR" dirty="0" smtClean="0"/>
              <a:t>Διάφορες ομάδες</a:t>
            </a:r>
          </a:p>
          <a:p>
            <a:pPr lvl="1"/>
            <a:r>
              <a:rPr lang="el-GR" altLang="el-GR" dirty="0" smtClean="0"/>
              <a:t>Μας ενδιαφέρει η </a:t>
            </a:r>
            <a:r>
              <a:rPr lang="el-GR" altLang="el-GR" dirty="0" err="1" smtClean="0"/>
              <a:t>μετφορμίνη</a:t>
            </a:r>
            <a:r>
              <a:rPr lang="el-GR" altLang="el-GR" dirty="0" smtClean="0"/>
              <a:t> (</a:t>
            </a:r>
            <a:r>
              <a:rPr lang="en-US" altLang="el-GR" dirty="0" smtClean="0"/>
              <a:t>Glucophage) </a:t>
            </a:r>
            <a:r>
              <a:rPr lang="el-GR" altLang="el-GR" dirty="0" smtClean="0"/>
              <a:t>για τη χρήση των ΜΣΑ</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8" name="TextBox 3"/>
          <p:cNvSpPr txBox="1">
            <a:spLocks noChangeArrowheads="1"/>
          </p:cNvSpPr>
          <p:nvPr/>
        </p:nvSpPr>
        <p:spPr bwMode="auto">
          <a:xfrm rot="-5400000">
            <a:off x="5526882" y="3266281"/>
            <a:ext cx="6489700" cy="4619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b="1">
                <a:solidFill>
                  <a:schemeClr val="tx1">
                    <a:lumMod val="75000"/>
                    <a:lumOff val="25000"/>
                  </a:schemeClr>
                </a:solidFill>
                <a:latin typeface="+mn-lt"/>
              </a:rPr>
              <a:t>Μόνο ενδεικτικά και </a:t>
            </a:r>
            <a:r>
              <a:rPr lang="el-GR" altLang="el-GR" sz="2400" b="1" u="sng">
                <a:solidFill>
                  <a:schemeClr val="tx1">
                    <a:lumMod val="75000"/>
                    <a:lumOff val="25000"/>
                  </a:schemeClr>
                </a:solidFill>
                <a:latin typeface="+mn-lt"/>
              </a:rPr>
              <a:t>όχι</a:t>
            </a:r>
            <a:r>
              <a:rPr lang="el-GR" altLang="el-GR" sz="2400" b="1">
                <a:solidFill>
                  <a:schemeClr val="tx1">
                    <a:lumMod val="75000"/>
                    <a:lumOff val="25000"/>
                  </a:schemeClr>
                </a:solidFill>
                <a:latin typeface="+mn-lt"/>
              </a:rPr>
              <a:t> για κλινική χρήση</a:t>
            </a:r>
          </a:p>
        </p:txBody>
      </p:sp>
    </p:spTree>
    <p:extLst>
      <p:ext uri="{BB962C8B-B14F-4D97-AF65-F5344CB8AC3E}">
        <p14:creationId xmlns:p14="http://schemas.microsoft.com/office/powerpoint/2010/main" xmlns="" val="25317030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Ομάδες φαρμάκων </a:t>
            </a:r>
            <a:r>
              <a:rPr lang="el-GR" sz="3000" b="0" dirty="0" smtClean="0">
                <a:solidFill>
                  <a:prstClr val="white"/>
                </a:solidFill>
              </a:rPr>
              <a:t>7/7</a:t>
            </a:r>
            <a:r>
              <a:rPr lang="el-GR" dirty="0" smtClean="0">
                <a:solidFill>
                  <a:prstClr val="white"/>
                </a:solidFill>
              </a:rPr>
              <a:t> </a:t>
            </a:r>
            <a:endParaRPr lang="en-US" dirty="0"/>
          </a:p>
        </p:txBody>
      </p:sp>
      <p:sp>
        <p:nvSpPr>
          <p:cNvPr id="60419" name="Content Placeholder 2"/>
          <p:cNvSpPr>
            <a:spLocks noGrp="1"/>
          </p:cNvSpPr>
          <p:nvPr>
            <p:ph idx="1"/>
          </p:nvPr>
        </p:nvSpPr>
        <p:spPr/>
        <p:txBody>
          <a:bodyPr/>
          <a:lstStyle/>
          <a:p>
            <a:r>
              <a:rPr lang="el-GR" altLang="el-GR" smtClean="0"/>
              <a:t>Φάρμακα για την οστεοπόρωση</a:t>
            </a:r>
          </a:p>
          <a:p>
            <a:r>
              <a:rPr lang="el-GR" altLang="el-GR" smtClean="0"/>
              <a:t>Αντιβιωτικά</a:t>
            </a:r>
          </a:p>
          <a:p>
            <a:r>
              <a:rPr lang="el-GR" altLang="el-GR" smtClean="0"/>
              <a:t>Αντιϊικά </a:t>
            </a:r>
          </a:p>
          <a:p>
            <a:r>
              <a:rPr lang="el-GR" altLang="el-GR" smtClean="0"/>
              <a:t>Αντιπαρασιτικά</a:t>
            </a:r>
          </a:p>
          <a:p>
            <a:r>
              <a:rPr lang="el-GR" altLang="el-GR" smtClean="0"/>
              <a:t>Υγρά, ηλεκτρολύτες, διατροφικά</a:t>
            </a:r>
          </a:p>
          <a:p>
            <a:r>
              <a:rPr lang="el-GR" altLang="el-GR" smtClean="0"/>
              <a:t>Βιταμίνες, ιχνοστοιχεία </a:t>
            </a:r>
            <a:endParaRPr lang="en-US" altLang="el-GR"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8" name="TextBox 3"/>
          <p:cNvSpPr txBox="1">
            <a:spLocks noChangeArrowheads="1"/>
          </p:cNvSpPr>
          <p:nvPr/>
        </p:nvSpPr>
        <p:spPr bwMode="auto">
          <a:xfrm rot="-5400000">
            <a:off x="5526882" y="3266281"/>
            <a:ext cx="6489700" cy="4619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400" b="1">
                <a:solidFill>
                  <a:schemeClr val="tx1">
                    <a:lumMod val="75000"/>
                    <a:lumOff val="25000"/>
                  </a:schemeClr>
                </a:solidFill>
                <a:latin typeface="+mn-lt"/>
              </a:rPr>
              <a:t>Μόνο ενδεικτικά και </a:t>
            </a:r>
            <a:r>
              <a:rPr lang="el-GR" altLang="el-GR" sz="2400" b="1" u="sng">
                <a:solidFill>
                  <a:schemeClr val="tx1">
                    <a:lumMod val="75000"/>
                    <a:lumOff val="25000"/>
                  </a:schemeClr>
                </a:solidFill>
                <a:latin typeface="+mn-lt"/>
              </a:rPr>
              <a:t>όχι</a:t>
            </a:r>
            <a:r>
              <a:rPr lang="el-GR" altLang="el-GR" sz="2400" b="1">
                <a:solidFill>
                  <a:schemeClr val="tx1">
                    <a:lumMod val="75000"/>
                    <a:lumOff val="25000"/>
                  </a:schemeClr>
                </a:solidFill>
                <a:latin typeface="+mn-lt"/>
              </a:rPr>
              <a:t> για κλινική χρήση</a:t>
            </a:r>
          </a:p>
        </p:txBody>
      </p:sp>
    </p:spTree>
    <p:extLst>
      <p:ext uri="{BB962C8B-B14F-4D97-AF65-F5344CB8AC3E}">
        <p14:creationId xmlns:p14="http://schemas.microsoft.com/office/powerpoint/2010/main" xmlns="" val="15232941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784" y="116632"/>
            <a:ext cx="9082215" cy="1224136"/>
          </a:xfrm>
        </p:spPr>
        <p:txBody>
          <a:bodyPr>
            <a:normAutofit/>
          </a:bodyPr>
          <a:lstStyle/>
          <a:p>
            <a:r>
              <a:rPr lang="el-GR" dirty="0" smtClean="0"/>
              <a:t>Παράδειγμα: </a:t>
            </a:r>
            <a:br>
              <a:rPr lang="el-GR" dirty="0" smtClean="0"/>
            </a:br>
            <a:r>
              <a:rPr lang="el-GR" dirty="0" smtClean="0"/>
              <a:t>Φάρμακα του αναπνευστικού σε </a:t>
            </a:r>
            <a:r>
              <a:rPr lang="en-US" dirty="0" smtClean="0"/>
              <a:t>spray</a:t>
            </a:r>
            <a:endParaRPr lang="en-US" dirty="0"/>
          </a:p>
        </p:txBody>
      </p:sp>
      <p:sp>
        <p:nvSpPr>
          <p:cNvPr id="61443" name="Rectangle 3"/>
          <p:cNvSpPr>
            <a:spLocks noGrp="1" noChangeArrowheads="1"/>
          </p:cNvSpPr>
          <p:nvPr>
            <p:ph idx="1"/>
          </p:nvPr>
        </p:nvSpPr>
        <p:spPr>
          <a:xfrm>
            <a:off x="323528" y="1556792"/>
            <a:ext cx="8424936" cy="5040560"/>
          </a:xfrm>
        </p:spPr>
        <p:txBody>
          <a:bodyPr/>
          <a:lstStyle/>
          <a:p>
            <a:r>
              <a:rPr lang="el-GR" altLang="el-GR" dirty="0" err="1" smtClean="0"/>
              <a:t>Αδρενεργικά</a:t>
            </a:r>
            <a:endParaRPr lang="en-US" altLang="el-GR" dirty="0" smtClean="0"/>
          </a:p>
          <a:p>
            <a:r>
              <a:rPr lang="el-GR" altLang="el-GR" dirty="0" err="1" smtClean="0"/>
              <a:t>Αντιχολινεργικά</a:t>
            </a:r>
            <a:endParaRPr lang="en-US" altLang="el-GR" dirty="0" smtClean="0"/>
          </a:p>
          <a:p>
            <a:r>
              <a:rPr lang="el-GR" altLang="el-GR" dirty="0" err="1" smtClean="0"/>
              <a:t>Βλενολυτικά</a:t>
            </a:r>
            <a:endParaRPr lang="en-US" altLang="el-GR" dirty="0" smtClean="0"/>
          </a:p>
          <a:p>
            <a:r>
              <a:rPr lang="el-GR" altLang="el-GR" dirty="0" smtClean="0"/>
              <a:t>Κορτικοειδή</a:t>
            </a:r>
            <a:endParaRPr lang="en-US" altLang="el-GR" dirty="0" smtClean="0"/>
          </a:p>
          <a:p>
            <a:r>
              <a:rPr lang="el-GR" altLang="el-GR" dirty="0" err="1" smtClean="0"/>
              <a:t>Αντιασθματικά</a:t>
            </a:r>
            <a:endParaRPr lang="en-US" altLang="el-GR" dirty="0" smtClean="0"/>
          </a:p>
          <a:p>
            <a:r>
              <a:rPr lang="el-GR" altLang="el-GR" dirty="0" smtClean="0"/>
              <a:t>Αντιφλεγμονώδη</a:t>
            </a:r>
            <a:endParaRPr lang="en-US" altLang="el-GR" dirty="0" smtClean="0"/>
          </a:p>
          <a:p>
            <a:r>
              <a:rPr lang="el-GR" altLang="el-GR" dirty="0" smtClean="0"/>
              <a:t>Εξωγενείς </a:t>
            </a:r>
            <a:r>
              <a:rPr lang="el-GR" altLang="el-GR" dirty="0" err="1" smtClean="0"/>
              <a:t>επιφανειοδραστικοί</a:t>
            </a:r>
            <a:r>
              <a:rPr lang="el-GR" altLang="el-GR" dirty="0" smtClean="0"/>
              <a:t> παράγοντες</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xmlns="" val="539711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mtClean="0"/>
              <a:t>Αδρενεργικά φάρμακα</a:t>
            </a:r>
            <a:endParaRPr lang="en-US" dirty="0"/>
          </a:p>
        </p:txBody>
      </p:sp>
      <p:sp>
        <p:nvSpPr>
          <p:cNvPr id="62467" name="Rectangle 3"/>
          <p:cNvSpPr>
            <a:spLocks noGrp="1" noChangeArrowheads="1"/>
          </p:cNvSpPr>
          <p:nvPr>
            <p:ph idx="1"/>
          </p:nvPr>
        </p:nvSpPr>
        <p:spPr/>
        <p:txBody>
          <a:bodyPr/>
          <a:lstStyle/>
          <a:p>
            <a:r>
              <a:rPr lang="el-GR" altLang="el-GR" smtClean="0"/>
              <a:t>Ενεργοποιούν το συμπαθητικό σύστημα και προκαλούν βρογχοδιαστολή</a:t>
            </a:r>
            <a:endParaRPr lang="en-US" altLang="el-GR" smtClean="0"/>
          </a:p>
          <a:p>
            <a:pPr lvl="1"/>
            <a:r>
              <a:rPr lang="el-GR" altLang="el-GR" smtClean="0"/>
              <a:t>Πχ: επινεφρίνη, ισοπροτερενόλη, σαλμετερόλη</a:t>
            </a:r>
            <a:endParaRPr lang="en-US" altLang="el-GR"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xmlns="" val="2183582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mtClean="0"/>
              <a:t>Αντιχολινεργικά </a:t>
            </a:r>
            <a:endParaRPr lang="en-US" dirty="0"/>
          </a:p>
        </p:txBody>
      </p:sp>
      <p:sp>
        <p:nvSpPr>
          <p:cNvPr id="63491" name="Rectangle 3"/>
          <p:cNvSpPr>
            <a:spLocks noGrp="1" noChangeArrowheads="1"/>
          </p:cNvSpPr>
          <p:nvPr>
            <p:ph idx="1"/>
          </p:nvPr>
        </p:nvSpPr>
        <p:spPr/>
        <p:txBody>
          <a:bodyPr/>
          <a:lstStyle/>
          <a:p>
            <a:r>
              <a:rPr lang="el-GR" altLang="el-GR" smtClean="0"/>
              <a:t>Αναστέλλουν τη δράση του ππαρασυμπαθητικού συστήματος και αποτρέπουν το βρογχόσπασμο</a:t>
            </a:r>
            <a:endParaRPr lang="en-US" altLang="el-GR" smtClean="0"/>
          </a:p>
          <a:p>
            <a:pPr lvl="1"/>
            <a:r>
              <a:rPr lang="el-GR" altLang="el-GR" smtClean="0"/>
              <a:t>Βρογχοδιαστολή </a:t>
            </a:r>
            <a:endParaRPr lang="en-US" altLang="el-GR" smtClean="0"/>
          </a:p>
          <a:p>
            <a:pPr lvl="1"/>
            <a:r>
              <a:rPr lang="el-GR" altLang="el-GR" smtClean="0"/>
              <a:t>πχ</a:t>
            </a:r>
            <a:r>
              <a:rPr lang="en-US" altLang="el-GR" smtClean="0"/>
              <a:t>:  Iptratroprium bromide</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xmlns="" val="3865681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mtClean="0"/>
              <a:t>Βλεννολυτικά </a:t>
            </a:r>
            <a:endParaRPr lang="en-US" dirty="0"/>
          </a:p>
        </p:txBody>
      </p:sp>
      <p:sp>
        <p:nvSpPr>
          <p:cNvPr id="64515" name="Rectangle 3"/>
          <p:cNvSpPr>
            <a:spLocks noGrp="1" noChangeArrowheads="1"/>
          </p:cNvSpPr>
          <p:nvPr>
            <p:ph idx="1"/>
          </p:nvPr>
        </p:nvSpPr>
        <p:spPr/>
        <p:txBody>
          <a:bodyPr/>
          <a:lstStyle/>
          <a:p>
            <a:r>
              <a:rPr lang="el-GR" altLang="el-GR" smtClean="0"/>
              <a:t>Βελτιώνουν το ιξώδες της βλέννης και την αποβολή εκκρίσεων</a:t>
            </a:r>
            <a:endParaRPr lang="en-US" altLang="el-GR" smtClean="0"/>
          </a:p>
          <a:p>
            <a:pPr lvl="1"/>
            <a:r>
              <a:rPr lang="el-GR" altLang="el-GR" smtClean="0"/>
              <a:t>πχ</a:t>
            </a:r>
            <a:r>
              <a:rPr lang="en-US" altLang="el-GR" smtClean="0"/>
              <a:t>: </a:t>
            </a:r>
            <a:r>
              <a:rPr lang="el-GR" altLang="el-GR" smtClean="0"/>
              <a:t>ακετυλοκυστείνη</a:t>
            </a:r>
            <a:endParaRPr lang="en-US" altLang="el-GR"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xmlns="" val="34489226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mtClean="0"/>
              <a:t>Κορτικοστεροειδή</a:t>
            </a:r>
            <a:endParaRPr lang="en-US" dirty="0"/>
          </a:p>
        </p:txBody>
      </p:sp>
      <p:sp>
        <p:nvSpPr>
          <p:cNvPr id="65539" name="Rectangle 3"/>
          <p:cNvSpPr>
            <a:spLocks noGrp="1" noChangeArrowheads="1"/>
          </p:cNvSpPr>
          <p:nvPr>
            <p:ph idx="1"/>
          </p:nvPr>
        </p:nvSpPr>
        <p:spPr/>
        <p:txBody>
          <a:bodyPr/>
          <a:lstStyle/>
          <a:p>
            <a:r>
              <a:rPr lang="el-GR" altLang="el-GR" dirty="0" smtClean="0"/>
              <a:t>Μειώνουν και ελέγχουν τη φλεγμονώδη αντίδραση στο άσθμα ή άλλες αναπνευστικές παθήσεις</a:t>
            </a:r>
            <a:endParaRPr lang="en-US" altLang="el-GR" dirty="0" smtClean="0"/>
          </a:p>
          <a:p>
            <a:pPr lvl="1"/>
            <a:r>
              <a:rPr lang="el-GR" altLang="el-GR" dirty="0" smtClean="0"/>
              <a:t>πχ</a:t>
            </a:r>
            <a:r>
              <a:rPr lang="en-US" altLang="el-GR" dirty="0" smtClean="0"/>
              <a:t>: </a:t>
            </a:r>
            <a:r>
              <a:rPr lang="el-GR" altLang="el-GR" dirty="0" err="1" smtClean="0"/>
              <a:t>δεξαμεθαζόνη</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xmlns="" val="2198475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mtClean="0"/>
              <a:t>Αντι-ασθματικά</a:t>
            </a:r>
            <a:endParaRPr lang="en-US" dirty="0"/>
          </a:p>
        </p:txBody>
      </p:sp>
      <p:sp>
        <p:nvSpPr>
          <p:cNvPr id="66563" name="Rectangle 3"/>
          <p:cNvSpPr>
            <a:spLocks noGrp="1" noChangeArrowheads="1"/>
          </p:cNvSpPr>
          <p:nvPr>
            <p:ph idx="1"/>
          </p:nvPr>
        </p:nvSpPr>
        <p:spPr/>
        <p:txBody>
          <a:bodyPr/>
          <a:lstStyle/>
          <a:p>
            <a:r>
              <a:rPr lang="el-GR" altLang="el-GR" dirty="0" smtClean="0"/>
              <a:t>Πρόληψη της φλεγμονώδους αντίδρασης με μπλοκάρισμα (</a:t>
            </a:r>
            <a:r>
              <a:rPr lang="el-GR" altLang="el-GR" dirty="0" smtClean="0"/>
              <a:t>ανταγωνιστική δράση</a:t>
            </a:r>
            <a:r>
              <a:rPr lang="el-GR" altLang="el-GR" dirty="0" smtClean="0"/>
              <a:t>) των χημικών διαμεσολαβητών</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xmlns="" val="24592257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smtClean="0"/>
              <a:t>Αντι-φλεγμονώδη</a:t>
            </a:r>
            <a:endParaRPr lang="en-US" dirty="0"/>
          </a:p>
        </p:txBody>
      </p:sp>
      <p:sp>
        <p:nvSpPr>
          <p:cNvPr id="67587" name="Rectangle 3"/>
          <p:cNvSpPr>
            <a:spLocks noGrp="1" noChangeArrowheads="1"/>
          </p:cNvSpPr>
          <p:nvPr>
            <p:ph idx="1"/>
          </p:nvPr>
        </p:nvSpPr>
        <p:spPr/>
        <p:txBody>
          <a:bodyPr/>
          <a:lstStyle/>
          <a:p>
            <a:r>
              <a:rPr lang="el-GR" altLang="el-GR" dirty="0" smtClean="0"/>
              <a:t>Αδρανοποίηση ή καταστροφή επιλεγμένων βακτηριδίων, πρωτοζώων μηκύτων ή ιών</a:t>
            </a:r>
            <a:endParaRPr lang="en-US" altLang="el-GR" dirty="0" smtClean="0"/>
          </a:p>
          <a:p>
            <a:pPr lvl="1"/>
            <a:r>
              <a:rPr lang="el-GR" altLang="el-GR" dirty="0" smtClean="0"/>
              <a:t>πχ</a:t>
            </a:r>
            <a:r>
              <a:rPr lang="en-US" altLang="el-GR" dirty="0" smtClean="0"/>
              <a:t>: </a:t>
            </a:r>
            <a:r>
              <a:rPr lang="el-GR" altLang="el-GR" dirty="0" smtClean="0"/>
              <a:t>πενταμιδίνη </a:t>
            </a:r>
            <a:r>
              <a:rPr lang="el-GR" altLang="el-GR" dirty="0" smtClean="0"/>
              <a:t>ριμπαβιρίνη</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xmlns="" val="23218264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smtClean="0"/>
              <a:t>Επιφανειοδραστικοί παράγοντες</a:t>
            </a:r>
            <a:endParaRPr lang="en-US" dirty="0"/>
          </a:p>
        </p:txBody>
      </p:sp>
      <p:sp>
        <p:nvSpPr>
          <p:cNvPr id="68611" name="Rectangle 3"/>
          <p:cNvSpPr>
            <a:spLocks noGrp="1" noChangeArrowheads="1"/>
          </p:cNvSpPr>
          <p:nvPr>
            <p:ph idx="1"/>
          </p:nvPr>
        </p:nvSpPr>
        <p:spPr/>
        <p:txBody>
          <a:bodyPr/>
          <a:lstStyle/>
          <a:p>
            <a:r>
              <a:rPr lang="el-GR" altLang="el-GR" dirty="0" smtClean="0"/>
              <a:t>Τοποθετούνται στην τραχεία των προώρων νεογνών που πάσχουν από αναπνευστική δυσχέρεια λόγω προωρότητας</a:t>
            </a:r>
          </a:p>
          <a:p>
            <a:r>
              <a:rPr lang="el-GR" altLang="el-GR" dirty="0" smtClean="0"/>
              <a:t>Μειώνουν την επιφανειακή τάση και βοηθούν στην έκπτυξη των κυψελίδων</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xmlns="" val="359716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l-GR" dirty="0" smtClean="0"/>
              <a:t>Αρ</a:t>
            </a:r>
            <a:r>
              <a:rPr lang="en-US" dirty="0" smtClean="0"/>
              <a:t>x</a:t>
            </a:r>
            <a:r>
              <a:rPr lang="el-GR" dirty="0" err="1" smtClean="0"/>
              <a:t>ές</a:t>
            </a:r>
            <a:r>
              <a:rPr lang="el-GR" dirty="0" smtClean="0"/>
              <a:t> φαρμακολογίας </a:t>
            </a:r>
            <a:r>
              <a:rPr lang="el-GR" sz="3000" b="0" dirty="0" smtClean="0">
                <a:solidFill>
                  <a:prstClr val="white"/>
                </a:solidFill>
              </a:rPr>
              <a:t>3/3</a:t>
            </a:r>
            <a:endParaRPr lang="el-GR" dirty="0" smtClean="0"/>
          </a:p>
        </p:txBody>
      </p:sp>
      <p:sp>
        <p:nvSpPr>
          <p:cNvPr id="14339" name="Rectangle 3"/>
          <p:cNvSpPr>
            <a:spLocks noGrp="1" noChangeArrowheads="1"/>
          </p:cNvSpPr>
          <p:nvPr>
            <p:ph idx="1"/>
          </p:nvPr>
        </p:nvSpPr>
        <p:spPr/>
        <p:txBody>
          <a:bodyPr/>
          <a:lstStyle/>
          <a:p>
            <a:pPr marL="0" indent="0">
              <a:buNone/>
            </a:pPr>
            <a:r>
              <a:rPr lang="el-GR" altLang="el-GR" b="1" dirty="0" smtClean="0"/>
              <a:t>Φαρμακοδυναμική</a:t>
            </a:r>
          </a:p>
          <a:p>
            <a:r>
              <a:rPr lang="el-GR" altLang="el-GR" dirty="0" smtClean="0"/>
              <a:t>Η μελέτη της συμπεριφοράς του φαρμάκου προς το σώμα</a:t>
            </a:r>
          </a:p>
          <a:p>
            <a:pPr lvl="1"/>
            <a:r>
              <a:rPr lang="el-GR" altLang="el-GR" dirty="0" smtClean="0"/>
              <a:t>Ο μηχανισμός της δράσεως του φαρμάκου στο ζωντανό οργανισμό</a:t>
            </a:r>
          </a:p>
          <a:p>
            <a:pPr marL="0" indent="0">
              <a:buNone/>
            </a:pPr>
            <a:r>
              <a:rPr lang="el-GR" altLang="el-GR" b="1" dirty="0" err="1" smtClean="0"/>
              <a:t>Φαρμακοθεραπευτική</a:t>
            </a:r>
            <a:endParaRPr lang="el-GR" altLang="el-GR" b="1" dirty="0" smtClean="0"/>
          </a:p>
          <a:p>
            <a:r>
              <a:rPr lang="el-GR" altLang="el-GR" dirty="0" smtClean="0"/>
              <a:t>Η χρήση των φαρμάκων και οι κλινικές ενδείξεις για την χρήση τους στην θεραπεία και την πρόληψη παθήσεων</a:t>
            </a:r>
          </a:p>
          <a:p>
            <a:pPr marL="0" indent="0">
              <a:buNone/>
            </a:pPr>
            <a:r>
              <a:rPr lang="el-GR" altLang="el-GR" b="1" dirty="0" smtClean="0"/>
              <a:t>Φαρμακογνωσία</a:t>
            </a:r>
          </a:p>
          <a:p>
            <a:r>
              <a:rPr lang="el-GR" altLang="el-GR" dirty="0" smtClean="0"/>
              <a:t>Η μελέτη των φυσικών πηγών των φαρμάκων (φυτά, ζώα)</a:t>
            </a:r>
          </a:p>
          <a:p>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44503400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5" y="116632"/>
            <a:ext cx="8830696" cy="1008112"/>
          </a:xfrm>
        </p:spPr>
        <p:txBody>
          <a:bodyPr/>
          <a:lstStyle/>
          <a:p>
            <a:r>
              <a:rPr lang="el-GR" smtClean="0"/>
              <a:t>Μέσα Σκιαγραφικής Αντίθεσης (ΜΣΑ) </a:t>
            </a:r>
            <a:endParaRPr lang="en-US" dirty="0"/>
          </a:p>
        </p:txBody>
      </p:sp>
      <p:sp>
        <p:nvSpPr>
          <p:cNvPr id="70659" name="Content Placeholder 2"/>
          <p:cNvSpPr>
            <a:spLocks noGrp="1"/>
          </p:cNvSpPr>
          <p:nvPr>
            <p:ph idx="1"/>
          </p:nvPr>
        </p:nvSpPr>
        <p:spPr>
          <a:xfrm>
            <a:off x="467544" y="1628800"/>
            <a:ext cx="8280920" cy="4608512"/>
          </a:xfrm>
        </p:spPr>
        <p:txBody>
          <a:bodyPr/>
          <a:lstStyle/>
          <a:p>
            <a:pPr algn="just"/>
            <a:r>
              <a:rPr lang="el-GR" altLang="el-GR" dirty="0" smtClean="0"/>
              <a:t>Φάρμακα που χορηγούνται στο ακτινολογικό τμήμα με σκοπό τη βελτίωση της σκιαγραφικής αντίθεσης του ανατομικού θέματος </a:t>
            </a:r>
          </a:p>
          <a:p>
            <a:pPr algn="just"/>
            <a:r>
              <a:rPr lang="el-GR" altLang="el-GR" dirty="0" smtClean="0"/>
              <a:t>Χρησιμοποιούνται στις περισσότερες απεικονιστικές μεθόδους και σε διάφορους τύπους εξετάσεων</a:t>
            </a:r>
          </a:p>
          <a:p>
            <a:pPr algn="just"/>
            <a:r>
              <a:rPr lang="el-GR" altLang="el-GR" dirty="0" smtClean="0"/>
              <a:t>Ο τρόπος που προάγουν τη ΣΑ έχει άμεση σχέση με τις φυσικές αρχές παραγωγής της ακτινολογικής εικόνας σε κάθε τύπο απεικόνισης (απεικόνιση με ακτινοβολία - Χ, μαγνητική τομογραφία, υπερηχογραφία)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xmlns="" val="2533310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5" y="116632"/>
            <a:ext cx="8614672" cy="1296144"/>
          </a:xfrm>
        </p:spPr>
        <p:txBody>
          <a:bodyPr>
            <a:noAutofit/>
          </a:bodyPr>
          <a:lstStyle/>
          <a:p>
            <a:r>
              <a:rPr lang="el-GR" sz="3200" dirty="0" smtClean="0"/>
              <a:t>Σκιαγραφική Αντίθεση ανατομικού θέματος </a:t>
            </a:r>
            <a:br>
              <a:rPr lang="el-GR" sz="3200" dirty="0" smtClean="0"/>
            </a:br>
            <a:r>
              <a:rPr lang="el-GR" sz="3200" dirty="0" smtClean="0"/>
              <a:t>και μέθοδοι απεικόνισης</a:t>
            </a:r>
            <a:endParaRPr lang="en-US" sz="3200" dirty="0"/>
          </a:p>
        </p:txBody>
      </p:sp>
      <p:sp>
        <p:nvSpPr>
          <p:cNvPr id="71683" name="Content Placeholder 2"/>
          <p:cNvSpPr>
            <a:spLocks noGrp="1"/>
          </p:cNvSpPr>
          <p:nvPr>
            <p:ph idx="1"/>
          </p:nvPr>
        </p:nvSpPr>
        <p:spPr>
          <a:xfrm>
            <a:off x="323528" y="1628800"/>
            <a:ext cx="8424936" cy="4968552"/>
          </a:xfrm>
        </p:spPr>
        <p:txBody>
          <a:bodyPr>
            <a:normAutofit/>
          </a:bodyPr>
          <a:lstStyle/>
          <a:p>
            <a:r>
              <a:rPr lang="el-GR" altLang="el-GR" dirty="0" smtClean="0"/>
              <a:t>Χρήση </a:t>
            </a:r>
            <a:r>
              <a:rPr lang="el-GR" altLang="el-GR" dirty="0" err="1" smtClean="0"/>
              <a:t>ιονιζουσών</a:t>
            </a:r>
            <a:r>
              <a:rPr lang="el-GR" altLang="el-GR" dirty="0" smtClean="0"/>
              <a:t> ακτινοβολιών</a:t>
            </a:r>
          </a:p>
          <a:p>
            <a:pPr lvl="1"/>
            <a:r>
              <a:rPr lang="el-GR" altLang="el-GR" dirty="0" smtClean="0"/>
              <a:t>Ατομικός αριθμός, πάχος, πυκνότητα </a:t>
            </a:r>
          </a:p>
          <a:p>
            <a:pPr lvl="1"/>
            <a:r>
              <a:rPr lang="el-GR" altLang="el-GR" dirty="0" smtClean="0"/>
              <a:t>Ιώδιο, βάριο, αέρας, υγρά</a:t>
            </a:r>
          </a:p>
          <a:p>
            <a:r>
              <a:rPr lang="el-GR" altLang="el-GR" dirty="0" smtClean="0"/>
              <a:t>Υπερηχογραφία</a:t>
            </a:r>
          </a:p>
          <a:p>
            <a:pPr lvl="1"/>
            <a:r>
              <a:rPr lang="el-GR" altLang="el-GR" dirty="0" smtClean="0"/>
              <a:t>Ακουστική εμπέδηση, μέγεθος και πυκνότητα ανακλαστών</a:t>
            </a:r>
          </a:p>
          <a:p>
            <a:pPr lvl="1"/>
            <a:r>
              <a:rPr lang="el-GR" altLang="el-GR" dirty="0" smtClean="0"/>
              <a:t>Μικροφυσσαλίδες αέρα σε μικροκάψουλες</a:t>
            </a:r>
          </a:p>
          <a:p>
            <a:r>
              <a:rPr lang="el-GR" altLang="el-GR" dirty="0" smtClean="0"/>
              <a:t>Μαγνητική τομογραφία</a:t>
            </a:r>
          </a:p>
          <a:p>
            <a:pPr lvl="1"/>
            <a:r>
              <a:rPr lang="el-GR" altLang="el-GR" dirty="0" smtClean="0"/>
              <a:t>Πυκνότητα πρωτονίων, χρόνοι χαλάρωσης Τ1 και Τ2, ροή</a:t>
            </a:r>
          </a:p>
          <a:p>
            <a:pPr lvl="1"/>
            <a:r>
              <a:rPr lang="el-GR" altLang="el-GR" dirty="0" smtClean="0"/>
              <a:t>Γαδολίνιο (γενική χρήση), ενώσεις σιδήρου (εξειδικευμένη)</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xmlns="" val="36403824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6" cy="1008112"/>
          </a:xfrm>
        </p:spPr>
        <p:txBody>
          <a:bodyPr/>
          <a:lstStyle/>
          <a:p>
            <a:r>
              <a:rPr lang="el-GR" dirty="0" smtClean="0"/>
              <a:t>Κριτήρια επιλογής των ΜΣΑ</a:t>
            </a:r>
            <a:endParaRPr lang="en-US" dirty="0"/>
          </a:p>
        </p:txBody>
      </p:sp>
      <p:sp>
        <p:nvSpPr>
          <p:cNvPr id="72707" name="Content Placeholder 2"/>
          <p:cNvSpPr>
            <a:spLocks noGrp="1"/>
          </p:cNvSpPr>
          <p:nvPr>
            <p:ph idx="1"/>
          </p:nvPr>
        </p:nvSpPr>
        <p:spPr/>
        <p:txBody>
          <a:bodyPr/>
          <a:lstStyle/>
          <a:p>
            <a:r>
              <a:rPr lang="el-GR" altLang="el-GR" dirty="0" smtClean="0"/>
              <a:t>Δυνατότητα ανάμειξης με τα υγρά του σώματος</a:t>
            </a:r>
          </a:p>
          <a:p>
            <a:r>
              <a:rPr lang="el-GR" altLang="el-GR" dirty="0" smtClean="0"/>
              <a:t>Ιξώδες</a:t>
            </a:r>
          </a:p>
          <a:p>
            <a:r>
              <a:rPr lang="el-GR" altLang="el-GR" dirty="0" smtClean="0"/>
              <a:t>Ιονικότητα </a:t>
            </a:r>
          </a:p>
          <a:p>
            <a:r>
              <a:rPr lang="el-GR" altLang="el-GR" dirty="0" smtClean="0"/>
              <a:t>Παραμονή στο σώμα</a:t>
            </a:r>
          </a:p>
          <a:p>
            <a:r>
              <a:rPr lang="el-GR" altLang="el-GR" dirty="0" smtClean="0"/>
              <a:t>Ωσμωτικότητα</a:t>
            </a:r>
          </a:p>
          <a:p>
            <a:r>
              <a:rPr lang="el-GR" altLang="el-GR" dirty="0" smtClean="0"/>
              <a:t>Συγκέντρωση δραστικής ουσίας</a:t>
            </a:r>
          </a:p>
          <a:p>
            <a:r>
              <a:rPr lang="el-GR" altLang="el-GR" dirty="0" smtClean="0"/>
              <a:t>Τοξικότητα </a:t>
            </a:r>
          </a:p>
          <a:p>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xmlns="" val="1855137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ΜΣΑ </a:t>
            </a:r>
            <a:r>
              <a:rPr lang="el-GR" sz="3000" b="0" dirty="0" smtClean="0"/>
              <a:t>1/2</a:t>
            </a:r>
            <a:endParaRPr lang="en-US" sz="3000" b="0" dirty="0"/>
          </a:p>
        </p:txBody>
      </p:sp>
      <p:sp>
        <p:nvSpPr>
          <p:cNvPr id="73731" name="Content Placeholder 2"/>
          <p:cNvSpPr>
            <a:spLocks noGrp="1"/>
          </p:cNvSpPr>
          <p:nvPr>
            <p:ph idx="1"/>
          </p:nvPr>
        </p:nvSpPr>
        <p:spPr/>
        <p:txBody>
          <a:bodyPr/>
          <a:lstStyle/>
          <a:p>
            <a:r>
              <a:rPr lang="el-GR" altLang="el-GR" dirty="0" smtClean="0"/>
              <a:t>Τα περισσότερα είναι υδατοδιαλυτά</a:t>
            </a:r>
          </a:p>
          <a:p>
            <a:r>
              <a:rPr lang="el-GR" altLang="el-GR" dirty="0" smtClean="0"/>
              <a:t>Χορηγούνται ενδαγγειακά - από το στόμα - τον κόλπο</a:t>
            </a:r>
          </a:p>
          <a:p>
            <a:r>
              <a:rPr lang="el-GR" altLang="el-GR" dirty="0" smtClean="0"/>
              <a:t>Χορηγούνται παλίνδρομα (ορθό, ουροδόχος κύστη)</a:t>
            </a:r>
          </a:p>
          <a:p>
            <a:r>
              <a:rPr lang="el-GR" altLang="el-GR" dirty="0" smtClean="0"/>
              <a:t>Χορηγούνται απευθείας σε αρθρώσεις, κοιλότητες ή στον υπαραχνοειδή χώρο</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xmlns="" val="1397550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ΜΣΑ </a:t>
            </a:r>
            <a:r>
              <a:rPr lang="el-GR" sz="3000" b="0" dirty="0" smtClean="0">
                <a:solidFill>
                  <a:prstClr val="white"/>
                </a:solidFill>
              </a:rPr>
              <a:t>2/2</a:t>
            </a:r>
            <a:endParaRPr lang="en-US" dirty="0"/>
          </a:p>
        </p:txBody>
      </p:sp>
      <p:sp>
        <p:nvSpPr>
          <p:cNvPr id="74755" name="Content Placeholder 2"/>
          <p:cNvSpPr>
            <a:spLocks noGrp="1"/>
          </p:cNvSpPr>
          <p:nvPr>
            <p:ph idx="1"/>
          </p:nvPr>
        </p:nvSpPr>
        <p:spPr/>
        <p:txBody>
          <a:bodyPr/>
          <a:lstStyle/>
          <a:p>
            <a:r>
              <a:rPr lang="el-GR" altLang="el-GR" dirty="0" smtClean="0"/>
              <a:t>Τα περισσσότερα φάρμακα χορηγούνται σε μικρές δόσεις με προκαθορισμενα μεσοδιαστήματα</a:t>
            </a:r>
          </a:p>
          <a:p>
            <a:r>
              <a:rPr lang="el-GR" altLang="el-GR" dirty="0" smtClean="0"/>
              <a:t>Τα ΜΣΑ χορηγούνται σε υψηλή δόση εφάπαξ</a:t>
            </a:r>
          </a:p>
          <a:p>
            <a:r>
              <a:rPr lang="el-GR" altLang="el-GR" dirty="0" smtClean="0"/>
              <a:t>Τα περισσότερα φάρμακα είναι ισότονα προς τα υγρά του σώματος</a:t>
            </a:r>
          </a:p>
          <a:p>
            <a:r>
              <a:rPr lang="el-GR" altLang="el-GR" dirty="0" smtClean="0"/>
              <a:t>Τα ΜΣΑ αντίθεσης έχουν υψηλότερη ωσμωτικότητα</a:t>
            </a:r>
          </a:p>
          <a:p>
            <a:r>
              <a:rPr lang="el-GR" altLang="el-GR" dirty="0" smtClean="0"/>
              <a:t>Έχουν υψηλό ιξώδες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xmlns="" val="723460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l-GR" dirty="0" smtClean="0"/>
              <a:t>ESUR (European Society of </a:t>
            </a:r>
            <a:r>
              <a:rPr lang="en-US" altLang="el-GR" dirty="0" err="1" smtClean="0"/>
              <a:t>Urogenital</a:t>
            </a:r>
            <a:r>
              <a:rPr lang="en-US" altLang="el-GR" dirty="0" smtClean="0"/>
              <a:t> Radiology)</a:t>
            </a:r>
            <a:endParaRPr lang="en-US" dirty="0"/>
          </a:p>
        </p:txBody>
      </p:sp>
      <p:sp>
        <p:nvSpPr>
          <p:cNvPr id="3" name="Content Placeholder 2"/>
          <p:cNvSpPr>
            <a:spLocks noGrp="1"/>
          </p:cNvSpPr>
          <p:nvPr>
            <p:ph idx="1"/>
          </p:nvPr>
        </p:nvSpPr>
        <p:spPr>
          <a:xfrm>
            <a:off x="323528" y="1844824"/>
            <a:ext cx="8424936" cy="2664296"/>
          </a:xfrm>
        </p:spPr>
        <p:txBody>
          <a:bodyPr/>
          <a:lstStyle/>
          <a:p>
            <a:r>
              <a:rPr lang="el-GR" altLang="el-GR" dirty="0" smtClean="0"/>
              <a:t>Οδηγίες για την </a:t>
            </a:r>
            <a:r>
              <a:rPr lang="el-GR" altLang="el-GR" b="1" dirty="0" smtClean="0">
                <a:solidFill>
                  <a:srgbClr val="FFC000"/>
                </a:solidFill>
              </a:rPr>
              <a:t>πρόληψη</a:t>
            </a:r>
            <a:r>
              <a:rPr lang="el-GR" altLang="el-GR" dirty="0" smtClean="0"/>
              <a:t> και την </a:t>
            </a:r>
            <a:r>
              <a:rPr lang="el-GR" altLang="el-GR" b="1" dirty="0" smtClean="0">
                <a:solidFill>
                  <a:srgbClr val="FFC000"/>
                </a:solidFill>
              </a:rPr>
              <a:t>αντιμετώπιση</a:t>
            </a:r>
            <a:r>
              <a:rPr lang="el-GR" altLang="el-GR" dirty="0" smtClean="0"/>
              <a:t> αντιδράσεων που οφείλονται στη χορήγηση σκιαγραφικών μέσων  εκδίδονται και ανανεώνονται  από την </a:t>
            </a:r>
            <a:r>
              <a:rPr lang="en-US" altLang="el-GR" dirty="0" smtClean="0"/>
              <a:t>ESUR (European Society of </a:t>
            </a:r>
            <a:r>
              <a:rPr lang="en-US" altLang="el-GR" dirty="0" err="1" smtClean="0"/>
              <a:t>Urogenital</a:t>
            </a:r>
            <a:r>
              <a:rPr lang="en-US" altLang="el-GR" dirty="0" smtClean="0"/>
              <a:t> Radiology) </a:t>
            </a:r>
            <a:r>
              <a:rPr lang="el-GR" altLang="el-GR" dirty="0" smtClean="0"/>
              <a:t>και από το Αμερικανικό Κολλέγιο Ακτινολογίας</a:t>
            </a:r>
          </a:p>
          <a:p>
            <a:r>
              <a:rPr lang="el-GR" altLang="el-GR" dirty="0" smtClean="0"/>
              <a:t>Είναι προσβάσιμες μέσω ιντερνετ</a:t>
            </a:r>
            <a:endParaRPr lang="en-US" altLang="el-GR" dirty="0" smtClean="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ΜΣΑ και ακτινοβολία -Χ</a:t>
            </a:r>
            <a:endParaRPr lang="en-US" dirty="0"/>
          </a:p>
        </p:txBody>
      </p:sp>
      <p:sp>
        <p:nvSpPr>
          <p:cNvPr id="75779" name="Content Placeholder 2"/>
          <p:cNvSpPr>
            <a:spLocks noGrp="1"/>
          </p:cNvSpPr>
          <p:nvPr>
            <p:ph idx="1"/>
          </p:nvPr>
        </p:nvSpPr>
        <p:spPr/>
        <p:txBody>
          <a:bodyPr/>
          <a:lstStyle/>
          <a:p>
            <a:r>
              <a:rPr lang="el-GR" altLang="el-GR" dirty="0" smtClean="0"/>
              <a:t>Θετικά: παράγουν σκίαση στην ακτινολογική εικόνα μέσω φωτοηλεκτρικού φαινομένου</a:t>
            </a:r>
          </a:p>
          <a:p>
            <a:pPr lvl="1"/>
            <a:r>
              <a:rPr lang="el-GR" altLang="el-GR" dirty="0" smtClean="0"/>
              <a:t>Ιωδιούχα</a:t>
            </a:r>
          </a:p>
          <a:p>
            <a:pPr lvl="1"/>
            <a:r>
              <a:rPr lang="el-GR" altLang="el-GR" dirty="0" smtClean="0"/>
              <a:t>Βαριούχα</a:t>
            </a:r>
          </a:p>
          <a:p>
            <a:r>
              <a:rPr lang="el-GR" altLang="el-GR" dirty="0" smtClean="0"/>
              <a:t>Αρνητικά: παράγουν διαύγαση στην ακτινολογική εικόνα</a:t>
            </a:r>
          </a:p>
          <a:p>
            <a:pPr lvl="1"/>
            <a:r>
              <a:rPr lang="el-GR" altLang="el-GR" dirty="0" smtClean="0"/>
              <a:t>Αέρας</a:t>
            </a:r>
          </a:p>
          <a:p>
            <a:pPr lvl="1"/>
            <a:r>
              <a:rPr lang="el-GR" altLang="el-GR" dirty="0" smtClean="0"/>
              <a:t>Διοξείδιο του άνθρακα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xmlns="" val="18819117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296144"/>
          </a:xfrm>
        </p:spPr>
        <p:txBody>
          <a:bodyPr>
            <a:normAutofit/>
          </a:bodyPr>
          <a:lstStyle/>
          <a:p>
            <a:r>
              <a:rPr lang="el-GR" dirty="0" smtClean="0"/>
              <a:t>Ιωδιούχα ΜΣΑ</a:t>
            </a:r>
            <a:br>
              <a:rPr lang="el-GR" dirty="0" smtClean="0"/>
            </a:br>
            <a:r>
              <a:rPr lang="el-GR" dirty="0" smtClean="0"/>
              <a:t>χημική σύνθεση </a:t>
            </a:r>
            <a:endParaRPr lang="en-US" dirty="0"/>
          </a:p>
        </p:txBody>
      </p:sp>
      <p:sp>
        <p:nvSpPr>
          <p:cNvPr id="76803" name="Content Placeholder 2"/>
          <p:cNvSpPr>
            <a:spLocks noGrp="1"/>
          </p:cNvSpPr>
          <p:nvPr>
            <p:ph idx="1"/>
          </p:nvPr>
        </p:nvSpPr>
        <p:spPr>
          <a:xfrm>
            <a:off x="323528" y="2060848"/>
            <a:ext cx="8424936" cy="3672408"/>
          </a:xfrm>
        </p:spPr>
        <p:txBody>
          <a:bodyPr/>
          <a:lstStyle/>
          <a:p>
            <a:r>
              <a:rPr lang="el-GR" altLang="el-GR" dirty="0" smtClean="0"/>
              <a:t>Η βασική μονάδα στη σύνθεση των ιωδιούχων ΜΣΑ είναι ο δακτύλιος του </a:t>
            </a:r>
            <a:r>
              <a:rPr lang="el-GR" altLang="el-GR" dirty="0" err="1" smtClean="0"/>
              <a:t>βενζοϊκού</a:t>
            </a:r>
            <a:r>
              <a:rPr lang="el-GR" altLang="el-GR" dirty="0" smtClean="0"/>
              <a:t> οξέος</a:t>
            </a:r>
          </a:p>
          <a:p>
            <a:r>
              <a:rPr lang="el-GR" altLang="el-GR" dirty="0" smtClean="0"/>
              <a:t>Ιωδιούχα με ένα δακτύλιο ανά μόριο (μονομερή) με δύο δακτυλίους (διμερή)</a:t>
            </a:r>
          </a:p>
          <a:p>
            <a:r>
              <a:rPr lang="el-GR" altLang="el-GR" dirty="0" smtClean="0"/>
              <a:t>Ιωδιούχα υψηλής και χαμηλής </a:t>
            </a:r>
            <a:r>
              <a:rPr lang="el-GR" altLang="el-GR" dirty="0" smtClean="0"/>
              <a:t>ωσμωτικότητας</a:t>
            </a:r>
            <a:endParaRPr lang="el-GR" altLang="el-GR" dirty="0" smtClean="0"/>
          </a:p>
          <a:p>
            <a:r>
              <a:rPr lang="el-GR" altLang="el-GR" dirty="0" smtClean="0"/>
              <a:t>Ιωδιούχα ιονικά και μη ιονικά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xmlns="" val="289588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Ιωδιούχα ΜΣΑ </a:t>
            </a:r>
            <a:r>
              <a:rPr lang="el-GR" sz="3000" b="0" dirty="0" smtClean="0"/>
              <a:t>1/7</a:t>
            </a:r>
            <a:endParaRPr lang="en-US" sz="3000" b="0" dirty="0"/>
          </a:p>
        </p:txBody>
      </p:sp>
      <p:sp>
        <p:nvSpPr>
          <p:cNvPr id="7782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pic>
        <p:nvPicPr>
          <p:cNvPr id="78849" name="Picture 1"/>
          <p:cNvPicPr>
            <a:picLocks noChangeAspect="1" noChangeArrowheads="1"/>
          </p:cNvPicPr>
          <p:nvPr/>
        </p:nvPicPr>
        <p:blipFill>
          <a:blip r:embed="rId2" cstate="print"/>
          <a:srcRect/>
          <a:stretch>
            <a:fillRect/>
          </a:stretch>
        </p:blipFill>
        <p:spPr bwMode="auto">
          <a:xfrm>
            <a:off x="216024" y="1091571"/>
            <a:ext cx="8748464" cy="5361765"/>
          </a:xfrm>
          <a:prstGeom prst="rect">
            <a:avLst/>
          </a:prstGeom>
          <a:noFill/>
          <a:ln>
            <a:solidFill>
              <a:schemeClr val="tx1"/>
            </a:solidFill>
          </a:ln>
          <a:effectLst/>
        </p:spPr>
      </p:pic>
      <p:sp>
        <p:nvSpPr>
          <p:cNvPr id="77830" name="Rectangle 3"/>
          <p:cNvSpPr>
            <a:spLocks noChangeArrowheads="1"/>
          </p:cNvSpPr>
          <p:nvPr/>
        </p:nvSpPr>
        <p:spPr bwMode="auto">
          <a:xfrm>
            <a:off x="0" y="3971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l-G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xmlns="" val="1044004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Ιωδιούχα ΜΣΑ </a:t>
            </a:r>
            <a:r>
              <a:rPr lang="el-GR" sz="3000" b="0" dirty="0" smtClean="0">
                <a:solidFill>
                  <a:prstClr val="white"/>
                </a:solidFill>
              </a:rPr>
              <a:t>2/7</a:t>
            </a:r>
            <a:endParaRPr lang="en-US" dirty="0"/>
          </a:p>
        </p:txBody>
      </p:sp>
      <p:sp>
        <p:nvSpPr>
          <p:cNvPr id="78851" name="Content Placeholder 2"/>
          <p:cNvSpPr>
            <a:spLocks noGrp="1"/>
          </p:cNvSpPr>
          <p:nvPr>
            <p:ph idx="1"/>
          </p:nvPr>
        </p:nvSpPr>
        <p:spPr/>
        <p:txBody>
          <a:bodyPr/>
          <a:lstStyle/>
          <a:p>
            <a:r>
              <a:rPr lang="el-GR" altLang="el-GR" dirty="0" smtClean="0"/>
              <a:t>Στη σύγχρονη κλινική πράξη τα ιωδιούχα ΣΜ που χρησιμοποιούνται ενδαγγειακά ανήκουν αποκλειστικά στην 2η και 3η γενεά. </a:t>
            </a:r>
            <a:endParaRPr lang="en-US" altLang="el-GR" dirty="0" smtClean="0"/>
          </a:p>
          <a:p>
            <a:r>
              <a:rPr lang="el-GR" altLang="el-GR" dirty="0" smtClean="0"/>
              <a:t>Εξαίρεση αποτελούν ιωδιούχα ΣΜ σχεδιασμένα για χορήγηση μόνο από το στόμα (πχ. </a:t>
            </a:r>
            <a:r>
              <a:rPr lang="en-US" altLang="el-GR" dirty="0" err="1" smtClean="0"/>
              <a:t>Gastrografin</a:t>
            </a:r>
            <a:r>
              <a:rPr lang="el-GR" altLang="el-GR" dirty="0" smtClean="0"/>
              <a:t>) και μερικά ΣΜ που χορηγούνται σε κοιλότητες (πχ. </a:t>
            </a:r>
            <a:r>
              <a:rPr lang="en-US" altLang="el-GR" dirty="0" err="1" smtClean="0"/>
              <a:t>Urografin</a:t>
            </a:r>
            <a:r>
              <a:rPr lang="el-GR" altLang="el-GR" dirty="0" smtClean="0"/>
              <a:t> - κυστεογραφία) που ανήκουν στα μονομερή ιονικά υψηλής </a:t>
            </a:r>
            <a:r>
              <a:rPr lang="el-GR" altLang="el-GR" dirty="0" smtClean="0"/>
              <a:t>ωσμωτικότητας </a:t>
            </a:r>
            <a:r>
              <a:rPr lang="el-GR" altLang="el-GR" dirty="0" smtClean="0"/>
              <a:t>ΣΜ.</a:t>
            </a:r>
            <a:endParaRPr lang="en-US" altLang="el-GR" dirty="0" smtClean="0"/>
          </a:p>
          <a:p>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xmlns="" val="2365059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1784" y="116632"/>
            <a:ext cx="9082215" cy="1296144"/>
          </a:xfrm>
        </p:spPr>
        <p:txBody>
          <a:bodyPr>
            <a:normAutofit/>
          </a:bodyPr>
          <a:lstStyle/>
          <a:p>
            <a:r>
              <a:rPr lang="el-GR" dirty="0" err="1"/>
              <a:t>Φαρμακοεπιδημιολογία</a:t>
            </a:r>
            <a:r>
              <a:rPr lang="el-GR" dirty="0"/>
              <a:t> </a:t>
            </a:r>
            <a:br>
              <a:rPr lang="el-GR" dirty="0"/>
            </a:br>
            <a:r>
              <a:rPr lang="el-GR" dirty="0" err="1"/>
              <a:t>Φαρμακοοικονομική</a:t>
            </a:r>
            <a:r>
              <a:rPr lang="el-GR" dirty="0"/>
              <a:t> </a:t>
            </a:r>
          </a:p>
        </p:txBody>
      </p:sp>
      <p:sp>
        <p:nvSpPr>
          <p:cNvPr id="15363" name="Rectangle 3"/>
          <p:cNvSpPr>
            <a:spLocks noGrp="1" noChangeArrowheads="1"/>
          </p:cNvSpPr>
          <p:nvPr>
            <p:ph idx="1"/>
          </p:nvPr>
        </p:nvSpPr>
        <p:spPr>
          <a:xfrm>
            <a:off x="323528" y="1772816"/>
            <a:ext cx="8424936" cy="4824536"/>
          </a:xfrm>
        </p:spPr>
        <p:txBody>
          <a:bodyPr>
            <a:normAutofit/>
          </a:bodyPr>
          <a:lstStyle/>
          <a:p>
            <a:r>
              <a:rPr lang="el-GR" altLang="el-GR" sz="2800" b="1" dirty="0" err="1" smtClean="0"/>
              <a:t>Φαρμακοεπιδημιολογία</a:t>
            </a:r>
            <a:r>
              <a:rPr lang="el-GR" altLang="el-GR" sz="2800" b="1" dirty="0" smtClean="0"/>
              <a:t> </a:t>
            </a:r>
          </a:p>
          <a:p>
            <a:pPr marL="355600" indent="0">
              <a:buNone/>
            </a:pPr>
            <a:r>
              <a:rPr lang="el-GR" altLang="el-GR" sz="2800" dirty="0" smtClean="0"/>
              <a:t>μελέτη της επίδρασης του φαρμάκου σε πληθυσμούς, υπεισέρχονται θέματα γενετικής</a:t>
            </a:r>
          </a:p>
          <a:p>
            <a:r>
              <a:rPr lang="el-GR" altLang="el-GR" sz="2800" b="1" dirty="0" err="1" smtClean="0"/>
              <a:t>Φαρμακοοικονομική</a:t>
            </a:r>
            <a:r>
              <a:rPr lang="el-GR" altLang="el-GR" sz="2800" b="1" dirty="0" smtClean="0"/>
              <a:t> </a:t>
            </a:r>
          </a:p>
          <a:p>
            <a:pPr marL="355600" indent="0">
              <a:buNone/>
            </a:pPr>
            <a:r>
              <a:rPr lang="el-GR" altLang="el-GR" sz="2800" dirty="0" smtClean="0"/>
              <a:t>μελέτη των οικονομικών παραμέτρων που σχετίζονται με τα φάρμακα ιδιαίτερα σε ευαίσθητες ομάδες </a:t>
            </a:r>
            <a:endParaRPr lang="en-US" altLang="el-GR" sz="2800" dirty="0" smtClean="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260237311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Ιωδιούχα ΜΣΑ </a:t>
            </a:r>
            <a:r>
              <a:rPr lang="el-GR" sz="3000" b="0" dirty="0" smtClean="0">
                <a:solidFill>
                  <a:prstClr val="white"/>
                </a:solidFill>
              </a:rPr>
              <a:t>3/7</a:t>
            </a:r>
            <a:endParaRPr lang="en-US" dirty="0"/>
          </a:p>
        </p:txBody>
      </p:sp>
      <p:sp>
        <p:nvSpPr>
          <p:cNvPr id="79875" name="Content Placeholder 2"/>
          <p:cNvSpPr>
            <a:spLocks noGrp="1"/>
          </p:cNvSpPr>
          <p:nvPr>
            <p:ph idx="1"/>
          </p:nvPr>
        </p:nvSpPr>
        <p:spPr/>
        <p:txBody>
          <a:bodyPr/>
          <a:lstStyle/>
          <a:p>
            <a:r>
              <a:rPr lang="el-GR" altLang="el-GR" smtClean="0"/>
              <a:t>Τα ιωδιούχα ΜΣΑ κυκλοφορούν σε φυαλίδια έτοιμα για χρήση των 50 και 100 </a:t>
            </a:r>
            <a:r>
              <a:rPr lang="en-US" altLang="el-GR" smtClean="0"/>
              <a:t>cm</a:t>
            </a:r>
            <a:r>
              <a:rPr lang="el-GR" altLang="el-GR" smtClean="0"/>
              <a:t>3 (κ.εκ.).</a:t>
            </a:r>
          </a:p>
          <a:p>
            <a:r>
              <a:rPr lang="el-GR" altLang="el-GR" smtClean="0"/>
              <a:t>Σε μεγαλύτερες συσκευασίες κυκλοφορούν για χρήση σε εγχυτές. </a:t>
            </a:r>
          </a:p>
          <a:p>
            <a:r>
              <a:rPr lang="el-GR" altLang="el-GR" smtClean="0"/>
              <a:t>Η ονομασία του ΣΜ συνοδεύεται από αριθμό ο οποίος δείχνει τη συγκέντρωση του ιωδίου </a:t>
            </a:r>
          </a:p>
          <a:p>
            <a:pPr lvl="1"/>
            <a:r>
              <a:rPr lang="el-GR" altLang="el-GR" smtClean="0"/>
              <a:t>πχ. </a:t>
            </a:r>
            <a:r>
              <a:rPr lang="en-US" altLang="el-GR" smtClean="0"/>
              <a:t>Omnipaque</a:t>
            </a:r>
            <a:r>
              <a:rPr lang="el-GR" altLang="el-GR" smtClean="0"/>
              <a:t>® 300, σημαίνει ότι πρόκειται για το ΣΜ με το εμπορικό όνομα </a:t>
            </a:r>
            <a:r>
              <a:rPr lang="en-US" altLang="el-GR" smtClean="0"/>
              <a:t>Omnipaque </a:t>
            </a:r>
            <a:r>
              <a:rPr lang="el-GR" altLang="el-GR" smtClean="0"/>
              <a:t>και συγκέντρωση ιωδίου ίση προς 300</a:t>
            </a:r>
            <a:r>
              <a:rPr lang="en-US" altLang="el-GR" smtClean="0"/>
              <a:t>mg</a:t>
            </a:r>
            <a:r>
              <a:rPr lang="el-GR" altLang="el-GR" smtClean="0"/>
              <a:t>/</a:t>
            </a:r>
            <a:r>
              <a:rPr lang="en-US" altLang="el-GR" smtClean="0"/>
              <a:t>ml</a:t>
            </a:r>
            <a:r>
              <a:rPr lang="el-GR" altLang="el-GR" smtClean="0"/>
              <a:t> (χιλιοστόγραμμα Ιωδίου/κυβικό εκατοστό, κ.εκ.) του ΣΜ.  </a:t>
            </a:r>
            <a:endParaRPr lang="en-US" altLang="el-GR"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xmlns="" val="9639448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Ιωδιούχα ΜΣΑ </a:t>
            </a:r>
            <a:r>
              <a:rPr lang="el-GR" sz="3000" b="0" dirty="0" smtClean="0">
                <a:solidFill>
                  <a:prstClr val="white"/>
                </a:solidFill>
              </a:rPr>
              <a:t>4/7</a:t>
            </a:r>
            <a:endParaRPr lang="en-US" dirty="0"/>
          </a:p>
        </p:txBody>
      </p:sp>
      <p:sp>
        <p:nvSpPr>
          <p:cNvPr id="80899" name="Content Placeholder 2"/>
          <p:cNvSpPr>
            <a:spLocks noGrp="1"/>
          </p:cNvSpPr>
          <p:nvPr>
            <p:ph idx="1"/>
          </p:nvPr>
        </p:nvSpPr>
        <p:spPr/>
        <p:txBody>
          <a:bodyPr/>
          <a:lstStyle/>
          <a:p>
            <a:r>
              <a:rPr lang="el-GR" altLang="el-GR" smtClean="0"/>
              <a:t>Το ίδιο εμπορικό σκεύασμα ΣΜ συνήθως κυκλοφορεί σε παραπάνω από μια συγκεντρώσεις ιωδίου (π.χ. 150, 250, 270, 300, 320, 350, 370 </a:t>
            </a:r>
            <a:r>
              <a:rPr lang="en-US" altLang="el-GR" smtClean="0"/>
              <a:t>mgI</a:t>
            </a:r>
            <a:r>
              <a:rPr lang="el-GR" altLang="el-GR" smtClean="0"/>
              <a:t>/</a:t>
            </a:r>
            <a:r>
              <a:rPr lang="en-US" altLang="el-GR" smtClean="0"/>
              <a:t>ml </a:t>
            </a:r>
            <a:r>
              <a:rPr lang="el-GR" altLang="el-GR" smtClean="0"/>
              <a:t>και άλλες ανάλογα με το σκεύασμα</a:t>
            </a:r>
          </a:p>
          <a:p>
            <a:r>
              <a:rPr lang="el-GR" altLang="el-GR" smtClean="0"/>
              <a:t>Εκτός από την παραπάνω πληροφορία και για οποιοδήποτε σκιαγραφικό μέσο είναι απαραίτητος ο καθορισμός (βάσει πρωτοκόλλου ή από τον υπεύθυνο για την εξέταση ιατρό) του συνολικού όγκου του σκιαγραφικού μέσου που θα χρησιμοποιηθεί σε μια συγκεκριμένη εξέταση (π.χ. 50, 120, 140 κ.εκ.).</a:t>
            </a:r>
            <a:endParaRPr lang="en-US" altLang="el-GR"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xmlns="" val="17653687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Ιωδιούχα ΜΣΑ </a:t>
            </a:r>
            <a:r>
              <a:rPr lang="el-GR" sz="3000" b="0" dirty="0" smtClean="0">
                <a:solidFill>
                  <a:prstClr val="white"/>
                </a:solidFill>
              </a:rPr>
              <a:t>5/7</a:t>
            </a:r>
            <a:endParaRPr lang="en-US" dirty="0"/>
          </a:p>
        </p:txBody>
      </p:sp>
      <p:sp>
        <p:nvSpPr>
          <p:cNvPr id="81923" name="Content Placeholder 2"/>
          <p:cNvSpPr>
            <a:spLocks noGrp="1"/>
          </p:cNvSpPr>
          <p:nvPr>
            <p:ph idx="1"/>
          </p:nvPr>
        </p:nvSpPr>
        <p:spPr/>
        <p:txBody>
          <a:bodyPr/>
          <a:lstStyle/>
          <a:p>
            <a:r>
              <a:rPr lang="el-GR" altLang="el-GR" smtClean="0"/>
              <a:t>Ανεξάρτητα από τη μέθοδο απεικόνισης σε περίπτωση που χρησιμοποιείται εγχυτής (αξονική τομογραφία, αγγειογραφία ή μαγνητική τομογραφία) επιπλέον καθορίζεται και ο ρυθμός έγχυσης του σκιαγραφικού μέσου (π.χ. 3, 4, 5 κ.εκ. ανά δευτερόλεπτο).</a:t>
            </a:r>
            <a:endParaRPr lang="en-US" altLang="el-GR" smtClean="0"/>
          </a:p>
          <a:p>
            <a:r>
              <a:rPr lang="el-GR" altLang="el-GR" smtClean="0"/>
              <a:t>Με βάση τα παραπάνω μια πλήρης οδηγία χορήγησης ΣΜ διατυπώνεται ως εξής: </a:t>
            </a:r>
            <a:endParaRPr lang="en-US" altLang="el-GR" smtClean="0"/>
          </a:p>
          <a:p>
            <a:endParaRPr lang="en-US" altLang="el-GR" smtClean="0"/>
          </a:p>
        </p:txBody>
      </p:sp>
      <p:sp>
        <p:nvSpPr>
          <p:cNvPr id="4" name="TextBox 3"/>
          <p:cNvSpPr txBox="1"/>
          <p:nvPr/>
        </p:nvSpPr>
        <p:spPr>
          <a:xfrm>
            <a:off x="413035" y="4797152"/>
            <a:ext cx="8353425" cy="1384300"/>
          </a:xfrm>
          <a:prstGeom prst="rect">
            <a:avLst/>
          </a:prstGeom>
          <a:solidFill>
            <a:schemeClr val="accent4">
              <a:lumMod val="20000"/>
              <a:lumOff val="80000"/>
            </a:schemeClr>
          </a:solidFill>
          <a:ln>
            <a:solidFill>
              <a:schemeClr val="accent4">
                <a:lumMod val="60000"/>
                <a:lumOff val="40000"/>
              </a:schemeClr>
            </a:solidFill>
          </a:ln>
          <a:effectLst>
            <a:outerShdw blurRad="50800" dist="38100" dir="8100000" algn="tr" rotWithShape="0">
              <a:prstClr val="black">
                <a:alpha val="40000"/>
              </a:prstClr>
            </a:outerShdw>
          </a:effectLst>
        </p:spPr>
        <p:txBody>
          <a:bodyPr>
            <a:spAutoFit/>
          </a:bodyPr>
          <a:lstStyle/>
          <a:p>
            <a:pPr algn="ctr">
              <a:defRPr/>
            </a:pPr>
            <a:r>
              <a:rPr lang="el-GR" sz="2800" i="1" dirty="0">
                <a:solidFill>
                  <a:schemeClr val="tx1">
                    <a:lumMod val="75000"/>
                    <a:lumOff val="25000"/>
                  </a:schemeClr>
                </a:solidFill>
              </a:rPr>
              <a:t>Στον ασθενή ΑΒΓ θα χορηγηθούν </a:t>
            </a:r>
          </a:p>
          <a:p>
            <a:pPr algn="ctr">
              <a:defRPr/>
            </a:pPr>
            <a:r>
              <a:rPr lang="el-GR" sz="2800" i="1" dirty="0">
                <a:solidFill>
                  <a:schemeClr val="tx1">
                    <a:lumMod val="75000"/>
                    <a:lumOff val="25000"/>
                  </a:schemeClr>
                </a:solidFill>
              </a:rPr>
              <a:t>120</a:t>
            </a:r>
            <a:r>
              <a:rPr lang="en-US" sz="2800" i="1" dirty="0">
                <a:solidFill>
                  <a:schemeClr val="tx1">
                    <a:lumMod val="75000"/>
                    <a:lumOff val="25000"/>
                  </a:schemeClr>
                </a:solidFill>
              </a:rPr>
              <a:t>ml </a:t>
            </a:r>
            <a:r>
              <a:rPr lang="el-GR" sz="2800" i="1" dirty="0">
                <a:solidFill>
                  <a:schemeClr val="tx1">
                    <a:lumMod val="75000"/>
                    <a:lumOff val="25000"/>
                  </a:schemeClr>
                </a:solidFill>
              </a:rPr>
              <a:t> </a:t>
            </a:r>
            <a:r>
              <a:rPr lang="en-US" sz="2800" i="1" dirty="0">
                <a:solidFill>
                  <a:schemeClr val="tx1">
                    <a:lumMod val="75000"/>
                    <a:lumOff val="25000"/>
                  </a:schemeClr>
                </a:solidFill>
              </a:rPr>
              <a:t>XXXXXX</a:t>
            </a:r>
            <a:r>
              <a:rPr lang="el-GR" sz="2800" i="1" dirty="0">
                <a:solidFill>
                  <a:schemeClr val="tx1">
                    <a:lumMod val="75000"/>
                    <a:lumOff val="25000"/>
                  </a:schemeClr>
                </a:solidFill>
              </a:rPr>
              <a:t> 370 </a:t>
            </a:r>
          </a:p>
          <a:p>
            <a:pPr algn="ctr">
              <a:defRPr/>
            </a:pPr>
            <a:r>
              <a:rPr lang="el-GR" sz="2800" i="1" dirty="0">
                <a:solidFill>
                  <a:schemeClr val="tx1">
                    <a:lumMod val="75000"/>
                    <a:lumOff val="25000"/>
                  </a:schemeClr>
                </a:solidFill>
              </a:rPr>
              <a:t>με ρυθμό εγχυσης 4</a:t>
            </a:r>
            <a:r>
              <a:rPr lang="en-US" sz="2800" i="1" dirty="0">
                <a:solidFill>
                  <a:schemeClr val="tx1">
                    <a:lumMod val="75000"/>
                    <a:lumOff val="25000"/>
                  </a:schemeClr>
                </a:solidFill>
              </a:rPr>
              <a:t>ml</a:t>
            </a:r>
            <a:r>
              <a:rPr lang="el-GR" sz="2800" i="1" dirty="0">
                <a:solidFill>
                  <a:schemeClr val="tx1">
                    <a:lumMod val="75000"/>
                    <a:lumOff val="25000"/>
                  </a:schemeClr>
                </a:solidFill>
              </a:rPr>
              <a:t>/</a:t>
            </a:r>
            <a:r>
              <a:rPr lang="en-US" sz="2800" i="1" dirty="0">
                <a:solidFill>
                  <a:schemeClr val="tx1">
                    <a:lumMod val="75000"/>
                    <a:lumOff val="25000"/>
                  </a:schemeClr>
                </a:solidFill>
              </a:rPr>
              <a:t>sec</a:t>
            </a:r>
            <a:r>
              <a:rPr lang="el-GR" sz="2800" i="1" dirty="0">
                <a:solidFill>
                  <a:schemeClr val="tx1">
                    <a:lumMod val="75000"/>
                    <a:lumOff val="25000"/>
                  </a:schemeClr>
                </a:solidFill>
              </a:rPr>
              <a:t>.</a:t>
            </a:r>
            <a:endParaRPr lang="en-US" sz="2800" i="1" dirty="0">
              <a:solidFill>
                <a:schemeClr val="tx1">
                  <a:lumMod val="75000"/>
                  <a:lumOff val="25000"/>
                </a:schemeClr>
              </a:solidFill>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xmlns="" val="3796890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solidFill>
                  <a:prstClr val="white"/>
                </a:solidFill>
              </a:rPr>
              <a:t>Ιωδιούχα ΜΣΑ </a:t>
            </a:r>
            <a:r>
              <a:rPr lang="el-GR" sz="3000" b="0" dirty="0" smtClean="0">
                <a:solidFill>
                  <a:prstClr val="white"/>
                </a:solidFill>
              </a:rPr>
              <a:t>6/7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63155093"/>
              </p:ext>
            </p:extLst>
          </p:nvPr>
        </p:nvGraphicFramePr>
        <p:xfrm>
          <a:off x="323850" y="1124744"/>
          <a:ext cx="8424863" cy="5534026"/>
        </p:xfrm>
        <a:graphic>
          <a:graphicData uri="http://schemas.openxmlformats.org/drawingml/2006/table">
            <a:tbl>
              <a:tblPr/>
              <a:tblGrid>
                <a:gridCol w="3265556"/>
                <a:gridCol w="2191577"/>
                <a:gridCol w="2967730"/>
              </a:tblGrid>
              <a:tr h="850900">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el-GR" sz="2400" b="1" i="0" u="none" strike="noStrike" cap="none" normalizeH="0" baseline="0" dirty="0" smtClean="0">
                          <a:ln>
                            <a:noFill/>
                          </a:ln>
                          <a:solidFill>
                            <a:schemeClr val="tx1">
                              <a:lumMod val="95000"/>
                              <a:lumOff val="5000"/>
                            </a:schemeClr>
                          </a:solidFill>
                          <a:effectLst/>
                          <a:latin typeface="+mn-lt"/>
                          <a:cs typeface="Times New Roman" pitchFamily="18" charset="0"/>
                        </a:rPr>
                        <a:t>Ομάδα</a:t>
                      </a:r>
                      <a:endParaRPr kumimoji="0" lang="en-US" sz="24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el-GR" sz="2400" b="1" i="0" u="none" strike="noStrike" cap="none" normalizeH="0" baseline="0" dirty="0" smtClean="0">
                          <a:ln>
                            <a:noFill/>
                          </a:ln>
                          <a:solidFill>
                            <a:schemeClr val="tx1">
                              <a:lumMod val="95000"/>
                              <a:lumOff val="5000"/>
                            </a:schemeClr>
                          </a:solidFill>
                          <a:effectLst/>
                          <a:latin typeface="+mn-lt"/>
                          <a:cs typeface="Times New Roman" pitchFamily="18" charset="0"/>
                        </a:rPr>
                        <a:t>Εμπορικό όνομα</a:t>
                      </a:r>
                      <a:endParaRPr kumimoji="0" lang="en-US" sz="24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ts val="600"/>
                        </a:spcBef>
                        <a:spcAft>
                          <a:spcPts val="600"/>
                        </a:spcAft>
                        <a:buClrTx/>
                        <a:buSzTx/>
                        <a:buFontTx/>
                        <a:buNone/>
                        <a:tabLst/>
                      </a:pPr>
                      <a:r>
                        <a:rPr kumimoji="0" lang="el-GR" sz="2400" b="1" i="0" u="none" strike="noStrike" cap="none" normalizeH="0" baseline="0" dirty="0" smtClean="0">
                          <a:ln>
                            <a:noFill/>
                          </a:ln>
                          <a:solidFill>
                            <a:schemeClr val="tx1">
                              <a:lumMod val="95000"/>
                              <a:lumOff val="5000"/>
                            </a:schemeClr>
                          </a:solidFill>
                          <a:effectLst/>
                          <a:latin typeface="+mn-lt"/>
                          <a:cs typeface="Times New Roman" pitchFamily="18" charset="0"/>
                        </a:rPr>
                        <a:t>Γενικό όνομα</a:t>
                      </a:r>
                      <a:endParaRPr kumimoji="0" lang="en-US" sz="24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1277938">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l-GR" sz="2000" b="1" i="1" u="none" strike="noStrike" cap="none" normalizeH="0" baseline="0" dirty="0" smtClean="0">
                          <a:ln>
                            <a:noFill/>
                          </a:ln>
                          <a:solidFill>
                            <a:schemeClr val="tx1">
                              <a:lumMod val="95000"/>
                              <a:lumOff val="5000"/>
                            </a:schemeClr>
                          </a:solidFill>
                          <a:effectLst/>
                          <a:latin typeface="+mn-lt"/>
                          <a:cs typeface="Times New Roman" pitchFamily="18" charset="0"/>
                        </a:rPr>
                        <a:t>Μονομερή ιονικά </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l" defTabSz="914400" rtl="0" eaLnBrk="1" fontAlgn="base" latinLnBrk="0" hangingPunct="1">
                        <a:lnSpc>
                          <a:spcPct val="115000"/>
                        </a:lnSpc>
                        <a:spcBef>
                          <a:spcPts val="600"/>
                        </a:spcBef>
                        <a:spcAft>
                          <a:spcPts val="600"/>
                        </a:spcAft>
                        <a:buClrTx/>
                        <a:buSzTx/>
                        <a:buFontTx/>
                        <a:buNone/>
                        <a:tabLst/>
                      </a:pPr>
                      <a:r>
                        <a:rPr kumimoji="0" lang="el-GR" sz="2000" b="1" i="1" u="none" strike="noStrike" cap="none" normalizeH="0" baseline="0" dirty="0" smtClean="0">
                          <a:ln>
                            <a:noFill/>
                          </a:ln>
                          <a:solidFill>
                            <a:schemeClr val="tx1">
                              <a:lumMod val="95000"/>
                              <a:lumOff val="5000"/>
                            </a:schemeClr>
                          </a:solidFill>
                          <a:effectLst/>
                          <a:latin typeface="+mn-lt"/>
                          <a:cs typeface="Times New Roman" pitchFamily="18" charset="0"/>
                        </a:rPr>
                        <a:t>υψηλής ωσμωτικότητας</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lumMod val="95000"/>
                              <a:lumOff val="5000"/>
                            </a:schemeClr>
                          </a:solidFill>
                          <a:effectLst/>
                          <a:latin typeface="+mn-lt"/>
                          <a:cs typeface="Times New Roman" pitchFamily="18" charset="0"/>
                        </a:rPr>
                        <a:t>Gastrografin</a:t>
                      </a:r>
                      <a:endParaRPr kumimoji="0" lang="en-US" sz="2000" b="1"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Urografin</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diatrizoate</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Meglumine</a:t>
                      </a:r>
                      <a:r>
                        <a:rPr kumimoji="0" lang="el-GR" sz="2000" b="0" i="0" u="none" strike="noStrike" cap="none" normalizeH="0" baseline="0" dirty="0" smtClean="0">
                          <a:ln>
                            <a:noFill/>
                          </a:ln>
                          <a:solidFill>
                            <a:schemeClr val="tx1">
                              <a:lumMod val="95000"/>
                              <a:lumOff val="5000"/>
                            </a:schemeClr>
                          </a:solidFill>
                          <a:effectLst/>
                          <a:latin typeface="+mn-lt"/>
                          <a:cs typeface="Times New Roman" pitchFamily="18" charset="0"/>
                        </a:rPr>
                        <a:t> </a:t>
                      </a: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amidotrizoate</a:t>
                      </a:r>
                      <a:r>
                        <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rPr>
                        <a:t> </a:t>
                      </a:r>
                      <a:r>
                        <a:rPr kumimoji="0" lang="el-GR" sz="2000" b="0" i="0" u="none" strike="noStrike" cap="none" normalizeH="0" baseline="0" dirty="0" smtClean="0">
                          <a:ln>
                            <a:noFill/>
                          </a:ln>
                          <a:solidFill>
                            <a:schemeClr val="tx1">
                              <a:lumMod val="95000"/>
                              <a:lumOff val="5000"/>
                            </a:schemeClr>
                          </a:solidFill>
                          <a:effectLst/>
                          <a:latin typeface="+mn-lt"/>
                          <a:cs typeface="Times New Roman" pitchFamily="18" charset="0"/>
                        </a:rPr>
                        <a:t>και </a:t>
                      </a:r>
                      <a:r>
                        <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rPr>
                        <a:t>sodium </a:t>
                      </a: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amidotrizoate</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850900">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l-GR" sz="2000" b="0" i="0" u="none" strike="noStrike" cap="none" normalizeH="0" baseline="0" smtClean="0">
                          <a:ln>
                            <a:noFill/>
                          </a:ln>
                          <a:solidFill>
                            <a:schemeClr val="tx1">
                              <a:lumMod val="95000"/>
                              <a:lumOff val="5000"/>
                            </a:schemeClr>
                          </a:solidFill>
                          <a:effectLst/>
                          <a:latin typeface="+mn-lt"/>
                          <a:cs typeface="Times New Roman" pitchFamily="18" charset="0"/>
                        </a:rPr>
                        <a:t>Διμερή ιονικά χαμηλής ωσμωτικότητας</a:t>
                      </a:r>
                      <a:endParaRPr kumimoji="0" lang="en-US" sz="2000" b="0" i="0" u="none" strike="noStrike" cap="none" normalizeH="0" baseline="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err="1" smtClean="0">
                          <a:ln>
                            <a:noFill/>
                          </a:ln>
                          <a:solidFill>
                            <a:schemeClr val="tx1">
                              <a:lumMod val="95000"/>
                              <a:lumOff val="5000"/>
                            </a:schemeClr>
                          </a:solidFill>
                          <a:effectLst/>
                          <a:latin typeface="+mn-lt"/>
                          <a:cs typeface="Times New Roman" pitchFamily="18" charset="0"/>
                        </a:rPr>
                        <a:t>Hexabrix</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smtClean="0">
                          <a:ln>
                            <a:noFill/>
                          </a:ln>
                          <a:solidFill>
                            <a:schemeClr val="tx1">
                              <a:lumMod val="95000"/>
                              <a:lumOff val="5000"/>
                            </a:schemeClr>
                          </a:solidFill>
                          <a:effectLst/>
                          <a:latin typeface="+mn-lt"/>
                          <a:cs typeface="Times New Roman" pitchFamily="18" charset="0"/>
                        </a:rPr>
                        <a:t>ioxaglate</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1703388">
                <a:tc>
                  <a:txBody>
                    <a:body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l-GR" sz="2000" b="1" i="1" u="none" strike="noStrike" cap="none" normalizeH="0" baseline="0" smtClean="0">
                          <a:ln>
                            <a:noFill/>
                          </a:ln>
                          <a:solidFill>
                            <a:schemeClr val="tx1">
                              <a:lumMod val="95000"/>
                              <a:lumOff val="5000"/>
                            </a:schemeClr>
                          </a:solidFill>
                          <a:effectLst/>
                          <a:latin typeface="+mn-lt"/>
                          <a:cs typeface="Times New Roman" pitchFamily="18" charset="0"/>
                        </a:rPr>
                        <a:t>Μονομερή μη-ιονικά χαμηλής ωσμωτικότητας</a:t>
                      </a:r>
                      <a:endParaRPr kumimoji="0" lang="en-US" sz="2000" b="0" i="0" u="none" strike="noStrike" cap="none" normalizeH="0" baseline="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Ultravist</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Scanlux</a:t>
                      </a:r>
                      <a:r>
                        <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rPr>
                        <a:t>, </a:t>
                      </a: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Niopam</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err="1" smtClean="0">
                          <a:ln>
                            <a:noFill/>
                          </a:ln>
                          <a:solidFill>
                            <a:schemeClr val="tx1">
                              <a:lumMod val="95000"/>
                              <a:lumOff val="5000"/>
                            </a:schemeClr>
                          </a:solidFill>
                          <a:effectLst/>
                          <a:latin typeface="+mn-lt"/>
                          <a:cs typeface="Times New Roman" pitchFamily="18" charset="0"/>
                        </a:rPr>
                        <a:t>Omnipaque</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iopromide</a:t>
                      </a:r>
                      <a:r>
                        <a:rPr kumimoji="0" lang="el-GR" sz="2000" b="0" i="0" u="none" strike="noStrike" cap="none" normalizeH="0" baseline="0" dirty="0" smtClean="0">
                          <a:ln>
                            <a:noFill/>
                          </a:ln>
                          <a:solidFill>
                            <a:schemeClr val="tx1">
                              <a:lumMod val="95000"/>
                              <a:lumOff val="5000"/>
                            </a:schemeClr>
                          </a:solidFill>
                          <a:effectLst/>
                          <a:latin typeface="+mn-lt"/>
                          <a:cs typeface="Times New Roman" pitchFamily="18" charset="0"/>
                        </a:rPr>
                        <a:t> </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err="1" smtClean="0">
                          <a:ln>
                            <a:noFill/>
                          </a:ln>
                          <a:solidFill>
                            <a:schemeClr val="tx1">
                              <a:lumMod val="95000"/>
                              <a:lumOff val="5000"/>
                            </a:schemeClr>
                          </a:solidFill>
                          <a:effectLst/>
                          <a:latin typeface="+mn-lt"/>
                          <a:cs typeface="Times New Roman" pitchFamily="18" charset="0"/>
                        </a:rPr>
                        <a:t>iopamidol</a:t>
                      </a:r>
                      <a:r>
                        <a:rPr kumimoji="0" lang="el-GR" sz="2000" b="0" i="0" u="none" strike="noStrike" cap="none" normalizeH="0" baseline="0" dirty="0" smtClean="0">
                          <a:ln>
                            <a:noFill/>
                          </a:ln>
                          <a:solidFill>
                            <a:schemeClr val="tx1">
                              <a:lumMod val="95000"/>
                              <a:lumOff val="5000"/>
                            </a:schemeClr>
                          </a:solidFill>
                          <a:effectLst/>
                          <a:latin typeface="+mn-lt"/>
                          <a:cs typeface="Times New Roman" pitchFamily="18" charset="0"/>
                        </a:rPr>
                        <a:t> </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l-GR" sz="2000" b="0" i="0" u="none" strike="noStrike" cap="none" normalizeH="0" baseline="0" dirty="0" err="1" smtClean="0">
                          <a:ln>
                            <a:noFill/>
                          </a:ln>
                          <a:solidFill>
                            <a:schemeClr val="tx1">
                              <a:lumMod val="95000"/>
                              <a:lumOff val="5000"/>
                            </a:schemeClr>
                          </a:solidFill>
                          <a:effectLst/>
                          <a:latin typeface="+mn-lt"/>
                          <a:cs typeface="Times New Roman" pitchFamily="18" charset="0"/>
                        </a:rPr>
                        <a:t>iohexol</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850900">
                <a:tc>
                  <a:txBody>
                    <a:bodyPr/>
                    <a:lstStyle/>
                    <a:p>
                      <a:pPr marL="0" marR="0" lvl="0" indent="0" algn="just" defTabSz="914400" rtl="0" eaLnBrk="1" fontAlgn="base" latinLnBrk="0" hangingPunct="1">
                        <a:lnSpc>
                          <a:spcPct val="115000"/>
                        </a:lnSpc>
                        <a:spcBef>
                          <a:spcPts val="600"/>
                        </a:spcBef>
                        <a:spcAft>
                          <a:spcPct val="0"/>
                        </a:spcAft>
                        <a:buClrTx/>
                        <a:buSzTx/>
                        <a:buFontTx/>
                        <a:buNone/>
                        <a:tabLst/>
                      </a:pPr>
                      <a:r>
                        <a:rPr kumimoji="0" lang="el-GR" sz="2000" b="0" i="0" u="none" strike="noStrike" cap="none" normalizeH="0" baseline="0" smtClean="0">
                          <a:ln>
                            <a:noFill/>
                          </a:ln>
                          <a:solidFill>
                            <a:schemeClr val="tx1">
                              <a:lumMod val="95000"/>
                              <a:lumOff val="5000"/>
                            </a:schemeClr>
                          </a:solidFill>
                          <a:effectLst/>
                          <a:latin typeface="+mn-lt"/>
                          <a:cs typeface="Times New Roman" pitchFamily="18" charset="0"/>
                        </a:rPr>
                        <a:t>Διμερή μη-ιονικά </a:t>
                      </a:r>
                      <a:endParaRPr kumimoji="0" lang="en-US" sz="2000" b="0" i="0" u="none" strike="noStrike" cap="none" normalizeH="0" baseline="0" smtClean="0">
                        <a:ln>
                          <a:noFill/>
                        </a:ln>
                        <a:solidFill>
                          <a:schemeClr val="tx1">
                            <a:lumMod val="95000"/>
                            <a:lumOff val="5000"/>
                          </a:schemeClr>
                        </a:solidFill>
                        <a:effectLst/>
                        <a:latin typeface="+mn-lt"/>
                        <a:cs typeface="Times New Roman" pitchFamily="18" charset="0"/>
                      </a:endParaRPr>
                    </a:p>
                    <a:p>
                      <a:pPr marL="0" marR="0" lvl="0" indent="0" algn="just" defTabSz="914400" rtl="0" eaLnBrk="1" fontAlgn="base" latinLnBrk="0" hangingPunct="1">
                        <a:lnSpc>
                          <a:spcPct val="115000"/>
                        </a:lnSpc>
                        <a:spcBef>
                          <a:spcPct val="0"/>
                        </a:spcBef>
                        <a:spcAft>
                          <a:spcPts val="600"/>
                        </a:spcAft>
                        <a:buClrTx/>
                        <a:buSzTx/>
                        <a:buFontTx/>
                        <a:buNone/>
                        <a:tabLst/>
                      </a:pPr>
                      <a:r>
                        <a:rPr kumimoji="0" lang="el-GR" sz="2000" b="0" i="0" u="none" strike="noStrike" cap="none" normalizeH="0" baseline="0" smtClean="0">
                          <a:ln>
                            <a:noFill/>
                          </a:ln>
                          <a:solidFill>
                            <a:schemeClr val="tx1">
                              <a:lumMod val="95000"/>
                              <a:lumOff val="5000"/>
                            </a:schemeClr>
                          </a:solidFill>
                          <a:effectLst/>
                          <a:latin typeface="+mn-lt"/>
                          <a:cs typeface="Times New Roman" pitchFamily="18" charset="0"/>
                        </a:rPr>
                        <a:t>ισο-ωσμωτικά</a:t>
                      </a:r>
                      <a:endParaRPr kumimoji="0" lang="en-US" sz="2000" b="0" i="0" u="none" strike="noStrike" cap="none" normalizeH="0" baseline="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chemeClr val="tx1">
                              <a:lumMod val="95000"/>
                              <a:lumOff val="5000"/>
                            </a:schemeClr>
                          </a:solidFill>
                          <a:effectLst/>
                          <a:latin typeface="+mn-lt"/>
                          <a:cs typeface="Times New Roman" pitchFamily="18" charset="0"/>
                        </a:rPr>
                        <a:t>iodixanol</a:t>
                      </a:r>
                      <a:endParaRPr kumimoji="0" lang="en-US" sz="2000" b="0" i="0" u="none" strike="noStrike" cap="none" normalizeH="0" baseline="0" dirty="0" smtClean="0">
                        <a:ln>
                          <a:noFill/>
                        </a:ln>
                        <a:solidFill>
                          <a:schemeClr val="tx1">
                            <a:lumMod val="95000"/>
                            <a:lumOff val="5000"/>
                          </a:schemeClr>
                        </a:solidFill>
                        <a:effectLst/>
                        <a:latin typeface="+mn-lt"/>
                        <a:cs typeface="Times New Roman" pitchFamily="18" charset="0"/>
                      </a:endParaRPr>
                    </a:p>
                  </a:txBody>
                  <a:tcPr marL="64980" marR="649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xmlns="" val="59208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Ιωδιούχα ΜΣΑ </a:t>
            </a:r>
            <a:r>
              <a:rPr lang="el-GR" sz="3000" b="0" dirty="0" smtClean="0">
                <a:solidFill>
                  <a:prstClr val="white"/>
                </a:solidFill>
              </a:rPr>
              <a:t>7/7</a:t>
            </a:r>
            <a:endParaRPr lang="en-US" dirty="0"/>
          </a:p>
        </p:txBody>
      </p:sp>
      <p:sp>
        <p:nvSpPr>
          <p:cNvPr id="83971" name="Content Placeholder 2"/>
          <p:cNvSpPr>
            <a:spLocks noGrp="1"/>
          </p:cNvSpPr>
          <p:nvPr>
            <p:ph idx="1"/>
          </p:nvPr>
        </p:nvSpPr>
        <p:spPr>
          <a:xfrm>
            <a:off x="467544" y="1268760"/>
            <a:ext cx="8424936" cy="5256584"/>
          </a:xfrm>
        </p:spPr>
        <p:txBody>
          <a:bodyPr>
            <a:normAutofit/>
          </a:bodyPr>
          <a:lstStyle/>
          <a:p>
            <a:r>
              <a:rPr lang="el-GR" altLang="el-GR" dirty="0" smtClean="0"/>
              <a:t>Είναι αυτά που συχνότερα προκαλούν σημαντικές παρενέργειες</a:t>
            </a:r>
          </a:p>
          <a:p>
            <a:r>
              <a:rPr lang="el-GR" altLang="el-GR" dirty="0" smtClean="0"/>
              <a:t>Τα  μη ιονικά ΜΣΑ είναι πιο αθώα από τα ιονικά </a:t>
            </a:r>
          </a:p>
          <a:p>
            <a:r>
              <a:rPr lang="el-GR" altLang="el-GR" dirty="0" smtClean="0"/>
              <a:t>Όσο πιο κοντά στην </a:t>
            </a:r>
            <a:r>
              <a:rPr lang="el-GR" altLang="el-GR" dirty="0" err="1" smtClean="0"/>
              <a:t>ωσμωτικότητα</a:t>
            </a:r>
            <a:r>
              <a:rPr lang="el-GR" altLang="el-GR" dirty="0" smtClean="0"/>
              <a:t> του πλάσματος είναι το διάλυμα ΜΣΑ τόσο πιο αθώο</a:t>
            </a:r>
          </a:p>
          <a:p>
            <a:pPr marL="0" indent="0">
              <a:buNone/>
            </a:pPr>
            <a:r>
              <a:rPr lang="el-GR" altLang="el-GR" dirty="0" smtClean="0"/>
              <a:t>άρα</a:t>
            </a:r>
          </a:p>
          <a:p>
            <a:r>
              <a:rPr lang="el-GR" altLang="el-GR" dirty="0" smtClean="0"/>
              <a:t>Τα μη ιονικά ισότονα ΜΣΑ είναι τα πιο αθώα</a:t>
            </a:r>
          </a:p>
          <a:p>
            <a:r>
              <a:rPr lang="el-GR" altLang="el-GR" dirty="0" smtClean="0"/>
              <a:t>Έχουν όμως υψηλό ιξώδες</a:t>
            </a:r>
          </a:p>
          <a:p>
            <a:r>
              <a:rPr lang="el-GR" altLang="el-GR" dirty="0" smtClean="0"/>
              <a:t>Όσο υψηλότερη η συγκέντρωση δραστικής ουσίας (πχ. Ιωδίου) τόσο μεγαλύτερη η ΣΑ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xmlns="" val="5664461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Παρενέργειες στα ιωδιούχα ΜΣΑ</a:t>
            </a:r>
            <a:endParaRPr lang="en-US" dirty="0"/>
          </a:p>
        </p:txBody>
      </p:sp>
      <p:sp>
        <p:nvSpPr>
          <p:cNvPr id="84995" name="Content Placeholder 2"/>
          <p:cNvSpPr>
            <a:spLocks noGrp="1"/>
          </p:cNvSpPr>
          <p:nvPr>
            <p:ph idx="1"/>
          </p:nvPr>
        </p:nvSpPr>
        <p:spPr/>
        <p:txBody>
          <a:bodyPr/>
          <a:lstStyle/>
          <a:p>
            <a:r>
              <a:rPr lang="el-GR" altLang="el-GR" dirty="0" smtClean="0"/>
              <a:t>Κυρίως όταν τα ΜΣΑ χορηγούνται Ε/Φ ή Ε/Α</a:t>
            </a:r>
          </a:p>
          <a:p>
            <a:r>
              <a:rPr lang="el-GR" altLang="el-GR" dirty="0" smtClean="0"/>
              <a:t>Προειδοποίηση του ασθενούς για τα αναμενόμενα συμπτώματα (αίσθημα ζέστης, έξαψη-κοκκίνισμα, μεταλλική γεύση στο στόμα)</a:t>
            </a:r>
          </a:p>
          <a:p>
            <a:r>
              <a:rPr lang="el-GR" altLang="el-GR" dirty="0" smtClean="0"/>
              <a:t>Οι περενέργειες των ΜΣΑ δεν είναι προβλέψιμες και μπορεί να θέσουν σε κίνδυνο τη ζωή του ασθενούς</a:t>
            </a:r>
          </a:p>
          <a:p>
            <a:r>
              <a:rPr lang="el-GR" altLang="el-GR" dirty="0" smtClean="0"/>
              <a:t>Ο ασθενής πρέπει να είναι υπό συνεχή παρακολούθηση τα πρώτα 10΄ μετά τη χορήγηση του ΜΣΑ</a:t>
            </a:r>
          </a:p>
          <a:p>
            <a:endParaRPr lang="el-GR" altLang="el-GR" dirty="0" smtClean="0"/>
          </a:p>
          <a:p>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xmlns="" val="30955655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Ανεπιθύμητες αντιδράσεις στα ΜΣΑ</a:t>
            </a:r>
            <a:endParaRPr lang="en-US" dirty="0"/>
          </a:p>
        </p:txBody>
      </p:sp>
      <p:sp>
        <p:nvSpPr>
          <p:cNvPr id="86019" name="Content Placeholder 2"/>
          <p:cNvSpPr>
            <a:spLocks noGrp="1"/>
          </p:cNvSpPr>
          <p:nvPr>
            <p:ph idx="1"/>
          </p:nvPr>
        </p:nvSpPr>
        <p:spPr/>
        <p:txBody>
          <a:bodyPr>
            <a:normAutofit/>
          </a:bodyPr>
          <a:lstStyle/>
          <a:p>
            <a:r>
              <a:rPr lang="el-GR" altLang="el-GR" dirty="0" smtClean="0"/>
              <a:t>Ο ΤΑ είναι αυτός που πολύ συχνά είναι παρών και πρέπει να αναγνωρίζει τα συμπτώματα που οφείλονται σε παρενέργειες από τη χορήγηση ΜΣΑ</a:t>
            </a:r>
          </a:p>
          <a:p>
            <a:r>
              <a:rPr lang="el-GR" altLang="el-GR" dirty="0" smtClean="0"/>
              <a:t>Οι ανεπιθύμητες επιδράσεις στα ΜΣΑ μπορεί να είναι ήπιες, μετρίως σοβαρές ή σοβαρές και πρέπει να εντοπίζονται αμέσως. </a:t>
            </a:r>
          </a:p>
          <a:p>
            <a:r>
              <a:rPr lang="el-GR" altLang="el-GR" dirty="0" smtClean="0"/>
              <a:t>Υψηλό άγχος για την εξέταση μπορεί να οδηγήσει σε βαγοτονική αντίδραση (λιποθυμικό επεισόδιο)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xmlns="" val="29375360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Αγχος και ΜΣΑ</a:t>
            </a:r>
            <a:endParaRPr lang="en-US" dirty="0"/>
          </a:p>
        </p:txBody>
      </p:sp>
      <p:sp>
        <p:nvSpPr>
          <p:cNvPr id="87043" name="Content Placeholder 2"/>
          <p:cNvSpPr>
            <a:spLocks noGrp="1"/>
          </p:cNvSpPr>
          <p:nvPr>
            <p:ph idx="1"/>
          </p:nvPr>
        </p:nvSpPr>
        <p:spPr/>
        <p:txBody>
          <a:bodyPr/>
          <a:lstStyle/>
          <a:p>
            <a:r>
              <a:rPr lang="el-GR" altLang="el-GR" smtClean="0"/>
              <a:t>Το άγχος μπορεί να μειωθεί με: </a:t>
            </a:r>
          </a:p>
          <a:p>
            <a:pPr lvl="1"/>
            <a:r>
              <a:rPr lang="el-GR" altLang="el-GR" smtClean="0"/>
              <a:t>Κατανόηση της διαδικασίας της εξέτασης από τον ασθενή</a:t>
            </a:r>
          </a:p>
          <a:p>
            <a:pPr lvl="1"/>
            <a:r>
              <a:rPr lang="el-GR" altLang="el-GR" smtClean="0"/>
              <a:t>Λεπτομερή εξήγηση της διαδικασίας</a:t>
            </a:r>
          </a:p>
          <a:p>
            <a:pPr lvl="1"/>
            <a:r>
              <a:rPr lang="el-GR" altLang="el-GR" smtClean="0"/>
              <a:t>Προειδοποίηση για τα αναμενόμενα συμπτώματα και διαβεβαίωση οτι είναι συνηθισμένα</a:t>
            </a:r>
          </a:p>
          <a:p>
            <a:pPr lvl="1"/>
            <a:r>
              <a:rPr lang="el-GR" altLang="el-GR" smtClean="0"/>
              <a:t>Άνεση έκφρασης τυχόν άγχους και επιβεβαίωση ότι ο ασθενής αντιλαμβάνεται τη διαδικασία</a:t>
            </a:r>
            <a:endParaRPr lang="en-US" altLang="el-GR"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xmlns="" val="1835367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296144"/>
          </a:xfrm>
        </p:spPr>
        <p:txBody>
          <a:bodyPr>
            <a:normAutofit/>
          </a:bodyPr>
          <a:lstStyle/>
          <a:p>
            <a:r>
              <a:rPr lang="el-GR" dirty="0" smtClean="0"/>
              <a:t>Αξιολόγηση του ασθενούς </a:t>
            </a:r>
            <a:br>
              <a:rPr lang="el-GR" dirty="0" smtClean="0"/>
            </a:br>
            <a:r>
              <a:rPr lang="el-GR" dirty="0" smtClean="0"/>
              <a:t>προ της χορήγησης του ΜΣΑ</a:t>
            </a:r>
            <a:endParaRPr lang="en-US" dirty="0"/>
          </a:p>
        </p:txBody>
      </p:sp>
      <p:sp>
        <p:nvSpPr>
          <p:cNvPr id="88067" name="Content Placeholder 2"/>
          <p:cNvSpPr>
            <a:spLocks noGrp="1"/>
          </p:cNvSpPr>
          <p:nvPr>
            <p:ph idx="1"/>
          </p:nvPr>
        </p:nvSpPr>
        <p:spPr>
          <a:xfrm>
            <a:off x="323528" y="1556792"/>
            <a:ext cx="8424936" cy="5256584"/>
          </a:xfrm>
        </p:spPr>
        <p:txBody>
          <a:bodyPr/>
          <a:lstStyle/>
          <a:p>
            <a:r>
              <a:rPr lang="el-GR" altLang="el-GR" dirty="0" smtClean="0"/>
              <a:t>Ηλικία</a:t>
            </a:r>
          </a:p>
          <a:p>
            <a:r>
              <a:rPr lang="el-GR" altLang="el-GR" dirty="0" smtClean="0"/>
              <a:t>Ηπατική νόσος</a:t>
            </a:r>
          </a:p>
          <a:p>
            <a:r>
              <a:rPr lang="el-GR" altLang="el-GR" dirty="0" smtClean="0"/>
              <a:t>Νεφρική νόσος</a:t>
            </a:r>
          </a:p>
          <a:p>
            <a:r>
              <a:rPr lang="el-GR" altLang="el-GR" dirty="0" smtClean="0"/>
              <a:t>Ιστορικό αλλεργίας, αναφυλαξίας</a:t>
            </a:r>
          </a:p>
          <a:p>
            <a:r>
              <a:rPr lang="el-GR" altLang="el-GR" dirty="0" smtClean="0"/>
              <a:t>Νόσοι θυρεοειδούς</a:t>
            </a:r>
          </a:p>
          <a:p>
            <a:r>
              <a:rPr lang="el-GR" altLang="el-GR" dirty="0" smtClean="0"/>
              <a:t>Τελευταία έμμηνος ρύση </a:t>
            </a:r>
          </a:p>
          <a:p>
            <a:r>
              <a:rPr lang="el-GR" altLang="el-GR" dirty="0" smtClean="0"/>
              <a:t>Θηλασμός</a:t>
            </a:r>
          </a:p>
          <a:p>
            <a:r>
              <a:rPr lang="el-GR" altLang="el-GR" dirty="0" smtClean="0"/>
              <a:t>Σακχαρώδης διαβήτης</a:t>
            </a:r>
          </a:p>
        </p:txBody>
      </p:sp>
      <p:sp>
        <p:nvSpPr>
          <p:cNvPr id="88068" name="Content Placeholder 3"/>
          <p:cNvSpPr>
            <a:spLocks noGrp="1"/>
          </p:cNvSpPr>
          <p:nvPr>
            <p:ph sz="half" idx="4294967295"/>
          </p:nvPr>
        </p:nvSpPr>
        <p:spPr>
          <a:xfrm>
            <a:off x="5105400" y="1557338"/>
            <a:ext cx="4038600" cy="4525962"/>
          </a:xfrm>
        </p:spPr>
        <p:txBody>
          <a:bodyPr>
            <a:normAutofit/>
          </a:bodyPr>
          <a:lstStyle/>
          <a:p>
            <a:pPr>
              <a:spcBef>
                <a:spcPts val="1200"/>
              </a:spcBef>
            </a:pPr>
            <a:r>
              <a:rPr lang="el-GR" altLang="el-GR" sz="2400" dirty="0" smtClean="0">
                <a:solidFill>
                  <a:schemeClr val="bg1"/>
                </a:solidFill>
              </a:rPr>
              <a:t>Δρεπανοκυτταρική αναιμία</a:t>
            </a:r>
          </a:p>
          <a:p>
            <a:pPr>
              <a:spcBef>
                <a:spcPts val="1200"/>
              </a:spcBef>
            </a:pPr>
            <a:r>
              <a:rPr lang="el-GR" altLang="el-GR" sz="2400" dirty="0" smtClean="0">
                <a:solidFill>
                  <a:schemeClr val="bg1"/>
                </a:solidFill>
              </a:rPr>
              <a:t>Αρτηριακή υπέρταση</a:t>
            </a:r>
          </a:p>
          <a:p>
            <a:pPr>
              <a:spcBef>
                <a:spcPts val="1200"/>
              </a:spcBef>
            </a:pPr>
            <a:r>
              <a:rPr lang="el-GR" altLang="el-GR" sz="2400" dirty="0" err="1" smtClean="0">
                <a:solidFill>
                  <a:schemeClr val="bg1"/>
                </a:solidFill>
              </a:rPr>
              <a:t>Φαιοχρωμοκύτωμα</a:t>
            </a:r>
            <a:endParaRPr lang="el-GR" altLang="el-GR" sz="2400" dirty="0" smtClean="0">
              <a:solidFill>
                <a:schemeClr val="bg1"/>
              </a:solidFill>
            </a:endParaRPr>
          </a:p>
          <a:p>
            <a:pPr>
              <a:spcBef>
                <a:spcPts val="1200"/>
              </a:spcBef>
            </a:pPr>
            <a:r>
              <a:rPr lang="el-GR" altLang="el-GR" sz="2400" dirty="0" smtClean="0">
                <a:solidFill>
                  <a:schemeClr val="bg1"/>
                </a:solidFill>
              </a:rPr>
              <a:t>Επιληπτικές </a:t>
            </a:r>
            <a:r>
              <a:rPr lang="el-GR" altLang="el-GR" sz="2400" dirty="0" smtClean="0">
                <a:solidFill>
                  <a:schemeClr val="bg1"/>
                </a:solidFill>
              </a:rPr>
              <a:t>κρίσεις</a:t>
            </a:r>
            <a:endParaRPr lang="el-GR" altLang="el-GR" sz="2400" dirty="0" smtClean="0">
              <a:solidFill>
                <a:schemeClr val="bg1"/>
              </a:solidFill>
            </a:endParaRPr>
          </a:p>
          <a:p>
            <a:pPr>
              <a:spcBef>
                <a:spcPts val="1200"/>
              </a:spcBef>
            </a:pPr>
            <a:r>
              <a:rPr lang="el-GR" altLang="el-GR" sz="2400" dirty="0" smtClean="0">
                <a:solidFill>
                  <a:schemeClr val="bg1"/>
                </a:solidFill>
              </a:rPr>
              <a:t>Χορηγούμενα φάρμακα</a:t>
            </a:r>
          </a:p>
          <a:p>
            <a:pPr>
              <a:spcBef>
                <a:spcPts val="1200"/>
              </a:spcBef>
            </a:pPr>
            <a:r>
              <a:rPr lang="el-GR" altLang="el-GR" sz="2400" dirty="0" smtClean="0">
                <a:solidFill>
                  <a:schemeClr val="bg1"/>
                </a:solidFill>
              </a:rPr>
              <a:t>Αλλεργίες σε φάρμακα</a:t>
            </a:r>
          </a:p>
          <a:p>
            <a:pPr>
              <a:spcBef>
                <a:spcPts val="1200"/>
              </a:spcBef>
            </a:pPr>
            <a:r>
              <a:rPr lang="el-GR" altLang="el-GR" sz="2400" dirty="0" smtClean="0">
                <a:solidFill>
                  <a:schemeClr val="bg1"/>
                </a:solidFill>
              </a:rPr>
              <a:t>Αλλεργία </a:t>
            </a:r>
            <a:r>
              <a:rPr lang="el-GR" altLang="el-GR" sz="2400" dirty="0" smtClean="0">
                <a:solidFill>
                  <a:schemeClr val="bg1"/>
                </a:solidFill>
              </a:rPr>
              <a:t>στο ιώδιο </a:t>
            </a:r>
            <a:endParaRPr lang="el-GR" altLang="el-GR" sz="2400" dirty="0" smtClean="0">
              <a:solidFill>
                <a:schemeClr val="bg1"/>
              </a:solidFill>
            </a:endParaRPr>
          </a:p>
          <a:p>
            <a:pPr>
              <a:spcBef>
                <a:spcPts val="1200"/>
              </a:spcBef>
            </a:pPr>
            <a:r>
              <a:rPr lang="el-GR" altLang="el-GR" sz="2400" dirty="0" smtClean="0">
                <a:solidFill>
                  <a:schemeClr val="bg1"/>
                </a:solidFill>
              </a:rPr>
              <a:t>[Αλλεργία στα θαλασσινά]</a:t>
            </a:r>
            <a:endParaRPr lang="en-US"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cxnSp>
        <p:nvCxnSpPr>
          <p:cNvPr id="7" name="Ευθεία γραμμή σύνδεσης 6"/>
          <p:cNvCxnSpPr/>
          <p:nvPr/>
        </p:nvCxnSpPr>
        <p:spPr>
          <a:xfrm>
            <a:off x="5004048" y="1556792"/>
            <a:ext cx="0" cy="453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37162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mtClean="0"/>
              <a:t>Παρενέργειες στα ΜΣΑ</a:t>
            </a:r>
            <a:endParaRPr lang="en-US" dirty="0"/>
          </a:p>
        </p:txBody>
      </p:sp>
      <p:sp>
        <p:nvSpPr>
          <p:cNvPr id="89091" name="Content Placeholder 5"/>
          <p:cNvSpPr>
            <a:spLocks noGrp="1"/>
          </p:cNvSpPr>
          <p:nvPr>
            <p:ph idx="1"/>
          </p:nvPr>
        </p:nvSpPr>
        <p:spPr/>
        <p:txBody>
          <a:bodyPr/>
          <a:lstStyle/>
          <a:p>
            <a:r>
              <a:rPr lang="el-GR" altLang="el-GR" dirty="0" smtClean="0"/>
              <a:t>Κατά τη χορήγηση του ΜΣΑ ο ασθενής πρέπει να παρακολουθείται υποχρεωτικά</a:t>
            </a:r>
          </a:p>
          <a:p>
            <a:r>
              <a:rPr lang="el-GR" altLang="el-GR" dirty="0" smtClean="0"/>
              <a:t>Ο ΤΑ πρέπει να αναγνωρίζει την εξαγγείωση του ΜΣΑ</a:t>
            </a:r>
          </a:p>
          <a:p>
            <a:r>
              <a:rPr lang="el-GR" altLang="el-GR" dirty="0" smtClean="0"/>
              <a:t>Ο ΤΑ πρέπει να γνωρίζει τη διαδικασία αντιμετώπισης τυχόν </a:t>
            </a:r>
            <a:r>
              <a:rPr lang="el-GR" altLang="el-GR" dirty="0" smtClean="0"/>
              <a:t>ανεπιθύμητης </a:t>
            </a:r>
            <a:r>
              <a:rPr lang="el-GR" altLang="el-GR" dirty="0" smtClean="0"/>
              <a:t>δράσης, όπως ισχύει στο τμήμα στο οποίο εργάζεται </a:t>
            </a:r>
          </a:p>
          <a:p>
            <a:r>
              <a:rPr lang="el-GR" altLang="el-GR" dirty="0" smtClean="0"/>
              <a:t>Ο ΤΑ πρέπει να γνωρίζει τη θέση των μηχανημάτων- φαρμάκων που απαιτούνται για την αντιμετώπιση τέτοιου ενδεχομένου </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xmlns="" val="123153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l-GR" dirty="0" smtClean="0"/>
              <a:t>Σύνδεση φαρμάκου </a:t>
            </a:r>
            <a:endParaRPr lang="en-US" dirty="0" smtClean="0"/>
          </a:p>
        </p:txBody>
      </p:sp>
      <p:pic>
        <p:nvPicPr>
          <p:cNvPr id="123908" name="Picture 4" descr="Diagram of the lock and key hypothesi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970" y="2465351"/>
            <a:ext cx="4397030" cy="276384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23910" name="Picture 6" descr="Diagram of the induced fit hypothesi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9077" y="2465351"/>
            <a:ext cx="4357419" cy="276384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174970" y="2108881"/>
            <a:ext cx="3298403" cy="369332"/>
          </a:xfrm>
          <a:prstGeom prst="rect">
            <a:avLst/>
          </a:prstGeom>
        </p:spPr>
        <p:txBody>
          <a:bodyPr wrap="none">
            <a:spAutoFit/>
          </a:bodyPr>
          <a:lstStyle/>
          <a:p>
            <a:r>
              <a:rPr lang="en-US" dirty="0">
                <a:solidFill>
                  <a:schemeClr val="bg1"/>
                </a:solidFill>
                <a:latin typeface="+mn-lt"/>
              </a:rPr>
              <a:t>Emil Fischer's lock and key model</a:t>
            </a:r>
            <a:endParaRPr lang="el-GR" dirty="0">
              <a:solidFill>
                <a:schemeClr val="bg1"/>
              </a:solidFill>
              <a:latin typeface="+mn-lt"/>
            </a:endParaRPr>
          </a:p>
        </p:txBody>
      </p:sp>
      <p:sp>
        <p:nvSpPr>
          <p:cNvPr id="8" name="Ορθογώνιο 7"/>
          <p:cNvSpPr/>
          <p:nvPr/>
        </p:nvSpPr>
        <p:spPr>
          <a:xfrm>
            <a:off x="4655402" y="1835426"/>
            <a:ext cx="3805030" cy="646331"/>
          </a:xfrm>
          <a:prstGeom prst="rect">
            <a:avLst/>
          </a:prstGeom>
        </p:spPr>
        <p:txBody>
          <a:bodyPr wrap="square">
            <a:spAutoFit/>
          </a:bodyPr>
          <a:lstStyle/>
          <a:p>
            <a:r>
              <a:rPr lang="en-US" dirty="0">
                <a:solidFill>
                  <a:schemeClr val="bg1"/>
                </a:solidFill>
                <a:latin typeface="+mn-lt"/>
              </a:rPr>
              <a:t>Daniel </a:t>
            </a:r>
            <a:r>
              <a:rPr lang="en-US" dirty="0" err="1">
                <a:solidFill>
                  <a:schemeClr val="bg1"/>
                </a:solidFill>
                <a:latin typeface="+mn-lt"/>
              </a:rPr>
              <a:t>Koshland's</a:t>
            </a:r>
            <a:r>
              <a:rPr lang="en-US" dirty="0">
                <a:solidFill>
                  <a:schemeClr val="bg1"/>
                </a:solidFill>
                <a:latin typeface="+mn-lt"/>
              </a:rPr>
              <a:t> theory of enzyme-substrate binding</a:t>
            </a:r>
            <a:endParaRPr lang="el-GR" dirty="0">
              <a:solidFill>
                <a:schemeClr val="bg1"/>
              </a:solidFill>
              <a:latin typeface="+mn-lt"/>
            </a:endParaRPr>
          </a:p>
        </p:txBody>
      </p:sp>
      <p:sp>
        <p:nvSpPr>
          <p:cNvPr id="14" name="Rectangle 7"/>
          <p:cNvSpPr/>
          <p:nvPr/>
        </p:nvSpPr>
        <p:spPr>
          <a:xfrm>
            <a:off x="1259632" y="5445224"/>
            <a:ext cx="6415913"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5"/>
              </a:rPr>
              <a:t>Lock and </a:t>
            </a:r>
            <a:r>
              <a:rPr lang="en-US" sz="1200" dirty="0" smtClean="0">
                <a:latin typeface="+mn-lt"/>
                <a:hlinkClick r:id="rId5"/>
              </a:rPr>
              <a:t>key</a:t>
            </a:r>
            <a:r>
              <a:rPr lang="en-US" sz="1200" dirty="0" smtClean="0">
                <a:solidFill>
                  <a:schemeClr val="bg1">
                    <a:lumMod val="75000"/>
                  </a:schemeClr>
                </a:solidFill>
                <a:latin typeface="+mn-lt"/>
              </a:rPr>
              <a:t>”, “</a:t>
            </a:r>
            <a:r>
              <a:rPr lang="en-US" sz="1200" dirty="0" smtClean="0">
                <a:latin typeface="+mn-lt"/>
                <a:hlinkClick r:id="rId6"/>
              </a:rPr>
              <a:t>Inducedfit080</a:t>
            </a:r>
            <a:r>
              <a:rPr lang="en-US" sz="1200" dirty="0" smtClean="0">
                <a:solidFill>
                  <a:schemeClr val="bg1">
                    <a:lumMod val="75000"/>
                  </a:schemeClr>
                </a:solidFill>
                <a:latin typeface="+mn-lt"/>
              </a:rPr>
              <a:t>”</a:t>
            </a:r>
            <a:r>
              <a:rPr lang="el-GR" sz="1200" dirty="0" smtClean="0">
                <a:solidFill>
                  <a:schemeClr val="bg1">
                    <a:lumMod val="75000"/>
                  </a:schemeClr>
                </a:solidFill>
                <a:latin typeface="+mn-lt"/>
              </a:rPr>
              <a:t> από</a:t>
            </a:r>
            <a:r>
              <a:rPr lang="en-US" sz="1200" dirty="0" smtClean="0">
                <a:solidFill>
                  <a:schemeClr val="bg1">
                    <a:lumMod val="75000"/>
                  </a:schemeClr>
                </a:solidFill>
                <a:latin typeface="+mn-lt"/>
              </a:rPr>
              <a:t> </a:t>
            </a:r>
            <a:r>
              <a:rPr lang="en-US" sz="1200" dirty="0">
                <a:latin typeface="+mn-lt"/>
                <a:hlinkClick r:id="rId7" tooltip="User:Hottuna080 (page does not exist)"/>
              </a:rPr>
              <a:t>Hottuna080</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8"/>
              </a:rPr>
              <a:t>CC BY-SA 3.0</a:t>
            </a:r>
            <a:endParaRPr lang="en-US" sz="1200" dirty="0">
              <a:solidFill>
                <a:schemeClr val="bg1">
                  <a:lumMod val="75000"/>
                </a:schemeClr>
              </a:solidFill>
              <a:latin typeface="+mn-lt"/>
            </a:endParaRPr>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xmlns="" val="115957456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224136"/>
          </a:xfrm>
        </p:spPr>
        <p:txBody>
          <a:bodyPr>
            <a:normAutofit/>
          </a:bodyPr>
          <a:lstStyle/>
          <a:p>
            <a:r>
              <a:rPr lang="el-GR" dirty="0" smtClean="0"/>
              <a:t>Τύποι παρενεργειών από την </a:t>
            </a:r>
            <a:br>
              <a:rPr lang="el-GR" dirty="0" smtClean="0"/>
            </a:br>
            <a:r>
              <a:rPr lang="el-GR" dirty="0" smtClean="0"/>
              <a:t>χορήγηση ΜΣΑ – αντίδραση ΤΑ </a:t>
            </a:r>
            <a:r>
              <a:rPr lang="el-GR" sz="3000" b="0" dirty="0" smtClean="0"/>
              <a:t>1/6</a:t>
            </a:r>
            <a:endParaRPr lang="en-US" sz="3000" b="0" dirty="0"/>
          </a:p>
        </p:txBody>
      </p:sp>
      <p:sp>
        <p:nvSpPr>
          <p:cNvPr id="90115" name="Content Placeholder 2"/>
          <p:cNvSpPr>
            <a:spLocks noGrp="1"/>
          </p:cNvSpPr>
          <p:nvPr>
            <p:ph idx="1"/>
          </p:nvPr>
        </p:nvSpPr>
        <p:spPr>
          <a:xfrm>
            <a:off x="323528" y="1628800"/>
            <a:ext cx="4680520" cy="5256584"/>
          </a:xfrm>
        </p:spPr>
        <p:txBody>
          <a:bodyPr/>
          <a:lstStyle/>
          <a:p>
            <a:r>
              <a:rPr lang="el-GR" altLang="el-GR" b="1" dirty="0" smtClean="0"/>
              <a:t>Αναμενόμενες ανεπιθύμητες αντιδράσεις</a:t>
            </a:r>
          </a:p>
          <a:p>
            <a:pPr lvl="1"/>
            <a:r>
              <a:rPr lang="el-GR" altLang="el-GR" dirty="0" smtClean="0"/>
              <a:t>Αίσθημα έξαψης ή ζέστης</a:t>
            </a:r>
          </a:p>
          <a:p>
            <a:pPr lvl="1"/>
            <a:r>
              <a:rPr lang="el-GR" altLang="el-GR" dirty="0" smtClean="0"/>
              <a:t>Ναυτία και / ή έμετος</a:t>
            </a:r>
          </a:p>
          <a:p>
            <a:pPr lvl="1"/>
            <a:r>
              <a:rPr lang="el-GR" altLang="el-GR" dirty="0" smtClean="0"/>
              <a:t>Κεφαλαλγία</a:t>
            </a:r>
          </a:p>
          <a:p>
            <a:pPr lvl="1"/>
            <a:r>
              <a:rPr lang="el-GR" altLang="el-GR" dirty="0" smtClean="0"/>
              <a:t>Πόνος στη θέση της έγχυσης</a:t>
            </a:r>
          </a:p>
          <a:p>
            <a:pPr lvl="1"/>
            <a:r>
              <a:rPr lang="el-GR" altLang="el-GR" dirty="0" smtClean="0"/>
              <a:t>Μεταλλική γεύση</a:t>
            </a:r>
          </a:p>
        </p:txBody>
      </p:sp>
      <p:sp>
        <p:nvSpPr>
          <p:cNvPr id="90116" name="Content Placeholder 3"/>
          <p:cNvSpPr>
            <a:spLocks noGrp="1"/>
          </p:cNvSpPr>
          <p:nvPr>
            <p:ph sz="half" idx="4294967295"/>
          </p:nvPr>
        </p:nvSpPr>
        <p:spPr>
          <a:xfrm>
            <a:off x="5105400" y="1639342"/>
            <a:ext cx="4038600" cy="4525962"/>
          </a:xfrm>
        </p:spPr>
        <p:txBody>
          <a:bodyPr>
            <a:normAutofit/>
          </a:bodyPr>
          <a:lstStyle/>
          <a:p>
            <a:pPr>
              <a:lnSpc>
                <a:spcPct val="110000"/>
              </a:lnSpc>
              <a:spcBef>
                <a:spcPts val="1200"/>
              </a:spcBef>
            </a:pPr>
            <a:r>
              <a:rPr lang="el-GR" altLang="el-GR" sz="2400" b="1" dirty="0" smtClean="0">
                <a:solidFill>
                  <a:schemeClr val="bg1"/>
                </a:solidFill>
              </a:rPr>
              <a:t>Αντίδραση ΤΑ</a:t>
            </a:r>
          </a:p>
          <a:p>
            <a:pPr lvl="1">
              <a:lnSpc>
                <a:spcPct val="110000"/>
              </a:lnSpc>
              <a:spcBef>
                <a:spcPts val="1200"/>
              </a:spcBef>
              <a:buFont typeface="Courier New" panose="02070309020205020404" pitchFamily="49" charset="0"/>
              <a:buChar char="o"/>
            </a:pPr>
            <a:r>
              <a:rPr lang="el-GR" altLang="el-GR" sz="2400" dirty="0" smtClean="0">
                <a:solidFill>
                  <a:schemeClr val="bg1"/>
                </a:solidFill>
              </a:rPr>
              <a:t>Διαβεβαίωση και παρακολούθηση</a:t>
            </a:r>
            <a:endParaRPr lang="en-US" altLang="el-GR" sz="2400" dirty="0" smtClean="0">
              <a:solidFill>
                <a:schemeClr val="bg1"/>
              </a:solidFill>
            </a:endParaRPr>
          </a:p>
          <a:p>
            <a:pPr>
              <a:lnSpc>
                <a:spcPct val="110000"/>
              </a:lnSpc>
              <a:spcBef>
                <a:spcPts val="1200"/>
              </a:spcBef>
            </a:pPr>
            <a:endParaRPr lang="en-US"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cxnSp>
        <p:nvCxnSpPr>
          <p:cNvPr id="8" name="Ευθεία γραμμή σύνδεσης 7"/>
          <p:cNvCxnSpPr/>
          <p:nvPr/>
        </p:nvCxnSpPr>
        <p:spPr>
          <a:xfrm>
            <a:off x="5004048" y="1700808"/>
            <a:ext cx="0" cy="33843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04073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2"/>
          <p:cNvSpPr>
            <a:spLocks noGrp="1"/>
          </p:cNvSpPr>
          <p:nvPr>
            <p:ph idx="1"/>
          </p:nvPr>
        </p:nvSpPr>
        <p:spPr>
          <a:xfrm>
            <a:off x="323528" y="1556792"/>
            <a:ext cx="4464496" cy="5256584"/>
          </a:xfrm>
        </p:spPr>
        <p:txBody>
          <a:bodyPr/>
          <a:lstStyle/>
          <a:p>
            <a:r>
              <a:rPr lang="el-GR" altLang="el-GR" b="1" dirty="0" smtClean="0"/>
              <a:t>Αντίδραση </a:t>
            </a:r>
            <a:r>
              <a:rPr lang="el-GR" altLang="el-GR" b="1" dirty="0" smtClean="0"/>
              <a:t>βαγοτονική</a:t>
            </a:r>
            <a:endParaRPr lang="el-GR" altLang="el-GR" b="1" dirty="0" smtClean="0"/>
          </a:p>
          <a:p>
            <a:pPr lvl="1"/>
            <a:r>
              <a:rPr lang="el-GR" altLang="el-GR" dirty="0" smtClean="0"/>
              <a:t>Ωχρότητα</a:t>
            </a:r>
          </a:p>
          <a:p>
            <a:pPr lvl="1"/>
            <a:r>
              <a:rPr lang="el-GR" altLang="el-GR" dirty="0" smtClean="0"/>
              <a:t>Κρύος ιδρώτας</a:t>
            </a:r>
          </a:p>
          <a:p>
            <a:pPr lvl="1"/>
            <a:r>
              <a:rPr lang="el-GR" altLang="el-GR" dirty="0" smtClean="0"/>
              <a:t>Ταχυκαρδία</a:t>
            </a:r>
          </a:p>
          <a:p>
            <a:pPr lvl="1"/>
            <a:r>
              <a:rPr lang="el-GR" altLang="el-GR" dirty="0" smtClean="0"/>
              <a:t>Αίσθημα λιποθυμίας ή </a:t>
            </a:r>
            <a:r>
              <a:rPr lang="el-GR" altLang="el-GR" dirty="0" err="1" smtClean="0"/>
              <a:t>συγκοπτικό</a:t>
            </a:r>
            <a:r>
              <a:rPr lang="el-GR" altLang="el-GR" dirty="0" smtClean="0"/>
              <a:t> επεισόδιο</a:t>
            </a:r>
          </a:p>
          <a:p>
            <a:pPr lvl="1"/>
            <a:r>
              <a:rPr lang="el-GR" altLang="el-GR" dirty="0" smtClean="0"/>
              <a:t>Βραδυκαρδία</a:t>
            </a:r>
          </a:p>
          <a:p>
            <a:pPr lvl="1"/>
            <a:r>
              <a:rPr lang="el-GR" altLang="el-GR" dirty="0" smtClean="0"/>
              <a:t>Υπόταση </a:t>
            </a:r>
          </a:p>
        </p:txBody>
      </p:sp>
      <p:sp>
        <p:nvSpPr>
          <p:cNvPr id="91140" name="Content Placeholder 3"/>
          <p:cNvSpPr>
            <a:spLocks noGrp="1"/>
          </p:cNvSpPr>
          <p:nvPr>
            <p:ph sz="half" idx="4294967295"/>
          </p:nvPr>
        </p:nvSpPr>
        <p:spPr>
          <a:xfrm>
            <a:off x="4788024" y="1556792"/>
            <a:ext cx="4182616" cy="4968552"/>
          </a:xfrm>
        </p:spPr>
        <p:txBody>
          <a:bodyPr>
            <a:normAutofit/>
          </a:bodyPr>
          <a:lstStyle/>
          <a:p>
            <a:pPr>
              <a:lnSpc>
                <a:spcPct val="110000"/>
              </a:lnSpc>
              <a:spcBef>
                <a:spcPts val="1200"/>
              </a:spcBef>
            </a:pPr>
            <a:r>
              <a:rPr lang="el-GR" altLang="el-GR" sz="2400" b="1" dirty="0" smtClean="0">
                <a:solidFill>
                  <a:schemeClr val="bg1"/>
                </a:solidFill>
              </a:rPr>
              <a:t>Αντίδραση ΤΑ</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Διακοπή της έγχυσης του ΜΣΑ</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Τοποθέτηση σε θέση </a:t>
            </a:r>
            <a:r>
              <a:rPr lang="en-US" altLang="el-GR" sz="2400" dirty="0" smtClean="0">
                <a:solidFill>
                  <a:schemeClr val="bg1"/>
                </a:solidFill>
              </a:rPr>
              <a:t>Trendelenburg</a:t>
            </a:r>
            <a:endParaRPr lang="el-GR"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Ειδοποίηση ακτινολόγου</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Παραμονή με τον ασθενή και διαβεβαίωση</a:t>
            </a:r>
            <a:endParaRPr lang="en-US" altLang="el-GR" sz="2400" dirty="0" smtClean="0">
              <a:solidFill>
                <a:schemeClr val="bg1"/>
              </a:solidFill>
            </a:endParaRPr>
          </a:p>
          <a:p>
            <a:pPr marL="742950" indent="-387350">
              <a:lnSpc>
                <a:spcPct val="110000"/>
              </a:lnSpc>
              <a:spcBef>
                <a:spcPts val="1200"/>
              </a:spcBef>
              <a:buFont typeface="Courier New" panose="02070309020205020404" pitchFamily="49" charset="0"/>
              <a:buChar char="o"/>
            </a:pPr>
            <a:endParaRPr lang="en-US"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cxnSp>
        <p:nvCxnSpPr>
          <p:cNvPr id="8" name="Ευθεία γραμμή σύνδεσης 7"/>
          <p:cNvCxnSpPr/>
          <p:nvPr/>
        </p:nvCxnSpPr>
        <p:spPr>
          <a:xfrm>
            <a:off x="4788024" y="1625595"/>
            <a:ext cx="0" cy="42516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1784" y="116632"/>
            <a:ext cx="9082215" cy="1224136"/>
          </a:xfrm>
        </p:spPr>
        <p:txBody>
          <a:bodyPr>
            <a:normAutofit/>
          </a:bodyPr>
          <a:lstStyle/>
          <a:p>
            <a:r>
              <a:rPr lang="el-GR" dirty="0" smtClean="0"/>
              <a:t>Τύποι παρενεργειών από την </a:t>
            </a:r>
            <a:br>
              <a:rPr lang="el-GR" dirty="0" smtClean="0"/>
            </a:br>
            <a:r>
              <a:rPr lang="el-GR" dirty="0" smtClean="0"/>
              <a:t>χορήγηση ΜΣΑ – αντίδραση ΤΑ </a:t>
            </a:r>
            <a:r>
              <a:rPr lang="el-GR" sz="3000" b="0" dirty="0"/>
              <a:t>2</a:t>
            </a:r>
            <a:r>
              <a:rPr lang="el-GR" sz="3000" b="0" dirty="0" smtClean="0"/>
              <a:t>/6</a:t>
            </a:r>
            <a:endParaRPr lang="en-US" sz="3000" b="0" dirty="0"/>
          </a:p>
        </p:txBody>
      </p:sp>
    </p:spTree>
    <p:extLst>
      <p:ext uri="{BB962C8B-B14F-4D97-AF65-F5344CB8AC3E}">
        <p14:creationId xmlns:p14="http://schemas.microsoft.com/office/powerpoint/2010/main" xmlns="" val="33500149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3"/>
          <p:cNvSpPr>
            <a:spLocks noGrp="1"/>
          </p:cNvSpPr>
          <p:nvPr>
            <p:ph idx="1"/>
          </p:nvPr>
        </p:nvSpPr>
        <p:spPr>
          <a:xfrm>
            <a:off x="323528" y="1556792"/>
            <a:ext cx="8424936" cy="5040560"/>
          </a:xfrm>
        </p:spPr>
        <p:txBody>
          <a:bodyPr/>
          <a:lstStyle/>
          <a:p>
            <a:r>
              <a:rPr lang="el-GR" altLang="el-GR" b="1" dirty="0" smtClean="0"/>
              <a:t>Ήπιες αντιδράσεις</a:t>
            </a:r>
          </a:p>
          <a:p>
            <a:pPr lvl="1"/>
            <a:r>
              <a:rPr lang="el-GR" altLang="el-GR" dirty="0" smtClean="0"/>
              <a:t>Ναυτία, έμετος</a:t>
            </a:r>
          </a:p>
          <a:p>
            <a:pPr lvl="1"/>
            <a:r>
              <a:rPr lang="el-GR" altLang="el-GR" dirty="0" smtClean="0"/>
              <a:t>Βήχας</a:t>
            </a:r>
          </a:p>
          <a:p>
            <a:pPr lvl="1"/>
            <a:r>
              <a:rPr lang="el-GR" altLang="el-GR" dirty="0" smtClean="0"/>
              <a:t>Αίσθημα ζέστης</a:t>
            </a:r>
          </a:p>
          <a:p>
            <a:pPr lvl="1"/>
            <a:r>
              <a:rPr lang="el-GR" altLang="el-GR" dirty="0" smtClean="0"/>
              <a:t>Κεφαλαλγία</a:t>
            </a:r>
            <a:endParaRPr lang="el-GR" altLang="el-GR" dirty="0" smtClean="0"/>
          </a:p>
          <a:p>
            <a:pPr lvl="1"/>
            <a:r>
              <a:rPr lang="el-GR" altLang="el-GR" dirty="0" smtClean="0"/>
              <a:t>Ζάλη</a:t>
            </a:r>
          </a:p>
          <a:p>
            <a:pPr lvl="1"/>
            <a:r>
              <a:rPr lang="el-GR" altLang="el-GR" dirty="0" smtClean="0"/>
              <a:t>Τρέμουλο</a:t>
            </a:r>
          </a:p>
          <a:p>
            <a:pPr lvl="1"/>
            <a:r>
              <a:rPr lang="el-GR" altLang="el-GR" dirty="0" smtClean="0"/>
              <a:t>Κνησμός</a:t>
            </a:r>
          </a:p>
          <a:p>
            <a:pPr lvl="1"/>
            <a:r>
              <a:rPr lang="el-GR" altLang="el-GR" dirty="0" smtClean="0"/>
              <a:t>Ωχρότητα </a:t>
            </a:r>
            <a:endParaRPr lang="en-US" altLang="el-GR" dirty="0" smtClean="0"/>
          </a:p>
        </p:txBody>
      </p:sp>
      <p:sp>
        <p:nvSpPr>
          <p:cNvPr id="92164" name="Content Placeholder 4"/>
          <p:cNvSpPr>
            <a:spLocks noGrp="1"/>
          </p:cNvSpPr>
          <p:nvPr>
            <p:ph sz="half" idx="4294967295"/>
          </p:nvPr>
        </p:nvSpPr>
        <p:spPr>
          <a:xfrm>
            <a:off x="4499992" y="1556792"/>
            <a:ext cx="4495800" cy="4525962"/>
          </a:xfrm>
        </p:spPr>
        <p:txBody>
          <a:bodyPr>
            <a:normAutofit/>
          </a:bodyPr>
          <a:lstStyle/>
          <a:p>
            <a:pPr>
              <a:lnSpc>
                <a:spcPct val="110000"/>
              </a:lnSpc>
              <a:spcBef>
                <a:spcPts val="1200"/>
              </a:spcBef>
            </a:pPr>
            <a:r>
              <a:rPr lang="el-GR" altLang="el-GR" sz="2400" b="1" dirty="0" smtClean="0">
                <a:solidFill>
                  <a:schemeClr val="bg1"/>
                </a:solidFill>
              </a:rPr>
              <a:t>Αντίδραση ΤΑ</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Διακοπή έγχυσης</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Ειδοποίηση ακτινολόγου / νοσηλευτή</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Παραμονή με τον ασθενή, διαβεβαίωση</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Προετοιμασία για χορήγηση φαρμάκων (</a:t>
            </a:r>
            <a:r>
              <a:rPr lang="el-GR" altLang="el-GR" sz="2400" dirty="0" smtClean="0">
                <a:solidFill>
                  <a:schemeClr val="bg1"/>
                </a:solidFill>
              </a:rPr>
              <a:t>αντιϊσταμινικά</a:t>
            </a:r>
            <a:r>
              <a:rPr lang="el-GR" altLang="el-GR" sz="2400" dirty="0" smtClean="0">
                <a:solidFill>
                  <a:schemeClr val="bg1"/>
                </a:solidFill>
              </a:rPr>
              <a:t>, κορτιζόνη, αδρεναλίνη)</a:t>
            </a:r>
          </a:p>
          <a:p>
            <a:pPr lvl="1">
              <a:lnSpc>
                <a:spcPct val="110000"/>
              </a:lnSpc>
              <a:spcBef>
                <a:spcPts val="1200"/>
              </a:spcBef>
            </a:pPr>
            <a:endParaRPr lang="en-US"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
        <p:nvSpPr>
          <p:cNvPr id="9" name="Title 1"/>
          <p:cNvSpPr>
            <a:spLocks noGrp="1"/>
          </p:cNvSpPr>
          <p:nvPr>
            <p:ph type="title"/>
          </p:nvPr>
        </p:nvSpPr>
        <p:spPr>
          <a:xfrm>
            <a:off x="61784" y="116632"/>
            <a:ext cx="9082215" cy="1224136"/>
          </a:xfrm>
        </p:spPr>
        <p:txBody>
          <a:bodyPr>
            <a:normAutofit/>
          </a:bodyPr>
          <a:lstStyle/>
          <a:p>
            <a:r>
              <a:rPr lang="el-GR" dirty="0" smtClean="0"/>
              <a:t>Τύποι παρενεργειών από την </a:t>
            </a:r>
            <a:br>
              <a:rPr lang="el-GR" dirty="0" smtClean="0"/>
            </a:br>
            <a:r>
              <a:rPr lang="el-GR" dirty="0" smtClean="0"/>
              <a:t>χορήγηση ΜΣΑ – αντίδραση ΤΑ </a:t>
            </a:r>
            <a:r>
              <a:rPr lang="el-GR" sz="3000" b="0" dirty="0"/>
              <a:t>3</a:t>
            </a:r>
            <a:r>
              <a:rPr lang="el-GR" sz="3000" b="0" dirty="0" smtClean="0"/>
              <a:t>/6</a:t>
            </a:r>
            <a:endParaRPr lang="en-US" sz="3000" b="0" dirty="0"/>
          </a:p>
        </p:txBody>
      </p:sp>
      <p:cxnSp>
        <p:nvCxnSpPr>
          <p:cNvPr id="10" name="Ευθεία γραμμή σύνδεσης 9"/>
          <p:cNvCxnSpPr/>
          <p:nvPr/>
        </p:nvCxnSpPr>
        <p:spPr>
          <a:xfrm>
            <a:off x="4499992" y="1697603"/>
            <a:ext cx="0" cy="47557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39610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Content Placeholder 2"/>
          <p:cNvSpPr>
            <a:spLocks noGrp="1"/>
          </p:cNvSpPr>
          <p:nvPr>
            <p:ph idx="1"/>
          </p:nvPr>
        </p:nvSpPr>
        <p:spPr>
          <a:xfrm>
            <a:off x="323528" y="1556792"/>
            <a:ext cx="3744416" cy="5256584"/>
          </a:xfrm>
        </p:spPr>
        <p:txBody>
          <a:bodyPr>
            <a:normAutofit/>
          </a:bodyPr>
          <a:lstStyle/>
          <a:p>
            <a:r>
              <a:rPr lang="el-GR" altLang="el-GR" sz="2200" b="1" dirty="0" smtClean="0"/>
              <a:t>Μέσης σοβαρότητας αντιδράσεις</a:t>
            </a:r>
          </a:p>
          <a:p>
            <a:pPr lvl="1"/>
            <a:r>
              <a:rPr lang="el-GR" altLang="el-GR" sz="2200" dirty="0" err="1" smtClean="0"/>
              <a:t>Ταχυ</a:t>
            </a:r>
            <a:r>
              <a:rPr lang="el-GR" altLang="el-GR" sz="2200" dirty="0" smtClean="0"/>
              <a:t>- ή βραδυκαρδία</a:t>
            </a:r>
          </a:p>
          <a:p>
            <a:pPr lvl="1"/>
            <a:r>
              <a:rPr lang="el-GR" altLang="el-GR" sz="2200" dirty="0" smtClean="0"/>
              <a:t>Υπέρταση –υπόταση</a:t>
            </a:r>
          </a:p>
          <a:p>
            <a:pPr lvl="1"/>
            <a:r>
              <a:rPr lang="el-GR" altLang="el-GR" sz="2200" dirty="0" smtClean="0"/>
              <a:t>Δύσπνοια</a:t>
            </a:r>
          </a:p>
          <a:p>
            <a:pPr lvl="1"/>
            <a:r>
              <a:rPr lang="el-GR" altLang="el-GR" sz="2200" dirty="0" err="1" smtClean="0"/>
              <a:t>Βρογχόσπασμος</a:t>
            </a:r>
            <a:r>
              <a:rPr lang="el-GR" altLang="el-GR" sz="2200" dirty="0" smtClean="0"/>
              <a:t> </a:t>
            </a:r>
          </a:p>
          <a:p>
            <a:pPr lvl="1"/>
            <a:r>
              <a:rPr lang="el-GR" altLang="el-GR" sz="2200" dirty="0" smtClean="0"/>
              <a:t>Αίσθηση ότι κλείνει ο λαιμός (οίδημα λάρυγγα)</a:t>
            </a:r>
            <a:endParaRPr lang="en-US" altLang="el-GR" sz="2200" dirty="0" smtClean="0"/>
          </a:p>
        </p:txBody>
      </p:sp>
      <p:sp>
        <p:nvSpPr>
          <p:cNvPr id="93188" name="Content Placeholder 3"/>
          <p:cNvSpPr>
            <a:spLocks noGrp="1"/>
          </p:cNvSpPr>
          <p:nvPr>
            <p:ph sz="half" idx="4294967295"/>
          </p:nvPr>
        </p:nvSpPr>
        <p:spPr>
          <a:xfrm>
            <a:off x="3923928" y="1556792"/>
            <a:ext cx="5220072" cy="5301207"/>
          </a:xfrm>
        </p:spPr>
        <p:txBody>
          <a:bodyPr>
            <a:noAutofit/>
          </a:bodyPr>
          <a:lstStyle/>
          <a:p>
            <a:pPr>
              <a:spcBef>
                <a:spcPts val="1200"/>
              </a:spcBef>
            </a:pPr>
            <a:r>
              <a:rPr lang="el-GR" altLang="el-GR" sz="2200" b="1" dirty="0" smtClean="0">
                <a:solidFill>
                  <a:schemeClr val="bg1"/>
                </a:solidFill>
              </a:rPr>
              <a:t>Αντίδραση ΤΑ</a:t>
            </a:r>
          </a:p>
          <a:p>
            <a:pPr lvl="1" indent="-387350">
              <a:spcBef>
                <a:spcPts val="1200"/>
              </a:spcBef>
              <a:buFont typeface="Courier New" panose="02070309020205020404" pitchFamily="49" charset="0"/>
              <a:buChar char="o"/>
            </a:pPr>
            <a:r>
              <a:rPr lang="el-GR" altLang="el-GR" sz="2200" dirty="0" smtClean="0">
                <a:solidFill>
                  <a:schemeClr val="bg1"/>
                </a:solidFill>
              </a:rPr>
              <a:t>Διακοπή έγχυσης</a:t>
            </a:r>
          </a:p>
          <a:p>
            <a:pPr lvl="1" indent="-387350">
              <a:spcBef>
                <a:spcPts val="1200"/>
              </a:spcBef>
              <a:buFont typeface="Courier New" panose="02070309020205020404" pitchFamily="49" charset="0"/>
              <a:buChar char="o"/>
            </a:pPr>
            <a:r>
              <a:rPr lang="el-GR" altLang="el-GR" sz="2200" dirty="0" smtClean="0">
                <a:solidFill>
                  <a:schemeClr val="bg1"/>
                </a:solidFill>
              </a:rPr>
              <a:t>Ειδοποίηση ακτινολόγου / νοσηλευτή</a:t>
            </a:r>
          </a:p>
          <a:p>
            <a:pPr lvl="1" indent="-387350">
              <a:spcBef>
                <a:spcPts val="1200"/>
              </a:spcBef>
              <a:buFont typeface="Courier New" panose="02070309020205020404" pitchFamily="49" charset="0"/>
              <a:buChar char="o"/>
            </a:pPr>
            <a:r>
              <a:rPr lang="el-GR" altLang="el-GR" sz="2200" dirty="0" smtClean="0">
                <a:solidFill>
                  <a:schemeClr val="bg1"/>
                </a:solidFill>
              </a:rPr>
              <a:t>Ειδοποίηση ομάδας ανάνηψης σε γρήγορη επιδείνωση</a:t>
            </a:r>
          </a:p>
          <a:p>
            <a:pPr lvl="1" indent="-387350">
              <a:spcBef>
                <a:spcPts val="1200"/>
              </a:spcBef>
              <a:buFont typeface="Courier New" panose="02070309020205020404" pitchFamily="49" charset="0"/>
              <a:buChar char="o"/>
            </a:pPr>
            <a:r>
              <a:rPr lang="el-GR" altLang="el-GR" sz="2200" dirty="0" smtClean="0">
                <a:solidFill>
                  <a:schemeClr val="bg1"/>
                </a:solidFill>
              </a:rPr>
              <a:t>Παραμονή με τον ασθενή</a:t>
            </a:r>
          </a:p>
          <a:p>
            <a:pPr lvl="1" indent="-387350">
              <a:spcBef>
                <a:spcPts val="1200"/>
              </a:spcBef>
              <a:buFont typeface="Courier New" panose="02070309020205020404" pitchFamily="49" charset="0"/>
              <a:buChar char="o"/>
            </a:pPr>
            <a:r>
              <a:rPr lang="el-GR" altLang="el-GR" sz="2200" dirty="0" smtClean="0">
                <a:solidFill>
                  <a:schemeClr val="bg1"/>
                </a:solidFill>
              </a:rPr>
              <a:t>Προετοιμασία για χορήγηση οξυγόνου – φαρμάκων ΕΦ</a:t>
            </a:r>
          </a:p>
          <a:p>
            <a:pPr lvl="1" indent="-387350">
              <a:spcBef>
                <a:spcPts val="1200"/>
              </a:spcBef>
              <a:buFont typeface="Courier New" panose="02070309020205020404" pitchFamily="49" charset="0"/>
              <a:buChar char="o"/>
            </a:pPr>
            <a:r>
              <a:rPr lang="el-GR" altLang="el-GR" sz="2200" dirty="0" smtClean="0">
                <a:solidFill>
                  <a:schemeClr val="bg1"/>
                </a:solidFill>
              </a:rPr>
              <a:t>Δύσπνοια </a:t>
            </a:r>
            <a:r>
              <a:rPr lang="en-US" altLang="el-GR" sz="2200" dirty="0" smtClean="0">
                <a:solidFill>
                  <a:schemeClr val="bg1"/>
                </a:solidFill>
              </a:rPr>
              <a:t>semi-Fowler</a:t>
            </a:r>
            <a:endParaRPr lang="el-GR" altLang="el-GR" sz="2200" dirty="0" smtClean="0">
              <a:solidFill>
                <a:schemeClr val="bg1"/>
              </a:solidFill>
            </a:endParaRPr>
          </a:p>
          <a:p>
            <a:pPr lvl="1" indent="-387350">
              <a:spcBef>
                <a:spcPts val="1200"/>
              </a:spcBef>
              <a:buFont typeface="Courier New" panose="02070309020205020404" pitchFamily="49" charset="0"/>
              <a:buChar char="o"/>
            </a:pPr>
            <a:r>
              <a:rPr lang="el-GR" altLang="el-GR" sz="2200" dirty="0" smtClean="0">
                <a:solidFill>
                  <a:schemeClr val="bg1"/>
                </a:solidFill>
              </a:rPr>
              <a:t>Έμετος- θέση αποφυγής </a:t>
            </a:r>
            <a:r>
              <a:rPr lang="el-GR" altLang="el-GR" sz="2200" dirty="0" err="1" smtClean="0">
                <a:solidFill>
                  <a:schemeClr val="bg1"/>
                </a:solidFill>
              </a:rPr>
              <a:t>εισρόφησης</a:t>
            </a:r>
            <a:endParaRPr lang="en-US" altLang="el-GR" sz="22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
        <p:nvSpPr>
          <p:cNvPr id="9" name="Title 1"/>
          <p:cNvSpPr>
            <a:spLocks noGrp="1"/>
          </p:cNvSpPr>
          <p:nvPr>
            <p:ph type="title"/>
          </p:nvPr>
        </p:nvSpPr>
        <p:spPr>
          <a:xfrm>
            <a:off x="61784" y="116632"/>
            <a:ext cx="9082215" cy="1224136"/>
          </a:xfrm>
        </p:spPr>
        <p:txBody>
          <a:bodyPr>
            <a:normAutofit/>
          </a:bodyPr>
          <a:lstStyle/>
          <a:p>
            <a:r>
              <a:rPr lang="el-GR" dirty="0" smtClean="0"/>
              <a:t>Τύποι παρενεργειών από την </a:t>
            </a:r>
            <a:br>
              <a:rPr lang="el-GR" dirty="0" smtClean="0"/>
            </a:br>
            <a:r>
              <a:rPr lang="el-GR" dirty="0" smtClean="0"/>
              <a:t>χορήγηση ΜΣΑ – αντίδραση ΤΑ </a:t>
            </a:r>
            <a:r>
              <a:rPr lang="el-GR" sz="3000" b="0" dirty="0"/>
              <a:t>4</a:t>
            </a:r>
            <a:r>
              <a:rPr lang="el-GR" sz="3000" b="0" dirty="0" smtClean="0"/>
              <a:t>/6</a:t>
            </a:r>
            <a:endParaRPr lang="en-US" sz="3000" b="0" dirty="0"/>
          </a:p>
        </p:txBody>
      </p:sp>
      <p:cxnSp>
        <p:nvCxnSpPr>
          <p:cNvPr id="10" name="Ευθεία γραμμή σύνδεσης 9"/>
          <p:cNvCxnSpPr/>
          <p:nvPr/>
        </p:nvCxnSpPr>
        <p:spPr>
          <a:xfrm>
            <a:off x="3851920" y="1700807"/>
            <a:ext cx="0" cy="46085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88266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251520" y="1592778"/>
            <a:ext cx="4176464" cy="5256584"/>
          </a:xfrm>
        </p:spPr>
        <p:txBody>
          <a:bodyPr/>
          <a:lstStyle/>
          <a:p>
            <a:r>
              <a:rPr lang="el-GR" altLang="el-GR" b="1" dirty="0" smtClean="0"/>
              <a:t>Σοβαρές αντιδράσεις</a:t>
            </a:r>
          </a:p>
          <a:p>
            <a:pPr lvl="1"/>
            <a:r>
              <a:rPr lang="el-GR" altLang="el-GR" dirty="0" smtClean="0"/>
              <a:t>Δύσπνοια από οίδημα λάρυγγα</a:t>
            </a:r>
          </a:p>
          <a:p>
            <a:pPr lvl="1"/>
            <a:r>
              <a:rPr lang="el-GR" altLang="el-GR" dirty="0" smtClean="0"/>
              <a:t>Υπόταση</a:t>
            </a:r>
          </a:p>
          <a:p>
            <a:pPr lvl="1"/>
            <a:r>
              <a:rPr lang="el-GR" altLang="el-GR" dirty="0" smtClean="0"/>
              <a:t>Επιληπτική κρίση</a:t>
            </a:r>
          </a:p>
          <a:p>
            <a:pPr lvl="1"/>
            <a:r>
              <a:rPr lang="el-GR" altLang="el-GR" dirty="0" smtClean="0"/>
              <a:t>Καρδιακή αρρυθμία</a:t>
            </a:r>
          </a:p>
          <a:p>
            <a:pPr lvl="1"/>
            <a:r>
              <a:rPr lang="el-GR" altLang="el-GR" dirty="0" smtClean="0"/>
              <a:t>Απώλεια επικοινωνίας</a:t>
            </a:r>
          </a:p>
          <a:p>
            <a:pPr lvl="1"/>
            <a:r>
              <a:rPr lang="el-GR" altLang="el-GR" dirty="0" smtClean="0"/>
              <a:t>Ανακοπή</a:t>
            </a:r>
            <a:endParaRPr lang="en-US" altLang="el-GR" dirty="0" smtClean="0"/>
          </a:p>
        </p:txBody>
      </p:sp>
      <p:sp>
        <p:nvSpPr>
          <p:cNvPr id="94212" name="Content Placeholder 3"/>
          <p:cNvSpPr>
            <a:spLocks noGrp="1"/>
          </p:cNvSpPr>
          <p:nvPr>
            <p:ph sz="half" idx="4294967295"/>
          </p:nvPr>
        </p:nvSpPr>
        <p:spPr>
          <a:xfrm>
            <a:off x="4308342" y="1567334"/>
            <a:ext cx="4859337" cy="4525962"/>
          </a:xfrm>
        </p:spPr>
        <p:txBody>
          <a:bodyPr>
            <a:normAutofit/>
          </a:bodyPr>
          <a:lstStyle/>
          <a:p>
            <a:pPr>
              <a:spcBef>
                <a:spcPts val="1200"/>
              </a:spcBef>
            </a:pPr>
            <a:r>
              <a:rPr lang="el-GR" altLang="el-GR" sz="2400" b="1" dirty="0" smtClean="0">
                <a:solidFill>
                  <a:schemeClr val="bg1"/>
                </a:solidFill>
              </a:rPr>
              <a:t>Αντίδραση ΤΑ </a:t>
            </a:r>
          </a:p>
          <a:p>
            <a:pPr lvl="1" indent="-387350">
              <a:spcBef>
                <a:spcPts val="1200"/>
              </a:spcBef>
              <a:buFont typeface="Courier New" panose="02070309020205020404" pitchFamily="49" charset="0"/>
              <a:buChar char="o"/>
            </a:pPr>
            <a:r>
              <a:rPr lang="el-GR" altLang="el-GR" sz="2400" dirty="0" smtClean="0">
                <a:solidFill>
                  <a:schemeClr val="bg1"/>
                </a:solidFill>
              </a:rPr>
              <a:t>Ειδοποίηση ομάδας ανανήψεως</a:t>
            </a:r>
          </a:p>
          <a:p>
            <a:pPr lvl="1" indent="-387350">
              <a:spcBef>
                <a:spcPts val="1200"/>
              </a:spcBef>
              <a:buFont typeface="Courier New" panose="02070309020205020404" pitchFamily="49" charset="0"/>
              <a:buChar char="o"/>
            </a:pPr>
            <a:r>
              <a:rPr lang="el-GR" altLang="el-GR" sz="2400" dirty="0" smtClean="0">
                <a:solidFill>
                  <a:schemeClr val="bg1"/>
                </a:solidFill>
              </a:rPr>
              <a:t>Ειδοποίηση ακτινολόγου / νοσηλευτή</a:t>
            </a:r>
          </a:p>
          <a:p>
            <a:pPr lvl="1" indent="-387350">
              <a:spcBef>
                <a:spcPts val="1200"/>
              </a:spcBef>
              <a:buFont typeface="Courier New" panose="02070309020205020404" pitchFamily="49" charset="0"/>
              <a:buChar char="o"/>
            </a:pPr>
            <a:r>
              <a:rPr lang="el-GR" altLang="el-GR" sz="2400" dirty="0" smtClean="0">
                <a:solidFill>
                  <a:schemeClr val="bg1"/>
                </a:solidFill>
              </a:rPr>
              <a:t>Προετοιμασία </a:t>
            </a:r>
            <a:r>
              <a:rPr lang="el-GR" altLang="el-GR" sz="2400" dirty="0" err="1" smtClean="0">
                <a:solidFill>
                  <a:schemeClr val="bg1"/>
                </a:solidFill>
              </a:rPr>
              <a:t>απινιδωτή</a:t>
            </a:r>
            <a:endParaRPr lang="el-GR" altLang="el-GR" sz="2400" dirty="0" smtClean="0">
              <a:solidFill>
                <a:schemeClr val="bg1"/>
              </a:solidFill>
            </a:endParaRPr>
          </a:p>
          <a:p>
            <a:pPr lvl="1" indent="-387350">
              <a:spcBef>
                <a:spcPts val="1200"/>
              </a:spcBef>
              <a:buFont typeface="Courier New" panose="02070309020205020404" pitchFamily="49" charset="0"/>
              <a:buChar char="o"/>
            </a:pPr>
            <a:r>
              <a:rPr lang="el-GR" altLang="el-GR" sz="2400" dirty="0" smtClean="0">
                <a:solidFill>
                  <a:schemeClr val="bg1"/>
                </a:solidFill>
              </a:rPr>
              <a:t>Προετοιμασία για </a:t>
            </a:r>
            <a:r>
              <a:rPr lang="el-GR" altLang="el-GR" sz="2400" dirty="0" smtClean="0">
                <a:solidFill>
                  <a:schemeClr val="bg1"/>
                </a:solidFill>
              </a:rPr>
              <a:t>χορήγηση </a:t>
            </a:r>
            <a:r>
              <a:rPr lang="el-GR" altLang="el-GR" sz="2400" dirty="0" smtClean="0">
                <a:solidFill>
                  <a:schemeClr val="bg1"/>
                </a:solidFill>
              </a:rPr>
              <a:t>οξυγόνου και φαρμάκων ΕΦ</a:t>
            </a:r>
          </a:p>
          <a:p>
            <a:pPr lvl="1" indent="-387350">
              <a:spcBef>
                <a:spcPts val="1200"/>
              </a:spcBef>
              <a:buFont typeface="Courier New" panose="02070309020205020404" pitchFamily="49" charset="0"/>
              <a:buChar char="o"/>
            </a:pPr>
            <a:r>
              <a:rPr lang="el-GR" altLang="el-GR" sz="2400" dirty="0" smtClean="0">
                <a:solidFill>
                  <a:schemeClr val="bg1"/>
                </a:solidFill>
              </a:rPr>
              <a:t>Για παιδιά ειδικές μάσκες σφυγμομανόμετρα κ.ά.</a:t>
            </a:r>
            <a:endParaRPr lang="en-US"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
        <p:nvSpPr>
          <p:cNvPr id="9" name="Title 1"/>
          <p:cNvSpPr>
            <a:spLocks noGrp="1"/>
          </p:cNvSpPr>
          <p:nvPr>
            <p:ph type="title"/>
          </p:nvPr>
        </p:nvSpPr>
        <p:spPr>
          <a:xfrm>
            <a:off x="61784" y="116632"/>
            <a:ext cx="9082215" cy="1224136"/>
          </a:xfrm>
        </p:spPr>
        <p:txBody>
          <a:bodyPr>
            <a:normAutofit/>
          </a:bodyPr>
          <a:lstStyle/>
          <a:p>
            <a:r>
              <a:rPr lang="el-GR" dirty="0" smtClean="0"/>
              <a:t>Τύποι παρενεργειών από την </a:t>
            </a:r>
            <a:br>
              <a:rPr lang="el-GR" dirty="0" smtClean="0"/>
            </a:br>
            <a:r>
              <a:rPr lang="el-GR" dirty="0" smtClean="0"/>
              <a:t>χορήγηση ΜΣΑ – αντίδραση ΤΑ </a:t>
            </a:r>
            <a:r>
              <a:rPr lang="el-GR" sz="3000" b="0" dirty="0"/>
              <a:t>5</a:t>
            </a:r>
            <a:r>
              <a:rPr lang="el-GR" sz="3000" b="0" dirty="0" smtClean="0"/>
              <a:t>/6</a:t>
            </a:r>
            <a:endParaRPr lang="en-US" sz="3000" b="0" dirty="0"/>
          </a:p>
        </p:txBody>
      </p:sp>
      <p:cxnSp>
        <p:nvCxnSpPr>
          <p:cNvPr id="10" name="Ευθεία γραμμή σύνδεσης 9"/>
          <p:cNvCxnSpPr/>
          <p:nvPr/>
        </p:nvCxnSpPr>
        <p:spPr>
          <a:xfrm>
            <a:off x="4211960" y="1700808"/>
            <a:ext cx="0" cy="42516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231462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323528" y="1700808"/>
            <a:ext cx="8424936" cy="5040560"/>
          </a:xfrm>
        </p:spPr>
        <p:txBody>
          <a:bodyPr/>
          <a:lstStyle/>
          <a:p>
            <a:r>
              <a:rPr lang="el-GR" altLang="el-GR" dirty="0" smtClean="0"/>
              <a:t>Οι περισσότερες και σοβαρότερες αντιδράσεις στα ΜΣΑ συμβαίνουν τα πρώτα λεπτά μετά τη χορήγηση τους </a:t>
            </a:r>
          </a:p>
          <a:p>
            <a:r>
              <a:rPr lang="el-GR" altLang="el-GR" b="1" dirty="0" smtClean="0">
                <a:solidFill>
                  <a:srgbClr val="FFC000"/>
                </a:solidFill>
              </a:rPr>
              <a:t>Απαγορεύεται ο ασθενής να μένει χωρίς παρακολούθηση κατά και μετά τη χορήγηση του ΜΣΑ για περίπου 15-20 λεπτά</a:t>
            </a:r>
          </a:p>
          <a:p>
            <a:r>
              <a:rPr lang="el-GR" altLang="el-GR" dirty="0" smtClean="0"/>
              <a:t>Ενδεχόμενο καθυστερημένων αντιδράσεων (πυρετός, πόνος αρθρώσεων, κακουχία, εξάνθημα, δυσκολία αναπνοής, διόγκωση λεμφαδένων), χρήζουν ιατρικής συμβουλής</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
        <p:nvSpPr>
          <p:cNvPr id="8" name="Title 1"/>
          <p:cNvSpPr>
            <a:spLocks noGrp="1"/>
          </p:cNvSpPr>
          <p:nvPr>
            <p:ph type="title"/>
          </p:nvPr>
        </p:nvSpPr>
        <p:spPr>
          <a:xfrm>
            <a:off x="61784" y="116632"/>
            <a:ext cx="9082215" cy="1224136"/>
          </a:xfrm>
        </p:spPr>
        <p:txBody>
          <a:bodyPr>
            <a:normAutofit/>
          </a:bodyPr>
          <a:lstStyle/>
          <a:p>
            <a:r>
              <a:rPr lang="el-GR" dirty="0" smtClean="0"/>
              <a:t>Τύποι παρενεργειών από την </a:t>
            </a:r>
            <a:br>
              <a:rPr lang="el-GR" dirty="0" smtClean="0"/>
            </a:br>
            <a:r>
              <a:rPr lang="el-GR" dirty="0" smtClean="0"/>
              <a:t>χορήγηση ΜΣΑ – αντίδραση ΤΑ </a:t>
            </a:r>
            <a:r>
              <a:rPr lang="el-GR" sz="3000" b="0" dirty="0"/>
              <a:t>6</a:t>
            </a:r>
            <a:r>
              <a:rPr lang="el-GR" sz="3000" b="0" dirty="0" smtClean="0"/>
              <a:t>/6</a:t>
            </a:r>
            <a:endParaRPr lang="en-US" sz="3000" b="0" dirty="0"/>
          </a:p>
        </p:txBody>
      </p:sp>
    </p:spTree>
    <p:extLst>
      <p:ext uri="{BB962C8B-B14F-4D97-AF65-F5344CB8AC3E}">
        <p14:creationId xmlns:p14="http://schemas.microsoft.com/office/powerpoint/2010/main" xmlns="" val="35491877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Παρενέργειες στα ΜΣΑ - </a:t>
            </a:r>
            <a:r>
              <a:rPr lang="en-US" smtClean="0"/>
              <a:t>SOS</a:t>
            </a:r>
            <a:endParaRPr lang="en-US" dirty="0"/>
          </a:p>
        </p:txBody>
      </p:sp>
      <p:sp>
        <p:nvSpPr>
          <p:cNvPr id="96259" name="Content Placeholder 2"/>
          <p:cNvSpPr>
            <a:spLocks noGrp="1"/>
          </p:cNvSpPr>
          <p:nvPr>
            <p:ph idx="1"/>
          </p:nvPr>
        </p:nvSpPr>
        <p:spPr/>
        <p:txBody>
          <a:bodyPr/>
          <a:lstStyle/>
          <a:p>
            <a:r>
              <a:rPr lang="el-GR" altLang="el-GR" dirty="0" smtClean="0"/>
              <a:t>Απαγορεύεται ο ασθενής να μένει χωρίς παρακολούθηση κατά και μετά τη χορήγηση του ΜΣΑ για περίπου 15-20 λεπτά</a:t>
            </a:r>
            <a:r>
              <a:rPr lang="en-US" altLang="el-GR" dirty="0" smtClean="0"/>
              <a:t>.</a:t>
            </a:r>
            <a:endParaRPr lang="el-GR" altLang="el-GR" dirty="0" smtClean="0"/>
          </a:p>
          <a:p>
            <a:r>
              <a:rPr lang="el-GR" altLang="el-GR" dirty="0" smtClean="0"/>
              <a:t>Οι παρενέργειες συμβαίνουν γρήγορα και χωρίς προειδοποίηση</a:t>
            </a:r>
            <a:r>
              <a:rPr lang="en-US" altLang="el-GR" dirty="0" smtClean="0"/>
              <a:t>.</a:t>
            </a:r>
            <a:endParaRPr lang="el-GR" altLang="el-GR" dirty="0" smtClean="0"/>
          </a:p>
          <a:p>
            <a:r>
              <a:rPr lang="el-GR" altLang="el-GR" dirty="0" smtClean="0"/>
              <a:t>Η χορήγηση του ΜΣΑ είναι ασφαλέστερο να γίνεται με φλεβοκαθετήρα ο οποίος παραμένει στην φλέβα για τουλάχιστον 15 λεπτά ώστε να υπάρχει ανοικτή πρόσβαση σε περίπτωση αντίδρασης</a:t>
            </a:r>
            <a:r>
              <a:rPr lang="en-US"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xmlns="" val="483292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9388"/>
            <a:r>
              <a:rPr lang="el-GR" sz="3800" dirty="0" smtClean="0"/>
              <a:t>Γενικές οδηγίες για τη χορήγηση φαρμάκων </a:t>
            </a:r>
            <a:r>
              <a:rPr lang="en-US" sz="3100" b="0" dirty="0" smtClean="0"/>
              <a:t>1/8</a:t>
            </a:r>
            <a:endParaRPr lang="en-US" sz="3100" b="0" dirty="0"/>
          </a:p>
        </p:txBody>
      </p:sp>
      <p:sp>
        <p:nvSpPr>
          <p:cNvPr id="97283" name="Content Placeholder 2"/>
          <p:cNvSpPr>
            <a:spLocks noGrp="1"/>
          </p:cNvSpPr>
          <p:nvPr>
            <p:ph idx="1"/>
          </p:nvPr>
        </p:nvSpPr>
        <p:spPr/>
        <p:txBody>
          <a:bodyPr/>
          <a:lstStyle/>
          <a:p>
            <a:pPr marL="457200" indent="-457200">
              <a:buFont typeface="+mj-lt"/>
              <a:buAutoNum type="arabicPeriod"/>
            </a:pPr>
            <a:r>
              <a:rPr lang="el-GR" altLang="el-GR" dirty="0" smtClean="0"/>
              <a:t>Όλα τα φάρμακα είναι δυνητικά βλαβερά</a:t>
            </a:r>
            <a:r>
              <a:rPr lang="en-US" altLang="el-GR" dirty="0" smtClean="0"/>
              <a:t>.</a:t>
            </a:r>
            <a:endParaRPr lang="el-GR" altLang="el-GR" dirty="0" smtClean="0"/>
          </a:p>
          <a:p>
            <a:pPr marL="457200" indent="-457200">
              <a:buFont typeface="+mj-lt"/>
              <a:buAutoNum type="arabicPeriod"/>
            </a:pPr>
            <a:r>
              <a:rPr lang="el-GR" altLang="el-GR" dirty="0" smtClean="0"/>
              <a:t>Ποτέ δεν πρέπει να χορηγείται φάρμακο που δεν έχει </a:t>
            </a:r>
            <a:r>
              <a:rPr lang="el-GR" altLang="el-GR" dirty="0" err="1" smtClean="0"/>
              <a:t>συνταγογραφηθεί</a:t>
            </a:r>
            <a:r>
              <a:rPr lang="el-GR" altLang="el-GR" dirty="0" smtClean="0"/>
              <a:t> για συγκεκριμένο ασθενή</a:t>
            </a:r>
            <a:r>
              <a:rPr lang="en-US" altLang="el-GR" dirty="0" smtClean="0"/>
              <a:t>.</a:t>
            </a:r>
            <a:endParaRPr lang="el-GR" altLang="el-GR" dirty="0" smtClean="0"/>
          </a:p>
          <a:p>
            <a:pPr marL="457200" indent="-457200">
              <a:buFont typeface="+mj-lt"/>
              <a:buAutoNum type="arabicPeriod"/>
            </a:pPr>
            <a:r>
              <a:rPr lang="el-GR" altLang="el-GR" dirty="0" smtClean="0"/>
              <a:t>Όποιος χορηγεί φάρμακα πρέπει να γνωρίζει την αναμενόμενη επίδρασή τους, τις ανεπιθύμητες ενέργειες, τις αντενδείξεις τους</a:t>
            </a:r>
            <a:r>
              <a:rPr lang="en-US" altLang="el-GR" dirty="0" smtClean="0"/>
              <a:t>.</a:t>
            </a:r>
            <a:endParaRPr lang="el-GR" altLang="el-GR" dirty="0" smtClean="0"/>
          </a:p>
          <a:p>
            <a:pPr marL="457200" indent="-457200">
              <a:buFont typeface="+mj-lt"/>
              <a:buAutoNum type="arabicPeriod"/>
            </a:pPr>
            <a:r>
              <a:rPr lang="el-GR" altLang="el-GR" dirty="0" smtClean="0"/>
              <a:t>Εάν δεν γνωρίζουμε το φάρμακο πρέπει πρώτα να έχουμε τις παραπάνω πληροφορίες</a:t>
            </a:r>
            <a:r>
              <a:rPr lang="en-US" altLang="el-GR" dirty="0" smtClean="0"/>
              <a:t>.</a:t>
            </a: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xmlns="" val="39014867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9388"/>
            <a:r>
              <a:rPr lang="el-GR" sz="3800" dirty="0">
                <a:solidFill>
                  <a:prstClr val="white"/>
                </a:solidFill>
              </a:rPr>
              <a:t>Γενικές οδηγίες για τη χορήγηση φαρμάκων </a:t>
            </a:r>
            <a:r>
              <a:rPr lang="en-US" sz="3100" b="0" dirty="0" smtClean="0">
                <a:solidFill>
                  <a:prstClr val="white"/>
                </a:solidFill>
              </a:rPr>
              <a:t>2/8</a:t>
            </a:r>
            <a:endParaRPr lang="en-US" dirty="0"/>
          </a:p>
        </p:txBody>
      </p:sp>
      <p:sp>
        <p:nvSpPr>
          <p:cNvPr id="98307" name="Content Placeholder 2"/>
          <p:cNvSpPr>
            <a:spLocks noGrp="1"/>
          </p:cNvSpPr>
          <p:nvPr>
            <p:ph idx="1"/>
          </p:nvPr>
        </p:nvSpPr>
        <p:spPr>
          <a:xfrm>
            <a:off x="323528" y="2420888"/>
            <a:ext cx="8424936" cy="4176464"/>
          </a:xfrm>
        </p:spPr>
        <p:txBody>
          <a:bodyPr>
            <a:normAutofit/>
          </a:bodyPr>
          <a:lstStyle/>
          <a:p>
            <a:pPr marL="457200" indent="-457200">
              <a:buFont typeface="+mj-lt"/>
              <a:buAutoNum type="arabicPeriod" startAt="5"/>
            </a:pPr>
            <a:r>
              <a:rPr lang="el-GR" altLang="el-GR" sz="2800" b="1" dirty="0" smtClean="0">
                <a:solidFill>
                  <a:srgbClr val="FFC000"/>
                </a:solidFill>
              </a:rPr>
              <a:t>Ο ΤΑ πρέπει να θυμάται ότι τα ΜΣΑ είναι φάρμακα και όλες οι γενικές οδηγίες περί φαρμάκων πρέπει να ακολουθούνται κατά τη χρήση τους</a:t>
            </a:r>
            <a:r>
              <a:rPr lang="en-US" altLang="el-GR" sz="2800" b="1" dirty="0" smtClean="0">
                <a:solidFill>
                  <a:srgbClr val="FFC000"/>
                </a:solidFill>
              </a:rPr>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xmlns="" val="634614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9388"/>
            <a:r>
              <a:rPr lang="el-GR" sz="3800" dirty="0">
                <a:solidFill>
                  <a:prstClr val="white"/>
                </a:solidFill>
              </a:rPr>
              <a:t>Γενικές οδηγίες για τη χορήγηση φαρμάκων </a:t>
            </a:r>
            <a:r>
              <a:rPr lang="en-US" sz="3100" b="0" dirty="0" smtClean="0">
                <a:solidFill>
                  <a:prstClr val="white"/>
                </a:solidFill>
              </a:rPr>
              <a:t>3/8</a:t>
            </a:r>
            <a:endParaRPr lang="en-US" dirty="0"/>
          </a:p>
        </p:txBody>
      </p:sp>
      <p:sp>
        <p:nvSpPr>
          <p:cNvPr id="99331" name="Content Placeholder 2"/>
          <p:cNvSpPr>
            <a:spLocks noGrp="1"/>
          </p:cNvSpPr>
          <p:nvPr>
            <p:ph idx="1"/>
          </p:nvPr>
        </p:nvSpPr>
        <p:spPr>
          <a:xfrm>
            <a:off x="323528" y="1340768"/>
            <a:ext cx="4104456" cy="5256584"/>
          </a:xfrm>
        </p:spPr>
        <p:txBody>
          <a:bodyPr/>
          <a:lstStyle/>
          <a:p>
            <a:pPr marL="457200" indent="-457200">
              <a:buFont typeface="+mj-lt"/>
              <a:buAutoNum type="arabicPeriod" startAt="6"/>
            </a:pPr>
            <a:r>
              <a:rPr lang="el-GR" altLang="el-GR" dirty="0" smtClean="0"/>
              <a:t>Τα </a:t>
            </a:r>
            <a:r>
              <a:rPr lang="en-US" altLang="el-GR" dirty="0" smtClean="0"/>
              <a:t>5</a:t>
            </a:r>
            <a:r>
              <a:rPr lang="el-GR" altLang="el-GR" dirty="0" smtClean="0"/>
              <a:t> σωστά</a:t>
            </a:r>
          </a:p>
          <a:p>
            <a:pPr lvl="1"/>
            <a:r>
              <a:rPr lang="el-GR" altLang="el-GR" dirty="0" smtClean="0"/>
              <a:t>Σωστός ασθενής</a:t>
            </a:r>
          </a:p>
          <a:p>
            <a:pPr lvl="1"/>
            <a:r>
              <a:rPr lang="el-GR" altLang="el-GR" dirty="0" smtClean="0"/>
              <a:t>Σωστό φάρμακο</a:t>
            </a:r>
          </a:p>
          <a:p>
            <a:pPr lvl="1"/>
            <a:r>
              <a:rPr lang="el-GR" altLang="el-GR" dirty="0" smtClean="0"/>
              <a:t>Σωστή ποσότητα ή δόση</a:t>
            </a:r>
          </a:p>
          <a:p>
            <a:pPr lvl="1"/>
            <a:r>
              <a:rPr lang="el-GR" altLang="el-GR" dirty="0" smtClean="0"/>
              <a:t>Σωστή οδός</a:t>
            </a:r>
          </a:p>
          <a:p>
            <a:pPr lvl="1"/>
            <a:r>
              <a:rPr lang="el-GR" altLang="el-GR" dirty="0" smtClean="0"/>
              <a:t>Σωστή ώρα</a:t>
            </a:r>
            <a:endParaRPr lang="en-US" altLang="el-GR" dirty="0" smtClean="0"/>
          </a:p>
        </p:txBody>
      </p:sp>
      <p:sp>
        <p:nvSpPr>
          <p:cNvPr id="99332" name="Content Placeholder 3"/>
          <p:cNvSpPr>
            <a:spLocks noGrp="1"/>
          </p:cNvSpPr>
          <p:nvPr>
            <p:ph sz="half" idx="4294967295"/>
          </p:nvPr>
        </p:nvSpPr>
        <p:spPr>
          <a:xfrm>
            <a:off x="5004048" y="1340768"/>
            <a:ext cx="4038600" cy="4259262"/>
          </a:xfrm>
        </p:spPr>
        <p:txBody>
          <a:bodyPr>
            <a:normAutofit/>
          </a:bodyPr>
          <a:lstStyle/>
          <a:p>
            <a:pPr>
              <a:lnSpc>
                <a:spcPct val="110000"/>
              </a:lnSpc>
              <a:spcBef>
                <a:spcPts val="1200"/>
              </a:spcBef>
            </a:pPr>
            <a:r>
              <a:rPr lang="el-GR" altLang="el-GR" sz="2400" dirty="0" smtClean="0">
                <a:solidFill>
                  <a:schemeClr val="bg1"/>
                </a:solidFill>
              </a:rPr>
              <a:t>5 </a:t>
            </a:r>
            <a:r>
              <a:rPr lang="en-US" altLang="el-GR" sz="2400" dirty="0" smtClean="0">
                <a:solidFill>
                  <a:schemeClr val="bg1"/>
                </a:solidFill>
              </a:rPr>
              <a:t>rights</a:t>
            </a:r>
            <a:r>
              <a:rPr lang="el-GR" altLang="el-GR" sz="2400" dirty="0" smtClean="0">
                <a:solidFill>
                  <a:schemeClr val="bg1"/>
                </a:solidFill>
              </a:rPr>
              <a:t> (</a:t>
            </a:r>
            <a:r>
              <a:rPr lang="en-US" altLang="el-GR" sz="2400" dirty="0" smtClean="0">
                <a:solidFill>
                  <a:schemeClr val="bg1"/>
                </a:solidFill>
              </a:rPr>
              <a:t>5 </a:t>
            </a:r>
            <a:r>
              <a:rPr lang="en-US" altLang="el-GR" sz="2400" dirty="0" err="1" smtClean="0">
                <a:solidFill>
                  <a:schemeClr val="bg1"/>
                </a:solidFill>
              </a:rPr>
              <a:t>Rs</a:t>
            </a:r>
            <a:r>
              <a:rPr lang="el-GR" altLang="el-GR" sz="2400" dirty="0" smtClean="0">
                <a:solidFill>
                  <a:schemeClr val="bg1"/>
                </a:solidFill>
              </a:rPr>
              <a:t>΄)</a:t>
            </a:r>
            <a:endParaRPr lang="en-US"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n-US" altLang="el-GR" sz="2400" dirty="0" smtClean="0">
                <a:solidFill>
                  <a:schemeClr val="bg1"/>
                </a:solidFill>
              </a:rPr>
              <a:t>Right patient</a:t>
            </a:r>
          </a:p>
          <a:p>
            <a:pPr lvl="1" indent="-387350">
              <a:lnSpc>
                <a:spcPct val="110000"/>
              </a:lnSpc>
              <a:spcBef>
                <a:spcPts val="1200"/>
              </a:spcBef>
              <a:buFont typeface="Courier New" panose="02070309020205020404" pitchFamily="49" charset="0"/>
              <a:buChar char="o"/>
            </a:pPr>
            <a:r>
              <a:rPr lang="en-US" altLang="el-GR" sz="2400" dirty="0" smtClean="0">
                <a:solidFill>
                  <a:schemeClr val="bg1"/>
                </a:solidFill>
              </a:rPr>
              <a:t>Right drug</a:t>
            </a:r>
          </a:p>
          <a:p>
            <a:pPr lvl="1" indent="-387350">
              <a:lnSpc>
                <a:spcPct val="110000"/>
              </a:lnSpc>
              <a:spcBef>
                <a:spcPts val="1200"/>
              </a:spcBef>
              <a:buFont typeface="Courier New" panose="02070309020205020404" pitchFamily="49" charset="0"/>
              <a:buChar char="o"/>
            </a:pPr>
            <a:r>
              <a:rPr lang="en-US" altLang="el-GR" sz="2400" dirty="0" smtClean="0">
                <a:solidFill>
                  <a:schemeClr val="bg1"/>
                </a:solidFill>
              </a:rPr>
              <a:t>Right amount or dose</a:t>
            </a:r>
          </a:p>
          <a:p>
            <a:pPr lvl="1" indent="-387350">
              <a:lnSpc>
                <a:spcPct val="110000"/>
              </a:lnSpc>
              <a:spcBef>
                <a:spcPts val="1200"/>
              </a:spcBef>
              <a:buFont typeface="Courier New" panose="02070309020205020404" pitchFamily="49" charset="0"/>
              <a:buChar char="o"/>
            </a:pPr>
            <a:r>
              <a:rPr lang="en-US" altLang="el-GR" sz="2400" dirty="0" smtClean="0">
                <a:solidFill>
                  <a:schemeClr val="bg1"/>
                </a:solidFill>
              </a:rPr>
              <a:t>Right route</a:t>
            </a:r>
          </a:p>
          <a:p>
            <a:pPr lvl="1" indent="-387350">
              <a:lnSpc>
                <a:spcPct val="110000"/>
              </a:lnSpc>
              <a:spcBef>
                <a:spcPts val="1200"/>
              </a:spcBef>
              <a:buFont typeface="Courier New" panose="02070309020205020404" pitchFamily="49" charset="0"/>
              <a:buChar char="o"/>
            </a:pPr>
            <a:r>
              <a:rPr lang="en-US" altLang="el-GR" sz="2400" dirty="0" smtClean="0">
                <a:solidFill>
                  <a:schemeClr val="bg1"/>
                </a:solidFill>
              </a:rPr>
              <a:t>Right time</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cxnSp>
        <p:nvCxnSpPr>
          <p:cNvPr id="4" name="Ευθεία γραμμή σύνδεσης 3"/>
          <p:cNvCxnSpPr/>
          <p:nvPr/>
        </p:nvCxnSpPr>
        <p:spPr>
          <a:xfrm>
            <a:off x="4788024" y="1484784"/>
            <a:ext cx="0" cy="30963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01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dirty="0" smtClean="0"/>
              <a:t>Συναγωνιστές - ανταγωνιστές</a:t>
            </a:r>
            <a:endParaRPr lang="en-US" dirty="0"/>
          </a:p>
        </p:txBody>
      </p:sp>
      <p:sp>
        <p:nvSpPr>
          <p:cNvPr id="17411" name="Rectangle 3"/>
          <p:cNvSpPr>
            <a:spLocks noGrp="1" noChangeArrowheads="1"/>
          </p:cNvSpPr>
          <p:nvPr>
            <p:ph idx="1"/>
          </p:nvPr>
        </p:nvSpPr>
        <p:spPr>
          <a:xfrm>
            <a:off x="3779912" y="1340768"/>
            <a:ext cx="4968552" cy="5256584"/>
          </a:xfrm>
        </p:spPr>
        <p:txBody>
          <a:bodyPr/>
          <a:lstStyle/>
          <a:p>
            <a:r>
              <a:rPr lang="el-GR" altLang="el-GR" dirty="0" smtClean="0"/>
              <a:t>Ο συναγωνιστής προκαλεί συγκεκριμένη επίδραση επειδή συνδέεται με τον «κατάλληλο» υποδοχέα μιμούμενος τη φυσιολογική δραστική ουσία </a:t>
            </a:r>
          </a:p>
          <a:p>
            <a:r>
              <a:rPr lang="el-GR" altLang="el-GR" dirty="0" smtClean="0"/>
              <a:t>Ο ανταγωνιστής συνδέεται με τον υποδοχέα και δεν επιτρέπει στο συναγωνιστή ή τη φυσιολογική ουσία να συνδεθεί και να ενεργήσει </a:t>
            </a:r>
            <a:endParaRPr lang="en-US" altLang="el-GR" dirty="0" smtClean="0"/>
          </a:p>
        </p:txBody>
      </p:sp>
      <p:pic>
        <p:nvPicPr>
          <p:cNvPr id="17412" name="Picture 4" descr="AgonistRecepto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5810" y="1556792"/>
            <a:ext cx="3302104" cy="401692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xmlns="" val="14262265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9388"/>
            <a:r>
              <a:rPr lang="el-GR" sz="3800" dirty="0">
                <a:solidFill>
                  <a:prstClr val="white"/>
                </a:solidFill>
              </a:rPr>
              <a:t>Γενικές οδηγίες για τη χορήγηση φαρμάκων </a:t>
            </a:r>
            <a:r>
              <a:rPr lang="en-US" sz="3100" b="0" dirty="0" smtClean="0">
                <a:solidFill>
                  <a:prstClr val="white"/>
                </a:solidFill>
              </a:rPr>
              <a:t>4/8</a:t>
            </a:r>
            <a:endParaRPr lang="en-US" dirty="0"/>
          </a:p>
        </p:txBody>
      </p:sp>
      <p:sp>
        <p:nvSpPr>
          <p:cNvPr id="100355" name="Content Placeholder 2"/>
          <p:cNvSpPr>
            <a:spLocks noGrp="1"/>
          </p:cNvSpPr>
          <p:nvPr>
            <p:ph idx="1"/>
          </p:nvPr>
        </p:nvSpPr>
        <p:spPr>
          <a:xfrm>
            <a:off x="323528" y="1340768"/>
            <a:ext cx="4536504" cy="5256584"/>
          </a:xfrm>
        </p:spPr>
        <p:txBody>
          <a:bodyPr/>
          <a:lstStyle/>
          <a:p>
            <a:pPr marL="457200" indent="-457200">
              <a:buFont typeface="+mj-lt"/>
              <a:buAutoNum type="arabicPeriod" startAt="7"/>
            </a:pPr>
            <a:r>
              <a:rPr lang="el-GR" altLang="el-GR" dirty="0" smtClean="0"/>
              <a:t>Διαβάστε όλες τις ετικέτες (όνομα, περιεκτικότητα, δόση)</a:t>
            </a:r>
            <a:r>
              <a:rPr lang="en-US" altLang="el-GR" dirty="0" smtClean="0"/>
              <a:t>.</a:t>
            </a:r>
            <a:endParaRPr lang="el-GR" altLang="el-GR" dirty="0" smtClean="0"/>
          </a:p>
          <a:p>
            <a:pPr marL="457200" indent="-457200">
              <a:buFont typeface="+mj-lt"/>
              <a:buAutoNum type="arabicPeriod" startAt="7"/>
            </a:pPr>
            <a:r>
              <a:rPr lang="el-GR" altLang="el-GR" dirty="0" smtClean="0"/>
              <a:t>Μη χορηγήσετε εάν υπάρχει ίζημα ή το διάλυμα είναι θολό</a:t>
            </a:r>
            <a:r>
              <a:rPr lang="en-US" altLang="el-GR" dirty="0" smtClean="0"/>
              <a:t>.</a:t>
            </a:r>
            <a:endParaRPr lang="el-GR" altLang="el-GR" dirty="0" smtClean="0"/>
          </a:p>
          <a:p>
            <a:pPr marL="457200" indent="-457200">
              <a:buFont typeface="+mj-lt"/>
              <a:buAutoNum type="arabicPeriod" startAt="7"/>
            </a:pPr>
            <a:r>
              <a:rPr lang="el-GR" altLang="el-GR" dirty="0" smtClean="0"/>
              <a:t>Έλεγχος ημερομηνίας λήξης</a:t>
            </a:r>
            <a:r>
              <a:rPr lang="en-US" altLang="el-GR" dirty="0" smtClean="0"/>
              <a:t>.</a:t>
            </a:r>
            <a:endParaRPr lang="el-GR" altLang="el-GR" dirty="0" smtClean="0"/>
          </a:p>
          <a:p>
            <a:pPr marL="457200" indent="-457200">
              <a:buFont typeface="+mj-lt"/>
              <a:buAutoNum type="arabicPeriod" startAt="7"/>
            </a:pPr>
            <a:r>
              <a:rPr lang="el-GR" altLang="el-GR" dirty="0" smtClean="0"/>
              <a:t>Μη χορηγείτε φάρμακο που δεν έχει ετικέτα</a:t>
            </a:r>
            <a:r>
              <a:rPr lang="en-US" altLang="el-GR" dirty="0" smtClean="0"/>
              <a:t>.</a:t>
            </a:r>
            <a:endParaRPr lang="el-GR" altLang="el-GR" dirty="0" smtClean="0"/>
          </a:p>
          <a:p>
            <a:pPr marL="457200" indent="-457200">
              <a:buFont typeface="+mj-lt"/>
              <a:buAutoNum type="arabicPeriod" startAt="7"/>
            </a:pPr>
            <a:r>
              <a:rPr lang="el-GR" altLang="el-GR" dirty="0" smtClean="0"/>
              <a:t>Μετρήστε την ακριβή δόση. Μην ξαναγεμίζετε το υπόλοιπο</a:t>
            </a:r>
            <a:r>
              <a:rPr lang="en-US" altLang="el-GR" dirty="0" smtClean="0"/>
              <a:t>.</a:t>
            </a:r>
            <a:r>
              <a:rPr lang="el-GR" altLang="el-GR" dirty="0" smtClean="0"/>
              <a:t> </a:t>
            </a:r>
            <a:endParaRPr lang="en-US" altLang="el-GR" dirty="0" smtClean="0"/>
          </a:p>
        </p:txBody>
      </p:sp>
      <p:sp>
        <p:nvSpPr>
          <p:cNvPr id="100356" name="Content Placeholder 3"/>
          <p:cNvSpPr>
            <a:spLocks noGrp="1"/>
          </p:cNvSpPr>
          <p:nvPr>
            <p:ph sz="half" idx="4294967295"/>
          </p:nvPr>
        </p:nvSpPr>
        <p:spPr>
          <a:xfrm>
            <a:off x="5004048" y="1340768"/>
            <a:ext cx="4139952" cy="5112568"/>
          </a:xfrm>
        </p:spPr>
        <p:txBody>
          <a:bodyPr>
            <a:normAutofit lnSpcReduction="10000"/>
          </a:bodyPr>
          <a:lstStyle/>
          <a:p>
            <a:pPr marL="520700" indent="-457200">
              <a:lnSpc>
                <a:spcPct val="120000"/>
              </a:lnSpc>
              <a:spcBef>
                <a:spcPts val="1200"/>
              </a:spcBef>
              <a:buFont typeface="Century Gothic" pitchFamily="34" charset="0"/>
              <a:buAutoNum type="arabicPeriod" startAt="12"/>
            </a:pPr>
            <a:r>
              <a:rPr lang="el-GR" altLang="el-GR" sz="2400" dirty="0" smtClean="0">
                <a:solidFill>
                  <a:schemeClr val="bg1"/>
                </a:solidFill>
              </a:rPr>
              <a:t>Φύλαξη σε απαιτούμενες συνθήκες χωρίς μεγάλες διακυμάνσεις ή ακραίες συνθήκες θερμοκρασίας-υγρασίας</a:t>
            </a:r>
            <a:r>
              <a:rPr lang="en-US" altLang="el-GR" sz="2400" dirty="0" smtClean="0">
                <a:solidFill>
                  <a:schemeClr val="bg1"/>
                </a:solidFill>
              </a:rPr>
              <a:t>.</a:t>
            </a:r>
            <a:endParaRPr lang="el-GR" altLang="el-GR" sz="2400" dirty="0" smtClean="0">
              <a:solidFill>
                <a:schemeClr val="bg1"/>
              </a:solidFill>
            </a:endParaRPr>
          </a:p>
          <a:p>
            <a:pPr marL="520700" indent="-457200">
              <a:lnSpc>
                <a:spcPct val="120000"/>
              </a:lnSpc>
              <a:spcBef>
                <a:spcPts val="1200"/>
              </a:spcBef>
              <a:buFont typeface="Century Gothic" pitchFamily="34" charset="0"/>
              <a:buAutoNum type="arabicPeriod" startAt="12"/>
            </a:pPr>
            <a:r>
              <a:rPr lang="el-GR" altLang="el-GR" sz="2400" dirty="0" smtClean="0">
                <a:solidFill>
                  <a:schemeClr val="bg1"/>
                </a:solidFill>
              </a:rPr>
              <a:t>Μην ανακατεύετε φάρμακα. Μπορεί να μην είναι συμβατά</a:t>
            </a:r>
            <a:r>
              <a:rPr lang="en-US" altLang="el-GR" sz="2400" dirty="0" smtClean="0">
                <a:solidFill>
                  <a:schemeClr val="bg1"/>
                </a:solidFill>
              </a:rPr>
              <a:t>.</a:t>
            </a:r>
            <a:endParaRPr lang="el-GR" altLang="el-GR" sz="2400" dirty="0" smtClean="0">
              <a:solidFill>
                <a:schemeClr val="bg1"/>
              </a:solidFill>
            </a:endParaRPr>
          </a:p>
          <a:p>
            <a:pPr marL="520700" indent="-457200">
              <a:lnSpc>
                <a:spcPct val="120000"/>
              </a:lnSpc>
              <a:spcBef>
                <a:spcPts val="1200"/>
              </a:spcBef>
              <a:buFont typeface="Century Gothic" pitchFamily="34" charset="0"/>
              <a:buAutoNum type="arabicPeriod" startAt="12"/>
            </a:pPr>
            <a:r>
              <a:rPr lang="el-GR" altLang="el-GR" sz="2400" dirty="0" smtClean="0">
                <a:solidFill>
                  <a:schemeClr val="bg1"/>
                </a:solidFill>
              </a:rPr>
              <a:t>Ένα φάρμακο σε ένα ασθενή κάθε φορά και δείτε ότι έχει ληφθεί</a:t>
            </a:r>
            <a:r>
              <a:rPr lang="en-US" altLang="el-GR" sz="2400" dirty="0" smtClean="0">
                <a:solidFill>
                  <a:schemeClr val="bg1"/>
                </a:solidFill>
              </a:rPr>
              <a:t>.</a:t>
            </a:r>
            <a:endParaRPr lang="el-GR"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cxnSp>
        <p:nvCxnSpPr>
          <p:cNvPr id="6" name="Ευθεία γραμμή σύνδεσης 5"/>
          <p:cNvCxnSpPr/>
          <p:nvPr/>
        </p:nvCxnSpPr>
        <p:spPr>
          <a:xfrm>
            <a:off x="5004048" y="1484784"/>
            <a:ext cx="0" cy="453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11375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177800" indent="1588"/>
            <a:r>
              <a:rPr lang="el-GR" sz="3800" dirty="0">
                <a:solidFill>
                  <a:prstClr val="white"/>
                </a:solidFill>
              </a:rPr>
              <a:t>Γενικές οδηγίες για τη χορήγηση φαρμάκων </a:t>
            </a:r>
            <a:r>
              <a:rPr lang="en-US" sz="3100" b="0" dirty="0" smtClean="0">
                <a:solidFill>
                  <a:prstClr val="white"/>
                </a:solidFill>
              </a:rPr>
              <a:t>5/8</a:t>
            </a:r>
            <a:endParaRPr lang="en-US" dirty="0"/>
          </a:p>
        </p:txBody>
      </p:sp>
      <p:sp>
        <p:nvSpPr>
          <p:cNvPr id="101379" name="Content Placeholder 5"/>
          <p:cNvSpPr>
            <a:spLocks noGrp="1"/>
          </p:cNvSpPr>
          <p:nvPr>
            <p:ph idx="1"/>
          </p:nvPr>
        </p:nvSpPr>
        <p:spPr/>
        <p:txBody>
          <a:bodyPr/>
          <a:lstStyle/>
          <a:p>
            <a:pPr marL="457200" indent="-457200">
              <a:buFont typeface="+mj-lt"/>
              <a:buAutoNum type="arabicPeriod" startAt="15"/>
            </a:pPr>
            <a:r>
              <a:rPr lang="el-GR" altLang="el-GR" dirty="0" smtClean="0"/>
              <a:t>Ελέγξτε την ετικέτα 3 φορές</a:t>
            </a:r>
          </a:p>
          <a:p>
            <a:pPr lvl="1"/>
            <a:r>
              <a:rPr lang="el-GR" altLang="el-GR" dirty="0" smtClean="0"/>
              <a:t>Όταν παίρνετε το σκεύασμα από το ράφι</a:t>
            </a:r>
          </a:p>
          <a:p>
            <a:pPr lvl="1"/>
            <a:r>
              <a:rPr lang="el-GR" altLang="el-GR" dirty="0" smtClean="0"/>
              <a:t>Πριν την προετοιμασία για χορήγηση</a:t>
            </a:r>
          </a:p>
          <a:p>
            <a:pPr marL="360362" lvl="1" indent="0">
              <a:buNone/>
            </a:pPr>
            <a:r>
              <a:rPr lang="el-GR" altLang="el-GR" dirty="0" smtClean="0"/>
              <a:t>και </a:t>
            </a:r>
          </a:p>
          <a:p>
            <a:pPr lvl="1"/>
            <a:r>
              <a:rPr lang="el-GR" altLang="el-GR" dirty="0" smtClean="0"/>
              <a:t>Μετά την </a:t>
            </a:r>
            <a:r>
              <a:rPr lang="el-GR" altLang="el-GR" dirty="0" smtClean="0"/>
              <a:t>προετοιμασία</a:t>
            </a:r>
            <a:endParaRPr lang="el-GR" altLang="el-GR" dirty="0" smtClean="0"/>
          </a:p>
          <a:p>
            <a:pPr lvl="1"/>
            <a:endParaRPr lang="el-GR" altLang="el-GR" dirty="0" smtClean="0"/>
          </a:p>
          <a:p>
            <a:pPr lvl="1"/>
            <a:r>
              <a:rPr lang="el-GR" altLang="el-GR" dirty="0" smtClean="0"/>
              <a:t>Κρατήστε τα μπουκαλάκια μέχρι την  ασφαλή αποχώρηση του ασθενούς (καταγραφή στοιχείων φαρμάκου και παρτίδας -</a:t>
            </a:r>
            <a:r>
              <a:rPr lang="en-US" altLang="el-GR" dirty="0" smtClean="0"/>
              <a:t>batch </a:t>
            </a:r>
            <a:r>
              <a:rPr lang="en-US" altLang="el-GR" dirty="0" smtClean="0"/>
              <a:t>No)</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xmlns="" val="8643095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179388"/>
            <a:r>
              <a:rPr lang="el-GR" sz="3800" dirty="0">
                <a:solidFill>
                  <a:prstClr val="white"/>
                </a:solidFill>
              </a:rPr>
              <a:t>Γενικές οδηγίες για τη χορήγηση φαρμάκων </a:t>
            </a:r>
            <a:r>
              <a:rPr lang="en-US" sz="3100" b="0" dirty="0" smtClean="0">
                <a:solidFill>
                  <a:prstClr val="white"/>
                </a:solidFill>
              </a:rPr>
              <a:t>6/8</a:t>
            </a:r>
            <a:endParaRPr lang="en-US" dirty="0"/>
          </a:p>
        </p:txBody>
      </p:sp>
      <p:sp>
        <p:nvSpPr>
          <p:cNvPr id="102403" name="Content Placeholder 4"/>
          <p:cNvSpPr>
            <a:spLocks noGrp="1"/>
          </p:cNvSpPr>
          <p:nvPr>
            <p:ph idx="1"/>
          </p:nvPr>
        </p:nvSpPr>
        <p:spPr>
          <a:xfrm>
            <a:off x="323528" y="1340768"/>
            <a:ext cx="4176464" cy="5400600"/>
          </a:xfrm>
        </p:spPr>
        <p:txBody>
          <a:bodyPr/>
          <a:lstStyle/>
          <a:p>
            <a:pPr marL="457200" indent="-457200">
              <a:buFont typeface="+mj-lt"/>
              <a:buAutoNum type="arabicPeriod" startAt="16"/>
            </a:pPr>
            <a:r>
              <a:rPr lang="el-GR" altLang="el-GR" dirty="0" smtClean="0"/>
              <a:t>Πριν τη χορήγηση βεβαιώστε ότι πρόκειται για το σωστό ασθενή ζητώντας από τον ασθενή να πει το ονοματεπώνυμό του</a:t>
            </a:r>
            <a:r>
              <a:rPr lang="en-US" altLang="el-GR" dirty="0" smtClean="0"/>
              <a:t>.</a:t>
            </a:r>
            <a:endParaRPr lang="el-GR" altLang="el-GR" dirty="0" smtClean="0"/>
          </a:p>
          <a:p>
            <a:pPr marL="457200" indent="-457200">
              <a:buFont typeface="+mj-lt"/>
              <a:buAutoNum type="arabicPeriod" startAt="16"/>
            </a:pPr>
            <a:r>
              <a:rPr lang="el-GR" altLang="el-GR" dirty="0" smtClean="0"/>
              <a:t>Μη δεχθείτε την περίπου απάντηση</a:t>
            </a:r>
            <a:r>
              <a:rPr lang="en-US" altLang="el-GR" dirty="0" smtClean="0"/>
              <a:t>.</a:t>
            </a:r>
            <a:r>
              <a:rPr lang="el-GR" altLang="el-GR" dirty="0" smtClean="0"/>
              <a:t> </a:t>
            </a:r>
          </a:p>
          <a:p>
            <a:pPr marL="457200" indent="-457200">
              <a:buFont typeface="+mj-lt"/>
              <a:buAutoNum type="arabicPeriod" startAt="16"/>
            </a:pPr>
            <a:r>
              <a:rPr lang="el-GR" altLang="el-GR" dirty="0" smtClean="0"/>
              <a:t>Ο αγχωμένος ασθενής μπορεί να απαντήσει εσφαλμένα. Διαβάστε το βραχιόλι με το όνομα</a:t>
            </a:r>
            <a:r>
              <a:rPr lang="en-US" altLang="el-GR" dirty="0" smtClean="0"/>
              <a:t>.</a:t>
            </a:r>
          </a:p>
        </p:txBody>
      </p:sp>
      <p:sp>
        <p:nvSpPr>
          <p:cNvPr id="102404" name="Content Placeholder 5"/>
          <p:cNvSpPr>
            <a:spLocks noGrp="1"/>
          </p:cNvSpPr>
          <p:nvPr>
            <p:ph sz="half" idx="4294967295"/>
          </p:nvPr>
        </p:nvSpPr>
        <p:spPr>
          <a:xfrm>
            <a:off x="4638675" y="1295673"/>
            <a:ext cx="4541837" cy="5373687"/>
          </a:xfrm>
        </p:spPr>
        <p:txBody>
          <a:bodyPr>
            <a:normAutofit/>
          </a:bodyPr>
          <a:lstStyle/>
          <a:p>
            <a:pPr marL="520700" indent="-457200">
              <a:lnSpc>
                <a:spcPct val="110000"/>
              </a:lnSpc>
              <a:spcBef>
                <a:spcPts val="1200"/>
              </a:spcBef>
              <a:buFont typeface="Century Gothic" pitchFamily="34" charset="0"/>
              <a:buAutoNum type="arabicPeriod" startAt="19"/>
            </a:pPr>
            <a:r>
              <a:rPr lang="el-GR" altLang="el-GR" sz="2400" dirty="0" smtClean="0">
                <a:solidFill>
                  <a:schemeClr val="bg1"/>
                </a:solidFill>
              </a:rPr>
              <a:t>Εξηγείστε πως λαμβάνεται το φάρμακο</a:t>
            </a:r>
            <a:r>
              <a:rPr lang="en-US" altLang="el-GR" sz="2400" dirty="0" smtClean="0">
                <a:solidFill>
                  <a:schemeClr val="bg1"/>
                </a:solidFill>
              </a:rPr>
              <a:t>.</a:t>
            </a:r>
            <a:endParaRPr lang="el-GR" altLang="el-GR" sz="2400" dirty="0" smtClean="0">
              <a:solidFill>
                <a:schemeClr val="bg1"/>
              </a:solidFill>
            </a:endParaRPr>
          </a:p>
          <a:p>
            <a:pPr marL="520700" indent="-457200">
              <a:lnSpc>
                <a:spcPct val="110000"/>
              </a:lnSpc>
              <a:spcBef>
                <a:spcPts val="1200"/>
              </a:spcBef>
              <a:buFont typeface="Century Gothic" pitchFamily="34" charset="0"/>
              <a:buAutoNum type="arabicPeriod" startAt="19"/>
            </a:pPr>
            <a:r>
              <a:rPr lang="el-GR" altLang="el-GR" sz="2400" dirty="0" smtClean="0">
                <a:solidFill>
                  <a:schemeClr val="bg1"/>
                </a:solidFill>
              </a:rPr>
              <a:t>Προηγουμένως να γνωρίζετε τις απαντήσεις ιστορικού-αλλεργιών</a:t>
            </a:r>
            <a:r>
              <a:rPr lang="en-US" altLang="el-GR" sz="2400" dirty="0" smtClean="0">
                <a:solidFill>
                  <a:schemeClr val="bg1"/>
                </a:solidFill>
              </a:rPr>
              <a:t>.</a:t>
            </a:r>
            <a:endParaRPr lang="el-GR" altLang="el-GR" sz="2400" dirty="0" smtClean="0">
              <a:solidFill>
                <a:schemeClr val="bg1"/>
              </a:solidFill>
            </a:endParaRPr>
          </a:p>
          <a:p>
            <a:pPr marL="520700" indent="-457200">
              <a:lnSpc>
                <a:spcPct val="110000"/>
              </a:lnSpc>
              <a:spcBef>
                <a:spcPts val="1200"/>
              </a:spcBef>
              <a:buFont typeface="Century Gothic" pitchFamily="34" charset="0"/>
              <a:buAutoNum type="arabicPeriod" startAt="19"/>
            </a:pPr>
            <a:r>
              <a:rPr lang="el-GR" altLang="el-GR" sz="2400" dirty="0" smtClean="0">
                <a:solidFill>
                  <a:schemeClr val="bg1"/>
                </a:solidFill>
              </a:rPr>
              <a:t>Μη χορηγείτε φάρμακο που δεν έχετε παρασκευάσει οι ίδιοι</a:t>
            </a:r>
            <a:r>
              <a:rPr lang="en-US" altLang="el-GR" sz="2400" dirty="0" smtClean="0">
                <a:solidFill>
                  <a:schemeClr val="bg1"/>
                </a:solidFill>
              </a:rPr>
              <a:t>.</a:t>
            </a:r>
            <a:endParaRPr lang="el-GR" altLang="el-GR" sz="2400" dirty="0" smtClean="0">
              <a:solidFill>
                <a:schemeClr val="bg1"/>
              </a:solidFill>
            </a:endParaRPr>
          </a:p>
          <a:p>
            <a:pPr marL="520700" indent="-457200">
              <a:lnSpc>
                <a:spcPct val="110000"/>
              </a:lnSpc>
              <a:spcBef>
                <a:spcPts val="1200"/>
              </a:spcBef>
              <a:buFont typeface="Century Gothic" pitchFamily="34" charset="0"/>
              <a:buAutoNum type="arabicPeriod" startAt="19"/>
            </a:pPr>
            <a:r>
              <a:rPr lang="el-GR" altLang="el-GR" sz="2400" dirty="0" smtClean="0">
                <a:solidFill>
                  <a:schemeClr val="bg1"/>
                </a:solidFill>
              </a:rPr>
              <a:t>Καταγράψτε την άρνηση του ασθενούς να πάρει κάποιο φάρμακο</a:t>
            </a:r>
            <a:r>
              <a:rPr lang="en-US" altLang="el-GR" sz="2400" dirty="0" smtClean="0">
                <a:solidFill>
                  <a:schemeClr val="bg1"/>
                </a:solidFill>
              </a:rPr>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cxnSp>
        <p:nvCxnSpPr>
          <p:cNvPr id="6" name="Ευθεία γραμμή σύνδεσης 5"/>
          <p:cNvCxnSpPr/>
          <p:nvPr/>
        </p:nvCxnSpPr>
        <p:spPr>
          <a:xfrm>
            <a:off x="4644008" y="1412776"/>
            <a:ext cx="0" cy="4680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47246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9388"/>
            <a:r>
              <a:rPr lang="el-GR" sz="3800" dirty="0">
                <a:solidFill>
                  <a:prstClr val="white"/>
                </a:solidFill>
              </a:rPr>
              <a:t>Γενικές οδηγίες για τη χορήγηση φαρμάκων </a:t>
            </a:r>
            <a:r>
              <a:rPr lang="en-US" sz="3100" b="0" dirty="0" smtClean="0">
                <a:solidFill>
                  <a:prstClr val="white"/>
                </a:solidFill>
              </a:rPr>
              <a:t>7/8</a:t>
            </a:r>
            <a:endParaRPr lang="en-US" dirty="0"/>
          </a:p>
        </p:txBody>
      </p:sp>
      <p:sp>
        <p:nvSpPr>
          <p:cNvPr id="103427" name="Content Placeholder 2"/>
          <p:cNvSpPr>
            <a:spLocks noGrp="1"/>
          </p:cNvSpPr>
          <p:nvPr>
            <p:ph idx="1"/>
          </p:nvPr>
        </p:nvSpPr>
        <p:spPr>
          <a:xfrm>
            <a:off x="323528" y="1340768"/>
            <a:ext cx="4176464" cy="5256584"/>
          </a:xfrm>
        </p:spPr>
        <p:txBody>
          <a:bodyPr/>
          <a:lstStyle/>
          <a:p>
            <a:pPr marL="457200" indent="-457200">
              <a:buFont typeface="+mj-lt"/>
              <a:buAutoNum type="arabicPeriod" startAt="23"/>
            </a:pPr>
            <a:r>
              <a:rPr lang="el-GR" altLang="el-GR" dirty="0" smtClean="0"/>
              <a:t>Γράψτε τι φάρμακο χορηγήθηκε στον ασθενή αμέσως</a:t>
            </a:r>
            <a:r>
              <a:rPr lang="en-US" altLang="el-GR" dirty="0" smtClean="0"/>
              <a:t>.</a:t>
            </a:r>
            <a:endParaRPr lang="el-GR" altLang="el-GR" dirty="0" smtClean="0"/>
          </a:p>
          <a:p>
            <a:pPr marL="457200" indent="-457200">
              <a:buFont typeface="+mj-lt"/>
              <a:buAutoNum type="arabicPeriod" startAt="23"/>
            </a:pPr>
            <a:r>
              <a:rPr lang="el-GR" altLang="el-GR" dirty="0" smtClean="0"/>
              <a:t>Μην αφήνετε ασθενείς χωρίς παρακολούθηση</a:t>
            </a:r>
            <a:r>
              <a:rPr lang="en-US" altLang="el-GR" dirty="0" smtClean="0"/>
              <a:t>.</a:t>
            </a:r>
            <a:endParaRPr lang="el-GR" altLang="el-GR" dirty="0" smtClean="0"/>
          </a:p>
          <a:p>
            <a:pPr marL="457200" indent="-457200">
              <a:buFont typeface="+mj-lt"/>
              <a:buAutoNum type="arabicPeriod" startAt="23"/>
            </a:pPr>
            <a:r>
              <a:rPr lang="el-GR" altLang="el-GR" dirty="0" smtClean="0"/>
              <a:t>Ασθενής στον οποίο έχει χορηγηθεί ηρεμιστικό ή ναρκωτικό φάρμακο δεν επιτρέπεται να οδηγήσει</a:t>
            </a:r>
            <a:r>
              <a:rPr lang="en-US" altLang="el-GR" dirty="0" smtClean="0"/>
              <a:t>.</a:t>
            </a:r>
          </a:p>
        </p:txBody>
      </p:sp>
      <p:sp>
        <p:nvSpPr>
          <p:cNvPr id="103428" name="Content Placeholder 3"/>
          <p:cNvSpPr>
            <a:spLocks noGrp="1"/>
          </p:cNvSpPr>
          <p:nvPr>
            <p:ph sz="half" idx="4294967295"/>
          </p:nvPr>
        </p:nvSpPr>
        <p:spPr>
          <a:xfrm>
            <a:off x="4932040" y="1340768"/>
            <a:ext cx="4038600" cy="4896544"/>
          </a:xfrm>
        </p:spPr>
        <p:txBody>
          <a:bodyPr>
            <a:normAutofit/>
          </a:bodyPr>
          <a:lstStyle/>
          <a:p>
            <a:pPr marL="520700" indent="-457200">
              <a:lnSpc>
                <a:spcPct val="110000"/>
              </a:lnSpc>
              <a:spcBef>
                <a:spcPts val="1200"/>
              </a:spcBef>
              <a:buFont typeface="+mj-lt"/>
              <a:buAutoNum type="arabicPeriod" startAt="26"/>
            </a:pPr>
            <a:r>
              <a:rPr lang="el-GR" altLang="el-GR" sz="2400" dirty="0" smtClean="0">
                <a:solidFill>
                  <a:schemeClr val="bg1"/>
                </a:solidFill>
              </a:rPr>
              <a:t>Παιδί που έχει πάρει φάρμακα και κοιμάται πρέπει να έχει ξυπνήσει εντελώς πριν φύγει από το τμήμα</a:t>
            </a:r>
            <a:r>
              <a:rPr lang="en-US" altLang="el-GR" sz="2400" dirty="0" smtClean="0">
                <a:solidFill>
                  <a:schemeClr val="bg1"/>
                </a:solidFill>
              </a:rPr>
              <a:t>.</a:t>
            </a:r>
            <a:endParaRPr lang="el-GR" altLang="el-GR" sz="2400" dirty="0" smtClean="0">
              <a:solidFill>
                <a:schemeClr val="bg1"/>
              </a:solidFill>
            </a:endParaRPr>
          </a:p>
          <a:p>
            <a:pPr marL="520700" indent="-457200">
              <a:lnSpc>
                <a:spcPct val="110000"/>
              </a:lnSpc>
              <a:spcBef>
                <a:spcPts val="1200"/>
              </a:spcBef>
              <a:buFont typeface="+mj-lt"/>
              <a:buAutoNum type="arabicPeriod" startAt="26"/>
            </a:pPr>
            <a:r>
              <a:rPr lang="el-GR" altLang="el-GR" sz="2400" dirty="0" smtClean="0">
                <a:solidFill>
                  <a:schemeClr val="bg1"/>
                </a:solidFill>
              </a:rPr>
              <a:t>Ασθενείς μετά χορήγηση φαρμάκου παρακολουθούνται για 1 ώρα περίπου πριν φύγουν από το τμήμα μόνοι</a:t>
            </a:r>
            <a:r>
              <a:rPr lang="en-US" altLang="el-GR" sz="2400" dirty="0" smtClean="0">
                <a:solidFill>
                  <a:schemeClr val="bg1"/>
                </a:solidFill>
              </a:rPr>
              <a:t>.</a:t>
            </a:r>
            <a:endParaRPr lang="en-US" altLang="el-GR"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cxnSp>
        <p:nvCxnSpPr>
          <p:cNvPr id="6" name="Ευθεία γραμμή σύνδεσης 5"/>
          <p:cNvCxnSpPr/>
          <p:nvPr/>
        </p:nvCxnSpPr>
        <p:spPr>
          <a:xfrm>
            <a:off x="4788024" y="1412776"/>
            <a:ext cx="0" cy="41044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553379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179388"/>
            <a:r>
              <a:rPr lang="el-GR" sz="3800" dirty="0">
                <a:solidFill>
                  <a:prstClr val="white"/>
                </a:solidFill>
              </a:rPr>
              <a:t>Γενικές οδηγίες για τη χορήγηση φαρμάκων </a:t>
            </a:r>
            <a:r>
              <a:rPr lang="en-US" sz="3100" b="0" dirty="0" smtClean="0">
                <a:solidFill>
                  <a:prstClr val="white"/>
                </a:solidFill>
              </a:rPr>
              <a:t>8/8</a:t>
            </a:r>
            <a:endParaRPr lang="en-US" dirty="0"/>
          </a:p>
        </p:txBody>
      </p:sp>
      <p:sp>
        <p:nvSpPr>
          <p:cNvPr id="104451" name="Content Placeholder 5"/>
          <p:cNvSpPr>
            <a:spLocks noGrp="1"/>
          </p:cNvSpPr>
          <p:nvPr>
            <p:ph idx="1"/>
          </p:nvPr>
        </p:nvSpPr>
        <p:spPr/>
        <p:txBody>
          <a:bodyPr/>
          <a:lstStyle/>
          <a:p>
            <a:pPr marL="457200" indent="-457200">
              <a:buFont typeface="+mj-lt"/>
              <a:buAutoNum type="arabicPeriod" startAt="28"/>
            </a:pPr>
            <a:r>
              <a:rPr lang="el-GR" altLang="el-GR" dirty="0" smtClean="0"/>
              <a:t>Ασθενείς στους οποίους χορηγούνται ναρκωτικά αναλγητικά ή υπνωτικά μπορεί να εμφανίσουν καταστολή της αναπνευστικής λειτουργίας και </a:t>
            </a:r>
            <a:r>
              <a:rPr lang="en-US" altLang="el-GR" dirty="0" smtClean="0"/>
              <a:t>shock. </a:t>
            </a:r>
          </a:p>
          <a:p>
            <a:pPr marL="457200" indent="-457200">
              <a:buFont typeface="+mj-lt"/>
              <a:buAutoNum type="arabicPeriod" startAt="28"/>
            </a:pPr>
            <a:r>
              <a:rPr lang="el-GR" altLang="el-GR" dirty="0" smtClean="0"/>
              <a:t>Δεν επιτρέπεται να μένουν χωρίς επίβλεψη</a:t>
            </a:r>
            <a:r>
              <a:rPr lang="en-US" alt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xmlns="" val="5226567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Συνταγή</a:t>
            </a:r>
            <a:endParaRPr lang="en-US" dirty="0"/>
          </a:p>
        </p:txBody>
      </p:sp>
      <p:sp>
        <p:nvSpPr>
          <p:cNvPr id="105475" name="Content Placeholder 2"/>
          <p:cNvSpPr>
            <a:spLocks noGrp="1"/>
          </p:cNvSpPr>
          <p:nvPr>
            <p:ph idx="1"/>
          </p:nvPr>
        </p:nvSpPr>
        <p:spPr>
          <a:xfrm>
            <a:off x="323528" y="1340768"/>
            <a:ext cx="8640960" cy="5256584"/>
          </a:xfrm>
        </p:spPr>
        <p:txBody>
          <a:bodyPr/>
          <a:lstStyle/>
          <a:p>
            <a:r>
              <a:rPr lang="el-GR" altLang="el-GR" dirty="0" smtClean="0"/>
              <a:t>Μια συνταγή είναι γραμμένη σε επίσημο συνταγολόγιο ιατρού ή νοσηλευτικού ιδρύματος</a:t>
            </a:r>
            <a:r>
              <a:rPr lang="en-US" altLang="el-GR" dirty="0" smtClean="0"/>
              <a:t>.</a:t>
            </a:r>
            <a:endParaRPr lang="el-GR" altLang="el-GR" dirty="0" smtClean="0"/>
          </a:p>
          <a:p>
            <a:r>
              <a:rPr lang="el-GR" altLang="el-GR" dirty="0" smtClean="0"/>
              <a:t>Το ονοματεπώνυμο του ασθενούς, την ημερομηνία και την ώρα</a:t>
            </a:r>
            <a:r>
              <a:rPr lang="en-US" altLang="el-GR" dirty="0" smtClean="0"/>
              <a:t>.</a:t>
            </a:r>
            <a:endParaRPr lang="el-GR" altLang="el-GR" dirty="0" smtClean="0"/>
          </a:p>
          <a:p>
            <a:r>
              <a:rPr lang="el-GR" altLang="el-GR" dirty="0" smtClean="0"/>
              <a:t>Την ημερομηνία και τις φορές που το φάρμακο πρέπει να</a:t>
            </a:r>
            <a:r>
              <a:rPr lang="en-US" altLang="el-GR" dirty="0" smtClean="0"/>
              <a:t> </a:t>
            </a:r>
            <a:r>
              <a:rPr lang="el-GR" altLang="el-GR" dirty="0" smtClean="0"/>
              <a:t>ληφθεί</a:t>
            </a:r>
            <a:r>
              <a:rPr lang="en-US" altLang="el-GR" dirty="0" smtClean="0"/>
              <a:t>.</a:t>
            </a:r>
            <a:endParaRPr lang="el-GR" altLang="el-GR" dirty="0" smtClean="0"/>
          </a:p>
          <a:p>
            <a:r>
              <a:rPr lang="el-GR" altLang="el-GR" dirty="0" smtClean="0"/>
              <a:t>Το γενικό ή το εμπορικό όνομα του φαρμάκου</a:t>
            </a:r>
            <a:r>
              <a:rPr lang="en-US" altLang="el-GR" dirty="0" smtClean="0"/>
              <a:t>.</a:t>
            </a:r>
            <a:endParaRPr lang="el-GR" altLang="el-GR" dirty="0" smtClean="0"/>
          </a:p>
          <a:p>
            <a:r>
              <a:rPr lang="el-GR" altLang="el-GR" dirty="0" smtClean="0"/>
              <a:t>Τη δόση και την οδό χορήγησης</a:t>
            </a:r>
            <a:r>
              <a:rPr lang="en-US" altLang="el-GR" dirty="0" smtClean="0"/>
              <a:t>.</a:t>
            </a:r>
            <a:endParaRPr lang="el-GR" altLang="el-GR" dirty="0" smtClean="0"/>
          </a:p>
          <a:p>
            <a:r>
              <a:rPr lang="el-GR" altLang="el-GR" dirty="0" smtClean="0"/>
              <a:t>Την υπογραφή και σφραγίδα του ιατρού</a:t>
            </a:r>
            <a:r>
              <a:rPr lang="en-US"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Tree>
    <p:extLst>
      <p:ext uri="{BB962C8B-B14F-4D97-AF65-F5344CB8AC3E}">
        <p14:creationId xmlns:p14="http://schemas.microsoft.com/office/powerpoint/2010/main" xmlns="" val="32151460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dirty="0" smtClean="0"/>
              <a:t>Τρόποι χορήγησης </a:t>
            </a:r>
            <a:r>
              <a:rPr lang="en-US" sz="3000" b="0" dirty="0" smtClean="0"/>
              <a:t>1/6</a:t>
            </a:r>
            <a:endParaRPr lang="en-US" sz="3000" b="0" dirty="0"/>
          </a:p>
        </p:txBody>
      </p:sp>
      <p:sp>
        <p:nvSpPr>
          <p:cNvPr id="106499" name="Rectangle 3"/>
          <p:cNvSpPr>
            <a:spLocks noGrp="1" noChangeArrowheads="1"/>
          </p:cNvSpPr>
          <p:nvPr>
            <p:ph idx="1"/>
          </p:nvPr>
        </p:nvSpPr>
        <p:spPr>
          <a:xfrm>
            <a:off x="323528" y="1340768"/>
            <a:ext cx="4176464" cy="5256584"/>
          </a:xfrm>
        </p:spPr>
        <p:txBody>
          <a:bodyPr/>
          <a:lstStyle/>
          <a:p>
            <a:pPr marL="457200" indent="-457200">
              <a:buFont typeface="+mj-lt"/>
              <a:buAutoNum type="arabicPeriod"/>
            </a:pPr>
            <a:r>
              <a:rPr lang="el-GR" altLang="el-GR" b="1" dirty="0" smtClean="0"/>
              <a:t>Από το στόμα</a:t>
            </a:r>
          </a:p>
          <a:p>
            <a:pPr lvl="1"/>
            <a:r>
              <a:rPr lang="el-GR" altLang="el-GR" dirty="0" smtClean="0"/>
              <a:t>Η πιο αποτελεσματική και φθηνή  μέθοδος</a:t>
            </a:r>
            <a:r>
              <a:rPr lang="en-US" altLang="el-GR" dirty="0" smtClean="0"/>
              <a:t>.</a:t>
            </a:r>
            <a:endParaRPr lang="el-GR" altLang="el-GR" dirty="0" smtClean="0"/>
          </a:p>
          <a:p>
            <a:pPr lvl="1"/>
            <a:r>
              <a:rPr lang="el-GR" altLang="el-GR" dirty="0" smtClean="0"/>
              <a:t>Όταν το φάρμακο δεν καταστρέφεται από τις γαστρικές εκκρίσεις</a:t>
            </a:r>
            <a:r>
              <a:rPr lang="en-US" altLang="el-GR" dirty="0" smtClean="0"/>
              <a:t>.</a:t>
            </a:r>
            <a:endParaRPr lang="el-GR" altLang="el-GR" dirty="0" smtClean="0"/>
          </a:p>
          <a:p>
            <a:pPr lvl="1"/>
            <a:r>
              <a:rPr lang="el-GR" altLang="el-GR" dirty="0" smtClean="0"/>
              <a:t>Όταν επιδιώκεται μακρότερη δραστικότητα</a:t>
            </a:r>
            <a:r>
              <a:rPr lang="en-US" altLang="el-GR" dirty="0" smtClean="0"/>
              <a:t>.</a:t>
            </a:r>
          </a:p>
        </p:txBody>
      </p:sp>
      <p:sp>
        <p:nvSpPr>
          <p:cNvPr id="106500" name="Content Placeholder 3"/>
          <p:cNvSpPr>
            <a:spLocks noGrp="1"/>
          </p:cNvSpPr>
          <p:nvPr>
            <p:ph sz="half" idx="4294967295"/>
          </p:nvPr>
        </p:nvSpPr>
        <p:spPr>
          <a:xfrm>
            <a:off x="4673600" y="1340768"/>
            <a:ext cx="4470400" cy="5184576"/>
          </a:xfrm>
        </p:spPr>
        <p:txBody>
          <a:bodyPr>
            <a:noAutofit/>
          </a:bodyPr>
          <a:lstStyle/>
          <a:p>
            <a:r>
              <a:rPr lang="el-GR" altLang="el-GR" sz="2400" b="1" dirty="0" smtClean="0">
                <a:solidFill>
                  <a:schemeClr val="bg1"/>
                </a:solidFill>
              </a:rPr>
              <a:t>Τρόπος χορήγησης</a:t>
            </a: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Ασθενής καθιστός</a:t>
            </a:r>
            <a:r>
              <a:rPr lang="en-US" altLang="el-GR" sz="2400" dirty="0" smtClean="0">
                <a:solidFill>
                  <a:schemeClr val="bg1"/>
                </a:solidFill>
              </a:rPr>
              <a:t>.</a:t>
            </a:r>
            <a:endParaRPr lang="el-GR"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Διαθέσιμο ποτήρι με νερό</a:t>
            </a:r>
            <a:r>
              <a:rPr lang="en-US" altLang="el-GR" sz="2400" dirty="0" smtClean="0">
                <a:solidFill>
                  <a:schemeClr val="bg1"/>
                </a:solidFill>
              </a:rPr>
              <a:t>.</a:t>
            </a:r>
            <a:endParaRPr lang="el-GR"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Βοήθεια για να βγει το χάπι / κάψουλα από το κάλυμμά του</a:t>
            </a:r>
            <a:r>
              <a:rPr lang="en-US" altLang="el-GR" sz="2400" dirty="0" smtClean="0">
                <a:solidFill>
                  <a:schemeClr val="bg1"/>
                </a:solidFill>
              </a:rPr>
              <a:t>.</a:t>
            </a:r>
            <a:endParaRPr lang="el-GR"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Βρέξιμο του στόματος</a:t>
            </a:r>
            <a:r>
              <a:rPr lang="en-US" altLang="el-GR" sz="2400" dirty="0" smtClean="0">
                <a:solidFill>
                  <a:schemeClr val="bg1"/>
                </a:solidFill>
              </a:rPr>
              <a:t>.</a:t>
            </a:r>
            <a:endParaRPr lang="el-GR"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Τοποθέτηση χαπιού στο στόμα</a:t>
            </a:r>
            <a:r>
              <a:rPr lang="en-US" altLang="el-GR" sz="2400" dirty="0" smtClean="0">
                <a:solidFill>
                  <a:schemeClr val="bg1"/>
                </a:solidFill>
              </a:rPr>
              <a:t>.</a:t>
            </a:r>
            <a:endParaRPr lang="el-GR" altLang="el-GR" sz="2400" dirty="0" smtClean="0">
              <a:solidFill>
                <a:schemeClr val="bg1"/>
              </a:solidFill>
            </a:endParaRPr>
          </a:p>
          <a:p>
            <a:pPr lvl="1" indent="-387350">
              <a:lnSpc>
                <a:spcPct val="110000"/>
              </a:lnSpc>
              <a:spcBef>
                <a:spcPts val="1200"/>
              </a:spcBef>
              <a:buFont typeface="Courier New" panose="02070309020205020404" pitchFamily="49" charset="0"/>
              <a:buChar char="o"/>
            </a:pPr>
            <a:r>
              <a:rPr lang="el-GR" altLang="el-GR" sz="2400" dirty="0" smtClean="0">
                <a:solidFill>
                  <a:schemeClr val="bg1"/>
                </a:solidFill>
              </a:rPr>
              <a:t>Κατάποση με νερό</a:t>
            </a:r>
            <a:r>
              <a:rPr lang="en-US" altLang="el-GR" sz="2400" dirty="0" smtClean="0">
                <a:solidFill>
                  <a:schemeClr val="bg1"/>
                </a:solidFill>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cxnSp>
        <p:nvCxnSpPr>
          <p:cNvPr id="6" name="Ευθεία γραμμή σύνδεσης 5"/>
          <p:cNvCxnSpPr/>
          <p:nvPr/>
        </p:nvCxnSpPr>
        <p:spPr>
          <a:xfrm>
            <a:off x="4644008" y="1484784"/>
            <a:ext cx="0" cy="47525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040724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Τρόποι χορήγησης </a:t>
            </a:r>
            <a:r>
              <a:rPr lang="en-US" sz="3000" b="0" dirty="0" smtClean="0">
                <a:solidFill>
                  <a:prstClr val="white"/>
                </a:solidFill>
              </a:rPr>
              <a:t>2/6</a:t>
            </a:r>
            <a:endParaRPr lang="en-US" dirty="0"/>
          </a:p>
        </p:txBody>
      </p:sp>
      <p:sp>
        <p:nvSpPr>
          <p:cNvPr id="107523" name="Content Placeholder 4"/>
          <p:cNvSpPr>
            <a:spLocks noGrp="1"/>
          </p:cNvSpPr>
          <p:nvPr>
            <p:ph idx="1"/>
          </p:nvPr>
        </p:nvSpPr>
        <p:spPr>
          <a:xfrm>
            <a:off x="323528" y="1340768"/>
            <a:ext cx="8424936" cy="5517232"/>
          </a:xfrm>
        </p:spPr>
        <p:txBody>
          <a:bodyPr>
            <a:normAutofit/>
          </a:bodyPr>
          <a:lstStyle/>
          <a:p>
            <a:r>
              <a:rPr lang="el-GR" altLang="el-GR" b="1" dirty="0" smtClean="0"/>
              <a:t>Μην σπάτε ή συνθλίβετε φάρμακα επικαλυμμένα για απορρόφηση από το έντερο (</a:t>
            </a:r>
            <a:r>
              <a:rPr lang="en-US" altLang="el-GR" b="1" dirty="0" err="1" smtClean="0"/>
              <a:t>enterocoated</a:t>
            </a:r>
            <a:r>
              <a:rPr lang="en-US" altLang="el-GR" b="1" dirty="0" smtClean="0"/>
              <a:t>) </a:t>
            </a:r>
            <a:r>
              <a:rPr lang="el-GR" altLang="el-GR" b="1" dirty="0" smtClean="0"/>
              <a:t>επειδή μπορεί να προκαλέσουν στομαχικές διαταραχές ή να χάσουν τη δραστικότητά τους</a:t>
            </a:r>
            <a:r>
              <a:rPr lang="en-US" altLang="el-GR" b="1" dirty="0" smtClean="0"/>
              <a:t>.</a:t>
            </a:r>
            <a:endParaRPr lang="el-GR" altLang="el-GR" b="1" dirty="0" smtClean="0"/>
          </a:p>
          <a:p>
            <a:r>
              <a:rPr lang="el-GR" altLang="el-GR" dirty="0" smtClean="0"/>
              <a:t>Τα υπογλώσσια δισκία τοποθετούνται κάτω από τη γλώσσα μέχρι να απορροφηθούν εντελώς. Δεν καταπίνονται. Δεν </a:t>
            </a:r>
            <a:r>
              <a:rPr lang="el-GR" altLang="el-GR" dirty="0" err="1" smtClean="0"/>
              <a:t>μασώνται</a:t>
            </a:r>
            <a:r>
              <a:rPr lang="el-GR" altLang="el-GR" dirty="0" smtClean="0"/>
              <a:t>. Ο ασθενής δεν τρώει ή πίνει μέχρι να απορροφηθούν</a:t>
            </a:r>
            <a:r>
              <a:rPr lang="en-US" altLang="el-GR" dirty="0" smtClean="0"/>
              <a:t>.</a:t>
            </a:r>
            <a:endParaRPr lang="el-GR" altLang="el-GR" dirty="0" smtClean="0"/>
          </a:p>
          <a:p>
            <a:r>
              <a:rPr lang="el-GR" altLang="el-GR" dirty="0" smtClean="0"/>
              <a:t>Η στοματική χορήγηση οδηγεί σε απορρόφηση από το βλεννογόνο του στόματος για τοπική δράση (παστίλιες)</a:t>
            </a:r>
          </a:p>
          <a:p>
            <a:r>
              <a:rPr lang="el-GR" altLang="el-GR" dirty="0" smtClean="0"/>
              <a:t>Από το ορθό εάν ο ασθενής έχει ναυτία ή έμετο. Ανακριβής μέθοδος και καθορισμός δοσολογίας</a:t>
            </a:r>
            <a:r>
              <a:rPr lang="en-US"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Tree>
    <p:extLst>
      <p:ext uri="{BB962C8B-B14F-4D97-AF65-F5344CB8AC3E}">
        <p14:creationId xmlns:p14="http://schemas.microsoft.com/office/powerpoint/2010/main" xmlns="" val="38989351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Τρόποι χορήγησης </a:t>
            </a:r>
            <a:r>
              <a:rPr lang="en-US" sz="3000" b="0" dirty="0" smtClean="0">
                <a:solidFill>
                  <a:prstClr val="white"/>
                </a:solidFill>
              </a:rPr>
              <a:t>3/6</a:t>
            </a:r>
            <a:endParaRPr lang="en-US" dirty="0"/>
          </a:p>
        </p:txBody>
      </p:sp>
      <p:sp>
        <p:nvSpPr>
          <p:cNvPr id="108547" name="Content Placeholder 2"/>
          <p:cNvSpPr>
            <a:spLocks noGrp="1"/>
          </p:cNvSpPr>
          <p:nvPr>
            <p:ph idx="1"/>
          </p:nvPr>
        </p:nvSpPr>
        <p:spPr/>
        <p:txBody>
          <a:bodyPr/>
          <a:lstStyle/>
          <a:p>
            <a:pPr marL="457200" indent="-457200">
              <a:buFont typeface="+mj-lt"/>
              <a:buAutoNum type="arabicPeriod" startAt="2"/>
            </a:pPr>
            <a:r>
              <a:rPr lang="el-GR" altLang="el-GR" b="1" dirty="0" smtClean="0"/>
              <a:t>Τοπική χρήση</a:t>
            </a:r>
          </a:p>
          <a:p>
            <a:pPr lvl="1"/>
            <a:r>
              <a:rPr lang="el-GR" altLang="el-GR" dirty="0" smtClean="0"/>
              <a:t>Τοπική θεραπεία δερματικών παθήσεων</a:t>
            </a:r>
          </a:p>
          <a:p>
            <a:pPr lvl="1"/>
            <a:r>
              <a:rPr lang="el-GR" altLang="el-GR" dirty="0" smtClean="0"/>
              <a:t>Χορήγηση στα μάτια, τη μύτη, και το λαιμό</a:t>
            </a:r>
          </a:p>
          <a:p>
            <a:pPr lvl="1"/>
            <a:r>
              <a:rPr lang="el-GR" altLang="el-GR" dirty="0" smtClean="0"/>
              <a:t>Στον κόλπο και το ορθό</a:t>
            </a:r>
          </a:p>
          <a:p>
            <a:pPr lvl="1"/>
            <a:r>
              <a:rPr lang="el-GR" altLang="el-GR" dirty="0" smtClean="0"/>
              <a:t>Στο δέρμα για συστηματικό αποτέλεσμα (θεραπεία πόνου, καρδιάς, άνοιας)</a:t>
            </a:r>
          </a:p>
          <a:p>
            <a:r>
              <a:rPr lang="el-GR" altLang="el-GR" dirty="0" smtClean="0"/>
              <a:t>Δερματική χορήγηση φαρμάκων – αργή απορρόφηση με σταθερά επίπεδα στο αίμα</a:t>
            </a:r>
            <a:r>
              <a:rPr lang="en-US"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spTree>
    <p:extLst>
      <p:ext uri="{BB962C8B-B14F-4D97-AF65-F5344CB8AC3E}">
        <p14:creationId xmlns:p14="http://schemas.microsoft.com/office/powerpoint/2010/main" xmlns="" val="11052369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white"/>
                </a:solidFill>
              </a:rPr>
              <a:t>Τρόποι χορήγησης </a:t>
            </a:r>
            <a:r>
              <a:rPr lang="en-US" sz="3000" b="0" dirty="0" smtClean="0">
                <a:solidFill>
                  <a:prstClr val="white"/>
                </a:solidFill>
              </a:rPr>
              <a:t>4/6</a:t>
            </a:r>
            <a:endParaRPr lang="en-US" dirty="0"/>
          </a:p>
        </p:txBody>
      </p:sp>
      <p:sp>
        <p:nvSpPr>
          <p:cNvPr id="109571" name="Content Placeholder 2"/>
          <p:cNvSpPr>
            <a:spLocks noGrp="1"/>
          </p:cNvSpPr>
          <p:nvPr>
            <p:ph idx="1"/>
          </p:nvPr>
        </p:nvSpPr>
        <p:spPr>
          <a:xfrm>
            <a:off x="4716016" y="1340768"/>
            <a:ext cx="4211960" cy="5256584"/>
          </a:xfrm>
        </p:spPr>
        <p:txBody>
          <a:bodyPr>
            <a:normAutofit/>
          </a:bodyPr>
          <a:lstStyle/>
          <a:p>
            <a:r>
              <a:rPr lang="el-GR" altLang="el-GR" b="1" dirty="0" smtClean="0"/>
              <a:t>Ενδοφλέβια χορήγηση όταν:</a:t>
            </a:r>
            <a:endParaRPr lang="el-GR" altLang="el-GR" dirty="0" smtClean="0"/>
          </a:p>
          <a:p>
            <a:pPr lvl="1"/>
            <a:r>
              <a:rPr lang="el-GR" altLang="el-GR" dirty="0" smtClean="0"/>
              <a:t>Άμεσο αποτέλεσμα</a:t>
            </a:r>
          </a:p>
          <a:p>
            <a:pPr lvl="1"/>
            <a:r>
              <a:rPr lang="el-GR" altLang="el-GR" dirty="0" smtClean="0"/>
              <a:t>Βλαβερό για τους ιστούς </a:t>
            </a:r>
          </a:p>
          <a:p>
            <a:pPr lvl="1"/>
            <a:r>
              <a:rPr lang="el-GR" altLang="el-GR" dirty="0" smtClean="0"/>
              <a:t>Από τις πιο επικίνδυνες οδούς χορήγησης</a:t>
            </a:r>
          </a:p>
          <a:p>
            <a:pPr lvl="1"/>
            <a:r>
              <a:rPr lang="el-GR" altLang="el-GR" dirty="0" smtClean="0"/>
              <a:t>Η πιο συχνά χρησιμοποιούμενη οδός στο ακτινολογικό τμήμα</a:t>
            </a:r>
            <a:endParaRPr lang="en-US" altLang="el-GR" dirty="0" smtClean="0"/>
          </a:p>
        </p:txBody>
      </p:sp>
      <p:sp>
        <p:nvSpPr>
          <p:cNvPr id="109572" name="Content Placeholder 3"/>
          <p:cNvSpPr>
            <a:spLocks noGrp="1"/>
          </p:cNvSpPr>
          <p:nvPr>
            <p:ph sz="half" idx="4294967295"/>
          </p:nvPr>
        </p:nvSpPr>
        <p:spPr>
          <a:xfrm>
            <a:off x="251520" y="1412776"/>
            <a:ext cx="4859338" cy="5256584"/>
          </a:xfrm>
        </p:spPr>
        <p:txBody>
          <a:bodyPr>
            <a:normAutofit/>
          </a:bodyPr>
          <a:lstStyle/>
          <a:p>
            <a:pPr marL="457200" indent="-457200">
              <a:spcBef>
                <a:spcPts val="1200"/>
              </a:spcBef>
              <a:buFont typeface="+mj-lt"/>
              <a:buAutoNum type="arabicPeriod" startAt="3"/>
            </a:pPr>
            <a:r>
              <a:rPr lang="el-GR" altLang="el-GR" sz="2400" b="1" dirty="0" smtClean="0">
                <a:solidFill>
                  <a:schemeClr val="bg1"/>
                </a:solidFill>
              </a:rPr>
              <a:t>Οδοί παρεντερικές</a:t>
            </a:r>
          </a:p>
          <a:p>
            <a:pPr lvl="1" indent="-387350">
              <a:spcBef>
                <a:spcPts val="1200"/>
              </a:spcBef>
              <a:buFont typeface="Courier New" panose="02070309020205020404" pitchFamily="49" charset="0"/>
              <a:buChar char="o"/>
            </a:pPr>
            <a:r>
              <a:rPr lang="el-GR" altLang="el-GR" sz="2400" dirty="0" smtClean="0">
                <a:solidFill>
                  <a:schemeClr val="bg1"/>
                </a:solidFill>
              </a:rPr>
              <a:t>υποδόρια</a:t>
            </a:r>
            <a:endParaRPr lang="en-US" altLang="el-GR" sz="2400" dirty="0" smtClean="0">
              <a:solidFill>
                <a:schemeClr val="bg1"/>
              </a:solidFill>
            </a:endParaRPr>
          </a:p>
          <a:p>
            <a:pPr lvl="1" indent="-387350">
              <a:spcBef>
                <a:spcPts val="1200"/>
              </a:spcBef>
              <a:buFont typeface="Courier New" panose="02070309020205020404" pitchFamily="49" charset="0"/>
              <a:buChar char="o"/>
            </a:pPr>
            <a:r>
              <a:rPr lang="el-GR" altLang="el-GR" sz="2400" dirty="0" smtClean="0">
                <a:solidFill>
                  <a:schemeClr val="bg1"/>
                </a:solidFill>
              </a:rPr>
              <a:t>ενδομυϊκά</a:t>
            </a:r>
            <a:endParaRPr lang="en-US" altLang="el-GR" sz="2400" dirty="0" smtClean="0">
              <a:solidFill>
                <a:schemeClr val="bg1"/>
              </a:solidFill>
            </a:endParaRPr>
          </a:p>
          <a:p>
            <a:pPr lvl="1" indent="-387350">
              <a:spcBef>
                <a:spcPts val="1200"/>
              </a:spcBef>
              <a:buFont typeface="Courier New" panose="02070309020205020404" pitchFamily="49" charset="0"/>
              <a:buChar char="o"/>
            </a:pPr>
            <a:r>
              <a:rPr lang="el-GR" altLang="el-GR" sz="2400" dirty="0" smtClean="0">
                <a:solidFill>
                  <a:schemeClr val="bg1"/>
                </a:solidFill>
              </a:rPr>
              <a:t>ενδοφλέβια</a:t>
            </a:r>
          </a:p>
          <a:p>
            <a:pPr lvl="1" indent="-387350">
              <a:spcBef>
                <a:spcPts val="1200"/>
              </a:spcBef>
              <a:buFont typeface="Courier New" panose="02070309020205020404" pitchFamily="49" charset="0"/>
              <a:buChar char="o"/>
            </a:pPr>
            <a:r>
              <a:rPr lang="el-GR" altLang="el-GR" sz="2400" dirty="0" smtClean="0">
                <a:solidFill>
                  <a:schemeClr val="bg1"/>
                </a:solidFill>
              </a:rPr>
              <a:t>εντός αλλοιώσεων</a:t>
            </a:r>
          </a:p>
          <a:p>
            <a:pPr lvl="1" indent="-387350">
              <a:spcBef>
                <a:spcPts val="1200"/>
              </a:spcBef>
              <a:buFont typeface="Courier New" panose="02070309020205020404" pitchFamily="49" charset="0"/>
              <a:buChar char="o"/>
            </a:pPr>
            <a:r>
              <a:rPr lang="el-GR" altLang="el-GR" sz="2400" dirty="0" err="1" smtClean="0">
                <a:solidFill>
                  <a:schemeClr val="bg1"/>
                </a:solidFill>
              </a:rPr>
              <a:t>ενδαρτηριακά</a:t>
            </a:r>
            <a:endParaRPr lang="el-GR" altLang="el-GR" sz="2400" dirty="0" smtClean="0">
              <a:solidFill>
                <a:schemeClr val="bg1"/>
              </a:solidFill>
            </a:endParaRPr>
          </a:p>
          <a:p>
            <a:pPr lvl="1" indent="-387350">
              <a:spcBef>
                <a:spcPts val="1200"/>
              </a:spcBef>
              <a:buFont typeface="Courier New" panose="02070309020205020404" pitchFamily="49" charset="0"/>
              <a:buChar char="o"/>
            </a:pPr>
            <a:r>
              <a:rPr lang="el-GR" altLang="el-GR" sz="2400" dirty="0" err="1" smtClean="0">
                <a:solidFill>
                  <a:schemeClr val="bg1"/>
                </a:solidFill>
              </a:rPr>
              <a:t>ενδοκαρδιακά</a:t>
            </a:r>
            <a:r>
              <a:rPr lang="el-GR" altLang="el-GR" sz="2400" dirty="0" smtClean="0">
                <a:solidFill>
                  <a:schemeClr val="bg1"/>
                </a:solidFill>
              </a:rPr>
              <a:t> </a:t>
            </a:r>
          </a:p>
          <a:p>
            <a:pPr lvl="1" indent="-387350">
              <a:spcBef>
                <a:spcPts val="1200"/>
              </a:spcBef>
              <a:buFont typeface="Courier New" panose="02070309020205020404" pitchFamily="49" charset="0"/>
              <a:buChar char="o"/>
            </a:pPr>
            <a:r>
              <a:rPr lang="el-GR" altLang="el-GR" sz="2400" dirty="0" err="1" smtClean="0">
                <a:solidFill>
                  <a:schemeClr val="bg1"/>
                </a:solidFill>
              </a:rPr>
              <a:t>ενδαρθρικά</a:t>
            </a:r>
            <a:endParaRPr lang="en-US" altLang="el-GR" sz="2400" dirty="0" smtClean="0">
              <a:solidFill>
                <a:schemeClr val="bg1"/>
              </a:solidFill>
            </a:endParaRPr>
          </a:p>
          <a:p>
            <a:pPr lvl="1" indent="-387350">
              <a:spcBef>
                <a:spcPts val="1200"/>
              </a:spcBef>
              <a:buFont typeface="Courier New" panose="02070309020205020404" pitchFamily="49" charset="0"/>
              <a:buChar char="o"/>
            </a:pPr>
            <a:r>
              <a:rPr lang="el-GR" altLang="el-GR" sz="2400" dirty="0" smtClean="0">
                <a:solidFill>
                  <a:schemeClr val="bg1"/>
                </a:solidFill>
              </a:rPr>
              <a:t>στον </a:t>
            </a:r>
            <a:r>
              <a:rPr lang="el-GR" altLang="el-GR" sz="2400" dirty="0" err="1" smtClean="0">
                <a:solidFill>
                  <a:schemeClr val="bg1"/>
                </a:solidFill>
              </a:rPr>
              <a:t>υπαραχνοειδή</a:t>
            </a:r>
            <a:r>
              <a:rPr lang="el-GR" altLang="el-GR" sz="2400" dirty="0" smtClean="0">
                <a:solidFill>
                  <a:schemeClr val="bg1"/>
                </a:solidFill>
              </a:rPr>
              <a:t> χώρο</a:t>
            </a:r>
            <a:endParaRPr lang="en-US" altLang="el-GR" sz="2400" dirty="0" smtClean="0">
              <a:solidFill>
                <a:schemeClr val="bg1"/>
              </a:solidFill>
            </a:endParaRPr>
          </a:p>
          <a:p>
            <a:pPr>
              <a:spcBef>
                <a:spcPts val="1200"/>
              </a:spcBef>
            </a:pPr>
            <a:endParaRPr lang="en-US" altLang="el-GR" sz="2400" dirty="0" smtClean="0">
              <a:solidFill>
                <a:schemeClr val="bg1"/>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cxnSp>
        <p:nvCxnSpPr>
          <p:cNvPr id="6" name="Ευθεία γραμμή σύνδεσης 5"/>
          <p:cNvCxnSpPr/>
          <p:nvPr/>
        </p:nvCxnSpPr>
        <p:spPr>
          <a:xfrm>
            <a:off x="4644008" y="1484784"/>
            <a:ext cx="0" cy="44644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82045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3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671</TotalTime>
  <Words>5840</Words>
  <Application>Microsoft Office PowerPoint</Application>
  <PresentationFormat>On-screen Show (4:3)</PresentationFormat>
  <Paragraphs>979</Paragraphs>
  <Slides>134</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134</vt:i4>
      </vt:variant>
    </vt:vector>
  </HeadingPairs>
  <TitlesOfParts>
    <vt:vector size="137" baseType="lpstr">
      <vt:lpstr>exo-opistho_simeiomata</vt:lpstr>
      <vt:lpstr>OC_template_updated</vt:lpstr>
      <vt:lpstr>Microsoft Office Excel 97-2003 Worksheet</vt:lpstr>
      <vt:lpstr>Ακτινολογική Νοσηλευτική</vt:lpstr>
      <vt:lpstr>Αρχές Φαρμακολογίας 1/3</vt:lpstr>
      <vt:lpstr>Αρxές φαρμακολογίας: ονόματα 1/2</vt:lpstr>
      <vt:lpstr>Αρxές φαρμακολογίας: ονόματα 2/2</vt:lpstr>
      <vt:lpstr>Αρxές φαρμακολογίας 2/3</vt:lpstr>
      <vt:lpstr>Αρxές φαρμακολογίας 3/3</vt:lpstr>
      <vt:lpstr>Φαρμακοεπιδημιολογία  Φαρμακοοικονομική </vt:lpstr>
      <vt:lpstr>Σύνδεση φαρμάκου </vt:lpstr>
      <vt:lpstr>Συναγωνιστές - ανταγωνιστές</vt:lpstr>
      <vt:lpstr>Βήματα στην κατασκευή φαρμάκων</vt:lpstr>
      <vt:lpstr>Κλινικές μελέτες – φάσεις δοκιμών  A</vt:lpstr>
      <vt:lpstr>Κλινικές μελέτες – φάσεις δοκιμών  B</vt:lpstr>
      <vt:lpstr>Φαρμακοκινητική - Απορρόφηση των φαρμάκων</vt:lpstr>
      <vt:lpstr>Φαρμακοκινητική - Απορρόφηση 1/7</vt:lpstr>
      <vt:lpstr>Φαρμακοκινητική - Απορρόφηση 2/7</vt:lpstr>
      <vt:lpstr>Φαρμακοκινητική - Απορρόφηση 3/7</vt:lpstr>
      <vt:lpstr>Φαρμακοκινητική - Απορρόφηση 4/7</vt:lpstr>
      <vt:lpstr>Φαρμακοκινητική - Απορρόφηση 5/7</vt:lpstr>
      <vt:lpstr>Slide 18</vt:lpstr>
      <vt:lpstr>Επίπεδα ορού - Οδός χορήγησης</vt:lpstr>
      <vt:lpstr>Παράκαμψη της πρώτης διόδου</vt:lpstr>
      <vt:lpstr>Φαρμακοκινητική - Απορρόφηση 6/7</vt:lpstr>
      <vt:lpstr>Φαρμακοκινητική - Απορρόφηση 7/7</vt:lpstr>
      <vt:lpstr>Φαρμακοκινητική – Κατανομή 1/2</vt:lpstr>
      <vt:lpstr>Φαρμακοκινητική – Κατανομή 2/2</vt:lpstr>
      <vt:lpstr>Φαρμακοκινητική - Απομάκρυνση του φαρμάκου</vt:lpstr>
      <vt:lpstr>Slide 26</vt:lpstr>
      <vt:lpstr>Χορήγηση από το στόμα</vt:lpstr>
      <vt:lpstr>Χορήγηση ΕΦ εφ άπαξ</vt:lpstr>
      <vt:lpstr>Χορήγηση με έγχυση</vt:lpstr>
      <vt:lpstr>Πληροφορίες για τα φάρμακα</vt:lpstr>
      <vt:lpstr>Μορφές σκευασμάτων</vt:lpstr>
      <vt:lpstr>Μεταβολισμός των φαρμάκων </vt:lpstr>
      <vt:lpstr>Επίδραση διόδου από το ήπαρ</vt:lpstr>
      <vt:lpstr>Απομάκρυνση των μεταβολιτών</vt:lpstr>
      <vt:lpstr>Η έννοια της ημιζωής “Half-Life”</vt:lpstr>
      <vt:lpstr>Η έννοια του κατωφλίου δόσης  Critical Threshold</vt:lpstr>
      <vt:lpstr>Καμπύλη δράσης φαρμάκου</vt:lpstr>
      <vt:lpstr>Η έννοια της δραστικότητας  του φαρμάκου </vt:lpstr>
      <vt:lpstr>Άλλη ορολογία 1/3</vt:lpstr>
      <vt:lpstr>Άλλη ορολογία 2/3</vt:lpstr>
      <vt:lpstr>Άλλη ορολογία 3/3</vt:lpstr>
      <vt:lpstr>Παράδειγμα</vt:lpstr>
      <vt:lpstr>Ιδιαίτερες προφυλάξεις κατά τη  χορήγηση φαρμάκων</vt:lpstr>
      <vt:lpstr>Ομάδες φαρμάκων 1/7 </vt:lpstr>
      <vt:lpstr>Ομάδες φαρμάκων 2/7 </vt:lpstr>
      <vt:lpstr>Ομάδες φαρμάκων 3/7 </vt:lpstr>
      <vt:lpstr>Ομάδες φαρμάκων 4/7 </vt:lpstr>
      <vt:lpstr>Ομάδες φαρμάκων 5/7 </vt:lpstr>
      <vt:lpstr>Ομάδες φαρμάκων 6/7 </vt:lpstr>
      <vt:lpstr>Ομάδες φαρμάκων 7/7 </vt:lpstr>
      <vt:lpstr>Παράδειγμα:  Φάρμακα του αναπνευστικού σε spray</vt:lpstr>
      <vt:lpstr>Αδρενεργικά φάρμακα</vt:lpstr>
      <vt:lpstr>Αντιχολινεργικά </vt:lpstr>
      <vt:lpstr>Βλεννολυτικά </vt:lpstr>
      <vt:lpstr>Κορτικοστεροειδή</vt:lpstr>
      <vt:lpstr>Αντι-ασθματικά</vt:lpstr>
      <vt:lpstr>Αντι-φλεγμονώδη</vt:lpstr>
      <vt:lpstr>Επιφανειοδραστικοί παράγοντες</vt:lpstr>
      <vt:lpstr>Μέσα Σκιαγραφικής Αντίθεσης (ΜΣΑ) </vt:lpstr>
      <vt:lpstr>Σκιαγραφική Αντίθεση ανατομικού θέματος  και μέθοδοι απεικόνισης</vt:lpstr>
      <vt:lpstr>Κριτήρια επιλογής των ΜΣΑ</vt:lpstr>
      <vt:lpstr>ΜΣΑ 1/2</vt:lpstr>
      <vt:lpstr>ΜΣΑ 2/2</vt:lpstr>
      <vt:lpstr>ESUR (European Society of Urogenital Radiology)</vt:lpstr>
      <vt:lpstr>ΜΣΑ και ακτινοβολία -Χ</vt:lpstr>
      <vt:lpstr>Ιωδιούχα ΜΣΑ χημική σύνθεση </vt:lpstr>
      <vt:lpstr>Ιωδιούχα ΜΣΑ 1/7</vt:lpstr>
      <vt:lpstr>Ιωδιούχα ΜΣΑ 2/7</vt:lpstr>
      <vt:lpstr>Ιωδιούχα ΜΣΑ 3/7</vt:lpstr>
      <vt:lpstr>Ιωδιούχα ΜΣΑ 4/7</vt:lpstr>
      <vt:lpstr>Ιωδιούχα ΜΣΑ 5/7</vt:lpstr>
      <vt:lpstr>Ιωδιούχα ΜΣΑ 6/7</vt:lpstr>
      <vt:lpstr>Ιωδιούχα ΜΣΑ 7/7</vt:lpstr>
      <vt:lpstr>Παρενέργειες στα ιωδιούχα ΜΣΑ</vt:lpstr>
      <vt:lpstr>Ανεπιθύμητες αντιδράσεις στα ΜΣΑ</vt:lpstr>
      <vt:lpstr>Αγχος και ΜΣΑ</vt:lpstr>
      <vt:lpstr>Αξιολόγηση του ασθενούς  προ της χορήγησης του ΜΣΑ</vt:lpstr>
      <vt:lpstr>Παρενέργειες στα ΜΣΑ</vt:lpstr>
      <vt:lpstr>Τύποι παρενεργειών από την  χορήγηση ΜΣΑ – αντίδραση ΤΑ 1/6</vt:lpstr>
      <vt:lpstr>Τύποι παρενεργειών από την  χορήγηση ΜΣΑ – αντίδραση ΤΑ 2/6</vt:lpstr>
      <vt:lpstr>Τύποι παρενεργειών από την  χορήγηση ΜΣΑ – αντίδραση ΤΑ 3/6</vt:lpstr>
      <vt:lpstr>Τύποι παρενεργειών από την  χορήγηση ΜΣΑ – αντίδραση ΤΑ 4/6</vt:lpstr>
      <vt:lpstr>Τύποι παρενεργειών από την  χορήγηση ΜΣΑ – αντίδραση ΤΑ 5/6</vt:lpstr>
      <vt:lpstr>Τύποι παρενεργειών από την  χορήγηση ΜΣΑ – αντίδραση ΤΑ 6/6</vt:lpstr>
      <vt:lpstr>Παρενέργειες στα ΜΣΑ - SOS</vt:lpstr>
      <vt:lpstr>Γενικές οδηγίες για τη χορήγηση φαρμάκων 1/8</vt:lpstr>
      <vt:lpstr>Γενικές οδηγίες για τη χορήγηση φαρμάκων 2/8</vt:lpstr>
      <vt:lpstr>Γενικές οδηγίες για τη χορήγηση φαρμάκων 3/8</vt:lpstr>
      <vt:lpstr>Γενικές οδηγίες για τη χορήγηση φαρμάκων 4/8</vt:lpstr>
      <vt:lpstr>Γενικές οδηγίες για τη χορήγηση φαρμάκων 5/8</vt:lpstr>
      <vt:lpstr>Γενικές οδηγίες για τη χορήγηση φαρμάκων 6/8</vt:lpstr>
      <vt:lpstr>Γενικές οδηγίες για τη χορήγηση φαρμάκων 7/8</vt:lpstr>
      <vt:lpstr>Γενικές οδηγίες για τη χορήγηση φαρμάκων 8/8</vt:lpstr>
      <vt:lpstr>Συνταγή</vt:lpstr>
      <vt:lpstr>Τρόποι χορήγησης 1/6</vt:lpstr>
      <vt:lpstr>Τρόποι χορήγησης 2/6</vt:lpstr>
      <vt:lpstr>Τρόποι χορήγησης 3/6</vt:lpstr>
      <vt:lpstr>Τρόποι χορήγησης 4/6</vt:lpstr>
      <vt:lpstr>Τρόποι χορήγησης 5/6</vt:lpstr>
      <vt:lpstr>Τρόποι χορήγησης 6/6</vt:lpstr>
      <vt:lpstr>Υλικά για τη χορήγηση φαρμάκων Βελόνες </vt:lpstr>
      <vt:lpstr>Βελόνες - Gauge</vt:lpstr>
      <vt:lpstr>Βελόνες</vt:lpstr>
      <vt:lpstr>Σύριγγες</vt:lpstr>
      <vt:lpstr>Φλεβοκαθετήρες </vt:lpstr>
      <vt:lpstr>Πεταλούδες </vt:lpstr>
      <vt:lpstr>Συνδέσεις Luer</vt:lpstr>
      <vt:lpstr>Διαχείριση βελονών / Τραυματισμός</vt:lpstr>
      <vt:lpstr>Κανόνες χρήσης βελονών</vt:lpstr>
      <vt:lpstr>Τρόποι συσκευασίας φαρμάκων</vt:lpstr>
      <vt:lpstr>Φυαλίδια </vt:lpstr>
      <vt:lpstr>Χορήγηση - φυαλίδια</vt:lpstr>
      <vt:lpstr>Αμπούλες</vt:lpstr>
      <vt:lpstr>Χορήγηση - αμπούλα</vt:lpstr>
      <vt:lpstr>Slide 115</vt:lpstr>
      <vt:lpstr>Περιφερική – ενδοφλέβια χορήγηση</vt:lpstr>
      <vt:lpstr>Slide 117</vt:lpstr>
      <vt:lpstr>ΤΑ και χορήγηση φαρμάκων</vt:lpstr>
      <vt:lpstr>Σάκος «φυσιολογικού ορού»  (ισότονο διάλυμα NaCl)</vt:lpstr>
      <vt:lpstr>Το σύστημα χορήγησης</vt:lpstr>
      <vt:lpstr>Η ακίδα</vt:lpstr>
      <vt:lpstr>Θάλαμος σταγονομέτρησης</vt:lpstr>
      <vt:lpstr>Ρύθμιση ροής σε συσκευή χορήγησης υγρών</vt:lpstr>
      <vt:lpstr>Αντλίες  φαρμάκων</vt:lpstr>
      <vt:lpstr>Για τη χορήγηση αίματος </vt:lpstr>
      <vt:lpstr>Σάκος παρεντερικής διατροφής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εξεταζόμενων στα τμήματα ιατρικών απεικονίσεων</dc:title>
  <cp:lastModifiedBy>Georgia</cp:lastModifiedBy>
  <cp:revision>39</cp:revision>
  <dcterms:created xsi:type="dcterms:W3CDTF">2015-10-27T12:18:55Z</dcterms:created>
  <dcterms:modified xsi:type="dcterms:W3CDTF">2015-11-30T19:40:34Z</dcterms:modified>
</cp:coreProperties>
</file>