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31" r:id="rId1"/>
    <p:sldMasterId id="2147485042" r:id="rId2"/>
    <p:sldMasterId id="2147485053" r:id="rId3"/>
  </p:sldMasterIdLst>
  <p:notesMasterIdLst>
    <p:notesMasterId r:id="rId24"/>
  </p:notesMasterIdLst>
  <p:handoutMasterIdLst>
    <p:handoutMasterId r:id="rId25"/>
  </p:handoutMasterIdLst>
  <p:sldIdLst>
    <p:sldId id="527" r:id="rId4"/>
    <p:sldId id="553" r:id="rId5"/>
    <p:sldId id="554" r:id="rId6"/>
    <p:sldId id="555" r:id="rId7"/>
    <p:sldId id="556" r:id="rId8"/>
    <p:sldId id="557" r:id="rId9"/>
    <p:sldId id="558" r:id="rId10"/>
    <p:sldId id="559" r:id="rId11"/>
    <p:sldId id="560" r:id="rId12"/>
    <p:sldId id="561" r:id="rId13"/>
    <p:sldId id="562" r:id="rId14"/>
    <p:sldId id="563" r:id="rId15"/>
    <p:sldId id="564" r:id="rId16"/>
    <p:sldId id="565" r:id="rId17"/>
    <p:sldId id="528" r:id="rId18"/>
    <p:sldId id="529" r:id="rId19"/>
    <p:sldId id="530" r:id="rId20"/>
    <p:sldId id="531" r:id="rId21"/>
    <p:sldId id="532" r:id="rId22"/>
    <p:sldId id="533" r:id="rId23"/>
  </p:sldIdLst>
  <p:sldSz cx="9144000" cy="6858000" type="screen4x3"/>
  <p:notesSz cx="6797675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16D"/>
    <a:srgbClr val="800000"/>
    <a:srgbClr val="3896B3"/>
    <a:srgbClr val="F96A1B"/>
    <a:srgbClr val="39B4E1"/>
    <a:srgbClr val="548123"/>
    <a:srgbClr val="009900"/>
    <a:srgbClr val="33CCFF"/>
    <a:srgbClr val="266488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60" autoAdjust="0"/>
  </p:normalViewPr>
  <p:slideViewPr>
    <p:cSldViewPr>
      <p:cViewPr>
        <p:scale>
          <a:sx n="100" d="100"/>
          <a:sy n="100" d="100"/>
        </p:scale>
        <p:origin x="-186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F9F1A03-017D-4469-B4DD-AACBA1E57871}" type="datetimeFigureOut">
              <a:rPr lang="en-US"/>
              <a:pPr>
                <a:defRPr/>
              </a:pPr>
              <a:t>7/13/2015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5A974E-8913-4FEF-8CDF-215B94B70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7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A9CECA6-9824-466E-BDAC-AE9260BDF5F4}" type="datetimeFigureOut">
              <a:rPr lang="en-GB"/>
              <a:pPr>
                <a:defRPr/>
              </a:pPr>
              <a:t>13/07/2015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73" y="4714817"/>
            <a:ext cx="5437530" cy="4467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CA0E17-D458-4748-8B36-4ACBDB4364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422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1" indent="-179171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2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88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8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25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1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AA96B-A9E6-48D7-ADF6-7C49F080289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6200"/>
            <a:ext cx="7658100" cy="838200"/>
          </a:xfrm>
        </p:spPr>
        <p:txBody>
          <a:bodyPr/>
          <a:lstStyle>
            <a:lvl1pPr algn="ctr">
              <a:defRPr sz="3600" b="1" cap="none" baseline="0">
                <a:solidFill>
                  <a:srgbClr val="800000"/>
                </a:solidFill>
                <a:latin typeface="Calibri" panose="020F0502020204030204" pitchFamily="34" charset="0"/>
              </a:defRPr>
            </a:lvl1pPr>
          </a:lstStyle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200" b="0">
                <a:latin typeface="Calibri" panose="020F0502020204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12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4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2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5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7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5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87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3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2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395C-60A2-494F-AA10-AEBFFB47AEC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524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0E6395C-60A2-494F-AA10-AEBFFB47AEC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2" r:id="rId1"/>
    <p:sldLayoutId id="2147485033" r:id="rId2"/>
    <p:sldLayoutId id="2147485034" r:id="rId3"/>
    <p:sldLayoutId id="2147485035" r:id="rId4"/>
    <p:sldLayoutId id="2147485036" r:id="rId5"/>
    <p:sldLayoutId id="2147485041" r:id="rId6"/>
    <p:sldLayoutId id="2147485067" r:id="rId7"/>
    <p:sldLayoutId id="2147485068" r:id="rId8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 cap="all" baseline="0">
          <a:solidFill>
            <a:srgbClr val="C0000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21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3" r:id="rId1"/>
    <p:sldLayoutId id="2147485044" r:id="rId2"/>
    <p:sldLayoutId id="2147485045" r:id="rId3"/>
    <p:sldLayoutId id="2147485046" r:id="rId4"/>
    <p:sldLayoutId id="2147485047" r:id="rId5"/>
    <p:sldLayoutId id="2147485048" r:id="rId6"/>
    <p:sldLayoutId id="2147485049" r:id="rId7"/>
    <p:sldLayoutId id="2147485050" r:id="rId8"/>
    <p:sldLayoutId id="2147485051" r:id="rId9"/>
    <p:sldLayoutId id="2147485052" r:id="rId10"/>
    <p:sldLayoutId id="2147485066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31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54" r:id="rId1"/>
    <p:sldLayoutId id="2147485055" r:id="rId2"/>
    <p:sldLayoutId id="2147485056" r:id="rId3"/>
    <p:sldLayoutId id="2147485057" r:id="rId4"/>
    <p:sldLayoutId id="2147485058" r:id="rId5"/>
    <p:sldLayoutId id="2147485059" r:id="rId6"/>
    <p:sldLayoutId id="2147485060" r:id="rId7"/>
    <p:sldLayoutId id="2147485061" r:id="rId8"/>
    <p:sldLayoutId id="2147485062" r:id="rId9"/>
    <p:sldLayoutId id="2147485063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Ανάλυση Συστημάτων Μακροχρόνιας Φροντίδας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Autofit/>
          </a:bodyPr>
          <a:lstStyle/>
          <a:p>
            <a:pPr>
              <a:buClr>
                <a:srgbClr val="800000"/>
              </a:buClr>
            </a:pPr>
            <a:r>
              <a:rPr lang="el-GR" sz="2000" b="1" dirty="0"/>
              <a:t>Ενότητα </a:t>
            </a:r>
            <a:r>
              <a:rPr lang="en-US" sz="2000" b="1" dirty="0"/>
              <a:t>6</a:t>
            </a:r>
            <a:r>
              <a:rPr lang="el-GR" sz="2000" b="1" dirty="0" smtClean="0"/>
              <a:t>:</a:t>
            </a:r>
            <a:r>
              <a:rPr lang="en-US" sz="2000" b="1" dirty="0" smtClean="0"/>
              <a:t> </a:t>
            </a:r>
            <a:r>
              <a:rPr lang="el-GR" sz="2000" b="1" dirty="0"/>
              <a:t>Διοικητικό Μοντέλο </a:t>
            </a:r>
            <a:r>
              <a:rPr lang="en-US" sz="2000" b="1" dirty="0"/>
              <a:t>Edward Wagner </a:t>
            </a:r>
            <a:endParaRPr lang="en-US" sz="2000" b="1" dirty="0" smtClean="0"/>
          </a:p>
          <a:p>
            <a:pPr>
              <a:buClr>
                <a:srgbClr val="800000"/>
              </a:buClr>
            </a:pPr>
            <a:r>
              <a:rPr lang="el-GR" sz="2000" dirty="0" smtClean="0"/>
              <a:t>Γιώργος Πιερράκος</a:t>
            </a:r>
            <a:endParaRPr lang="el-GR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Διοίκησης Επιχειρήσεων</a:t>
            </a:r>
          </a:p>
          <a:p>
            <a:pPr>
              <a:spcBef>
                <a:spcPts val="0"/>
              </a:spcBef>
            </a:pPr>
            <a:endParaRPr lang="el-GR" sz="1200" dirty="0" smtClean="0"/>
          </a:p>
          <a:p>
            <a:pPr>
              <a:spcBef>
                <a:spcPts val="0"/>
              </a:spcBef>
            </a:pPr>
            <a:r>
              <a:rPr lang="el-GR" sz="2000" dirty="0"/>
              <a:t>Κατεύθυνση </a:t>
            </a:r>
            <a:r>
              <a:rPr lang="el-GR" sz="2000" dirty="0" smtClean="0"/>
              <a:t>Διοίκησης </a:t>
            </a:r>
            <a:r>
              <a:rPr lang="el-GR" sz="2000" dirty="0"/>
              <a:t>Μονάδων Υγείας και Πρόνοιας </a:t>
            </a:r>
          </a:p>
          <a:p>
            <a:pPr>
              <a:spcBef>
                <a:spcPts val="0"/>
              </a:spcBef>
            </a:pP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  <a:cs typeface="+mn-cs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  <a:cs typeface="+mn-cs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80133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66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88723"/>
            <a:ext cx="6264696" cy="46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500388" y="0"/>
            <a:ext cx="4537075" cy="2665413"/>
          </a:xfrm>
          <a:prstGeom prst="ellipse">
            <a:avLst/>
          </a:prstGeom>
          <a:solidFill>
            <a:srgbClr val="003399"/>
          </a:solidFill>
          <a:ln w="57150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l-G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580112" y="404664"/>
            <a:ext cx="4140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sz="1800" b="1" dirty="0">
                <a:solidFill>
                  <a:schemeClr val="bg1"/>
                </a:solidFill>
                <a:latin typeface="Times" pitchFamily="18" charset="0"/>
              </a:rPr>
              <a:t>Διατομεακή εργασία</a:t>
            </a:r>
            <a:endParaRPr lang="en-GB" sz="1800" b="1" dirty="0">
              <a:solidFill>
                <a:schemeClr val="bg1"/>
              </a:solidFill>
              <a:latin typeface="Times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sz="1800" b="1" dirty="0">
                <a:solidFill>
                  <a:schemeClr val="bg1"/>
                </a:solidFill>
                <a:latin typeface="Times" pitchFamily="18" charset="0"/>
              </a:rPr>
              <a:t>Κανόνες και διαδικασίες </a:t>
            </a:r>
            <a:endParaRPr lang="en-GB" sz="1800" b="1" dirty="0">
              <a:solidFill>
                <a:schemeClr val="bg1"/>
              </a:solidFill>
              <a:latin typeface="Times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sz="1800" b="1" dirty="0">
                <a:solidFill>
                  <a:schemeClr val="bg1"/>
                </a:solidFill>
                <a:latin typeface="Times" pitchFamily="18" charset="0"/>
              </a:rPr>
              <a:t>Σύνδεση πρωτοβάθμιας και νοσοκομειακής φροντίδας </a:t>
            </a:r>
            <a:endParaRPr lang="en-GB" sz="1800" b="1" dirty="0">
              <a:solidFill>
                <a:schemeClr val="bg1"/>
              </a:solidFill>
              <a:latin typeface="Times" pitchFamily="18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3888407" y="3283695"/>
            <a:ext cx="1223963" cy="1055687"/>
          </a:xfrm>
          <a:prstGeom prst="ellips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l-GR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4896470" y="2348657"/>
            <a:ext cx="1223962" cy="112712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483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88723"/>
            <a:ext cx="6264696" cy="46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4648200" y="2348656"/>
            <a:ext cx="1472232" cy="1156544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0"/>
            <a:ext cx="3504914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val 10"/>
          <p:cNvSpPr/>
          <p:nvPr/>
        </p:nvSpPr>
        <p:spPr>
          <a:xfrm>
            <a:off x="1066800" y="3200400"/>
            <a:ext cx="3962400" cy="1447800"/>
          </a:xfrm>
          <a:prstGeom prst="ellipse">
            <a:avLst/>
          </a:prstGeom>
          <a:noFill/>
          <a:ln w="698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311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68313" y="1341438"/>
            <a:ext cx="3743325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60000"/>
              </a:lnSpc>
              <a:spcBef>
                <a:spcPts val="0"/>
              </a:spcBef>
              <a:defRPr/>
            </a:pP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Συν νοσηρότητα</a:t>
            </a:r>
            <a:endParaRPr lang="en-GB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Χρήση για πολύ σοβαρό κίνδυνο</a:t>
            </a:r>
            <a:endParaRPr lang="en-US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5288" y="3068638"/>
            <a:ext cx="3529012" cy="56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50000"/>
              </a:spcBef>
              <a:defRPr/>
            </a:pP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Διαχείριση φροντίδας</a:t>
            </a:r>
            <a:endParaRPr lang="en-GB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defRPr/>
            </a:pP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Παρεμβάσεις εκλογής</a:t>
            </a:r>
            <a:endParaRPr lang="en-GB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8313" y="4652963"/>
            <a:ext cx="2735262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Υποστήριξη αυτοφροντίδας</a:t>
            </a:r>
            <a:endParaRPr lang="en-GB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Καλός έλεγχος</a:t>
            </a:r>
            <a:endParaRPr lang="en-US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492500" y="1989138"/>
            <a:ext cx="8636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2771775" y="3789363"/>
            <a:ext cx="7493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411413" y="4941888"/>
            <a:ext cx="7191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181600" y="1557338"/>
            <a:ext cx="396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3o </a:t>
            </a: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Επίπεδο Πολύπλοκη κατάσταση ασθενούς </a:t>
            </a:r>
            <a:r>
              <a:rPr lang="en-GB" b="1" dirty="0">
                <a:latin typeface="Calibri" panose="020F0502020204030204" pitchFamily="34" charset="0"/>
                <a:cs typeface="Times New Roman" pitchFamily="18" charset="0"/>
              </a:rPr>
              <a:t>Case management</a:t>
            </a: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 (προσωπική διευθέτηση του αρρώστου) 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795963" y="3141663"/>
            <a:ext cx="3348037" cy="319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2</a:t>
            </a:r>
            <a:r>
              <a:rPr lang="el-GR" b="1" baseline="30000" dirty="0">
                <a:latin typeface="Calibri" panose="020F0502020204030204" pitchFamily="34" charset="0"/>
                <a:cs typeface="Times New Roman" pitchFamily="18" charset="0"/>
              </a:rPr>
              <a:t>ο</a:t>
            </a: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 Επίπεδο Υψηλός κίνδυνος  </a:t>
            </a:r>
            <a:endParaRPr lang="en-US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372225" y="4724400"/>
            <a:ext cx="27717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1</a:t>
            </a:r>
            <a:r>
              <a:rPr lang="el-GR" b="1" baseline="30000" dirty="0">
                <a:latin typeface="Calibri" panose="020F0502020204030204" pitchFamily="34" charset="0"/>
                <a:cs typeface="Times New Roman" pitchFamily="18" charset="0"/>
              </a:rPr>
              <a:t>ο</a:t>
            </a: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 επίπεδο </a:t>
            </a: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70-80% </a:t>
            </a:r>
            <a:r>
              <a:rPr lang="el-GR" b="1" dirty="0">
                <a:latin typeface="Calibri" panose="020F0502020204030204" pitchFamily="34" charset="0"/>
                <a:cs typeface="Times New Roman" pitchFamily="18" charset="0"/>
              </a:rPr>
              <a:t>των ασθενών με χρόνια ασθένεια</a:t>
            </a:r>
            <a:endParaRPr lang="en-US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295400" y="5943600"/>
            <a:ext cx="655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l-GR" b="1" i="1" dirty="0">
                <a:latin typeface="Calibri" panose="020F0502020204030204" pitchFamily="34" charset="0"/>
                <a:cs typeface="Times New Roman" pitchFamily="18" charset="0"/>
              </a:rPr>
              <a:t>Αντιμετώπιση κινδύνου</a:t>
            </a:r>
            <a:endParaRPr lang="en-GB" b="1" i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3124200" y="1412875"/>
            <a:ext cx="3087688" cy="4214263"/>
            <a:chOff x="561" y="1389"/>
            <a:chExt cx="1945" cy="2168"/>
          </a:xfrm>
        </p:grpSpPr>
        <p:sp>
          <p:nvSpPr>
            <p:cNvPr id="14" name="AutoShape 14"/>
            <p:cNvSpPr>
              <a:spLocks noChangeAspect="1" noChangeArrowheads="1"/>
            </p:cNvSpPr>
            <p:nvPr/>
          </p:nvSpPr>
          <p:spPr bwMode="auto">
            <a:xfrm rot="10800000">
              <a:off x="884" y="2068"/>
              <a:ext cx="1316" cy="728"/>
            </a:xfrm>
            <a:custGeom>
              <a:avLst/>
              <a:gdLst>
                <a:gd name="G0" fmla="+- 5629 0 0"/>
                <a:gd name="G1" fmla="+- 21600 0 5629"/>
                <a:gd name="G2" fmla="*/ 5629 1 2"/>
                <a:gd name="G3" fmla="+- 21600 0 G2"/>
                <a:gd name="G4" fmla="+/ 5629 21600 2"/>
                <a:gd name="G5" fmla="+/ G1 0 2"/>
                <a:gd name="G6" fmla="*/ 21600 21600 5629"/>
                <a:gd name="G7" fmla="*/ G6 1 2"/>
                <a:gd name="G8" fmla="+- 21600 0 G7"/>
                <a:gd name="G9" fmla="*/ 21600 1 2"/>
                <a:gd name="G10" fmla="+- 5629 0 G9"/>
                <a:gd name="G11" fmla="?: G10 G8 0"/>
                <a:gd name="G12" fmla="?: G10 G7 21600"/>
                <a:gd name="T0" fmla="*/ 18785 w 21600"/>
                <a:gd name="T1" fmla="*/ 10800 h 21600"/>
                <a:gd name="T2" fmla="*/ 10800 w 21600"/>
                <a:gd name="T3" fmla="*/ 21600 h 21600"/>
                <a:gd name="T4" fmla="*/ 2815 w 21600"/>
                <a:gd name="T5" fmla="*/ 10800 h 21600"/>
                <a:gd name="T6" fmla="*/ 10800 w 21600"/>
                <a:gd name="T7" fmla="*/ 0 h 21600"/>
                <a:gd name="T8" fmla="*/ 4615 w 21600"/>
                <a:gd name="T9" fmla="*/ 4615 h 21600"/>
                <a:gd name="T10" fmla="*/ 16985 w 21600"/>
                <a:gd name="T11" fmla="*/ 1698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629" y="21600"/>
                  </a:lnTo>
                  <a:lnTo>
                    <a:pt x="15971" y="21600"/>
                  </a:lnTo>
                  <a:lnTo>
                    <a:pt x="2160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10800000">
              <a:off x="561" y="2740"/>
              <a:ext cx="1945" cy="817"/>
            </a:xfrm>
            <a:custGeom>
              <a:avLst/>
              <a:gdLst>
                <a:gd name="G0" fmla="+- 3756 0 0"/>
                <a:gd name="G1" fmla="+- 21600 0 3756"/>
                <a:gd name="G2" fmla="*/ 3756 1 2"/>
                <a:gd name="G3" fmla="+- 21600 0 G2"/>
                <a:gd name="G4" fmla="+/ 3756 21600 2"/>
                <a:gd name="G5" fmla="+/ G1 0 2"/>
                <a:gd name="G6" fmla="*/ 21600 21600 3756"/>
                <a:gd name="G7" fmla="*/ G6 1 2"/>
                <a:gd name="G8" fmla="+- 21600 0 G7"/>
                <a:gd name="G9" fmla="*/ 21600 1 2"/>
                <a:gd name="G10" fmla="+- 3756 0 G9"/>
                <a:gd name="G11" fmla="?: G10 G8 0"/>
                <a:gd name="G12" fmla="?: G10 G7 21600"/>
                <a:gd name="T0" fmla="*/ 19722 w 21600"/>
                <a:gd name="T1" fmla="*/ 10800 h 21600"/>
                <a:gd name="T2" fmla="*/ 10800 w 21600"/>
                <a:gd name="T3" fmla="*/ 21600 h 21600"/>
                <a:gd name="T4" fmla="*/ 1878 w 21600"/>
                <a:gd name="T5" fmla="*/ 10800 h 21600"/>
                <a:gd name="T6" fmla="*/ 10800 w 21600"/>
                <a:gd name="T7" fmla="*/ 0 h 21600"/>
                <a:gd name="T8" fmla="*/ 3678 w 21600"/>
                <a:gd name="T9" fmla="*/ 3678 h 21600"/>
                <a:gd name="T10" fmla="*/ 17922 w 21600"/>
                <a:gd name="T11" fmla="*/ 1792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756" y="21600"/>
                  </a:lnTo>
                  <a:lnTo>
                    <a:pt x="17844" y="21600"/>
                  </a:lnTo>
                  <a:lnTo>
                    <a:pt x="2160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itchFamily="2" charset="2"/>
                <a:buNone/>
                <a:defRPr/>
              </a:pPr>
              <a:endParaRPr lang="el-G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auto">
            <a:xfrm>
              <a:off x="1247" y="1389"/>
              <a:ext cx="589" cy="68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>
              <a:spAutoFit/>
            </a:bodyPr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21" name="Τίτλος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Τρίγωνο </a:t>
            </a:r>
            <a:r>
              <a:rPr lang="en-US" dirty="0" smtClean="0"/>
              <a:t>Kaiser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53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nimBg="1"/>
      <p:bldP spid="7" grpId="0" animBg="1"/>
      <p:bldP spid="8" grpId="0" animBg="1"/>
      <p:bldP spid="9" grpId="0" autoUpdateAnimBg="0"/>
      <p:bldP spid="10" grpId="0" autoUpdateAnimBg="0"/>
      <p:bldP spid="11" grpId="0"/>
      <p:bldP spid="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88723"/>
            <a:ext cx="6264696" cy="46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495800" y="215353"/>
            <a:ext cx="4537075" cy="2665413"/>
          </a:xfrm>
          <a:prstGeom prst="ellipse">
            <a:avLst/>
          </a:prstGeom>
          <a:solidFill>
            <a:srgbClr val="003399"/>
          </a:solidFill>
          <a:ln w="57150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l-GR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257800" y="737344"/>
            <a:ext cx="330311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</a:rPr>
              <a:t>Καταγραφή ασθενειών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</a:rPr>
              <a:t>Χρήση της πληροφορίας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</a:rPr>
              <a:t>Οργάνωση της φροντίδας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</a:rPr>
              <a:t>Βελτίωσης της παρουσίας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4932040" y="3244578"/>
            <a:ext cx="1223962" cy="1055687"/>
          </a:xfrm>
          <a:prstGeom prst="ellips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l-GR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5940102" y="2741340"/>
            <a:ext cx="360363" cy="69532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295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0" y="76200"/>
            <a:ext cx="8991600" cy="838200"/>
          </a:xfrm>
        </p:spPr>
        <p:txBody>
          <a:bodyPr/>
          <a:lstStyle/>
          <a:p>
            <a:r>
              <a:rPr lang="el-GR" sz="3200" dirty="0"/>
              <a:t>Μοντέλο Μακροχρόνιας Φροντίδας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l-GR" sz="3200" dirty="0" smtClean="0"/>
              <a:t>Chronic </a:t>
            </a:r>
            <a:r>
              <a:rPr lang="el-GR" sz="3200" dirty="0"/>
              <a:t>Care Model CCM </a:t>
            </a:r>
            <a:r>
              <a:rPr lang="en-US" sz="3200" dirty="0" smtClean="0"/>
              <a:t>(</a:t>
            </a:r>
            <a:r>
              <a:rPr lang="el-GR" sz="3200" dirty="0" smtClean="0"/>
              <a:t>Σύνοψη</a:t>
            </a:r>
            <a:r>
              <a:rPr lang="en-US" sz="3200" dirty="0" smtClean="0"/>
              <a:t>)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200" b="1" dirty="0" smtClean="0">
                <a:solidFill>
                  <a:srgbClr val="04516D"/>
                </a:solidFill>
              </a:rPr>
              <a:t>Η </a:t>
            </a:r>
            <a:r>
              <a:rPr lang="el-GR" sz="2200" b="1" dirty="0">
                <a:solidFill>
                  <a:srgbClr val="04516D"/>
                </a:solidFill>
              </a:rPr>
              <a:t>Έμφαση δίνεται </a:t>
            </a:r>
            <a:r>
              <a:rPr lang="el-GR" sz="2200" b="1" dirty="0" smtClean="0">
                <a:solidFill>
                  <a:srgbClr val="04516D"/>
                </a:solidFill>
              </a:rPr>
              <a:t>στη</a:t>
            </a:r>
            <a:r>
              <a:rPr lang="en-US" sz="2200" b="1" dirty="0">
                <a:solidFill>
                  <a:srgbClr val="04516D"/>
                </a:solidFill>
              </a:rPr>
              <a:t>:</a:t>
            </a:r>
            <a:endParaRPr lang="en-US" sz="2200" b="1" dirty="0" smtClean="0">
              <a:solidFill>
                <a:srgbClr val="04516D"/>
              </a:solidFill>
            </a:endParaRPr>
          </a:p>
          <a:p>
            <a:pPr>
              <a:spcBef>
                <a:spcPts val="0"/>
              </a:spcBef>
            </a:pPr>
            <a:r>
              <a:rPr lang="el-GR" sz="2200" b="1" dirty="0" smtClean="0">
                <a:solidFill>
                  <a:srgbClr val="04516D"/>
                </a:solidFill>
              </a:rPr>
              <a:t>Σύνδεση ενημερωμένων και δραστήριων ανθρώπων σε μακροχρόνια συνθήκες με ενεργές ομάδες επαγγελματιών,</a:t>
            </a:r>
          </a:p>
          <a:p>
            <a:pPr>
              <a:spcBef>
                <a:spcPts val="0"/>
              </a:spcBef>
            </a:pPr>
            <a:r>
              <a:rPr lang="el-GR" sz="2200" b="1" dirty="0" smtClean="0">
                <a:solidFill>
                  <a:srgbClr val="04516D"/>
                </a:solidFill>
              </a:rPr>
              <a:t>Παροχή συντονισμένης διατομεακής φροντίδας, </a:t>
            </a:r>
          </a:p>
          <a:p>
            <a:pPr>
              <a:spcBef>
                <a:spcPts val="0"/>
              </a:spcBef>
            </a:pPr>
            <a:r>
              <a:rPr lang="el-GR" sz="2200" b="1" dirty="0" smtClean="0">
                <a:solidFill>
                  <a:srgbClr val="04516D"/>
                </a:solidFill>
              </a:rPr>
              <a:t>Κάλυψη των αναγκών των ασθενών και χρησιμοποιώντας τρέχοντα δεδομένα της ασθένειάς τους, </a:t>
            </a:r>
          </a:p>
          <a:p>
            <a:pPr>
              <a:spcBef>
                <a:spcPts val="0"/>
              </a:spcBef>
            </a:pPr>
            <a:r>
              <a:rPr lang="el-GR" sz="2200" b="1" dirty="0" smtClean="0">
                <a:solidFill>
                  <a:srgbClr val="04516D"/>
                </a:solidFill>
              </a:rPr>
              <a:t>Άμεση ενημέρωση ενδιαφερομένων, </a:t>
            </a:r>
          </a:p>
          <a:p>
            <a:pPr>
              <a:spcBef>
                <a:spcPts val="0"/>
              </a:spcBef>
            </a:pPr>
            <a:r>
              <a:rPr lang="el-GR" sz="2200" b="1" dirty="0" smtClean="0">
                <a:solidFill>
                  <a:srgbClr val="04516D"/>
                </a:solidFill>
              </a:rPr>
              <a:t>Καταγραφή δεικτών, </a:t>
            </a:r>
          </a:p>
          <a:p>
            <a:pPr>
              <a:spcBef>
                <a:spcPts val="0"/>
              </a:spcBef>
            </a:pPr>
            <a:r>
              <a:rPr lang="el-GR" sz="2200" b="1" dirty="0" smtClean="0">
                <a:solidFill>
                  <a:srgbClr val="04516D"/>
                </a:solidFill>
              </a:rPr>
              <a:t>Αποτελεσματική εφαρμογή θεραπευτικών στρατηγικών στη διαχείριση της φροντίδας.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8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2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378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Γεώργιος Πιερράκος 2015. Γεώργιος Πιερράκος. «Ανάλυση Συστημάτων Μακροχρόνιας Φροντίδας (Θ). Ενότητα </a:t>
            </a:r>
            <a:r>
              <a:rPr lang="en-US" sz="2000" dirty="0" smtClean="0"/>
              <a:t>6</a:t>
            </a:r>
            <a:r>
              <a:rPr lang="el-GR" sz="2000" dirty="0"/>
              <a:t>: Διοικητικό Μοντέλο </a:t>
            </a:r>
            <a:r>
              <a:rPr lang="en-US" sz="2000" dirty="0"/>
              <a:t>Edward Wagner</a:t>
            </a:r>
            <a:r>
              <a:rPr lang="el-GR" sz="2000" dirty="0" smtClean="0"/>
              <a:t>». Έκδοση: 1.0. Αθήνα 2015.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9375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  <a:cs typeface="+mn-cs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.</a:t>
            </a:r>
            <a:endParaRPr lang="el-GR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32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83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βασικοί στόχοι είναι: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>
                <a:solidFill>
                  <a:srgbClr val="04516D"/>
                </a:solidFill>
              </a:rPr>
              <a:t>Η μείωση του κόστους της περίθαλψης της χρόνιας ασθένειας με την παράλληλη βελτίωση της ποιότητας, </a:t>
            </a:r>
          </a:p>
          <a:p>
            <a:r>
              <a:rPr lang="el-GR" b="1" dirty="0" smtClean="0">
                <a:solidFill>
                  <a:srgbClr val="04516D"/>
                </a:solidFill>
              </a:rPr>
              <a:t>Η επικέντρωση της προσπάθειας στους ασθενείς με υψηλό κόστος περίθαλψης, </a:t>
            </a:r>
          </a:p>
          <a:p>
            <a:r>
              <a:rPr lang="el-GR" b="1" dirty="0" smtClean="0">
                <a:solidFill>
                  <a:srgbClr val="04516D"/>
                </a:solidFill>
              </a:rPr>
              <a:t>Ο προσανατολισμός της πρωτοβάθμιας περίθαλψης στη μακροχρόνια φροντίδα και </a:t>
            </a:r>
          </a:p>
          <a:p>
            <a:r>
              <a:rPr lang="el-GR" b="1" dirty="0" smtClean="0">
                <a:solidFill>
                  <a:srgbClr val="04516D"/>
                </a:solidFill>
              </a:rPr>
              <a:t>Η εξατομικευμένη αντιμετώπιση του ασθενή. 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0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4692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Μοντέλο Μακροχρόνιας Φροντίδας Chronic Care Model CCM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04516D"/>
                </a:solidFill>
              </a:rPr>
              <a:t>H ποιότητα της παροχή υπηρεσιών σε ασθενείς Μακροχρόνιας Ασθένειας εξαρτάται από του εξής βασικούς παράγοντες: </a:t>
            </a:r>
          </a:p>
          <a:p>
            <a:r>
              <a:rPr lang="el-GR" b="1" dirty="0">
                <a:solidFill>
                  <a:srgbClr val="04516D"/>
                </a:solidFill>
              </a:rPr>
              <a:t>Υποστήριξη της </a:t>
            </a:r>
            <a:r>
              <a:rPr lang="el-GR" b="1" dirty="0" smtClean="0">
                <a:solidFill>
                  <a:srgbClr val="04516D"/>
                </a:solidFill>
              </a:rPr>
              <a:t>αυτοφροντίδας </a:t>
            </a:r>
            <a:endParaRPr lang="el-GR" b="1" dirty="0">
              <a:solidFill>
                <a:srgbClr val="04516D"/>
              </a:solidFill>
            </a:endParaRPr>
          </a:p>
          <a:p>
            <a:r>
              <a:rPr lang="el-GR" b="1" dirty="0">
                <a:solidFill>
                  <a:srgbClr val="04516D"/>
                </a:solidFill>
              </a:rPr>
              <a:t>Υποστήριξη στη λήψη αποφάσεων</a:t>
            </a:r>
          </a:p>
          <a:p>
            <a:r>
              <a:rPr lang="el-GR" b="1" dirty="0">
                <a:solidFill>
                  <a:srgbClr val="04516D"/>
                </a:solidFill>
              </a:rPr>
              <a:t>Σχεδιασμός συστήματος διανομής</a:t>
            </a:r>
          </a:p>
          <a:p>
            <a:r>
              <a:rPr lang="el-GR" b="1" dirty="0">
                <a:solidFill>
                  <a:srgbClr val="04516D"/>
                </a:solidFill>
              </a:rPr>
              <a:t> Κλινικό Πληροφοριακό σύστημα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3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17 - Καμπύλη γραμμή σύνδεσης"/>
          <p:cNvCxnSpPr/>
          <p:nvPr/>
        </p:nvCxnSpPr>
        <p:spPr>
          <a:xfrm rot="16200000" flipH="1">
            <a:off x="2951820" y="4257092"/>
            <a:ext cx="2016224" cy="1224136"/>
          </a:xfrm>
          <a:prstGeom prst="curvedConnector3">
            <a:avLst>
              <a:gd name="adj1" fmla="val 50000"/>
            </a:avLst>
          </a:prstGeom>
          <a:ln w="381000">
            <a:solidFill>
              <a:schemeClr val="tx2">
                <a:lumMod val="40000"/>
                <a:lumOff val="60000"/>
              </a:schemeClr>
            </a:solidFill>
          </a:ln>
          <a:effectLst>
            <a:innerShdw blurRad="1270000" dist="2540000" dir="2154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Καμπύλη γραμμή σύνδεσης"/>
          <p:cNvCxnSpPr/>
          <p:nvPr/>
        </p:nvCxnSpPr>
        <p:spPr>
          <a:xfrm rot="5400000">
            <a:off x="4535996" y="4257092"/>
            <a:ext cx="2016224" cy="1224136"/>
          </a:xfrm>
          <a:prstGeom prst="curvedConnector3">
            <a:avLst>
              <a:gd name="adj1" fmla="val 50000"/>
            </a:avLst>
          </a:prstGeom>
          <a:ln w="381000">
            <a:solidFill>
              <a:schemeClr val="tx2">
                <a:lumMod val="40000"/>
                <a:lumOff val="60000"/>
              </a:schemeClr>
            </a:solidFill>
          </a:ln>
          <a:effectLst>
            <a:innerShdw blurRad="1270000" dist="2540000" dir="2154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539552" y="4221088"/>
            <a:ext cx="3024336" cy="14401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" name="14 - Έλλειψη"/>
          <p:cNvSpPr/>
          <p:nvPr/>
        </p:nvSpPr>
        <p:spPr>
          <a:xfrm>
            <a:off x="5868144" y="4221088"/>
            <a:ext cx="2736304" cy="14401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" name="15 - Έλλειψη"/>
          <p:cNvSpPr/>
          <p:nvPr/>
        </p:nvSpPr>
        <p:spPr>
          <a:xfrm>
            <a:off x="179512" y="116632"/>
            <a:ext cx="8784976" cy="39604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3" name="12 - Έλλειψη"/>
          <p:cNvSpPr/>
          <p:nvPr/>
        </p:nvSpPr>
        <p:spPr>
          <a:xfrm>
            <a:off x="1475656" y="548680"/>
            <a:ext cx="7416824" cy="316835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" name="1 - TextBox"/>
          <p:cNvSpPr txBox="1"/>
          <p:nvPr/>
        </p:nvSpPr>
        <p:spPr>
          <a:xfrm>
            <a:off x="899592" y="908720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Τοπική Κοινωνία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827584" y="141277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Πόροι και Πολιτικές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691680" y="2132855"/>
            <a:ext cx="2016224" cy="86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Υποστήριξη </a:t>
            </a:r>
          </a:p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Αυτοφροντίδας 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779912" y="2132855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Υποστήριξη στη λήψη αποφάσεων 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5580112" y="2060847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Σχεδιασμός συστήματος διανομής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7127776" y="2060847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Κλινικό Πληροφοριακό σύστημα 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755576" y="4509120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Ευαισθητοποιημένος </a:t>
            </a:r>
          </a:p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Κινητοποιημένος </a:t>
            </a:r>
          </a:p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Ασθενής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6084168" y="4437112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Ευαισθητοποιημένη </a:t>
            </a:r>
          </a:p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Προετοιμασμένη Ομάδα Παροχής υπηρεσιών 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3779912" y="4725144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Παραγωγική Αλληλεπίδραση 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220072" y="908720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Σύστημα Υγείας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771800" y="6237312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Λειτουργικά και Κλινικά Αποτελέσματα 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- Βέλος προς τα κάτω"/>
          <p:cNvSpPr/>
          <p:nvPr/>
        </p:nvSpPr>
        <p:spPr>
          <a:xfrm>
            <a:off x="3923928" y="5589240"/>
            <a:ext cx="1656184" cy="64807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>
            <a:off x="3491880" y="4581128"/>
            <a:ext cx="2520280" cy="0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>
            <a:off x="3563888" y="5373216"/>
            <a:ext cx="2520280" cy="0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475656" y="548680"/>
            <a:ext cx="7416824" cy="31683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4" name="Oval 23"/>
          <p:cNvSpPr/>
          <p:nvPr/>
        </p:nvSpPr>
        <p:spPr>
          <a:xfrm>
            <a:off x="179512" y="116632"/>
            <a:ext cx="8784976" cy="39604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994333" y="6350551"/>
            <a:ext cx="1749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Wagner E.H., 1998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61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5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3" grpId="0" animBg="1"/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88723"/>
            <a:ext cx="6264696" cy="46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Oval 15"/>
          <p:cNvSpPr/>
          <p:nvPr/>
        </p:nvSpPr>
        <p:spPr>
          <a:xfrm>
            <a:off x="1187624" y="3284984"/>
            <a:ext cx="1296144" cy="1223962"/>
          </a:xfrm>
          <a:prstGeom prst="ellipse">
            <a:avLst/>
          </a:prstGeom>
          <a:noFill/>
          <a:ln w="603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V="1">
            <a:off x="2339752" y="3284984"/>
            <a:ext cx="1728192" cy="215404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l-GR" dirty="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3923928" y="1484784"/>
            <a:ext cx="4537075" cy="2665413"/>
          </a:xfrm>
          <a:prstGeom prst="ellipse">
            <a:avLst/>
          </a:prstGeom>
          <a:solidFill>
            <a:srgbClr val="003399"/>
          </a:solidFill>
          <a:ln w="57150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l-GR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284290" y="1916584"/>
            <a:ext cx="36718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l-GR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Ενδυνάμωση ασθενούς ο νοσηλευτής διαχειριστής της ασθένειας με τη συνεργασία του ασθενούς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02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Ισορροπία της ικανότητας για αυτό-φροντίδα</a:t>
            </a:r>
          </a:p>
        </p:txBody>
      </p:sp>
      <p:sp>
        <p:nvSpPr>
          <p:cNvPr id="133123" name="Isosceles Triangle 67"/>
          <p:cNvSpPr>
            <a:spLocks noChangeArrowheads="1"/>
          </p:cNvSpPr>
          <p:nvPr/>
        </p:nvSpPr>
        <p:spPr bwMode="auto">
          <a:xfrm>
            <a:off x="971550" y="3573463"/>
            <a:ext cx="2952750" cy="1439862"/>
          </a:xfrm>
          <a:prstGeom prst="triangle">
            <a:avLst>
              <a:gd name="adj" fmla="val 50000"/>
            </a:avLst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 dirty="0"/>
          </a:p>
        </p:txBody>
      </p:sp>
      <p:cxnSp>
        <p:nvCxnSpPr>
          <p:cNvPr id="70" name="Straight Connector 69"/>
          <p:cNvCxnSpPr>
            <a:cxnSpLocks noChangeShapeType="1"/>
          </p:cNvCxnSpPr>
          <p:nvPr/>
        </p:nvCxnSpPr>
        <p:spPr bwMode="auto">
          <a:xfrm>
            <a:off x="250825" y="3573463"/>
            <a:ext cx="8137525" cy="0"/>
          </a:xfrm>
          <a:prstGeom prst="line">
            <a:avLst/>
          </a:prstGeom>
          <a:noFill/>
          <a:ln w="539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1" name="TextBox 70"/>
          <p:cNvSpPr txBox="1"/>
          <p:nvPr/>
        </p:nvSpPr>
        <p:spPr>
          <a:xfrm>
            <a:off x="0" y="1989138"/>
            <a:ext cx="158432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400" b="1" dirty="0">
                <a:solidFill>
                  <a:srgbClr val="800000"/>
                </a:solidFill>
                <a:latin typeface="Calibri" panose="020F0502020204030204" pitchFamily="34" charset="0"/>
              </a:rPr>
              <a:t>Ικανότητας αυτοφροντίδας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55650" y="2492375"/>
            <a:ext cx="1439863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Νοσηλευτική παρέμβαση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411413" y="2636838"/>
            <a:ext cx="17287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Διαταραχή της Υγείας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140200" y="2492375"/>
            <a:ext cx="1727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Ανάγκες Αυτοφροντίδας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165181" y="2505681"/>
            <a:ext cx="187166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600" b="1" dirty="0">
                <a:solidFill>
                  <a:srgbClr val="800000"/>
                </a:solidFill>
                <a:latin typeface="Calibri" panose="020F0502020204030204" pitchFamily="34" charset="0"/>
              </a:rPr>
              <a:t>Συνολικές ανάγκες αυτοφροντίδας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600200" y="4114800"/>
            <a:ext cx="17287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Ισορροπία </a:t>
            </a:r>
          </a:p>
        </p:txBody>
      </p:sp>
      <p:cxnSp>
        <p:nvCxnSpPr>
          <p:cNvPr id="77" name="Straight Connector 76"/>
          <p:cNvCxnSpPr>
            <a:cxnSpLocks noChangeShapeType="1"/>
          </p:cNvCxnSpPr>
          <p:nvPr/>
        </p:nvCxnSpPr>
        <p:spPr bwMode="auto">
          <a:xfrm>
            <a:off x="250825" y="3357563"/>
            <a:ext cx="7993063" cy="719137"/>
          </a:xfrm>
          <a:prstGeom prst="line">
            <a:avLst/>
          </a:prstGeom>
          <a:noFill/>
          <a:ln w="5397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80" name="Straight Connector 79"/>
          <p:cNvCxnSpPr>
            <a:cxnSpLocks noChangeShapeType="1"/>
          </p:cNvCxnSpPr>
          <p:nvPr/>
        </p:nvCxnSpPr>
        <p:spPr bwMode="auto">
          <a:xfrm flipV="1">
            <a:off x="250825" y="3573463"/>
            <a:ext cx="8137525" cy="215900"/>
          </a:xfrm>
          <a:prstGeom prst="line">
            <a:avLst/>
          </a:prstGeom>
          <a:noFill/>
          <a:ln w="5397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84" name="Straight Arrow Connector 83"/>
          <p:cNvCxnSpPr>
            <a:cxnSpLocks noChangeShapeType="1"/>
          </p:cNvCxnSpPr>
          <p:nvPr/>
        </p:nvCxnSpPr>
        <p:spPr bwMode="auto">
          <a:xfrm rot="5400000">
            <a:off x="215900" y="3176588"/>
            <a:ext cx="792163" cy="1587"/>
          </a:xfrm>
          <a:prstGeom prst="straightConnector1">
            <a:avLst/>
          </a:prstGeom>
          <a:noFill/>
          <a:ln w="38100" algn="ctr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85" name="Straight Arrow Connector 84"/>
          <p:cNvCxnSpPr>
            <a:cxnSpLocks noChangeShapeType="1"/>
          </p:cNvCxnSpPr>
          <p:nvPr/>
        </p:nvCxnSpPr>
        <p:spPr bwMode="auto">
          <a:xfrm rot="5400000">
            <a:off x="1150937" y="3392488"/>
            <a:ext cx="360363" cy="1588"/>
          </a:xfrm>
          <a:prstGeom prst="straightConnector1">
            <a:avLst/>
          </a:prstGeom>
          <a:noFill/>
          <a:ln w="38100" algn="ctr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88" name="Straight Arrow Connector 87"/>
          <p:cNvCxnSpPr>
            <a:cxnSpLocks noChangeShapeType="1"/>
          </p:cNvCxnSpPr>
          <p:nvPr/>
        </p:nvCxnSpPr>
        <p:spPr bwMode="auto">
          <a:xfrm rot="5400000">
            <a:off x="2987675" y="3284538"/>
            <a:ext cx="576263" cy="1587"/>
          </a:xfrm>
          <a:prstGeom prst="straightConnector1">
            <a:avLst/>
          </a:prstGeom>
          <a:noFill/>
          <a:ln w="38100" algn="ctr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90" name="Straight Arrow Connector 89"/>
          <p:cNvCxnSpPr>
            <a:cxnSpLocks noChangeShapeType="1"/>
          </p:cNvCxnSpPr>
          <p:nvPr/>
        </p:nvCxnSpPr>
        <p:spPr bwMode="auto">
          <a:xfrm rot="5400000">
            <a:off x="4572000" y="3284538"/>
            <a:ext cx="576263" cy="1587"/>
          </a:xfrm>
          <a:prstGeom prst="straightConnector1">
            <a:avLst/>
          </a:prstGeom>
          <a:noFill/>
          <a:ln w="38100" algn="ctr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91" name="Straight Arrow Connector 90"/>
          <p:cNvCxnSpPr>
            <a:cxnSpLocks noChangeShapeType="1"/>
          </p:cNvCxnSpPr>
          <p:nvPr/>
        </p:nvCxnSpPr>
        <p:spPr bwMode="auto">
          <a:xfrm rot="5400000">
            <a:off x="7814469" y="3428207"/>
            <a:ext cx="574675" cy="1587"/>
          </a:xfrm>
          <a:prstGeom prst="straightConnector1">
            <a:avLst/>
          </a:prstGeom>
          <a:noFill/>
          <a:ln w="38100" algn="ctr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</p:cxnSp>
      <p:sp>
        <p:nvSpPr>
          <p:cNvPr id="95" name="TextBox 94"/>
          <p:cNvSpPr txBox="1"/>
          <p:nvPr/>
        </p:nvSpPr>
        <p:spPr>
          <a:xfrm>
            <a:off x="1187450" y="1341438"/>
            <a:ext cx="237648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b="1" dirty="0">
                <a:latin typeface="Calibri" panose="020F0502020204030204" pitchFamily="34" charset="0"/>
              </a:rPr>
              <a:t>Επαγγελματίες Υγείας </a:t>
            </a:r>
          </a:p>
        </p:txBody>
      </p:sp>
      <p:cxnSp>
        <p:nvCxnSpPr>
          <p:cNvPr id="97" name="Straight Connector 96"/>
          <p:cNvCxnSpPr/>
          <p:nvPr/>
        </p:nvCxnSpPr>
        <p:spPr>
          <a:xfrm rot="5400000" flipH="1" flipV="1">
            <a:off x="1296194" y="2024857"/>
            <a:ext cx="863600" cy="360362"/>
          </a:xfrm>
          <a:prstGeom prst="line">
            <a:avLst/>
          </a:prstGeom>
          <a:ln w="34925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83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6273 L 2.5E-6 0.0527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2.5E-6 -0.0314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5787 L 0.00034 0.01574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3" grpId="0"/>
      <p:bldP spid="74" grpId="0"/>
      <p:bldP spid="75" grpId="0"/>
      <p:bldP spid="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Αυτοφροντίδα σε τ</a:t>
            </a:r>
            <a:r>
              <a:rPr lang="el-GR" dirty="0" smtClean="0"/>
              <a:t>έσσερα </a:t>
            </a:r>
            <a:r>
              <a:rPr lang="el-GR" dirty="0"/>
              <a:t>στάδια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Ατομικό,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Νοσηλευτικό,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Βελτίωσης της ποιότητας </a:t>
            </a:r>
            <a:r>
              <a:rPr lang="el-GR" b="1" dirty="0" smtClean="0">
                <a:solidFill>
                  <a:srgbClr val="04516D"/>
                </a:solidFill>
              </a:rPr>
              <a:t>ζωής</a:t>
            </a:r>
            <a:r>
              <a:rPr lang="en-US" b="1" dirty="0" smtClean="0">
                <a:solidFill>
                  <a:srgbClr val="04516D"/>
                </a:solidFill>
              </a:rPr>
              <a:t>,</a:t>
            </a:r>
            <a:endParaRPr lang="el-GR" b="1" dirty="0">
              <a:solidFill>
                <a:srgbClr val="04516D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Περιβάλλον κοινωνικό </a:t>
            </a:r>
            <a:r>
              <a:rPr lang="el-GR" b="1" dirty="0" smtClean="0">
                <a:solidFill>
                  <a:srgbClr val="04516D"/>
                </a:solidFill>
              </a:rPr>
              <a:t>οικογενειακό</a:t>
            </a:r>
            <a:r>
              <a:rPr lang="en-US" b="1" dirty="0" smtClean="0">
                <a:solidFill>
                  <a:srgbClr val="04516D"/>
                </a:solidFill>
              </a:rPr>
              <a:t>.</a:t>
            </a:r>
            <a:endParaRPr lang="el-GR" b="1" dirty="0">
              <a:solidFill>
                <a:srgbClr val="04516D"/>
              </a:solidFill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3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αυτοφροντίδας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Φροντίδα και Δράση για κάποιον άλλον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Καθοδήγηση ή Κατεύθυνση σε κάποιον άλλον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Παροχή φυσικής υποστήριξης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Παροχή ψυχολογικής υποστήριξης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Παροχή ενός υποστηρικτικού, εξελίξιμου περιβάλλοντος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Εκπαίδευση Φροντιστή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88723"/>
            <a:ext cx="6264696" cy="46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3274914" y="116632"/>
            <a:ext cx="4537075" cy="2665413"/>
          </a:xfrm>
          <a:prstGeom prst="ellipse">
            <a:avLst/>
          </a:prstGeom>
          <a:solidFill>
            <a:srgbClr val="003399"/>
          </a:solidFill>
          <a:ln w="57150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l-GR" dirty="0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635276" y="548432"/>
            <a:ext cx="36718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l-GR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Κάνουμε το σωστό εύκολα:</a:t>
            </a:r>
            <a:endParaRPr lang="en-GB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lvl="1" eaLnBrk="1" hangingPunct="1">
              <a:buFontTx/>
              <a:buChar char="•"/>
              <a:defRPr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Εκπαιδευμένο προσωπικό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lvl="1" eaLnBrk="1" hangingPunct="1">
              <a:buFontTx/>
              <a:buChar char="•"/>
              <a:defRPr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Κατάλληλα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εργαλεία- Πρωτόκολλα  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auto">
          <a:xfrm>
            <a:off x="2555776" y="3283695"/>
            <a:ext cx="1223963" cy="1055687"/>
          </a:xfrm>
          <a:prstGeom prst="ellips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l-GR" dirty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563839" y="2612182"/>
            <a:ext cx="863600" cy="86360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622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7846</TotalTime>
  <Words>871</Words>
  <Application>Microsoft Office PowerPoint</Application>
  <PresentationFormat>Προβολή στην οθόνη (4:3)</PresentationFormat>
  <Paragraphs>146</Paragraphs>
  <Slides>20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20</vt:i4>
      </vt:variant>
    </vt:vector>
  </HeadingPairs>
  <TitlesOfParts>
    <vt:vector size="23" baseType="lpstr">
      <vt:lpstr>Angles</vt:lpstr>
      <vt:lpstr>OC_template_updated</vt:lpstr>
      <vt:lpstr>1_OC_template_updated</vt:lpstr>
      <vt:lpstr>Ανάλυση Συστημάτων Μακροχρόνιας Φροντίδας (Θ)</vt:lpstr>
      <vt:lpstr>Οι βασικοί στόχοι είναι: </vt:lpstr>
      <vt:lpstr>Μοντέλο Μακροχρόνιας Φροντίδας Chronic Care Model CCM</vt:lpstr>
      <vt:lpstr>Παρουσίαση του PowerPoint</vt:lpstr>
      <vt:lpstr>Παρουσίαση του PowerPoint</vt:lpstr>
      <vt:lpstr>Ισορροπία της ικανότητας για αυτό-φροντίδα</vt:lpstr>
      <vt:lpstr>Αυτοφροντίδα σε τέσσερα στάδια </vt:lpstr>
      <vt:lpstr>Στόχοι αυτοφροντίδας </vt:lpstr>
      <vt:lpstr>Παρουσίαση του PowerPoint</vt:lpstr>
      <vt:lpstr>Παρουσίαση του PowerPoint</vt:lpstr>
      <vt:lpstr>Παρουσίαση του PowerPoint</vt:lpstr>
      <vt:lpstr>Τρίγωνο Kaiser</vt:lpstr>
      <vt:lpstr>Παρουσίαση του PowerPoint</vt:lpstr>
      <vt:lpstr>Μοντέλο Μακροχρόνιας Φροντίδας  Chronic Care Model CCM (Σύνοψη)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opencourses@teiath.gr</dc:creator>
  <cp:lastModifiedBy>fkaram2</cp:lastModifiedBy>
  <cp:revision>579</cp:revision>
  <cp:lastPrinted>2014-11-24T11:26:11Z</cp:lastPrinted>
  <dcterms:created xsi:type="dcterms:W3CDTF">2006-11-13T14:31:32Z</dcterms:created>
  <dcterms:modified xsi:type="dcterms:W3CDTF">2015-07-13T10:54:03Z</dcterms:modified>
</cp:coreProperties>
</file>