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Lst>
  <p:notesMasterIdLst>
    <p:notesMasterId r:id="rId21"/>
  </p:notesMasterIdLst>
  <p:handoutMasterIdLst>
    <p:handoutMasterId r:id="rId22"/>
  </p:handoutMasterIdLst>
  <p:sldIdLst>
    <p:sldId id="256" r:id="rId2"/>
    <p:sldId id="268" r:id="rId3"/>
    <p:sldId id="269" r:id="rId4"/>
    <p:sldId id="270" r:id="rId5"/>
    <p:sldId id="271" r:id="rId6"/>
    <p:sldId id="272" r:id="rId7"/>
    <p:sldId id="273" r:id="rId8"/>
    <p:sldId id="274" r:id="rId9"/>
    <p:sldId id="275" r:id="rId10"/>
    <p:sldId id="276" r:id="rId11"/>
    <p:sldId id="277" r:id="rId12"/>
    <p:sldId id="278" r:id="rId13"/>
    <p:sldId id="279" r:id="rId14"/>
    <p:sldId id="257" r:id="rId15"/>
    <p:sldId id="262" r:id="rId16"/>
    <p:sldId id="264" r:id="rId17"/>
    <p:sldId id="265" r:id="rId18"/>
    <p:sldId id="266" r:id="rId19"/>
    <p:sldId id="261" r:id="rId20"/>
  </p:sldIdLst>
  <p:sldSz cx="9144000" cy="6858000" type="screen4x3"/>
  <p:notesSz cx="7104063" cy="10234613"/>
  <p:custDataLst>
    <p:tags r:id="rId23"/>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223">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A82"/>
    <a:srgbClr val="820000"/>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35" autoAdjust="0"/>
    <p:restoredTop sz="94660"/>
  </p:normalViewPr>
  <p:slideViewPr>
    <p:cSldViewPr>
      <p:cViewPr varScale="1">
        <p:scale>
          <a:sx n="105" d="100"/>
          <a:sy n="105" d="100"/>
        </p:scale>
        <p:origin x="-192"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24/11/2015</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24/11/2015</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dirty="0"/>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13</a:t>
            </a:fld>
            <a:endParaRPr lang="el-GR" dirty="0"/>
          </a:p>
        </p:txBody>
      </p:sp>
    </p:spTree>
    <p:extLst>
      <p:ext uri="{BB962C8B-B14F-4D97-AF65-F5344CB8AC3E}">
        <p14:creationId xmlns:p14="http://schemas.microsoft.com/office/powerpoint/2010/main" val="3017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14</a:t>
            </a:fld>
            <a:endParaRPr lang="el-GR" dirty="0"/>
          </a:p>
        </p:txBody>
      </p:sp>
    </p:spTree>
    <p:extLst>
      <p:ext uri="{BB962C8B-B14F-4D97-AF65-F5344CB8AC3E}">
        <p14:creationId xmlns:p14="http://schemas.microsoft.com/office/powerpoint/2010/main" val="2749721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15</a:t>
            </a:fld>
            <a:endParaRPr lang="el-GR" dirty="0"/>
          </a:p>
        </p:txBody>
      </p:sp>
    </p:spTree>
    <p:extLst>
      <p:ext uri="{BB962C8B-B14F-4D97-AF65-F5344CB8AC3E}">
        <p14:creationId xmlns:p14="http://schemas.microsoft.com/office/powerpoint/2010/main" val="1537509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16</a:t>
            </a:fld>
            <a:endParaRPr lang="el-GR" dirty="0"/>
          </a:p>
        </p:txBody>
      </p:sp>
    </p:spTree>
    <p:extLst>
      <p:ext uri="{BB962C8B-B14F-4D97-AF65-F5344CB8AC3E}">
        <p14:creationId xmlns:p14="http://schemas.microsoft.com/office/powerpoint/2010/main" val="3310165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17</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18</a:t>
            </a:fld>
            <a:endParaRPr lang="el-GR"/>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A82"/>
                </a:solidFill>
              </a:defRPr>
            </a:lvl1pPr>
          </a:lstStyle>
          <a:p>
            <a:r>
              <a:rPr lang="en-US" dirty="0" smtClean="0"/>
              <a:t>Click to edit Master title style</a:t>
            </a:r>
            <a:endParaRPr lang="el-GR" dirty="0"/>
          </a:p>
        </p:txBody>
      </p:sp>
      <p:sp>
        <p:nvSpPr>
          <p:cNvPr id="3" name="Content Placeholder 2"/>
          <p:cNvSpPr>
            <a:spLocks noGrp="1"/>
          </p:cNvSpPr>
          <p:nvPr>
            <p:ph idx="1"/>
          </p:nvPr>
        </p:nvSpPr>
        <p:spPr/>
        <p:txBody>
          <a:bodyPr/>
          <a:lstStyle>
            <a:lvl1pPr>
              <a:spcBef>
                <a:spcPts val="1200"/>
              </a:spcBef>
              <a:defRPr sz="2400"/>
            </a:lvl1pPr>
            <a:lvl2pPr marL="742950" indent="-285750">
              <a:spcBef>
                <a:spcPts val="600"/>
              </a:spcBef>
              <a:buFont typeface="Courier New" panose="02070309020205020404" pitchFamily="49" charset="0"/>
              <a:buChar char="o"/>
              <a:defRPr sz="2200"/>
            </a:lvl2pPr>
            <a:lvl3pPr marL="1143000" indent="-228600">
              <a:buFont typeface="Calibri" panose="020F0502020204030204" pitchFamily="34" charset="0"/>
              <a:buChar char="−"/>
              <a:defRPr sz="200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l-GR" dirty="0"/>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commons.wikimedia.org/wiki/File:STUDENTS_AND_TEACHER_IN_A_CLASSROOM_AT_CATHEDRAL_HIGH_SCHOOL_IN_NEW_ULM,_MINNESOTA._THE_TOWN_IS_A_COUNTY_SEAT_TRADING..._-_NARA_-_558214.jpg" TargetMode="External"/><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hyperlink" Target="http://commons.wikimedia.org/wiki/User:US_National_Archives_bot"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smtClean="0">
                <a:solidFill>
                  <a:schemeClr val="tx1"/>
                </a:solidFill>
                <a:latin typeface="+mn-lt"/>
              </a:rPr>
              <a:t>Μέθοδοι Διδασκαλίας στη Νοσηλευτική</a:t>
            </a:r>
            <a:endParaRPr lang="el-GR" sz="3600" b="1" dirty="0">
              <a:solidFill>
                <a:schemeClr val="tx1"/>
              </a:solidFill>
              <a:latin typeface="+mn-lt"/>
            </a:endParaRPr>
          </a:p>
        </p:txBody>
      </p:sp>
      <p:sp>
        <p:nvSpPr>
          <p:cNvPr id="3" name="Υπότιτλος 2"/>
          <p:cNvSpPr>
            <a:spLocks noGrp="1"/>
          </p:cNvSpPr>
          <p:nvPr>
            <p:ph type="subTitle" idx="1"/>
          </p:nvPr>
        </p:nvSpPr>
        <p:spPr>
          <a:xfrm>
            <a:off x="1369368" y="3096543"/>
            <a:ext cx="6400800" cy="1752600"/>
          </a:xfrm>
        </p:spPr>
        <p:txBody>
          <a:bodyPr>
            <a:normAutofit/>
          </a:bodyPr>
          <a:lstStyle/>
          <a:p>
            <a:pPr>
              <a:spcBef>
                <a:spcPts val="0"/>
              </a:spcBef>
              <a:spcAft>
                <a:spcPts val="1200"/>
              </a:spcAft>
            </a:pPr>
            <a:r>
              <a:rPr lang="el-GR" sz="2800" b="1" dirty="0" smtClean="0"/>
              <a:t>Ενότητα 4</a:t>
            </a:r>
            <a:r>
              <a:rPr lang="el-GR" sz="2800" dirty="0" smtClean="0"/>
              <a:t>:</a:t>
            </a:r>
            <a:r>
              <a:rPr lang="en-US" sz="2800" dirty="0" smtClean="0"/>
              <a:t> </a:t>
            </a:r>
            <a:r>
              <a:rPr lang="el-GR" sz="2800" dirty="0" smtClean="0"/>
              <a:t>Ερωτηματική Μέθοδος</a:t>
            </a:r>
            <a:endParaRPr lang="en-US" sz="2800" dirty="0" smtClean="0"/>
          </a:p>
          <a:p>
            <a:pPr>
              <a:spcBef>
                <a:spcPts val="0"/>
              </a:spcBef>
            </a:pPr>
            <a:r>
              <a:rPr lang="el-GR" sz="2400" dirty="0"/>
              <a:t>Ελένη Ευαγγέλου, Ευγενία </a:t>
            </a:r>
            <a:r>
              <a:rPr lang="el-GR" sz="2400" dirty="0" err="1"/>
              <a:t>Βλάχου</a:t>
            </a:r>
            <a:endParaRPr lang="el-GR" sz="2400" dirty="0"/>
          </a:p>
          <a:p>
            <a:pPr>
              <a:spcBef>
                <a:spcPts val="0"/>
              </a:spcBef>
            </a:pPr>
            <a:r>
              <a:rPr lang="el-GR" sz="2400" dirty="0"/>
              <a:t>Τμήμα Νοσηλευτικής</a:t>
            </a:r>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026"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Ταξινόμηση </a:t>
            </a:r>
            <a:r>
              <a:rPr lang="el-GR" dirty="0" smtClean="0"/>
              <a:t>ερωτήσεων </a:t>
            </a:r>
            <a:r>
              <a:rPr lang="el-GR" sz="3200" b="0" dirty="0" smtClean="0"/>
              <a:t>1/2</a:t>
            </a:r>
            <a:endParaRPr lang="el-GR" sz="3200" b="0" dirty="0"/>
          </a:p>
        </p:txBody>
      </p:sp>
      <p:sp>
        <p:nvSpPr>
          <p:cNvPr id="3" name="Θέση περιεχομένου 2"/>
          <p:cNvSpPr>
            <a:spLocks noGrp="1"/>
          </p:cNvSpPr>
          <p:nvPr>
            <p:ph idx="1"/>
          </p:nvPr>
        </p:nvSpPr>
        <p:spPr/>
        <p:txBody>
          <a:bodyPr/>
          <a:lstStyle/>
          <a:p>
            <a:r>
              <a:rPr lang="el-GR" dirty="0"/>
              <a:t>Ατομικές </a:t>
            </a:r>
            <a:r>
              <a:rPr lang="el-GR" dirty="0" smtClean="0"/>
              <a:t>ερωτήσεις, </a:t>
            </a:r>
            <a:endParaRPr lang="el-GR" dirty="0"/>
          </a:p>
          <a:p>
            <a:r>
              <a:rPr lang="el-GR" dirty="0"/>
              <a:t>Ομαδικές </a:t>
            </a:r>
            <a:r>
              <a:rPr lang="el-GR" dirty="0" smtClean="0"/>
              <a:t>ερωτήσεις,</a:t>
            </a:r>
            <a:endParaRPr lang="el-GR" dirty="0"/>
          </a:p>
          <a:p>
            <a:r>
              <a:rPr lang="el-GR" dirty="0"/>
              <a:t>Ρητορικές </a:t>
            </a:r>
            <a:r>
              <a:rPr lang="el-GR" dirty="0" smtClean="0"/>
              <a:t>ερωτήσεις,</a:t>
            </a:r>
            <a:endParaRPr lang="el-GR" dirty="0"/>
          </a:p>
          <a:p>
            <a:r>
              <a:rPr lang="el-GR" dirty="0"/>
              <a:t>Αντίστροφες </a:t>
            </a:r>
            <a:r>
              <a:rPr lang="el-GR" dirty="0" smtClean="0"/>
              <a:t>ερωτήσεις,</a:t>
            </a:r>
            <a:endParaRPr lang="el-GR" dirty="0"/>
          </a:p>
          <a:p>
            <a:r>
              <a:rPr lang="el-GR" dirty="0" err="1"/>
              <a:t>Διαζευτικές</a:t>
            </a:r>
            <a:r>
              <a:rPr lang="el-GR" dirty="0"/>
              <a:t> ερωτήσεις (ναι , όχι, σωστό</a:t>
            </a:r>
            <a:r>
              <a:rPr lang="el-GR" dirty="0" smtClean="0"/>
              <a:t>...),</a:t>
            </a:r>
            <a:endParaRPr lang="el-GR" dirty="0"/>
          </a:p>
          <a:p>
            <a:r>
              <a:rPr lang="el-GR" dirty="0"/>
              <a:t>Πληροφοριακού τύπου ερωτήσεις (ανάκλησης, περιγραφής ή σύγκρισης</a:t>
            </a:r>
            <a:r>
              <a:rPr lang="el-GR" dirty="0" smtClean="0"/>
              <a:t>).</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a:t>
            </a:fld>
            <a:endParaRPr lang="el-GR"/>
          </a:p>
        </p:txBody>
      </p:sp>
    </p:spTree>
    <p:extLst>
      <p:ext uri="{BB962C8B-B14F-4D97-AF65-F5344CB8AC3E}">
        <p14:creationId xmlns:p14="http://schemas.microsoft.com/office/powerpoint/2010/main" val="41245471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Ταξινόμηση ερωτήσεων </a:t>
            </a:r>
            <a:r>
              <a:rPr lang="el-GR" sz="3200" b="0" dirty="0" smtClean="0"/>
              <a:t>2/2</a:t>
            </a:r>
            <a:endParaRPr lang="el-GR" dirty="0"/>
          </a:p>
        </p:txBody>
      </p:sp>
      <p:sp>
        <p:nvSpPr>
          <p:cNvPr id="3" name="Θέση περιεχομένου 2"/>
          <p:cNvSpPr>
            <a:spLocks noGrp="1"/>
          </p:cNvSpPr>
          <p:nvPr>
            <p:ph idx="1"/>
          </p:nvPr>
        </p:nvSpPr>
        <p:spPr/>
        <p:txBody>
          <a:bodyPr/>
          <a:lstStyle/>
          <a:p>
            <a:r>
              <a:rPr lang="el-GR" dirty="0"/>
              <a:t>Διευκρινιστικές </a:t>
            </a:r>
            <a:r>
              <a:rPr lang="el-GR" dirty="0" smtClean="0"/>
              <a:t>ερωτήσεις,</a:t>
            </a:r>
            <a:endParaRPr lang="el-GR" dirty="0"/>
          </a:p>
          <a:p>
            <a:r>
              <a:rPr lang="el-GR" dirty="0"/>
              <a:t>Ερωτήσεις </a:t>
            </a:r>
            <a:r>
              <a:rPr lang="el-GR" dirty="0" smtClean="0"/>
              <a:t>επιβεβαίωσης,</a:t>
            </a:r>
            <a:endParaRPr lang="el-GR" dirty="0"/>
          </a:p>
          <a:p>
            <a:r>
              <a:rPr lang="el-GR" dirty="0"/>
              <a:t>Ερωτήσεις που ενεργοποιούν την </a:t>
            </a:r>
            <a:r>
              <a:rPr lang="el-GR" dirty="0" smtClean="0"/>
              <a:t>σκέψη, </a:t>
            </a:r>
            <a:endParaRPr lang="el-GR" dirty="0"/>
          </a:p>
          <a:p>
            <a:pPr marL="914400" lvl="1" indent="-457200">
              <a:buFont typeface="+mj-lt"/>
              <a:buAutoNum type="arabicPeriod"/>
            </a:pPr>
            <a:r>
              <a:rPr lang="el-GR" dirty="0" smtClean="0"/>
              <a:t>Επεξηγηματικού </a:t>
            </a:r>
            <a:r>
              <a:rPr lang="el-GR" dirty="0"/>
              <a:t>τύπου </a:t>
            </a:r>
            <a:r>
              <a:rPr lang="el-GR" dirty="0" smtClean="0"/>
              <a:t>ερωτήσεις,</a:t>
            </a:r>
            <a:endParaRPr lang="el-GR" dirty="0"/>
          </a:p>
          <a:p>
            <a:pPr marL="914400" lvl="1" indent="-457200">
              <a:buFont typeface="+mj-lt"/>
              <a:buAutoNum type="arabicPeriod"/>
            </a:pPr>
            <a:r>
              <a:rPr lang="el-GR" dirty="0"/>
              <a:t>Ερωτήσεις σύνθεσης ή </a:t>
            </a:r>
            <a:r>
              <a:rPr lang="el-GR" dirty="0" smtClean="0"/>
              <a:t>περίληψης,</a:t>
            </a:r>
            <a:endParaRPr lang="el-GR" dirty="0"/>
          </a:p>
          <a:p>
            <a:pPr marL="914400" lvl="1" indent="-457200">
              <a:buFont typeface="+mj-lt"/>
              <a:buAutoNum type="arabicPeriod"/>
            </a:pPr>
            <a:r>
              <a:rPr lang="el-GR" dirty="0"/>
              <a:t>Ερωτήσεις </a:t>
            </a:r>
            <a:r>
              <a:rPr lang="el-GR" dirty="0" smtClean="0"/>
              <a:t>κρίσεως.</a:t>
            </a:r>
            <a:endParaRPr lang="el-GR" dirty="0"/>
          </a:p>
          <a:p>
            <a:r>
              <a:rPr lang="el-GR" dirty="0"/>
              <a:t>Ανοικτού τύπου </a:t>
            </a:r>
            <a:r>
              <a:rPr lang="el-GR" dirty="0" smtClean="0"/>
              <a:t>ερωτήσεις. </a:t>
            </a:r>
            <a:endParaRPr lang="el-GR" dirty="0"/>
          </a:p>
          <a:p>
            <a:pPr lvl="1"/>
            <a:r>
              <a:rPr lang="el-GR" dirty="0"/>
              <a:t>(χαμηλού επιπέδου- γνώση, κατανόηση, εφαρμογή</a:t>
            </a:r>
            <a:r>
              <a:rPr lang="el-GR" dirty="0" smtClean="0"/>
              <a:t>),</a:t>
            </a:r>
            <a:endParaRPr lang="el-GR" dirty="0"/>
          </a:p>
          <a:p>
            <a:pPr lvl="1"/>
            <a:r>
              <a:rPr lang="el-GR" dirty="0"/>
              <a:t>(υψηλού επιπέδου- ανάλυση, σύνθεση, αξιολόγηση</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10</a:t>
            </a:fld>
            <a:endParaRPr lang="el-GR"/>
          </a:p>
        </p:txBody>
      </p:sp>
    </p:spTree>
    <p:extLst>
      <p:ext uri="{BB962C8B-B14F-4D97-AF65-F5344CB8AC3E}">
        <p14:creationId xmlns:p14="http://schemas.microsoft.com/office/powerpoint/2010/main" val="36392577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Ταξινόμηση των ερωτήσεων κατά B. </a:t>
            </a:r>
            <a:r>
              <a:rPr lang="el-GR" dirty="0" err="1"/>
              <a:t>Bloom</a:t>
            </a:r>
            <a:r>
              <a:rPr lang="el-GR" dirty="0"/>
              <a:t> (1956)</a:t>
            </a:r>
          </a:p>
        </p:txBody>
      </p:sp>
      <p:sp>
        <p:nvSpPr>
          <p:cNvPr id="3" name="Θέση περιεχομένου 2"/>
          <p:cNvSpPr>
            <a:spLocks noGrp="1"/>
          </p:cNvSpPr>
          <p:nvPr>
            <p:ph idx="1"/>
          </p:nvPr>
        </p:nvSpPr>
        <p:spPr/>
        <p:txBody>
          <a:bodyPr/>
          <a:lstStyle/>
          <a:p>
            <a:pPr marL="0" indent="0">
              <a:buNone/>
            </a:pPr>
            <a:r>
              <a:rPr lang="el-GR" dirty="0"/>
              <a:t>Στηρίζεται στην ταξινόμηση των εκπαιδευτικών σκοπών &amp; ταξινομεί τις ερωτήσεις στις παρακάτω κατηγορίες:</a:t>
            </a:r>
          </a:p>
          <a:p>
            <a:r>
              <a:rPr lang="el-GR" dirty="0"/>
              <a:t>Γνώσης, Κατανόησης (αντίληψης</a:t>
            </a:r>
            <a:r>
              <a:rPr lang="el-GR" dirty="0" smtClean="0"/>
              <a:t>),</a:t>
            </a:r>
            <a:endParaRPr lang="el-GR" dirty="0"/>
          </a:p>
          <a:p>
            <a:r>
              <a:rPr lang="el-GR" dirty="0"/>
              <a:t>Εφαρμογής, </a:t>
            </a:r>
            <a:r>
              <a:rPr lang="el-GR" dirty="0" smtClean="0"/>
              <a:t>Ανάλυσης,</a:t>
            </a:r>
            <a:endParaRPr lang="el-GR" dirty="0"/>
          </a:p>
          <a:p>
            <a:r>
              <a:rPr lang="el-GR" dirty="0"/>
              <a:t>Σύνθεσης, </a:t>
            </a:r>
            <a:r>
              <a:rPr lang="el-GR" dirty="0" smtClean="0"/>
              <a:t>Αξιολόγησης. </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11</a:t>
            </a:fld>
            <a:endParaRPr lang="el-GR"/>
          </a:p>
        </p:txBody>
      </p:sp>
    </p:spTree>
    <p:extLst>
      <p:ext uri="{BB962C8B-B14F-4D97-AF65-F5344CB8AC3E}">
        <p14:creationId xmlns:p14="http://schemas.microsoft.com/office/powerpoint/2010/main" val="36944017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Ταξινόμηση ερωτήσεων κατά τον J. </a:t>
            </a:r>
            <a:r>
              <a:rPr lang="el-GR" dirty="0" err="1"/>
              <a:t>Gallagher</a:t>
            </a:r>
            <a:r>
              <a:rPr lang="el-GR" dirty="0"/>
              <a:t> &amp; M. </a:t>
            </a:r>
            <a:r>
              <a:rPr lang="el-GR" dirty="0" err="1"/>
              <a:t>Ascher</a:t>
            </a:r>
            <a:r>
              <a:rPr lang="el-GR" dirty="0"/>
              <a:t> </a:t>
            </a:r>
          </a:p>
        </p:txBody>
      </p:sp>
      <p:sp>
        <p:nvSpPr>
          <p:cNvPr id="3" name="Θέση περιεχομένου 2"/>
          <p:cNvSpPr>
            <a:spLocks noGrp="1"/>
          </p:cNvSpPr>
          <p:nvPr>
            <p:ph idx="1"/>
          </p:nvPr>
        </p:nvSpPr>
        <p:spPr/>
        <p:txBody>
          <a:bodyPr/>
          <a:lstStyle/>
          <a:p>
            <a:pPr marL="0" indent="0">
              <a:buNone/>
            </a:pPr>
            <a:r>
              <a:rPr lang="el-GR" dirty="0"/>
              <a:t>Στηρίζεται στο πρότυπο της δομής της νοημοσύνης &amp; ταξινομεί τις ερωτήσεις στις εξής κατηγορίες</a:t>
            </a:r>
            <a:r>
              <a:rPr lang="el-GR" dirty="0" smtClean="0"/>
              <a:t>:</a:t>
            </a:r>
          </a:p>
          <a:p>
            <a:r>
              <a:rPr lang="el-GR" dirty="0" smtClean="0"/>
              <a:t>Μνήμης, </a:t>
            </a:r>
            <a:endParaRPr lang="el-GR" dirty="0"/>
          </a:p>
          <a:p>
            <a:r>
              <a:rPr lang="el-GR" dirty="0"/>
              <a:t>Συγκλίνουσας &amp; Αποκλίνουσας </a:t>
            </a:r>
            <a:r>
              <a:rPr lang="el-GR" dirty="0" smtClean="0"/>
              <a:t>σκέψης,</a:t>
            </a:r>
            <a:endParaRPr lang="el-GR" dirty="0"/>
          </a:p>
          <a:p>
            <a:r>
              <a:rPr lang="el-GR" dirty="0"/>
              <a:t>Αξιολόγησης &amp; </a:t>
            </a:r>
          </a:p>
          <a:p>
            <a:r>
              <a:rPr lang="el-GR" dirty="0"/>
              <a:t>Κοινές ή συνηθισμένες </a:t>
            </a:r>
            <a:r>
              <a:rPr lang="el-GR" dirty="0" smtClean="0"/>
              <a:t>ερωτήσεις.</a:t>
            </a:r>
            <a:endParaRPr lang="el-GR" dirty="0"/>
          </a:p>
          <a:p>
            <a:pPr marL="0" indent="0">
              <a:buNone/>
            </a:pP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12</a:t>
            </a:fld>
            <a:endParaRPr lang="el-GR"/>
          </a:p>
        </p:txBody>
      </p:sp>
    </p:spTree>
    <p:extLst>
      <p:ext uri="{BB962C8B-B14F-4D97-AF65-F5344CB8AC3E}">
        <p14:creationId xmlns:p14="http://schemas.microsoft.com/office/powerpoint/2010/main" val="8903962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2" name="Ομάδα 1"/>
          <p:cNvGrpSpPr/>
          <p:nvPr/>
        </p:nvGrpSpPr>
        <p:grpSpPr>
          <a:xfrm>
            <a:off x="1767633" y="5931169"/>
            <a:ext cx="5828703" cy="768532"/>
            <a:chOff x="1767633" y="5931169"/>
            <a:chExt cx="5828703" cy="768532"/>
          </a:xfrm>
        </p:grpSpPr>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9"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a:t>Ευγενία </a:t>
            </a:r>
            <a:r>
              <a:rPr lang="el-GR" sz="2000" dirty="0" smtClean="0"/>
              <a:t>Βλάχου, Ελένη Ευαγγέλου 2014. </a:t>
            </a:r>
            <a:r>
              <a:rPr lang="el-GR" sz="2000" dirty="0"/>
              <a:t>Ευγενία </a:t>
            </a:r>
            <a:r>
              <a:rPr lang="el-GR" sz="2000" dirty="0" smtClean="0"/>
              <a:t>Βλάχου, Ελένη Ευαγγέλου. «Μέθοδοι Διδασκαλίας στη Νοσηλευτική. Ενότητα 4</a:t>
            </a:r>
            <a:r>
              <a:rPr lang="en-US" sz="2000" dirty="0" smtClean="0"/>
              <a:t>:</a:t>
            </a:r>
            <a:r>
              <a:rPr lang="el-GR" sz="2000" dirty="0"/>
              <a:t> Ερωτηματική </a:t>
            </a:r>
            <a:r>
              <a:rPr lang="el-GR" sz="2000" dirty="0" smtClean="0"/>
              <a:t>Μέθοδος». </a:t>
            </a:r>
            <a:r>
              <a:rPr lang="el-GR" sz="2000" dirty="0"/>
              <a:t>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1728192"/>
          </a:xfrm>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τα οποία εμπεριέχονται σε αυτό και τα οποία αναφέρονται μαζί με τους όρους χρήσης τους στο «Σημείωμα Χρήσης Έργων Τρίτων</a:t>
            </a:r>
            <a:r>
              <a:rPr lang="el-GR" sz="1800" dirty="0" smtClean="0"/>
              <a:t>».                     </a:t>
            </a:r>
          </a:p>
          <a:p>
            <a:pPr marL="0" indent="0">
              <a:buNone/>
            </a:pPr>
            <a:endParaRPr lang="el-GR" sz="1800" dirty="0"/>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35896" y="2555008"/>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155448"/>
            <a:ext cx="9036496" cy="3456384"/>
          </a:xfrm>
          <a:prstGeom prst="rect">
            <a:avLst/>
          </a:prstGeom>
        </p:spPr>
        <p:txBody>
          <a:bodyPr vert="horz" wrap="square" lIns="91440" tIns="45720" rIns="91440" bIns="45720" rtlCol="0" anchor="ctr">
            <a:normAutofit/>
          </a:bodyPr>
          <a:lstStyle/>
          <a:p>
            <a:r>
              <a:rPr lang="el-GR" dirty="0">
                <a:latin typeface="+mn-lt"/>
              </a:rPr>
              <a:t>[1] http://creativecommons.org/licenses/by-nc-sa/4.0/ </a:t>
            </a:r>
            <a:endParaRPr lang="en-US" dirty="0" smtClean="0">
              <a:latin typeface="+mn-lt"/>
            </a:endParaRPr>
          </a:p>
          <a:p>
            <a:endParaRPr lang="el-GR" dirty="0">
              <a:latin typeface="+mn-lt"/>
            </a:endParaRPr>
          </a:p>
          <a:p>
            <a:r>
              <a:rPr lang="el-GR" dirty="0">
                <a:latin typeface="+mn-lt"/>
              </a:rPr>
              <a:t>Ως </a:t>
            </a:r>
            <a:r>
              <a:rPr lang="el-GR" b="1" dirty="0">
                <a:latin typeface="+mn-lt"/>
              </a:rPr>
              <a:t>Μη Εμπορική</a:t>
            </a:r>
            <a:r>
              <a:rPr lang="el-GR" dirty="0">
                <a:latin typeface="+mn-lt"/>
              </a:rPr>
              <a:t> ορίζεται η χρήση:</a:t>
            </a:r>
          </a:p>
          <a:p>
            <a:pPr marL="342900" lvl="0" indent="-342900">
              <a:buFont typeface="Arial" panose="020B0604020202020204" pitchFamily="34" charset="0"/>
              <a:buChar char="•"/>
            </a:pPr>
            <a:r>
              <a:rPr lang="el-GR" dirty="0">
                <a:latin typeface="+mn-lt"/>
              </a:rPr>
              <a:t>που δεν περιλαμβάνει άμεσο ή έμμεσο οικονομικό όφελος από την χρήση του έργου, για το διανομέα του έργου και αδειοδόχο</a:t>
            </a:r>
          </a:p>
          <a:p>
            <a:pPr marL="342900" lvl="0" indent="-342900">
              <a:buFont typeface="Arial" panose="020B0604020202020204" pitchFamily="34" charset="0"/>
              <a:buChar cha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lvl="0" indent="-342900">
              <a:buFont typeface="Arial" panose="020B0604020202020204" pitchFamily="34" charset="0"/>
              <a:buChar char="•"/>
            </a:pPr>
            <a:r>
              <a:rPr lang="el-GR" dirty="0">
                <a:latin typeface="+mn-lt"/>
              </a:rPr>
              <a:t>που</a:t>
            </a:r>
            <a:r>
              <a:rPr lang="en-GB" dirty="0">
                <a:latin typeface="+mn-lt"/>
              </a:rPr>
              <a:t> </a:t>
            </a:r>
            <a:r>
              <a:rPr lang="el-GR" dirty="0">
                <a:latin typeface="+mn-lt"/>
              </a:rPr>
              <a:t>δεν προσπορίζει στο διανομέα του έργου και</a:t>
            </a:r>
            <a:r>
              <a:rPr lang="en-GB" dirty="0">
                <a:latin typeface="+mn-lt"/>
              </a:rPr>
              <a:t> </a:t>
            </a:r>
            <a:r>
              <a:rPr lang="el-GR" dirty="0">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a:t>
            </a:r>
            <a:r>
              <a:rPr lang="el-GR" dirty="0" smtClean="0">
                <a:latin typeface="+mn-lt"/>
              </a:rPr>
              <a:t>τόπο</a:t>
            </a:r>
            <a:endParaRPr lang="en-US" dirty="0" smtClean="0">
              <a:latin typeface="+mn-lt"/>
            </a:endParaRPr>
          </a:p>
          <a:p>
            <a:pPr marL="342900" lvl="0" indent="-342900">
              <a:buFont typeface="Arial" panose="020B0604020202020204" pitchFamily="34" charset="0"/>
              <a:buChar char="•"/>
            </a:pPr>
            <a:endParaRPr lang="el-GR" dirty="0">
              <a:latin typeface="+mn-lt"/>
            </a:endParaRPr>
          </a:p>
          <a:p>
            <a:r>
              <a:rPr lang="el-GR" dirty="0" smtClean="0">
                <a:latin typeface="+mn-lt"/>
              </a:rPr>
              <a:t>Ο </a:t>
            </a:r>
            <a:r>
              <a:rPr lang="el-GR" dirty="0">
                <a:latin typeface="+mn-lt"/>
              </a:rPr>
              <a:t>δικαιούχος μπορεί να παρέχει στον αδειοδόχο ξεχωριστή άδεια να χρησιμοποιεί το έργο για εμπορική χρήση, εφόσον αυτό του ζητηθεί</a:t>
            </a:r>
            <a:r>
              <a:rPr lang="el-GR" dirty="0" smtClean="0">
                <a:latin typeface="+mn-lt"/>
              </a:rPr>
              <a:t>.</a:t>
            </a:r>
            <a:endParaRPr lang="el-GR" dirty="0">
              <a:latin typeface="+mn-lt"/>
            </a:endParaRPr>
          </a:p>
        </p:txBody>
      </p:sp>
    </p:spTree>
    <p:extLst>
      <p:ext uri="{BB962C8B-B14F-4D97-AF65-F5344CB8AC3E}">
        <p14:creationId xmlns:p14="http://schemas.microsoft.com/office/powerpoint/2010/main" val="4937158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a:t>τ</a:t>
            </a:r>
            <a:r>
              <a:rPr lang="en-US" sz="2000" dirty="0" smtClean="0"/>
              <a:t>ο </a:t>
            </a:r>
            <a:r>
              <a:rPr lang="en-US" sz="2000" dirty="0"/>
              <a:t>Σημείωμα Αναφοράς</a:t>
            </a:r>
            <a:endParaRPr lang="el-GR" sz="2000" dirty="0"/>
          </a:p>
          <a:p>
            <a:pPr lvl="1">
              <a:buFont typeface="Wingdings" panose="05000000000000000000" pitchFamily="2" charset="2"/>
              <a:buChar char="§"/>
            </a:pPr>
            <a:r>
              <a:rPr lang="el-GR" sz="2000" dirty="0"/>
              <a:t>τ</a:t>
            </a:r>
            <a:r>
              <a:rPr lang="en-US" sz="2000" dirty="0" smtClean="0"/>
              <a:t>ο </a:t>
            </a:r>
            <a:r>
              <a:rPr lang="en-US" sz="2000" dirty="0"/>
              <a:t>Σημείωμα Αδειοδότησης</a:t>
            </a:r>
            <a:endParaRPr lang="el-GR" sz="2000" dirty="0"/>
          </a:p>
          <a:p>
            <a:pPr lvl="1">
              <a:buFont typeface="Wingdings" panose="05000000000000000000" pitchFamily="2" charset="2"/>
              <a:buChar char="§"/>
            </a:pPr>
            <a:r>
              <a:rPr lang="el-GR" sz="2000" dirty="0"/>
              <a:t>τ</a:t>
            </a:r>
            <a:r>
              <a:rPr lang="en-US" sz="2000" dirty="0" smtClean="0"/>
              <a:t>η </a:t>
            </a:r>
            <a:r>
              <a:rPr lang="en-US" sz="2000" dirty="0"/>
              <a:t>δήλωση </a:t>
            </a:r>
            <a:r>
              <a:rPr lang="el-GR" sz="2000" dirty="0" smtClean="0"/>
              <a:t>Δ</a:t>
            </a:r>
            <a:r>
              <a:rPr lang="en-US" sz="2000" dirty="0" smtClean="0"/>
              <a:t>ια</a:t>
            </a:r>
            <a:r>
              <a:rPr lang="el-GR" sz="2000" dirty="0"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υπερσυνδέσμους.</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ΤΕΙ Αθήνας</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Ερωτηματική μέθοδος</a:t>
            </a:r>
          </a:p>
        </p:txBody>
      </p:sp>
      <p:sp>
        <p:nvSpPr>
          <p:cNvPr id="3" name="Θέση περιεχομένου 2"/>
          <p:cNvSpPr>
            <a:spLocks noGrp="1"/>
          </p:cNvSpPr>
          <p:nvPr>
            <p:ph idx="1"/>
          </p:nvPr>
        </p:nvSpPr>
        <p:spPr/>
        <p:txBody>
          <a:bodyPr/>
          <a:lstStyle/>
          <a:p>
            <a:pPr marL="0" indent="0" algn="ctr">
              <a:buNone/>
            </a:pPr>
            <a:r>
              <a:rPr lang="el-GR" dirty="0"/>
              <a:t>Η ερωτηματική μέθοδος είναι αμφίδρομη επικοινωνία</a:t>
            </a:r>
          </a:p>
          <a:p>
            <a:pPr marL="0" indent="0">
              <a:buNone/>
            </a:pPr>
            <a:r>
              <a:rPr lang="el-GR" dirty="0"/>
              <a:t>Αποτελείται από δύο στοιχεία:</a:t>
            </a:r>
          </a:p>
          <a:p>
            <a:r>
              <a:rPr lang="el-GR" dirty="0"/>
              <a:t>την ερώτηση και</a:t>
            </a:r>
          </a:p>
          <a:p>
            <a:r>
              <a:rPr lang="el-GR" dirty="0"/>
              <a:t> την </a:t>
            </a:r>
            <a:r>
              <a:rPr lang="el-GR" dirty="0" smtClean="0"/>
              <a:t>απάντηση.</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a:t>
            </a:fld>
            <a:endParaRPr lang="el-GR"/>
          </a:p>
        </p:txBody>
      </p:sp>
    </p:spTree>
    <p:extLst>
      <p:ext uri="{BB962C8B-B14F-4D97-AF65-F5344CB8AC3E}">
        <p14:creationId xmlns:p14="http://schemas.microsoft.com/office/powerpoint/2010/main" val="22433087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Η επιτυχής ερωταπόκριση απαιτεί από τον </a:t>
            </a:r>
            <a:r>
              <a:rPr lang="el-GR" dirty="0" smtClean="0"/>
              <a:t>διδάσκοντα</a:t>
            </a:r>
            <a:endParaRPr lang="el-GR" dirty="0"/>
          </a:p>
        </p:txBody>
      </p:sp>
      <p:sp>
        <p:nvSpPr>
          <p:cNvPr id="3" name="Θέση περιεχομένου 2"/>
          <p:cNvSpPr>
            <a:spLocks noGrp="1"/>
          </p:cNvSpPr>
          <p:nvPr>
            <p:ph idx="1"/>
          </p:nvPr>
        </p:nvSpPr>
        <p:spPr/>
        <p:txBody>
          <a:bodyPr/>
          <a:lstStyle/>
          <a:p>
            <a:r>
              <a:rPr lang="el-GR" dirty="0" smtClean="0"/>
              <a:t>Ετοιμότητα, </a:t>
            </a:r>
            <a:endParaRPr lang="el-GR" dirty="0"/>
          </a:p>
          <a:p>
            <a:r>
              <a:rPr lang="el-GR" dirty="0"/>
              <a:t>Ενορατική &amp; διαγνωστική </a:t>
            </a:r>
            <a:r>
              <a:rPr lang="el-GR" dirty="0" smtClean="0"/>
              <a:t>ικανότητα,</a:t>
            </a:r>
            <a:endParaRPr lang="el-GR" dirty="0"/>
          </a:p>
          <a:p>
            <a:r>
              <a:rPr lang="el-GR" dirty="0"/>
              <a:t>Καλή γνώση του αντικειμένου </a:t>
            </a:r>
            <a:r>
              <a:rPr lang="el-GR" dirty="0" smtClean="0"/>
              <a:t>του,</a:t>
            </a:r>
            <a:endParaRPr lang="el-GR" dirty="0"/>
          </a:p>
          <a:p>
            <a:r>
              <a:rPr lang="el-GR" dirty="0"/>
              <a:t>Καλό χειρισμό της </a:t>
            </a:r>
            <a:r>
              <a:rPr lang="el-GR" dirty="0" smtClean="0"/>
              <a:t>γλώσσας.</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a:t>
            </a:fld>
            <a:endParaRPr lang="el-GR"/>
          </a:p>
        </p:txBody>
      </p:sp>
    </p:spTree>
    <p:extLst>
      <p:ext uri="{BB962C8B-B14F-4D97-AF65-F5344CB8AC3E}">
        <p14:creationId xmlns:p14="http://schemas.microsoft.com/office/powerpoint/2010/main" val="4806812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Χρήσεις της ερωτηματικής μεθόδου</a:t>
            </a:r>
          </a:p>
        </p:txBody>
      </p:sp>
      <p:sp>
        <p:nvSpPr>
          <p:cNvPr id="3" name="Θέση περιεχομένου 2"/>
          <p:cNvSpPr>
            <a:spLocks noGrp="1"/>
          </p:cNvSpPr>
          <p:nvPr>
            <p:ph idx="1"/>
          </p:nvPr>
        </p:nvSpPr>
        <p:spPr/>
        <p:txBody>
          <a:bodyPr/>
          <a:lstStyle/>
          <a:p>
            <a:r>
              <a:rPr lang="el-GR" dirty="0"/>
              <a:t>Για διαγνωστικούς </a:t>
            </a:r>
            <a:r>
              <a:rPr lang="el-GR" dirty="0" smtClean="0"/>
              <a:t>σκοπούς. </a:t>
            </a:r>
            <a:endParaRPr lang="el-GR" dirty="0"/>
          </a:p>
          <a:p>
            <a:r>
              <a:rPr lang="el-GR" dirty="0"/>
              <a:t>Σαν κύρια μέθοδο διδασκαλίας ( ελεύθερος διάλογος, μαιευτική μέθοδος</a:t>
            </a:r>
            <a:r>
              <a:rPr lang="el-GR" dirty="0" smtClean="0"/>
              <a:t>...).</a:t>
            </a:r>
            <a:endParaRPr lang="el-GR" dirty="0"/>
          </a:p>
          <a:p>
            <a:r>
              <a:rPr lang="el-GR" dirty="0"/>
              <a:t>Σαν συμπληρωματική της διάλεξης &amp; της </a:t>
            </a:r>
            <a:r>
              <a:rPr lang="el-GR" dirty="0" smtClean="0"/>
              <a:t>επίδειξης.</a:t>
            </a:r>
            <a:endParaRPr lang="el-GR" dirty="0"/>
          </a:p>
          <a:p>
            <a:r>
              <a:rPr lang="el-GR" dirty="0"/>
              <a:t>Για τον έλεγχο της πορείας της </a:t>
            </a:r>
            <a:r>
              <a:rPr lang="el-GR" dirty="0" smtClean="0"/>
              <a:t>διδασκαλίας.</a:t>
            </a:r>
            <a:endParaRPr lang="el-GR" dirty="0"/>
          </a:p>
          <a:p>
            <a:r>
              <a:rPr lang="el-GR" dirty="0"/>
              <a:t>Για τη δοκιμασία &amp; αξιολόγηση των </a:t>
            </a:r>
            <a:r>
              <a:rPr lang="el-GR" dirty="0" smtClean="0"/>
              <a:t>μαθητών.</a:t>
            </a:r>
            <a:endParaRPr lang="el-GR" dirty="0"/>
          </a:p>
          <a:p>
            <a:r>
              <a:rPr lang="el-GR" dirty="0"/>
              <a:t>Για πολλούς άλλους σκοπούς ( οργάνωση ύλης, τονισμός κύριων σημείων, διέγερση της περιέργειας των μαθητών</a:t>
            </a:r>
            <a:r>
              <a:rPr lang="el-GR" dirty="0" smtClean="0"/>
              <a:t>....).</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a:t>
            </a:fld>
            <a:endParaRPr lang="el-GR"/>
          </a:p>
        </p:txBody>
      </p:sp>
    </p:spTree>
    <p:extLst>
      <p:ext uri="{BB962C8B-B14F-4D97-AF65-F5344CB8AC3E}">
        <p14:creationId xmlns:p14="http://schemas.microsoft.com/office/powerpoint/2010/main" val="37453978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Οδηγίες για το σχεδιασμό και τη διατύπωση αποτελεσματικών ερωτήσεων</a:t>
            </a:r>
          </a:p>
        </p:txBody>
      </p:sp>
      <p:sp>
        <p:nvSpPr>
          <p:cNvPr id="3" name="Θέση περιεχομένου 2"/>
          <p:cNvSpPr>
            <a:spLocks noGrp="1"/>
          </p:cNvSpPr>
          <p:nvPr>
            <p:ph idx="1"/>
          </p:nvPr>
        </p:nvSpPr>
        <p:spPr/>
        <p:txBody>
          <a:bodyPr/>
          <a:lstStyle/>
          <a:p>
            <a:r>
              <a:rPr lang="el-GR" dirty="0" smtClean="0"/>
              <a:t>Σύντομες,</a:t>
            </a:r>
            <a:endParaRPr lang="el-GR" dirty="0"/>
          </a:p>
          <a:p>
            <a:r>
              <a:rPr lang="el-GR" dirty="0"/>
              <a:t>Ανάλογες του επιπέδου </a:t>
            </a:r>
            <a:r>
              <a:rPr lang="el-GR" dirty="0" smtClean="0"/>
              <a:t>εκπαίδευσης,</a:t>
            </a:r>
            <a:endParaRPr lang="el-GR" dirty="0"/>
          </a:p>
          <a:p>
            <a:r>
              <a:rPr lang="el-GR" dirty="0" smtClean="0"/>
              <a:t>Ξεκάθαρες,</a:t>
            </a:r>
            <a:endParaRPr lang="el-GR" dirty="0"/>
          </a:p>
          <a:p>
            <a:r>
              <a:rPr lang="el-GR" dirty="0"/>
              <a:t>Υποβολή προς </a:t>
            </a:r>
            <a:r>
              <a:rPr lang="el-GR" dirty="0" smtClean="0"/>
              <a:t>όλους,</a:t>
            </a:r>
            <a:endParaRPr lang="el-GR" dirty="0"/>
          </a:p>
          <a:p>
            <a:r>
              <a:rPr lang="el-GR" dirty="0"/>
              <a:t>Ενίσχυση θετική για την ορθή </a:t>
            </a:r>
            <a:r>
              <a:rPr lang="el-GR" dirty="0" smtClean="0"/>
              <a:t>απάντηση,</a:t>
            </a:r>
            <a:endParaRPr lang="el-GR" dirty="0"/>
          </a:p>
          <a:p>
            <a:r>
              <a:rPr lang="el-GR" dirty="0" err="1"/>
              <a:t>Επαναδιατύπωση</a:t>
            </a:r>
            <a:r>
              <a:rPr lang="el-GR" dirty="0"/>
              <a:t> για περαιτέρω </a:t>
            </a:r>
            <a:r>
              <a:rPr lang="el-GR" dirty="0" smtClean="0"/>
              <a:t>επεξεργασία.</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a:t>
            </a:fld>
            <a:endParaRPr lang="el-GR"/>
          </a:p>
        </p:txBody>
      </p:sp>
    </p:spTree>
    <p:extLst>
      <p:ext uri="{BB962C8B-B14F-4D97-AF65-F5344CB8AC3E}">
        <p14:creationId xmlns:p14="http://schemas.microsoft.com/office/powerpoint/2010/main" val="31896174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Η ερωτηματική μέθοδος δεν </a:t>
            </a:r>
            <a:r>
              <a:rPr lang="el-GR" dirty="0" smtClean="0"/>
              <a:t>χρησιμοποιείται</a:t>
            </a:r>
            <a:endParaRPr lang="el-GR" dirty="0"/>
          </a:p>
        </p:txBody>
      </p:sp>
      <p:sp>
        <p:nvSpPr>
          <p:cNvPr id="3" name="Θέση περιεχομένου 2"/>
          <p:cNvSpPr>
            <a:spLocks noGrp="1"/>
          </p:cNvSpPr>
          <p:nvPr>
            <p:ph idx="1"/>
          </p:nvPr>
        </p:nvSpPr>
        <p:spPr/>
        <p:txBody>
          <a:bodyPr/>
          <a:lstStyle/>
          <a:p>
            <a:r>
              <a:rPr lang="el-GR" dirty="0"/>
              <a:t>Ως ποινή των απρόσεκτων </a:t>
            </a:r>
            <a:r>
              <a:rPr lang="el-GR" dirty="0" smtClean="0"/>
              <a:t>μαθητών,</a:t>
            </a:r>
            <a:endParaRPr lang="el-GR" dirty="0"/>
          </a:p>
          <a:p>
            <a:r>
              <a:rPr lang="el-GR" dirty="0"/>
              <a:t>Ως τρόπος αποφυγής του διδάσκοντος να παρουσιάσει το </a:t>
            </a:r>
            <a:r>
              <a:rPr lang="el-GR" dirty="0" smtClean="0"/>
              <a:t>μάθημα.</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a:t>
            </a:fld>
            <a:endParaRPr lang="el-GR"/>
          </a:p>
        </p:txBody>
      </p:sp>
      <p:pic>
        <p:nvPicPr>
          <p:cNvPr id="5" name="Εικόνα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77139" y="2728008"/>
            <a:ext cx="3610409" cy="2391896"/>
          </a:xfrm>
          <a:prstGeom prst="rect">
            <a:avLst/>
          </a:prstGeom>
        </p:spPr>
      </p:pic>
      <p:sp>
        <p:nvSpPr>
          <p:cNvPr id="6" name="Rectangle 6"/>
          <p:cNvSpPr/>
          <p:nvPr/>
        </p:nvSpPr>
        <p:spPr>
          <a:xfrm>
            <a:off x="2123728" y="5238942"/>
            <a:ext cx="5040560" cy="646331"/>
          </a:xfrm>
          <a:prstGeom prst="rect">
            <a:avLst/>
          </a:prstGeom>
        </p:spPr>
        <p:txBody>
          <a:bodyPr wrap="square">
            <a:spAutoFit/>
          </a:bodyPr>
          <a:ls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1200" dirty="0" smtClean="0">
                <a:solidFill>
                  <a:schemeClr val="tx1">
                    <a:lumMod val="65000"/>
                    <a:lumOff val="35000"/>
                  </a:schemeClr>
                </a:solidFill>
                <a:latin typeface="+mn-lt"/>
              </a:rPr>
              <a:t>“</a:t>
            </a:r>
            <a:r>
              <a:rPr lang="en-US" sz="1200" dirty="0">
                <a:latin typeface="+mn-lt"/>
                <a:hlinkClick r:id="rId3"/>
              </a:rPr>
              <a:t>STUDENTS AND TEACHER IN A CLASSROOM AT CATHEDRAL HIGH SCHOOL IN NEW ULM, MINNESOTA. THE TOWN IS A COUNTY SEAT TRADING... - NARA </a:t>
            </a:r>
            <a:r>
              <a:rPr lang="en-US" sz="1200" dirty="0" smtClean="0">
                <a:latin typeface="+mn-lt"/>
                <a:hlinkClick r:id="rId3"/>
              </a:rPr>
              <a:t>– 558214</a:t>
            </a:r>
            <a:r>
              <a:rPr lang="en-US" sz="1200" dirty="0" smtClean="0">
                <a:latin typeface="+mn-lt"/>
              </a:rPr>
              <a:t>” </a:t>
            </a:r>
            <a:r>
              <a:rPr lang="el-GR" sz="1200" dirty="0" smtClean="0">
                <a:latin typeface="+mn-lt"/>
              </a:rPr>
              <a:t>από </a:t>
            </a:r>
            <a:r>
              <a:rPr lang="en-US" sz="1200" dirty="0">
                <a:latin typeface="+mn-lt"/>
                <a:hlinkClick r:id="rId4"/>
              </a:rPr>
              <a:t>US National Archives bot </a:t>
            </a:r>
            <a:r>
              <a:rPr lang="el-GR" sz="1200" dirty="0" smtClean="0">
                <a:solidFill>
                  <a:schemeClr val="tx1">
                    <a:lumMod val="65000"/>
                    <a:lumOff val="35000"/>
                  </a:schemeClr>
                </a:solidFill>
                <a:latin typeface="+mn-lt"/>
              </a:rPr>
              <a:t>διαθέσιμο ως κοινό κτήμα</a:t>
            </a:r>
            <a:endParaRPr lang="en-US" sz="1200" dirty="0">
              <a:solidFill>
                <a:schemeClr val="tx1">
                  <a:lumMod val="65000"/>
                  <a:lumOff val="35000"/>
                </a:schemeClr>
              </a:solidFill>
              <a:latin typeface="+mn-lt"/>
            </a:endParaRPr>
          </a:p>
        </p:txBody>
      </p:sp>
    </p:spTree>
    <p:extLst>
      <p:ext uri="{BB962C8B-B14F-4D97-AF65-F5344CB8AC3E}">
        <p14:creationId xmlns:p14="http://schemas.microsoft.com/office/powerpoint/2010/main" val="42111229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Κατηγορίες των ερωτήσεων</a:t>
            </a:r>
          </a:p>
        </p:txBody>
      </p:sp>
      <p:sp>
        <p:nvSpPr>
          <p:cNvPr id="3" name="Θέση περιεχομένου 2"/>
          <p:cNvSpPr>
            <a:spLocks noGrp="1"/>
          </p:cNvSpPr>
          <p:nvPr>
            <p:ph idx="1"/>
          </p:nvPr>
        </p:nvSpPr>
        <p:spPr/>
        <p:txBody>
          <a:bodyPr/>
          <a:lstStyle/>
          <a:p>
            <a:r>
              <a:rPr lang="el-GR" dirty="0"/>
              <a:t>Κοινές &amp; </a:t>
            </a:r>
          </a:p>
          <a:p>
            <a:r>
              <a:rPr lang="el-GR" dirty="0" smtClean="0"/>
              <a:t>Παιδαγωγικές. </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a:t>
            </a:fld>
            <a:endParaRPr lang="el-GR"/>
          </a:p>
        </p:txBody>
      </p:sp>
    </p:spTree>
    <p:extLst>
      <p:ext uri="{BB962C8B-B14F-4D97-AF65-F5344CB8AC3E}">
        <p14:creationId xmlns:p14="http://schemas.microsoft.com/office/powerpoint/2010/main" val="31017983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Παιδαγωγικές </a:t>
            </a:r>
            <a:r>
              <a:rPr lang="el-GR" dirty="0" smtClean="0"/>
              <a:t>ερωτήσεις </a:t>
            </a:r>
            <a:r>
              <a:rPr lang="el-GR" sz="3200" b="0" dirty="0" smtClean="0"/>
              <a:t>1/2</a:t>
            </a:r>
            <a:endParaRPr lang="el-GR" sz="3200" b="0" dirty="0"/>
          </a:p>
        </p:txBody>
      </p:sp>
      <p:sp>
        <p:nvSpPr>
          <p:cNvPr id="3" name="Θέση περιεχομένου 2"/>
          <p:cNvSpPr>
            <a:spLocks noGrp="1"/>
          </p:cNvSpPr>
          <p:nvPr>
            <p:ph idx="1"/>
          </p:nvPr>
        </p:nvSpPr>
        <p:spPr/>
        <p:txBody>
          <a:bodyPr/>
          <a:lstStyle/>
          <a:p>
            <a:r>
              <a:rPr lang="el-GR" dirty="0"/>
              <a:t>Παιδαγωγικές χαρακτηρίζονται οι ερωτήσεις που προάγουν</a:t>
            </a:r>
            <a:r>
              <a:rPr lang="el-GR" dirty="0" smtClean="0"/>
              <a:t>:</a:t>
            </a:r>
          </a:p>
          <a:p>
            <a:r>
              <a:rPr lang="el-GR" dirty="0" smtClean="0"/>
              <a:t>Τις </a:t>
            </a:r>
            <a:r>
              <a:rPr lang="el-GR" dirty="0"/>
              <a:t>διεργασίες της </a:t>
            </a:r>
            <a:r>
              <a:rPr lang="el-GR" dirty="0" smtClean="0"/>
              <a:t>τάξης,</a:t>
            </a:r>
            <a:endParaRPr lang="el-GR" dirty="0"/>
          </a:p>
          <a:p>
            <a:r>
              <a:rPr lang="el-GR" dirty="0"/>
              <a:t>Τους σκοπούς του </a:t>
            </a:r>
            <a:r>
              <a:rPr lang="el-GR" dirty="0" smtClean="0"/>
              <a:t>μαθήματος,</a:t>
            </a:r>
            <a:endParaRPr lang="el-GR" dirty="0"/>
          </a:p>
          <a:p>
            <a:r>
              <a:rPr lang="el-GR" dirty="0"/>
              <a:t>Τους σκοπούς της </a:t>
            </a:r>
            <a:r>
              <a:rPr lang="el-GR" dirty="0" smtClean="0"/>
              <a:t>αγωγής.</a:t>
            </a:r>
            <a:endParaRPr lang="el-GR" dirty="0"/>
          </a:p>
          <a:p>
            <a:pPr marL="0" indent="0">
              <a:buNone/>
            </a:pPr>
            <a:r>
              <a:rPr lang="el-GR" b="1" dirty="0"/>
              <a:t>Οι παιδαγωγικές ερωτήσεις βοηθούν τον μαθητή να μάθει </a:t>
            </a:r>
            <a:r>
              <a:rPr lang="el-GR" b="1" dirty="0" smtClean="0"/>
              <a:t>πως:</a:t>
            </a:r>
            <a:endParaRPr lang="el-GR" b="1" dirty="0"/>
          </a:p>
          <a:p>
            <a:r>
              <a:rPr lang="el-GR" dirty="0"/>
              <a:t>Να διερευνά τις υποθέσεις </a:t>
            </a:r>
            <a:r>
              <a:rPr lang="el-GR" dirty="0" smtClean="0"/>
              <a:t>του,</a:t>
            </a:r>
            <a:endParaRPr lang="el-GR" dirty="0"/>
          </a:p>
          <a:p>
            <a:r>
              <a:rPr lang="el-GR" dirty="0"/>
              <a:t>Να διευκρινίζει &amp; να αποσαφηνίζει επιστημονικές </a:t>
            </a:r>
            <a:r>
              <a:rPr lang="el-GR" dirty="0" smtClean="0"/>
              <a:t>αρχές,</a:t>
            </a:r>
            <a:endParaRPr lang="el-GR" dirty="0"/>
          </a:p>
          <a:p>
            <a:r>
              <a:rPr lang="el-GR" dirty="0"/>
              <a:t>Να δίνει δομή στη σκέψη </a:t>
            </a:r>
            <a:r>
              <a:rPr lang="el-GR" dirty="0" smtClean="0"/>
              <a:t>του,</a:t>
            </a:r>
            <a:endParaRPr lang="el-GR" dirty="0"/>
          </a:p>
          <a:p>
            <a:r>
              <a:rPr lang="el-GR" dirty="0"/>
              <a:t>Να ανακαλύπτει νέες λεωφόρους </a:t>
            </a:r>
            <a:r>
              <a:rPr lang="el-GR" dirty="0" smtClean="0"/>
              <a:t>έρευνας.</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a:t>
            </a:fld>
            <a:endParaRPr lang="el-GR"/>
          </a:p>
        </p:txBody>
      </p:sp>
    </p:spTree>
    <p:extLst>
      <p:ext uri="{BB962C8B-B14F-4D97-AF65-F5344CB8AC3E}">
        <p14:creationId xmlns:p14="http://schemas.microsoft.com/office/powerpoint/2010/main" val="15329762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Παιδαγωγικές ερωτήσεις </a:t>
            </a:r>
            <a:r>
              <a:rPr lang="el-GR" sz="3200" b="0" dirty="0" smtClean="0"/>
              <a:t>2/2</a:t>
            </a:r>
            <a:endParaRPr lang="el-GR" dirty="0"/>
          </a:p>
        </p:txBody>
      </p:sp>
      <p:sp>
        <p:nvSpPr>
          <p:cNvPr id="3" name="Θέση περιεχομένου 2"/>
          <p:cNvSpPr>
            <a:spLocks noGrp="1"/>
          </p:cNvSpPr>
          <p:nvPr>
            <p:ph idx="1"/>
          </p:nvPr>
        </p:nvSpPr>
        <p:spPr/>
        <p:txBody>
          <a:bodyPr/>
          <a:lstStyle/>
          <a:p>
            <a:r>
              <a:rPr lang="el-GR" dirty="0"/>
              <a:t>Να αποκτήσει </a:t>
            </a:r>
            <a:r>
              <a:rPr lang="el-GR" dirty="0" smtClean="0"/>
              <a:t>αυτοπεποίθηση,</a:t>
            </a:r>
            <a:endParaRPr lang="el-GR" dirty="0"/>
          </a:p>
          <a:p>
            <a:r>
              <a:rPr lang="el-GR" dirty="0"/>
              <a:t>Να στηριχθεί στη δική του ανεξάρτητη σκέψη &amp; </a:t>
            </a:r>
          </a:p>
          <a:p>
            <a:r>
              <a:rPr lang="el-GR" dirty="0"/>
              <a:t>Να καλλιεργήσει τη δημιουργική του </a:t>
            </a:r>
            <a:r>
              <a:rPr lang="el-GR" dirty="0" smtClean="0"/>
              <a:t>σκέψη.</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a:t>
            </a:fld>
            <a:endParaRPr lang="el-GR"/>
          </a:p>
        </p:txBody>
      </p:sp>
    </p:spTree>
    <p:extLst>
      <p:ext uri="{BB962C8B-B14F-4D97-AF65-F5344CB8AC3E}">
        <p14:creationId xmlns:p14="http://schemas.microsoft.com/office/powerpoint/2010/main" val="240007414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327f6e092e529a4d299f628b982bc309a98a596"/>
  <p:tag name="ISPRING_RESOURCE_PATHS_HASH_PRESENTER" val="ccc81611e2ecdea9f46b2abc5ba0c444a34edba3"/>
</p:tagLst>
</file>

<file path=ppt/theme/theme1.xml><?xml version="1.0" encoding="utf-8"?>
<a:theme xmlns:a="http://schemas.openxmlformats.org/drawingml/2006/main" name="OC_template_updated">
  <a:themeElements>
    <a:clrScheme name="Προσαρμοσμένο 16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183</TotalTime>
  <Words>800</Words>
  <Application>Microsoft Office PowerPoint</Application>
  <PresentationFormat>Προβολή στην οθόνη (4:3)</PresentationFormat>
  <Paragraphs>124</Paragraphs>
  <Slides>19</Slides>
  <Notes>7</Notes>
  <HiddenSlides>0</HiddenSlides>
  <MMClips>0</MMClips>
  <ScaleCrop>false</ScaleCrop>
  <HeadingPairs>
    <vt:vector size="4" baseType="variant">
      <vt:variant>
        <vt:lpstr>Θέμα</vt:lpstr>
      </vt:variant>
      <vt:variant>
        <vt:i4>1</vt:i4>
      </vt:variant>
      <vt:variant>
        <vt:lpstr>Τίτλοι διαφανειών</vt:lpstr>
      </vt:variant>
      <vt:variant>
        <vt:i4>19</vt:i4>
      </vt:variant>
    </vt:vector>
  </HeadingPairs>
  <TitlesOfParts>
    <vt:vector size="20" baseType="lpstr">
      <vt:lpstr>OC_template_updated</vt:lpstr>
      <vt:lpstr>Μέθοδοι Διδασκαλίας στη Νοσηλευτική</vt:lpstr>
      <vt:lpstr>Ερωτηματική μέθοδος</vt:lpstr>
      <vt:lpstr>Η επιτυχής ερωταπόκριση απαιτεί από τον διδάσκοντα</vt:lpstr>
      <vt:lpstr>Χρήσεις της ερωτηματικής μεθόδου</vt:lpstr>
      <vt:lpstr>Οδηγίες για το σχεδιασμό και τη διατύπωση αποτελεσματικών ερωτήσεων</vt:lpstr>
      <vt:lpstr>Η ερωτηματική μέθοδος δεν χρησιμοποιείται</vt:lpstr>
      <vt:lpstr>Κατηγορίες των ερωτήσεων</vt:lpstr>
      <vt:lpstr>Παιδαγωγικές ερωτήσεις 1/2</vt:lpstr>
      <vt:lpstr>Παιδαγωγικές ερωτήσεις 2/2</vt:lpstr>
      <vt:lpstr>Ταξινόμηση ερωτήσεων 1/2</vt:lpstr>
      <vt:lpstr>Ταξινόμηση ερωτήσεων 2/2</vt:lpstr>
      <vt:lpstr>Ταξινόμηση των ερωτήσεων κατά B. Bloom (1956)</vt:lpstr>
      <vt:lpstr>Ταξινόμηση ερωτήσεων κατά τον J. Gallagher &amp; M. Ascher </vt:lpstr>
      <vt:lpstr>Τέλος Ενότητας</vt:lpstr>
      <vt:lpstr>Σημειώματα</vt:lpstr>
      <vt:lpstr>Σημείωμα Αναφοράς</vt:lpstr>
      <vt:lpstr>Σημείωμα Αδειοδότησης</vt:lpstr>
      <vt:lpstr>Διατήρηση Σημειωμάτων</vt:lpstr>
      <vt:lpstr>Χρηματοδότηση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Τίτλος Μαθήματος</dc:title>
  <dc:creator>opencourses@teiath.gr</dc:creator>
  <cp:lastModifiedBy>fkaram2</cp:lastModifiedBy>
  <cp:revision>47</cp:revision>
  <dcterms:created xsi:type="dcterms:W3CDTF">2013-03-04T13:35:19Z</dcterms:created>
  <dcterms:modified xsi:type="dcterms:W3CDTF">2015-11-24T13:24:38Z</dcterms:modified>
</cp:coreProperties>
</file>