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18" r:id="rId3"/>
  </p:sldMasterIdLst>
  <p:notesMasterIdLst>
    <p:notesMasterId r:id="rId43"/>
  </p:notesMasterIdLst>
  <p:handoutMasterIdLst>
    <p:handoutMasterId r:id="rId44"/>
  </p:handoutMasterIdLst>
  <p:sldIdLst>
    <p:sldId id="256" r:id="rId4"/>
    <p:sldId id="267" r:id="rId5"/>
    <p:sldId id="268" r:id="rId6"/>
    <p:sldId id="269" r:id="rId7"/>
    <p:sldId id="270" r:id="rId8"/>
    <p:sldId id="271" r:id="rId9"/>
    <p:sldId id="272" r:id="rId10"/>
    <p:sldId id="273" r:id="rId11"/>
    <p:sldId id="274" r:id="rId12"/>
    <p:sldId id="275" r:id="rId13"/>
    <p:sldId id="296" r:id="rId14"/>
    <p:sldId id="302" r:id="rId15"/>
    <p:sldId id="297" r:id="rId16"/>
    <p:sldId id="276" r:id="rId17"/>
    <p:sldId id="277" r:id="rId18"/>
    <p:sldId id="298" r:id="rId19"/>
    <p:sldId id="278" r:id="rId20"/>
    <p:sldId id="279" r:id="rId21"/>
    <p:sldId id="280" r:id="rId22"/>
    <p:sldId id="299" r:id="rId23"/>
    <p:sldId id="281" r:id="rId24"/>
    <p:sldId id="282" r:id="rId25"/>
    <p:sldId id="283" r:id="rId26"/>
    <p:sldId id="284" r:id="rId27"/>
    <p:sldId id="285" r:id="rId28"/>
    <p:sldId id="286" r:id="rId29"/>
    <p:sldId id="300" r:id="rId30"/>
    <p:sldId id="287" r:id="rId31"/>
    <p:sldId id="301" r:id="rId32"/>
    <p:sldId id="288" r:id="rId33"/>
    <p:sldId id="289" r:id="rId34"/>
    <p:sldId id="295" r:id="rId35"/>
    <p:sldId id="257" r:id="rId36"/>
    <p:sldId id="262" r:id="rId37"/>
    <p:sldId id="264" r:id="rId38"/>
    <p:sldId id="303" r:id="rId39"/>
    <p:sldId id="304" r:id="rId40"/>
    <p:sldId id="266" r:id="rId41"/>
    <p:sldId id="261" r:id="rId42"/>
  </p:sldIdLst>
  <p:sldSz cx="9144000" cy="6858000" type="screen4x3"/>
  <p:notesSz cx="7104063" cy="10234613"/>
  <p:custDataLst>
    <p:tags r:id="rId45"/>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256"/>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gs" Target="tags/tag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A64DF364-197A-4EF6-AB39-619E93DE466B}" type="datetimeFigureOut">
              <a:rPr lang="el-GR"/>
              <a:pPr>
                <a:defRPr/>
              </a:pPr>
              <a:t>2/7/2015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94E1C454-4B37-416F-9AA3-67AACB97FCA9}" type="slidenum">
              <a:rPr lang="el-GR"/>
              <a:pPr>
                <a:defRPr/>
              </a:pPr>
              <a:t>‹#›</a:t>
            </a:fld>
            <a:endParaRPr lang="el-GR"/>
          </a:p>
        </p:txBody>
      </p:sp>
    </p:spTree>
    <p:extLst>
      <p:ext uri="{BB962C8B-B14F-4D97-AF65-F5344CB8AC3E}">
        <p14:creationId xmlns:p14="http://schemas.microsoft.com/office/powerpoint/2010/main" val="20311863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CC336060-E010-40E0-8412-6D39DD6AECF9}" type="datetimeFigureOut">
              <a:rPr lang="el-GR"/>
              <a:pPr>
                <a:defRPr/>
              </a:pPr>
              <a:t>2/7/2015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E7039B8F-B3DB-4CF8-B2E2-171CC14C1840}" type="slidenum">
              <a:rPr lang="el-GR"/>
              <a:pPr>
                <a:defRPr/>
              </a:pPr>
              <a:t>‹#›</a:t>
            </a:fld>
            <a:endParaRPr lang="el-GR"/>
          </a:p>
        </p:txBody>
      </p:sp>
    </p:spTree>
    <p:extLst>
      <p:ext uri="{BB962C8B-B14F-4D97-AF65-F5344CB8AC3E}">
        <p14:creationId xmlns:p14="http://schemas.microsoft.com/office/powerpoint/2010/main" val="199002381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5738" indent="-185738">
              <a:buFontTx/>
              <a:buChar char="•"/>
            </a:pPr>
            <a:endParaRPr lang="el-GR" altLang="el-GR" smtClean="0">
              <a:solidFill>
                <a:srgbClr val="FF0000"/>
              </a:solidFill>
            </a:endParaRPr>
          </a:p>
        </p:txBody>
      </p:sp>
      <p:sp>
        <p:nvSpPr>
          <p:cNvPr id="26627"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A03A063F-76FF-4778-A3C3-C9AEA3C2858D}" type="slidenum">
              <a:rPr lang="el-GR" altLang="el-GR" smtClean="0"/>
              <a:pPr/>
              <a:t>0</a:t>
            </a:fld>
            <a:endParaRPr lang="el-GR" altLang="el-G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624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A292CAAF-8E87-4651-8810-61A31D7DE643}" type="slidenum">
              <a:rPr lang="el-GR" altLang="el-GR" smtClean="0"/>
              <a:pPr/>
              <a:t>33</a:t>
            </a:fld>
            <a:endParaRPr lang="el-GR" altLang="el-G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645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8D83A096-A19D-43FF-9A93-017535E38745}" type="slidenum">
              <a:rPr lang="el-GR" altLang="el-GR" smtClean="0"/>
              <a:pPr/>
              <a:t>34</a:t>
            </a:fld>
            <a:endParaRPr lang="el-GR" altLang="el-G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35</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686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267B75D3-A07A-4F6A-BA6A-65AB6DE66A16}" type="slidenum">
              <a:rPr lang="el-GR" altLang="el-GR" smtClean="0"/>
              <a:pPr/>
              <a:t>37</a:t>
            </a:fld>
            <a:endParaRPr lang="el-GR" altLang="el-G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8"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5738" indent="-185738">
              <a:buFontTx/>
              <a:buChar char="•"/>
            </a:pPr>
            <a:endParaRPr lang="el-GR" altLang="el-GR" smtClean="0"/>
          </a:p>
        </p:txBody>
      </p:sp>
      <p:sp>
        <p:nvSpPr>
          <p:cNvPr id="70659"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DF72DDA7-7079-4F78-8CAE-9DF4C5813E09}" type="slidenum">
              <a:rPr lang="el-GR" altLang="el-GR" smtClean="0"/>
              <a:pPr/>
              <a:t>38</a:t>
            </a:fld>
            <a:endParaRPr lang="el-GR" altLang="el-G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b="1" smtClean="0"/>
          </a:p>
        </p:txBody>
      </p:sp>
      <p:sp>
        <p:nvSpPr>
          <p:cNvPr id="28675"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3EC59743-D878-47CD-A4EE-44946139F87E}" type="slidenum">
              <a:rPr lang="el-GR" altLang="el-GR" smtClean="0">
                <a:solidFill>
                  <a:srgbClr val="000000"/>
                </a:solidFill>
              </a:rPr>
              <a:pPr/>
              <a:t>1</a:t>
            </a:fld>
            <a:endParaRPr lang="el-GR" altLang="el-GR"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75780" name="3 - Θέση αριθμού διαφάνειας"/>
          <p:cNvSpPr txBox="1">
            <a:spLocks noGrp="1"/>
          </p:cNvSpPr>
          <p:nvPr/>
        </p:nvSpPr>
        <p:spPr bwMode="auto">
          <a:xfrm>
            <a:off x="4024313" y="9721850"/>
            <a:ext cx="3078162"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75" tIns="49538" rIns="99075" bIns="49538" anchor="b"/>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pPr algn="r"/>
            <a:fld id="{F125A16D-722F-428C-976E-92412C13A3AC}" type="slidenum">
              <a:rPr lang="el-GR" altLang="el-GR" sz="1300">
                <a:solidFill>
                  <a:srgbClr val="000000"/>
                </a:solidFill>
              </a:rPr>
              <a:pPr algn="r"/>
              <a:t>10</a:t>
            </a:fld>
            <a:endParaRPr lang="el-GR" altLang="el-GR" sz="130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78852" name="3 - Θέση αριθμού διαφάνειας"/>
          <p:cNvSpPr txBox="1">
            <a:spLocks noGrp="1"/>
          </p:cNvSpPr>
          <p:nvPr/>
        </p:nvSpPr>
        <p:spPr bwMode="auto">
          <a:xfrm>
            <a:off x="4024313" y="9721850"/>
            <a:ext cx="3078162"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75" tIns="49538" rIns="99075" bIns="49538" anchor="b"/>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pPr algn="r"/>
            <a:fld id="{00020BE4-0225-42F7-BB12-AF6064525773}" type="slidenum">
              <a:rPr lang="el-GR" altLang="el-GR" sz="1300">
                <a:solidFill>
                  <a:srgbClr val="000000"/>
                </a:solidFill>
              </a:rPr>
              <a:pPr algn="r"/>
              <a:t>15</a:t>
            </a:fld>
            <a:endParaRPr lang="el-GR" altLang="el-GR" sz="130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43011"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76F26238-92CD-45CB-ADD2-01B9E015692A}" type="slidenum">
              <a:rPr lang="el-GR" altLang="el-GR" smtClean="0">
                <a:solidFill>
                  <a:srgbClr val="000000"/>
                </a:solidFill>
              </a:rPr>
              <a:pPr/>
              <a:t>18</a:t>
            </a:fld>
            <a:endParaRPr lang="el-GR" altLang="el-GR" smtClean="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80900" name="3 - Θέση αριθμού διαφάνειας"/>
          <p:cNvSpPr txBox="1">
            <a:spLocks noGrp="1"/>
          </p:cNvSpPr>
          <p:nvPr/>
        </p:nvSpPr>
        <p:spPr bwMode="auto">
          <a:xfrm>
            <a:off x="4024313" y="9721850"/>
            <a:ext cx="3078162"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75" tIns="49538" rIns="99075" bIns="49538" anchor="b"/>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pPr algn="r"/>
            <a:fld id="{1AA11B9A-752B-4F56-9630-1D5E38092914}" type="slidenum">
              <a:rPr lang="el-GR" altLang="el-GR" sz="1300">
                <a:solidFill>
                  <a:srgbClr val="000000"/>
                </a:solidFill>
              </a:rPr>
              <a:pPr algn="r"/>
              <a:t>19</a:t>
            </a:fld>
            <a:endParaRPr lang="el-GR" altLang="el-GR" sz="130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82948" name="3 - Θέση αριθμού διαφάνειας"/>
          <p:cNvSpPr txBox="1">
            <a:spLocks noGrp="1"/>
          </p:cNvSpPr>
          <p:nvPr/>
        </p:nvSpPr>
        <p:spPr bwMode="auto">
          <a:xfrm>
            <a:off x="4024313" y="9721850"/>
            <a:ext cx="3078162"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75" tIns="49538" rIns="99075" bIns="49538" anchor="b"/>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pPr algn="r"/>
            <a:fld id="{9A57E678-C212-4BAF-8582-7D1A332472A7}" type="slidenum">
              <a:rPr lang="el-GR" altLang="el-GR" sz="1300">
                <a:solidFill>
                  <a:srgbClr val="000000"/>
                </a:solidFill>
              </a:rPr>
              <a:pPr algn="r"/>
              <a:t>26</a:t>
            </a:fld>
            <a:endParaRPr lang="el-GR" altLang="el-GR" sz="130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2 - Θέση σημειώσεων"/>
          <p:cNvSpPr>
            <a:spLocks noGrp="1"/>
          </p:cNvSpPr>
          <p:nvPr>
            <p:ph type="body" idx="1"/>
          </p:nvPr>
        </p:nvSpPr>
        <p:spPr/>
        <p:txBody>
          <a:bodyPr>
            <a:normAutofit fontScale="92500" lnSpcReduction="20000"/>
          </a:bodyPr>
          <a:lstStyle/>
          <a:p>
            <a:pPr>
              <a:defRPr/>
            </a:pPr>
            <a:endParaRPr lang="en-US" dirty="0" smtClean="0"/>
          </a:p>
        </p:txBody>
      </p:sp>
      <p:sp>
        <p:nvSpPr>
          <p:cNvPr id="84996" name="3 - Θέση αριθμού διαφάνειας"/>
          <p:cNvSpPr txBox="1">
            <a:spLocks noGrp="1"/>
          </p:cNvSpPr>
          <p:nvPr/>
        </p:nvSpPr>
        <p:spPr bwMode="auto">
          <a:xfrm>
            <a:off x="4024313" y="9721850"/>
            <a:ext cx="3078162"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75" tIns="49538" rIns="99075" bIns="49538" anchor="b"/>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pPr algn="r"/>
            <a:fld id="{3F45B13B-F1F3-49EC-A146-8D5542914A8B}" type="slidenum">
              <a:rPr lang="el-GR" altLang="el-GR" sz="1300">
                <a:solidFill>
                  <a:srgbClr val="000000"/>
                </a:solidFill>
              </a:rPr>
              <a:pPr algn="r"/>
              <a:t>28</a:t>
            </a:fld>
            <a:endParaRPr lang="el-GR" altLang="el-GR" sz="130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60419"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372E477B-41C0-42D8-8E83-59B706E794B7}" type="slidenum">
              <a:rPr lang="el-GR" altLang="el-GR" smtClean="0"/>
              <a:pPr/>
              <a:t>32</a:t>
            </a:fld>
            <a:endParaRPr lang="el-GR" altLang="el-G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B8AFC0ED-250D-47E2-BF45-4FCE1FCDAD36}" type="slidenum">
              <a:rPr lang="el-GR"/>
              <a:pPr>
                <a:defRPr/>
              </a:pPr>
              <a:t>‹#›</a:t>
            </a:fld>
            <a:endParaRPr lang="el-GR"/>
          </a:p>
        </p:txBody>
      </p:sp>
    </p:spTree>
    <p:extLst>
      <p:ext uri="{BB962C8B-B14F-4D97-AF65-F5344CB8AC3E}">
        <p14:creationId xmlns:p14="http://schemas.microsoft.com/office/powerpoint/2010/main" val="3234251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FA6C43C1-30E8-491A-B8AE-D81CC31D8DDF}" type="slidenum">
              <a:rPr lang="el-GR"/>
              <a:pPr>
                <a:defRPr/>
              </a:pPr>
              <a:t>‹#›</a:t>
            </a:fld>
            <a:endParaRPr lang="el-GR"/>
          </a:p>
        </p:txBody>
      </p:sp>
    </p:spTree>
    <p:extLst>
      <p:ext uri="{BB962C8B-B14F-4D97-AF65-F5344CB8AC3E}">
        <p14:creationId xmlns:p14="http://schemas.microsoft.com/office/powerpoint/2010/main" val="3872697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0C206BCB-3750-4BEA-BCD7-21C1C7E10859}" type="slidenum">
              <a:rPr lang="el-GR"/>
              <a:pPr>
                <a:defRPr/>
              </a:pPr>
              <a:t>‹#›</a:t>
            </a:fld>
            <a:endParaRPr lang="el-GR"/>
          </a:p>
        </p:txBody>
      </p:sp>
    </p:spTree>
    <p:extLst>
      <p:ext uri="{BB962C8B-B14F-4D97-AF65-F5344CB8AC3E}">
        <p14:creationId xmlns:p14="http://schemas.microsoft.com/office/powerpoint/2010/main" val="726315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lvl1pPr>
              <a:lnSpc>
                <a:spcPct val="114000"/>
              </a:lnSpc>
              <a:spcBef>
                <a:spcPts val="1200"/>
              </a:spcBef>
              <a:defRPr sz="2400"/>
            </a:lvl1pPr>
            <a:lvl2pPr marL="800100" indent="-342900">
              <a:lnSpc>
                <a:spcPct val="114000"/>
              </a:lnSpc>
              <a:spcBef>
                <a:spcPts val="1200"/>
              </a:spcBef>
              <a:buFont typeface="Courier New" panose="02070309020205020404" pitchFamily="49" charset="0"/>
              <a:buChar char="o"/>
              <a:defRPr sz="2400"/>
            </a:lvl2pPr>
            <a:lvl3pPr>
              <a:defRPr sz="2400"/>
            </a:lvl3pPr>
            <a:lvl4pPr>
              <a:defRPr sz="2400"/>
            </a:lvl4pPr>
            <a:lvl5pPr>
              <a:defRPr sz="2400"/>
            </a:lvl5pPr>
          </a:lstStyle>
          <a:p>
            <a:pPr lvl="0"/>
            <a:r>
              <a:rPr lang="el-GR" dirty="0" smtClean="0"/>
              <a:t>Στυλ υποδείγματος κειμένου</a:t>
            </a:r>
          </a:p>
          <a:p>
            <a:pPr lvl="1"/>
            <a:r>
              <a:rPr lang="el-GR" dirty="0" smtClean="0"/>
              <a:t>Δεύτερου επιπέδου</a:t>
            </a: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F418FC83-ECA2-416A-B4CE-79939D76F01D}" type="slidenum">
              <a:rPr lang="el-GR"/>
              <a:pPr>
                <a:defRPr/>
              </a:pPr>
              <a:t>‹#›</a:t>
            </a:fld>
            <a:endParaRPr lang="el-GR"/>
          </a:p>
        </p:txBody>
      </p:sp>
    </p:spTree>
    <p:extLst>
      <p:ext uri="{BB962C8B-B14F-4D97-AF65-F5344CB8AC3E}">
        <p14:creationId xmlns:p14="http://schemas.microsoft.com/office/powerpoint/2010/main" val="3577071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96118026-78A7-4549-BC8C-12D7EBC76437}" type="slidenum">
              <a:rPr lang="el-GR"/>
              <a:pPr>
                <a:defRPr/>
              </a:pPr>
              <a:t>‹#›</a:t>
            </a:fld>
            <a:endParaRPr lang="el-GR"/>
          </a:p>
        </p:txBody>
      </p:sp>
    </p:spTree>
    <p:extLst>
      <p:ext uri="{BB962C8B-B14F-4D97-AF65-F5344CB8AC3E}">
        <p14:creationId xmlns:p14="http://schemas.microsoft.com/office/powerpoint/2010/main" val="3440430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1EFC2F34-C933-4AEF-90B5-EF2D373EA52E}" type="slidenum">
              <a:rPr lang="el-GR"/>
              <a:pPr>
                <a:defRPr/>
              </a:pPr>
              <a:t>‹#›</a:t>
            </a:fld>
            <a:endParaRPr lang="el-GR"/>
          </a:p>
        </p:txBody>
      </p:sp>
    </p:spTree>
    <p:extLst>
      <p:ext uri="{BB962C8B-B14F-4D97-AF65-F5344CB8AC3E}">
        <p14:creationId xmlns:p14="http://schemas.microsoft.com/office/powerpoint/2010/main" val="3557639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3"/>
          <p:cNvSpPr>
            <a:spLocks noGrp="1"/>
          </p:cNvSpPr>
          <p:nvPr>
            <p:ph type="dt" sz="half" idx="10"/>
          </p:nvPr>
        </p:nvSpPr>
        <p:spPr/>
        <p:txBody>
          <a:bodyPr/>
          <a:lstStyle>
            <a:lvl1pPr>
              <a:defRPr/>
            </a:lvl1pPr>
          </a:lstStyle>
          <a:p>
            <a:pPr>
              <a:defRPr/>
            </a:pPr>
            <a:endParaRPr lang="el-GR"/>
          </a:p>
        </p:txBody>
      </p:sp>
      <p:sp>
        <p:nvSpPr>
          <p:cNvPr id="8" name="Footer Placeholder 4"/>
          <p:cNvSpPr>
            <a:spLocks noGrp="1"/>
          </p:cNvSpPr>
          <p:nvPr>
            <p:ph type="ftr" sz="quarter" idx="11"/>
          </p:nvPr>
        </p:nvSpPr>
        <p:spPr/>
        <p:txBody>
          <a:bodyPr/>
          <a:lstStyle>
            <a:lvl1pPr>
              <a:defRPr/>
            </a:lvl1pPr>
          </a:lstStyle>
          <a:p>
            <a:pPr>
              <a:defRPr/>
            </a:pPr>
            <a:endParaRPr lang="el-GR"/>
          </a:p>
        </p:txBody>
      </p:sp>
      <p:sp>
        <p:nvSpPr>
          <p:cNvPr id="9" name="Slide Number Placeholder 5"/>
          <p:cNvSpPr>
            <a:spLocks noGrp="1"/>
          </p:cNvSpPr>
          <p:nvPr>
            <p:ph type="sldNum" sz="quarter" idx="12"/>
          </p:nvPr>
        </p:nvSpPr>
        <p:spPr/>
        <p:txBody>
          <a:bodyPr/>
          <a:lstStyle>
            <a:lvl1pPr>
              <a:defRPr/>
            </a:lvl1pPr>
          </a:lstStyle>
          <a:p>
            <a:pPr>
              <a:defRPr/>
            </a:pPr>
            <a:fld id="{6BF37779-C5A6-45E6-93F5-C2E98CCB98EB}" type="slidenum">
              <a:rPr lang="el-GR"/>
              <a:pPr>
                <a:defRPr/>
              </a:pPr>
              <a:t>‹#›</a:t>
            </a:fld>
            <a:endParaRPr lang="el-GR"/>
          </a:p>
        </p:txBody>
      </p:sp>
    </p:spTree>
    <p:extLst>
      <p:ext uri="{BB962C8B-B14F-4D97-AF65-F5344CB8AC3E}">
        <p14:creationId xmlns:p14="http://schemas.microsoft.com/office/powerpoint/2010/main" val="21869634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rgbClr val="004A82"/>
                </a:solidFill>
              </a:defRPr>
            </a:lvl1pPr>
          </a:lstStyle>
          <a:p>
            <a:r>
              <a:rPr lang="el-GR" dirty="0" smtClean="0"/>
              <a:t>Στυλ κύριου τίτλου</a:t>
            </a:r>
            <a:endParaRPr lang="el-GR" dirty="0"/>
          </a:p>
        </p:txBody>
      </p:sp>
      <p:sp>
        <p:nvSpPr>
          <p:cNvPr id="3" name="Date Placeholder 3"/>
          <p:cNvSpPr>
            <a:spLocks noGrp="1"/>
          </p:cNvSpPr>
          <p:nvPr>
            <p:ph type="dt" sz="half" idx="10"/>
          </p:nvPr>
        </p:nvSpPr>
        <p:spPr/>
        <p:txBody>
          <a:bodyPr/>
          <a:lstStyle>
            <a:lvl1pPr>
              <a:defRPr/>
            </a:lvl1pPr>
          </a:lstStyle>
          <a:p>
            <a:pPr>
              <a:defRPr/>
            </a:pPr>
            <a:endParaRPr lang="el-GR"/>
          </a:p>
        </p:txBody>
      </p:sp>
      <p:sp>
        <p:nvSpPr>
          <p:cNvPr id="4" name="Footer Placeholder 4"/>
          <p:cNvSpPr>
            <a:spLocks noGrp="1"/>
          </p:cNvSpPr>
          <p:nvPr>
            <p:ph type="ftr" sz="quarter" idx="11"/>
          </p:nvPr>
        </p:nvSpPr>
        <p:spPr/>
        <p:txBody>
          <a:bodyPr/>
          <a:lstStyle>
            <a:lvl1pPr>
              <a:defRPr/>
            </a:lvl1pPr>
          </a:lstStyle>
          <a:p>
            <a:pPr>
              <a:defRPr/>
            </a:pPr>
            <a:endParaRPr lang="el-GR"/>
          </a:p>
        </p:txBody>
      </p:sp>
      <p:sp>
        <p:nvSpPr>
          <p:cNvPr id="5" name="Slide Number Placeholder 5"/>
          <p:cNvSpPr>
            <a:spLocks noGrp="1"/>
          </p:cNvSpPr>
          <p:nvPr>
            <p:ph type="sldNum" sz="quarter" idx="12"/>
          </p:nvPr>
        </p:nvSpPr>
        <p:spPr/>
        <p:txBody>
          <a:bodyPr/>
          <a:lstStyle>
            <a:lvl1pPr>
              <a:defRPr/>
            </a:lvl1pPr>
          </a:lstStyle>
          <a:p>
            <a:pPr>
              <a:defRPr/>
            </a:pPr>
            <a:fld id="{1699EC1F-B385-4EFD-9A97-A11B07B098CE}" type="slidenum">
              <a:rPr lang="el-GR"/>
              <a:pPr>
                <a:defRPr/>
              </a:pPr>
              <a:t>‹#›</a:t>
            </a:fld>
            <a:endParaRPr lang="el-GR"/>
          </a:p>
        </p:txBody>
      </p:sp>
    </p:spTree>
    <p:extLst>
      <p:ext uri="{BB962C8B-B14F-4D97-AF65-F5344CB8AC3E}">
        <p14:creationId xmlns:p14="http://schemas.microsoft.com/office/powerpoint/2010/main" val="33102690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A180DF2B-EF41-448D-85DE-5C76E818139E}" type="slidenum">
              <a:rPr lang="el-GR"/>
              <a:pPr>
                <a:defRPr/>
              </a:pPr>
              <a:t>‹#›</a:t>
            </a:fld>
            <a:endParaRPr lang="el-GR"/>
          </a:p>
        </p:txBody>
      </p:sp>
    </p:spTree>
    <p:extLst>
      <p:ext uri="{BB962C8B-B14F-4D97-AF65-F5344CB8AC3E}">
        <p14:creationId xmlns:p14="http://schemas.microsoft.com/office/powerpoint/2010/main" val="15369598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μια εικόνα</a:t>
            </a:r>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A6EBA04D-3BD9-42CE-9C24-4C3D7A46D74D}" type="slidenum">
              <a:rPr lang="el-GR"/>
              <a:pPr>
                <a:defRPr/>
              </a:pPr>
              <a:t>‹#›</a:t>
            </a:fld>
            <a:endParaRPr lang="el-GR"/>
          </a:p>
        </p:txBody>
      </p:sp>
    </p:spTree>
    <p:extLst>
      <p:ext uri="{BB962C8B-B14F-4D97-AF65-F5344CB8AC3E}">
        <p14:creationId xmlns:p14="http://schemas.microsoft.com/office/powerpoint/2010/main" val="35880675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10742800-6CA5-4D55-A285-D4D650BE21F7}" type="slidenum">
              <a:rPr lang="el-GR"/>
              <a:pPr>
                <a:defRPr/>
              </a:pPr>
              <a:t>‹#›</a:t>
            </a:fld>
            <a:endParaRPr lang="el-GR"/>
          </a:p>
        </p:txBody>
      </p:sp>
    </p:spTree>
    <p:extLst>
      <p:ext uri="{BB962C8B-B14F-4D97-AF65-F5344CB8AC3E}">
        <p14:creationId xmlns:p14="http://schemas.microsoft.com/office/powerpoint/2010/main" val="3215294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50600E95-7E6A-4E56-8A12-F145A47FB361}" type="slidenum">
              <a:rPr lang="el-GR"/>
              <a:pPr>
                <a:defRPr/>
              </a:pPr>
              <a:t>‹#›</a:t>
            </a:fld>
            <a:endParaRPr lang="el-GR"/>
          </a:p>
        </p:txBody>
      </p:sp>
    </p:spTree>
    <p:extLst>
      <p:ext uri="{BB962C8B-B14F-4D97-AF65-F5344CB8AC3E}">
        <p14:creationId xmlns:p14="http://schemas.microsoft.com/office/powerpoint/2010/main" val="40651026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C712A5AF-E7BA-4EF4-9E66-00A3D3E57C20}" type="slidenum">
              <a:rPr lang="el-GR"/>
              <a:pPr>
                <a:defRPr/>
              </a:pPr>
              <a:t>‹#›</a:t>
            </a:fld>
            <a:endParaRPr lang="el-GR"/>
          </a:p>
        </p:txBody>
      </p:sp>
    </p:spTree>
    <p:extLst>
      <p:ext uri="{BB962C8B-B14F-4D97-AF65-F5344CB8AC3E}">
        <p14:creationId xmlns:p14="http://schemas.microsoft.com/office/powerpoint/2010/main" val="9920356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a:xfrm>
            <a:off x="457200" y="6356350"/>
            <a:ext cx="2133600" cy="365125"/>
          </a:xfrm>
        </p:spPr>
        <p:txBody>
          <a:bodyPr/>
          <a:lstStyle>
            <a:lvl1pPr>
              <a:defRPr/>
            </a:lvl1pPr>
          </a:lstStyle>
          <a:p>
            <a:pPr>
              <a:defRPr/>
            </a:pPr>
            <a:endParaRPr lang="el-GR"/>
          </a:p>
        </p:txBody>
      </p:sp>
      <p:sp>
        <p:nvSpPr>
          <p:cNvPr id="3" name="Θέση υποσέλιδου 2"/>
          <p:cNvSpPr>
            <a:spLocks noGrp="1"/>
          </p:cNvSpPr>
          <p:nvPr>
            <p:ph type="ftr" sz="quarter" idx="11"/>
          </p:nvPr>
        </p:nvSpPr>
        <p:spPr>
          <a:xfrm>
            <a:off x="3124200" y="6356350"/>
            <a:ext cx="2895600" cy="365125"/>
          </a:xfrm>
        </p:spPr>
        <p:txBody>
          <a:bodyPr/>
          <a:lstStyle>
            <a:lvl1pPr>
              <a:defRPr/>
            </a:lvl1pPr>
          </a:lstStyle>
          <a:p>
            <a:pPr>
              <a:defRPr/>
            </a:pPr>
            <a:endParaRPr lang="el-GR"/>
          </a:p>
        </p:txBody>
      </p:sp>
      <p:sp>
        <p:nvSpPr>
          <p:cNvPr id="4" name="Θέση αριθμού διαφάνειας 3"/>
          <p:cNvSpPr>
            <a:spLocks noGrp="1"/>
          </p:cNvSpPr>
          <p:nvPr>
            <p:ph type="sldNum" sz="quarter" idx="12"/>
          </p:nvPr>
        </p:nvSpPr>
        <p:spPr>
          <a:xfrm>
            <a:off x="6553200" y="6356350"/>
            <a:ext cx="2133600" cy="365125"/>
          </a:xfrm>
        </p:spPr>
        <p:txBody>
          <a:bodyPr/>
          <a:lstStyle>
            <a:lvl1pPr>
              <a:defRPr smtClean="0"/>
            </a:lvl1pPr>
          </a:lstStyle>
          <a:p>
            <a:pPr>
              <a:defRPr/>
            </a:pPr>
            <a:fld id="{2F97C450-F293-468A-A8E1-49A34C19C7FF}" type="slidenum">
              <a:rPr lang="el-GR"/>
              <a:pPr>
                <a:defRPr/>
              </a:pPr>
              <a:t>‹#›</a:t>
            </a:fld>
            <a:endParaRPr lang="el-GR"/>
          </a:p>
        </p:txBody>
      </p:sp>
    </p:spTree>
    <p:extLst>
      <p:ext uri="{BB962C8B-B14F-4D97-AF65-F5344CB8AC3E}">
        <p14:creationId xmlns:p14="http://schemas.microsoft.com/office/powerpoint/2010/main" val="1692832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231261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17147527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5014072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0652350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3090265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2477414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2079642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96692128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5AD3FC08-DFB4-4E95-9A67-EF142C39BE78}" type="slidenum">
              <a:rPr lang="el-GR"/>
              <a:pPr>
                <a:defRPr/>
              </a:pPr>
              <a:t>‹#›</a:t>
            </a:fld>
            <a:endParaRPr lang="el-GR"/>
          </a:p>
        </p:txBody>
      </p:sp>
    </p:spTree>
    <p:extLst>
      <p:ext uri="{BB962C8B-B14F-4D97-AF65-F5344CB8AC3E}">
        <p14:creationId xmlns:p14="http://schemas.microsoft.com/office/powerpoint/2010/main" val="41705627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3253525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7846126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C6D5BFF9-57F1-4682-AAEC-097B5E92F142}" type="slidenum">
              <a:rPr lang="el-GR"/>
              <a:pPr>
                <a:defRPr/>
              </a:pPr>
              <a:t>‹#›</a:t>
            </a:fld>
            <a:endParaRPr lang="el-GR"/>
          </a:p>
        </p:txBody>
      </p:sp>
    </p:spTree>
    <p:extLst>
      <p:ext uri="{BB962C8B-B14F-4D97-AF65-F5344CB8AC3E}">
        <p14:creationId xmlns:p14="http://schemas.microsoft.com/office/powerpoint/2010/main" val="583504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3"/>
          <p:cNvSpPr>
            <a:spLocks noGrp="1"/>
          </p:cNvSpPr>
          <p:nvPr>
            <p:ph type="dt" sz="half" idx="10"/>
          </p:nvPr>
        </p:nvSpPr>
        <p:spPr/>
        <p:txBody>
          <a:bodyPr/>
          <a:lstStyle>
            <a:lvl1pPr>
              <a:defRPr/>
            </a:lvl1pPr>
          </a:lstStyle>
          <a:p>
            <a:pPr>
              <a:defRPr/>
            </a:pPr>
            <a:endParaRPr lang="el-GR"/>
          </a:p>
        </p:txBody>
      </p:sp>
      <p:sp>
        <p:nvSpPr>
          <p:cNvPr id="8" name="Footer Placeholder 4"/>
          <p:cNvSpPr>
            <a:spLocks noGrp="1"/>
          </p:cNvSpPr>
          <p:nvPr>
            <p:ph type="ftr" sz="quarter" idx="11"/>
          </p:nvPr>
        </p:nvSpPr>
        <p:spPr/>
        <p:txBody>
          <a:bodyPr/>
          <a:lstStyle>
            <a:lvl1pPr>
              <a:defRPr/>
            </a:lvl1pPr>
          </a:lstStyle>
          <a:p>
            <a:pPr>
              <a:defRPr/>
            </a:pPr>
            <a:endParaRPr lang="el-GR"/>
          </a:p>
        </p:txBody>
      </p:sp>
      <p:sp>
        <p:nvSpPr>
          <p:cNvPr id="9" name="Slide Number Placeholder 5"/>
          <p:cNvSpPr>
            <a:spLocks noGrp="1"/>
          </p:cNvSpPr>
          <p:nvPr>
            <p:ph type="sldNum" sz="quarter" idx="12"/>
          </p:nvPr>
        </p:nvSpPr>
        <p:spPr/>
        <p:txBody>
          <a:bodyPr/>
          <a:lstStyle>
            <a:lvl1pPr>
              <a:defRPr/>
            </a:lvl1pPr>
          </a:lstStyle>
          <a:p>
            <a:pPr>
              <a:defRPr/>
            </a:pPr>
            <a:fld id="{1ACD929B-EA18-463F-ABCD-24EFC9AC3060}" type="slidenum">
              <a:rPr lang="el-GR"/>
              <a:pPr>
                <a:defRPr/>
              </a:pPr>
              <a:t>‹#›</a:t>
            </a:fld>
            <a:endParaRPr lang="el-GR"/>
          </a:p>
        </p:txBody>
      </p:sp>
    </p:spTree>
    <p:extLst>
      <p:ext uri="{BB962C8B-B14F-4D97-AF65-F5344CB8AC3E}">
        <p14:creationId xmlns:p14="http://schemas.microsoft.com/office/powerpoint/2010/main" val="2493494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3"/>
          <p:cNvSpPr>
            <a:spLocks noGrp="1"/>
          </p:cNvSpPr>
          <p:nvPr>
            <p:ph type="dt" sz="half" idx="10"/>
          </p:nvPr>
        </p:nvSpPr>
        <p:spPr/>
        <p:txBody>
          <a:bodyPr/>
          <a:lstStyle>
            <a:lvl1pPr>
              <a:defRPr/>
            </a:lvl1pPr>
          </a:lstStyle>
          <a:p>
            <a:pPr>
              <a:defRPr/>
            </a:pPr>
            <a:endParaRPr lang="el-GR"/>
          </a:p>
        </p:txBody>
      </p:sp>
      <p:sp>
        <p:nvSpPr>
          <p:cNvPr id="4" name="Footer Placeholder 4"/>
          <p:cNvSpPr>
            <a:spLocks noGrp="1"/>
          </p:cNvSpPr>
          <p:nvPr>
            <p:ph type="ftr" sz="quarter" idx="11"/>
          </p:nvPr>
        </p:nvSpPr>
        <p:spPr/>
        <p:txBody>
          <a:bodyPr/>
          <a:lstStyle>
            <a:lvl1pPr>
              <a:defRPr/>
            </a:lvl1pPr>
          </a:lstStyle>
          <a:p>
            <a:pPr>
              <a:defRPr/>
            </a:pPr>
            <a:endParaRPr lang="el-GR"/>
          </a:p>
        </p:txBody>
      </p:sp>
      <p:sp>
        <p:nvSpPr>
          <p:cNvPr id="5" name="Slide Number Placeholder 5"/>
          <p:cNvSpPr>
            <a:spLocks noGrp="1"/>
          </p:cNvSpPr>
          <p:nvPr>
            <p:ph type="sldNum" sz="quarter" idx="12"/>
          </p:nvPr>
        </p:nvSpPr>
        <p:spPr/>
        <p:txBody>
          <a:bodyPr/>
          <a:lstStyle>
            <a:lvl1pPr>
              <a:defRPr/>
            </a:lvl1pPr>
          </a:lstStyle>
          <a:p>
            <a:pPr>
              <a:defRPr/>
            </a:pPr>
            <a:fld id="{9CFFC920-1882-490A-83FC-C8E3A809CCD3}" type="slidenum">
              <a:rPr lang="el-GR"/>
              <a:pPr>
                <a:defRPr/>
              </a:pPr>
              <a:t>‹#›</a:t>
            </a:fld>
            <a:endParaRPr lang="el-GR"/>
          </a:p>
        </p:txBody>
      </p:sp>
    </p:spTree>
    <p:extLst>
      <p:ext uri="{BB962C8B-B14F-4D97-AF65-F5344CB8AC3E}">
        <p14:creationId xmlns:p14="http://schemas.microsoft.com/office/powerpoint/2010/main" val="334746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3E0CF067-C615-46AF-A13D-3336A592A860}" type="slidenum">
              <a:rPr lang="el-GR"/>
              <a:pPr>
                <a:defRPr/>
              </a:pPr>
              <a:t>‹#›</a:t>
            </a:fld>
            <a:endParaRPr lang="el-GR"/>
          </a:p>
        </p:txBody>
      </p:sp>
    </p:spTree>
    <p:extLst>
      <p:ext uri="{BB962C8B-B14F-4D97-AF65-F5344CB8AC3E}">
        <p14:creationId xmlns:p14="http://schemas.microsoft.com/office/powerpoint/2010/main" val="3323008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μια εικόνα</a:t>
            </a:r>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B008E98B-886A-4366-ADB5-211B3DF5633D}" type="slidenum">
              <a:rPr lang="el-GR"/>
              <a:pPr>
                <a:defRPr/>
              </a:pPr>
              <a:t>‹#›</a:t>
            </a:fld>
            <a:endParaRPr lang="el-GR"/>
          </a:p>
        </p:txBody>
      </p:sp>
    </p:spTree>
    <p:extLst>
      <p:ext uri="{BB962C8B-B14F-4D97-AF65-F5344CB8AC3E}">
        <p14:creationId xmlns:p14="http://schemas.microsoft.com/office/powerpoint/2010/main" val="1234850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23D74432-AB63-43D6-A565-87EBDC1FD2DA}" type="slidenum">
              <a:rPr lang="el-GR"/>
              <a:pPr>
                <a:defRPr/>
              </a:pPr>
              <a:t>‹#›</a:t>
            </a:fld>
            <a:endParaRPr lang="el-GR"/>
          </a:p>
        </p:txBody>
      </p:sp>
    </p:spTree>
    <p:extLst>
      <p:ext uri="{BB962C8B-B14F-4D97-AF65-F5344CB8AC3E}">
        <p14:creationId xmlns:p14="http://schemas.microsoft.com/office/powerpoint/2010/main" val="1676324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8313" y="115888"/>
            <a:ext cx="822960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p>
        </p:txBody>
      </p:sp>
      <p:sp>
        <p:nvSpPr>
          <p:cNvPr id="1027" name="Text Placeholder 2"/>
          <p:cNvSpPr>
            <a:spLocks noGrp="1"/>
          </p:cNvSpPr>
          <p:nvPr>
            <p:ph type="body" idx="1"/>
          </p:nvPr>
        </p:nvSpPr>
        <p:spPr bwMode="auto">
          <a:xfrm>
            <a:off x="457200" y="1196975"/>
            <a:ext cx="82296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solidFill>
              </a:defRPr>
            </a:lvl1pPr>
          </a:lstStyle>
          <a:p>
            <a:pPr>
              <a:defRPr/>
            </a:pPr>
            <a:fld id="{FED1F2F4-032E-4D81-839C-B906FBD440D8}"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706" r:id="rId1"/>
    <p:sldLayoutId id="2147483705" r:id="rId2"/>
    <p:sldLayoutId id="2147483704" r:id="rId3"/>
    <p:sldLayoutId id="2147483703" r:id="rId4"/>
    <p:sldLayoutId id="2147483702" r:id="rId5"/>
    <p:sldLayoutId id="2147483701" r:id="rId6"/>
    <p:sldLayoutId id="2147483700" r:id="rId7"/>
    <p:sldLayoutId id="2147483699" r:id="rId8"/>
    <p:sldLayoutId id="2147483698" r:id="rId9"/>
    <p:sldLayoutId id="2147483697" r:id="rId10"/>
  </p:sldLayoutIdLst>
  <p:timing>
    <p:tnLst>
      <p:par>
        <p:cTn id="1" dur="indefinite" restart="never" nodeType="tmRoot"/>
      </p:par>
    </p:tnLst>
  </p:timing>
  <p:hf hdr="0" ftr="0" dt="0"/>
  <p:txStyles>
    <p:titleStyle>
      <a:lvl1pPr algn="ctr" rtl="0" fontAlgn="base">
        <a:spcBef>
          <a:spcPct val="0"/>
        </a:spcBef>
        <a:spcAft>
          <a:spcPct val="0"/>
        </a:spcAft>
        <a:defRPr sz="4000" b="1" kern="1200">
          <a:solidFill>
            <a:schemeClr val="tx1"/>
          </a:solidFill>
          <a:latin typeface="+mj-lt"/>
          <a:ea typeface="+mj-ea"/>
          <a:cs typeface="+mj-cs"/>
        </a:defRPr>
      </a:lvl1pPr>
      <a:lvl2pPr algn="ctr" rtl="0" fontAlgn="base">
        <a:spcBef>
          <a:spcPct val="0"/>
        </a:spcBef>
        <a:spcAft>
          <a:spcPct val="0"/>
        </a:spcAft>
        <a:defRPr sz="4000" b="1">
          <a:solidFill>
            <a:schemeClr val="tx1"/>
          </a:solidFill>
          <a:latin typeface="Calibri" pitchFamily="34" charset="0"/>
        </a:defRPr>
      </a:lvl2pPr>
      <a:lvl3pPr algn="ctr" rtl="0" fontAlgn="base">
        <a:spcBef>
          <a:spcPct val="0"/>
        </a:spcBef>
        <a:spcAft>
          <a:spcPct val="0"/>
        </a:spcAft>
        <a:defRPr sz="4000" b="1">
          <a:solidFill>
            <a:schemeClr val="tx1"/>
          </a:solidFill>
          <a:latin typeface="Calibri" pitchFamily="34" charset="0"/>
        </a:defRPr>
      </a:lvl3pPr>
      <a:lvl4pPr algn="ctr" rtl="0" fontAlgn="base">
        <a:spcBef>
          <a:spcPct val="0"/>
        </a:spcBef>
        <a:spcAft>
          <a:spcPct val="0"/>
        </a:spcAft>
        <a:defRPr sz="4000" b="1">
          <a:solidFill>
            <a:schemeClr val="tx1"/>
          </a:solidFill>
          <a:latin typeface="Calibri" pitchFamily="34" charset="0"/>
        </a:defRPr>
      </a:lvl4pPr>
      <a:lvl5pPr algn="ctr" rtl="0" fontAlgn="base">
        <a:spcBef>
          <a:spcPct val="0"/>
        </a:spcBef>
        <a:spcAft>
          <a:spcPct val="0"/>
        </a:spcAft>
        <a:defRPr sz="4000" b="1">
          <a:solidFill>
            <a:schemeClr val="tx1"/>
          </a:solidFill>
          <a:latin typeface="Calibri" pitchFamily="34" charset="0"/>
        </a:defRPr>
      </a:lvl5pPr>
      <a:lvl6pPr marL="457200" algn="ctr" rtl="0" fontAlgn="base">
        <a:spcBef>
          <a:spcPct val="0"/>
        </a:spcBef>
        <a:spcAft>
          <a:spcPct val="0"/>
        </a:spcAft>
        <a:defRPr sz="4000" b="1">
          <a:solidFill>
            <a:schemeClr val="tx1"/>
          </a:solidFill>
          <a:latin typeface="Calibri" pitchFamily="34" charset="0"/>
        </a:defRPr>
      </a:lvl6pPr>
      <a:lvl7pPr marL="914400" algn="ctr" rtl="0" fontAlgn="base">
        <a:spcBef>
          <a:spcPct val="0"/>
        </a:spcBef>
        <a:spcAft>
          <a:spcPct val="0"/>
        </a:spcAft>
        <a:defRPr sz="4000" b="1">
          <a:solidFill>
            <a:schemeClr val="tx1"/>
          </a:solidFill>
          <a:latin typeface="Calibri" pitchFamily="34" charset="0"/>
        </a:defRPr>
      </a:lvl7pPr>
      <a:lvl8pPr marL="1371600" algn="ctr" rtl="0" fontAlgn="base">
        <a:spcBef>
          <a:spcPct val="0"/>
        </a:spcBef>
        <a:spcAft>
          <a:spcPct val="0"/>
        </a:spcAft>
        <a:defRPr sz="4000" b="1">
          <a:solidFill>
            <a:schemeClr val="tx1"/>
          </a:solidFill>
          <a:latin typeface="Calibri" pitchFamily="34" charset="0"/>
        </a:defRPr>
      </a:lvl8pPr>
      <a:lvl9pPr marL="1828800" algn="ctr" rtl="0" fontAlgn="base">
        <a:spcBef>
          <a:spcPct val="0"/>
        </a:spcBef>
        <a:spcAft>
          <a:spcPct val="0"/>
        </a:spcAft>
        <a:defRPr sz="4000" b="1">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68313" y="115888"/>
            <a:ext cx="822960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p>
        </p:txBody>
      </p:sp>
      <p:sp>
        <p:nvSpPr>
          <p:cNvPr id="12291" name="Text Placeholder 2"/>
          <p:cNvSpPr>
            <a:spLocks noGrp="1"/>
          </p:cNvSpPr>
          <p:nvPr>
            <p:ph type="body" idx="1"/>
          </p:nvPr>
        </p:nvSpPr>
        <p:spPr bwMode="auto">
          <a:xfrm>
            <a:off x="457200" y="1196975"/>
            <a:ext cx="82296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prstClr val="black">
                    <a:tint val="75000"/>
                  </a:prstClr>
                </a:solidFill>
                <a:cs typeface="+mn-cs"/>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cs typeface="+mn-cs"/>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prstClr val="black"/>
                </a:solidFill>
                <a:cs typeface="+mn-cs"/>
              </a:defRPr>
            </a:lvl1pPr>
          </a:lstStyle>
          <a:p>
            <a:pPr>
              <a:defRPr/>
            </a:pPr>
            <a:fld id="{DC5C9959-E2A2-4E3F-B827-6E49A8F0C5E0}"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716" r:id="rId1"/>
    <p:sldLayoutId id="2147483715" r:id="rId2"/>
    <p:sldLayoutId id="2147483714" r:id="rId3"/>
    <p:sldLayoutId id="2147483713" r:id="rId4"/>
    <p:sldLayoutId id="2147483712" r:id="rId5"/>
    <p:sldLayoutId id="2147483711" r:id="rId6"/>
    <p:sldLayoutId id="2147483710" r:id="rId7"/>
    <p:sldLayoutId id="2147483709" r:id="rId8"/>
    <p:sldLayoutId id="2147483708" r:id="rId9"/>
    <p:sldLayoutId id="2147483707" r:id="rId10"/>
    <p:sldLayoutId id="2147483717" r:id="rId11"/>
  </p:sldLayoutIdLst>
  <p:timing>
    <p:tnLst>
      <p:par>
        <p:cTn id="1" dur="indefinite" restart="never" nodeType="tmRoot"/>
      </p:par>
    </p:tnLst>
  </p:timing>
  <p:hf hdr="0" ftr="0" dt="0"/>
  <p:txStyles>
    <p:titleStyle>
      <a:lvl1pPr algn="ctr" rtl="0" fontAlgn="base">
        <a:spcBef>
          <a:spcPct val="0"/>
        </a:spcBef>
        <a:spcAft>
          <a:spcPct val="0"/>
        </a:spcAft>
        <a:defRPr sz="4000" b="1" kern="1200">
          <a:solidFill>
            <a:srgbClr val="004A82"/>
          </a:solidFill>
          <a:latin typeface="+mj-lt"/>
          <a:ea typeface="+mj-ea"/>
          <a:cs typeface="+mj-cs"/>
        </a:defRPr>
      </a:lvl1pPr>
      <a:lvl2pPr algn="ctr" rtl="0" fontAlgn="base">
        <a:spcBef>
          <a:spcPct val="0"/>
        </a:spcBef>
        <a:spcAft>
          <a:spcPct val="0"/>
        </a:spcAft>
        <a:defRPr sz="4000" b="1">
          <a:solidFill>
            <a:srgbClr val="004A82"/>
          </a:solidFill>
          <a:latin typeface="Calibri" pitchFamily="34" charset="0"/>
        </a:defRPr>
      </a:lvl2pPr>
      <a:lvl3pPr algn="ctr" rtl="0" fontAlgn="base">
        <a:spcBef>
          <a:spcPct val="0"/>
        </a:spcBef>
        <a:spcAft>
          <a:spcPct val="0"/>
        </a:spcAft>
        <a:defRPr sz="4000" b="1">
          <a:solidFill>
            <a:srgbClr val="004A82"/>
          </a:solidFill>
          <a:latin typeface="Calibri" pitchFamily="34" charset="0"/>
        </a:defRPr>
      </a:lvl3pPr>
      <a:lvl4pPr algn="ctr" rtl="0" fontAlgn="base">
        <a:spcBef>
          <a:spcPct val="0"/>
        </a:spcBef>
        <a:spcAft>
          <a:spcPct val="0"/>
        </a:spcAft>
        <a:defRPr sz="4000" b="1">
          <a:solidFill>
            <a:srgbClr val="004A82"/>
          </a:solidFill>
          <a:latin typeface="Calibri" pitchFamily="34" charset="0"/>
        </a:defRPr>
      </a:lvl4pPr>
      <a:lvl5pPr algn="ctr" rtl="0" fontAlgn="base">
        <a:spcBef>
          <a:spcPct val="0"/>
        </a:spcBef>
        <a:spcAft>
          <a:spcPct val="0"/>
        </a:spcAft>
        <a:defRPr sz="4000" b="1">
          <a:solidFill>
            <a:srgbClr val="004A82"/>
          </a:solidFill>
          <a:latin typeface="Calibri" pitchFamily="34" charset="0"/>
        </a:defRPr>
      </a:lvl5pPr>
      <a:lvl6pPr marL="457200" algn="ctr" rtl="0" eaLnBrk="1" fontAlgn="base" hangingPunct="1">
        <a:spcBef>
          <a:spcPct val="0"/>
        </a:spcBef>
        <a:spcAft>
          <a:spcPct val="0"/>
        </a:spcAft>
        <a:defRPr sz="4000" b="1">
          <a:solidFill>
            <a:schemeClr val="tx1"/>
          </a:solidFill>
          <a:latin typeface="Calibri" pitchFamily="34" charset="0"/>
        </a:defRPr>
      </a:lvl6pPr>
      <a:lvl7pPr marL="914400" algn="ctr" rtl="0" eaLnBrk="1" fontAlgn="base" hangingPunct="1">
        <a:spcBef>
          <a:spcPct val="0"/>
        </a:spcBef>
        <a:spcAft>
          <a:spcPct val="0"/>
        </a:spcAft>
        <a:defRPr sz="4000" b="1">
          <a:solidFill>
            <a:schemeClr val="tx1"/>
          </a:solidFill>
          <a:latin typeface="Calibri" pitchFamily="34" charset="0"/>
        </a:defRPr>
      </a:lvl7pPr>
      <a:lvl8pPr marL="1371600" algn="ctr" rtl="0" eaLnBrk="1" fontAlgn="base" hangingPunct="1">
        <a:spcBef>
          <a:spcPct val="0"/>
        </a:spcBef>
        <a:spcAft>
          <a:spcPct val="0"/>
        </a:spcAft>
        <a:defRPr sz="4000" b="1">
          <a:solidFill>
            <a:schemeClr val="tx1"/>
          </a:solidFill>
          <a:latin typeface="Calibri" pitchFamily="34" charset="0"/>
        </a:defRPr>
      </a:lvl8pPr>
      <a:lvl9pPr marL="1828800" algn="ctr" rtl="0" eaLnBrk="1" fontAlgn="base" hangingPunct="1">
        <a:spcBef>
          <a:spcPct val="0"/>
        </a:spcBef>
        <a:spcAft>
          <a:spcPct val="0"/>
        </a:spcAft>
        <a:defRPr sz="4000" b="1">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0813462"/>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1.xml"/><Relationship Id="rId5" Type="http://schemas.openxmlformats.org/officeDocument/2006/relationships/hyperlink" Target="http://commons.wikimedia.org/wiki/User:Edgar181" TargetMode="External"/><Relationship Id="rId4" Type="http://schemas.openxmlformats.org/officeDocument/2006/relationships/hyperlink" Target="http://commons.wikimedia.org/wiki/File:Lithol_Rubine.pn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2.xml"/><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4213" y="1341438"/>
            <a:ext cx="7772400" cy="1470025"/>
          </a:xfrm>
        </p:spPr>
        <p:txBody>
          <a:bodyPr rtlCol="0">
            <a:normAutofit/>
          </a:bodyPr>
          <a:lstStyle/>
          <a:p>
            <a:pPr lvl="1" fontAlgn="auto">
              <a:spcBef>
                <a:spcPts val="0"/>
              </a:spcBef>
              <a:spcAft>
                <a:spcPts val="0"/>
              </a:spcAft>
              <a:defRPr/>
            </a:pPr>
            <a:r>
              <a:rPr lang="el-GR" sz="4400" dirty="0">
                <a:solidFill>
                  <a:prstClr val="black"/>
                </a:solidFill>
                <a:latin typeface="Calibri"/>
              </a:rPr>
              <a:t>Μελάνια και </a:t>
            </a:r>
            <a:r>
              <a:rPr lang="el-GR" sz="4400" dirty="0" err="1">
                <a:solidFill>
                  <a:prstClr val="black"/>
                </a:solidFill>
                <a:latin typeface="Calibri"/>
              </a:rPr>
              <a:t>επικαλυπτικά</a:t>
            </a:r>
            <a:r>
              <a:rPr lang="el-GR" sz="4400" dirty="0">
                <a:solidFill>
                  <a:prstClr val="black"/>
                </a:solidFill>
                <a:latin typeface="Calibri"/>
              </a:rPr>
              <a:t> (Θ)</a:t>
            </a:r>
            <a:endParaRPr lang="el-GR" sz="3600" dirty="0">
              <a:latin typeface="+mn-lt"/>
            </a:endParaRPr>
          </a:p>
        </p:txBody>
      </p:sp>
      <p:sp>
        <p:nvSpPr>
          <p:cNvPr id="25602" name="Υπότιτλος 2"/>
          <p:cNvSpPr>
            <a:spLocks noGrp="1"/>
          </p:cNvSpPr>
          <p:nvPr>
            <p:ph type="subTitle" idx="1"/>
          </p:nvPr>
        </p:nvSpPr>
        <p:spPr>
          <a:xfrm>
            <a:off x="0" y="3097213"/>
            <a:ext cx="9144000" cy="1752600"/>
          </a:xfrm>
        </p:spPr>
        <p:txBody>
          <a:bodyPr/>
          <a:lstStyle/>
          <a:p>
            <a:r>
              <a:rPr lang="el-GR" altLang="el-GR" sz="2600" b="1" smtClean="0">
                <a:solidFill>
                  <a:srgbClr val="000000"/>
                </a:solidFill>
              </a:rPr>
              <a:t>Ενότητα 8</a:t>
            </a:r>
            <a:r>
              <a:rPr lang="el-GR" altLang="el-GR" sz="2600" smtClean="0">
                <a:solidFill>
                  <a:srgbClr val="000000"/>
                </a:solidFill>
              </a:rPr>
              <a:t>:</a:t>
            </a:r>
            <a:r>
              <a:rPr lang="en-US" altLang="el-GR" sz="2600" smtClean="0">
                <a:solidFill>
                  <a:srgbClr val="000000"/>
                </a:solidFill>
              </a:rPr>
              <a:t> </a:t>
            </a:r>
            <a:r>
              <a:rPr lang="el-GR" altLang="el-GR" sz="2600" smtClean="0"/>
              <a:t>Χρωστικές ύλες μελανιών εκτύπωσης</a:t>
            </a:r>
            <a:endParaRPr lang="en-US" altLang="el-GR" sz="2600" smtClean="0">
              <a:solidFill>
                <a:srgbClr val="000000"/>
              </a:solidFill>
            </a:endParaRPr>
          </a:p>
          <a:p>
            <a:endParaRPr lang="en-US" altLang="el-GR" sz="2200" smtClean="0">
              <a:solidFill>
                <a:srgbClr val="000000"/>
              </a:solidFill>
            </a:endParaRPr>
          </a:p>
          <a:p>
            <a:r>
              <a:rPr lang="el-GR" altLang="el-GR" sz="2200" smtClean="0">
                <a:solidFill>
                  <a:srgbClr val="000000"/>
                </a:solidFill>
              </a:rPr>
              <a:t>Δρ. Σταματίνα Θεοχάρη Καθηγήτρια Εφαρμογών</a:t>
            </a:r>
          </a:p>
          <a:p>
            <a:r>
              <a:rPr lang="el-GR" altLang="el-GR" sz="2200" smtClean="0">
                <a:solidFill>
                  <a:srgbClr val="000000"/>
                </a:solidFill>
              </a:rPr>
              <a:t>Τμήμα Γραφιστικής/Κατεύθυνση Τεχνολογίας Γραφικών Τεχνών</a:t>
            </a:r>
          </a:p>
        </p:txBody>
      </p:sp>
      <p:pic>
        <p:nvPicPr>
          <p:cNvPr id="25603"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2875" y="476250"/>
            <a:ext cx="854075"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188" y="476250"/>
            <a:ext cx="6826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241425" y="631825"/>
            <a:ext cx="6661150" cy="338138"/>
          </a:xfrm>
          <a:prstGeom prst="rect">
            <a:avLst/>
          </a:prstGeom>
        </p:spPr>
        <p:txBody>
          <a:bodyPr>
            <a:spAutoFit/>
          </a:bodyPr>
          <a:lstStyle/>
          <a:p>
            <a:pPr algn="ctr">
              <a:defRPr/>
            </a:pPr>
            <a:r>
              <a:rPr lang="el-GR" sz="1600" dirty="0">
                <a:latin typeface="+mn-lt"/>
              </a:rPr>
              <a:t>Ανοικτά Ακαδημαϊκά Μαθήματα στο ΤΕΙ Αθήνας</a:t>
            </a:r>
          </a:p>
        </p:txBody>
      </p:sp>
      <p:graphicFrame>
        <p:nvGraphicFramePr>
          <p:cNvPr id="4" name="Table 3"/>
          <p:cNvGraphicFramePr>
            <a:graphicFrameLocks noGrp="1"/>
          </p:cNvGraphicFramePr>
          <p:nvPr/>
        </p:nvGraphicFramePr>
        <p:xfrm>
          <a:off x="1760538" y="6088063"/>
          <a:ext cx="5695950" cy="792162"/>
        </p:xfrm>
        <a:graphic>
          <a:graphicData uri="http://schemas.openxmlformats.org/drawingml/2006/table">
            <a:tbl>
              <a:tblPr firstRow="1" firstCol="1" bandRow="1">
                <a:tableStyleId>{2D5ABB26-0587-4C30-8999-92F81FD0307C}</a:tableStyleId>
              </a:tblPr>
              <a:tblGrid>
                <a:gridCol w="2138838"/>
                <a:gridCol w="3557112"/>
              </a:tblGrid>
              <a:tr h="792162">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25609"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4200" y="5367338"/>
            <a:ext cx="19716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2" descr="C:\Users\alex\Desktop\logo.png"/>
          <p:cNvPicPr>
            <a:picLocks noChangeAspect="1" noChangeArrowheads="1"/>
          </p:cNvPicPr>
          <p:nvPr/>
        </p:nvPicPr>
        <p:blipFill>
          <a:blip r:embed="rId6">
            <a:extLst>
              <a:ext uri="{28A0092B-C50C-407E-A947-70E740481C1C}">
                <a14:useLocalDpi xmlns:a14="http://schemas.microsoft.com/office/drawing/2010/main" val="0"/>
              </a:ext>
            </a:extLst>
          </a:blip>
          <a:srcRect t="8214"/>
          <a:stretch>
            <a:fillRect/>
          </a:stretch>
        </p:blipFill>
        <p:spPr bwMode="auto">
          <a:xfrm>
            <a:off x="4046538" y="5368925"/>
            <a:ext cx="3348037"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Τίτλος 1"/>
          <p:cNvSpPr>
            <a:spLocks noGrp="1"/>
          </p:cNvSpPr>
          <p:nvPr>
            <p:ph type="title"/>
          </p:nvPr>
        </p:nvSpPr>
        <p:spPr/>
        <p:txBody>
          <a:bodyPr/>
          <a:lstStyle/>
          <a:p>
            <a:r>
              <a:rPr lang="el-GR" altLang="el-GR" smtClean="0"/>
              <a:t>Πιγμέντα </a:t>
            </a:r>
            <a:r>
              <a:rPr lang="el-GR" altLang="el-GR" sz="3600" b="0" smtClean="0"/>
              <a:t>(1 από 3)</a:t>
            </a:r>
            <a:r>
              <a:rPr lang="el-GR" altLang="el-GR" smtClean="0"/>
              <a:t> </a:t>
            </a:r>
          </a:p>
        </p:txBody>
      </p:sp>
      <p:sp>
        <p:nvSpPr>
          <p:cNvPr id="36866" name="Θέση περιεχομένου 2"/>
          <p:cNvSpPr>
            <a:spLocks noGrp="1"/>
          </p:cNvSpPr>
          <p:nvPr>
            <p:ph idx="1"/>
          </p:nvPr>
        </p:nvSpPr>
        <p:spPr/>
        <p:txBody>
          <a:bodyPr/>
          <a:lstStyle/>
          <a:p>
            <a:r>
              <a:rPr lang="el-GR" altLang="el-GR" smtClean="0"/>
              <a:t>Τα πιγμέντα αποτελούν κατά μια έννοια τα πιο σημαντικά συστατικά της σύνθεσης των εκτυπωτικών μελανιών, καθώς αποτελούν την </a:t>
            </a:r>
            <a:r>
              <a:rPr lang="el-GR" altLang="el-GR" b="1" smtClean="0"/>
              <a:t>«οπτική ταυτότητα»</a:t>
            </a:r>
            <a:r>
              <a:rPr lang="el-GR" altLang="el-GR" smtClean="0"/>
              <a:t> του μελανιού. </a:t>
            </a:r>
          </a:p>
          <a:p>
            <a:r>
              <a:rPr lang="el-GR" altLang="el-GR" smtClean="0"/>
              <a:t>Όταν εφαρμόζονται σε κάποιο υπόστρωμα, είτε παραμένουν στην επιφάνεια ή γεμίζουν τα κενά (πόρους) στο χαρτί ή σε άλλες ανώμαλες επιφάνειες. </a:t>
            </a:r>
          </a:p>
          <a:p>
            <a:endParaRPr lang="el-GR" altLang="el-GR" smtClean="0"/>
          </a:p>
        </p:txBody>
      </p:sp>
      <p:sp>
        <p:nvSpPr>
          <p:cNvPr id="36867"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5C2B7516-2CF5-4819-95F7-933896AE0CAD}" type="slidenum">
              <a:rPr lang="el-GR" altLang="el-GR" smtClean="0">
                <a:solidFill>
                  <a:srgbClr val="000000"/>
                </a:solidFill>
              </a:rPr>
              <a:pPr/>
              <a:t>9</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Τίτλος 2"/>
          <p:cNvSpPr>
            <a:spLocks noGrp="1"/>
          </p:cNvSpPr>
          <p:nvPr>
            <p:ph type="title" idx="4294967295"/>
          </p:nvPr>
        </p:nvSpPr>
        <p:spPr/>
        <p:txBody>
          <a:bodyPr/>
          <a:lstStyle/>
          <a:p>
            <a:r>
              <a:rPr lang="el-GR" altLang="el-GR" smtClean="0"/>
              <a:t>Πιγμέντα </a:t>
            </a:r>
            <a:r>
              <a:rPr lang="el-GR" altLang="el-GR" sz="3200" b="0" smtClean="0"/>
              <a:t>(2 από 3)</a:t>
            </a:r>
          </a:p>
        </p:txBody>
      </p:sp>
      <p:sp>
        <p:nvSpPr>
          <p:cNvPr id="74755" name="2 - Θέση περιεχομένου"/>
          <p:cNvSpPr>
            <a:spLocks noGrp="1"/>
          </p:cNvSpPr>
          <p:nvPr>
            <p:ph idx="4294967295"/>
          </p:nvPr>
        </p:nvSpPr>
        <p:spPr/>
        <p:txBody>
          <a:bodyPr/>
          <a:lstStyle/>
          <a:p>
            <a:pPr>
              <a:lnSpc>
                <a:spcPct val="112000"/>
              </a:lnSpc>
              <a:spcBef>
                <a:spcPts val="1200"/>
              </a:spcBef>
            </a:pPr>
            <a:endParaRPr lang="el-GR" altLang="el-GR" sz="2400" smtClean="0"/>
          </a:p>
          <a:p>
            <a:pPr>
              <a:lnSpc>
                <a:spcPct val="112000"/>
              </a:lnSpc>
              <a:spcBef>
                <a:spcPts val="1200"/>
              </a:spcBef>
            </a:pPr>
            <a:r>
              <a:rPr lang="el-GR" altLang="el-GR" sz="2400" smtClean="0"/>
              <a:t>Υπάρχουν πολλοί και διαφορετικοί τύποι πιγμέντων. Κάποια προέρχονται από φυσικά υλικά (ορυκτά ή φυτά), ενώ πολλά είναι συνθετικά υλικά. </a:t>
            </a:r>
          </a:p>
          <a:p>
            <a:pPr>
              <a:lnSpc>
                <a:spcPct val="112000"/>
              </a:lnSpc>
              <a:spcBef>
                <a:spcPts val="1200"/>
              </a:spcBef>
            </a:pPr>
            <a:r>
              <a:rPr lang="el-GR" altLang="el-GR" sz="2400" smtClean="0"/>
              <a:t>Μπορεί να είναι ανόργανα, οργανικά. Επίσης, μπορούν να είναι μεταλλικά άλατα (όπως ασβεστίου, βαρίου κτλ) ή σχηματίζονται από οργανικές χρωστικές πάνω σε ανόργανα υποστρώματα (λάκκες).</a:t>
            </a:r>
          </a:p>
        </p:txBody>
      </p:sp>
      <p:sp>
        <p:nvSpPr>
          <p:cNvPr id="74756" name="Θέση αριθμού διαφάνειας 1"/>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4818160B-56D3-4EC6-B3B1-53070C4E2C0E}" type="slidenum">
              <a:rPr lang="el-GR" altLang="el-GR" sz="1200">
                <a:solidFill>
                  <a:srgbClr val="000000"/>
                </a:solidFill>
              </a:rPr>
              <a:pPr algn="r"/>
              <a:t>10</a:t>
            </a:fld>
            <a:endParaRPr lang="el-GR" altLang="el-GR" sz="1200">
              <a:solidFill>
                <a:srgbClr val="00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Τίτλος 1"/>
          <p:cNvSpPr>
            <a:spLocks noGrp="1"/>
          </p:cNvSpPr>
          <p:nvPr>
            <p:ph type="title" idx="4294967295"/>
          </p:nvPr>
        </p:nvSpPr>
        <p:spPr/>
        <p:txBody>
          <a:bodyPr/>
          <a:lstStyle/>
          <a:p>
            <a:r>
              <a:rPr lang="el-GR" altLang="el-GR" smtClean="0"/>
              <a:t>Παραδείγματα </a:t>
            </a:r>
          </a:p>
        </p:txBody>
      </p:sp>
      <p:sp>
        <p:nvSpPr>
          <p:cNvPr id="86019" name="Θέση περιεχομένου 2"/>
          <p:cNvSpPr>
            <a:spLocks noGrp="1"/>
          </p:cNvSpPr>
          <p:nvPr>
            <p:ph idx="4294967295"/>
          </p:nvPr>
        </p:nvSpPr>
        <p:spPr>
          <a:xfrm>
            <a:off x="323850" y="1341438"/>
            <a:ext cx="4895850" cy="935037"/>
          </a:xfrm>
        </p:spPr>
        <p:txBody>
          <a:bodyPr/>
          <a:lstStyle/>
          <a:p>
            <a:pPr marL="0" indent="0">
              <a:lnSpc>
                <a:spcPct val="114000"/>
              </a:lnSpc>
              <a:spcBef>
                <a:spcPts val="1200"/>
              </a:spcBef>
              <a:buFont typeface="Arial" charset="0"/>
              <a:buNone/>
            </a:pPr>
            <a:r>
              <a:rPr lang="el-GR" altLang="el-GR" sz="2400" smtClean="0"/>
              <a:t>Το μελάνι </a:t>
            </a:r>
            <a:r>
              <a:rPr lang="en-US" altLang="el-GR" sz="2400" smtClean="0"/>
              <a:t>Lac Red C</a:t>
            </a:r>
            <a:r>
              <a:rPr lang="el-GR" altLang="el-GR" sz="2400" smtClean="0"/>
              <a:t> περιέχει το άλας του βαρίου (</a:t>
            </a:r>
            <a:r>
              <a:rPr lang="en-US" altLang="el-GR" sz="2400" smtClean="0"/>
              <a:t>CI Pigment Red 53, CI: 15585</a:t>
            </a:r>
            <a:r>
              <a:rPr lang="el-GR" altLang="el-GR" sz="2400" smtClean="0"/>
              <a:t>).</a:t>
            </a:r>
          </a:p>
        </p:txBody>
      </p:sp>
      <p:pic>
        <p:nvPicPr>
          <p:cNvPr id="86020" name="Picture 2" descr="C:\Users\fkaram2\Desktop\1132.jpg"/>
          <p:cNvPicPr>
            <a:picLocks noChangeAspect="1" noChangeArrowheads="1"/>
          </p:cNvPicPr>
          <p:nvPr/>
        </p:nvPicPr>
        <p:blipFill>
          <a:blip r:embed="rId2">
            <a:extLst>
              <a:ext uri="{28A0092B-C50C-407E-A947-70E740481C1C}">
                <a14:useLocalDpi xmlns:a14="http://schemas.microsoft.com/office/drawing/2010/main" val="0"/>
              </a:ext>
            </a:extLst>
          </a:blip>
          <a:srcRect l="7315"/>
          <a:stretch>
            <a:fillRect/>
          </a:stretch>
        </p:blipFill>
        <p:spPr bwMode="auto">
          <a:xfrm>
            <a:off x="5005388" y="1268413"/>
            <a:ext cx="3849687" cy="208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2" name="Picture 2" descr="χημικός τύπος Lithol Rub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6325" y="3789363"/>
            <a:ext cx="4252913" cy="245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3" name="Rectangle 8"/>
          <p:cNvSpPr>
            <a:spLocks noChangeArrowheads="1"/>
          </p:cNvSpPr>
          <p:nvPr/>
        </p:nvSpPr>
        <p:spPr bwMode="auto">
          <a:xfrm>
            <a:off x="5710238" y="6396038"/>
            <a:ext cx="25447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el-GR" sz="1200">
                <a:solidFill>
                  <a:srgbClr val="595959"/>
                </a:solidFill>
                <a:latin typeface="Calibri" pitchFamily="34" charset="0"/>
                <a:cs typeface="Arial" charset="0"/>
              </a:rPr>
              <a:t>“</a:t>
            </a:r>
            <a:r>
              <a:rPr lang="en-US" altLang="el-GR" sz="1200">
                <a:solidFill>
                  <a:srgbClr val="000000"/>
                </a:solidFill>
                <a:latin typeface="Calibri" pitchFamily="34" charset="0"/>
                <a:cs typeface="Arial" charset="0"/>
                <a:hlinkClick r:id="rId4"/>
              </a:rPr>
              <a:t>Lithol Rubine</a:t>
            </a:r>
            <a:r>
              <a:rPr lang="en-US" altLang="el-GR" sz="1200">
                <a:solidFill>
                  <a:srgbClr val="595959"/>
                </a:solidFill>
                <a:latin typeface="Calibri" pitchFamily="34" charset="0"/>
                <a:cs typeface="Arial" charset="0"/>
              </a:rPr>
              <a:t>”,</a:t>
            </a:r>
            <a:r>
              <a:rPr lang="el-GR" altLang="el-GR" sz="1200">
                <a:solidFill>
                  <a:srgbClr val="595959"/>
                </a:solidFill>
                <a:latin typeface="Calibri" pitchFamily="34" charset="0"/>
                <a:cs typeface="Arial" charset="0"/>
              </a:rPr>
              <a:t> από</a:t>
            </a:r>
            <a:r>
              <a:rPr lang="en-US" altLang="el-GR" sz="1200">
                <a:solidFill>
                  <a:srgbClr val="595959"/>
                </a:solidFill>
                <a:latin typeface="Calibri" pitchFamily="34" charset="0"/>
                <a:cs typeface="Arial" charset="0"/>
              </a:rPr>
              <a:t>  </a:t>
            </a:r>
            <a:r>
              <a:rPr lang="en-US" altLang="el-GR" sz="1200">
                <a:solidFill>
                  <a:srgbClr val="000000"/>
                </a:solidFill>
                <a:latin typeface="Calibri" pitchFamily="34" charset="0"/>
                <a:cs typeface="Arial" charset="0"/>
                <a:hlinkClick r:id="rId5" tooltip="User:Edgar181"/>
              </a:rPr>
              <a:t>Edgar181</a:t>
            </a:r>
            <a:r>
              <a:rPr lang="en-US" altLang="el-GR" sz="1200">
                <a:solidFill>
                  <a:srgbClr val="000000"/>
                </a:solidFill>
                <a:latin typeface="Calibri" pitchFamily="34" charset="0"/>
                <a:cs typeface="Arial" charset="0"/>
              </a:rPr>
              <a:t> </a:t>
            </a:r>
            <a:r>
              <a:rPr lang="el-GR" altLang="el-GR" sz="1200">
                <a:solidFill>
                  <a:srgbClr val="595959"/>
                </a:solidFill>
                <a:latin typeface="Calibri" pitchFamily="34" charset="0"/>
                <a:cs typeface="Arial" charset="0"/>
              </a:rPr>
              <a:t>διαθέσιμο ως κοινό κτήμα</a:t>
            </a:r>
            <a:endParaRPr lang="en-US" altLang="el-GR" sz="1200">
              <a:solidFill>
                <a:srgbClr val="000000"/>
              </a:solidFill>
              <a:latin typeface="Calibri" pitchFamily="34" charset="0"/>
              <a:cs typeface="Arial" charset="0"/>
            </a:endParaRPr>
          </a:p>
        </p:txBody>
      </p:sp>
      <p:sp>
        <p:nvSpPr>
          <p:cNvPr id="86024" name="Θέση αριθμού διαφάνειας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4D9F13A8-BF73-43D0-A6DA-5C1FFB41158D}" type="slidenum">
              <a:rPr lang="el-GR" altLang="el-GR" sz="1200">
                <a:solidFill>
                  <a:srgbClr val="000000"/>
                </a:solidFill>
              </a:rPr>
              <a:pPr algn="r"/>
              <a:t>11</a:t>
            </a:fld>
            <a:endParaRPr lang="el-GR" altLang="el-GR" sz="1200">
              <a:solidFill>
                <a:srgbClr val="000000"/>
              </a:solidFill>
            </a:endParaRPr>
          </a:p>
        </p:txBody>
      </p:sp>
      <p:sp>
        <p:nvSpPr>
          <p:cNvPr id="86025" name="Θέση περιεχομένου 2"/>
          <p:cNvSpPr>
            <a:spLocks/>
          </p:cNvSpPr>
          <p:nvPr/>
        </p:nvSpPr>
        <p:spPr bwMode="auto">
          <a:xfrm>
            <a:off x="323850" y="4581525"/>
            <a:ext cx="424815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nSpc>
                <a:spcPct val="114000"/>
              </a:lnSpc>
              <a:spcBef>
                <a:spcPts val="1200"/>
              </a:spcBef>
              <a:buFont typeface="Arial" charset="0"/>
              <a:buNone/>
            </a:pPr>
            <a:r>
              <a:rPr lang="el-GR" altLang="el-GR" sz="2400"/>
              <a:t>Ένα </a:t>
            </a:r>
            <a:r>
              <a:rPr lang="en-US" altLang="el-GR" sz="2400"/>
              <a:t>magenta</a:t>
            </a:r>
            <a:r>
              <a:rPr lang="el-GR" altLang="el-GR" sz="2400"/>
              <a:t> μελάνι (</a:t>
            </a:r>
            <a:r>
              <a:rPr lang="en-US" altLang="el-GR" sz="2400">
                <a:solidFill>
                  <a:srgbClr val="000000"/>
                </a:solidFill>
              </a:rPr>
              <a:t>Lithol Rubine calcium</a:t>
            </a:r>
            <a:r>
              <a:rPr lang="en-US" altLang="el-GR" sz="2400"/>
              <a:t> toner</a:t>
            </a:r>
            <a:r>
              <a:rPr lang="el-GR" altLang="el-GR" sz="2400"/>
              <a:t> </a:t>
            </a:r>
            <a:r>
              <a:rPr lang="en-US" altLang="el-GR" sz="2400"/>
              <a:t>4B</a:t>
            </a:r>
            <a:r>
              <a:rPr lang="el-GR" altLang="el-GR" sz="2400"/>
              <a:t>) περιέχει το άλας του ασβεστίου (</a:t>
            </a:r>
            <a:r>
              <a:rPr lang="en-US" altLang="el-GR" sz="2400"/>
              <a:t>Pigment Red 57:1</a:t>
            </a:r>
            <a:r>
              <a:rPr lang="el-GR" altLang="el-GR" sz="2400"/>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idx="4294967295"/>
          </p:nvPr>
        </p:nvSpPr>
        <p:spPr/>
        <p:txBody>
          <a:bodyPr/>
          <a:lstStyle/>
          <a:p>
            <a:r>
              <a:rPr lang="el-GR" altLang="el-GR" smtClean="0"/>
              <a:t>Πιγμέντα </a:t>
            </a:r>
            <a:r>
              <a:rPr lang="el-GR" altLang="el-GR" sz="3200" b="0" smtClean="0"/>
              <a:t>(3 από 3)</a:t>
            </a:r>
            <a:endParaRPr lang="el-GR" altLang="el-GR" smtClean="0">
              <a:solidFill>
                <a:srgbClr val="8A048D"/>
              </a:solidFill>
              <a:latin typeface="Cambria" pitchFamily="18" charset="0"/>
            </a:endParaRPr>
          </a:p>
        </p:txBody>
      </p:sp>
      <p:sp>
        <p:nvSpPr>
          <p:cNvPr id="76803" name="Θέση αριθμού διαφάνειας 1"/>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C44446D0-EE13-42EB-B4C4-E2D1C2343322}" type="slidenum">
              <a:rPr lang="el-GR" altLang="el-GR" sz="1200">
                <a:solidFill>
                  <a:srgbClr val="000000"/>
                </a:solidFill>
              </a:rPr>
              <a:pPr algn="r"/>
              <a:t>12</a:t>
            </a:fld>
            <a:endParaRPr lang="el-GR" altLang="el-GR" sz="1200">
              <a:solidFill>
                <a:srgbClr val="000000"/>
              </a:solidFill>
            </a:endParaRPr>
          </a:p>
        </p:txBody>
      </p:sp>
      <p:sp>
        <p:nvSpPr>
          <p:cNvPr id="76804" name="Θέση περιεχομένου 2"/>
          <p:cNvSpPr>
            <a:spLocks noGrp="1"/>
          </p:cNvSpPr>
          <p:nvPr>
            <p:ph idx="4294967295"/>
          </p:nvPr>
        </p:nvSpPr>
        <p:spPr/>
        <p:txBody>
          <a:bodyPr/>
          <a:lstStyle/>
          <a:p>
            <a:pPr>
              <a:lnSpc>
                <a:spcPct val="110000"/>
              </a:lnSpc>
              <a:spcBef>
                <a:spcPts val="1200"/>
              </a:spcBef>
            </a:pPr>
            <a:r>
              <a:rPr lang="el-GR" altLang="el-GR" sz="2400" smtClean="0"/>
              <a:t>Όταν τα πιγμέντα διασπείρονται σε κάποιο μέσον προκαλούν απορρόφηση ή σκέδαση του φωτός.</a:t>
            </a:r>
          </a:p>
          <a:p>
            <a:pPr>
              <a:lnSpc>
                <a:spcPct val="110000"/>
              </a:lnSpc>
              <a:spcBef>
                <a:spcPts val="1200"/>
              </a:spcBef>
            </a:pPr>
            <a:r>
              <a:rPr lang="el-GR" altLang="el-GR" sz="2400" smtClean="0"/>
              <a:t>Έτσι, όταν συμβαίνει εκλεκτική απορρόφηση του φωτός, το υλικό εμφανίζεται έγχρωμο.</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Τίτλος 1"/>
          <p:cNvSpPr>
            <a:spLocks noGrp="1"/>
          </p:cNvSpPr>
          <p:nvPr>
            <p:ph type="title"/>
          </p:nvPr>
        </p:nvSpPr>
        <p:spPr/>
        <p:txBody>
          <a:bodyPr/>
          <a:lstStyle/>
          <a:p>
            <a:r>
              <a:rPr lang="el-GR" altLang="el-GR" smtClean="0"/>
              <a:t>Κατηγορίες Πιγμέντων</a:t>
            </a:r>
          </a:p>
        </p:txBody>
      </p:sp>
      <p:sp>
        <p:nvSpPr>
          <p:cNvPr id="3" name="Θέση περιεχομένου 2"/>
          <p:cNvSpPr>
            <a:spLocks noGrp="1"/>
          </p:cNvSpPr>
          <p:nvPr>
            <p:ph idx="1"/>
          </p:nvPr>
        </p:nvSpPr>
        <p:spPr/>
        <p:txBody>
          <a:bodyPr/>
          <a:lstStyle/>
          <a:p>
            <a:pPr marL="0" indent="0">
              <a:buFont typeface="Arial" charset="0"/>
              <a:buNone/>
            </a:pPr>
            <a:r>
              <a:rPr lang="el-GR" altLang="el-GR" smtClean="0"/>
              <a:t>Τα πιγμέντα διακρίνονται σε τρεις μεγάλες κατηγορίες, ανάλογα με την σύστασή τους: </a:t>
            </a:r>
          </a:p>
          <a:p>
            <a:pPr marL="0" indent="0"/>
            <a:r>
              <a:rPr lang="el-GR" altLang="el-GR" smtClean="0"/>
              <a:t>Το</a:t>
            </a:r>
            <a:r>
              <a:rPr lang="el-GR" altLang="el-GR" b="1" smtClean="0"/>
              <a:t> μαύρο του άνθρακα</a:t>
            </a:r>
            <a:r>
              <a:rPr lang="el-GR" altLang="el-GR" smtClean="0"/>
              <a:t>,</a:t>
            </a:r>
          </a:p>
          <a:p>
            <a:pPr marL="0" indent="0"/>
            <a:r>
              <a:rPr lang="el-GR" altLang="el-GR" smtClean="0"/>
              <a:t>Τα </a:t>
            </a:r>
            <a:r>
              <a:rPr lang="el-GR" altLang="el-GR" b="1" smtClean="0"/>
              <a:t>ανόργανα</a:t>
            </a:r>
            <a:r>
              <a:rPr lang="el-GR" altLang="el-GR" smtClean="0"/>
              <a:t> και </a:t>
            </a:r>
          </a:p>
          <a:p>
            <a:pPr marL="0" indent="0"/>
            <a:r>
              <a:rPr lang="el-GR" altLang="el-GR" smtClean="0"/>
              <a:t>Τα </a:t>
            </a:r>
            <a:r>
              <a:rPr lang="el-GR" altLang="el-GR" b="1" smtClean="0"/>
              <a:t>οργανικά πιγμέντα</a:t>
            </a:r>
            <a:r>
              <a:rPr lang="el-GR" altLang="el-GR" smtClean="0"/>
              <a:t>.</a:t>
            </a:r>
          </a:p>
        </p:txBody>
      </p:sp>
      <p:sp>
        <p:nvSpPr>
          <p:cNvPr id="37891"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014715E1-06A2-451D-A704-4D78E21C47E5}" type="slidenum">
              <a:rPr lang="el-GR" altLang="el-GR" smtClean="0">
                <a:solidFill>
                  <a:srgbClr val="000000"/>
                </a:solidFill>
              </a:rPr>
              <a:pPr/>
              <a:t>13</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Τίτλος 1"/>
          <p:cNvSpPr>
            <a:spLocks noGrp="1"/>
          </p:cNvSpPr>
          <p:nvPr>
            <p:ph type="title"/>
          </p:nvPr>
        </p:nvSpPr>
        <p:spPr/>
        <p:txBody>
          <a:bodyPr/>
          <a:lstStyle/>
          <a:p>
            <a:r>
              <a:rPr lang="el-GR" altLang="el-GR" smtClean="0"/>
              <a:t>Το μαύρο του Άνθρακα </a:t>
            </a:r>
            <a:r>
              <a:rPr lang="el-GR" altLang="el-GR" sz="3200" b="0" smtClean="0"/>
              <a:t>(1 από 2)</a:t>
            </a:r>
          </a:p>
        </p:txBody>
      </p:sp>
      <p:sp>
        <p:nvSpPr>
          <p:cNvPr id="38914" name="Θέση περιεχομένου 2"/>
          <p:cNvSpPr>
            <a:spLocks noGrp="1"/>
          </p:cNvSpPr>
          <p:nvPr>
            <p:ph idx="1"/>
          </p:nvPr>
        </p:nvSpPr>
        <p:spPr/>
        <p:txBody>
          <a:bodyPr/>
          <a:lstStyle/>
          <a:p>
            <a:pPr marL="0" indent="0">
              <a:buFont typeface="Arial" charset="0"/>
              <a:buNone/>
            </a:pPr>
            <a:r>
              <a:rPr lang="el-GR" altLang="el-GR" sz="2200" smtClean="0"/>
              <a:t>Το μαύρο του άνθρακα εξετάζεται ως ξεχωριστή κατηγορία γιατί κατέχει μεγάλο μερίδιο της ποσότητας καταναλισκόμενου χρώματος στα μελάνια των εκτυπώσεων εντύπων.</a:t>
            </a:r>
          </a:p>
          <a:p>
            <a:pPr marL="0" indent="0">
              <a:buFont typeface="Arial" charset="0"/>
              <a:buNone/>
            </a:pPr>
            <a:r>
              <a:rPr lang="el-GR" altLang="el-GR" sz="2200" smtClean="0"/>
              <a:t>Το μαύρο του άνθρακα είναι βασικά αιθάλη ή στοιχειακός άνθρακας και διατίθεται σε διάφορες μορφές (χνούδι, χνούδι συμπιεσμένο, σε μορφή κόκκων). Παρασκευάζεται με ατελή καύση πετρελαίου, υγραερίου ή φυσικού αερίου σε κατάλληλους φούρνους με περιορισμένη παροχή οξυγόνου και στη συνέχεια συλλέγεται ηλεκτροστατικά. </a:t>
            </a:r>
          </a:p>
          <a:p>
            <a:pPr marL="0" indent="0">
              <a:buFont typeface="Arial" charset="0"/>
              <a:buNone/>
            </a:pPr>
            <a:r>
              <a:rPr lang="el-GR" altLang="el-GR" sz="2200" smtClean="0"/>
              <a:t>Γενικά, το μαύρο του άνθρακα είναι φθηνό, με καλή αντοχή χρώματος, με μεγάλη αντοχή στο φως, στην θερμότητα, την υγρασία και χημικές ουσίες.</a:t>
            </a:r>
          </a:p>
        </p:txBody>
      </p:sp>
      <p:sp>
        <p:nvSpPr>
          <p:cNvPr id="38915"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A7187202-030F-4B1E-B226-3EAB4D307B1F}" type="slidenum">
              <a:rPr lang="el-GR" altLang="el-GR" smtClean="0">
                <a:solidFill>
                  <a:srgbClr val="000000"/>
                </a:solidFill>
              </a:rPr>
              <a:pPr/>
              <a:t>14</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Τίτλος 2"/>
          <p:cNvSpPr>
            <a:spLocks noGrp="1"/>
          </p:cNvSpPr>
          <p:nvPr>
            <p:ph type="title" idx="4294967295"/>
          </p:nvPr>
        </p:nvSpPr>
        <p:spPr/>
        <p:txBody>
          <a:bodyPr/>
          <a:lstStyle/>
          <a:p>
            <a:r>
              <a:rPr lang="el-GR" altLang="el-GR" smtClean="0"/>
              <a:t>Το μαύρο του άνθρακα </a:t>
            </a:r>
            <a:r>
              <a:rPr lang="el-GR" altLang="el-GR" sz="3200" b="0" smtClean="0"/>
              <a:t>(2 από 2)</a:t>
            </a:r>
            <a:endParaRPr lang="el-GR" altLang="el-GR" smtClean="0"/>
          </a:p>
        </p:txBody>
      </p:sp>
      <p:sp>
        <p:nvSpPr>
          <p:cNvPr id="77827" name="Θέση αριθμού διαφάνειας 1"/>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5727EFC0-3C89-4E3A-AEF3-7FC1937D22B2}" type="slidenum">
              <a:rPr lang="el-GR" altLang="el-GR" sz="1200">
                <a:solidFill>
                  <a:srgbClr val="000000"/>
                </a:solidFill>
              </a:rPr>
              <a:pPr algn="r"/>
              <a:t>15</a:t>
            </a:fld>
            <a:endParaRPr lang="el-GR" altLang="el-GR" sz="1200">
              <a:solidFill>
                <a:srgbClr val="000000"/>
              </a:solidFill>
            </a:endParaRPr>
          </a:p>
        </p:txBody>
      </p:sp>
      <p:sp>
        <p:nvSpPr>
          <p:cNvPr id="4" name="Θέση περιεχομένου 3"/>
          <p:cNvSpPr>
            <a:spLocks noGrp="1"/>
          </p:cNvSpPr>
          <p:nvPr>
            <p:ph idx="4294967295"/>
          </p:nvPr>
        </p:nvSpPr>
        <p:spPr/>
        <p:txBody>
          <a:bodyPr/>
          <a:lstStyle/>
          <a:p>
            <a:pPr marL="0" indent="0">
              <a:lnSpc>
                <a:spcPct val="110000"/>
              </a:lnSpc>
              <a:spcBef>
                <a:spcPts val="1200"/>
              </a:spcBef>
              <a:buFont typeface="Arial" charset="0"/>
              <a:buNone/>
            </a:pPr>
            <a:r>
              <a:rPr lang="el-GR" altLang="el-GR" sz="2400" b="1" smtClean="0"/>
              <a:t>Συνοπτικά λοιπόν, το μαύρο του άνθρακα:</a:t>
            </a:r>
          </a:p>
          <a:p>
            <a:pPr marL="0" indent="0">
              <a:lnSpc>
                <a:spcPct val="110000"/>
              </a:lnSpc>
              <a:spcBef>
                <a:spcPts val="1200"/>
              </a:spcBef>
            </a:pPr>
            <a:r>
              <a:rPr lang="el-GR" altLang="el-GR" sz="2400" smtClean="0"/>
              <a:t>Οικονομικό.</a:t>
            </a:r>
          </a:p>
          <a:p>
            <a:pPr marL="0" indent="0">
              <a:lnSpc>
                <a:spcPct val="110000"/>
              </a:lnSpc>
              <a:spcBef>
                <a:spcPts val="1200"/>
              </a:spcBef>
            </a:pPr>
            <a:r>
              <a:rPr lang="el-GR" altLang="el-GR" sz="2400" smtClean="0"/>
              <a:t>Με καλή χρωστική δύναμη.</a:t>
            </a:r>
          </a:p>
          <a:p>
            <a:pPr marL="0" indent="0">
              <a:lnSpc>
                <a:spcPct val="110000"/>
              </a:lnSpc>
              <a:spcBef>
                <a:spcPts val="1200"/>
              </a:spcBef>
            </a:pPr>
            <a:r>
              <a:rPr lang="el-GR" altLang="el-GR" sz="2400" smtClean="0"/>
              <a:t>Υψηλής αντοχής στο φως, την θερμότητα, την υγρασία και τα χημικά.</a:t>
            </a:r>
          </a:p>
          <a:p>
            <a:pPr marL="0" indent="0">
              <a:lnSpc>
                <a:spcPct val="110000"/>
              </a:lnSpc>
              <a:spcBef>
                <a:spcPts val="1200"/>
              </a:spcBef>
            </a:pPr>
            <a:r>
              <a:rPr lang="el-GR" altLang="el-GR" sz="2400" smtClean="0"/>
              <a:t>Αποτελεί μεγάλο μέρος της συνολικής ποσότητας των εκτυπωτικών μελανιών (εκτύπωση εντύπων).</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Τίτλος 1"/>
          <p:cNvSpPr>
            <a:spLocks noGrp="1"/>
          </p:cNvSpPr>
          <p:nvPr>
            <p:ph type="title"/>
          </p:nvPr>
        </p:nvSpPr>
        <p:spPr/>
        <p:txBody>
          <a:bodyPr/>
          <a:lstStyle/>
          <a:p>
            <a:r>
              <a:rPr lang="el-GR" altLang="el-GR" smtClean="0"/>
              <a:t>Ανόργανα Πιγμέντα </a:t>
            </a:r>
            <a:r>
              <a:rPr lang="el-GR" altLang="el-GR" sz="3200" b="0" smtClean="0"/>
              <a:t>(1 από 3)</a:t>
            </a:r>
          </a:p>
        </p:txBody>
      </p:sp>
      <p:sp>
        <p:nvSpPr>
          <p:cNvPr id="39938" name="Θέση περιεχομένου 2"/>
          <p:cNvSpPr>
            <a:spLocks noGrp="1"/>
          </p:cNvSpPr>
          <p:nvPr>
            <p:ph idx="1"/>
          </p:nvPr>
        </p:nvSpPr>
        <p:spPr/>
        <p:txBody>
          <a:bodyPr/>
          <a:lstStyle/>
          <a:p>
            <a:r>
              <a:rPr lang="el-GR" altLang="el-GR" smtClean="0"/>
              <a:t>Αυτή η ομάδα χρωμάτων είναι η παλαιότερη που γνωρίζει ο άνθρωπος. Εκτός από σχέδια με κάρβουνο, έχουν βρεθεί σε σπηλιές έγχρωμα σχέδια, ζωγραφισμένα με οξείδια του σιδήρου. </a:t>
            </a:r>
          </a:p>
          <a:p>
            <a:r>
              <a:rPr lang="el-GR" altLang="el-GR" smtClean="0"/>
              <a:t>Μερικά γνωστά ανόργανα χρώματα είναι τo πράσινο του χρωμίου, το ούλτρα μαρίν, τα πιγμέντα καδμίου και το οξείδιο του τιτανίου. Πολλά από τα παραπάνω χρώματα, όπως και μερικά κίτρινα του μολύβδου σπανίζουν πλέον ή δεν χρησιμοποιούνται καθόλου για λόγους τοξικότητας. </a:t>
            </a:r>
          </a:p>
        </p:txBody>
      </p:sp>
      <p:sp>
        <p:nvSpPr>
          <p:cNvPr id="39939"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B0B52C95-79BD-406D-B608-D525F1B08F3B}" type="slidenum">
              <a:rPr lang="el-GR" altLang="el-GR" smtClean="0">
                <a:solidFill>
                  <a:srgbClr val="000000"/>
                </a:solidFill>
              </a:rPr>
              <a:pPr/>
              <a:t>16</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Τίτλος 1"/>
          <p:cNvSpPr>
            <a:spLocks noGrp="1"/>
          </p:cNvSpPr>
          <p:nvPr>
            <p:ph type="title"/>
          </p:nvPr>
        </p:nvSpPr>
        <p:spPr/>
        <p:txBody>
          <a:bodyPr/>
          <a:lstStyle/>
          <a:p>
            <a:r>
              <a:rPr lang="el-GR" altLang="el-GR" smtClean="0"/>
              <a:t>Ανόργανα Πιγμέντα </a:t>
            </a:r>
            <a:r>
              <a:rPr lang="el-GR" altLang="el-GR" sz="3200" b="0" smtClean="0"/>
              <a:t>(2 από 3)</a:t>
            </a:r>
          </a:p>
        </p:txBody>
      </p:sp>
      <p:sp>
        <p:nvSpPr>
          <p:cNvPr id="40962" name="Θέση περιεχομένου 2"/>
          <p:cNvSpPr>
            <a:spLocks noGrp="1"/>
          </p:cNvSpPr>
          <p:nvPr>
            <p:ph idx="1"/>
          </p:nvPr>
        </p:nvSpPr>
        <p:spPr/>
        <p:txBody>
          <a:bodyPr/>
          <a:lstStyle/>
          <a:p>
            <a:r>
              <a:rPr lang="el-GR" altLang="el-GR" smtClean="0"/>
              <a:t>Τα λευκά ως αυτοτελή χρώματα αλλά και ως βελτιωτικά-ενισχυτικά των χρωμάτων βρίσκουν μεγάλη εφαρμογή. </a:t>
            </a:r>
          </a:p>
          <a:p>
            <a:r>
              <a:rPr lang="el-GR" altLang="el-GR" smtClean="0"/>
              <a:t>Το λευκό χρώμα του διοξειδίου του τιτανίου συχνά αναμειγνύεται με άλλα χρώματα για να αυξήσει την αδιαφάνεια ενός μελανιού.</a:t>
            </a:r>
          </a:p>
        </p:txBody>
      </p:sp>
      <p:sp>
        <p:nvSpPr>
          <p:cNvPr id="40963"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C2C82E1A-02BD-4103-A115-1402093C6D73}" type="slidenum">
              <a:rPr lang="el-GR" altLang="el-GR" smtClean="0">
                <a:solidFill>
                  <a:srgbClr val="000000"/>
                </a:solidFill>
              </a:rPr>
              <a:pPr/>
              <a:t>17</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Τίτλος 1"/>
          <p:cNvSpPr>
            <a:spLocks noGrp="1"/>
          </p:cNvSpPr>
          <p:nvPr>
            <p:ph type="title"/>
          </p:nvPr>
        </p:nvSpPr>
        <p:spPr/>
        <p:txBody>
          <a:bodyPr/>
          <a:lstStyle/>
          <a:p>
            <a:r>
              <a:rPr lang="el-GR" altLang="el-GR" smtClean="0"/>
              <a:t>Ανόργανα Πιγμέντα </a:t>
            </a:r>
            <a:r>
              <a:rPr lang="el-GR" altLang="el-GR" sz="3200" b="0" smtClean="0"/>
              <a:t>(3 από 3)</a:t>
            </a:r>
          </a:p>
        </p:txBody>
      </p:sp>
      <p:sp>
        <p:nvSpPr>
          <p:cNvPr id="41986" name="Θέση περιεχομένου 2"/>
          <p:cNvSpPr>
            <a:spLocks noGrp="1"/>
          </p:cNvSpPr>
          <p:nvPr>
            <p:ph idx="1"/>
          </p:nvPr>
        </p:nvSpPr>
        <p:spPr>
          <a:xfrm>
            <a:off x="457200" y="1196975"/>
            <a:ext cx="8229600" cy="5327650"/>
          </a:xfrm>
        </p:spPr>
        <p:txBody>
          <a:bodyPr/>
          <a:lstStyle/>
          <a:p>
            <a:r>
              <a:rPr lang="el-GR" altLang="el-GR" smtClean="0"/>
              <a:t>Γενικά, τα ανόργανα χρώματα είναι σκληρά και μπορούν να προκαλέσουν φθορές στις επιφάνειες των πλακών εκτύπωσης και στις εκτυπωτικές μηχανές (πχ. μαχαίρια αφαίρεσης μελανιού από τους κυλίνδρους βαθυτυπίας). Συχνά, είναι δύσκολη η λειοτρίβησή τους και μπορεί οι ιδιότητες της ροής τους να δυσκολέψουν την λειτουργία της εκτύπωσης.</a:t>
            </a:r>
          </a:p>
          <a:p>
            <a:r>
              <a:rPr lang="el-GR" altLang="el-GR" smtClean="0"/>
              <a:t>Τα πλεονεκτήματα τους συνίστανται στο ότι είναι αδιαφανή, σταθερά στο φως, παρουσιάζουν καλή αντοχή σε χημικές ουσίες και είναι οικονομικά.</a:t>
            </a:r>
          </a:p>
        </p:txBody>
      </p:sp>
      <p:sp>
        <p:nvSpPr>
          <p:cNvPr id="41987"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02FF905C-ACCD-4982-987E-1998CD34145E}" type="slidenum">
              <a:rPr lang="el-GR" altLang="el-GR" smtClean="0">
                <a:solidFill>
                  <a:srgbClr val="000000"/>
                </a:solidFill>
              </a:rPr>
              <a:pPr/>
              <a:t>18</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Τίτλος 1"/>
          <p:cNvSpPr>
            <a:spLocks noGrp="1"/>
          </p:cNvSpPr>
          <p:nvPr>
            <p:ph type="title"/>
          </p:nvPr>
        </p:nvSpPr>
        <p:spPr/>
        <p:txBody>
          <a:bodyPr/>
          <a:lstStyle/>
          <a:p>
            <a:r>
              <a:rPr lang="el-GR" altLang="el-GR" smtClean="0"/>
              <a:t>Εισαγωγή </a:t>
            </a:r>
          </a:p>
        </p:txBody>
      </p:sp>
      <p:sp>
        <p:nvSpPr>
          <p:cNvPr id="27650" name="Θέση περιεχομένου 2"/>
          <p:cNvSpPr>
            <a:spLocks noGrp="1"/>
          </p:cNvSpPr>
          <p:nvPr>
            <p:ph idx="1"/>
          </p:nvPr>
        </p:nvSpPr>
        <p:spPr/>
        <p:txBody>
          <a:bodyPr/>
          <a:lstStyle/>
          <a:p>
            <a:r>
              <a:rPr lang="el-GR" altLang="el-GR" smtClean="0"/>
              <a:t>Η ενότητα περιλαμβάνει τους κυριότερους παράγοντες για την επιλογή ενός χρώματος για ένα μελάνι. Ακολουθούν η αναλυτική παρουσίαση των χρωστικών υλών που χρησιμοποιούνται στην βιομηχανία των μελανιών εκτυπώσεων, οι βασικές τους ιδιότητες, οι εφαρμογές τους και ορισμένα παραδείγματα.</a:t>
            </a:r>
          </a:p>
        </p:txBody>
      </p:sp>
      <p:sp>
        <p:nvSpPr>
          <p:cNvPr id="27651"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4A25453F-0219-4CB2-B3E4-E4A5F35AD5B8}" type="slidenum">
              <a:rPr lang="el-GR" altLang="el-GR" smtClean="0">
                <a:solidFill>
                  <a:srgbClr val="000000"/>
                </a:solidFill>
              </a:rPr>
              <a:pPr/>
              <a:t>1</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Τίτλος 3"/>
          <p:cNvSpPr>
            <a:spLocks noGrp="1"/>
          </p:cNvSpPr>
          <p:nvPr>
            <p:ph type="title" idx="4294967295"/>
          </p:nvPr>
        </p:nvSpPr>
        <p:spPr/>
        <p:txBody>
          <a:bodyPr/>
          <a:lstStyle/>
          <a:p>
            <a:r>
              <a:rPr lang="el-GR" altLang="el-GR" smtClean="0"/>
              <a:t>Ιδιότητες ανόργανων πιγμέντων</a:t>
            </a:r>
          </a:p>
        </p:txBody>
      </p:sp>
      <p:sp>
        <p:nvSpPr>
          <p:cNvPr id="3" name="Θέση περιεχομένου 2"/>
          <p:cNvSpPr>
            <a:spLocks noGrp="1"/>
          </p:cNvSpPr>
          <p:nvPr>
            <p:ph idx="4294967295"/>
          </p:nvPr>
        </p:nvSpPr>
        <p:spPr>
          <a:xfrm>
            <a:off x="457200" y="1196975"/>
            <a:ext cx="3970338" cy="5040313"/>
          </a:xfrm>
        </p:spPr>
        <p:txBody>
          <a:bodyPr/>
          <a:lstStyle/>
          <a:p>
            <a:pPr marL="0" indent="0">
              <a:lnSpc>
                <a:spcPct val="110000"/>
              </a:lnSpc>
              <a:spcBef>
                <a:spcPts val="600"/>
              </a:spcBef>
              <a:buFont typeface="Arial" charset="0"/>
              <a:buNone/>
              <a:defRPr/>
            </a:pPr>
            <a:r>
              <a:rPr lang="el-GR" sz="2400" b="1" dirty="0"/>
              <a:t>Ανόργανα </a:t>
            </a:r>
            <a:r>
              <a:rPr lang="el-GR" sz="2400" b="1" dirty="0" err="1"/>
              <a:t>πιγμέντα</a:t>
            </a:r>
            <a:r>
              <a:rPr lang="el-GR" sz="2400" b="1" dirty="0"/>
              <a:t>     </a:t>
            </a:r>
          </a:p>
          <a:p>
            <a:pPr>
              <a:lnSpc>
                <a:spcPct val="110000"/>
              </a:lnSpc>
              <a:spcBef>
                <a:spcPts val="600"/>
              </a:spcBef>
              <a:defRPr/>
            </a:pPr>
            <a:r>
              <a:rPr lang="el-GR" sz="2400" b="1" dirty="0" smtClean="0">
                <a:solidFill>
                  <a:srgbClr val="004A82"/>
                </a:solidFill>
              </a:rPr>
              <a:t>Πλεονεκτήματα:</a:t>
            </a:r>
            <a:endParaRPr lang="el-GR" sz="2400" b="1" dirty="0">
              <a:solidFill>
                <a:srgbClr val="004A82"/>
              </a:solidFill>
            </a:endParaRPr>
          </a:p>
          <a:p>
            <a:pPr marL="627063">
              <a:lnSpc>
                <a:spcPct val="110000"/>
              </a:lnSpc>
              <a:spcBef>
                <a:spcPts val="600"/>
              </a:spcBef>
              <a:buFont typeface="Courier New" panose="02070309020205020404" pitchFamily="49" charset="0"/>
              <a:buChar char="o"/>
              <a:defRPr/>
            </a:pPr>
            <a:r>
              <a:rPr lang="el-GR" sz="2400" dirty="0" smtClean="0"/>
              <a:t>Αδιαφανή.</a:t>
            </a:r>
            <a:endParaRPr lang="el-GR" sz="2400" dirty="0"/>
          </a:p>
          <a:p>
            <a:pPr marL="627063">
              <a:lnSpc>
                <a:spcPct val="110000"/>
              </a:lnSpc>
              <a:spcBef>
                <a:spcPts val="600"/>
              </a:spcBef>
              <a:buFont typeface="Courier New" panose="02070309020205020404" pitchFamily="49" charset="0"/>
              <a:buChar char="o"/>
              <a:defRPr/>
            </a:pPr>
            <a:r>
              <a:rPr lang="el-GR" sz="2400" dirty="0"/>
              <a:t>Σταθερά στο </a:t>
            </a:r>
            <a:r>
              <a:rPr lang="el-GR" sz="2400" dirty="0" smtClean="0"/>
              <a:t>φως.</a:t>
            </a:r>
            <a:endParaRPr lang="el-GR" sz="2400" dirty="0"/>
          </a:p>
          <a:p>
            <a:pPr marL="627063">
              <a:lnSpc>
                <a:spcPct val="110000"/>
              </a:lnSpc>
              <a:spcBef>
                <a:spcPts val="600"/>
              </a:spcBef>
              <a:buFont typeface="Courier New" panose="02070309020205020404" pitchFamily="49" charset="0"/>
              <a:buChar char="o"/>
              <a:defRPr/>
            </a:pPr>
            <a:r>
              <a:rPr lang="el-GR" sz="2400" dirty="0"/>
              <a:t>Ανθεκτικά στα </a:t>
            </a:r>
            <a:r>
              <a:rPr lang="el-GR" sz="2400" dirty="0" smtClean="0"/>
              <a:t>χημικά.</a:t>
            </a:r>
            <a:endParaRPr lang="el-GR" sz="2400" dirty="0"/>
          </a:p>
          <a:p>
            <a:pPr marL="627063">
              <a:lnSpc>
                <a:spcPct val="110000"/>
              </a:lnSpc>
              <a:spcBef>
                <a:spcPts val="600"/>
              </a:spcBef>
              <a:buFont typeface="Courier New" panose="02070309020205020404" pitchFamily="49" charset="0"/>
              <a:buChar char="o"/>
              <a:defRPr/>
            </a:pPr>
            <a:r>
              <a:rPr lang="el-GR" sz="2400" dirty="0" smtClean="0"/>
              <a:t>Οικονομικά.</a:t>
            </a:r>
            <a:endParaRPr lang="el-GR" sz="2400" dirty="0"/>
          </a:p>
          <a:p>
            <a:pPr marL="627063">
              <a:lnSpc>
                <a:spcPct val="110000"/>
              </a:lnSpc>
              <a:spcBef>
                <a:spcPts val="600"/>
              </a:spcBef>
              <a:buFont typeface="Courier New" panose="02070309020205020404" pitchFamily="49" charset="0"/>
              <a:buChar char="o"/>
              <a:defRPr/>
            </a:pPr>
            <a:r>
              <a:rPr lang="el-GR" sz="2400" dirty="0"/>
              <a:t>Ιδιαίτερα χρήσιμα στην βιομηχανία εκτυπώσεων </a:t>
            </a:r>
            <a:r>
              <a:rPr lang="el-GR" sz="2400" dirty="0" smtClean="0"/>
              <a:t>συσκευασίας.</a:t>
            </a:r>
            <a:endParaRPr lang="el-GR" sz="2400" dirty="0"/>
          </a:p>
        </p:txBody>
      </p:sp>
      <p:sp>
        <p:nvSpPr>
          <p:cNvPr id="79876" name="TextBox 5"/>
          <p:cNvSpPr txBox="1">
            <a:spLocks noChangeArrowheads="1"/>
          </p:cNvSpPr>
          <p:nvPr/>
        </p:nvSpPr>
        <p:spPr bwMode="auto">
          <a:xfrm>
            <a:off x="4679950" y="1700213"/>
            <a:ext cx="4356100" cy="433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nSpc>
                <a:spcPct val="110000"/>
              </a:lnSpc>
              <a:spcBef>
                <a:spcPts val="600"/>
              </a:spcBef>
              <a:buFont typeface="Arial" charset="0"/>
              <a:buChar char="•"/>
            </a:pPr>
            <a:r>
              <a:rPr lang="el-GR" altLang="el-GR" sz="2400" b="1">
                <a:solidFill>
                  <a:srgbClr val="004A82"/>
                </a:solidFill>
                <a:latin typeface="Calibri" pitchFamily="34" charset="0"/>
                <a:cs typeface="Arial" charset="0"/>
              </a:rPr>
              <a:t>Μειονεκτήματα:</a:t>
            </a:r>
          </a:p>
          <a:p>
            <a:pPr>
              <a:lnSpc>
                <a:spcPct val="110000"/>
              </a:lnSpc>
              <a:spcBef>
                <a:spcPts val="600"/>
              </a:spcBef>
              <a:buFont typeface="Courier New" pitchFamily="49" charset="0"/>
              <a:buChar char="o"/>
            </a:pPr>
            <a:r>
              <a:rPr lang="el-GR" altLang="el-GR" sz="2400">
                <a:solidFill>
                  <a:srgbClr val="000000"/>
                </a:solidFill>
                <a:latin typeface="Calibri" pitchFamily="34" charset="0"/>
                <a:cs typeface="Arial" charset="0"/>
              </a:rPr>
              <a:t>Πολύ σκληρά, προκαλούν καταστροφή των εκτυπωτικών πλακών ή των κυλίνδρων.</a:t>
            </a:r>
          </a:p>
          <a:p>
            <a:pPr>
              <a:lnSpc>
                <a:spcPct val="110000"/>
              </a:lnSpc>
              <a:spcBef>
                <a:spcPts val="600"/>
              </a:spcBef>
              <a:buFont typeface="Courier New" pitchFamily="49" charset="0"/>
              <a:buChar char="o"/>
            </a:pPr>
            <a:r>
              <a:rPr lang="el-GR" altLang="el-GR" sz="2400">
                <a:solidFill>
                  <a:srgbClr val="000000"/>
                </a:solidFill>
                <a:latin typeface="Calibri" pitchFamily="34" charset="0"/>
                <a:cs typeface="Arial" charset="0"/>
              </a:rPr>
              <a:t>Συχνά δύσκολο να λειοτριβηθούν.</a:t>
            </a:r>
          </a:p>
          <a:p>
            <a:pPr>
              <a:lnSpc>
                <a:spcPct val="110000"/>
              </a:lnSpc>
              <a:spcBef>
                <a:spcPts val="600"/>
              </a:spcBef>
              <a:buFont typeface="Courier New" pitchFamily="49" charset="0"/>
              <a:buChar char="o"/>
            </a:pPr>
            <a:r>
              <a:rPr lang="el-GR" altLang="el-GR" sz="2400">
                <a:solidFill>
                  <a:srgbClr val="000000"/>
                </a:solidFill>
                <a:latin typeface="Calibri" pitchFamily="34" charset="0"/>
                <a:cs typeface="Arial" charset="0"/>
              </a:rPr>
              <a:t>Μερικές ιδιότητες τους δυσκολεύουν την διαδικασία της εκτύπωσης.</a:t>
            </a:r>
          </a:p>
        </p:txBody>
      </p:sp>
      <p:cxnSp>
        <p:nvCxnSpPr>
          <p:cNvPr id="8" name="Ευθεία γραμμή σύνδεσης 7"/>
          <p:cNvCxnSpPr/>
          <p:nvPr/>
        </p:nvCxnSpPr>
        <p:spPr>
          <a:xfrm>
            <a:off x="4500563" y="1844675"/>
            <a:ext cx="0" cy="4105275"/>
          </a:xfrm>
          <a:prstGeom prst="line">
            <a:avLst/>
          </a:prstGeom>
          <a:ln w="28575">
            <a:solidFill>
              <a:srgbClr val="004A82"/>
            </a:solidFill>
          </a:ln>
        </p:spPr>
        <p:style>
          <a:lnRef idx="1">
            <a:schemeClr val="accent1"/>
          </a:lnRef>
          <a:fillRef idx="0">
            <a:schemeClr val="accent1"/>
          </a:fillRef>
          <a:effectRef idx="0">
            <a:schemeClr val="accent1"/>
          </a:effectRef>
          <a:fontRef idx="minor">
            <a:schemeClr val="tx1"/>
          </a:fontRef>
        </p:style>
      </p:cxnSp>
      <p:sp>
        <p:nvSpPr>
          <p:cNvPr id="79878" name="Θέση αριθμού διαφάνειας 1"/>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5C7500F3-4336-4EFA-8B6D-AB5D8DF1F4AB}" type="slidenum">
              <a:rPr lang="el-GR" altLang="el-GR" sz="1200">
                <a:solidFill>
                  <a:srgbClr val="000000"/>
                </a:solidFill>
              </a:rPr>
              <a:pPr algn="r"/>
              <a:t>19</a:t>
            </a:fld>
            <a:endParaRPr lang="el-GR" altLang="el-GR" sz="1200">
              <a:solidFill>
                <a:srgbClr val="00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Τίτλος 1"/>
          <p:cNvSpPr>
            <a:spLocks noGrp="1"/>
          </p:cNvSpPr>
          <p:nvPr>
            <p:ph type="title"/>
          </p:nvPr>
        </p:nvSpPr>
        <p:spPr/>
        <p:txBody>
          <a:bodyPr/>
          <a:lstStyle/>
          <a:p>
            <a:r>
              <a:rPr lang="el-GR" altLang="el-GR" smtClean="0"/>
              <a:t>Οργανικά Πιγμέντα </a:t>
            </a:r>
            <a:r>
              <a:rPr lang="el-GR" altLang="el-GR" sz="3200" b="0" smtClean="0"/>
              <a:t>(1 από </a:t>
            </a:r>
            <a:r>
              <a:rPr lang="en-US" altLang="el-GR" sz="3200" b="0" smtClean="0"/>
              <a:t>2</a:t>
            </a:r>
            <a:r>
              <a:rPr lang="el-GR" altLang="el-GR" sz="3200" b="0" smtClean="0"/>
              <a:t>)</a:t>
            </a:r>
          </a:p>
        </p:txBody>
      </p:sp>
      <p:sp>
        <p:nvSpPr>
          <p:cNvPr id="44034" name="Θέση περιεχομένου 2"/>
          <p:cNvSpPr>
            <a:spLocks noGrp="1"/>
          </p:cNvSpPr>
          <p:nvPr>
            <p:ph idx="1"/>
          </p:nvPr>
        </p:nvSpPr>
        <p:spPr/>
        <p:txBody>
          <a:bodyPr/>
          <a:lstStyle/>
          <a:p>
            <a:r>
              <a:rPr lang="el-GR" altLang="el-GR" smtClean="0"/>
              <a:t>Αυτά παράγονται κυρίως στη χημική βιομηχανία με πρώτες ύλες παράγωγα του πετρελαίου, όπως αρωματικές ενώσεις, και τα παράγωγά τους. Οι πλέον συνήθεις ενώσεις είναι τα αζωχρώματα που δίνουν τα κίτρινα </a:t>
            </a:r>
            <a:r>
              <a:rPr lang="en-US" altLang="el-GR" smtClean="0"/>
              <a:t>hansa</a:t>
            </a:r>
            <a:r>
              <a:rPr lang="el-GR" altLang="el-GR" smtClean="0"/>
              <a:t>, τα κίτρινα βενζιδίνης, τα σταθερά ερυθρά ρουμπινιά </a:t>
            </a:r>
            <a:r>
              <a:rPr lang="en-US" altLang="el-GR" smtClean="0"/>
              <a:t>litho</a:t>
            </a:r>
            <a:r>
              <a:rPr lang="el-GR" altLang="el-GR" smtClean="0"/>
              <a:t> και η ερυθρά λάκα </a:t>
            </a:r>
            <a:r>
              <a:rPr lang="en-US" altLang="el-GR" smtClean="0"/>
              <a:t>C</a:t>
            </a:r>
            <a:r>
              <a:rPr lang="el-GR" altLang="el-GR" smtClean="0"/>
              <a:t>. Οι φθαλοκυανίνες δίνουν μια σειρά από μπλε μέχρι πράσινα χρώματα.</a:t>
            </a:r>
          </a:p>
        </p:txBody>
      </p:sp>
      <p:sp>
        <p:nvSpPr>
          <p:cNvPr id="44035"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5585E87F-C44A-43F3-90A7-9C62926E7535}" type="slidenum">
              <a:rPr lang="el-GR" altLang="el-GR" smtClean="0">
                <a:solidFill>
                  <a:srgbClr val="000000"/>
                </a:solidFill>
              </a:rPr>
              <a:pPr/>
              <a:t>20</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Τίτλος 1"/>
          <p:cNvSpPr>
            <a:spLocks noGrp="1"/>
          </p:cNvSpPr>
          <p:nvPr>
            <p:ph type="title"/>
          </p:nvPr>
        </p:nvSpPr>
        <p:spPr/>
        <p:txBody>
          <a:bodyPr/>
          <a:lstStyle/>
          <a:p>
            <a:r>
              <a:rPr lang="el-GR" altLang="el-GR" smtClean="0"/>
              <a:t>Οργανικά Πιγμέντα </a:t>
            </a:r>
            <a:r>
              <a:rPr lang="el-GR" altLang="el-GR" sz="3200" b="0" smtClean="0"/>
              <a:t>(2 από </a:t>
            </a:r>
            <a:r>
              <a:rPr lang="en-US" altLang="el-GR" sz="3200" b="0" smtClean="0"/>
              <a:t>2</a:t>
            </a:r>
            <a:r>
              <a:rPr lang="el-GR" altLang="el-GR" sz="3200" b="0" smtClean="0"/>
              <a:t>)</a:t>
            </a:r>
          </a:p>
        </p:txBody>
      </p:sp>
      <p:sp>
        <p:nvSpPr>
          <p:cNvPr id="45058" name="Θέση περιεχομένου 2"/>
          <p:cNvSpPr>
            <a:spLocks noGrp="1"/>
          </p:cNvSpPr>
          <p:nvPr>
            <p:ph idx="1"/>
          </p:nvPr>
        </p:nvSpPr>
        <p:spPr/>
        <p:txBody>
          <a:bodyPr/>
          <a:lstStyle/>
          <a:p>
            <a:r>
              <a:rPr lang="el-GR" altLang="el-GR" smtClean="0"/>
              <a:t>Τα  </a:t>
            </a:r>
            <a:r>
              <a:rPr lang="el-GR" altLang="el-GR" b="1" smtClean="0"/>
              <a:t>πλεονεκτήματα</a:t>
            </a:r>
            <a:r>
              <a:rPr lang="el-GR" altLang="el-GR" smtClean="0"/>
              <a:t> των οργανικών χρωμάτων σε σχέση με τα ανόργανα είναι η ανώτερη χρωστική δύναμη, οι πιο πολλές και έντονες αποχρώσεις, οι χαμηλότερες πυκνότητες, άρα και η μικρότερη τάση τους να αφήσουν ίζημα μέσα στο κουτί συσκευασίας, η μαλακή υφή τους, η μεγάλη διαφάνεια.</a:t>
            </a:r>
          </a:p>
          <a:p>
            <a:r>
              <a:rPr lang="el-GR" altLang="el-GR" smtClean="0"/>
              <a:t>Τα </a:t>
            </a:r>
            <a:r>
              <a:rPr lang="el-GR" altLang="el-GR" b="1" smtClean="0"/>
              <a:t>μειονεκτήματά</a:t>
            </a:r>
            <a:r>
              <a:rPr lang="el-GR" altLang="el-GR" smtClean="0"/>
              <a:t> τους είναι γενικά η χαμηλή αντοχή τους στη θερμότητα, το φως και τις χημικές ουσίες, η τάση προς διάλυση σε σαπούνια, λάδια και διαλύτες, αλλά και η τοξικότητα που εμφανίζουν ορισμένα από αυτά.</a:t>
            </a:r>
          </a:p>
        </p:txBody>
      </p:sp>
      <p:sp>
        <p:nvSpPr>
          <p:cNvPr id="45059"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3F63BA10-172F-4549-AE0F-19A47EADF8F8}" type="slidenum">
              <a:rPr lang="el-GR" altLang="el-GR" smtClean="0">
                <a:solidFill>
                  <a:srgbClr val="000000"/>
                </a:solidFill>
              </a:rPr>
              <a:pPr/>
              <a:t>21</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Τίτλος 1"/>
          <p:cNvSpPr>
            <a:spLocks noGrp="1"/>
          </p:cNvSpPr>
          <p:nvPr>
            <p:ph type="title"/>
          </p:nvPr>
        </p:nvSpPr>
        <p:spPr/>
        <p:txBody>
          <a:bodyPr/>
          <a:lstStyle/>
          <a:p>
            <a:r>
              <a:rPr lang="el-GR" altLang="el-GR" smtClean="0"/>
              <a:t>Πιγμέντα/χρώματα </a:t>
            </a:r>
            <a:r>
              <a:rPr lang="el-GR" altLang="el-GR" sz="3200" b="0" smtClean="0"/>
              <a:t>(</a:t>
            </a:r>
            <a:r>
              <a:rPr lang="en-US" altLang="el-GR" sz="3200" b="0" smtClean="0"/>
              <a:t>1</a:t>
            </a:r>
            <a:r>
              <a:rPr lang="el-GR" altLang="el-GR" sz="3200" b="0" smtClean="0"/>
              <a:t> από </a:t>
            </a:r>
            <a:r>
              <a:rPr lang="en-US" altLang="el-GR" sz="3200" b="0" smtClean="0"/>
              <a:t>4</a:t>
            </a:r>
            <a:r>
              <a:rPr lang="el-GR" altLang="el-GR" sz="3200" b="0" smtClean="0"/>
              <a:t>)</a:t>
            </a:r>
          </a:p>
        </p:txBody>
      </p:sp>
      <p:sp>
        <p:nvSpPr>
          <p:cNvPr id="46082" name="Θέση περιεχομένου 2"/>
          <p:cNvSpPr>
            <a:spLocks noGrp="1"/>
          </p:cNvSpPr>
          <p:nvPr>
            <p:ph idx="1"/>
          </p:nvPr>
        </p:nvSpPr>
        <p:spPr>
          <a:xfrm>
            <a:off x="457200" y="1196975"/>
            <a:ext cx="8362950" cy="5040313"/>
          </a:xfrm>
        </p:spPr>
        <p:txBody>
          <a:bodyPr/>
          <a:lstStyle/>
          <a:p>
            <a:r>
              <a:rPr lang="el-GR" altLang="el-GR" smtClean="0"/>
              <a:t>Ακολουθούν ενδεικτικά παραδείγματα πιγμέντων, που βρίσκουν εφαρμογή στα μελάνια εκτυπώσεων, με βάση το χρώμα τους:</a:t>
            </a:r>
          </a:p>
          <a:p>
            <a:r>
              <a:rPr lang="el-GR" altLang="el-GR" b="1" smtClean="0"/>
              <a:t>Κίτρινα Πιγμέντα: </a:t>
            </a:r>
            <a:r>
              <a:rPr lang="en-US" altLang="el-GR" smtClean="0"/>
              <a:t>Hansa Yellows</a:t>
            </a:r>
            <a:r>
              <a:rPr lang="el-GR" altLang="el-GR" smtClean="0"/>
              <a:t>, </a:t>
            </a:r>
            <a:r>
              <a:rPr lang="en-US" altLang="el-GR" smtClean="0"/>
              <a:t>Arylide Yellows</a:t>
            </a:r>
            <a:r>
              <a:rPr lang="el-GR" altLang="el-GR" smtClean="0"/>
              <a:t>, </a:t>
            </a:r>
            <a:r>
              <a:rPr lang="en-US" altLang="el-GR" smtClean="0"/>
              <a:t>Arylamide Yellows</a:t>
            </a:r>
            <a:r>
              <a:rPr lang="el-GR" altLang="el-GR" smtClean="0"/>
              <a:t>, </a:t>
            </a:r>
            <a:r>
              <a:rPr lang="en-US" altLang="el-GR" smtClean="0"/>
              <a:t>Diarylamide Yellow</a:t>
            </a:r>
            <a:r>
              <a:rPr lang="el-GR" altLang="el-GR" smtClean="0"/>
              <a:t>, </a:t>
            </a:r>
            <a:r>
              <a:rPr lang="en-US" altLang="el-GR" smtClean="0"/>
              <a:t>Diarylide Yellows</a:t>
            </a:r>
            <a:r>
              <a:rPr lang="el-GR" altLang="el-GR" smtClean="0"/>
              <a:t>, </a:t>
            </a:r>
            <a:r>
              <a:rPr lang="en-US" altLang="el-GR" smtClean="0"/>
              <a:t>Iron Oxide Yellows</a:t>
            </a:r>
            <a:r>
              <a:rPr lang="el-GR" altLang="el-GR" smtClean="0"/>
              <a:t>, </a:t>
            </a:r>
            <a:r>
              <a:rPr lang="en-US" altLang="el-GR" smtClean="0"/>
              <a:t>Chrome Yellows</a:t>
            </a:r>
            <a:r>
              <a:rPr lang="el-GR" altLang="el-GR" smtClean="0"/>
              <a:t>, </a:t>
            </a:r>
            <a:r>
              <a:rPr lang="en-US" altLang="el-GR" smtClean="0"/>
              <a:t>Cadmium Yellow</a:t>
            </a:r>
            <a:r>
              <a:rPr lang="el-GR" altLang="el-GR" smtClean="0"/>
              <a:t>, </a:t>
            </a:r>
            <a:r>
              <a:rPr lang="en-US" altLang="el-GR" smtClean="0"/>
              <a:t>Fluorescent Yellow</a:t>
            </a:r>
            <a:r>
              <a:rPr lang="el-GR" altLang="el-GR" smtClean="0"/>
              <a:t>. </a:t>
            </a:r>
          </a:p>
          <a:p>
            <a:r>
              <a:rPr lang="el-GR" altLang="el-GR" b="1" smtClean="0"/>
              <a:t>Πορτοκαλί Πιγμέντα: </a:t>
            </a:r>
            <a:r>
              <a:rPr lang="en-US" altLang="el-GR" smtClean="0"/>
              <a:t>Orange</a:t>
            </a:r>
            <a:r>
              <a:rPr lang="el-GR" altLang="el-GR" smtClean="0"/>
              <a:t> 2</a:t>
            </a:r>
            <a:r>
              <a:rPr lang="en-US" altLang="el-GR" smtClean="0"/>
              <a:t>G</a:t>
            </a:r>
            <a:r>
              <a:rPr lang="el-GR" altLang="el-GR" smtClean="0"/>
              <a:t>, </a:t>
            </a:r>
            <a:r>
              <a:rPr lang="en-US" altLang="el-GR" smtClean="0"/>
              <a:t>Dinitroanoline Red</a:t>
            </a:r>
            <a:r>
              <a:rPr lang="el-GR" altLang="el-GR" smtClean="0"/>
              <a:t>, </a:t>
            </a:r>
            <a:r>
              <a:rPr lang="en-US" altLang="el-GR" smtClean="0"/>
              <a:t>Permanent Red</a:t>
            </a:r>
            <a:r>
              <a:rPr lang="el-GR" altLang="el-GR" smtClean="0"/>
              <a:t> 2</a:t>
            </a:r>
            <a:r>
              <a:rPr lang="en-US" altLang="el-GR" smtClean="0"/>
              <a:t>G</a:t>
            </a:r>
            <a:r>
              <a:rPr lang="el-GR" altLang="el-GR" smtClean="0"/>
              <a:t>, </a:t>
            </a:r>
            <a:r>
              <a:rPr lang="en-US" altLang="el-GR" smtClean="0"/>
              <a:t>Pyrazolone Orange</a:t>
            </a:r>
            <a:r>
              <a:rPr lang="el-GR" altLang="el-GR" smtClean="0"/>
              <a:t>, </a:t>
            </a:r>
            <a:r>
              <a:rPr lang="da-DK" altLang="el-GR" smtClean="0"/>
              <a:t>Benzidine Orange</a:t>
            </a:r>
            <a:r>
              <a:rPr lang="el-GR" altLang="el-GR" smtClean="0"/>
              <a:t>, </a:t>
            </a:r>
            <a:r>
              <a:rPr lang="da-DK" altLang="el-GR" smtClean="0"/>
              <a:t>Permanent Orange G</a:t>
            </a:r>
            <a:r>
              <a:rPr lang="el-GR" altLang="el-GR" smtClean="0"/>
              <a:t>, </a:t>
            </a:r>
            <a:r>
              <a:rPr lang="en-US" altLang="el-GR" smtClean="0"/>
              <a:t>Diarilyde Orange</a:t>
            </a:r>
            <a:r>
              <a:rPr lang="el-GR" altLang="el-GR" smtClean="0"/>
              <a:t>, </a:t>
            </a:r>
            <a:r>
              <a:rPr lang="da-DK" altLang="el-GR" smtClean="0"/>
              <a:t>Fast Orange F</a:t>
            </a:r>
            <a:r>
              <a:rPr lang="el-GR" altLang="el-GR" smtClean="0"/>
              <a:t>2</a:t>
            </a:r>
            <a:r>
              <a:rPr lang="da-DK" altLang="el-GR" smtClean="0"/>
              <a:t>G</a:t>
            </a:r>
            <a:r>
              <a:rPr lang="el-GR" altLang="el-GR" smtClean="0"/>
              <a:t>, </a:t>
            </a:r>
            <a:r>
              <a:rPr lang="da-DK" altLang="el-GR" smtClean="0"/>
              <a:t>Benzimidazolone Orange HL</a:t>
            </a:r>
            <a:r>
              <a:rPr lang="el-GR" altLang="el-GR" smtClean="0"/>
              <a:t>, </a:t>
            </a:r>
            <a:r>
              <a:rPr lang="en-US" altLang="el-GR" smtClean="0"/>
              <a:t>Perinon Orange</a:t>
            </a:r>
            <a:r>
              <a:rPr lang="el-GR" altLang="el-GR" smtClean="0"/>
              <a:t>, </a:t>
            </a:r>
            <a:r>
              <a:rPr lang="en-US" altLang="el-GR" smtClean="0"/>
              <a:t>Ethyl lake Red C</a:t>
            </a:r>
            <a:r>
              <a:rPr lang="el-GR" altLang="el-GR" smtClean="0"/>
              <a:t>. </a:t>
            </a:r>
          </a:p>
        </p:txBody>
      </p:sp>
      <p:sp>
        <p:nvSpPr>
          <p:cNvPr id="46083"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F5DC0124-5B17-4326-9729-5F6ABCFD1932}" type="slidenum">
              <a:rPr lang="el-GR" altLang="el-GR" smtClean="0">
                <a:solidFill>
                  <a:srgbClr val="000000"/>
                </a:solidFill>
              </a:rPr>
              <a:pPr/>
              <a:t>22</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Τίτλος 1"/>
          <p:cNvSpPr>
            <a:spLocks noGrp="1"/>
          </p:cNvSpPr>
          <p:nvPr>
            <p:ph type="title"/>
          </p:nvPr>
        </p:nvSpPr>
        <p:spPr/>
        <p:txBody>
          <a:bodyPr/>
          <a:lstStyle/>
          <a:p>
            <a:r>
              <a:rPr lang="el-GR" altLang="el-GR" smtClean="0"/>
              <a:t>Πιγμέντα/χρώματα </a:t>
            </a:r>
            <a:r>
              <a:rPr lang="el-GR" altLang="el-GR" sz="3200" b="0" smtClean="0"/>
              <a:t>(</a:t>
            </a:r>
            <a:r>
              <a:rPr lang="en-US" altLang="el-GR" sz="3200" b="0" smtClean="0"/>
              <a:t>2</a:t>
            </a:r>
            <a:r>
              <a:rPr lang="el-GR" altLang="el-GR" sz="3200" b="0" smtClean="0"/>
              <a:t> από </a:t>
            </a:r>
            <a:r>
              <a:rPr lang="en-US" altLang="el-GR" sz="3200" b="0" smtClean="0"/>
              <a:t>4</a:t>
            </a:r>
            <a:r>
              <a:rPr lang="el-GR" altLang="el-GR" sz="3200" b="0" smtClean="0"/>
              <a:t>)</a:t>
            </a:r>
          </a:p>
        </p:txBody>
      </p:sp>
      <p:sp>
        <p:nvSpPr>
          <p:cNvPr id="47106" name="Θέση περιεχομένου 2"/>
          <p:cNvSpPr>
            <a:spLocks noGrp="1"/>
          </p:cNvSpPr>
          <p:nvPr>
            <p:ph idx="1"/>
          </p:nvPr>
        </p:nvSpPr>
        <p:spPr>
          <a:xfrm>
            <a:off x="457200" y="1196975"/>
            <a:ext cx="8362950" cy="5040313"/>
          </a:xfrm>
        </p:spPr>
        <p:txBody>
          <a:bodyPr/>
          <a:lstStyle/>
          <a:p>
            <a:r>
              <a:rPr lang="el-GR" altLang="el-GR" b="1" smtClean="0"/>
              <a:t>Κόκκινα Πιγμέντα: </a:t>
            </a:r>
            <a:r>
              <a:rPr lang="en-US" altLang="el-GR" smtClean="0"/>
              <a:t>Naphthol Red, Permanent Red FRR, Toluidine Red, Permanent Red, “R”, Carmine F.B., Naphthol Red F4R, Naphthol Red L.F. , Permanent Red FRL, Bordeaux FRR (F4R), Naphthol Red Dark, Rubbine 2B, Permanent Red 2B, BON Reds, Lithol Reds, B</a:t>
            </a:r>
            <a:r>
              <a:rPr lang="el-GR" altLang="el-GR" smtClean="0"/>
              <a:t>ΟΝ </a:t>
            </a:r>
            <a:r>
              <a:rPr lang="en-US" altLang="el-GR" smtClean="0"/>
              <a:t>Red (Lake Red “C” B.</a:t>
            </a:r>
            <a:r>
              <a:rPr lang="el-GR" altLang="el-GR" smtClean="0"/>
              <a:t>Ο.Ν.), </a:t>
            </a:r>
            <a:r>
              <a:rPr lang="en-US" altLang="el-GR" smtClean="0"/>
              <a:t>Lake Red “C”, Lithol Rubine 4B, </a:t>
            </a:r>
            <a:r>
              <a:rPr lang="el-GR" altLang="el-GR" smtClean="0"/>
              <a:t>Β.Ο.Ν. </a:t>
            </a:r>
            <a:r>
              <a:rPr lang="en-US" altLang="el-GR" smtClean="0"/>
              <a:t>Maroon, PMTA Pink, Rhomadine GG, </a:t>
            </a:r>
            <a:r>
              <a:rPr lang="el-GR" altLang="el-GR" smtClean="0"/>
              <a:t>Β.Ο.Ν. </a:t>
            </a:r>
            <a:r>
              <a:rPr lang="en-US" altLang="el-GR" smtClean="0"/>
              <a:t>Arylamide Red, Helio Red FGR, Quinacridone Red </a:t>
            </a:r>
            <a:r>
              <a:rPr lang="el-GR" altLang="el-GR" smtClean="0"/>
              <a:t>ή </a:t>
            </a:r>
            <a:r>
              <a:rPr lang="en-US" altLang="el-GR" smtClean="0"/>
              <a:t>Magenta Y, Napthol Carmine FBR, Permanent Carmine FBR</a:t>
            </a:r>
            <a:r>
              <a:rPr lang="el-GR" altLang="el-GR" smtClean="0"/>
              <a:t>.</a:t>
            </a:r>
            <a:endParaRPr lang="en-US" altLang="el-GR" smtClean="0"/>
          </a:p>
          <a:p>
            <a:r>
              <a:rPr lang="el-GR" altLang="el-GR" b="1" smtClean="0"/>
              <a:t>Πράσινα Πιγμέντα: </a:t>
            </a:r>
            <a:r>
              <a:rPr lang="en-US" altLang="el-GR" smtClean="0"/>
              <a:t>PMTA Deep Green, PMTA Vivid Green, Phtalocyanine Green, Phthalocyanine Green</a:t>
            </a:r>
            <a:r>
              <a:rPr lang="el-GR" altLang="el-GR" smtClean="0"/>
              <a:t>.</a:t>
            </a:r>
            <a:endParaRPr lang="en-US" altLang="el-GR" smtClean="0"/>
          </a:p>
        </p:txBody>
      </p:sp>
      <p:sp>
        <p:nvSpPr>
          <p:cNvPr id="47107"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9627CDE1-AD16-4A2D-8763-E9F599F94DBB}" type="slidenum">
              <a:rPr lang="el-GR" altLang="el-GR" smtClean="0">
                <a:solidFill>
                  <a:srgbClr val="000000"/>
                </a:solidFill>
              </a:rPr>
              <a:pPr/>
              <a:t>23</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Τίτλος 1"/>
          <p:cNvSpPr>
            <a:spLocks noGrp="1"/>
          </p:cNvSpPr>
          <p:nvPr>
            <p:ph type="title"/>
          </p:nvPr>
        </p:nvSpPr>
        <p:spPr/>
        <p:txBody>
          <a:bodyPr/>
          <a:lstStyle/>
          <a:p>
            <a:r>
              <a:rPr lang="el-GR" altLang="el-GR" smtClean="0"/>
              <a:t>Πιγμέντα/χρώματα </a:t>
            </a:r>
            <a:r>
              <a:rPr lang="el-GR" altLang="el-GR" sz="3200" b="0" smtClean="0"/>
              <a:t>(</a:t>
            </a:r>
            <a:r>
              <a:rPr lang="en-US" altLang="el-GR" sz="3200" b="0" smtClean="0"/>
              <a:t>3</a:t>
            </a:r>
            <a:r>
              <a:rPr lang="el-GR" altLang="el-GR" sz="3200" b="0" smtClean="0"/>
              <a:t> από </a:t>
            </a:r>
            <a:r>
              <a:rPr lang="en-US" altLang="el-GR" sz="3200" b="0" smtClean="0"/>
              <a:t>4</a:t>
            </a:r>
            <a:r>
              <a:rPr lang="el-GR" altLang="el-GR" sz="3200" b="0" smtClean="0"/>
              <a:t>)</a:t>
            </a:r>
          </a:p>
        </p:txBody>
      </p:sp>
      <p:sp>
        <p:nvSpPr>
          <p:cNvPr id="48130" name="Θέση περιεχομένου 2"/>
          <p:cNvSpPr>
            <a:spLocks noGrp="1"/>
          </p:cNvSpPr>
          <p:nvPr>
            <p:ph idx="1"/>
          </p:nvPr>
        </p:nvSpPr>
        <p:spPr>
          <a:xfrm>
            <a:off x="457200" y="1196975"/>
            <a:ext cx="8362950" cy="5040313"/>
          </a:xfrm>
        </p:spPr>
        <p:txBody>
          <a:bodyPr/>
          <a:lstStyle/>
          <a:p>
            <a:r>
              <a:rPr lang="el-GR" altLang="el-GR" b="1" smtClean="0"/>
              <a:t>Μπλε Πιγμέντα: </a:t>
            </a:r>
            <a:r>
              <a:rPr lang="en-US" altLang="el-GR" smtClean="0"/>
              <a:t>PMTA Victoria Blue - PMTA Brilliant Blue, Phthalocyanine Blue (, Phthalocyanine Blue Alpha (solvent- stable), Phtahalocyanine Blue NC Beta form, Phthalocyanine Blue B NCNF, Ultramarine Blue, Alkali Blue G, Reflex Blue 2G, Indanthrene Blue, Anthraquinonoid Blue, Victoria Blue CEA, Copper Ferrocyanide Blue</a:t>
            </a:r>
            <a:r>
              <a:rPr lang="el-GR" altLang="el-GR" smtClean="0"/>
              <a:t>.</a:t>
            </a:r>
            <a:endParaRPr lang="en-US" altLang="el-GR" smtClean="0"/>
          </a:p>
          <a:p>
            <a:r>
              <a:rPr lang="el-GR" altLang="el-GR" b="1" smtClean="0"/>
              <a:t>Ιώδη Πιγμέντα: </a:t>
            </a:r>
            <a:r>
              <a:rPr lang="en-US" altLang="el-GR" smtClean="0"/>
              <a:t>PMTA Rhodamine, PMTA Violet, Fanal Violet, Ultramarine Violet, Quinacridone Violet, Crystal Violet CFA.</a:t>
            </a:r>
          </a:p>
          <a:p>
            <a:r>
              <a:rPr lang="en-US" altLang="el-GR" b="1" smtClean="0"/>
              <a:t>K</a:t>
            </a:r>
            <a:r>
              <a:rPr lang="el-GR" altLang="el-GR" b="1" smtClean="0"/>
              <a:t>αφέ Πιγμέντα: </a:t>
            </a:r>
            <a:r>
              <a:rPr lang="en-US" altLang="el-GR" smtClean="0"/>
              <a:t>Brown Iron Oxides, Diazo Brown 5R, Chromium Antimony Titanium Buff, Benzimidazolone Brown HFR, Fast Brown HFR</a:t>
            </a:r>
            <a:r>
              <a:rPr lang="el-GR" altLang="el-GR" smtClean="0"/>
              <a:t>.</a:t>
            </a:r>
            <a:endParaRPr lang="en-US" altLang="el-GR" smtClean="0"/>
          </a:p>
        </p:txBody>
      </p:sp>
      <p:sp>
        <p:nvSpPr>
          <p:cNvPr id="48131"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5385099F-A17E-467A-91FD-E78D7EC9ED2D}" type="slidenum">
              <a:rPr lang="el-GR" altLang="el-GR" smtClean="0">
                <a:solidFill>
                  <a:srgbClr val="000000"/>
                </a:solidFill>
              </a:rPr>
              <a:pPr/>
              <a:t>24</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Τίτλος 1"/>
          <p:cNvSpPr>
            <a:spLocks noGrp="1"/>
          </p:cNvSpPr>
          <p:nvPr>
            <p:ph type="title"/>
          </p:nvPr>
        </p:nvSpPr>
        <p:spPr/>
        <p:txBody>
          <a:bodyPr/>
          <a:lstStyle/>
          <a:p>
            <a:r>
              <a:rPr lang="el-GR" altLang="el-GR" smtClean="0"/>
              <a:t>Πιγμέντα/χρώματα </a:t>
            </a:r>
            <a:r>
              <a:rPr lang="el-GR" altLang="el-GR" sz="3200" b="0" smtClean="0"/>
              <a:t>(</a:t>
            </a:r>
            <a:r>
              <a:rPr lang="en-US" altLang="el-GR" sz="3200" b="0" smtClean="0"/>
              <a:t>4</a:t>
            </a:r>
            <a:r>
              <a:rPr lang="el-GR" altLang="el-GR" sz="3200" b="0" smtClean="0"/>
              <a:t> από </a:t>
            </a:r>
            <a:r>
              <a:rPr lang="en-US" altLang="el-GR" sz="3200" b="0" smtClean="0"/>
              <a:t>4</a:t>
            </a:r>
            <a:r>
              <a:rPr lang="el-GR" altLang="el-GR" sz="3200" b="0" smtClean="0"/>
              <a:t>)</a:t>
            </a:r>
          </a:p>
        </p:txBody>
      </p:sp>
      <p:sp>
        <p:nvSpPr>
          <p:cNvPr id="49154" name="Θέση περιεχομένου 2"/>
          <p:cNvSpPr>
            <a:spLocks noGrp="1"/>
          </p:cNvSpPr>
          <p:nvPr>
            <p:ph idx="1"/>
          </p:nvPr>
        </p:nvSpPr>
        <p:spPr>
          <a:xfrm>
            <a:off x="457200" y="1196975"/>
            <a:ext cx="8362950" cy="5040313"/>
          </a:xfrm>
        </p:spPr>
        <p:txBody>
          <a:bodyPr/>
          <a:lstStyle/>
          <a:p>
            <a:r>
              <a:rPr lang="el-GR" altLang="el-GR" b="1" smtClean="0"/>
              <a:t>Μαύρα Πιγμέντα: </a:t>
            </a:r>
            <a:r>
              <a:rPr lang="el-GR" altLang="el-GR" smtClean="0"/>
              <a:t>Φυτικό Μαύρο/</a:t>
            </a:r>
            <a:r>
              <a:rPr lang="en-US" altLang="el-GR" smtClean="0"/>
              <a:t>Vegetable Black, Carbon Blacks (Channel and Fournace), Furnace Black, Channel Black, Lamp Black, Black Iron Oxide,  Magnetic Iron Oxide, Synthetic Black Oxide</a:t>
            </a:r>
            <a:r>
              <a:rPr lang="el-GR" altLang="el-GR" smtClean="0"/>
              <a:t>.</a:t>
            </a:r>
            <a:endParaRPr lang="en-US" altLang="el-GR" smtClean="0"/>
          </a:p>
          <a:p>
            <a:r>
              <a:rPr lang="el-GR" altLang="el-GR" b="1" smtClean="0"/>
              <a:t>Λευκά Πιγμέντα: </a:t>
            </a:r>
            <a:r>
              <a:rPr lang="en-US" altLang="el-GR" smtClean="0"/>
              <a:t>Zinc Oxide, Titanium dioxide, Calcium Carbonate, Magnesium Carbonate (Magnesia), Lithopole, Zinc Sulphide, Blanc Fixe, Process White, Talc, French Chalk, Silica, China Clay, Bentonite, Kaolin Clay, Alumina Hydrate, Light Alumina Hydrate, Lake White, Transparent White</a:t>
            </a:r>
            <a:r>
              <a:rPr lang="el-GR" altLang="el-GR" smtClean="0"/>
              <a:t>.</a:t>
            </a:r>
            <a:endParaRPr lang="en-US" altLang="el-GR" smtClean="0"/>
          </a:p>
          <a:p>
            <a:r>
              <a:rPr lang="el-GR" altLang="el-GR" b="1" smtClean="0"/>
              <a:t>Μεταλλικά Πιγμέντα: </a:t>
            </a:r>
            <a:r>
              <a:rPr lang="en-US" altLang="el-GR" smtClean="0"/>
              <a:t>Aluminium, Copper Powder, Bronze Powder</a:t>
            </a:r>
            <a:r>
              <a:rPr lang="el-GR" altLang="el-GR" smtClean="0"/>
              <a:t>.</a:t>
            </a:r>
            <a:endParaRPr lang="en-US" altLang="el-GR" smtClean="0"/>
          </a:p>
        </p:txBody>
      </p:sp>
      <p:sp>
        <p:nvSpPr>
          <p:cNvPr id="49155"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825612E4-920D-444A-A328-B9ACCA8CF557}" type="slidenum">
              <a:rPr lang="el-GR" altLang="el-GR" smtClean="0">
                <a:solidFill>
                  <a:srgbClr val="000000"/>
                </a:solidFill>
              </a:rPr>
              <a:pPr/>
              <a:t>25</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Τίτλος 3"/>
          <p:cNvSpPr>
            <a:spLocks noGrp="1"/>
          </p:cNvSpPr>
          <p:nvPr>
            <p:ph type="title" idx="4294967295"/>
          </p:nvPr>
        </p:nvSpPr>
        <p:spPr/>
        <p:txBody>
          <a:bodyPr/>
          <a:lstStyle/>
          <a:p>
            <a:r>
              <a:rPr lang="el-GR" altLang="el-GR" smtClean="0"/>
              <a:t>Ιδιότητες οργανικών πιγμέντων</a:t>
            </a:r>
          </a:p>
        </p:txBody>
      </p:sp>
      <p:sp>
        <p:nvSpPr>
          <p:cNvPr id="3" name="Θέση περιεχομένου 2"/>
          <p:cNvSpPr>
            <a:spLocks noGrp="1"/>
          </p:cNvSpPr>
          <p:nvPr>
            <p:ph idx="4294967295"/>
          </p:nvPr>
        </p:nvSpPr>
        <p:spPr>
          <a:xfrm>
            <a:off x="395288" y="1196975"/>
            <a:ext cx="4105275" cy="5040313"/>
          </a:xfrm>
        </p:spPr>
        <p:txBody>
          <a:bodyPr/>
          <a:lstStyle/>
          <a:p>
            <a:pPr marL="0" indent="0">
              <a:lnSpc>
                <a:spcPct val="110000"/>
              </a:lnSpc>
              <a:spcBef>
                <a:spcPts val="600"/>
              </a:spcBef>
              <a:buFont typeface="Arial" charset="0"/>
              <a:buNone/>
              <a:defRPr/>
            </a:pPr>
            <a:r>
              <a:rPr lang="el-GR" sz="2400" b="1" dirty="0" smtClean="0"/>
              <a:t>Οργανικά </a:t>
            </a:r>
            <a:r>
              <a:rPr lang="el-GR" sz="2400" b="1" dirty="0" err="1"/>
              <a:t>πιγμέντα</a:t>
            </a:r>
            <a:r>
              <a:rPr lang="el-GR" sz="2400" b="1" dirty="0"/>
              <a:t>     </a:t>
            </a:r>
          </a:p>
          <a:p>
            <a:pPr>
              <a:lnSpc>
                <a:spcPct val="110000"/>
              </a:lnSpc>
              <a:spcBef>
                <a:spcPts val="600"/>
              </a:spcBef>
              <a:defRPr/>
            </a:pPr>
            <a:r>
              <a:rPr lang="el-GR" sz="2400" b="1" dirty="0" smtClean="0">
                <a:solidFill>
                  <a:srgbClr val="004A82"/>
                </a:solidFill>
              </a:rPr>
              <a:t>Πλεονεκτήματα:</a:t>
            </a:r>
            <a:endParaRPr lang="el-GR" sz="2400" b="1" dirty="0">
              <a:solidFill>
                <a:srgbClr val="004A82"/>
              </a:solidFill>
            </a:endParaRPr>
          </a:p>
          <a:p>
            <a:pPr marL="627063">
              <a:lnSpc>
                <a:spcPct val="110000"/>
              </a:lnSpc>
              <a:spcBef>
                <a:spcPts val="600"/>
              </a:spcBef>
              <a:buFont typeface="Courier New" panose="02070309020205020404" pitchFamily="49" charset="0"/>
              <a:buChar char="o"/>
              <a:defRPr/>
            </a:pPr>
            <a:r>
              <a:rPr lang="el-GR" sz="2400" dirty="0"/>
              <a:t>Ισχυρή δύναμη </a:t>
            </a:r>
            <a:r>
              <a:rPr lang="el-GR" sz="2400" dirty="0" smtClean="0"/>
              <a:t>χρώματος.</a:t>
            </a:r>
            <a:endParaRPr lang="el-GR" sz="2400" dirty="0"/>
          </a:p>
          <a:p>
            <a:pPr marL="627063">
              <a:lnSpc>
                <a:spcPct val="110000"/>
              </a:lnSpc>
              <a:spcBef>
                <a:spcPts val="600"/>
              </a:spcBef>
              <a:buFont typeface="Courier New" panose="02070309020205020404" pitchFamily="49" charset="0"/>
              <a:buChar char="o"/>
              <a:defRPr/>
            </a:pPr>
            <a:r>
              <a:rPr lang="el-GR" sz="2400" dirty="0"/>
              <a:t>Μεγάλη ποικιλία </a:t>
            </a:r>
            <a:r>
              <a:rPr lang="el-GR" sz="2400" dirty="0" smtClean="0"/>
              <a:t>αποχρώσεων.</a:t>
            </a:r>
            <a:endParaRPr lang="el-GR" sz="2400" dirty="0"/>
          </a:p>
          <a:p>
            <a:pPr marL="627063">
              <a:lnSpc>
                <a:spcPct val="110000"/>
              </a:lnSpc>
              <a:spcBef>
                <a:spcPts val="600"/>
              </a:spcBef>
              <a:buFont typeface="Courier New" panose="02070309020205020404" pitchFamily="49" charset="0"/>
              <a:buChar char="o"/>
              <a:defRPr/>
            </a:pPr>
            <a:r>
              <a:rPr lang="el-GR" sz="2400" dirty="0"/>
              <a:t>Χαμηλές πυκνότητες (όχι ιζήματα</a:t>
            </a:r>
            <a:r>
              <a:rPr lang="el-GR" sz="2400" dirty="0" smtClean="0"/>
              <a:t>).</a:t>
            </a:r>
            <a:endParaRPr lang="el-GR" sz="2400" dirty="0"/>
          </a:p>
          <a:p>
            <a:pPr marL="627063">
              <a:lnSpc>
                <a:spcPct val="110000"/>
              </a:lnSpc>
              <a:spcBef>
                <a:spcPts val="600"/>
              </a:spcBef>
              <a:buFont typeface="Courier New" panose="02070309020205020404" pitchFamily="49" charset="0"/>
              <a:buChar char="o"/>
              <a:defRPr/>
            </a:pPr>
            <a:r>
              <a:rPr lang="el-GR" sz="2400" dirty="0"/>
              <a:t>Μαλακή υφή (όχι ζημιές στις πλάκες</a:t>
            </a:r>
            <a:r>
              <a:rPr lang="el-GR" sz="2400" dirty="0" smtClean="0"/>
              <a:t>).</a:t>
            </a:r>
            <a:endParaRPr lang="el-GR" sz="2400" dirty="0"/>
          </a:p>
          <a:p>
            <a:pPr marL="627063">
              <a:lnSpc>
                <a:spcPct val="110000"/>
              </a:lnSpc>
              <a:spcBef>
                <a:spcPts val="600"/>
              </a:spcBef>
              <a:buFont typeface="Courier New" panose="02070309020205020404" pitchFamily="49" charset="0"/>
              <a:buChar char="o"/>
              <a:defRPr/>
            </a:pPr>
            <a:r>
              <a:rPr lang="el-GR" sz="2400" dirty="0"/>
              <a:t>Υψηλή διαπερατότητα (πολυχρωμίες</a:t>
            </a:r>
            <a:r>
              <a:rPr lang="el-GR" sz="2400" dirty="0" smtClean="0"/>
              <a:t>).</a:t>
            </a:r>
            <a:endParaRPr lang="el-GR" sz="2400" dirty="0"/>
          </a:p>
        </p:txBody>
      </p:sp>
      <p:sp>
        <p:nvSpPr>
          <p:cNvPr id="81924" name="TextBox 5"/>
          <p:cNvSpPr txBox="1">
            <a:spLocks noChangeArrowheads="1"/>
          </p:cNvSpPr>
          <p:nvPr/>
        </p:nvSpPr>
        <p:spPr bwMode="auto">
          <a:xfrm>
            <a:off x="4679950" y="1700213"/>
            <a:ext cx="4356100" cy="393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nSpc>
                <a:spcPct val="110000"/>
              </a:lnSpc>
              <a:spcBef>
                <a:spcPts val="600"/>
              </a:spcBef>
              <a:buFont typeface="Arial" charset="0"/>
              <a:buChar char="•"/>
            </a:pPr>
            <a:r>
              <a:rPr lang="el-GR" altLang="el-GR" sz="2400" b="1">
                <a:solidFill>
                  <a:srgbClr val="004A82"/>
                </a:solidFill>
                <a:latin typeface="Calibri" pitchFamily="34" charset="0"/>
                <a:cs typeface="Arial" charset="0"/>
              </a:rPr>
              <a:t>Μειονεκτήματα:</a:t>
            </a:r>
          </a:p>
          <a:p>
            <a:pPr>
              <a:lnSpc>
                <a:spcPct val="110000"/>
              </a:lnSpc>
              <a:spcBef>
                <a:spcPts val="600"/>
              </a:spcBef>
              <a:buFont typeface="Courier New" pitchFamily="49" charset="0"/>
              <a:buChar char="o"/>
            </a:pPr>
            <a:r>
              <a:rPr lang="el-GR" altLang="el-GR" sz="2400">
                <a:solidFill>
                  <a:srgbClr val="000000"/>
                </a:solidFill>
                <a:latin typeface="Calibri" pitchFamily="34" charset="0"/>
                <a:cs typeface="Arial" charset="0"/>
              </a:rPr>
              <a:t>Μεγάλες διαφορές μεταξύ των πιγμέντων όσον αφορά τις αντοχές σε θέρμανση, φως και χημικά.</a:t>
            </a:r>
          </a:p>
          <a:p>
            <a:pPr>
              <a:lnSpc>
                <a:spcPct val="110000"/>
              </a:lnSpc>
              <a:spcBef>
                <a:spcPts val="600"/>
              </a:spcBef>
              <a:buFont typeface="Courier New" pitchFamily="49" charset="0"/>
              <a:buChar char="o"/>
            </a:pPr>
            <a:r>
              <a:rPr lang="el-GR" altLang="el-GR" sz="2400">
                <a:solidFill>
                  <a:srgbClr val="000000"/>
                </a:solidFill>
                <a:latin typeface="Calibri" pitchFamily="34" charset="0"/>
                <a:cs typeface="Arial" charset="0"/>
              </a:rPr>
              <a:t>Τάση διάλυσης σε σαπούνια, έλαια και διαλύτες.</a:t>
            </a:r>
          </a:p>
          <a:p>
            <a:pPr>
              <a:lnSpc>
                <a:spcPct val="110000"/>
              </a:lnSpc>
              <a:spcBef>
                <a:spcPts val="600"/>
              </a:spcBef>
              <a:buFont typeface="Courier New" pitchFamily="49" charset="0"/>
              <a:buChar char="o"/>
            </a:pPr>
            <a:r>
              <a:rPr lang="el-GR" altLang="el-GR" sz="2400">
                <a:solidFill>
                  <a:srgbClr val="000000"/>
                </a:solidFill>
                <a:latin typeface="Calibri" pitchFamily="34" charset="0"/>
                <a:cs typeface="Arial" charset="0"/>
              </a:rPr>
              <a:t>Μερικά είναι τοξικά.</a:t>
            </a:r>
          </a:p>
        </p:txBody>
      </p:sp>
      <p:cxnSp>
        <p:nvCxnSpPr>
          <p:cNvPr id="8" name="Ευθεία γραμμή σύνδεσης 7"/>
          <p:cNvCxnSpPr/>
          <p:nvPr/>
        </p:nvCxnSpPr>
        <p:spPr>
          <a:xfrm>
            <a:off x="4500563" y="1844675"/>
            <a:ext cx="0" cy="4105275"/>
          </a:xfrm>
          <a:prstGeom prst="line">
            <a:avLst/>
          </a:prstGeom>
          <a:ln w="28575">
            <a:solidFill>
              <a:srgbClr val="004A82"/>
            </a:solidFill>
          </a:ln>
        </p:spPr>
        <p:style>
          <a:lnRef idx="1">
            <a:schemeClr val="accent1"/>
          </a:lnRef>
          <a:fillRef idx="0">
            <a:schemeClr val="accent1"/>
          </a:fillRef>
          <a:effectRef idx="0">
            <a:schemeClr val="accent1"/>
          </a:effectRef>
          <a:fontRef idx="minor">
            <a:schemeClr val="tx1"/>
          </a:fontRef>
        </p:style>
      </p:cxnSp>
      <p:sp>
        <p:nvSpPr>
          <p:cNvPr id="81926" name="Θέση αριθμού διαφάνειας 1"/>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7F0FFF93-1ED2-4B81-8823-F56246BA9994}" type="slidenum">
              <a:rPr lang="el-GR" altLang="el-GR" sz="1200">
                <a:solidFill>
                  <a:srgbClr val="000000"/>
                </a:solidFill>
              </a:rPr>
              <a:pPr algn="r"/>
              <a:t>26</a:t>
            </a:fld>
            <a:endParaRPr lang="el-GR" altLang="el-GR" sz="1200">
              <a:solidFill>
                <a:srgbClr val="00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Τίτλος 1"/>
          <p:cNvSpPr>
            <a:spLocks noGrp="1"/>
          </p:cNvSpPr>
          <p:nvPr>
            <p:ph type="title"/>
          </p:nvPr>
        </p:nvSpPr>
        <p:spPr/>
        <p:txBody>
          <a:bodyPr/>
          <a:lstStyle/>
          <a:p>
            <a:r>
              <a:rPr lang="el-GR" altLang="el-GR" smtClean="0"/>
              <a:t>Χρωστικές </a:t>
            </a:r>
            <a:r>
              <a:rPr lang="el-GR" altLang="el-GR" sz="3200" b="0" smtClean="0"/>
              <a:t>(1 από 3)</a:t>
            </a:r>
          </a:p>
        </p:txBody>
      </p:sp>
      <p:sp>
        <p:nvSpPr>
          <p:cNvPr id="50178" name="Θέση περιεχομένου 2"/>
          <p:cNvSpPr>
            <a:spLocks noGrp="1"/>
          </p:cNvSpPr>
          <p:nvPr>
            <p:ph idx="1"/>
          </p:nvPr>
        </p:nvSpPr>
        <p:spPr>
          <a:xfrm>
            <a:off x="457200" y="1196975"/>
            <a:ext cx="8507413" cy="5040313"/>
          </a:xfrm>
        </p:spPr>
        <p:txBody>
          <a:bodyPr/>
          <a:lstStyle/>
          <a:p>
            <a:r>
              <a:rPr lang="el-GR" altLang="el-GR" b="1" smtClean="0"/>
              <a:t>Χρωστικές ουσίες (dyes) </a:t>
            </a:r>
            <a:r>
              <a:rPr lang="el-GR" altLang="el-GR" smtClean="0"/>
              <a:t>είναι οι ουσίες που διαλύονται στο μέσον διασποράς τους για να σχηματίσουν διαυγή έγχρωμα διαλύματα και γενικά υλικά. Καθώς τα μόρια της χρωστικής βρίσκονται σε λεπτό διαμερισμό, έχουν το πλεονέκτημα να είναι φωτεινά, με μεγάλη χρωστική δύναμη και είναι διαφανή. </a:t>
            </a:r>
          </a:p>
          <a:p>
            <a:r>
              <a:rPr lang="el-GR" altLang="el-GR" smtClean="0"/>
              <a:t>Οι χρωστικές δίνουν μεγαλύτερη ποικιλία χρωμάτων από τα αδιαφανή πιγμέντα. Ωστόσο, λόγω της μεγάλης διαφάνειας δεν έχουν την καλυπτική ικανότητα των ανόργανων και πολλών συνθετικών οργανικών πιγμέντων, γεγονός που θεωρείται μειονέκτημα για μερικές εφαρμογές εκτυπώσεων, ιδίως στον τομέα της συσκευασίας, όπου κάποιες φορές χρειάζεται να καλυφθούν χαρτόνια ή διαφανή πολυμερή υλικά. </a:t>
            </a:r>
          </a:p>
        </p:txBody>
      </p:sp>
      <p:sp>
        <p:nvSpPr>
          <p:cNvPr id="50179"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5B342990-492F-4716-8F99-7557A5754049}" type="slidenum">
              <a:rPr lang="el-GR" altLang="el-GR" smtClean="0">
                <a:solidFill>
                  <a:srgbClr val="000000"/>
                </a:solidFill>
              </a:rPr>
              <a:pPr/>
              <a:t>27</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Τίτλος 2"/>
          <p:cNvSpPr>
            <a:spLocks noGrp="1"/>
          </p:cNvSpPr>
          <p:nvPr>
            <p:ph type="title" idx="4294967295"/>
          </p:nvPr>
        </p:nvSpPr>
        <p:spPr/>
        <p:txBody>
          <a:bodyPr/>
          <a:lstStyle/>
          <a:p>
            <a:r>
              <a:rPr lang="el-GR" altLang="el-GR" smtClean="0"/>
              <a:t>Χρωστικές </a:t>
            </a:r>
            <a:r>
              <a:rPr lang="el-GR" altLang="el-GR" sz="3200" b="0" smtClean="0"/>
              <a:t>(1 από 3)</a:t>
            </a:r>
            <a:r>
              <a:rPr lang="el-GR" altLang="el-GR" smtClean="0"/>
              <a:t> </a:t>
            </a:r>
          </a:p>
        </p:txBody>
      </p:sp>
      <p:sp>
        <p:nvSpPr>
          <p:cNvPr id="83971" name="Θέση περιεχομένου 3"/>
          <p:cNvSpPr>
            <a:spLocks noGrp="1"/>
          </p:cNvSpPr>
          <p:nvPr>
            <p:ph idx="4294967295"/>
          </p:nvPr>
        </p:nvSpPr>
        <p:spPr>
          <a:xfrm>
            <a:off x="457200" y="1341438"/>
            <a:ext cx="8229600" cy="4895850"/>
          </a:xfrm>
        </p:spPr>
        <p:txBody>
          <a:bodyPr/>
          <a:lstStyle/>
          <a:p>
            <a:pPr>
              <a:lnSpc>
                <a:spcPct val="110000"/>
              </a:lnSpc>
              <a:spcBef>
                <a:spcPts val="1200"/>
              </a:spcBef>
            </a:pPr>
            <a:r>
              <a:rPr lang="el-GR" altLang="el-GR" sz="2400" smtClean="0"/>
              <a:t>Οι χρωστικές ή βαφές είναι οργανικές ή οργανομεταλλικές ενώσεις.</a:t>
            </a:r>
          </a:p>
          <a:p>
            <a:pPr>
              <a:lnSpc>
                <a:spcPct val="110000"/>
              </a:lnSpc>
              <a:spcBef>
                <a:spcPts val="1200"/>
              </a:spcBef>
            </a:pPr>
            <a:r>
              <a:rPr lang="el-GR" altLang="el-GR" sz="2400" smtClean="0"/>
              <a:t>Το χρώμα μιας χρωστικής (βαφής) προκαλείται από την εκλεκτική απορρόφηση του φωτός, αλλά καθώς δεν υπάρχουν διακριτά σωματίδια, δεν υπάρχει σκέδαση του φωτός και το σύστημα είναι διαπερατό.</a:t>
            </a:r>
          </a:p>
          <a:p>
            <a:pPr>
              <a:lnSpc>
                <a:spcPct val="110000"/>
              </a:lnSpc>
              <a:spcBef>
                <a:spcPts val="1200"/>
              </a:spcBef>
            </a:pPr>
            <a:endParaRPr lang="el-GR" altLang="el-GR" sz="2400" smtClean="0"/>
          </a:p>
          <a:p>
            <a:pPr>
              <a:lnSpc>
                <a:spcPct val="110000"/>
              </a:lnSpc>
              <a:spcBef>
                <a:spcPts val="1200"/>
              </a:spcBef>
            </a:pPr>
            <a:endParaRPr lang="el-GR" altLang="el-GR" sz="2400" smtClean="0"/>
          </a:p>
        </p:txBody>
      </p:sp>
      <p:sp>
        <p:nvSpPr>
          <p:cNvPr id="83972" name="Θέση αριθμού διαφάνειας 1"/>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F4F6F2B3-1FEE-47BD-BFB7-D0F50BB726F2}" type="slidenum">
              <a:rPr lang="el-GR" altLang="el-GR" sz="1200">
                <a:solidFill>
                  <a:srgbClr val="000000"/>
                </a:solidFill>
              </a:rPr>
              <a:pPr algn="r"/>
              <a:t>28</a:t>
            </a:fld>
            <a:endParaRPr lang="el-GR" altLang="el-GR" sz="1200">
              <a:solidFill>
                <a:srgbClr val="0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Τίτλος 1"/>
          <p:cNvSpPr>
            <a:spLocks noGrp="1"/>
          </p:cNvSpPr>
          <p:nvPr>
            <p:ph type="title"/>
          </p:nvPr>
        </p:nvSpPr>
        <p:spPr>
          <a:xfrm>
            <a:off x="468313" y="115888"/>
            <a:ext cx="8229600" cy="1152525"/>
          </a:xfrm>
        </p:spPr>
        <p:txBody>
          <a:bodyPr/>
          <a:lstStyle/>
          <a:p>
            <a:r>
              <a:rPr lang="el-GR" altLang="el-GR" smtClean="0"/>
              <a:t>Οι μέθοδοι εκτύπωσης και η επιλογή μελανιού </a:t>
            </a:r>
            <a:r>
              <a:rPr lang="el-GR" altLang="el-GR" sz="3200" b="0" smtClean="0"/>
              <a:t>(1 από 3)</a:t>
            </a:r>
          </a:p>
        </p:txBody>
      </p:sp>
      <p:sp>
        <p:nvSpPr>
          <p:cNvPr id="29698" name="Θέση περιεχομένου 2"/>
          <p:cNvSpPr>
            <a:spLocks noGrp="1"/>
          </p:cNvSpPr>
          <p:nvPr>
            <p:ph idx="1"/>
          </p:nvPr>
        </p:nvSpPr>
        <p:spPr>
          <a:xfrm>
            <a:off x="457200" y="1484313"/>
            <a:ext cx="8229600" cy="4752975"/>
          </a:xfrm>
        </p:spPr>
        <p:txBody>
          <a:bodyPr/>
          <a:lstStyle/>
          <a:p>
            <a:r>
              <a:rPr lang="el-GR" altLang="el-GR" smtClean="0"/>
              <a:t>Οι </a:t>
            </a:r>
            <a:r>
              <a:rPr lang="el-GR" altLang="el-GR" b="1" smtClean="0"/>
              <a:t>μέθοδοι εκτύπωσης </a:t>
            </a:r>
            <a:r>
              <a:rPr lang="el-GR" altLang="el-GR" smtClean="0"/>
              <a:t>μπορούν να διακριθούν σε αυτές,</a:t>
            </a:r>
            <a:r>
              <a:rPr lang="en-US" altLang="el-GR" smtClean="0"/>
              <a:t> </a:t>
            </a:r>
            <a:r>
              <a:rPr lang="el-GR" altLang="el-GR" smtClean="0"/>
              <a:t>όπου υπάρχει επαφή της εκτυπωτικής πλάκας με το υπόστρωμα, το οποίο εκτυπώνεται (λιθογραφία</a:t>
            </a:r>
            <a:r>
              <a:rPr lang="en-US" altLang="el-GR" smtClean="0"/>
              <a:t>,</a:t>
            </a:r>
            <a:r>
              <a:rPr lang="el-GR" altLang="el-GR" smtClean="0"/>
              <a:t> offset, φλεξογραφία, βαθυτυπία, μεταξοτυπία), και σε εκείνες, όπου δεν υπάρχει επαφή της εκτυπωτικής πλάκας με το υπόστρωμα και που περιλαμβάνουν την μέθοδο εκτύπωσης με έγχυση (ψεκασμό) μελανιού, την ηλεκτροστατική εκτύπωση και την εκτύπωση με θερμομεταφορά.</a:t>
            </a:r>
          </a:p>
        </p:txBody>
      </p:sp>
      <p:sp>
        <p:nvSpPr>
          <p:cNvPr id="29699"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1EED258E-B41D-43A5-BAA3-960ECBF26214}" type="slidenum">
              <a:rPr lang="el-GR" altLang="el-GR" smtClean="0">
                <a:solidFill>
                  <a:srgbClr val="000000"/>
                </a:solidFill>
              </a:rPr>
              <a:pPr/>
              <a:t>2</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Τίτλος 1"/>
          <p:cNvSpPr>
            <a:spLocks noGrp="1"/>
          </p:cNvSpPr>
          <p:nvPr>
            <p:ph type="title"/>
          </p:nvPr>
        </p:nvSpPr>
        <p:spPr/>
        <p:txBody>
          <a:bodyPr/>
          <a:lstStyle/>
          <a:p>
            <a:r>
              <a:rPr lang="el-GR" altLang="el-GR" smtClean="0"/>
              <a:t>Χρωστικές </a:t>
            </a:r>
            <a:r>
              <a:rPr lang="el-GR" altLang="el-GR" sz="3200" b="0" smtClean="0"/>
              <a:t>(2 από 3)</a:t>
            </a:r>
          </a:p>
        </p:txBody>
      </p:sp>
      <p:sp>
        <p:nvSpPr>
          <p:cNvPr id="51202" name="Θέση περιεχομένου 2"/>
          <p:cNvSpPr>
            <a:spLocks noGrp="1"/>
          </p:cNvSpPr>
          <p:nvPr>
            <p:ph idx="1"/>
          </p:nvPr>
        </p:nvSpPr>
        <p:spPr>
          <a:xfrm>
            <a:off x="457200" y="1196975"/>
            <a:ext cx="8507413" cy="5040313"/>
          </a:xfrm>
        </p:spPr>
        <p:txBody>
          <a:bodyPr/>
          <a:lstStyle/>
          <a:p>
            <a:r>
              <a:rPr lang="el-GR" altLang="el-GR" smtClean="0"/>
              <a:t>Η μεγάλη διαφάνεια αποτελεί βασική απαίτηση για την επιτυχή πολυχρωμία με αλληλοαπόθεση χρωμάτων. Επιπλέον, ο μεγάλος βαθμός διασποράς τους δημιουργεί ευνοϊκές συνθήκες για να προσβληθούν από το περιβάλλον, τη θερμότητα, το φως και τους διαλύτες. </a:t>
            </a:r>
          </a:p>
          <a:p>
            <a:r>
              <a:rPr lang="el-GR" altLang="el-GR" smtClean="0"/>
              <a:t>Αν και οι χρωστικές ήταν γνωστές για τη χρήση τους στα υφάσματα, σήμερα χρησιμοποιούνται όλο και περισσότερο σε μελάνια που βρίσκουν εφαρμογές σε πολλούς τομείς της τεχνολογίας. </a:t>
            </a:r>
          </a:p>
        </p:txBody>
      </p:sp>
      <p:sp>
        <p:nvSpPr>
          <p:cNvPr id="51203"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94B7575D-7934-41B4-9456-4B89E3CEB123}" type="slidenum">
              <a:rPr lang="el-GR" altLang="el-GR" smtClean="0">
                <a:solidFill>
                  <a:srgbClr val="000000"/>
                </a:solidFill>
              </a:rPr>
              <a:pPr/>
              <a:t>29</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Τίτλος 1"/>
          <p:cNvSpPr>
            <a:spLocks noGrp="1"/>
          </p:cNvSpPr>
          <p:nvPr>
            <p:ph type="title"/>
          </p:nvPr>
        </p:nvSpPr>
        <p:spPr/>
        <p:txBody>
          <a:bodyPr/>
          <a:lstStyle/>
          <a:p>
            <a:r>
              <a:rPr lang="el-GR" altLang="el-GR" smtClean="0"/>
              <a:t>Χρωστικές </a:t>
            </a:r>
            <a:r>
              <a:rPr lang="el-GR" altLang="el-GR" sz="3200" b="0" smtClean="0"/>
              <a:t>(3 από 3)</a:t>
            </a:r>
          </a:p>
        </p:txBody>
      </p:sp>
      <p:sp>
        <p:nvSpPr>
          <p:cNvPr id="52226" name="Θέση περιεχομένου 2"/>
          <p:cNvSpPr>
            <a:spLocks noGrp="1"/>
          </p:cNvSpPr>
          <p:nvPr>
            <p:ph idx="1"/>
          </p:nvPr>
        </p:nvSpPr>
        <p:spPr>
          <a:xfrm>
            <a:off x="457200" y="1196975"/>
            <a:ext cx="8507413" cy="5040313"/>
          </a:xfrm>
        </p:spPr>
        <p:txBody>
          <a:bodyPr/>
          <a:lstStyle/>
          <a:p>
            <a:r>
              <a:rPr lang="el-GR" altLang="el-GR" smtClean="0"/>
              <a:t>Χρησιμοποιούνται για τις εκτυπώσεις με έγχυση (ψεκασμό) μελανιού (ink jet), με εξάχνωση μελανιού και με θερμομεταφορά. Χρησιμοποιούνται, επίσης, τόσο στα υγρά μελάνια, όσο και στις πάστες μελανιών, στα μελάνια που αλλάζουν χρώμα, σε μελάνια ασφαλείας (επιταγές), ως σκόνες (toner) στα μελάνια ηλεκτροστατικής εκτύπωσης κτλ. </a:t>
            </a:r>
          </a:p>
          <a:p>
            <a:r>
              <a:rPr lang="el-GR" altLang="el-GR" smtClean="0"/>
              <a:t>Ορισμένες συνθετικές χρωστικές έχουν χαρακτηριστεί ως τοξικές ή καρκινογόνες, οπότε δεν μπορούν να χρησιμοποιηθούν σε ορισμένες κατηγορίες  προϊόντων, όπως για παράδειγμα για την  εκτύπωση - διακόσμηση της συσκευασίας τροφίμων.</a:t>
            </a:r>
          </a:p>
        </p:txBody>
      </p:sp>
      <p:sp>
        <p:nvSpPr>
          <p:cNvPr id="52227"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D1353CEE-3633-42E9-8BF0-858EED647F74}" type="slidenum">
              <a:rPr lang="el-GR" altLang="el-GR" smtClean="0">
                <a:solidFill>
                  <a:srgbClr val="000000"/>
                </a:solidFill>
              </a:rPr>
              <a:pPr/>
              <a:t>30</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Τίτλος 1"/>
          <p:cNvSpPr>
            <a:spLocks noGrp="1"/>
          </p:cNvSpPr>
          <p:nvPr>
            <p:ph type="title"/>
          </p:nvPr>
        </p:nvSpPr>
        <p:spPr/>
        <p:txBody>
          <a:bodyPr/>
          <a:lstStyle/>
          <a:p>
            <a:r>
              <a:rPr lang="el-GR" altLang="el-GR" smtClean="0"/>
              <a:t>Βιβλιογραφία</a:t>
            </a:r>
          </a:p>
        </p:txBody>
      </p:sp>
      <p:sp>
        <p:nvSpPr>
          <p:cNvPr id="58370" name="Θέση περιεχομένου 2"/>
          <p:cNvSpPr>
            <a:spLocks noGrp="1"/>
          </p:cNvSpPr>
          <p:nvPr>
            <p:ph idx="1"/>
          </p:nvPr>
        </p:nvSpPr>
        <p:spPr/>
        <p:txBody>
          <a:bodyPr/>
          <a:lstStyle/>
          <a:p>
            <a:pPr marL="457200" indent="-457200">
              <a:spcBef>
                <a:spcPts val="600"/>
              </a:spcBef>
              <a:buFont typeface="Calibri" pitchFamily="34" charset="0"/>
              <a:buAutoNum type="arabicPeriod"/>
            </a:pPr>
            <a:r>
              <a:rPr lang="en-US" altLang="el-GR" sz="2000" smtClean="0"/>
              <a:t>Thompson, B., </a:t>
            </a:r>
            <a:r>
              <a:rPr lang="el-GR" altLang="el-GR" sz="2000" smtClean="0"/>
              <a:t>Υλικά Εκτυπώσεων: Μελάνια &amp; Καλυπτικά Εκτυπώσεων, Εκδόσεις ΙΩΝ, Αθήνα 2002.</a:t>
            </a:r>
          </a:p>
          <a:p>
            <a:pPr marL="457200" indent="-457200">
              <a:spcBef>
                <a:spcPts val="600"/>
              </a:spcBef>
              <a:buFont typeface="Calibri" pitchFamily="34" charset="0"/>
              <a:buAutoNum type="arabicPeriod"/>
            </a:pPr>
            <a:r>
              <a:rPr lang="en-US" altLang="el-GR" sz="2000" smtClean="0"/>
              <a:t>Todd E. Ronald, </a:t>
            </a:r>
            <a:r>
              <a:rPr lang="el-GR" altLang="el-GR" sz="2000" smtClean="0"/>
              <a:t>Μελάνια εκτυπώσεων, Εκδόσεις ΙΩΝ, Αθήνα 1999.  </a:t>
            </a:r>
          </a:p>
          <a:p>
            <a:pPr marL="457200" indent="-457200">
              <a:spcBef>
                <a:spcPts val="600"/>
              </a:spcBef>
              <a:buFont typeface="Calibri" pitchFamily="34" charset="0"/>
              <a:buAutoNum type="arabicPeriod"/>
            </a:pPr>
            <a:r>
              <a:rPr lang="el-GR" altLang="el-GR" sz="2000" smtClean="0"/>
              <a:t>Τσαγκαράκη-Καπλάνογλου, Ειρήνη, Προστασία από την διάβρωση χρώματα και βερνίκια, Οργανισμός Εκδόσεων Διδακτικών Βιβλίων, Αθήνα 1985.</a:t>
            </a:r>
          </a:p>
          <a:p>
            <a:pPr marL="457200" indent="-457200">
              <a:spcBef>
                <a:spcPts val="600"/>
              </a:spcBef>
              <a:buFont typeface="Calibri" pitchFamily="34" charset="0"/>
              <a:buAutoNum type="arabicPeriod"/>
            </a:pPr>
            <a:r>
              <a:rPr lang="en-US" altLang="el-GR" sz="2000" smtClean="0"/>
              <a:t>Clayton M., in The Printing ink manual, (Leach, R H, Pierce, R.J. eds), 5th ed., pp. 140-210, Springer, The Netherlands, 1993. </a:t>
            </a:r>
          </a:p>
          <a:p>
            <a:pPr marL="457200" indent="-457200">
              <a:spcBef>
                <a:spcPts val="600"/>
              </a:spcBef>
              <a:buFont typeface="Calibri" pitchFamily="34" charset="0"/>
              <a:buAutoNum type="arabicPeriod"/>
            </a:pPr>
            <a:r>
              <a:rPr lang="en-US" altLang="el-GR" sz="2000" smtClean="0"/>
              <a:t>Zollinger, H, Color Chemistry: Syntheses, Properties and Applications of Organic Dyes and Pigments, 2nd revised edition, pp. 1-50, Wiley - VCH Weinheim, Germany, 1991.</a:t>
            </a:r>
          </a:p>
          <a:p>
            <a:pPr marL="457200" indent="-457200">
              <a:spcBef>
                <a:spcPts val="600"/>
              </a:spcBef>
              <a:buFont typeface="Calibri" pitchFamily="34" charset="0"/>
              <a:buAutoNum type="arabicPeriod"/>
            </a:pPr>
            <a:r>
              <a:rPr lang="en-US" altLang="el-GR" sz="2000" smtClean="0"/>
              <a:t>Christie R.M., Colour Chemistry, The Royal Society of Chemistry, pp. 23, 148-167, Cambridge, UK, 2001.</a:t>
            </a:r>
          </a:p>
        </p:txBody>
      </p:sp>
      <p:sp>
        <p:nvSpPr>
          <p:cNvPr id="58371"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869EC6B6-C74D-4FDB-8F2F-4183B6225BD8}" type="slidenum">
              <a:rPr lang="el-GR" altLang="el-GR" smtClean="0">
                <a:solidFill>
                  <a:srgbClr val="000000"/>
                </a:solidFill>
              </a:rPr>
              <a:pPr/>
              <a:t>31</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Τίτλος 6"/>
          <p:cNvSpPr>
            <a:spLocks noGrp="1"/>
          </p:cNvSpPr>
          <p:nvPr>
            <p:ph type="ctrTitle"/>
          </p:nvPr>
        </p:nvSpPr>
        <p:spPr/>
        <p:txBody>
          <a:bodyPr/>
          <a:lstStyle/>
          <a:p>
            <a:r>
              <a:rPr lang="el-GR" altLang="el-GR" smtClean="0"/>
              <a:t>Τέλος Ενότητας</a:t>
            </a:r>
          </a:p>
        </p:txBody>
      </p:sp>
      <p:sp>
        <p:nvSpPr>
          <p:cNvPr id="59394" name="Υπότιτλος 7"/>
          <p:cNvSpPr>
            <a:spLocks noGrp="1"/>
          </p:cNvSpPr>
          <p:nvPr>
            <p:ph type="subTitle" idx="1"/>
          </p:nvPr>
        </p:nvSpPr>
        <p:spPr/>
        <p:txBody>
          <a:bodyPr/>
          <a:lstStyle/>
          <a:p>
            <a:endParaRPr lang="el-GR" altLang="el-GR" smtClean="0"/>
          </a:p>
        </p:txBody>
      </p:sp>
      <p:grpSp>
        <p:nvGrpSpPr>
          <p:cNvPr id="59395" name="Ομάδα 8"/>
          <p:cNvGrpSpPr>
            <a:grpSpLocks/>
          </p:cNvGrpSpPr>
          <p:nvPr/>
        </p:nvGrpSpPr>
        <p:grpSpPr bwMode="auto">
          <a:xfrm>
            <a:off x="1766888" y="5930900"/>
            <a:ext cx="5829300" cy="768350"/>
            <a:chOff x="1767633" y="5931169"/>
            <a:chExt cx="5828703" cy="768532"/>
          </a:xfrm>
        </p:grpSpPr>
        <p:pic>
          <p:nvPicPr>
            <p:cNvPr id="5939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7" name="Picture 2" descr="C:\Users\alex\Desktop\logo.png"/>
            <p:cNvPicPr>
              <a:picLocks noChangeAspect="1" noChangeArrowheads="1"/>
            </p:cNvPicPr>
            <p:nvPr/>
          </p:nvPicPr>
          <p:blipFill>
            <a:blip r:embed="rId4">
              <a:extLst>
                <a:ext uri="{28A0092B-C50C-407E-A947-70E740481C1C}">
                  <a14:useLocalDpi xmlns:a14="http://schemas.microsoft.com/office/drawing/2010/main" val="0"/>
                </a:ext>
              </a:extLst>
            </a:blip>
            <a:srcRect t="8214"/>
            <a:stretch>
              <a:fillRect/>
            </a:stretch>
          </p:blipFill>
          <p:spPr bwMode="auto">
            <a:xfrm>
              <a:off x="3923928" y="5931169"/>
              <a:ext cx="3672408" cy="76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3"/>
          <p:cNvSpPr>
            <a:spLocks noGrp="1"/>
          </p:cNvSpPr>
          <p:nvPr>
            <p:ph type="ctrTitle"/>
          </p:nvPr>
        </p:nvSpPr>
        <p:spPr/>
        <p:txBody>
          <a:bodyPr/>
          <a:lstStyle/>
          <a:p>
            <a:r>
              <a:rPr lang="el-GR" altLang="el-GR" sz="4400" smtClean="0"/>
              <a:t>Σημειώματα</a:t>
            </a:r>
          </a:p>
        </p:txBody>
      </p:sp>
      <p:sp>
        <p:nvSpPr>
          <p:cNvPr id="61442" name="Subtitle 1"/>
          <p:cNvSpPr>
            <a:spLocks noGrp="1"/>
          </p:cNvSpPr>
          <p:nvPr>
            <p:ph type="subTitle" idx="1"/>
          </p:nvPr>
        </p:nvSpPr>
        <p:spPr/>
        <p:txBody>
          <a:bodyPr/>
          <a:lstStyle/>
          <a:p>
            <a:endParaRPr lang="el-GR" altLang="el-GR"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r>
              <a:rPr lang="el-GR" altLang="el-GR" smtClean="0"/>
              <a:t>Σημείωμα Αναφοράς</a:t>
            </a:r>
          </a:p>
        </p:txBody>
      </p:sp>
      <p:sp>
        <p:nvSpPr>
          <p:cNvPr id="3" name="Content Placeholder 2"/>
          <p:cNvSpPr>
            <a:spLocks noGrp="1"/>
          </p:cNvSpPr>
          <p:nvPr>
            <p:ph idx="1"/>
          </p:nvPr>
        </p:nvSpPr>
        <p:spPr/>
        <p:txBody>
          <a:bodyPr rtlCol="0">
            <a:normAutofit/>
          </a:bodyPr>
          <a:lstStyle/>
          <a:p>
            <a:pPr marL="0" indent="0" fontAlgn="auto">
              <a:spcAft>
                <a:spcPts val="0"/>
              </a:spcAft>
              <a:buFont typeface="Arial" pitchFamily="34" charset="0"/>
              <a:buNone/>
              <a:defRPr/>
            </a:pPr>
            <a:r>
              <a:rPr lang="el-GR" sz="2000" dirty="0" err="1" smtClean="0"/>
              <a:t>Copyright</a:t>
            </a:r>
            <a:r>
              <a:rPr lang="el-GR" sz="2000" dirty="0" smtClean="0"/>
              <a:t> Τεχνολογικό Εκπαιδευτικό Ίδρυμα Αθήνας</a:t>
            </a:r>
            <a:r>
              <a:rPr lang="en-US" sz="2000" dirty="0" smtClean="0"/>
              <a:t>, </a:t>
            </a:r>
            <a:r>
              <a:rPr lang="el-GR" sz="2000" dirty="0" err="1" smtClean="0"/>
              <a:t>Σταματίνα</a:t>
            </a:r>
            <a:r>
              <a:rPr lang="el-GR" sz="2000" dirty="0" smtClean="0"/>
              <a:t> Θεοχάρη 2014. </a:t>
            </a:r>
            <a:r>
              <a:rPr lang="el-GR" sz="2000" dirty="0" err="1" smtClean="0"/>
              <a:t>Σταματίνα</a:t>
            </a:r>
            <a:r>
              <a:rPr lang="el-GR" sz="2000" dirty="0" smtClean="0"/>
              <a:t> Θεοχάρη</a:t>
            </a:r>
            <a:r>
              <a:rPr lang="el-GR" sz="2000" dirty="0"/>
              <a:t>. «Μελάνια και </a:t>
            </a:r>
            <a:r>
              <a:rPr lang="el-GR" sz="2000" dirty="0" err="1"/>
              <a:t>επικαλυπτικά</a:t>
            </a:r>
            <a:r>
              <a:rPr lang="el-GR" sz="2000" dirty="0"/>
              <a:t> (Θ). </a:t>
            </a:r>
            <a:r>
              <a:rPr lang="el-GR" sz="2000" dirty="0" smtClean="0"/>
              <a:t>Ενότητα 8</a:t>
            </a:r>
            <a:r>
              <a:rPr lang="en-US" sz="2000" dirty="0" smtClean="0"/>
              <a:t>:</a:t>
            </a:r>
            <a:r>
              <a:rPr lang="el-GR" sz="2000" dirty="0" smtClean="0"/>
              <a:t> </a:t>
            </a:r>
            <a:r>
              <a:rPr lang="el-GR" altLang="el-GR" sz="2000" dirty="0"/>
              <a:t>Χρωστικές ύλες μελανιών </a:t>
            </a:r>
            <a:r>
              <a:rPr lang="el-GR" altLang="el-GR" sz="2000" dirty="0" smtClean="0"/>
              <a:t>εκτύπωσης</a:t>
            </a:r>
            <a:r>
              <a:rPr lang="el-GR" sz="2000" dirty="0" smtClean="0"/>
              <a:t>».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pPr fontAlgn="auto">
              <a:spcAft>
                <a:spcPts val="0"/>
              </a:spcAft>
              <a:buFont typeface="Arial" pitchFamily="34" charset="0"/>
              <a:buChar char="•"/>
              <a:defRPr/>
            </a:pPr>
            <a:endParaRPr lang="el-GR" sz="20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6287246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15529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r>
              <a:rPr lang="el-GR" altLang="el-GR" smtClean="0"/>
              <a:t>Διατήρηση Σημειωμάτων</a:t>
            </a:r>
          </a:p>
        </p:txBody>
      </p:sp>
      <p:sp>
        <p:nvSpPr>
          <p:cNvPr id="3" name="Content Placeholder 2"/>
          <p:cNvSpPr>
            <a:spLocks noGrp="1"/>
          </p:cNvSpPr>
          <p:nvPr>
            <p:ph idx="1"/>
          </p:nvPr>
        </p:nvSpPr>
        <p:spPr/>
        <p:txBody>
          <a:bodyPr rtlCol="0">
            <a:normAutofit/>
          </a:bodyPr>
          <a:lstStyle/>
          <a:p>
            <a:pPr marL="0" indent="0" fontAlgn="auto">
              <a:spcAft>
                <a:spcPts val="0"/>
              </a:spcAft>
              <a:buFont typeface="Arial"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fontAlgn="auto">
              <a:spcAft>
                <a:spcPts val="0"/>
              </a:spcAft>
              <a:buFont typeface="Wingdings" panose="05000000000000000000" pitchFamily="2" charset="2"/>
              <a:buChar char="§"/>
              <a:defRPr/>
            </a:pPr>
            <a:r>
              <a:rPr lang="el-GR" sz="2000" dirty="0" err="1"/>
              <a:t>τ</a:t>
            </a:r>
            <a:r>
              <a:rPr lang="en-US" sz="2000" dirty="0" smtClean="0"/>
              <a:t>ο </a:t>
            </a:r>
            <a:r>
              <a:rPr lang="en-US" sz="2000" dirty="0" err="1"/>
              <a:t>Σημείωμ</a:t>
            </a:r>
            <a:r>
              <a:rPr lang="en-US" sz="2000" dirty="0"/>
              <a:t>α Αναφοράς</a:t>
            </a:r>
            <a:endParaRPr lang="el-GR" sz="2000" dirty="0"/>
          </a:p>
          <a:p>
            <a:pPr lvl="1" fontAlgn="auto">
              <a:spcAft>
                <a:spcPts val="0"/>
              </a:spcAft>
              <a:buFont typeface="Wingdings" panose="05000000000000000000" pitchFamily="2" charset="2"/>
              <a:buChar char="§"/>
              <a:defRP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fontAlgn="auto">
              <a:spcAft>
                <a:spcPts val="0"/>
              </a:spcAft>
              <a:buFont typeface="Wingdings" panose="05000000000000000000" pitchFamily="2" charset="2"/>
              <a:buChar char="§"/>
              <a:defRP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p>
          <a:p>
            <a:pPr marL="0" indent="0" fontAlgn="auto">
              <a:spcAft>
                <a:spcPts val="0"/>
              </a:spcAft>
              <a:buFont typeface="Arial" pitchFamily="34" charset="0"/>
              <a:buNone/>
              <a:defRPr/>
            </a:pPr>
            <a:r>
              <a:rPr lang="el-GR" sz="2400" dirty="0"/>
              <a:t>μαζί με τους συνοδευόμενους </a:t>
            </a:r>
            <a:r>
              <a:rPr lang="el-GR" sz="2400" dirty="0" err="1"/>
              <a:t>υπερσυνδέσμους</a:t>
            </a:r>
            <a:r>
              <a:rPr lang="el-GR" sz="2400" dirty="0"/>
              <a:t>.</a:t>
            </a:r>
          </a:p>
          <a:p>
            <a:pPr fontAlgn="auto">
              <a:spcAft>
                <a:spcPts val="0"/>
              </a:spcAft>
              <a:buFont typeface="Arial" pitchFamily="34" charset="0"/>
              <a:buChar char="•"/>
              <a:defRPr/>
            </a:pPr>
            <a:endParaRPr lang="el-GR" sz="20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r>
              <a:rPr lang="el-GR" altLang="el-GR" smtClean="0"/>
              <a:t>Χρηματοδότηση</a:t>
            </a:r>
          </a:p>
        </p:txBody>
      </p:sp>
      <p:sp>
        <p:nvSpPr>
          <p:cNvPr id="69634" name="Content Placeholder 2"/>
          <p:cNvSpPr>
            <a:spLocks noGrp="1"/>
          </p:cNvSpPr>
          <p:nvPr>
            <p:ph idx="1"/>
          </p:nvPr>
        </p:nvSpPr>
        <p:spPr>
          <a:xfrm>
            <a:off x="457200" y="1341438"/>
            <a:ext cx="8229600" cy="4525962"/>
          </a:xfrm>
        </p:spPr>
        <p:txBody>
          <a:bodyPr/>
          <a:lstStyle/>
          <a:p>
            <a:r>
              <a:rPr lang="el-GR" altLang="el-GR" sz="2000" smtClean="0"/>
              <a:t>Το παρόν εκπαιδευτικό υλικό έχει αναπτυχθεί στ</a:t>
            </a:r>
            <a:r>
              <a:rPr lang="en-US" altLang="el-GR" sz="2000" smtClean="0"/>
              <a:t>o</a:t>
            </a:r>
            <a:r>
              <a:rPr lang="el-GR" altLang="el-GR" sz="2000" smtClean="0"/>
              <a:t> πλαίσι</a:t>
            </a:r>
            <a:r>
              <a:rPr lang="en-US" altLang="el-GR" sz="2000" smtClean="0"/>
              <a:t>o</a:t>
            </a:r>
            <a:r>
              <a:rPr lang="el-GR" altLang="el-GR" sz="2000" smtClean="0"/>
              <a:t> του εκπαιδευτικού έργου του διδάσκοντα.</a:t>
            </a:r>
            <a:endParaRPr lang="en-US" altLang="el-GR" sz="2000" smtClean="0"/>
          </a:p>
          <a:p>
            <a:r>
              <a:rPr lang="el-GR" altLang="el-GR" sz="2000" smtClean="0"/>
              <a:t>Το έργο «</a:t>
            </a:r>
            <a:r>
              <a:rPr lang="el-GR" altLang="el-GR" sz="2000" b="1" smtClean="0"/>
              <a:t>Ανοικτά Ακαδημαϊκά Μαθήματα στο ΤΕΙ Αθηνών</a:t>
            </a:r>
            <a:r>
              <a:rPr lang="el-GR" altLang="el-GR" sz="2000" smtClean="0"/>
              <a:t>» έχει χρηματοδοτήσει μόνο την αναδιαμόρφωση του εκπαιδευτικού υλικού. </a:t>
            </a:r>
            <a:endParaRPr lang="en-US" altLang="el-GR" sz="2000" smtClean="0"/>
          </a:p>
          <a:p>
            <a:r>
              <a:rPr lang="el-GR" altLang="el-GR" sz="200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69635"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250" y="4652963"/>
            <a:ext cx="5502275"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Τίτλος 1"/>
          <p:cNvSpPr>
            <a:spLocks noGrp="1"/>
          </p:cNvSpPr>
          <p:nvPr>
            <p:ph type="title"/>
          </p:nvPr>
        </p:nvSpPr>
        <p:spPr>
          <a:xfrm>
            <a:off x="468313" y="115888"/>
            <a:ext cx="8229600" cy="1152525"/>
          </a:xfrm>
        </p:spPr>
        <p:txBody>
          <a:bodyPr/>
          <a:lstStyle/>
          <a:p>
            <a:r>
              <a:rPr lang="el-GR" altLang="el-GR" smtClean="0"/>
              <a:t>Οι μέθοδοι εκτύπωσης και η επιλογή μελανιού </a:t>
            </a:r>
            <a:r>
              <a:rPr lang="el-GR" altLang="el-GR" sz="3200" b="0" smtClean="0"/>
              <a:t>(2 από 3)</a:t>
            </a:r>
          </a:p>
        </p:txBody>
      </p:sp>
      <p:sp>
        <p:nvSpPr>
          <p:cNvPr id="30722" name="Θέση περιεχομένου 2"/>
          <p:cNvSpPr>
            <a:spLocks noGrp="1"/>
          </p:cNvSpPr>
          <p:nvPr>
            <p:ph idx="1"/>
          </p:nvPr>
        </p:nvSpPr>
        <p:spPr>
          <a:xfrm>
            <a:off x="323850" y="1484313"/>
            <a:ext cx="8686800" cy="4752975"/>
          </a:xfrm>
        </p:spPr>
        <p:txBody>
          <a:bodyPr/>
          <a:lstStyle/>
          <a:p>
            <a:r>
              <a:rPr lang="el-GR" altLang="el-GR" sz="2200" smtClean="0"/>
              <a:t>Για την επιλογή του κατάλληλου μελανιού πρέπει να είναι γνωστά τα ιδιαίτερα χαρακτηριστικά της κάθε μιας από τις μεθόδους εκτύπωσης.</a:t>
            </a:r>
          </a:p>
          <a:p>
            <a:r>
              <a:rPr lang="el-GR" altLang="el-GR" sz="2200" smtClean="0"/>
              <a:t>Επίσης, θα πρέπει να λαμβάνονται υπόψη μια σειρά πρακτικών, αλλά πολύ σημαντικών θεμάτων , όπως το </a:t>
            </a:r>
            <a:r>
              <a:rPr lang="el-GR" altLang="el-GR" sz="2200" b="1" smtClean="0"/>
              <a:t>είδος</a:t>
            </a:r>
            <a:r>
              <a:rPr lang="el-GR" altLang="el-GR" sz="2200" smtClean="0"/>
              <a:t> και η </a:t>
            </a:r>
            <a:r>
              <a:rPr lang="el-GR" altLang="el-GR" sz="2200" b="1" smtClean="0"/>
              <a:t>ποσότητα </a:t>
            </a:r>
            <a:r>
              <a:rPr lang="el-GR" altLang="el-GR" sz="2200" smtClean="0"/>
              <a:t>του προς εκτύπωση υλικού (χαρτί, χαρτόνι, πολυμερή, μέταλλα, κεραμικά), η απαιτούμενη </a:t>
            </a:r>
            <a:r>
              <a:rPr lang="el-GR" altLang="el-GR" sz="2200" b="1" smtClean="0"/>
              <a:t>ποιότητα εκτύπωσης </a:t>
            </a:r>
            <a:r>
              <a:rPr lang="el-GR" altLang="el-GR" sz="2200" smtClean="0"/>
              <a:t>(πιστότητα χρωμάτων, επιθυμητή ακρίβεια εικόνας, στιλπνότητα, διαφάνεια ή αδιαφάνεια του μελανιού), η </a:t>
            </a:r>
            <a:r>
              <a:rPr lang="el-GR" altLang="el-GR" sz="2200" b="1" smtClean="0"/>
              <a:t>ταχύτητα εκτύπωσης και ξήρανσης</a:t>
            </a:r>
            <a:r>
              <a:rPr lang="el-GR" altLang="el-GR" sz="2200" smtClean="0"/>
              <a:t>, γενικά δηλαδή οι παράμετροι της εκτύπωσης και η </a:t>
            </a:r>
            <a:r>
              <a:rPr lang="el-GR" altLang="el-GR" sz="2200" b="1" smtClean="0"/>
              <a:t>τελική χρήση </a:t>
            </a:r>
            <a:r>
              <a:rPr lang="el-GR" altLang="el-GR" sz="2200" smtClean="0"/>
              <a:t>του προϊόντος. </a:t>
            </a:r>
          </a:p>
        </p:txBody>
      </p:sp>
      <p:sp>
        <p:nvSpPr>
          <p:cNvPr id="30723"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47D84D57-A437-425B-B09B-A786EEDD7AFA}" type="slidenum">
              <a:rPr lang="el-GR" altLang="el-GR" smtClean="0">
                <a:solidFill>
                  <a:srgbClr val="000000"/>
                </a:solidFill>
              </a:rPr>
              <a:pPr/>
              <a:t>3</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Τίτλος 1"/>
          <p:cNvSpPr>
            <a:spLocks noGrp="1"/>
          </p:cNvSpPr>
          <p:nvPr>
            <p:ph type="title"/>
          </p:nvPr>
        </p:nvSpPr>
        <p:spPr>
          <a:xfrm>
            <a:off x="468313" y="115888"/>
            <a:ext cx="8229600" cy="1152525"/>
          </a:xfrm>
        </p:spPr>
        <p:txBody>
          <a:bodyPr/>
          <a:lstStyle/>
          <a:p>
            <a:r>
              <a:rPr lang="el-GR" altLang="el-GR" smtClean="0"/>
              <a:t>Οι μέθοδοι εκτύπωσης και η επιλογή μελανιού </a:t>
            </a:r>
            <a:r>
              <a:rPr lang="el-GR" altLang="el-GR" sz="3200" b="0" smtClean="0"/>
              <a:t>(3 από 3)</a:t>
            </a:r>
          </a:p>
        </p:txBody>
      </p:sp>
      <p:sp>
        <p:nvSpPr>
          <p:cNvPr id="31746" name="Θέση περιεχομένου 2"/>
          <p:cNvSpPr>
            <a:spLocks noGrp="1"/>
          </p:cNvSpPr>
          <p:nvPr>
            <p:ph idx="1"/>
          </p:nvPr>
        </p:nvSpPr>
        <p:spPr>
          <a:xfrm>
            <a:off x="323850" y="1484313"/>
            <a:ext cx="8496300" cy="4752975"/>
          </a:xfrm>
        </p:spPr>
        <p:txBody>
          <a:bodyPr/>
          <a:lstStyle/>
          <a:p>
            <a:r>
              <a:rPr lang="el-GR" altLang="el-GR" smtClean="0"/>
              <a:t>Σχετικά με την </a:t>
            </a:r>
            <a:r>
              <a:rPr lang="el-GR" altLang="el-GR" b="1" smtClean="0"/>
              <a:t>σύνθεση</a:t>
            </a:r>
            <a:r>
              <a:rPr lang="el-GR" altLang="el-GR" smtClean="0"/>
              <a:t> ενός μελανιού, πολλοί είναι οι συντελεστές που πρέπει να λαμβάνονται υπόψη, όπως ο </a:t>
            </a:r>
            <a:r>
              <a:rPr lang="el-GR" altLang="el-GR" b="1" smtClean="0"/>
              <a:t>τύπος</a:t>
            </a:r>
            <a:r>
              <a:rPr lang="el-GR" altLang="el-GR" smtClean="0"/>
              <a:t> μελανιού που χρειάζεται να παρασκευαστεί (υγρό, πάστα ή στερεό σε σκόνη), το επιθυμητό </a:t>
            </a:r>
            <a:r>
              <a:rPr lang="el-GR" altLang="el-GR" b="1" smtClean="0"/>
              <a:t>χρώμα</a:t>
            </a:r>
            <a:r>
              <a:rPr lang="el-GR" altLang="el-GR" smtClean="0"/>
              <a:t>, το </a:t>
            </a:r>
            <a:r>
              <a:rPr lang="el-GR" altLang="el-GR" b="1" smtClean="0"/>
              <a:t>ιξώδες</a:t>
            </a:r>
            <a:r>
              <a:rPr lang="el-GR" altLang="el-GR" smtClean="0"/>
              <a:t>, η </a:t>
            </a:r>
            <a:r>
              <a:rPr lang="el-GR" altLang="el-GR" b="1" smtClean="0"/>
              <a:t>διαφάνεια</a:t>
            </a:r>
            <a:r>
              <a:rPr lang="el-GR" altLang="el-GR" smtClean="0"/>
              <a:t> ή η </a:t>
            </a:r>
            <a:r>
              <a:rPr lang="el-GR" altLang="el-GR" b="1" smtClean="0"/>
              <a:t>αδιαφάνεια</a:t>
            </a:r>
            <a:r>
              <a:rPr lang="el-GR" altLang="el-GR" smtClean="0"/>
              <a:t> του μελανιού, οι </a:t>
            </a:r>
            <a:r>
              <a:rPr lang="el-GR" altLang="el-GR" b="1" smtClean="0"/>
              <a:t>ιδιότητες</a:t>
            </a:r>
            <a:r>
              <a:rPr lang="el-GR" altLang="el-GR" smtClean="0"/>
              <a:t> του τελικού στρώματος (φιλμ) του εκτυπωμένου μελανιού, η </a:t>
            </a:r>
            <a:r>
              <a:rPr lang="el-GR" altLang="el-GR" b="1" smtClean="0"/>
              <a:t>χρήση</a:t>
            </a:r>
            <a:r>
              <a:rPr lang="el-GR" altLang="el-GR" smtClean="0"/>
              <a:t> του μελανιού (πχ. εάν το μελάνι θα χρησιμοποιηθεί για την εκτύπωση υφασμάτων, χρειάζεται να έχει καλή αντοχή στη θέρμανση), το </a:t>
            </a:r>
            <a:r>
              <a:rPr lang="el-GR" altLang="el-GR" b="1" smtClean="0"/>
              <a:t>κόστος</a:t>
            </a:r>
            <a:r>
              <a:rPr lang="el-GR" altLang="el-GR" smtClean="0"/>
              <a:t> και η </a:t>
            </a:r>
            <a:r>
              <a:rPr lang="el-GR" altLang="el-GR" b="1" smtClean="0"/>
              <a:t>τιμή πώλησης </a:t>
            </a:r>
            <a:r>
              <a:rPr lang="el-GR" altLang="el-GR" smtClean="0"/>
              <a:t>του μελανιού, κτλ.</a:t>
            </a:r>
          </a:p>
        </p:txBody>
      </p:sp>
      <p:sp>
        <p:nvSpPr>
          <p:cNvPr id="31747"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897D5238-9954-458B-A093-D6198A9F1B5C}" type="slidenum">
              <a:rPr lang="el-GR" altLang="el-GR" smtClean="0">
                <a:solidFill>
                  <a:srgbClr val="000000"/>
                </a:solidFill>
                <a:latin typeface="Calibri" pitchFamily="34" charset="0"/>
              </a:rPr>
              <a:pPr/>
              <a:t>4</a:t>
            </a:fld>
            <a:endParaRPr lang="el-GR" altLang="el-GR" smtClean="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Τίτλος 1"/>
          <p:cNvSpPr>
            <a:spLocks noGrp="1"/>
          </p:cNvSpPr>
          <p:nvPr>
            <p:ph type="title"/>
          </p:nvPr>
        </p:nvSpPr>
        <p:spPr>
          <a:xfrm>
            <a:off x="0" y="115888"/>
            <a:ext cx="9144000" cy="1081087"/>
          </a:xfrm>
        </p:spPr>
        <p:txBody>
          <a:bodyPr/>
          <a:lstStyle/>
          <a:p>
            <a:r>
              <a:rPr lang="el-GR" altLang="el-GR" smtClean="0"/>
              <a:t>Οι χρωστικές ύλες και οι ιδιότητές τους</a:t>
            </a:r>
            <a:br>
              <a:rPr lang="el-GR" altLang="el-GR" smtClean="0"/>
            </a:br>
            <a:r>
              <a:rPr lang="el-GR" altLang="el-GR" sz="3200" b="0" smtClean="0"/>
              <a:t>(1 από 2)</a:t>
            </a:r>
          </a:p>
        </p:txBody>
      </p:sp>
      <p:sp>
        <p:nvSpPr>
          <p:cNvPr id="32770" name="Θέση περιεχομένου 2"/>
          <p:cNvSpPr>
            <a:spLocks noGrp="1"/>
          </p:cNvSpPr>
          <p:nvPr>
            <p:ph idx="1"/>
          </p:nvPr>
        </p:nvSpPr>
        <p:spPr>
          <a:xfrm>
            <a:off x="457200" y="1484313"/>
            <a:ext cx="8435975" cy="4752975"/>
          </a:xfrm>
        </p:spPr>
        <p:txBody>
          <a:bodyPr/>
          <a:lstStyle/>
          <a:p>
            <a:r>
              <a:rPr lang="el-GR" altLang="el-GR" sz="2200" smtClean="0"/>
              <a:t>Είναι γνωστό ότι ένα μελάνι εκτύπωσης έχει σκοπό να μεταδώσει κάποιο θέμα (πληροφορία) δημιουργώντας μια </a:t>
            </a:r>
            <a:r>
              <a:rPr lang="el-GR" altLang="el-GR" sz="2200" b="1" smtClean="0"/>
              <a:t>εικόνα (image)</a:t>
            </a:r>
            <a:r>
              <a:rPr lang="el-GR" altLang="el-GR" sz="2200" smtClean="0"/>
              <a:t> επάνω σε μια επιφάνεια ενός υλικού. </a:t>
            </a:r>
          </a:p>
          <a:p>
            <a:r>
              <a:rPr lang="el-GR" altLang="el-GR" sz="2200" smtClean="0"/>
              <a:t>Εάν το θέμα είναι μόνο ένα </a:t>
            </a:r>
            <a:r>
              <a:rPr lang="el-GR" altLang="el-GR" sz="2200" b="1" smtClean="0"/>
              <a:t>ασπρόμαυρο</a:t>
            </a:r>
            <a:r>
              <a:rPr lang="el-GR" altLang="el-GR" sz="2200" smtClean="0"/>
              <a:t> κείμενο, αρκεί ένα μελάνι με μαύρο χρώμα για την δημιουργία της αντίθεσης πάνω στο λευκό χαρτί, ενώ αν το θέμα είναι </a:t>
            </a:r>
            <a:r>
              <a:rPr lang="el-GR" altLang="el-GR" sz="2200" b="1" smtClean="0"/>
              <a:t>έγχρωμο</a:t>
            </a:r>
            <a:r>
              <a:rPr lang="el-GR" altLang="el-GR" sz="2200" smtClean="0"/>
              <a:t> (πολύχρωμες εικόνες) χρησιμοποιούνται πιο πολύπλοκα έγχρωμα χημικά υλικά. </a:t>
            </a:r>
          </a:p>
          <a:p>
            <a:r>
              <a:rPr lang="el-GR" altLang="el-GR" sz="2200" smtClean="0"/>
              <a:t>Αυτά τα υλικά είναι οι </a:t>
            </a:r>
            <a:r>
              <a:rPr lang="el-GR" altLang="el-GR" sz="2200" b="1" smtClean="0"/>
              <a:t>χρωστικές ύλες </a:t>
            </a:r>
            <a:r>
              <a:rPr lang="el-GR" altLang="el-GR" sz="2200" smtClean="0"/>
              <a:t>(δηλαδή το χρώμα/πιγμέντο ή χρωστική) που χρησιμοποιούνται για να δώσουν χρώμα στο έντυπο και να δημιουργήσουν την αντίθεση στην εμφάνιση του υλικού εκτύπωσης μεταφέροντας την πληροφορία - θέμα. </a:t>
            </a:r>
          </a:p>
        </p:txBody>
      </p:sp>
      <p:sp>
        <p:nvSpPr>
          <p:cNvPr id="32771"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77B0D52A-837A-40C1-B056-8C2C7E3D7A27}" type="slidenum">
              <a:rPr lang="el-GR" altLang="el-GR" smtClean="0">
                <a:solidFill>
                  <a:srgbClr val="000000"/>
                </a:solidFill>
              </a:rPr>
              <a:pPr/>
              <a:t>5</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Τίτλος 1"/>
          <p:cNvSpPr>
            <a:spLocks noGrp="1"/>
          </p:cNvSpPr>
          <p:nvPr>
            <p:ph type="title"/>
          </p:nvPr>
        </p:nvSpPr>
        <p:spPr>
          <a:xfrm>
            <a:off x="0" y="115888"/>
            <a:ext cx="9144000" cy="1081087"/>
          </a:xfrm>
        </p:spPr>
        <p:txBody>
          <a:bodyPr/>
          <a:lstStyle/>
          <a:p>
            <a:r>
              <a:rPr lang="el-GR" altLang="el-GR" smtClean="0"/>
              <a:t>Οι χρωστικές ύλες και οι ιδιότητές τους</a:t>
            </a:r>
            <a:br>
              <a:rPr lang="el-GR" altLang="el-GR" smtClean="0"/>
            </a:br>
            <a:r>
              <a:rPr lang="el-GR" altLang="el-GR" sz="3200" b="0" smtClean="0"/>
              <a:t>(2 από 2)</a:t>
            </a:r>
            <a:endParaRPr lang="el-GR" altLang="el-GR" smtClean="0"/>
          </a:p>
        </p:txBody>
      </p:sp>
      <p:sp>
        <p:nvSpPr>
          <p:cNvPr id="33794" name="Θέση περιεχομένου 2"/>
          <p:cNvSpPr>
            <a:spLocks noGrp="1"/>
          </p:cNvSpPr>
          <p:nvPr>
            <p:ph idx="1"/>
          </p:nvPr>
        </p:nvSpPr>
        <p:spPr>
          <a:xfrm>
            <a:off x="457200" y="1484313"/>
            <a:ext cx="8218488" cy="4752975"/>
          </a:xfrm>
        </p:spPr>
        <p:txBody>
          <a:bodyPr/>
          <a:lstStyle/>
          <a:p>
            <a:r>
              <a:rPr lang="el-GR" altLang="el-GR" smtClean="0"/>
              <a:t>Για να χρησιμοποιηθούν στα μελάνια εκτυπώσεων, οι χρωστικές ύλες θα πρέπει να διαθέτουν μεγάλη </a:t>
            </a:r>
            <a:r>
              <a:rPr lang="el-GR" altLang="el-GR" b="1" smtClean="0"/>
              <a:t>σταθερότητα</a:t>
            </a:r>
            <a:r>
              <a:rPr lang="el-GR" altLang="el-GR" smtClean="0"/>
              <a:t> χρώματος, μεγάλη </a:t>
            </a:r>
            <a:r>
              <a:rPr lang="el-GR" altLang="el-GR" b="1" smtClean="0"/>
              <a:t>αντοχή στο φως</a:t>
            </a:r>
            <a:r>
              <a:rPr lang="el-GR" altLang="el-GR" smtClean="0"/>
              <a:t>, </a:t>
            </a:r>
            <a:r>
              <a:rPr lang="el-GR" altLang="el-GR" b="1" smtClean="0"/>
              <a:t>σταθερότητα</a:t>
            </a:r>
            <a:r>
              <a:rPr lang="el-GR" altLang="el-GR" smtClean="0"/>
              <a:t> στη χημική προσβολή, κατάλληλο </a:t>
            </a:r>
            <a:r>
              <a:rPr lang="el-GR" altLang="el-GR" b="1" smtClean="0"/>
              <a:t>σχήμα</a:t>
            </a:r>
            <a:r>
              <a:rPr lang="el-GR" altLang="el-GR" smtClean="0"/>
              <a:t> και </a:t>
            </a:r>
            <a:r>
              <a:rPr lang="el-GR" altLang="el-GR" b="1" smtClean="0"/>
              <a:t>μέγεθος</a:t>
            </a:r>
            <a:r>
              <a:rPr lang="el-GR" altLang="el-GR" smtClean="0"/>
              <a:t> κόκκου και ευκολία </a:t>
            </a:r>
            <a:r>
              <a:rPr lang="el-GR" altLang="el-GR" b="1" smtClean="0"/>
              <a:t>διασποράς</a:t>
            </a:r>
            <a:r>
              <a:rPr lang="el-GR" altLang="el-GR" smtClean="0"/>
              <a:t> στους συνήθεις φορείς μελανιού.</a:t>
            </a:r>
          </a:p>
        </p:txBody>
      </p:sp>
      <p:sp>
        <p:nvSpPr>
          <p:cNvPr id="33795"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57733927-D360-447B-9641-8C4AF3ACB876}" type="slidenum">
              <a:rPr lang="el-GR" altLang="el-GR" smtClean="0">
                <a:solidFill>
                  <a:srgbClr val="000000"/>
                </a:solidFill>
              </a:rPr>
              <a:pPr/>
              <a:t>6</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Τίτλος 1"/>
          <p:cNvSpPr>
            <a:spLocks noGrp="1"/>
          </p:cNvSpPr>
          <p:nvPr>
            <p:ph type="title"/>
          </p:nvPr>
        </p:nvSpPr>
        <p:spPr>
          <a:xfrm>
            <a:off x="468313" y="115888"/>
            <a:ext cx="8229600" cy="1081087"/>
          </a:xfrm>
        </p:spPr>
        <p:txBody>
          <a:bodyPr/>
          <a:lstStyle/>
          <a:p>
            <a:r>
              <a:rPr lang="el-GR" altLang="el-GR" smtClean="0"/>
              <a:t>Χρωστικές ύλες: πιγμέντα και χρωστικές </a:t>
            </a:r>
            <a:r>
              <a:rPr lang="el-GR" altLang="el-GR" sz="3200" b="0" smtClean="0"/>
              <a:t>(1 από 2)</a:t>
            </a:r>
          </a:p>
        </p:txBody>
      </p:sp>
      <p:sp>
        <p:nvSpPr>
          <p:cNvPr id="34818" name="Θέση περιεχομένου 2"/>
          <p:cNvSpPr>
            <a:spLocks noGrp="1"/>
          </p:cNvSpPr>
          <p:nvPr>
            <p:ph idx="1"/>
          </p:nvPr>
        </p:nvSpPr>
        <p:spPr>
          <a:xfrm>
            <a:off x="457200" y="1484313"/>
            <a:ext cx="8229600" cy="4752975"/>
          </a:xfrm>
        </p:spPr>
        <p:txBody>
          <a:bodyPr/>
          <a:lstStyle/>
          <a:p>
            <a:r>
              <a:rPr lang="el-GR" altLang="el-GR" sz="2200" smtClean="0"/>
              <a:t>Όπως είναι γνωστό, οι </a:t>
            </a:r>
            <a:r>
              <a:rPr lang="el-GR" altLang="el-GR" sz="2200" b="1" smtClean="0"/>
              <a:t>χρωστικές ύλες (colorants) </a:t>
            </a:r>
            <a:r>
              <a:rPr lang="el-GR" altLang="el-GR" sz="2200" smtClean="0"/>
              <a:t>που χρησιμοποιούνται στα μελάνια εκτυπώσεων μπορεί να είναι οι </a:t>
            </a:r>
            <a:r>
              <a:rPr lang="el-GR" altLang="el-GR" sz="2200" b="1" smtClean="0"/>
              <a:t>χρωστικές ουσίες (dyes) </a:t>
            </a:r>
            <a:r>
              <a:rPr lang="el-GR" altLang="el-GR" sz="2200" smtClean="0"/>
              <a:t>και τα </a:t>
            </a:r>
            <a:r>
              <a:rPr lang="el-GR" altLang="el-GR" sz="2200" b="1" smtClean="0"/>
              <a:t>πιγμέντα (pigments)</a:t>
            </a:r>
            <a:r>
              <a:rPr lang="el-GR" altLang="el-GR" sz="2200" smtClean="0"/>
              <a:t>. </a:t>
            </a:r>
          </a:p>
          <a:p>
            <a:r>
              <a:rPr lang="el-GR" altLang="el-GR" sz="2200" smtClean="0"/>
              <a:t>Θα πρέπει, ίσως, να διευκρινιστεί ότι η διαφορά μεταξύ χρώματος (πιγμέντου) και χρωστικής είναι περισσότερο τεχνολογικής σημασίας και στηρίζεται στο γεγονός ότι μία χρωστική διαλύεται στο μέσον εφαρμογής της, ενώ το χρώμα παραμένει αδιάλυτο αλλά σε διασπορά μέσα σε αυτό. </a:t>
            </a:r>
          </a:p>
          <a:p>
            <a:r>
              <a:rPr lang="el-GR" altLang="el-GR" sz="2200" smtClean="0"/>
              <a:t>Γενικά, επομένως, ένα προϊόν δεν μπορεί να χαρακτηριστεί ως χρώμα (πιγμέντο) ή ως χρωστική, εάν δεν είναι γνωστή η διαλυτότητα του στο μέσον εφαρμογής του.</a:t>
            </a:r>
          </a:p>
        </p:txBody>
      </p:sp>
      <p:sp>
        <p:nvSpPr>
          <p:cNvPr id="34819"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E84F33A6-7F93-4DBE-B4F6-7F8215F51CFB}" type="slidenum">
              <a:rPr lang="el-GR" altLang="el-GR" smtClean="0">
                <a:solidFill>
                  <a:srgbClr val="000000"/>
                </a:solidFill>
              </a:rPr>
              <a:pPr/>
              <a:t>7</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Τίτλος 1"/>
          <p:cNvSpPr>
            <a:spLocks noGrp="1"/>
          </p:cNvSpPr>
          <p:nvPr>
            <p:ph type="title"/>
          </p:nvPr>
        </p:nvSpPr>
        <p:spPr>
          <a:xfrm>
            <a:off x="468313" y="115888"/>
            <a:ext cx="8229600" cy="1081087"/>
          </a:xfrm>
        </p:spPr>
        <p:txBody>
          <a:bodyPr/>
          <a:lstStyle/>
          <a:p>
            <a:r>
              <a:rPr lang="el-GR" altLang="el-GR" smtClean="0"/>
              <a:t>Χρωστικές ύλες: πιγμέντα και χρωστικές </a:t>
            </a:r>
            <a:r>
              <a:rPr lang="el-GR" altLang="el-GR" sz="3200" b="0" smtClean="0"/>
              <a:t>(2 από 2)</a:t>
            </a:r>
          </a:p>
        </p:txBody>
      </p:sp>
      <p:sp>
        <p:nvSpPr>
          <p:cNvPr id="35842" name="Θέση περιεχομένου 2"/>
          <p:cNvSpPr>
            <a:spLocks noGrp="1"/>
          </p:cNvSpPr>
          <p:nvPr>
            <p:ph idx="1"/>
          </p:nvPr>
        </p:nvSpPr>
        <p:spPr>
          <a:xfrm>
            <a:off x="457200" y="1484313"/>
            <a:ext cx="8229600" cy="4752975"/>
          </a:xfrm>
        </p:spPr>
        <p:txBody>
          <a:bodyPr/>
          <a:lstStyle/>
          <a:p>
            <a:r>
              <a:rPr lang="el-GR" altLang="el-GR" smtClean="0"/>
              <a:t>Ως  </a:t>
            </a:r>
            <a:r>
              <a:rPr lang="el-GR" altLang="el-GR" b="1" smtClean="0"/>
              <a:t>πιγμέντο</a:t>
            </a:r>
            <a:r>
              <a:rPr lang="el-GR" altLang="el-GR" smtClean="0"/>
              <a:t> χαρακτηρίζεται μια χρωστική ύλη, που βρίσκεται σε μορφή λεπτών σωματιδίων, πρακτικά αδιάλυτη στον φορέα, στον οποίο διασπείρεται και η οποία χρησιμοποιείται για τις οπτικές, προστατευτικές ή διακοσμητικές της ιδιότητες.</a:t>
            </a:r>
          </a:p>
          <a:p>
            <a:r>
              <a:rPr lang="el-GR" altLang="el-GR" smtClean="0"/>
              <a:t>Αντίστοιχα, ως </a:t>
            </a:r>
            <a:r>
              <a:rPr lang="el-GR" altLang="el-GR" b="1" smtClean="0"/>
              <a:t>χρωστική ουσία </a:t>
            </a:r>
            <a:r>
              <a:rPr lang="el-GR" altLang="el-GR" smtClean="0"/>
              <a:t>χαρακτηρίζεται εκείνη η χρωστική ύλη, που διαλύεται σε κάποιο μέσον (φορέας), με στόχο τον σχηματισμό έγχρωμων διαυγών υλικών.</a:t>
            </a:r>
          </a:p>
        </p:txBody>
      </p:sp>
      <p:sp>
        <p:nvSpPr>
          <p:cNvPr id="35843"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0FC22F64-D8A0-40A5-AC62-FA2DE76340AD}" type="slidenum">
              <a:rPr lang="el-GR" altLang="el-GR" smtClean="0">
                <a:solidFill>
                  <a:srgbClr val="000000"/>
                </a:solidFill>
              </a:rPr>
              <a:pPr/>
              <a:t>8</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cb5a834957aee137d9ed20e72d48492dfccbc925"/>
</p:tagLst>
</file>

<file path=ppt/theme/theme1.xml><?xml version="1.0" encoding="utf-8"?>
<a:theme xmlns:a="http://schemas.openxmlformats.org/drawingml/2006/main" name="TEMPLAT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PLATE1">
  <a:themeElements>
    <a:clrScheme name="Προσαρμοσμένο 9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TEMPLATE1</Template>
  <TotalTime>220</TotalTime>
  <Words>3152</Words>
  <Application>Microsoft Office PowerPoint</Application>
  <PresentationFormat>Προβολή στην οθόνη (4:3)</PresentationFormat>
  <Paragraphs>227</Paragraphs>
  <Slides>39</Slides>
  <Notes>14</Notes>
  <HiddenSlides>0</HiddenSlides>
  <MMClips>0</MMClips>
  <ScaleCrop>false</ScaleCrop>
  <HeadingPairs>
    <vt:vector size="4" baseType="variant">
      <vt:variant>
        <vt:lpstr>Θέμα</vt:lpstr>
      </vt:variant>
      <vt:variant>
        <vt:i4>3</vt:i4>
      </vt:variant>
      <vt:variant>
        <vt:lpstr>Τίτλοι διαφανειών</vt:lpstr>
      </vt:variant>
      <vt:variant>
        <vt:i4>39</vt:i4>
      </vt:variant>
    </vt:vector>
  </HeadingPairs>
  <TitlesOfParts>
    <vt:vector size="42" baseType="lpstr">
      <vt:lpstr>TEMPLATE1</vt:lpstr>
      <vt:lpstr>1_TEMPLATE1</vt:lpstr>
      <vt:lpstr>OC_template_updated</vt:lpstr>
      <vt:lpstr>Μελάνια και επικαλυπτικά (Θ)</vt:lpstr>
      <vt:lpstr>Εισαγωγή </vt:lpstr>
      <vt:lpstr>Οι μέθοδοι εκτύπωσης και η επιλογή μελανιού (1 από 3)</vt:lpstr>
      <vt:lpstr>Οι μέθοδοι εκτύπωσης και η επιλογή μελανιού (2 από 3)</vt:lpstr>
      <vt:lpstr>Οι μέθοδοι εκτύπωσης και η επιλογή μελανιού (3 από 3)</vt:lpstr>
      <vt:lpstr>Οι χρωστικές ύλες και οι ιδιότητές τους (1 από 2)</vt:lpstr>
      <vt:lpstr>Οι χρωστικές ύλες και οι ιδιότητές τους (2 από 2)</vt:lpstr>
      <vt:lpstr>Χρωστικές ύλες: πιγμέντα και χρωστικές (1 από 2)</vt:lpstr>
      <vt:lpstr>Χρωστικές ύλες: πιγμέντα και χρωστικές (2 από 2)</vt:lpstr>
      <vt:lpstr>Πιγμέντα (1 από 3) </vt:lpstr>
      <vt:lpstr>Πιγμέντα (2 από 3)</vt:lpstr>
      <vt:lpstr>Παραδείγματα </vt:lpstr>
      <vt:lpstr>Πιγμέντα (3 από 3)</vt:lpstr>
      <vt:lpstr>Κατηγορίες Πιγμέντων</vt:lpstr>
      <vt:lpstr>Το μαύρο του Άνθρακα (1 από 2)</vt:lpstr>
      <vt:lpstr>Το μαύρο του άνθρακα (2 από 2)</vt:lpstr>
      <vt:lpstr>Ανόργανα Πιγμέντα (1 από 3)</vt:lpstr>
      <vt:lpstr>Ανόργανα Πιγμέντα (2 από 3)</vt:lpstr>
      <vt:lpstr>Ανόργανα Πιγμέντα (3 από 3)</vt:lpstr>
      <vt:lpstr>Ιδιότητες ανόργανων πιγμέντων</vt:lpstr>
      <vt:lpstr>Οργανικά Πιγμέντα (1 από 2)</vt:lpstr>
      <vt:lpstr>Οργανικά Πιγμέντα (2 από 2)</vt:lpstr>
      <vt:lpstr>Πιγμέντα/χρώματα (1 από 4)</vt:lpstr>
      <vt:lpstr>Πιγμέντα/χρώματα (2 από 4)</vt:lpstr>
      <vt:lpstr>Πιγμέντα/χρώματα (3 από 4)</vt:lpstr>
      <vt:lpstr>Πιγμέντα/χρώματα (4 από 4)</vt:lpstr>
      <vt:lpstr>Ιδιότητες οργανικών πιγμέντων</vt:lpstr>
      <vt:lpstr>Χρωστικές (1 από 3)</vt:lpstr>
      <vt:lpstr>Χρωστικές (1 από 3) </vt:lpstr>
      <vt:lpstr>Χρωστικές (2 από 3)</vt:lpstr>
      <vt:lpstr>Χρωστικές (3 από 3)</vt:lpstr>
      <vt:lpstr>Βιβλιογραφία</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Μελάνια και επικαλυπτικά (Θ)</dc:title>
  <dc:creator>opencourses@teiath.gr</dc:creator>
  <cp:lastModifiedBy>fkaram2</cp:lastModifiedBy>
  <cp:revision>42</cp:revision>
  <dcterms:created xsi:type="dcterms:W3CDTF">2014-09-25T12:33:21Z</dcterms:created>
  <dcterms:modified xsi:type="dcterms:W3CDTF">2015-07-02T07:12:14Z</dcterms:modified>
</cp:coreProperties>
</file>