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708" r:id="rId2"/>
  </p:sldMasterIdLst>
  <p:notesMasterIdLst>
    <p:notesMasterId r:id="rId18"/>
  </p:notesMasterIdLst>
  <p:handoutMasterIdLst>
    <p:handoutMasterId r:id="rId19"/>
  </p:handoutMasterIdLst>
  <p:sldIdLst>
    <p:sldId id="256" r:id="rId3"/>
    <p:sldId id="268" r:id="rId4"/>
    <p:sldId id="269" r:id="rId5"/>
    <p:sldId id="270" r:id="rId6"/>
    <p:sldId id="274" r:id="rId7"/>
    <p:sldId id="271" r:id="rId8"/>
    <p:sldId id="272" r:id="rId9"/>
    <p:sldId id="273" r:id="rId10"/>
    <p:sldId id="257" r:id="rId11"/>
    <p:sldId id="262" r:id="rId12"/>
    <p:sldId id="264" r:id="rId13"/>
    <p:sldId id="275" r:id="rId14"/>
    <p:sldId id="276" r:id="rId15"/>
    <p:sldId id="266" r:id="rId16"/>
    <p:sldId id="261" r:id="rId17"/>
  </p:sldIdLst>
  <p:sldSz cx="9144000" cy="6858000" type="screen4x3"/>
  <p:notesSz cx="7104063" cy="10234613"/>
  <p:custDataLst>
    <p:tags r:id="rId20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20/2/2015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20/2/2015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662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88032"/>
            <a:ext cx="8229600" cy="90872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/>
          </a:bodyPr>
          <a:lstStyle>
            <a:lvl1pPr>
              <a:lnSpc>
                <a:spcPct val="114000"/>
              </a:lnSpc>
              <a:spcBef>
                <a:spcPts val="1800"/>
              </a:spcBef>
              <a:defRPr sz="2400"/>
            </a:lvl1pPr>
            <a:lvl2pPr marL="742950" indent="-285750">
              <a:lnSpc>
                <a:spcPct val="114000"/>
              </a:lnSpc>
              <a:spcBef>
                <a:spcPts val="18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4000"/>
              </a:lnSpc>
              <a:spcBef>
                <a:spcPts val="1800"/>
              </a:spcBef>
              <a:defRPr sz="2400"/>
            </a:lvl3pPr>
            <a:lvl4pPr>
              <a:lnSpc>
                <a:spcPct val="114000"/>
              </a:lnSpc>
              <a:spcBef>
                <a:spcPts val="1800"/>
              </a:spcBef>
              <a:defRPr sz="2400"/>
            </a:lvl4pPr>
            <a:lvl5pPr>
              <a:lnSpc>
                <a:spcPct val="114000"/>
              </a:lnSpc>
              <a:spcBef>
                <a:spcPts val="18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0" y="-26988"/>
            <a:ext cx="9144000" cy="288926"/>
          </a:xfrm>
          <a:prstGeom prst="rect">
            <a:avLst/>
          </a:prstGeom>
          <a:solidFill>
            <a:srgbClr val="BBE0E3"/>
          </a:solidFill>
          <a:ln w="9525">
            <a:solidFill>
              <a:srgbClr val="BBE0E3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8" name="Rectangle 10"/>
          <p:cNvSpPr>
            <a:spLocks noChangeArrowheads="1"/>
          </p:cNvSpPr>
          <p:nvPr userDrawn="1"/>
        </p:nvSpPr>
        <p:spPr bwMode="auto">
          <a:xfrm>
            <a:off x="0" y="6742113"/>
            <a:ext cx="9144000" cy="115887"/>
          </a:xfrm>
          <a:prstGeom prst="rect">
            <a:avLst/>
          </a:prstGeom>
          <a:solidFill>
            <a:srgbClr val="BBE0E3"/>
          </a:solidFill>
          <a:ln w="9525">
            <a:solidFill>
              <a:srgbClr val="BBE0E3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714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6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hyperlink" Target="https://www.youtube.com/channel/UClSBkB4OF9NREOmVq3OlGtg" TargetMode="External"/><Relationship Id="rId5" Type="http://schemas.openxmlformats.org/officeDocument/2006/relationships/hyperlink" Target="https://www.youtube.com/watch?v=vjUAH54F6zE" TargetMode="Externa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Κινησιοθεραπεία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 (Θ) 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24944"/>
            <a:ext cx="9144000" cy="223224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6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Ασκήσεις αντίστασης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2200" dirty="0"/>
              <a:t>Δρ. Ευθυμία Ζέρβα, MSc, PhD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2200" dirty="0"/>
              <a:t>Καθηγήτρια Εφαρμογών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2200" dirty="0"/>
              <a:t>Τμήμα Φυσικοθεραπείας – ΤΕΙ Αθήνας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Ευθυμία </a:t>
            </a:r>
            <a:r>
              <a:rPr lang="el-GR" sz="2000" dirty="0" smtClean="0"/>
              <a:t>Ζέρβα 2014. </a:t>
            </a:r>
            <a:r>
              <a:rPr lang="el-GR" sz="2000" dirty="0"/>
              <a:t>Ευθυμία Ζέρβα. </a:t>
            </a:r>
            <a:r>
              <a:rPr lang="el-GR" sz="2000" dirty="0" smtClean="0"/>
              <a:t>«</a:t>
            </a:r>
            <a:r>
              <a:rPr lang="el-GR" sz="2000" dirty="0" smtClean="0"/>
              <a:t>Κινησιοθεραπεία</a:t>
            </a:r>
            <a:r>
              <a:rPr lang="en-US" sz="2000" dirty="0" smtClean="0"/>
              <a:t> </a:t>
            </a:r>
            <a:r>
              <a:rPr lang="el-GR" sz="2000"/>
              <a:t> (Θ). </a:t>
            </a:r>
            <a:r>
              <a:rPr lang="el-GR" sz="2000" dirty="0" smtClean="0"/>
              <a:t>Ενότητα 6</a:t>
            </a:r>
            <a:r>
              <a:rPr lang="en-US" sz="2000" dirty="0" smtClean="0"/>
              <a:t>:</a:t>
            </a:r>
            <a:r>
              <a:rPr lang="el-GR" sz="2000" dirty="0"/>
              <a:t> Ασκήσεις </a:t>
            </a:r>
            <a:r>
              <a:rPr lang="el-GR" sz="2000" dirty="0" smtClean="0"/>
              <a:t>αντίστασης».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0106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346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</a:t>
            </a:r>
            <a:r>
              <a:rPr lang="el-GR" sz="2000" dirty="0" smtClean="0"/>
              <a:t>υπάρχει) μαζί </a:t>
            </a:r>
            <a:r>
              <a:rPr lang="el-GR" sz="2000" dirty="0"/>
              <a:t>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Άσκηση με αντίσταση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Είναι ο οποιοσδήποτε τύπος ενεργητικής άσκησης στον οποίο η δυναμική ή στατική μυϊκή σύσπαση βρίσκει αντίσταση από μία εξωτερική δύναμη. Η εξωτερική δύναμη εφαρμόζεται δια χειρός ή μηχανικά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032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 </a:t>
            </a:r>
            <a:r>
              <a:rPr lang="el-GR" dirty="0"/>
              <a:t>χειρός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δια </a:t>
            </a:r>
            <a:r>
              <a:rPr lang="el-GR" dirty="0" smtClean="0"/>
              <a:t>χειρός </a:t>
            </a:r>
            <a:r>
              <a:rPr lang="el-GR" dirty="0"/>
              <a:t>αντίσταση είναι τύπος ενεργητικής άσκησης όπου η αντίσταση προκαλείται από τον φυσιοθεραπευτή. Χαρακτηριστικά αυτού του τύπου αντίστασης είναι:</a:t>
            </a:r>
          </a:p>
          <a:p>
            <a:pPr lvl="1" indent="-387350"/>
            <a:r>
              <a:rPr lang="el-GR" dirty="0" smtClean="0"/>
              <a:t>Δεν </a:t>
            </a:r>
            <a:r>
              <a:rPr lang="el-GR" dirty="0"/>
              <a:t>μπορεί να </a:t>
            </a:r>
            <a:r>
              <a:rPr lang="el-GR" dirty="0" smtClean="0"/>
              <a:t>μετρηθεί.</a:t>
            </a:r>
            <a:endParaRPr lang="el-GR" dirty="0"/>
          </a:p>
          <a:p>
            <a:pPr lvl="1" indent="-387350"/>
            <a:r>
              <a:rPr lang="el-GR" dirty="0" smtClean="0"/>
              <a:t>Είναι </a:t>
            </a:r>
            <a:r>
              <a:rPr lang="el-GR" dirty="0"/>
              <a:t>ήπια έως </a:t>
            </a:r>
            <a:r>
              <a:rPr lang="el-GR" dirty="0" smtClean="0"/>
              <a:t>μέτρια.</a:t>
            </a:r>
            <a:endParaRPr lang="el-GR" dirty="0"/>
          </a:p>
          <a:p>
            <a:pPr lvl="1" indent="-387350"/>
            <a:r>
              <a:rPr lang="el-GR" dirty="0" smtClean="0"/>
              <a:t>Είναι </a:t>
            </a:r>
            <a:r>
              <a:rPr lang="el-GR" dirty="0"/>
              <a:t>χρήσιμη στα πρώτα στάδια του προγράμματος </a:t>
            </a:r>
            <a:r>
              <a:rPr lang="el-GR" dirty="0" smtClean="0"/>
              <a:t>αντίστασης.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634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Άσκηση </a:t>
            </a:r>
            <a:r>
              <a:rPr lang="el-GR" dirty="0"/>
              <a:t>μηχανικής αντίστασης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Η άσκηση </a:t>
            </a:r>
            <a:r>
              <a:rPr lang="el-GR" dirty="0" smtClean="0"/>
              <a:t>μηχανικής </a:t>
            </a:r>
            <a:r>
              <a:rPr lang="el-GR" dirty="0"/>
              <a:t>αντίστασης είναι ο τύπος της ενεργητικής άσκησης στον οποίο η αντίσταση εφαρμόζεται με τη χρήση μηχανικών συσκευών και οργάνων. Χαρακτηριστικά αυτού του τύπου αντίστασης είναι:</a:t>
            </a:r>
          </a:p>
          <a:p>
            <a:pPr lvl="1" indent="-387350"/>
            <a:r>
              <a:rPr lang="el-GR" dirty="0" smtClean="0"/>
              <a:t>Το </a:t>
            </a:r>
            <a:r>
              <a:rPr lang="el-GR" dirty="0"/>
              <a:t>μέγεθος της αντίστασης μπορεί να </a:t>
            </a:r>
            <a:r>
              <a:rPr lang="el-GR" dirty="0" smtClean="0"/>
              <a:t>μετρηθεί.</a:t>
            </a:r>
            <a:endParaRPr lang="el-GR" dirty="0"/>
          </a:p>
          <a:p>
            <a:pPr lvl="1" indent="-387350"/>
            <a:r>
              <a:rPr lang="el-GR" dirty="0" smtClean="0"/>
              <a:t>Η </a:t>
            </a:r>
            <a:r>
              <a:rPr lang="el-GR" dirty="0"/>
              <a:t>αντίσταση εξελίσσεται με τη πάροδο του </a:t>
            </a:r>
            <a:r>
              <a:rPr lang="el-GR" dirty="0" smtClean="0"/>
              <a:t>χρόνου.</a:t>
            </a:r>
            <a:endParaRPr lang="el-GR" dirty="0"/>
          </a:p>
          <a:p>
            <a:pPr lvl="1" indent="-387350"/>
            <a:r>
              <a:rPr lang="el-GR" dirty="0" smtClean="0"/>
              <a:t>Χρησιμοποιείται </a:t>
            </a:r>
            <a:r>
              <a:rPr lang="el-GR" dirty="0"/>
              <a:t>σε συγκεκριμένα προγράμματα με συγκεκριμένο </a:t>
            </a:r>
            <a:r>
              <a:rPr lang="el-GR" dirty="0" smtClean="0"/>
              <a:t>μέγεθος.</a:t>
            </a:r>
            <a:endParaRPr lang="el-GR" dirty="0"/>
          </a:p>
          <a:p>
            <a:pPr lvl="1" indent="-387350"/>
            <a:r>
              <a:rPr lang="el-GR" dirty="0" smtClean="0"/>
              <a:t>Μπορεί </a:t>
            </a:r>
            <a:r>
              <a:rPr lang="el-GR" dirty="0"/>
              <a:t>να είναι μεγαλύτερο μέγεθος από τη δια χειρός </a:t>
            </a:r>
            <a:r>
              <a:rPr lang="el-GR" dirty="0" smtClean="0"/>
              <a:t>αντίσταση.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5785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880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 smtClean="0"/>
              <a:t>Παράδειγμα άσκησης  μηχανικής αντίστασης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2690776" y="5805264"/>
            <a:ext cx="3816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+mn-lt"/>
                <a:hlinkClick r:id="rId5"/>
              </a:rPr>
              <a:t>Knee Physical Therapy : Hamstring Strengthening Physical Therapy Exercises for </a:t>
            </a:r>
            <a:r>
              <a:rPr lang="en-US" sz="1200" dirty="0" smtClean="0">
                <a:latin typeface="+mn-lt"/>
                <a:hlinkClick r:id="rId5"/>
              </a:rPr>
              <a:t>Knees</a:t>
            </a:r>
            <a:r>
              <a:rPr lang="el-GR" sz="1200" dirty="0" smtClean="0">
                <a:latin typeface="+mn-lt"/>
              </a:rPr>
              <a:t> από </a:t>
            </a:r>
            <a:r>
              <a:rPr lang="en-US" sz="1200" dirty="0">
                <a:latin typeface="+mn-lt"/>
                <a:hlinkClick r:id="rId6"/>
              </a:rPr>
              <a:t>ehowhealth</a:t>
            </a:r>
            <a:r>
              <a:rPr lang="en-US" sz="1200" dirty="0">
                <a:latin typeface="+mn-lt"/>
              </a:rPr>
              <a:t> 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0" name="ShockwaveFlash1" r:id="rId2" imgW="6857143" imgH="3847619"/>
        </mc:Choice>
        <mc:Fallback>
          <p:control name="ShockwaveFlash1" r:id="rId2" imgW="6857143" imgH="3847619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69988" y="1668463"/>
                  <a:ext cx="6858000" cy="38481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65851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Στόχοι των ασκήσεων αντίστασης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/>
              <a:t>Αύξηση της </a:t>
            </a:r>
            <a:r>
              <a:rPr lang="el-GR" b="1" dirty="0" smtClean="0"/>
              <a:t>δύναμής</a:t>
            </a:r>
          </a:p>
          <a:p>
            <a:pPr marL="355600" indent="0">
              <a:spcBef>
                <a:spcPts val="300"/>
              </a:spcBef>
              <a:buNone/>
            </a:pPr>
            <a:r>
              <a:rPr lang="el-GR" dirty="0" smtClean="0"/>
              <a:t>Η </a:t>
            </a:r>
            <a:r>
              <a:rPr lang="el-GR" dirty="0"/>
              <a:t>μυϊκή σύσπαση φορτίζεται υπό αντίσταση ώστε να αναπτυχθούν αυξημένα επίπεδα τάσης λόγω της υπερτροφίας και της επιστράτευσης των μυϊκών ινών</a:t>
            </a:r>
            <a:r>
              <a:rPr lang="el-GR" dirty="0" smtClean="0"/>
              <a:t>.</a:t>
            </a:r>
          </a:p>
          <a:p>
            <a:r>
              <a:rPr lang="el-GR" b="1" dirty="0" smtClean="0"/>
              <a:t>Αύξηση της μυϊκής αντοχής</a:t>
            </a:r>
          </a:p>
          <a:p>
            <a:pPr marL="355600" indent="0">
              <a:spcBef>
                <a:spcPts val="300"/>
              </a:spcBef>
              <a:buNone/>
            </a:pPr>
            <a:r>
              <a:rPr lang="el-GR" dirty="0"/>
              <a:t>Η μυϊκή αντοχή βελτιώνεται με ήπια αντίσταση (μικρό φορτίο) και αρκετές επαναλήψεις.</a:t>
            </a:r>
          </a:p>
          <a:p>
            <a:pPr marL="0" indent="0">
              <a:buNone/>
            </a:pPr>
            <a:r>
              <a:rPr lang="el-GR" b="1" dirty="0"/>
              <a:t>Σημείωση: </a:t>
            </a:r>
            <a:r>
              <a:rPr lang="el-GR" dirty="0"/>
              <a:t>Στα περισσότερα προγράμματα αύξησης μυϊκής δύναμης αυξάνεται και η μυϊκή αντοχή.</a:t>
            </a:r>
          </a:p>
          <a:p>
            <a:pPr marL="0" indent="0">
              <a:buNone/>
            </a:pP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391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Στόχοι των ασκήσεων αντίστασης </a:t>
            </a:r>
            <a:r>
              <a:rPr lang="el-GR" sz="3000" b="0" dirty="0" smtClean="0">
                <a:solidFill>
                  <a:prstClr val="black"/>
                </a:solidFill>
              </a:rPr>
              <a:t>2/2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/>
              <a:t>Αύξηση της ισχύος</a:t>
            </a:r>
          </a:p>
          <a:p>
            <a:pPr marL="355600" indent="0">
              <a:spcBef>
                <a:spcPts val="300"/>
              </a:spcBef>
              <a:buNone/>
            </a:pPr>
            <a:r>
              <a:rPr lang="el-GR" dirty="0"/>
              <a:t>Η μυϊκή ισχύς βελτιώνεται είτε αυξάνοντας το έργο που πρέπει να παράγει ο μυς σε συγκεκριμένη χρονική περίοδο, είτε μειώνοντας το χρόνο που απαιτείται για την παραγωγή του ίδιου </a:t>
            </a:r>
            <a:r>
              <a:rPr lang="el-GR" dirty="0" smtClean="0"/>
              <a:t>έργου.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7112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Αντενδείξεις </a:t>
            </a:r>
            <a:r>
              <a:rPr lang="el-GR" dirty="0" smtClean="0"/>
              <a:t>ασκήσεων αντίστασης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l-GR" b="1" dirty="0" smtClean="0"/>
              <a:t>Φλεγμονή </a:t>
            </a:r>
            <a:r>
              <a:rPr lang="el-GR" dirty="0"/>
              <a:t>(η </a:t>
            </a:r>
            <a:r>
              <a:rPr lang="el-GR" dirty="0" smtClean="0"/>
              <a:t>χρησιμοποίηση </a:t>
            </a:r>
            <a:r>
              <a:rPr lang="el-GR" dirty="0"/>
              <a:t>αντίστασης μπορεί να οδηγήσει το μυ ή την άρθρωση σε αύξηση Γης φλεγμονής ή της διόγκωσης).</a:t>
            </a:r>
          </a:p>
          <a:p>
            <a:pPr marL="457200" indent="-457200">
              <a:buFont typeface="+mj-lt"/>
              <a:buAutoNum type="arabicPeriod"/>
            </a:pPr>
            <a:r>
              <a:rPr lang="el-GR" b="1" dirty="0" smtClean="0"/>
              <a:t>Πόνος</a:t>
            </a:r>
            <a:r>
              <a:rPr lang="el-GR" dirty="0" smtClean="0"/>
              <a:t> </a:t>
            </a:r>
            <a:r>
              <a:rPr lang="el-GR" dirty="0"/>
              <a:t>(η ύπαρξη πόνου </a:t>
            </a:r>
            <a:r>
              <a:rPr lang="el-GR" dirty="0" smtClean="0"/>
              <a:t>ή η </a:t>
            </a:r>
            <a:r>
              <a:rPr lang="el-GR" dirty="0"/>
              <a:t>εμφάνιση κατά τη διάρκεια της άσκησης αποτελεί αντένδειξη</a:t>
            </a:r>
            <a:r>
              <a:rPr lang="el-GR" dirty="0" smtClean="0"/>
              <a:t>).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6254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YT_SHOW_AFTER" val="0"/>
  <p:tag name="ISPRING_YT_WEB_ADDRESS" val="http://www.youtube.com/v/vjUAH54F6zE"/>
</p:tagLst>
</file>

<file path=ppt/theme/theme1.xml><?xml version="1.0" encoding="utf-8"?>
<a:theme xmlns:a="http://schemas.openxmlformats.org/drawingml/2006/main" name="template">
  <a:themeElements>
    <a:clrScheme name="Προσαρμοσμένο 17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plate final">
  <a:themeElements>
    <a:clrScheme name="Προσαρμοσμένο 17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33</TotalTime>
  <Words>909</Words>
  <Application>Microsoft Office PowerPoint</Application>
  <PresentationFormat>Προβολή στην οθόνη (4:3)</PresentationFormat>
  <Paragraphs>99</Paragraphs>
  <Slides>15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15</vt:i4>
      </vt:variant>
    </vt:vector>
  </HeadingPairs>
  <TitlesOfParts>
    <vt:vector size="17" baseType="lpstr">
      <vt:lpstr>template</vt:lpstr>
      <vt:lpstr>1_template final</vt:lpstr>
      <vt:lpstr>Κινησιοθεραπεία  (Θ) </vt:lpstr>
      <vt:lpstr>Άσκηση με αντίσταση</vt:lpstr>
      <vt:lpstr>Δια χειρός </vt:lpstr>
      <vt:lpstr>Άσκηση μηχανικής αντίστασης </vt:lpstr>
      <vt:lpstr>Παράδειγμα άσκησης  μηχανικής αντίστασης</vt:lpstr>
      <vt:lpstr>Στόχοι των ασκήσεων αντίστασης 1/2</vt:lpstr>
      <vt:lpstr>Στόχοι των ασκήσεων αντίστασης 2/2</vt:lpstr>
      <vt:lpstr>Αντενδείξεις ασκήσεων αντίστασης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Κινησιοθεραπεία </dc:title>
  <dc:creator>opencourses@teiath.gr</dc:creator>
  <cp:lastModifiedBy>natasakar new</cp:lastModifiedBy>
  <cp:revision>8</cp:revision>
  <dcterms:created xsi:type="dcterms:W3CDTF">2014-11-03T13:40:25Z</dcterms:created>
  <dcterms:modified xsi:type="dcterms:W3CDTF">2015-02-20T10:29:54Z</dcterms:modified>
</cp:coreProperties>
</file>