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57" r:id="rId27"/>
    <p:sldId id="262" r:id="rId28"/>
    <p:sldId id="264" r:id="rId29"/>
    <p:sldId id="290" r:id="rId30"/>
    <p:sldId id="291" r:id="rId31"/>
    <p:sldId id="292" r:id="rId32"/>
    <p:sldId id="293"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707" autoAdjust="0"/>
  </p:normalViewPr>
  <p:slideViewPr>
    <p:cSldViewPr>
      <p:cViewPr varScale="1">
        <p:scale>
          <a:sx n="81" d="100"/>
          <a:sy n="81" d="100"/>
        </p:scale>
        <p:origin x="-84"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930"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165799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05692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88822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07862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33643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639902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8236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533920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50973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760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5515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Οικονομοτεχνική Ανάλυση και Διαχείριση</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20000"/>
          </a:bodyPr>
          <a:lstStyle/>
          <a:p>
            <a:pPr>
              <a:spcBef>
                <a:spcPts val="0"/>
              </a:spcBef>
              <a:spcAft>
                <a:spcPts val="1200"/>
              </a:spcAft>
            </a:pPr>
            <a:r>
              <a:rPr lang="el-GR" sz="2800" b="1" dirty="0" smtClean="0"/>
              <a:t>Ενότητα </a:t>
            </a:r>
            <a:r>
              <a:rPr lang="el-GR" sz="2800" b="1" dirty="0"/>
              <a:t>5</a:t>
            </a:r>
            <a:r>
              <a:rPr lang="el-GR" sz="2800" dirty="0" smtClean="0"/>
              <a:t>:</a:t>
            </a:r>
            <a:r>
              <a:rPr lang="en-US" sz="2800" dirty="0" smtClean="0"/>
              <a:t> </a:t>
            </a:r>
            <a:r>
              <a:rPr lang="el-GR" sz="2800" dirty="0"/>
              <a:t>Ελαχιστοποίηση Κόστους με το Γραμμικό </a:t>
            </a:r>
            <a:r>
              <a:rPr lang="el-GR" sz="2800" dirty="0" smtClean="0"/>
              <a:t>Προγραμματισμό</a:t>
            </a:r>
            <a:endParaRPr lang="el-GR" sz="2800" dirty="0"/>
          </a:p>
          <a:p>
            <a:pPr>
              <a:spcBef>
                <a:spcPts val="0"/>
              </a:spcBef>
            </a:pPr>
            <a:r>
              <a:rPr lang="el-GR" sz="2400" dirty="0" smtClean="0"/>
              <a:t>Βασίλης Μούσας</a:t>
            </a:r>
            <a:endParaRPr lang="el-GR" sz="2400" dirty="0"/>
          </a:p>
          <a:p>
            <a:pPr>
              <a:spcBef>
                <a:spcPts val="0"/>
              </a:spcBef>
            </a:pPr>
            <a:r>
              <a:rPr lang="el-GR" sz="2400" dirty="0"/>
              <a:t>Τμήμα </a:t>
            </a:r>
            <a:r>
              <a:rPr lang="el-GR" sz="2400" dirty="0" smtClean="0"/>
              <a:t>Πολιτικών Μηχανικών ΤΕ και Μηχανικών Τοπογραφίας και Γεωπληροφορικής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a:t>
            </a:r>
            <a:r>
              <a:rPr lang="el-GR" dirty="0" smtClean="0"/>
              <a:t>πρόβλημα </a:t>
            </a:r>
            <a:r>
              <a:rPr lang="el-GR" dirty="0"/>
              <a:t>π</a:t>
            </a:r>
            <a:r>
              <a:rPr lang="el-GR" dirty="0" smtClean="0"/>
              <a:t>αραγωγής </a:t>
            </a:r>
            <a:r>
              <a:rPr lang="el-GR" dirty="0"/>
              <a:t>της </a:t>
            </a:r>
            <a:r>
              <a:rPr lang="el-GR" dirty="0" smtClean="0"/>
              <a:t>εταιρείας </a:t>
            </a:r>
            <a:r>
              <a:rPr lang="el-GR" dirty="0"/>
              <a:t>«Προκατασκευή ΑΕ</a:t>
            </a:r>
            <a:r>
              <a:rPr lang="el-GR" dirty="0" smtClean="0"/>
              <a:t>»</a:t>
            </a:r>
            <a:r>
              <a:rPr lang="en-US" dirty="0" smtClean="0"/>
              <a:t> </a:t>
            </a:r>
            <a:r>
              <a:rPr lang="en-US" sz="3600" b="0" dirty="0" smtClean="0"/>
              <a:t>(1/3)</a:t>
            </a:r>
            <a:endParaRPr lang="el-GR" sz="3600" b="0" dirty="0"/>
          </a:p>
        </p:txBody>
      </p:sp>
      <p:sp>
        <p:nvSpPr>
          <p:cNvPr id="3" name="Θέση περιεχομένου 2"/>
          <p:cNvSpPr>
            <a:spLocks noGrp="1"/>
          </p:cNvSpPr>
          <p:nvPr>
            <p:ph idx="1"/>
          </p:nvPr>
        </p:nvSpPr>
        <p:spPr/>
        <p:txBody>
          <a:bodyPr/>
          <a:lstStyle/>
          <a:p>
            <a:r>
              <a:rPr lang="el-GR" dirty="0"/>
              <a:t>Μια κατασκευαστική εταιρεία παράγει τρεις τύπους προκατασκευασμένων κατοικιών Α, Β &amp; Γ. Κάθε τύπος χρησιμοποιεί τα ίδια προκατασκευασμένα τεμάχια και υλικά, αλλά σε διαφορετική ποσότητα. </a:t>
            </a:r>
          </a:p>
          <a:p>
            <a:r>
              <a:rPr lang="el-GR" dirty="0"/>
              <a:t>Η έρευνα αγοράς έδειξε ότι τον επόμενο χρόνο θα υπάρχει ζήτηση προκατ. κατοικιών σε τρεις περιοχές: 1) σε ένα σεισμόπληκτο χωριό σε απόσταση 16 χμ, όπου θα χρειαστούν κατοικίες τύπου Α, 2) σε ένα στρατόπεδο σε απόσταση 10 χμ, όπου θα χρειαστούν κατοικίες τύπου Β, και, 3) σε ένα αθλητικό χωριό σε απόσταση 10 χμ, όπου θα χρειαστούν κατοικίες τύπου Γ.</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897586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a:t>
            </a:r>
            <a:r>
              <a:rPr lang="el-GR" dirty="0" smtClean="0"/>
              <a:t>πρόβλημα </a:t>
            </a:r>
            <a:r>
              <a:rPr lang="el-GR" dirty="0"/>
              <a:t>π</a:t>
            </a:r>
            <a:r>
              <a:rPr lang="el-GR" dirty="0" smtClean="0"/>
              <a:t>αραγωγής </a:t>
            </a:r>
            <a:r>
              <a:rPr lang="el-GR" dirty="0"/>
              <a:t>της </a:t>
            </a:r>
            <a:r>
              <a:rPr lang="el-GR" dirty="0" smtClean="0"/>
              <a:t>εταιρείας </a:t>
            </a:r>
            <a:r>
              <a:rPr lang="el-GR" dirty="0"/>
              <a:t>«Προκατασκευή ΑΕ»</a:t>
            </a:r>
            <a:r>
              <a:rPr lang="en-US" dirty="0"/>
              <a:t> </a:t>
            </a:r>
            <a:r>
              <a:rPr lang="en-US" sz="3600" b="0" dirty="0" smtClean="0"/>
              <a:t>(2/3)</a:t>
            </a:r>
            <a:endParaRPr lang="el-GR" dirty="0"/>
          </a:p>
        </p:txBody>
      </p:sp>
      <p:sp>
        <p:nvSpPr>
          <p:cNvPr id="3" name="Θέση περιεχομένου 2"/>
          <p:cNvSpPr>
            <a:spLocks noGrp="1"/>
          </p:cNvSpPr>
          <p:nvPr>
            <p:ph idx="1"/>
          </p:nvPr>
        </p:nvSpPr>
        <p:spPr>
          <a:xfrm>
            <a:off x="457200" y="1196752"/>
            <a:ext cx="8229600" cy="3744416"/>
          </a:xfrm>
        </p:spPr>
        <p:txBody>
          <a:bodyPr/>
          <a:lstStyle/>
          <a:p>
            <a:pPr marL="0" indent="0">
              <a:buNone/>
            </a:pPr>
            <a:r>
              <a:rPr lang="el-GR" dirty="0"/>
              <a:t>Το προσωπικό και οι δυνατότητες της εταιρείας επαρκούν για:</a:t>
            </a:r>
          </a:p>
          <a:p>
            <a:pPr marL="457200" indent="-457200">
              <a:buFont typeface="+mj-lt"/>
              <a:buAutoNum type="arabicParenR"/>
            </a:pPr>
            <a:r>
              <a:rPr lang="el-GR" dirty="0" smtClean="0"/>
              <a:t>Τη </a:t>
            </a:r>
            <a:r>
              <a:rPr lang="el-GR" dirty="0"/>
              <a:t>παραγωγή το πολύ 9000 προκατ. τεμαχίων κάθε έτος.</a:t>
            </a:r>
          </a:p>
          <a:p>
            <a:pPr marL="457200" indent="-457200">
              <a:buFont typeface="+mj-lt"/>
              <a:buAutoNum type="arabicParenR"/>
            </a:pPr>
            <a:r>
              <a:rPr lang="el-GR" dirty="0" smtClean="0"/>
              <a:t>Τη </a:t>
            </a:r>
            <a:r>
              <a:rPr lang="el-GR" dirty="0"/>
              <a:t>μεταφορά 100000 τεμαχιο-χιλιομέτρων κάθε έτος.</a:t>
            </a:r>
          </a:p>
          <a:p>
            <a:pPr marL="457200" indent="-457200">
              <a:buFont typeface="+mj-lt"/>
              <a:buAutoNum type="arabicParenR"/>
            </a:pPr>
            <a:r>
              <a:rPr lang="el-GR" dirty="0" smtClean="0"/>
              <a:t>Τη </a:t>
            </a:r>
            <a:r>
              <a:rPr lang="el-GR" dirty="0"/>
              <a:t>πραγματοποίηση 4500 εργατο-ημερών για ηλ./μηχ. εγκαταστάσεις και 5400 εργατο-ημερών για αποπεράτωση, κάθε έτος.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583432709"/>
              </p:ext>
            </p:extLst>
          </p:nvPr>
        </p:nvGraphicFramePr>
        <p:xfrm>
          <a:off x="323528" y="4832350"/>
          <a:ext cx="8640960" cy="1524000"/>
        </p:xfrm>
        <a:graphic>
          <a:graphicData uri="http://schemas.openxmlformats.org/drawingml/2006/table">
            <a:tbl>
              <a:tblPr firstRow="1" firstCol="1" lastRow="1" lastCol="1" bandRow="1" bandCol="1">
                <a:tableStyleId>{5940675A-B579-460E-94D1-54222C63F5DA}</a:tableStyleId>
              </a:tblPr>
              <a:tblGrid>
                <a:gridCol w="976307"/>
                <a:gridCol w="1753154"/>
                <a:gridCol w="1712329"/>
                <a:gridCol w="2050595"/>
                <a:gridCol w="2148575"/>
              </a:tblGrid>
              <a:tr h="0">
                <a:tc>
                  <a:txBody>
                    <a:bodyPr/>
                    <a:lstStyle/>
                    <a:p>
                      <a:pPr algn="ctr">
                        <a:spcAft>
                          <a:spcPts val="0"/>
                        </a:spcAft>
                      </a:pPr>
                      <a:r>
                        <a:rPr lang="el-GR" sz="2000" dirty="0">
                          <a:effectLst/>
                        </a:rPr>
                        <a:t>Τύπος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Απαιτούμενα</a:t>
                      </a:r>
                    </a:p>
                    <a:p>
                      <a:pPr algn="ctr">
                        <a:spcAft>
                          <a:spcPts val="0"/>
                        </a:spcAft>
                      </a:pPr>
                      <a:r>
                        <a:rPr lang="el-GR" sz="2000" dirty="0">
                          <a:effectLst/>
                        </a:rPr>
                        <a:t>Τεμάχια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Εργ-Ημερες</a:t>
                      </a:r>
                    </a:p>
                    <a:p>
                      <a:pPr algn="ctr">
                        <a:spcAft>
                          <a:spcPts val="0"/>
                        </a:spcAft>
                      </a:pPr>
                      <a:r>
                        <a:rPr lang="el-GR" sz="2000" dirty="0">
                          <a:effectLst/>
                        </a:rPr>
                        <a:t>Ηλ./Μηχ.</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Εργ-Ημέρες</a:t>
                      </a:r>
                    </a:p>
                    <a:p>
                      <a:pPr algn="ctr">
                        <a:spcAft>
                          <a:spcPts val="0"/>
                        </a:spcAft>
                      </a:pPr>
                      <a:r>
                        <a:rPr lang="el-GR" sz="2000" dirty="0">
                          <a:effectLst/>
                        </a:rPr>
                        <a:t>Αποπεράτωσης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Καθαρό Κέρδος</a:t>
                      </a:r>
                    </a:p>
                    <a:p>
                      <a:pPr algn="ctr">
                        <a:spcAft>
                          <a:spcPts val="0"/>
                        </a:spcAft>
                      </a:pPr>
                      <a:r>
                        <a:rPr lang="el-GR" sz="2000" dirty="0">
                          <a:effectLst/>
                        </a:rPr>
                        <a:t>ανά Κατοικία</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Β</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Γ</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90867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a:t>
            </a:r>
            <a:r>
              <a:rPr lang="el-GR" dirty="0" smtClean="0"/>
              <a:t>πρόβλημα </a:t>
            </a:r>
            <a:r>
              <a:rPr lang="el-GR" dirty="0"/>
              <a:t>π</a:t>
            </a:r>
            <a:r>
              <a:rPr lang="el-GR" dirty="0" smtClean="0"/>
              <a:t>αραγωγής </a:t>
            </a:r>
            <a:r>
              <a:rPr lang="el-GR" dirty="0"/>
              <a:t>της </a:t>
            </a:r>
            <a:r>
              <a:rPr lang="el-GR" dirty="0" smtClean="0"/>
              <a:t>εταιρείας </a:t>
            </a:r>
            <a:r>
              <a:rPr lang="el-GR" dirty="0"/>
              <a:t>«Προκατασκευή ΑΕ»</a:t>
            </a:r>
            <a:r>
              <a:rPr lang="en-US" dirty="0"/>
              <a:t> </a:t>
            </a:r>
            <a:r>
              <a:rPr lang="en-US" sz="3600" b="0" dirty="0" smtClean="0"/>
              <a:t>(3/3)</a:t>
            </a:r>
            <a:endParaRPr lang="el-GR" dirty="0"/>
          </a:p>
        </p:txBody>
      </p:sp>
      <p:sp>
        <p:nvSpPr>
          <p:cNvPr id="3" name="Θέση περιεχομένου 2"/>
          <p:cNvSpPr>
            <a:spLocks noGrp="1"/>
          </p:cNvSpPr>
          <p:nvPr>
            <p:ph idx="1"/>
          </p:nvPr>
        </p:nvSpPr>
        <p:spPr>
          <a:xfrm>
            <a:off x="467544" y="1268760"/>
            <a:ext cx="8229600" cy="1152128"/>
          </a:xfrm>
        </p:spPr>
        <p:txBody>
          <a:bodyPr/>
          <a:lstStyle/>
          <a:p>
            <a:pPr marL="0" indent="0">
              <a:buNone/>
            </a:pPr>
            <a:r>
              <a:rPr lang="el-GR" dirty="0"/>
              <a:t>Οι απαιτήσεις καθενός τύπου προκατ. κατοικίας (Α, Β &amp; Γ) δίνονται από τον παρακάτω πίνακα: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65092021"/>
              </p:ext>
            </p:extLst>
          </p:nvPr>
        </p:nvGraphicFramePr>
        <p:xfrm>
          <a:off x="457200" y="2520280"/>
          <a:ext cx="8640960" cy="1524000"/>
        </p:xfrm>
        <a:graphic>
          <a:graphicData uri="http://schemas.openxmlformats.org/drawingml/2006/table">
            <a:tbl>
              <a:tblPr firstRow="1" firstCol="1" lastRow="1" lastCol="1" bandRow="1" bandCol="1">
                <a:tableStyleId>{5940675A-B579-460E-94D1-54222C63F5DA}</a:tableStyleId>
              </a:tblPr>
              <a:tblGrid>
                <a:gridCol w="976307"/>
                <a:gridCol w="1753154"/>
                <a:gridCol w="1712329"/>
                <a:gridCol w="2050595"/>
                <a:gridCol w="2148575"/>
              </a:tblGrid>
              <a:tr h="0">
                <a:tc>
                  <a:txBody>
                    <a:bodyPr/>
                    <a:lstStyle/>
                    <a:p>
                      <a:pPr algn="ctr">
                        <a:spcAft>
                          <a:spcPts val="0"/>
                        </a:spcAft>
                      </a:pPr>
                      <a:r>
                        <a:rPr lang="el-GR" sz="2000" dirty="0">
                          <a:effectLst/>
                        </a:rPr>
                        <a:t>Τύπος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Απαιτούμενα</a:t>
                      </a:r>
                    </a:p>
                    <a:p>
                      <a:pPr algn="ctr">
                        <a:spcAft>
                          <a:spcPts val="0"/>
                        </a:spcAft>
                      </a:pPr>
                      <a:r>
                        <a:rPr lang="el-GR" sz="2000" dirty="0">
                          <a:effectLst/>
                        </a:rPr>
                        <a:t>Τεμάχια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Εργ-Ημερες</a:t>
                      </a:r>
                    </a:p>
                    <a:p>
                      <a:pPr algn="ctr">
                        <a:spcAft>
                          <a:spcPts val="0"/>
                        </a:spcAft>
                      </a:pPr>
                      <a:r>
                        <a:rPr lang="el-GR" sz="2000" dirty="0">
                          <a:effectLst/>
                        </a:rPr>
                        <a:t>Ηλ./Μηχ.</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Εργ-Ημέρες</a:t>
                      </a:r>
                    </a:p>
                    <a:p>
                      <a:pPr algn="ctr">
                        <a:spcAft>
                          <a:spcPts val="0"/>
                        </a:spcAft>
                      </a:pPr>
                      <a:r>
                        <a:rPr lang="el-GR" sz="2000" dirty="0">
                          <a:effectLst/>
                        </a:rPr>
                        <a:t>Αποπεράτωσης</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Καθαρό Κέρδος</a:t>
                      </a:r>
                    </a:p>
                    <a:p>
                      <a:pPr algn="ctr">
                        <a:spcAft>
                          <a:spcPts val="0"/>
                        </a:spcAft>
                      </a:pPr>
                      <a:r>
                        <a:rPr lang="el-GR" sz="2000" dirty="0">
                          <a:effectLst/>
                        </a:rPr>
                        <a:t>ανά Κατοικία</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Β</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Γ</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Θέση περιεχομένου 2"/>
          <p:cNvSpPr txBox="1">
            <a:spLocks/>
          </p:cNvSpPr>
          <p:nvPr/>
        </p:nvSpPr>
        <p:spPr>
          <a:xfrm>
            <a:off x="472341" y="4384750"/>
            <a:ext cx="8229600" cy="115212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Πόσες κατοικίες πρέπει να κατασκευάσει η εταιρεία από κάθε είδος, ώστε να έχει το μεγαλύτερο όφελος;</a:t>
            </a:r>
          </a:p>
        </p:txBody>
      </p:sp>
    </p:spTree>
    <p:extLst>
      <p:ext uri="{BB962C8B-B14F-4D97-AF65-F5344CB8AC3E}">
        <p14:creationId xmlns:p14="http://schemas.microsoft.com/office/powerpoint/2010/main" val="136070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a:t>
            </a:r>
            <a:r>
              <a:rPr lang="el-GR" dirty="0" smtClean="0"/>
              <a:t>μοντέλο </a:t>
            </a:r>
            <a:r>
              <a:rPr lang="el-GR" dirty="0"/>
              <a:t>του </a:t>
            </a:r>
            <a:r>
              <a:rPr lang="el-GR" dirty="0" smtClean="0"/>
              <a:t>προβλήματος </a:t>
            </a:r>
            <a:r>
              <a:rPr lang="el-GR" dirty="0"/>
              <a:t>π</a:t>
            </a:r>
            <a:r>
              <a:rPr lang="el-GR" dirty="0" smtClean="0"/>
              <a:t>αραγωγής</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a:xfrm>
            <a:off x="457200" y="1196752"/>
            <a:ext cx="8229600" cy="2304256"/>
          </a:xfrm>
        </p:spPr>
        <p:txBody>
          <a:bodyPr/>
          <a:lstStyle/>
          <a:p>
            <a:pPr marL="0" indent="0">
              <a:buNone/>
            </a:pPr>
            <a:r>
              <a:rPr lang="el-GR" dirty="0"/>
              <a:t>Συμβολίζουμε με Χ1, Χ2 και Χ3 το πλήθος των κατοικιών τύπου Α, Β και Γ αντίστοιχα, που θα κατασκευαστούν. Στον υπολογισμό των μεταφορικών λαμβάνουμε υπ’ όψιν τις αποστάσεις σε χιλιόμετρα και τον αριθμό των τεμαχίων που θα σταλούν (χμ × τεμάχια). Σύμφωνα με τα δεδομένα και τον προηγούμενο πίνακα έχουμε τα παρακάτω: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05921407"/>
              </p:ext>
            </p:extLst>
          </p:nvPr>
        </p:nvGraphicFramePr>
        <p:xfrm>
          <a:off x="323528" y="3672408"/>
          <a:ext cx="8474403" cy="1828800"/>
        </p:xfrm>
        <a:graphic>
          <a:graphicData uri="http://schemas.openxmlformats.org/drawingml/2006/table">
            <a:tbl>
              <a:tblPr firstRow="1" firstCol="1" lastRow="1" lastCol="1" bandRow="1" bandCol="1">
                <a:tableStyleId>{5940675A-B579-460E-94D1-54222C63F5DA}</a:tableStyleId>
              </a:tblPr>
              <a:tblGrid>
                <a:gridCol w="937136"/>
                <a:gridCol w="937136"/>
                <a:gridCol w="1343545"/>
                <a:gridCol w="1459828"/>
                <a:gridCol w="1265586"/>
                <a:gridCol w="1265586"/>
                <a:gridCol w="1265586"/>
              </a:tblGrid>
              <a:tr h="328766">
                <a:tc>
                  <a:txBody>
                    <a:bodyPr/>
                    <a:lstStyle/>
                    <a:p>
                      <a:pPr algn="ctr">
                        <a:spcAft>
                          <a:spcPts val="0"/>
                        </a:spcAft>
                      </a:pPr>
                      <a:r>
                        <a:rPr lang="el-GR" sz="2000" dirty="0">
                          <a:effectLst/>
                        </a:rPr>
                        <a:t>Τύπος</a:t>
                      </a:r>
                    </a:p>
                    <a:p>
                      <a:pPr algn="ctr">
                        <a:spcAft>
                          <a:spcPts val="0"/>
                        </a:spcAft>
                      </a:pPr>
                      <a:r>
                        <a:rPr lang="el-GR" sz="2000" dirty="0">
                          <a:effectLst/>
                        </a:rPr>
                        <a:t>Κατοικ.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Πλήθος</a:t>
                      </a:r>
                    </a:p>
                    <a:p>
                      <a:pPr algn="ctr">
                        <a:spcAft>
                          <a:spcPts val="0"/>
                        </a:spcAft>
                      </a:pPr>
                      <a:r>
                        <a:rPr lang="el-GR" sz="2000" dirty="0">
                          <a:effectLst/>
                        </a:rPr>
                        <a:t>Κατοικ.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smtClean="0">
                          <a:effectLst/>
                        </a:rPr>
                        <a:t>Απαιτούμ</a:t>
                      </a:r>
                      <a:r>
                        <a:rPr lang="en-US" sz="2000" dirty="0" smtClean="0">
                          <a:effectLst/>
                        </a:rPr>
                        <a:t>.</a:t>
                      </a:r>
                      <a:endParaRPr lang="el-GR" sz="2000" dirty="0">
                        <a:effectLst/>
                      </a:endParaRPr>
                    </a:p>
                    <a:p>
                      <a:pPr algn="ctr">
                        <a:spcAft>
                          <a:spcPts val="0"/>
                        </a:spcAft>
                      </a:pPr>
                      <a:r>
                        <a:rPr lang="el-GR" sz="2000" dirty="0">
                          <a:effectLst/>
                        </a:rPr>
                        <a:t>Τεμάχια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Απαιτ. Μεταφ.</a:t>
                      </a:r>
                    </a:p>
                    <a:p>
                      <a:pPr algn="ctr">
                        <a:spcAft>
                          <a:spcPts val="0"/>
                        </a:spcAft>
                      </a:pPr>
                      <a:r>
                        <a:rPr lang="el-GR" sz="2000" dirty="0">
                          <a:effectLst/>
                        </a:rPr>
                        <a:t>Τεμάχ-ΧΜ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Εργ-Ημέρ.</a:t>
                      </a:r>
                    </a:p>
                    <a:p>
                      <a:pPr algn="ctr">
                        <a:spcAft>
                          <a:spcPts val="0"/>
                        </a:spcAft>
                      </a:pPr>
                      <a:r>
                        <a:rPr lang="el-GR" sz="2000" dirty="0">
                          <a:effectLst/>
                        </a:rPr>
                        <a:t>Ηλ./Μηχ.</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Εργ-Ημέρ.</a:t>
                      </a:r>
                    </a:p>
                    <a:p>
                      <a:pPr algn="ctr">
                        <a:spcAft>
                          <a:spcPts val="0"/>
                        </a:spcAft>
                      </a:pPr>
                      <a:r>
                        <a:rPr lang="el-GR" sz="2000" dirty="0">
                          <a:effectLst/>
                        </a:rPr>
                        <a:t>Αποπεράτ.</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Καθαρό Κέρδος</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16χμ·150·Χ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70·Χ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3000·Χ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Β</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250·Χ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10χμ·250·Χ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110·Χ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4700·Χ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Γ</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10χμ·300·Χ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150·Χ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5500·Χ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1829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a:t>
            </a:r>
            <a:r>
              <a:rPr lang="el-GR" dirty="0" smtClean="0"/>
              <a:t>μοντέλο </a:t>
            </a:r>
            <a:r>
              <a:rPr lang="el-GR" dirty="0"/>
              <a:t>του </a:t>
            </a:r>
            <a:r>
              <a:rPr lang="el-GR" dirty="0" smtClean="0"/>
              <a:t>προβλήματος </a:t>
            </a:r>
            <a:r>
              <a:rPr lang="el-GR" dirty="0"/>
              <a:t>π</a:t>
            </a:r>
            <a:r>
              <a:rPr lang="el-GR" dirty="0" smtClean="0"/>
              <a:t>αραγωγής</a:t>
            </a:r>
            <a:r>
              <a:rPr lang="en-US" dirty="0" smtClean="0"/>
              <a:t> </a:t>
            </a:r>
            <a:r>
              <a:rPr lang="en-US" sz="3600" b="0" dirty="0" smtClean="0"/>
              <a:t>(2/2)</a:t>
            </a:r>
            <a:endParaRPr lang="el-GR" dirty="0"/>
          </a:p>
        </p:txBody>
      </p:sp>
      <p:sp>
        <p:nvSpPr>
          <p:cNvPr id="3" name="Θέση περιεχομένου 2"/>
          <p:cNvSpPr>
            <a:spLocks noGrp="1"/>
          </p:cNvSpPr>
          <p:nvPr>
            <p:ph idx="1"/>
          </p:nvPr>
        </p:nvSpPr>
        <p:spPr>
          <a:xfrm>
            <a:off x="457200" y="1196752"/>
            <a:ext cx="8229600" cy="720080"/>
          </a:xfrm>
        </p:spPr>
        <p:txBody>
          <a:bodyPr/>
          <a:lstStyle/>
          <a:p>
            <a:pPr marL="0" indent="0">
              <a:buNone/>
            </a:pPr>
            <a:r>
              <a:rPr lang="el-GR" dirty="0" smtClean="0"/>
              <a:t>Οι </a:t>
            </a:r>
            <a:r>
              <a:rPr lang="el-GR" dirty="0"/>
              <a:t>περιορισμοί των δυνατοτήτων της εταιρείας είναι αντίστοιχα: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112317613"/>
              </p:ext>
            </p:extLst>
          </p:nvPr>
        </p:nvGraphicFramePr>
        <p:xfrm>
          <a:off x="971600" y="1735869"/>
          <a:ext cx="7344816" cy="914400"/>
        </p:xfrm>
        <a:graphic>
          <a:graphicData uri="http://schemas.openxmlformats.org/drawingml/2006/table">
            <a:tbl>
              <a:tblPr firstRow="1" firstCol="1" lastRow="1" lastCol="1" bandRow="1" bandCol="1">
                <a:tableStyleId>{5940675A-B579-460E-94D1-54222C63F5DA}</a:tableStyleId>
              </a:tblPr>
              <a:tblGrid>
                <a:gridCol w="2206187"/>
                <a:gridCol w="1660949"/>
                <a:gridCol w="1738840"/>
                <a:gridCol w="1738840"/>
              </a:tblGrid>
              <a:tr h="0">
                <a:tc>
                  <a:txBody>
                    <a:bodyPr/>
                    <a:lstStyle/>
                    <a:p>
                      <a:pPr algn="ctr">
                        <a:spcAft>
                          <a:spcPts val="0"/>
                        </a:spcAft>
                      </a:pPr>
                      <a:r>
                        <a:rPr lang="el-GR" sz="2000" dirty="0">
                          <a:effectLst/>
                        </a:rPr>
                        <a:t>Μέγιστος Αριθμός</a:t>
                      </a:r>
                    </a:p>
                    <a:p>
                      <a:pPr algn="ctr">
                        <a:spcAft>
                          <a:spcPts val="0"/>
                        </a:spcAft>
                      </a:pPr>
                      <a:r>
                        <a:rPr lang="el-GR" sz="2000" dirty="0">
                          <a:effectLst/>
                        </a:rPr>
                        <a:t>Τεμαχίων</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Μέγ. Μεταφ.</a:t>
                      </a:r>
                    </a:p>
                    <a:p>
                      <a:pPr algn="ctr">
                        <a:spcAft>
                          <a:spcPts val="0"/>
                        </a:spcAft>
                      </a:pPr>
                      <a:r>
                        <a:rPr lang="el-GR" sz="2000" dirty="0">
                          <a:effectLst/>
                        </a:rPr>
                        <a:t>Τεμάχ-ΧΜ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Μέγ. Εργ-Ημ</a:t>
                      </a:r>
                    </a:p>
                    <a:p>
                      <a:pPr algn="ctr">
                        <a:spcAft>
                          <a:spcPts val="0"/>
                        </a:spcAft>
                      </a:pPr>
                      <a:r>
                        <a:rPr lang="el-GR" sz="2000" dirty="0">
                          <a:effectLst/>
                        </a:rPr>
                        <a:t>Ηλ./Μηχ.</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Μέγ. Εργ-Ημ</a:t>
                      </a:r>
                    </a:p>
                    <a:p>
                      <a:pPr algn="ctr">
                        <a:spcAft>
                          <a:spcPts val="0"/>
                        </a:spcAft>
                      </a:pPr>
                      <a:r>
                        <a:rPr lang="el-GR" sz="2000" dirty="0">
                          <a:effectLst/>
                        </a:rPr>
                        <a:t>Αποπεράτ.</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9000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5400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Θέση περιεχομένου 2"/>
          <p:cNvSpPr txBox="1">
            <a:spLocks/>
          </p:cNvSpPr>
          <p:nvPr/>
        </p:nvSpPr>
        <p:spPr>
          <a:xfrm>
            <a:off x="457200" y="2780928"/>
            <a:ext cx="8229600"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Επομένως, το μοντέλο του Π.Γ.Π. που θα λύσουμε είναι το</a:t>
            </a:r>
            <a:r>
              <a:rPr lang="el-GR" dirty="0" smtClean="0"/>
              <a:t>:</a:t>
            </a:r>
            <a:endParaRPr lang="en-US" dirty="0" smtClean="0"/>
          </a:p>
          <a:p>
            <a:pPr marL="0" indent="0" fontAlgn="auto">
              <a:spcAft>
                <a:spcPts val="0"/>
              </a:spcAft>
              <a:buNone/>
            </a:pPr>
            <a:r>
              <a:rPr lang="el-GR" dirty="0" smtClean="0"/>
              <a:t>ΥΤΠ</a:t>
            </a:r>
            <a:r>
              <a:rPr lang="en-US" dirty="0" smtClean="0"/>
              <a:t>:</a:t>
            </a:r>
            <a:endParaRPr lang="el-GR" dirty="0"/>
          </a:p>
          <a:p>
            <a:pPr marL="0" indent="0">
              <a:buNone/>
            </a:pPr>
            <a:r>
              <a:rPr lang="el-GR" dirty="0" smtClean="0"/>
              <a:t>150Χ</a:t>
            </a:r>
            <a:r>
              <a:rPr lang="el-GR" baseline="-25000" dirty="0" smtClean="0"/>
              <a:t>1</a:t>
            </a:r>
            <a:r>
              <a:rPr lang="el-GR" dirty="0" smtClean="0"/>
              <a:t> </a:t>
            </a:r>
            <a:r>
              <a:rPr lang="el-GR" dirty="0"/>
              <a:t>+ 250Χ</a:t>
            </a:r>
            <a:r>
              <a:rPr lang="el-GR" baseline="-25000" dirty="0"/>
              <a:t>2</a:t>
            </a:r>
            <a:r>
              <a:rPr lang="el-GR" dirty="0"/>
              <a:t>  + 300Χ</a:t>
            </a:r>
            <a:r>
              <a:rPr lang="el-GR" baseline="-25000" dirty="0"/>
              <a:t>3</a:t>
            </a:r>
            <a:r>
              <a:rPr lang="el-GR" dirty="0"/>
              <a:t>  ≤ 9000</a:t>
            </a:r>
          </a:p>
          <a:p>
            <a:pPr marL="0" indent="0">
              <a:buNone/>
            </a:pPr>
            <a:r>
              <a:rPr lang="el-GR" dirty="0"/>
              <a:t>2400Χ</a:t>
            </a:r>
            <a:r>
              <a:rPr lang="el-GR" baseline="-25000" dirty="0"/>
              <a:t>1</a:t>
            </a:r>
            <a:r>
              <a:rPr lang="el-GR" dirty="0"/>
              <a:t> +2500Χ</a:t>
            </a:r>
            <a:r>
              <a:rPr lang="el-GR" baseline="-25000" dirty="0"/>
              <a:t>2</a:t>
            </a:r>
            <a:r>
              <a:rPr lang="el-GR" dirty="0"/>
              <a:t> +3000Χ</a:t>
            </a:r>
            <a:r>
              <a:rPr lang="el-GR" baseline="-25000" dirty="0"/>
              <a:t>3</a:t>
            </a:r>
            <a:r>
              <a:rPr lang="el-GR" dirty="0"/>
              <a:t> ≤ 100000</a:t>
            </a:r>
          </a:p>
          <a:p>
            <a:pPr marL="0" indent="0">
              <a:buNone/>
            </a:pPr>
            <a:r>
              <a:rPr lang="el-GR" dirty="0" smtClean="0"/>
              <a:t>70Χ</a:t>
            </a:r>
            <a:r>
              <a:rPr lang="el-GR" baseline="-25000" dirty="0" smtClean="0"/>
              <a:t>1</a:t>
            </a:r>
            <a:r>
              <a:rPr lang="el-GR" dirty="0" smtClean="0"/>
              <a:t>  </a:t>
            </a:r>
            <a:r>
              <a:rPr lang="el-GR" dirty="0"/>
              <a:t>+ 110Χ</a:t>
            </a:r>
            <a:r>
              <a:rPr lang="el-GR" baseline="-25000" dirty="0"/>
              <a:t>2</a:t>
            </a:r>
            <a:r>
              <a:rPr lang="el-GR" dirty="0"/>
              <a:t>  + 130Χ</a:t>
            </a:r>
            <a:r>
              <a:rPr lang="el-GR" baseline="-25000" dirty="0"/>
              <a:t>3</a:t>
            </a:r>
            <a:r>
              <a:rPr lang="el-GR" dirty="0"/>
              <a:t>  ≤ 4500</a:t>
            </a:r>
          </a:p>
          <a:p>
            <a:pPr marL="0" indent="0">
              <a:buNone/>
            </a:pPr>
            <a:r>
              <a:rPr lang="el-GR" dirty="0" smtClean="0"/>
              <a:t>90Χ</a:t>
            </a:r>
            <a:r>
              <a:rPr lang="el-GR" baseline="-25000" dirty="0" smtClean="0"/>
              <a:t>1</a:t>
            </a:r>
            <a:r>
              <a:rPr lang="el-GR" dirty="0" smtClean="0"/>
              <a:t>  </a:t>
            </a:r>
            <a:r>
              <a:rPr lang="el-GR" dirty="0"/>
              <a:t>+ 130Χ</a:t>
            </a:r>
            <a:r>
              <a:rPr lang="el-GR" baseline="-25000" dirty="0"/>
              <a:t>2</a:t>
            </a:r>
            <a:r>
              <a:rPr lang="el-GR" dirty="0"/>
              <a:t>  + 150Χ</a:t>
            </a:r>
            <a:r>
              <a:rPr lang="el-GR" baseline="-25000" dirty="0"/>
              <a:t>3</a:t>
            </a:r>
            <a:r>
              <a:rPr lang="el-GR" dirty="0"/>
              <a:t>  ≤ 5400</a:t>
            </a:r>
          </a:p>
          <a:p>
            <a:pPr marL="0" indent="0">
              <a:buNone/>
            </a:pPr>
            <a:r>
              <a:rPr lang="el-GR" dirty="0" smtClean="0"/>
              <a:t>Χ</a:t>
            </a:r>
            <a:r>
              <a:rPr lang="el-GR" baseline="-25000" dirty="0" smtClean="0"/>
              <a:t>1</a:t>
            </a:r>
            <a:r>
              <a:rPr lang="el-GR" dirty="0"/>
              <a:t>, Χ</a:t>
            </a:r>
            <a:r>
              <a:rPr lang="el-GR" baseline="-25000" dirty="0"/>
              <a:t>2</a:t>
            </a:r>
            <a:r>
              <a:rPr lang="el-GR" dirty="0"/>
              <a:t>, Χ</a:t>
            </a:r>
            <a:r>
              <a:rPr lang="el-GR" baseline="-25000" dirty="0"/>
              <a:t>3</a:t>
            </a:r>
            <a:r>
              <a:rPr lang="el-GR" dirty="0"/>
              <a:t>  ≥ </a:t>
            </a:r>
            <a:r>
              <a:rPr lang="el-GR" dirty="0" smtClean="0"/>
              <a:t>0</a:t>
            </a:r>
            <a:endParaRPr lang="en-US" dirty="0" smtClean="0"/>
          </a:p>
          <a:p>
            <a:pPr marL="0" indent="0">
              <a:buNone/>
            </a:pPr>
            <a:r>
              <a:rPr lang="el-GR" dirty="0"/>
              <a:t>ΑΣ:</a:t>
            </a:r>
          </a:p>
          <a:p>
            <a:pPr marL="0" indent="0">
              <a:buNone/>
            </a:pPr>
            <a:r>
              <a:rPr lang="el-GR" dirty="0"/>
              <a:t>Να μεγιστοποιηθεί το: </a:t>
            </a:r>
            <a:r>
              <a:rPr lang="en-US" dirty="0"/>
              <a:t>P </a:t>
            </a:r>
            <a:r>
              <a:rPr lang="el-GR" dirty="0"/>
              <a:t>= 3000Χ</a:t>
            </a:r>
            <a:r>
              <a:rPr lang="el-GR" baseline="-25000" dirty="0"/>
              <a:t>1</a:t>
            </a:r>
            <a:r>
              <a:rPr lang="el-GR" dirty="0"/>
              <a:t> + 4700Χ</a:t>
            </a:r>
            <a:r>
              <a:rPr lang="el-GR" baseline="-25000" dirty="0"/>
              <a:t>2</a:t>
            </a:r>
            <a:r>
              <a:rPr lang="el-GR" dirty="0"/>
              <a:t> + 5500Χ</a:t>
            </a:r>
            <a:r>
              <a:rPr lang="el-GR" baseline="-25000" dirty="0"/>
              <a:t>3</a:t>
            </a:r>
            <a:endParaRPr lang="el-GR" dirty="0"/>
          </a:p>
          <a:p>
            <a:pPr marL="0" indent="0">
              <a:buNone/>
            </a:pPr>
            <a:endParaRPr lang="el-GR" dirty="0"/>
          </a:p>
          <a:p>
            <a:pPr marL="0" indent="0" fontAlgn="auto">
              <a:spcAft>
                <a:spcPts val="0"/>
              </a:spcAft>
              <a:buNone/>
            </a:pPr>
            <a:endParaRPr lang="el-GR" dirty="0"/>
          </a:p>
          <a:p>
            <a:pPr marL="0" indent="0" fontAlgn="auto">
              <a:spcAft>
                <a:spcPts val="0"/>
              </a:spcAft>
              <a:buFont typeface="Arial" pitchFamily="34" charset="0"/>
              <a:buNone/>
            </a:pPr>
            <a:endParaRPr lang="el-GR" dirty="0" smtClean="0"/>
          </a:p>
          <a:p>
            <a:pPr fontAlgn="auto">
              <a:spcAft>
                <a:spcPts val="0"/>
              </a:spcAft>
            </a:pPr>
            <a:endParaRPr lang="el-GR" dirty="0"/>
          </a:p>
        </p:txBody>
      </p:sp>
    </p:spTree>
    <p:extLst>
      <p:ext uri="{BB962C8B-B14F-4D97-AF65-F5344CB8AC3E}">
        <p14:creationId xmlns:p14="http://schemas.microsoft.com/office/powerpoint/2010/main" val="4132454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8525"/>
            <a:ext cx="8229600" cy="908720"/>
          </a:xfrm>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a:t>(</a:t>
            </a:r>
            <a:r>
              <a:rPr lang="el-GR" sz="3600" b="0" dirty="0" smtClean="0"/>
              <a:t>1/</a:t>
            </a:r>
            <a:r>
              <a:rPr lang="en-US" sz="3600" b="0" dirty="0" smtClean="0"/>
              <a:t>6</a:t>
            </a:r>
            <a:r>
              <a:rPr lang="el-GR" sz="3600" b="0" dirty="0" smtClean="0"/>
              <a:t>)</a:t>
            </a:r>
            <a:endParaRPr lang="el-GR" sz="3600" b="0" dirty="0"/>
          </a:p>
        </p:txBody>
      </p:sp>
      <p:sp>
        <p:nvSpPr>
          <p:cNvPr id="3" name="Θέση περιεχομένου 2"/>
          <p:cNvSpPr>
            <a:spLocks noGrp="1"/>
          </p:cNvSpPr>
          <p:nvPr>
            <p:ph idx="1"/>
          </p:nvPr>
        </p:nvSpPr>
        <p:spPr>
          <a:xfrm>
            <a:off x="457200" y="1196752"/>
            <a:ext cx="8229600" cy="1512168"/>
          </a:xfrm>
        </p:spPr>
        <p:txBody>
          <a:bodyPr/>
          <a:lstStyle/>
          <a:p>
            <a:pPr marL="0" indent="0">
              <a:buNone/>
            </a:pPr>
            <a:r>
              <a:rPr lang="el-GR" dirty="0"/>
              <a:t>Το πρόβλημα λύνεται με τη μέθοδο Simplex όπως φαίνεται παρακάτω</a:t>
            </a:r>
            <a:r>
              <a:rPr lang="el-GR" dirty="0" smtClean="0"/>
              <a:t>:</a:t>
            </a:r>
            <a:endParaRPr lang="en-US" dirty="0" smtClean="0"/>
          </a:p>
          <a:p>
            <a:pPr marL="0" indent="0">
              <a:buNone/>
            </a:pPr>
            <a:r>
              <a:rPr lang="el-GR" b="1" dirty="0" smtClean="0"/>
              <a:t>Αρχικό σύστημα </a:t>
            </a:r>
            <a:r>
              <a:rPr lang="el-GR" dirty="0" smtClean="0"/>
              <a:t>(</a:t>
            </a:r>
            <a:r>
              <a:rPr lang="el-GR" dirty="0"/>
              <a:t>απλοποιούμε τα μηδενικά όπου μπορούμε):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Ορθογώνιο 4"/>
          <p:cNvSpPr/>
          <p:nvPr/>
        </p:nvSpPr>
        <p:spPr>
          <a:xfrm>
            <a:off x="1187624" y="3068960"/>
            <a:ext cx="6768752" cy="1785104"/>
          </a:xfrm>
          <a:prstGeom prst="rect">
            <a:avLst/>
          </a:prstGeom>
          <a:ln>
            <a:solidFill>
              <a:schemeClr val="tx1"/>
            </a:solidFill>
          </a:ln>
        </p:spPr>
        <p:txBody>
          <a:bodyPr wrap="square">
            <a:spAutoFit/>
          </a:bodyPr>
          <a:lstStyle/>
          <a:p>
            <a:pPr marL="914400" marR="359410" algn="just">
              <a:spcAft>
                <a:spcPts val="0"/>
              </a:spcAft>
            </a:pPr>
            <a:r>
              <a:rPr lang="en-US" sz="2200" dirty="0">
                <a:latin typeface="+mn-lt"/>
                <a:ea typeface="MS Mincho" panose="02020609040205080304" pitchFamily="49" charset="-128"/>
                <a:cs typeface="Times New Roman" panose="02020603050405020304" pitchFamily="18" charset="0"/>
              </a:rPr>
              <a:t>15</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1</a:t>
            </a:r>
            <a:r>
              <a:rPr lang="en-US" sz="2200" dirty="0">
                <a:latin typeface="+mn-lt"/>
                <a:ea typeface="MS Mincho" panose="02020609040205080304" pitchFamily="49" charset="-128"/>
                <a:cs typeface="Times New Roman" panose="02020603050405020304" pitchFamily="18" charset="0"/>
              </a:rPr>
              <a:t> + 25</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2</a:t>
            </a:r>
            <a:r>
              <a:rPr lang="en-US" sz="2200" dirty="0">
                <a:latin typeface="+mn-lt"/>
                <a:ea typeface="MS Mincho" panose="02020609040205080304" pitchFamily="49" charset="-128"/>
                <a:cs typeface="Times New Roman" panose="02020603050405020304" pitchFamily="18" charset="0"/>
              </a:rPr>
              <a:t> + 30</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3</a:t>
            </a:r>
            <a:r>
              <a:rPr lang="en-US" sz="2200" dirty="0">
                <a:latin typeface="+mn-lt"/>
                <a:ea typeface="MS Mincho" panose="02020609040205080304" pitchFamily="49" charset="-128"/>
                <a:cs typeface="Times New Roman" panose="02020603050405020304" pitchFamily="18" charset="0"/>
              </a:rPr>
              <a:t> + S</a:t>
            </a:r>
            <a:r>
              <a:rPr lang="en-US" sz="2200" baseline="-25000" dirty="0">
                <a:latin typeface="+mn-lt"/>
                <a:ea typeface="MS Mincho" panose="02020609040205080304" pitchFamily="49" charset="-128"/>
                <a:cs typeface="Times New Roman" panose="02020603050405020304" pitchFamily="18" charset="0"/>
              </a:rPr>
              <a:t>1 </a:t>
            </a:r>
            <a:r>
              <a:rPr lang="en-US" sz="2200" dirty="0">
                <a:latin typeface="+mn-lt"/>
                <a:ea typeface="MS Mincho" panose="02020609040205080304" pitchFamily="49" charset="-128"/>
                <a:cs typeface="Times New Roman" panose="02020603050405020304" pitchFamily="18" charset="0"/>
              </a:rPr>
              <a:t>                           =  900</a:t>
            </a:r>
            <a:endParaRPr lang="el-GR" sz="2200" dirty="0">
              <a:latin typeface="+mn-lt"/>
              <a:ea typeface="Times New Roman" panose="02020603050405020304" pitchFamily="18" charset="0"/>
            </a:endParaRPr>
          </a:p>
          <a:p>
            <a:pPr marL="914400" marR="359410" algn="just">
              <a:spcAft>
                <a:spcPts val="0"/>
              </a:spcAft>
            </a:pPr>
            <a:r>
              <a:rPr lang="en-US" sz="2200" dirty="0">
                <a:latin typeface="+mn-lt"/>
                <a:ea typeface="MS Mincho" panose="02020609040205080304" pitchFamily="49" charset="-128"/>
                <a:cs typeface="Times New Roman" panose="02020603050405020304" pitchFamily="18" charset="0"/>
              </a:rPr>
              <a:t>24</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1</a:t>
            </a:r>
            <a:r>
              <a:rPr lang="en-US" sz="2200" dirty="0">
                <a:latin typeface="+mn-lt"/>
                <a:ea typeface="MS Mincho" panose="02020609040205080304" pitchFamily="49" charset="-128"/>
                <a:cs typeface="Times New Roman" panose="02020603050405020304" pitchFamily="18" charset="0"/>
              </a:rPr>
              <a:t> + 25</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2</a:t>
            </a:r>
            <a:r>
              <a:rPr lang="en-US" sz="2200" dirty="0">
                <a:latin typeface="+mn-lt"/>
                <a:ea typeface="MS Mincho" panose="02020609040205080304" pitchFamily="49" charset="-128"/>
                <a:cs typeface="Times New Roman" panose="02020603050405020304" pitchFamily="18" charset="0"/>
              </a:rPr>
              <a:t> + 30</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3</a:t>
            </a:r>
            <a:r>
              <a:rPr lang="en-US" sz="2200" dirty="0">
                <a:latin typeface="+mn-lt"/>
                <a:ea typeface="MS Mincho" panose="02020609040205080304" pitchFamily="49" charset="-128"/>
                <a:cs typeface="Times New Roman" panose="02020603050405020304" pitchFamily="18" charset="0"/>
              </a:rPr>
              <a:t>        + S</a:t>
            </a:r>
            <a:r>
              <a:rPr lang="en-US" sz="2200" baseline="-25000" dirty="0">
                <a:latin typeface="+mn-lt"/>
                <a:ea typeface="MS Mincho" panose="02020609040205080304" pitchFamily="49" charset="-128"/>
                <a:cs typeface="Times New Roman" panose="02020603050405020304" pitchFamily="18" charset="0"/>
              </a:rPr>
              <a:t>2 </a:t>
            </a:r>
            <a:r>
              <a:rPr lang="en-US" sz="2200" dirty="0">
                <a:latin typeface="+mn-lt"/>
                <a:ea typeface="MS Mincho" panose="02020609040205080304" pitchFamily="49" charset="-128"/>
                <a:cs typeface="Times New Roman" panose="02020603050405020304" pitchFamily="18" charset="0"/>
              </a:rPr>
              <a:t>                    = 1000</a:t>
            </a:r>
            <a:endParaRPr lang="el-GR" sz="2200" dirty="0">
              <a:latin typeface="+mn-lt"/>
              <a:ea typeface="Times New Roman" panose="02020603050405020304" pitchFamily="18" charset="0"/>
            </a:endParaRPr>
          </a:p>
          <a:p>
            <a:pPr marL="914400" marR="359410" algn="just">
              <a:spcAft>
                <a:spcPts val="0"/>
              </a:spcAft>
            </a:pPr>
            <a:r>
              <a:rPr lang="en-US" sz="2200" dirty="0">
                <a:latin typeface="+mn-lt"/>
                <a:ea typeface="MS Mincho" panose="02020609040205080304" pitchFamily="49" charset="-128"/>
                <a:cs typeface="Times New Roman" panose="02020603050405020304" pitchFamily="18" charset="0"/>
              </a:rPr>
              <a:t>  7</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1</a:t>
            </a:r>
            <a:r>
              <a:rPr lang="en-US" sz="2200" dirty="0">
                <a:latin typeface="+mn-lt"/>
                <a:ea typeface="MS Mincho" panose="02020609040205080304" pitchFamily="49" charset="-128"/>
                <a:cs typeface="Times New Roman" panose="02020603050405020304" pitchFamily="18" charset="0"/>
              </a:rPr>
              <a:t> + 11</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2</a:t>
            </a:r>
            <a:r>
              <a:rPr lang="en-US" sz="2200" dirty="0">
                <a:latin typeface="+mn-lt"/>
                <a:ea typeface="MS Mincho" panose="02020609040205080304" pitchFamily="49" charset="-128"/>
                <a:cs typeface="Times New Roman" panose="02020603050405020304" pitchFamily="18" charset="0"/>
              </a:rPr>
              <a:t> + 13</a:t>
            </a:r>
            <a:r>
              <a:rPr lang="el-GR" sz="2200" dirty="0">
                <a:latin typeface="+mn-lt"/>
                <a:ea typeface="MS Mincho" panose="02020609040205080304" pitchFamily="49" charset="-128"/>
                <a:cs typeface="Times New Roman" panose="02020603050405020304" pitchFamily="18" charset="0"/>
              </a:rPr>
              <a:t>Χ</a:t>
            </a:r>
            <a:r>
              <a:rPr lang="en-US" sz="2200" baseline="-25000" dirty="0">
                <a:latin typeface="+mn-lt"/>
                <a:ea typeface="MS Mincho" panose="02020609040205080304" pitchFamily="49" charset="-128"/>
                <a:cs typeface="Times New Roman" panose="02020603050405020304" pitchFamily="18" charset="0"/>
              </a:rPr>
              <a:t>3</a:t>
            </a:r>
            <a:r>
              <a:rPr lang="en-US" sz="2200" dirty="0">
                <a:latin typeface="+mn-lt"/>
                <a:ea typeface="MS Mincho" panose="02020609040205080304" pitchFamily="49" charset="-128"/>
                <a:cs typeface="Times New Roman" panose="02020603050405020304" pitchFamily="18" charset="0"/>
              </a:rPr>
              <a:t>               + S</a:t>
            </a:r>
            <a:r>
              <a:rPr lang="en-US" sz="2200" baseline="-25000" dirty="0">
                <a:latin typeface="+mn-lt"/>
                <a:ea typeface="MS Mincho" panose="02020609040205080304" pitchFamily="49" charset="-128"/>
                <a:cs typeface="Times New Roman" panose="02020603050405020304" pitchFamily="18" charset="0"/>
              </a:rPr>
              <a:t>3</a:t>
            </a:r>
            <a:r>
              <a:rPr lang="en-US" sz="2200" dirty="0">
                <a:latin typeface="+mn-lt"/>
                <a:ea typeface="MS Mincho" panose="02020609040205080304" pitchFamily="49" charset="-128"/>
                <a:cs typeface="Times New Roman" panose="02020603050405020304" pitchFamily="18" charset="0"/>
              </a:rPr>
              <a:t>              =  450</a:t>
            </a:r>
            <a:endParaRPr lang="el-GR" sz="2200" dirty="0">
              <a:latin typeface="+mn-lt"/>
              <a:ea typeface="Times New Roman" panose="02020603050405020304" pitchFamily="18" charset="0"/>
            </a:endParaRPr>
          </a:p>
          <a:p>
            <a:pPr marL="914400" marR="359410" algn="just">
              <a:spcAft>
                <a:spcPts val="0"/>
              </a:spcAft>
            </a:pPr>
            <a:r>
              <a:rPr lang="en-US" sz="2200" dirty="0">
                <a:latin typeface="+mn-lt"/>
                <a:ea typeface="MS Mincho" panose="02020609040205080304" pitchFamily="49" charset="-128"/>
                <a:cs typeface="Times New Roman" panose="02020603050405020304" pitchFamily="18" charset="0"/>
              </a:rPr>
              <a:t>  </a:t>
            </a:r>
            <a:r>
              <a:rPr lang="el-GR" sz="2200" dirty="0">
                <a:latin typeface="+mn-lt"/>
                <a:ea typeface="MS Mincho" panose="02020609040205080304" pitchFamily="49" charset="-128"/>
                <a:cs typeface="Times New Roman" panose="02020603050405020304" pitchFamily="18" charset="0"/>
              </a:rPr>
              <a:t>9Χ</a:t>
            </a:r>
            <a:r>
              <a:rPr lang="el-GR" sz="2200" baseline="-25000" dirty="0">
                <a:latin typeface="+mn-lt"/>
                <a:ea typeface="MS Mincho" panose="02020609040205080304" pitchFamily="49" charset="-128"/>
                <a:cs typeface="Times New Roman" panose="02020603050405020304" pitchFamily="18" charset="0"/>
              </a:rPr>
              <a:t>1</a:t>
            </a:r>
            <a:r>
              <a:rPr lang="el-GR" sz="2200" dirty="0">
                <a:latin typeface="+mn-lt"/>
                <a:ea typeface="MS Mincho" panose="02020609040205080304" pitchFamily="49" charset="-128"/>
                <a:cs typeface="Times New Roman" panose="02020603050405020304" pitchFamily="18" charset="0"/>
              </a:rPr>
              <a:t> + 13Χ</a:t>
            </a:r>
            <a:r>
              <a:rPr lang="el-GR" sz="2200" baseline="-25000" dirty="0">
                <a:latin typeface="+mn-lt"/>
                <a:ea typeface="MS Mincho" panose="02020609040205080304" pitchFamily="49" charset="-128"/>
                <a:cs typeface="Times New Roman" panose="02020603050405020304" pitchFamily="18" charset="0"/>
              </a:rPr>
              <a:t>2</a:t>
            </a:r>
            <a:r>
              <a:rPr lang="el-GR" sz="2200" dirty="0">
                <a:latin typeface="+mn-lt"/>
                <a:ea typeface="MS Mincho" panose="02020609040205080304" pitchFamily="49" charset="-128"/>
                <a:cs typeface="Times New Roman" panose="02020603050405020304" pitchFamily="18" charset="0"/>
              </a:rPr>
              <a:t> + 15Χ</a:t>
            </a:r>
            <a:r>
              <a:rPr lang="el-GR" sz="2200" baseline="-25000" dirty="0">
                <a:latin typeface="+mn-lt"/>
                <a:ea typeface="MS Mincho" panose="02020609040205080304" pitchFamily="49" charset="-128"/>
                <a:cs typeface="Times New Roman" panose="02020603050405020304" pitchFamily="18" charset="0"/>
              </a:rPr>
              <a:t>3</a:t>
            </a:r>
            <a:r>
              <a:rPr lang="el-GR" sz="2200" dirty="0">
                <a:latin typeface="+mn-lt"/>
                <a:ea typeface="MS Mincho" panose="02020609040205080304" pitchFamily="49" charset="-128"/>
                <a:cs typeface="Times New Roman" panose="02020603050405020304" pitchFamily="18" charset="0"/>
              </a:rPr>
              <a:t>                      + </a:t>
            </a:r>
            <a:r>
              <a:rPr lang="en-US" sz="2200" dirty="0">
                <a:latin typeface="+mn-lt"/>
                <a:ea typeface="MS Mincho" panose="02020609040205080304" pitchFamily="49" charset="-128"/>
                <a:cs typeface="Times New Roman" panose="02020603050405020304" pitchFamily="18" charset="0"/>
              </a:rPr>
              <a:t>S</a:t>
            </a:r>
            <a:r>
              <a:rPr lang="el-GR" sz="2200" baseline="-25000" dirty="0">
                <a:latin typeface="+mn-lt"/>
                <a:ea typeface="MS Mincho" panose="02020609040205080304" pitchFamily="49" charset="-128"/>
                <a:cs typeface="Times New Roman" panose="02020603050405020304" pitchFamily="18" charset="0"/>
              </a:rPr>
              <a:t>4</a:t>
            </a:r>
            <a:r>
              <a:rPr lang="el-GR" sz="2200" dirty="0">
                <a:latin typeface="+mn-lt"/>
                <a:ea typeface="MS Mincho" panose="02020609040205080304" pitchFamily="49" charset="-128"/>
                <a:cs typeface="Times New Roman" panose="02020603050405020304" pitchFamily="18" charset="0"/>
              </a:rPr>
              <a:t>       =  540</a:t>
            </a:r>
            <a:endParaRPr lang="el-GR" sz="2200" dirty="0">
              <a:latin typeface="+mn-lt"/>
              <a:ea typeface="Times New Roman" panose="02020603050405020304" pitchFamily="18" charset="0"/>
            </a:endParaRPr>
          </a:p>
          <a:p>
            <a:pPr marL="914400" marR="359410" algn="just">
              <a:spcAft>
                <a:spcPts val="0"/>
              </a:spcAft>
            </a:pPr>
            <a:r>
              <a:rPr lang="el-GR" sz="2200" dirty="0">
                <a:latin typeface="+mn-lt"/>
                <a:ea typeface="MS Mincho" panose="02020609040205080304" pitchFamily="49" charset="-128"/>
                <a:cs typeface="Times New Roman" panose="02020603050405020304" pitchFamily="18" charset="0"/>
              </a:rPr>
              <a:t>-3000Χ</a:t>
            </a:r>
            <a:r>
              <a:rPr lang="el-GR" sz="2200" baseline="-25000" dirty="0">
                <a:latin typeface="+mn-lt"/>
                <a:ea typeface="MS Mincho" panose="02020609040205080304" pitchFamily="49" charset="-128"/>
                <a:cs typeface="Times New Roman" panose="02020603050405020304" pitchFamily="18" charset="0"/>
              </a:rPr>
              <a:t>1</a:t>
            </a:r>
            <a:r>
              <a:rPr lang="el-GR" sz="2200" dirty="0">
                <a:latin typeface="+mn-lt"/>
                <a:ea typeface="MS Mincho" panose="02020609040205080304" pitchFamily="49" charset="-128"/>
                <a:cs typeface="Times New Roman" panose="02020603050405020304" pitchFamily="18" charset="0"/>
              </a:rPr>
              <a:t> -4700Χ</a:t>
            </a:r>
            <a:r>
              <a:rPr lang="el-GR" sz="2200" baseline="-25000" dirty="0">
                <a:latin typeface="+mn-lt"/>
                <a:ea typeface="MS Mincho" panose="02020609040205080304" pitchFamily="49" charset="-128"/>
                <a:cs typeface="Times New Roman" panose="02020603050405020304" pitchFamily="18" charset="0"/>
              </a:rPr>
              <a:t>2</a:t>
            </a:r>
            <a:r>
              <a:rPr lang="el-GR" sz="2200" dirty="0">
                <a:latin typeface="+mn-lt"/>
                <a:ea typeface="MS Mincho" panose="02020609040205080304" pitchFamily="49" charset="-128"/>
                <a:cs typeface="Times New Roman" panose="02020603050405020304" pitchFamily="18" charset="0"/>
              </a:rPr>
              <a:t> -5500Χ</a:t>
            </a:r>
            <a:r>
              <a:rPr lang="el-GR" sz="2200" baseline="-25000" dirty="0">
                <a:latin typeface="+mn-lt"/>
                <a:ea typeface="MS Mincho" panose="02020609040205080304" pitchFamily="49" charset="-128"/>
                <a:cs typeface="Times New Roman" panose="02020603050405020304" pitchFamily="18" charset="0"/>
              </a:rPr>
              <a:t>3</a:t>
            </a:r>
            <a:r>
              <a:rPr lang="el-GR" sz="2200" dirty="0">
                <a:latin typeface="+mn-lt"/>
                <a:ea typeface="MS Mincho" panose="02020609040205080304" pitchFamily="49" charset="-128"/>
                <a:cs typeface="Times New Roman" panose="02020603050405020304" pitchFamily="18" charset="0"/>
              </a:rPr>
              <a:t>                     + </a:t>
            </a:r>
            <a:r>
              <a:rPr lang="en-US" sz="2200" dirty="0">
                <a:latin typeface="+mn-lt"/>
                <a:ea typeface="MS Mincho" panose="02020609040205080304" pitchFamily="49" charset="-128"/>
                <a:cs typeface="Times New Roman" panose="02020603050405020304" pitchFamily="18" charset="0"/>
              </a:rPr>
              <a:t>P</a:t>
            </a:r>
            <a:r>
              <a:rPr lang="el-GR" sz="2200" dirty="0">
                <a:latin typeface="+mn-lt"/>
                <a:ea typeface="MS Mincho" panose="02020609040205080304" pitchFamily="49" charset="-128"/>
                <a:cs typeface="Times New Roman" panose="02020603050405020304" pitchFamily="18" charset="0"/>
              </a:rPr>
              <a:t>  =   0</a:t>
            </a:r>
            <a:endParaRPr lang="el-GR" sz="2200" dirty="0">
              <a:effectLst/>
              <a:latin typeface="+mn-lt"/>
              <a:ea typeface="Times New Roman" panose="02020603050405020304" pitchFamily="18" charset="0"/>
            </a:endParaRPr>
          </a:p>
        </p:txBody>
      </p:sp>
    </p:spTree>
    <p:extLst>
      <p:ext uri="{BB962C8B-B14F-4D97-AF65-F5344CB8AC3E}">
        <p14:creationId xmlns:p14="http://schemas.microsoft.com/office/powerpoint/2010/main" val="323144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smtClean="0"/>
              <a:t>(</a:t>
            </a:r>
            <a:r>
              <a:rPr lang="en-US" sz="3600" b="0" dirty="0" smtClean="0"/>
              <a:t>2</a:t>
            </a:r>
            <a:r>
              <a:rPr lang="el-GR" sz="3600" b="0" dirty="0" smtClean="0"/>
              <a:t>/</a:t>
            </a:r>
            <a:r>
              <a:rPr lang="en-US" sz="3600" b="0" dirty="0" smtClean="0"/>
              <a:t>6</a:t>
            </a:r>
            <a:r>
              <a:rPr lang="el-GR" sz="3600" b="0" dirty="0" smtClean="0"/>
              <a:t>)</a:t>
            </a:r>
            <a:endParaRPr lang="el-GR" dirty="0"/>
          </a:p>
        </p:txBody>
      </p:sp>
      <p:sp>
        <p:nvSpPr>
          <p:cNvPr id="3" name="Θέση περιεχομένου 2"/>
          <p:cNvSpPr>
            <a:spLocks noGrp="1"/>
          </p:cNvSpPr>
          <p:nvPr>
            <p:ph idx="1"/>
          </p:nvPr>
        </p:nvSpPr>
        <p:spPr>
          <a:xfrm>
            <a:off x="455462" y="1484784"/>
            <a:ext cx="8229600" cy="864096"/>
          </a:xfrm>
        </p:spPr>
        <p:txBody>
          <a:bodyPr/>
          <a:lstStyle/>
          <a:p>
            <a:pPr marL="0" indent="0">
              <a:buNone/>
            </a:pPr>
            <a:r>
              <a:rPr lang="el-GR" b="1" dirty="0" smtClean="0"/>
              <a:t>Αρχικός πίνακας </a:t>
            </a:r>
            <a:r>
              <a:rPr lang="el-GR" dirty="0" smtClean="0"/>
              <a:t>(</a:t>
            </a:r>
            <a:r>
              <a:rPr lang="el-GR" dirty="0"/>
              <a:t>αρχική βασική λύση με Χi =0 &amp; β.μ. τις </a:t>
            </a:r>
            <a:r>
              <a:rPr lang="en-US" dirty="0"/>
              <a:t>S</a:t>
            </a:r>
            <a:r>
              <a:rPr lang="en-US" baseline="-25000" dirty="0"/>
              <a:t>i</a:t>
            </a:r>
            <a:r>
              <a:rPr lang="el-GR" dirty="0" smtClean="0"/>
              <a:t>, </a:t>
            </a:r>
            <a:r>
              <a:rPr lang="el-GR" dirty="0"/>
              <a:t>P):</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117300335"/>
              </p:ext>
            </p:extLst>
          </p:nvPr>
        </p:nvGraphicFramePr>
        <p:xfrm>
          <a:off x="439724" y="2276872"/>
          <a:ext cx="8162987" cy="1828800"/>
        </p:xfrm>
        <a:graphic>
          <a:graphicData uri="http://schemas.openxmlformats.org/drawingml/2006/table">
            <a:tbl>
              <a:tblPr firstRow="1" firstCol="1" lastRow="1" lastCol="1" bandRow="1" bandCol="1">
                <a:tableStyleId>{5940675A-B579-460E-94D1-54222C63F5DA}</a:tableStyleId>
              </a:tblPr>
              <a:tblGrid>
                <a:gridCol w="861207"/>
                <a:gridCol w="835449"/>
                <a:gridCol w="835449"/>
                <a:gridCol w="834329"/>
                <a:gridCol w="820890"/>
                <a:gridCol w="809691"/>
                <a:gridCol w="820890"/>
                <a:gridCol w="781694"/>
                <a:gridCol w="781694"/>
                <a:gridCol w="781694"/>
              </a:tblGrid>
              <a:tr h="0">
                <a:tc>
                  <a:txBody>
                    <a:bodyPr/>
                    <a:lstStyle/>
                    <a:p>
                      <a:pPr algn="ctr">
                        <a:spcAft>
                          <a:spcPts val="0"/>
                        </a:spcAft>
                      </a:pPr>
                      <a:r>
                        <a:rPr lang="el-GR" sz="2000" dirty="0">
                          <a:effectLst/>
                        </a:rPr>
                        <a:t>β.μ.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540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222250">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36095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smtClean="0"/>
              <a:t>(</a:t>
            </a:r>
            <a:r>
              <a:rPr lang="en-US" sz="3600" b="0" dirty="0" smtClean="0"/>
              <a:t>3</a:t>
            </a:r>
            <a:r>
              <a:rPr lang="el-GR" sz="3600" b="0" dirty="0" smtClean="0"/>
              <a:t>/</a:t>
            </a:r>
            <a:r>
              <a:rPr lang="en-US" sz="3600" b="0" dirty="0" smtClean="0"/>
              <a:t>6</a:t>
            </a:r>
            <a:r>
              <a:rPr lang="el-GR" sz="3600" b="0" dirty="0" smtClean="0"/>
              <a:t>)</a:t>
            </a:r>
            <a:endParaRPr lang="el-GR" dirty="0"/>
          </a:p>
        </p:txBody>
      </p:sp>
      <p:sp>
        <p:nvSpPr>
          <p:cNvPr id="3" name="Θέση περιεχομένου 2"/>
          <p:cNvSpPr>
            <a:spLocks noGrp="1"/>
          </p:cNvSpPr>
          <p:nvPr>
            <p:ph idx="1"/>
          </p:nvPr>
        </p:nvSpPr>
        <p:spPr>
          <a:xfrm>
            <a:off x="457200" y="1196752"/>
            <a:ext cx="8229600" cy="1296144"/>
          </a:xfrm>
        </p:spPr>
        <p:txBody>
          <a:bodyPr/>
          <a:lstStyle/>
          <a:p>
            <a:pPr marL="0" indent="0">
              <a:buNone/>
            </a:pPr>
            <a:r>
              <a:rPr lang="el-GR" b="1" dirty="0" smtClean="0"/>
              <a:t>1</a:t>
            </a:r>
            <a:r>
              <a:rPr lang="el-GR" b="1" baseline="30000" dirty="0" smtClean="0"/>
              <a:t>η</a:t>
            </a:r>
            <a:r>
              <a:rPr lang="el-GR" b="1" dirty="0" smtClean="0"/>
              <a:t> Επανάληψη </a:t>
            </a:r>
            <a:r>
              <a:rPr lang="el-GR" dirty="0" smtClean="0"/>
              <a:t>της </a:t>
            </a:r>
            <a:r>
              <a:rPr lang="en-US" dirty="0"/>
              <a:t>Simplex</a:t>
            </a:r>
            <a:r>
              <a:rPr lang="el-GR" dirty="0"/>
              <a:t>:</a:t>
            </a:r>
          </a:p>
          <a:p>
            <a:pPr marL="457200" lvl="1" indent="0">
              <a:buNone/>
            </a:pPr>
            <a:r>
              <a:rPr lang="el-GR" dirty="0"/>
              <a:t>Επιλέγουμε οδηγό στήλη &amp; οδηγό γραμμή: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066171756"/>
              </p:ext>
            </p:extLst>
          </p:nvPr>
        </p:nvGraphicFramePr>
        <p:xfrm>
          <a:off x="179512" y="2204864"/>
          <a:ext cx="8670735" cy="2133600"/>
        </p:xfrm>
        <a:graphic>
          <a:graphicData uri="http://schemas.openxmlformats.org/drawingml/2006/table">
            <a:tbl>
              <a:tblPr firstRow="1" firstCol="1" lastRow="1" lastCol="1" bandRow="1" bandCol="1">
                <a:tableStyleId>{5940675A-B579-460E-94D1-54222C63F5DA}</a:tableStyleId>
              </a:tblPr>
              <a:tblGrid>
                <a:gridCol w="834831"/>
                <a:gridCol w="809862"/>
                <a:gridCol w="809862"/>
                <a:gridCol w="808777"/>
                <a:gridCol w="795749"/>
                <a:gridCol w="784893"/>
                <a:gridCol w="795749"/>
                <a:gridCol w="757753"/>
                <a:gridCol w="443284"/>
                <a:gridCol w="792088"/>
                <a:gridCol w="1037887"/>
              </a:tblGrid>
              <a:tr h="0">
                <a:tc>
                  <a:txBody>
                    <a:bodyPr/>
                    <a:lstStyle/>
                    <a:p>
                      <a:pPr algn="ctr">
                        <a:spcAft>
                          <a:spcPts val="0"/>
                        </a:spcAft>
                      </a:pPr>
                      <a:r>
                        <a:rPr lang="el-GR" sz="2000" dirty="0">
                          <a:effectLst/>
                        </a:rPr>
                        <a:t>β.μ.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el-GR" sz="2000" dirty="0">
                          <a:effectLst/>
                        </a:rPr>
                        <a:t>30</a:t>
                      </a:r>
                      <a:endParaRPr lang="el-GR" sz="2000" dirty="0">
                        <a:effectLst/>
                        <a:latin typeface="Courier New" panose="02070309020205020404" pitchFamily="49"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900/30</a:t>
                      </a:r>
                    </a:p>
                    <a:p>
                      <a:pPr algn="ctr">
                        <a:spcAft>
                          <a:spcPts val="0"/>
                        </a:spcAft>
                      </a:pPr>
                      <a:r>
                        <a:rPr lang="el-GR" sz="2000" b="1" dirty="0">
                          <a:effectLst/>
                        </a:rPr>
                        <a:t>=30</a:t>
                      </a:r>
                      <a:endParaRPr lang="el-GR" sz="2000" b="1"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a:t>
                      </a:r>
                      <a:endParaRPr lang="el-GR" sz="2000" dirty="0">
                        <a:effectLst/>
                        <a:latin typeface="Courier New" panose="02070309020205020404" pitchFamily="49"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1000/30</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450/13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540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540/15</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222250">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-4700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-5500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2699792" y="2526545"/>
            <a:ext cx="648072" cy="288032"/>
          </a:xfrm>
          <a:prstGeom prst="rect">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537015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smtClean="0"/>
              <a:t>(</a:t>
            </a:r>
            <a:r>
              <a:rPr lang="en-US" sz="3600" b="0" dirty="0" smtClean="0"/>
              <a:t>4</a:t>
            </a:r>
            <a:r>
              <a:rPr lang="el-GR" sz="3600" b="0" dirty="0" smtClean="0"/>
              <a:t>/</a:t>
            </a:r>
            <a:r>
              <a:rPr lang="en-US" sz="3600" b="0" dirty="0" smtClean="0"/>
              <a:t>6</a:t>
            </a:r>
            <a:r>
              <a:rPr lang="el-GR" sz="3600" b="0" dirty="0" smtClean="0"/>
              <a:t>)</a:t>
            </a:r>
            <a:endParaRPr lang="el-GR" dirty="0"/>
          </a:p>
        </p:txBody>
      </p:sp>
      <p:sp>
        <p:nvSpPr>
          <p:cNvPr id="3" name="Θέση περιεχομένου 2"/>
          <p:cNvSpPr>
            <a:spLocks noGrp="1"/>
          </p:cNvSpPr>
          <p:nvPr>
            <p:ph idx="1"/>
          </p:nvPr>
        </p:nvSpPr>
        <p:spPr>
          <a:xfrm>
            <a:off x="457200" y="1196752"/>
            <a:ext cx="8229600" cy="1152128"/>
          </a:xfrm>
        </p:spPr>
        <p:txBody>
          <a:bodyPr>
            <a:normAutofit lnSpcReduction="10000"/>
          </a:bodyPr>
          <a:lstStyle/>
          <a:p>
            <a:pPr marL="0" indent="0">
              <a:buNone/>
            </a:pPr>
            <a:r>
              <a:rPr lang="el-GR" dirty="0"/>
              <a:t>Κάνουμε ένα (1) το οδηγό στοιχείο και μηδέν (0) τα υπόλοιπα στοιχεία της οδηγού στήλης. Εφόσον η λύση δεν είναι η βέλτιστη επιλέγουμε νέα οδηγό στήλη &amp; οδηγό γραμμή: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95490625"/>
              </p:ext>
            </p:extLst>
          </p:nvPr>
        </p:nvGraphicFramePr>
        <p:xfrm>
          <a:off x="179512" y="2564904"/>
          <a:ext cx="8712968" cy="2743200"/>
        </p:xfrm>
        <a:graphic>
          <a:graphicData uri="http://schemas.openxmlformats.org/drawingml/2006/table">
            <a:tbl>
              <a:tblPr firstRow="1" firstCol="1" lastRow="1" lastCol="1" bandRow="1" bandCol="1">
                <a:tableStyleId>{5940675A-B579-460E-94D1-54222C63F5DA}</a:tableStyleId>
              </a:tblPr>
              <a:tblGrid>
                <a:gridCol w="836280"/>
                <a:gridCol w="811267"/>
                <a:gridCol w="811267"/>
                <a:gridCol w="810180"/>
                <a:gridCol w="797130"/>
                <a:gridCol w="786255"/>
                <a:gridCol w="797130"/>
                <a:gridCol w="759068"/>
                <a:gridCol w="759068"/>
                <a:gridCol w="786255"/>
                <a:gridCol w="759068"/>
              </a:tblGrid>
              <a:tr h="0">
                <a:tc>
                  <a:txBody>
                    <a:bodyPr/>
                    <a:lstStyle/>
                    <a:p>
                      <a:pPr algn="ctr">
                        <a:spcAft>
                          <a:spcPts val="0"/>
                        </a:spcAft>
                      </a:pPr>
                      <a:r>
                        <a:rPr lang="el-GR" sz="2000" dirty="0">
                          <a:effectLst/>
                        </a:rPr>
                        <a:t>β.μ.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1</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30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30*2</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l-GR" sz="2000" dirty="0">
                          <a:effectLst/>
                        </a:rPr>
                        <a:t>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100/9</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60*2</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l-GR"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90*2/3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222250">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-350/3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0</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550/3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165000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1115616" y="3140968"/>
            <a:ext cx="648072" cy="288032"/>
          </a:xfrm>
          <a:prstGeom prst="rect">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93960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smtClean="0"/>
              <a:t>(</a:t>
            </a:r>
            <a:r>
              <a:rPr lang="en-US" sz="3600" b="0" dirty="0" smtClean="0"/>
              <a:t>5</a:t>
            </a:r>
            <a:r>
              <a:rPr lang="el-GR" sz="3600" b="0" dirty="0" smtClean="0"/>
              <a:t>/</a:t>
            </a:r>
            <a:r>
              <a:rPr lang="en-US" sz="3600" b="0" dirty="0" smtClean="0"/>
              <a:t>6</a:t>
            </a:r>
            <a:r>
              <a:rPr lang="el-GR" sz="3600" b="0" dirty="0" smtClean="0"/>
              <a:t>)</a:t>
            </a:r>
            <a:endParaRPr lang="el-GR" dirty="0"/>
          </a:p>
        </p:txBody>
      </p:sp>
      <p:sp>
        <p:nvSpPr>
          <p:cNvPr id="3" name="Θέση περιεχομένου 2"/>
          <p:cNvSpPr>
            <a:spLocks noGrp="1"/>
          </p:cNvSpPr>
          <p:nvPr>
            <p:ph idx="1"/>
          </p:nvPr>
        </p:nvSpPr>
        <p:spPr>
          <a:xfrm>
            <a:off x="529208" y="1478653"/>
            <a:ext cx="8229600" cy="432048"/>
          </a:xfrm>
        </p:spPr>
        <p:txBody>
          <a:bodyPr>
            <a:normAutofit lnSpcReduction="10000"/>
          </a:bodyPr>
          <a:lstStyle/>
          <a:p>
            <a:pPr marL="0" indent="0">
              <a:buNone/>
            </a:pPr>
            <a:r>
              <a:rPr lang="el-GR" b="1" dirty="0" smtClean="0"/>
              <a:t>2</a:t>
            </a:r>
            <a:r>
              <a:rPr lang="el-GR" b="1" baseline="30000" dirty="0" smtClean="0"/>
              <a:t>η</a:t>
            </a:r>
            <a:r>
              <a:rPr lang="en-US" b="1" dirty="0" smtClean="0"/>
              <a:t> </a:t>
            </a:r>
            <a:r>
              <a:rPr lang="el-GR" b="1" dirty="0" smtClean="0"/>
              <a:t>Επανάληψη </a:t>
            </a:r>
            <a:r>
              <a:rPr lang="el-GR" dirty="0" smtClean="0"/>
              <a:t>της </a:t>
            </a:r>
            <a:r>
              <a:rPr lang="en-US" dirty="0"/>
              <a:t>Simplex:</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315764092"/>
              </p:ext>
            </p:extLst>
          </p:nvPr>
        </p:nvGraphicFramePr>
        <p:xfrm>
          <a:off x="251520" y="1916832"/>
          <a:ext cx="8784975" cy="2438400"/>
        </p:xfrm>
        <a:graphic>
          <a:graphicData uri="http://schemas.openxmlformats.org/drawingml/2006/table">
            <a:tbl>
              <a:tblPr firstRow="1" firstCol="1" lastRow="1" lastCol="1" bandRow="1" bandCol="1">
                <a:tableStyleId>{5940675A-B579-460E-94D1-54222C63F5DA}</a:tableStyleId>
              </a:tblPr>
              <a:tblGrid>
                <a:gridCol w="843191"/>
                <a:gridCol w="817972"/>
                <a:gridCol w="817972"/>
                <a:gridCol w="816875"/>
                <a:gridCol w="803718"/>
                <a:gridCol w="792753"/>
                <a:gridCol w="803718"/>
                <a:gridCol w="765341"/>
                <a:gridCol w="595244"/>
                <a:gridCol w="962850"/>
                <a:gridCol w="765341"/>
              </a:tblGrid>
              <a:tr h="0">
                <a:tc>
                  <a:txBody>
                    <a:bodyPr/>
                    <a:lstStyle/>
                    <a:p>
                      <a:pPr algn="ctr">
                        <a:spcAft>
                          <a:spcPts val="0"/>
                        </a:spcAft>
                      </a:pPr>
                      <a:r>
                        <a:rPr lang="el-GR" sz="2000" dirty="0">
                          <a:effectLst/>
                        </a:rPr>
                        <a:t>β.μ.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Χ</a:t>
                      </a:r>
                      <a:r>
                        <a:rPr lang="el-GR"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4/45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220/9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88/3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-17/45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490/9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980/3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220/3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440/3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222250">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-350/3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1450/9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250/9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167778</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1979712" y="2219986"/>
            <a:ext cx="648072" cy="288032"/>
          </a:xfrm>
          <a:prstGeom prst="rect">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86300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Επίλυση </a:t>
            </a:r>
            <a:r>
              <a:rPr lang="el-GR" dirty="0" smtClean="0"/>
              <a:t>πιο </a:t>
            </a:r>
            <a:r>
              <a:rPr lang="el-GR" dirty="0"/>
              <a:t>σ</a:t>
            </a:r>
            <a:r>
              <a:rPr lang="el-GR" dirty="0" smtClean="0"/>
              <a:t>ύνθετων </a:t>
            </a:r>
            <a:r>
              <a:rPr lang="el-GR" dirty="0"/>
              <a:t>π</a:t>
            </a:r>
            <a:r>
              <a:rPr lang="el-GR" dirty="0" smtClean="0"/>
              <a:t>ροβλημάτων </a:t>
            </a:r>
            <a:r>
              <a:rPr lang="el-GR" dirty="0"/>
              <a:t>(ΠΓΠ) </a:t>
            </a:r>
          </a:p>
        </p:txBody>
      </p:sp>
      <p:sp>
        <p:nvSpPr>
          <p:cNvPr id="3" name="Θέση περιεχομένου 2"/>
          <p:cNvSpPr>
            <a:spLocks noGrp="1"/>
          </p:cNvSpPr>
          <p:nvPr>
            <p:ph idx="1"/>
          </p:nvPr>
        </p:nvSpPr>
        <p:spPr/>
        <p:txBody>
          <a:bodyPr>
            <a:normAutofit lnSpcReduction="10000"/>
          </a:bodyPr>
          <a:lstStyle/>
          <a:p>
            <a:pPr marL="0" indent="0">
              <a:buNone/>
            </a:pPr>
            <a:r>
              <a:rPr lang="el-GR" dirty="0"/>
              <a:t>Τα πραγματικά ΠΓΠ είναι συνήθως πολύ πιο σύνθετα με πολλές παραμέτρους, πολλές μεταβλητές και με πολλούς και αντικρουόμενους περιορισμούς. Παρακάτω θα δούμε σταδιακά μερικές πιο σύνθετες μορφές</a:t>
            </a:r>
            <a:r>
              <a:rPr lang="el-GR" dirty="0" smtClean="0"/>
              <a:t>.</a:t>
            </a:r>
          </a:p>
          <a:p>
            <a:pPr marL="0" indent="0" algn="ctr">
              <a:buNone/>
            </a:pPr>
            <a:r>
              <a:rPr lang="el-GR" b="1" dirty="0" smtClean="0">
                <a:solidFill>
                  <a:srgbClr val="820000"/>
                </a:solidFill>
              </a:rPr>
              <a:t>Πρόβλημα 3</a:t>
            </a:r>
          </a:p>
          <a:p>
            <a:pPr marL="0" indent="0">
              <a:buNone/>
            </a:pPr>
            <a:r>
              <a:rPr lang="el-GR" dirty="0"/>
              <a:t>Ένας αγρότης μπορεί να χρησιμοποιήσει δυο τύπους λιπασμάτων Α και Β. Σε κάθε σακί ο τύπος Α περιέχει 10 μονάδες Φωσφόρου, 3 Καλίου και 6 Αζώτου, ενώ, σε κάθε σακί τύπου Β περιέχονται 12 μονάδες Φωσφόρου, 5 Καλίου και 7 Αζώτου. Στην έκταση που καλλιεργεί χρειάζεται: το πολύ 1200 μον. Φωσφόρου και τουλάχιστον 315 μον. Καλίου και 504 Αζώτου. Αν ο τύπος Α κοστίζει 16 € το σακί και ο Β 20 € το σακί, πόσα σακιά από το κάθε είδος πρέπει να προμηθευτεί για να έχει το ελάχιστο κόστος;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38590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SIMPLEX </a:t>
            </a:r>
            <a:r>
              <a:rPr lang="el-GR" sz="3600" b="0" dirty="0" smtClean="0"/>
              <a:t>(</a:t>
            </a:r>
            <a:r>
              <a:rPr lang="en-US" sz="3600" b="0" dirty="0" smtClean="0"/>
              <a:t>6</a:t>
            </a:r>
            <a:r>
              <a:rPr lang="el-GR" sz="3600" b="0" dirty="0" smtClean="0"/>
              <a:t>/</a:t>
            </a:r>
            <a:r>
              <a:rPr lang="en-US" sz="3600" b="0" dirty="0" smtClean="0"/>
              <a:t>6</a:t>
            </a:r>
            <a:r>
              <a:rPr lang="el-GR" sz="36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5" name="Θέση περιεχομένου 2"/>
          <p:cNvSpPr>
            <a:spLocks noGrp="1"/>
          </p:cNvSpPr>
          <p:nvPr>
            <p:ph idx="1"/>
          </p:nvPr>
        </p:nvSpPr>
        <p:spPr>
          <a:xfrm>
            <a:off x="431930" y="1124744"/>
            <a:ext cx="8229600" cy="432048"/>
          </a:xfrm>
        </p:spPr>
        <p:txBody>
          <a:bodyPr>
            <a:normAutofit lnSpcReduction="10000"/>
          </a:bodyPr>
          <a:lstStyle/>
          <a:p>
            <a:pPr marL="0" indent="0">
              <a:buNone/>
            </a:pPr>
            <a:r>
              <a:rPr lang="en-US" b="1" dirty="0"/>
              <a:t>3</a:t>
            </a:r>
            <a:r>
              <a:rPr lang="el-GR" b="1" baseline="30000" dirty="0" smtClean="0"/>
              <a:t>η</a:t>
            </a:r>
            <a:r>
              <a:rPr lang="en-US" b="1" dirty="0" smtClean="0"/>
              <a:t> </a:t>
            </a:r>
            <a:r>
              <a:rPr lang="el-GR" b="1" dirty="0" smtClean="0"/>
              <a:t>Επανάληψη </a:t>
            </a:r>
            <a:r>
              <a:rPr lang="el-GR" dirty="0" smtClean="0"/>
              <a:t>της </a:t>
            </a:r>
            <a:r>
              <a:rPr lang="en-US" dirty="0"/>
              <a:t>Simplex:</a:t>
            </a:r>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250053518"/>
              </p:ext>
            </p:extLst>
          </p:nvPr>
        </p:nvGraphicFramePr>
        <p:xfrm>
          <a:off x="384984" y="1906084"/>
          <a:ext cx="8291264" cy="2743200"/>
        </p:xfrm>
        <a:graphic>
          <a:graphicData uri="http://schemas.openxmlformats.org/drawingml/2006/table">
            <a:tbl>
              <a:tblPr firstRow="1" firstCol="1" lastRow="1" lastCol="1" bandRow="1" bandCol="1">
                <a:tableStyleId>{5940675A-B579-460E-94D1-54222C63F5DA}</a:tableStyleId>
              </a:tblPr>
              <a:tblGrid>
                <a:gridCol w="871750"/>
                <a:gridCol w="845677"/>
                <a:gridCol w="845677"/>
                <a:gridCol w="844544"/>
                <a:gridCol w="830940"/>
                <a:gridCol w="819604"/>
                <a:gridCol w="830940"/>
                <a:gridCol w="791264"/>
                <a:gridCol w="791264"/>
                <a:gridCol w="819604"/>
              </a:tblGrid>
              <a:tr h="0">
                <a:tc>
                  <a:txBody>
                    <a:bodyPr/>
                    <a:lstStyle/>
                    <a:p>
                      <a:pPr algn="ctr">
                        <a:spcAft>
                          <a:spcPts val="0"/>
                        </a:spcAft>
                      </a:pPr>
                      <a:r>
                        <a:rPr lang="el-GR" sz="2000" dirty="0">
                          <a:effectLst/>
                        </a:rPr>
                        <a:t>β.μ.</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b="1" dirty="0">
                          <a:effectLst/>
                        </a:rPr>
                        <a:t>Χ</a:t>
                      </a:r>
                      <a:r>
                        <a:rPr lang="el-GR" sz="2000" b="1" baseline="-25000" dirty="0">
                          <a:effectLst/>
                        </a:rPr>
                        <a:t>3</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l-GR" sz="2000" baseline="-25000" dirty="0">
                          <a:effectLst/>
                        </a:rPr>
                        <a:t>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b="1" dirty="0">
                          <a:effectLst/>
                        </a:rPr>
                        <a:t>Χ</a:t>
                      </a:r>
                      <a:r>
                        <a:rPr lang="el-GR" sz="2000" b="1" baseline="-25000" dirty="0">
                          <a:effectLst/>
                        </a:rPr>
                        <a:t>2</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8/75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88/3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l-GR" sz="2000" b="1" dirty="0">
                          <a:effectLst/>
                        </a:rPr>
                        <a:t>Χ</a:t>
                      </a:r>
                      <a:r>
                        <a:rPr lang="el-GR" sz="2000" b="1" baseline="-25000" dirty="0">
                          <a:effectLst/>
                        </a:rPr>
                        <a:t>1</a:t>
                      </a:r>
                      <a:endParaRPr lang="el-GR" sz="2000" b="1"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100/9</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-89/225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446/9</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ctr">
                        <a:spcAft>
                          <a:spcPts val="0"/>
                        </a:spcAft>
                      </a:pPr>
                      <a:r>
                        <a:rPr lang="en-US" sz="2000" dirty="0">
                          <a:effectLst/>
                        </a:rPr>
                        <a:t>S</a:t>
                      </a:r>
                      <a:r>
                        <a:rPr lang="en-US" sz="2000" baseline="-25000" dirty="0">
                          <a:effectLst/>
                        </a:rPr>
                        <a:t>4</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-29/75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1/30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176/3</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222250">
                <a:tc>
                  <a:txBody>
                    <a:bodyPr/>
                    <a:lstStyle/>
                    <a:p>
                      <a:pPr algn="ctr">
                        <a:spcAft>
                          <a:spcPts val="0"/>
                        </a:spcAft>
                      </a:pPr>
                      <a:r>
                        <a:rPr lang="en-US" sz="2000" dirty="0">
                          <a:effectLst/>
                        </a:rPr>
                        <a:t>P</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140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1562/9</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171200</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7" name="Ορθογώνιο 6"/>
          <p:cNvSpPr/>
          <p:nvPr/>
        </p:nvSpPr>
        <p:spPr>
          <a:xfrm>
            <a:off x="467544" y="4869160"/>
            <a:ext cx="8490409" cy="1107996"/>
          </a:xfrm>
          <a:prstGeom prst="rect">
            <a:avLst/>
          </a:prstGeom>
        </p:spPr>
        <p:txBody>
          <a:bodyPr wrap="square">
            <a:spAutoFit/>
          </a:bodyPr>
          <a:lstStyle/>
          <a:p>
            <a:r>
              <a:rPr lang="el-GR" sz="2200" dirty="0">
                <a:latin typeface="+mn-lt"/>
              </a:rPr>
              <a:t>Εφόσον δεν υπάρχουν αρνητικές ποσότητες στο Ρ η διαδικασία της Simplex έχει τελειώσει και η λύση:  Χ1 = 100/9, Χ2 = 88/3, Χ3 = 0, με P = 171200, είναι η </a:t>
            </a:r>
            <a:r>
              <a:rPr lang="el-GR" sz="2200" b="1" dirty="0">
                <a:latin typeface="+mn-lt"/>
              </a:rPr>
              <a:t>βέλτιστη</a:t>
            </a:r>
            <a:r>
              <a:rPr lang="el-GR" sz="2200" dirty="0">
                <a:latin typeface="+mn-lt"/>
              </a:rPr>
              <a:t> λύση.</a:t>
            </a:r>
          </a:p>
        </p:txBody>
      </p:sp>
    </p:spTree>
    <p:extLst>
      <p:ext uri="{BB962C8B-B14F-4D97-AF65-F5344CB8AC3E}">
        <p14:creationId xmlns:p14="http://schemas.microsoft.com/office/powerpoint/2010/main" val="2785296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και </a:t>
            </a:r>
            <a:r>
              <a:rPr lang="el-GR" dirty="0" smtClean="0"/>
              <a:t>εφαρμογή </a:t>
            </a:r>
            <a:r>
              <a:rPr lang="el-GR" dirty="0"/>
              <a:t>της λ</a:t>
            </a:r>
            <a:r>
              <a:rPr lang="el-GR" dirty="0" smtClean="0"/>
              <a:t>ύσης</a:t>
            </a:r>
            <a:r>
              <a:rPr lang="en-US" dirty="0" smtClean="0"/>
              <a:t> </a:t>
            </a:r>
            <a:r>
              <a:rPr lang="en-US" sz="3200" b="0" dirty="0" smtClean="0"/>
              <a:t>(1/3)</a:t>
            </a:r>
            <a:endParaRPr lang="el-GR" sz="3200" b="0" dirty="0"/>
          </a:p>
        </p:txBody>
      </p:sp>
      <p:sp>
        <p:nvSpPr>
          <p:cNvPr id="3" name="Θέση περιεχομένου 2"/>
          <p:cNvSpPr>
            <a:spLocks noGrp="1"/>
          </p:cNvSpPr>
          <p:nvPr>
            <p:ph idx="1"/>
          </p:nvPr>
        </p:nvSpPr>
        <p:spPr/>
        <p:txBody>
          <a:bodyPr/>
          <a:lstStyle/>
          <a:p>
            <a:pPr marL="0" indent="0">
              <a:buNone/>
            </a:pPr>
            <a:r>
              <a:rPr lang="el-GR" dirty="0" smtClean="0"/>
              <a:t>Η </a:t>
            </a:r>
            <a:r>
              <a:rPr lang="el-GR" dirty="0"/>
              <a:t>παραπάνω λύση με Χ1 = 100/9 = 11.111, και Χ2 = 88/3 = 29.333, είναι μεν η βέλτιστη αλλά δεν είναι απ’ ευθείας εφαρμόσιμη γιατί οι ποσότητες Χi αφορούν ολόκληρες κατοικίες και επομένως θα πρέπει να είναι ακέραιες.</a:t>
            </a:r>
          </a:p>
          <a:p>
            <a:pPr marL="0" indent="0">
              <a:buNone/>
            </a:pPr>
            <a:r>
              <a:rPr lang="el-GR" dirty="0"/>
              <a:t>Τα ζεύγη των ακεραίων τιμών των Χi που ικανοποιούν τους περιορισμούς και βρίσκονται πλησιέστερα στις βέλτιστες τιμές είναι τα:</a:t>
            </a:r>
          </a:p>
          <a:p>
            <a:pPr marL="457200" indent="-457200">
              <a:buFont typeface="+mj-lt"/>
              <a:buAutoNum type="arabicParenR"/>
            </a:pPr>
            <a:r>
              <a:rPr lang="el-GR" dirty="0" smtClean="0"/>
              <a:t>Χ1 </a:t>
            </a:r>
            <a:r>
              <a:rPr lang="el-GR" dirty="0"/>
              <a:t>= 11, Χ2 = 29 με αντίστοιχο όφελος Ρ = </a:t>
            </a:r>
            <a:r>
              <a:rPr lang="el-GR" dirty="0" smtClean="0"/>
              <a:t>169300</a:t>
            </a:r>
            <a:r>
              <a:rPr lang="en-US" dirty="0" smtClean="0"/>
              <a:t>,</a:t>
            </a:r>
            <a:endParaRPr lang="el-GR" dirty="0"/>
          </a:p>
          <a:p>
            <a:pPr marL="457200" indent="-457200">
              <a:buFont typeface="+mj-lt"/>
              <a:buAutoNum type="arabicParenR"/>
            </a:pPr>
            <a:r>
              <a:rPr lang="el-GR" dirty="0" smtClean="0"/>
              <a:t>Χ1 </a:t>
            </a:r>
            <a:r>
              <a:rPr lang="el-GR" dirty="0"/>
              <a:t>= 12, Χ2 = 28 με αντίστοιχο όφελος Ρ = </a:t>
            </a:r>
            <a:r>
              <a:rPr lang="el-GR" dirty="0" smtClean="0"/>
              <a:t>167600</a:t>
            </a:r>
            <a:r>
              <a:rPr lang="en-US" dirty="0" smtClean="0"/>
              <a:t>,</a:t>
            </a:r>
            <a:endParaRPr lang="el-GR" dirty="0"/>
          </a:p>
          <a:p>
            <a:pPr marL="457200" indent="-457200">
              <a:buFont typeface="+mj-lt"/>
              <a:buAutoNum type="arabicParenR"/>
            </a:pPr>
            <a:r>
              <a:rPr lang="el-GR" dirty="0" smtClean="0"/>
              <a:t>Χ1 </a:t>
            </a:r>
            <a:r>
              <a:rPr lang="el-GR" dirty="0"/>
              <a:t>= 10, Χ2 = 30 με αντίστοιχο όφελος Ρ = </a:t>
            </a:r>
            <a:r>
              <a:rPr lang="el-GR" dirty="0" smtClean="0"/>
              <a:t>171000</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570204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και </a:t>
            </a:r>
            <a:r>
              <a:rPr lang="el-GR" dirty="0" smtClean="0"/>
              <a:t>εφαρμογή </a:t>
            </a:r>
            <a:r>
              <a:rPr lang="el-GR" dirty="0"/>
              <a:t>της </a:t>
            </a:r>
            <a:r>
              <a:rPr lang="el-GR" dirty="0" smtClean="0"/>
              <a:t>λύσης</a:t>
            </a:r>
            <a:r>
              <a:rPr lang="en-US" dirty="0" smtClean="0"/>
              <a:t> </a:t>
            </a:r>
            <a:r>
              <a:rPr lang="en-US" sz="32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Από τα παραπάνω ζεύγη επιλέγεται το τρίτο το οποίο δίνει και το μεγαλύτερο όφελος. Συνοψίζοντας τη λύση έχουμε</a:t>
            </a:r>
            <a:r>
              <a:rPr lang="el-GR" dirty="0" smtClean="0"/>
              <a:t>:</a:t>
            </a:r>
            <a:endParaRPr lang="en-US" dirty="0" smtClean="0"/>
          </a:p>
          <a:p>
            <a:pPr marL="0" indent="0">
              <a:buNone/>
            </a:pPr>
            <a:r>
              <a:rPr lang="el-GR" dirty="0"/>
              <a:t>Χ1 = 10, (Κατοικίες τύπου Α)	</a:t>
            </a:r>
          </a:p>
          <a:p>
            <a:pPr marL="0" indent="0">
              <a:buNone/>
            </a:pPr>
            <a:r>
              <a:rPr lang="el-GR" dirty="0"/>
              <a:t>Χ2 = 30, (Κατοικίες τύπου Β)</a:t>
            </a:r>
          </a:p>
          <a:p>
            <a:pPr marL="0" indent="0">
              <a:buNone/>
            </a:pPr>
            <a:r>
              <a:rPr lang="el-GR" dirty="0"/>
              <a:t>Χ3 = 0,  (Κατοικίες τύπου Γ)</a:t>
            </a:r>
          </a:p>
          <a:p>
            <a:pPr marL="0" indent="0">
              <a:buNone/>
            </a:pPr>
            <a:r>
              <a:rPr lang="el-GR" dirty="0"/>
              <a:t>S1 = 20, (Περιθώριο σε Τεμάχια)</a:t>
            </a:r>
          </a:p>
          <a:p>
            <a:pPr marL="0" indent="0">
              <a:buNone/>
            </a:pPr>
            <a:r>
              <a:rPr lang="el-GR" dirty="0"/>
              <a:t>S2 = 12, (Περιθώριο σε Μεταφορές)</a:t>
            </a:r>
          </a:p>
          <a:p>
            <a:pPr marL="0" indent="0">
              <a:buNone/>
            </a:pPr>
            <a:r>
              <a:rPr lang="el-GR" dirty="0"/>
              <a:t>S3 = 58, (Περιθώριο σε Εργ-ημέρες Ηλ./Μηχ. εργασιών)</a:t>
            </a:r>
          </a:p>
          <a:p>
            <a:pPr marL="0" indent="0">
              <a:buNone/>
            </a:pPr>
            <a:r>
              <a:rPr lang="el-GR" dirty="0"/>
              <a:t>S4 = 68, (Περιθώριο σε Εργ-ημέρες εργασιών Αποπεράτωσης)</a:t>
            </a:r>
          </a:p>
          <a:p>
            <a:pPr marL="0" indent="0">
              <a:buNone/>
            </a:pPr>
            <a:r>
              <a:rPr lang="el-GR" dirty="0"/>
              <a:t>Ρ  = 171000 (Καθαρό Κέρδος)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89977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Έλεγχος και </a:t>
            </a:r>
            <a:r>
              <a:rPr lang="el-GR" dirty="0" smtClean="0"/>
              <a:t>εφαρμογή </a:t>
            </a:r>
            <a:r>
              <a:rPr lang="el-GR" dirty="0"/>
              <a:t>της </a:t>
            </a:r>
            <a:r>
              <a:rPr lang="el-GR" dirty="0" smtClean="0"/>
              <a:t>λύσης</a:t>
            </a:r>
            <a:r>
              <a:rPr lang="en-US" dirty="0" smtClean="0"/>
              <a:t> </a:t>
            </a:r>
            <a:r>
              <a:rPr lang="en-US" sz="3200" b="0" dirty="0" smtClean="0"/>
              <a:t>(3/3)</a:t>
            </a:r>
            <a:endParaRPr lang="el-GR" dirty="0"/>
          </a:p>
        </p:txBody>
      </p:sp>
      <p:sp>
        <p:nvSpPr>
          <p:cNvPr id="3" name="Θέση περιεχομένου 2"/>
          <p:cNvSpPr>
            <a:spLocks noGrp="1"/>
          </p:cNvSpPr>
          <p:nvPr>
            <p:ph idx="1"/>
          </p:nvPr>
        </p:nvSpPr>
        <p:spPr>
          <a:xfrm>
            <a:off x="472161" y="1556792"/>
            <a:ext cx="8229600" cy="1584176"/>
          </a:xfrm>
        </p:spPr>
        <p:txBody>
          <a:bodyPr/>
          <a:lstStyle/>
          <a:p>
            <a:pPr marL="0" indent="0">
              <a:buNone/>
            </a:pPr>
            <a:r>
              <a:rPr lang="el-GR" dirty="0"/>
              <a:t>Η λύση αυτή, αν και δεν είναι η ιδανική, είναι </a:t>
            </a:r>
            <a:r>
              <a:rPr lang="el-GR" b="1" dirty="0"/>
              <a:t>η καλύτερη από τις εφαρμόσιμες λύσεις για το συγκεκριμένο πρόβλημα παραγωγής</a:t>
            </a:r>
            <a:r>
              <a:rPr lang="el-GR" dirty="0"/>
              <a:t> της κατασκευαστικής εταιρείας.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54775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a:t>
            </a:r>
            <a:r>
              <a:rPr lang="el-GR" dirty="0" smtClean="0"/>
              <a:t>επίλυση </a:t>
            </a:r>
            <a:r>
              <a:rPr lang="el-GR" dirty="0"/>
              <a:t>του </a:t>
            </a:r>
            <a:r>
              <a:rPr lang="el-GR" dirty="0" smtClean="0"/>
              <a:t>προβλήματος </a:t>
            </a:r>
            <a:r>
              <a:rPr lang="el-GR" dirty="0"/>
              <a:t>με EXCEL-SOLVER</a:t>
            </a:r>
          </a:p>
        </p:txBody>
      </p:sp>
      <p:sp>
        <p:nvSpPr>
          <p:cNvPr id="3" name="Θέση περιεχομένου 2"/>
          <p:cNvSpPr>
            <a:spLocks noGrp="1"/>
          </p:cNvSpPr>
          <p:nvPr>
            <p:ph idx="1"/>
          </p:nvPr>
        </p:nvSpPr>
        <p:spPr>
          <a:xfrm>
            <a:off x="467544" y="2132856"/>
            <a:ext cx="8229600" cy="1008112"/>
          </a:xfrm>
        </p:spPr>
        <p:txBody>
          <a:bodyPr/>
          <a:lstStyle/>
          <a:p>
            <a:pPr marL="0" indent="0" algn="ctr">
              <a:buNone/>
            </a:pPr>
            <a:r>
              <a:rPr lang="el-GR" dirty="0"/>
              <a:t>Παρουσιάζεται ζωντανά η λύση του προηγουμένου προβλήματος με την εφαρμογή Excel και το εργαλείο SOLVER.</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03626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Βασίλης Μούσας 2014. Βασίλης Μούσας. </a:t>
            </a:r>
            <a:r>
              <a:rPr lang="el-GR" sz="2000" dirty="0"/>
              <a:t>«Οικονομοτεχνική Ανάλυση και Διαχείριση. </a:t>
            </a:r>
            <a:r>
              <a:rPr lang="el-GR" sz="2000" dirty="0" smtClean="0"/>
              <a:t>Ενότητα 5</a:t>
            </a:r>
            <a:r>
              <a:rPr lang="en-US" sz="2000" dirty="0" smtClean="0"/>
              <a:t>:</a:t>
            </a:r>
            <a:r>
              <a:rPr lang="el-GR" sz="2000" dirty="0"/>
              <a:t> Ελαχιστοποίηση Κόστους με το Γραμμικό Προγραμματισμό».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965057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28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a:t>
            </a:r>
            <a:r>
              <a:rPr lang="el-GR" dirty="0" smtClean="0"/>
              <a:t>κόστους </a:t>
            </a:r>
            <a:r>
              <a:rPr lang="el-GR" dirty="0"/>
              <a:t>με  </a:t>
            </a:r>
            <a:r>
              <a:rPr lang="el-GR" dirty="0" smtClean="0"/>
              <a:t>γραμμικό </a:t>
            </a:r>
            <a:r>
              <a:rPr lang="el-GR" dirty="0"/>
              <a:t>π</a:t>
            </a:r>
            <a:r>
              <a:rPr lang="el-GR" dirty="0" smtClean="0"/>
              <a:t>ρογραμματισμό </a:t>
            </a:r>
            <a:r>
              <a:rPr lang="el-GR" sz="3600" b="0" dirty="0"/>
              <a:t>(</a:t>
            </a:r>
            <a:r>
              <a:rPr lang="el-GR" sz="3600" b="0" dirty="0" smtClean="0"/>
              <a:t>1/</a:t>
            </a:r>
            <a:r>
              <a:rPr lang="en-US" sz="3600" b="0" dirty="0" smtClean="0"/>
              <a:t>4</a:t>
            </a:r>
            <a:r>
              <a:rPr lang="el-GR" sz="3600" b="0" dirty="0" smtClean="0"/>
              <a:t>)</a:t>
            </a:r>
            <a:endParaRPr lang="el-GR" sz="3600" b="0" dirty="0"/>
          </a:p>
        </p:txBody>
      </p:sp>
      <p:sp>
        <p:nvSpPr>
          <p:cNvPr id="3" name="Θέση περιεχομένου 2"/>
          <p:cNvSpPr>
            <a:spLocks noGrp="1"/>
          </p:cNvSpPr>
          <p:nvPr>
            <p:ph idx="1"/>
          </p:nvPr>
        </p:nvSpPr>
        <p:spPr>
          <a:xfrm>
            <a:off x="457200" y="1628800"/>
            <a:ext cx="8229600" cy="3384376"/>
          </a:xfrm>
        </p:spPr>
        <p:txBody>
          <a:bodyPr>
            <a:normAutofit/>
          </a:bodyPr>
          <a:lstStyle/>
          <a:p>
            <a:pPr marL="0" indent="0" algn="ctr">
              <a:buNone/>
            </a:pPr>
            <a:r>
              <a:rPr lang="el-GR" b="1" dirty="0" smtClean="0">
                <a:solidFill>
                  <a:srgbClr val="820000"/>
                </a:solidFill>
              </a:rPr>
              <a:t>Μοντελοποίηση του προβλήματος:</a:t>
            </a:r>
          </a:p>
          <a:p>
            <a:pPr marL="457200" indent="-457200">
              <a:buFont typeface="+mj-lt"/>
              <a:buAutoNum type="arabicPeriod"/>
            </a:pPr>
            <a:r>
              <a:rPr lang="el-GR" dirty="0" smtClean="0"/>
              <a:t>Μεταβλητές </a:t>
            </a:r>
            <a:r>
              <a:rPr lang="el-GR" dirty="0"/>
              <a:t>: </a:t>
            </a:r>
          </a:p>
          <a:p>
            <a:pPr marL="914400" lvl="1" indent="-457200">
              <a:buFont typeface="+mj-lt"/>
              <a:buAutoNum type="alphaLcPeriod"/>
            </a:pPr>
            <a:r>
              <a:rPr lang="el-GR" dirty="0" smtClean="0"/>
              <a:t>αριθμός </a:t>
            </a:r>
            <a:r>
              <a:rPr lang="el-GR" dirty="0"/>
              <a:t>σακιών τύπου Α: Χ,</a:t>
            </a:r>
          </a:p>
          <a:p>
            <a:pPr marL="914400" lvl="1" indent="-457200">
              <a:buFont typeface="+mj-lt"/>
              <a:buAutoNum type="alphaLcPeriod"/>
            </a:pPr>
            <a:r>
              <a:rPr lang="el-GR" dirty="0" smtClean="0"/>
              <a:t>αριθμός </a:t>
            </a:r>
            <a:r>
              <a:rPr lang="el-GR" dirty="0"/>
              <a:t>σακιών τύπου Β: Υ.</a:t>
            </a:r>
          </a:p>
          <a:p>
            <a:pPr marL="457200" indent="-457200">
              <a:buFont typeface="+mj-lt"/>
              <a:buAutoNum type="arabicPeriod" startAt="2"/>
            </a:pPr>
            <a:r>
              <a:rPr lang="el-GR" dirty="0" smtClean="0"/>
              <a:t>Παράμετροι :</a:t>
            </a:r>
          </a:p>
          <a:p>
            <a:pPr marL="914400" lvl="1" indent="-457200">
              <a:buFont typeface="+mj-lt"/>
              <a:buAutoNum type="alphaLcPeriod"/>
            </a:pPr>
            <a:r>
              <a:rPr lang="el-GR" dirty="0" smtClean="0"/>
              <a:t>ο τύπος Α κοστίζει 16 € και περιέχει: 10 Φω, 3 Κα, 6 Αζ,</a:t>
            </a:r>
          </a:p>
          <a:p>
            <a:pPr marL="914400" lvl="1" indent="-457200">
              <a:buFont typeface="+mj-lt"/>
              <a:buAutoNum type="alphaLcPeriod"/>
            </a:pPr>
            <a:r>
              <a:rPr lang="el-GR" dirty="0" smtClean="0"/>
              <a:t>ο τύπος Β κοστίζει 20 € και περιέχει: 12 Φω, 5 Κα, 7 Αζ,</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878348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906748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61638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με  γραμμικό </a:t>
            </a:r>
            <a:r>
              <a:rPr lang="el-GR" dirty="0" smtClean="0"/>
              <a:t>προγραμματισμό </a:t>
            </a:r>
            <a:r>
              <a:rPr lang="el-GR" sz="3600" b="0" dirty="0" smtClean="0"/>
              <a:t>(2/</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Περιορισμοί : </a:t>
            </a:r>
          </a:p>
          <a:p>
            <a:r>
              <a:rPr lang="el-GR" dirty="0"/>
              <a:t>Η έκταση χρειάζεται: </a:t>
            </a:r>
          </a:p>
          <a:p>
            <a:pPr marL="857250" lvl="1" indent="-457200">
              <a:buFont typeface="+mj-lt"/>
              <a:buAutoNum type="alphaLcPeriod"/>
            </a:pPr>
            <a:r>
              <a:rPr lang="el-GR" dirty="0"/>
              <a:t>το πολύ 1200 Φω, </a:t>
            </a:r>
          </a:p>
          <a:p>
            <a:pPr marL="857250" lvl="1" indent="-457200">
              <a:buFont typeface="+mj-lt"/>
              <a:buAutoNum type="alphaLcPeriod"/>
            </a:pPr>
            <a:r>
              <a:rPr lang="el-GR" dirty="0"/>
              <a:t>τουλάχιστον 315 Κα, και, </a:t>
            </a:r>
          </a:p>
          <a:p>
            <a:pPr marL="857250" lvl="1" indent="-457200">
              <a:buFont typeface="+mj-lt"/>
              <a:buAutoNum type="alphaLcPeriod"/>
            </a:pPr>
            <a:r>
              <a:rPr lang="el-GR" dirty="0"/>
              <a:t>τουλάχιστον 504 Αζ. </a:t>
            </a:r>
          </a:p>
          <a:p>
            <a:pPr marL="857250" lvl="1" indent="-457200">
              <a:buFont typeface="+mj-lt"/>
              <a:buAutoNum type="alphaLcPeriod"/>
            </a:pPr>
            <a:r>
              <a:rPr lang="el-GR" dirty="0"/>
              <a:t>εννοείται επίσης ότι: Χ, Υ ≥ 0.</a:t>
            </a:r>
          </a:p>
          <a:p>
            <a:pPr marL="457200" indent="-457200">
              <a:buFont typeface="+mj-lt"/>
              <a:buAutoNum type="arabicPeriod" startAt="4"/>
            </a:pPr>
            <a:r>
              <a:rPr lang="el-GR" dirty="0"/>
              <a:t>Αντικειμενικός στόχος :</a:t>
            </a:r>
          </a:p>
          <a:p>
            <a:r>
              <a:rPr lang="el-GR" dirty="0"/>
              <a:t>Το συνολικό κόστος από την αγορά των σακιών Α (</a:t>
            </a:r>
            <a:r>
              <a:rPr lang="el-GR" dirty="0" smtClean="0"/>
              <a:t>X</a:t>
            </a:r>
            <a:r>
              <a:rPr lang="el-GR" dirty="0" smtClean="0">
                <a:latin typeface="Calibri" panose="020F0502020204030204" pitchFamily="34" charset="0"/>
              </a:rPr>
              <a:t>∙</a:t>
            </a:r>
            <a:r>
              <a:rPr lang="el-GR" dirty="0" smtClean="0"/>
              <a:t>16 </a:t>
            </a:r>
            <a:r>
              <a:rPr lang="el-GR" dirty="0"/>
              <a:t>€) και Β (</a:t>
            </a:r>
            <a:r>
              <a:rPr lang="el-GR" dirty="0" smtClean="0"/>
              <a:t>Υ</a:t>
            </a:r>
            <a:r>
              <a:rPr lang="el-GR" dirty="0" smtClean="0">
                <a:latin typeface="Calibri" panose="020F0502020204030204" pitchFamily="34" charset="0"/>
              </a:rPr>
              <a:t>∙</a:t>
            </a:r>
            <a:r>
              <a:rPr lang="el-GR" dirty="0" smtClean="0"/>
              <a:t>20 </a:t>
            </a:r>
            <a:r>
              <a:rPr lang="el-GR" dirty="0"/>
              <a:t>€) θα πρέπει να γίνει όσο το δυνατόν μικρότερο (min).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99902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με  γραμμικό προγραμματισμό </a:t>
            </a:r>
            <a:r>
              <a:rPr lang="el-GR" sz="3600" b="0" dirty="0" smtClean="0"/>
              <a:t>(3/</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a:xfrm>
            <a:off x="457200" y="1196752"/>
            <a:ext cx="8229600" cy="2016224"/>
          </a:xfrm>
        </p:spPr>
        <p:txBody>
          <a:bodyPr>
            <a:normAutofit lnSpcReduction="10000"/>
          </a:bodyPr>
          <a:lstStyle/>
          <a:p>
            <a:pPr marL="457200" indent="-457200">
              <a:buFont typeface="+mj-lt"/>
              <a:buAutoNum type="arabicPeriod" startAt="5"/>
            </a:pPr>
            <a:r>
              <a:rPr lang="el-GR" dirty="0" smtClean="0"/>
              <a:t>Πίνακας </a:t>
            </a:r>
            <a:r>
              <a:rPr lang="el-GR" dirty="0"/>
              <a:t>:</a:t>
            </a:r>
          </a:p>
          <a:p>
            <a:pPr marL="0" indent="0">
              <a:buNone/>
            </a:pPr>
            <a:r>
              <a:rPr lang="el-GR" dirty="0" smtClean="0"/>
              <a:t>Όταν </a:t>
            </a:r>
            <a:r>
              <a:rPr lang="el-GR" dirty="0"/>
              <a:t>έχουμε πολλούς περιορισμούς ή/και μεταβλητές, μας διευκολύνει να συγκεντρώσουμε σε ένα πίνακα όλα τα στοιχεία. Από τον πίνακα αυτόν προκύπτουν άμεσα οι ανισότητες του μοντέλου: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060286548"/>
              </p:ext>
            </p:extLst>
          </p:nvPr>
        </p:nvGraphicFramePr>
        <p:xfrm>
          <a:off x="1979712" y="2852936"/>
          <a:ext cx="6636067" cy="1828800"/>
        </p:xfrm>
        <a:graphic>
          <a:graphicData uri="http://schemas.openxmlformats.org/drawingml/2006/table">
            <a:tbl>
              <a:tblPr>
                <a:tableStyleId>{5940675A-B579-460E-94D1-54222C63F5DA}</a:tableStyleId>
              </a:tblPr>
              <a:tblGrid>
                <a:gridCol w="2216525"/>
                <a:gridCol w="1262578"/>
                <a:gridCol w="1267774"/>
                <a:gridCol w="1889190"/>
              </a:tblGrid>
              <a:tr h="0">
                <a:tc>
                  <a:txBody>
                    <a:bodyPr/>
                    <a:lstStyle/>
                    <a:p>
                      <a:pPr algn="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Τύπος Α</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Τύπος Β</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l-GR" sz="2000" dirty="0">
                          <a:effectLst/>
                        </a:rPr>
                        <a:t>Περιορισμοί</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r">
                        <a:spcAft>
                          <a:spcPts val="0"/>
                        </a:spcAft>
                      </a:pPr>
                      <a:r>
                        <a:rPr lang="el-GR" sz="2000" dirty="0">
                          <a:effectLst/>
                        </a:rPr>
                        <a:t>Μεταβλητές (σακ)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Χ</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Υ</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l-GR" sz="2000" dirty="0">
                          <a:effectLst/>
                        </a:rPr>
                        <a:t> </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r">
                        <a:spcAft>
                          <a:spcPts val="0"/>
                        </a:spcAft>
                      </a:pPr>
                      <a:r>
                        <a:rPr lang="el-GR" sz="2000" dirty="0">
                          <a:effectLst/>
                        </a:rPr>
                        <a:t>Φω (μον/σακ)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12</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n-US" sz="2000" dirty="0">
                          <a:effectLst/>
                        </a:rPr>
                        <a:t>max</a:t>
                      </a:r>
                      <a:r>
                        <a:rPr lang="el-GR" sz="2000" dirty="0">
                          <a:effectLst/>
                        </a:rPr>
                        <a:t> 1200 (μον)</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r">
                        <a:spcAft>
                          <a:spcPts val="0"/>
                        </a:spcAft>
                      </a:pPr>
                      <a:r>
                        <a:rPr lang="el-GR" sz="2000" dirty="0">
                          <a:effectLst/>
                        </a:rPr>
                        <a:t>Κα (μον/σακ)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3</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5</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n-US" sz="2000" dirty="0">
                          <a:effectLst/>
                        </a:rPr>
                        <a:t>min</a:t>
                      </a:r>
                      <a:r>
                        <a:rPr lang="el-GR" sz="2000" dirty="0">
                          <a:effectLst/>
                        </a:rPr>
                        <a:t> 315 (μον)</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r">
                        <a:spcAft>
                          <a:spcPts val="0"/>
                        </a:spcAft>
                      </a:pPr>
                      <a:r>
                        <a:rPr lang="el-GR" sz="2000" dirty="0">
                          <a:effectLst/>
                        </a:rPr>
                        <a:t>Αζ (μον/σακ)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7</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n-US" sz="2000" dirty="0">
                          <a:effectLst/>
                        </a:rPr>
                        <a:t>min</a:t>
                      </a:r>
                      <a:r>
                        <a:rPr lang="el-GR" sz="2000" dirty="0">
                          <a:effectLst/>
                        </a:rPr>
                        <a:t> 504 (μον)</a:t>
                      </a:r>
                      <a:endParaRPr lang="el-GR" sz="2000" dirty="0">
                        <a:effectLst/>
                        <a:latin typeface="Courier New" panose="02070309020205020404" pitchFamily="49" charset="0"/>
                        <a:ea typeface="Times New Roman" panose="02020603050405020304" pitchFamily="18" charset="0"/>
                      </a:endParaRPr>
                    </a:p>
                  </a:txBody>
                  <a:tcPr marL="68580" marR="68580" marT="0" marB="0"/>
                </a:tc>
              </a:tr>
              <a:tr h="0">
                <a:tc>
                  <a:txBody>
                    <a:bodyPr/>
                    <a:lstStyle/>
                    <a:p>
                      <a:pPr algn="r">
                        <a:spcAft>
                          <a:spcPts val="0"/>
                        </a:spcAft>
                      </a:pPr>
                      <a:r>
                        <a:rPr lang="el-GR" sz="2000" dirty="0">
                          <a:effectLst/>
                        </a:rPr>
                        <a:t>Κόστος (€/σακ)</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16</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lgn="ctr">
                        <a:spcAft>
                          <a:spcPts val="0"/>
                        </a:spcAft>
                      </a:pPr>
                      <a:r>
                        <a:rPr lang="el-GR" sz="2000" dirty="0">
                          <a:effectLst/>
                        </a:rPr>
                        <a:t>20</a:t>
                      </a:r>
                      <a:endParaRPr lang="el-GR" sz="2000" dirty="0">
                        <a:effectLst/>
                        <a:latin typeface="Courier New" panose="02070309020205020404" pitchFamily="49" charset="0"/>
                        <a:ea typeface="Times New Roman" panose="02020603050405020304" pitchFamily="18" charset="0"/>
                      </a:endParaRPr>
                    </a:p>
                  </a:txBody>
                  <a:tcPr marL="68580" marR="68580" marT="0" marB="0"/>
                </a:tc>
                <a:tc>
                  <a:txBody>
                    <a:bodyPr/>
                    <a:lstStyle/>
                    <a:p>
                      <a:pPr>
                        <a:spcAft>
                          <a:spcPts val="0"/>
                        </a:spcAft>
                      </a:pPr>
                      <a:r>
                        <a:rPr lang="el-GR" sz="2000" dirty="0">
                          <a:effectLst/>
                        </a:rPr>
                        <a:t>Ελάχιστο (</a:t>
                      </a:r>
                      <a:r>
                        <a:rPr lang="en-US" sz="2000" dirty="0">
                          <a:effectLst/>
                        </a:rPr>
                        <a:t>min</a:t>
                      </a:r>
                      <a:r>
                        <a:rPr lang="el-GR" sz="2000" dirty="0">
                          <a:effectLst/>
                        </a:rPr>
                        <a:t>)</a:t>
                      </a:r>
                      <a:endParaRPr lang="el-GR" sz="2000" dirty="0">
                        <a:effectLst/>
                        <a:latin typeface="Courier New" panose="02070309020205020404" pitchFamily="49" charset="0"/>
                        <a:ea typeface="Times New Roman" panose="02020603050405020304" pitchFamily="18" charset="0"/>
                      </a:endParaRPr>
                    </a:p>
                  </a:txBody>
                  <a:tcPr marL="68580" marR="68580" marT="0" marB="0"/>
                </a:tc>
              </a:tr>
            </a:tbl>
          </a:graphicData>
        </a:graphic>
      </p:graphicFrame>
      <p:sp>
        <p:nvSpPr>
          <p:cNvPr id="6" name="Ορθογώνιο 5"/>
          <p:cNvSpPr/>
          <p:nvPr/>
        </p:nvSpPr>
        <p:spPr>
          <a:xfrm>
            <a:off x="611560" y="4725144"/>
            <a:ext cx="1390509" cy="461665"/>
          </a:xfrm>
          <a:prstGeom prst="rect">
            <a:avLst/>
          </a:prstGeom>
        </p:spPr>
        <p:txBody>
          <a:bodyPr wrap="none">
            <a:spAutoFit/>
          </a:bodyPr>
          <a:lstStyle/>
          <a:p>
            <a:r>
              <a:rPr lang="el-GR" sz="2400" dirty="0">
                <a:latin typeface="+mn-lt"/>
              </a:rPr>
              <a:t>Μοντέλο:</a:t>
            </a:r>
          </a:p>
        </p:txBody>
      </p:sp>
      <mc:AlternateContent xmlns:mc="http://schemas.openxmlformats.org/markup-compatibility/2006" xmlns:a14="http://schemas.microsoft.com/office/drawing/2010/main">
        <mc:Choice Requires="a14">
          <p:sp>
            <p:nvSpPr>
              <p:cNvPr id="7" name="TextBox 6"/>
              <p:cNvSpPr txBox="1"/>
              <p:nvPr/>
            </p:nvSpPr>
            <p:spPr>
              <a:xfrm>
                <a:off x="2267744" y="4797152"/>
                <a:ext cx="3024336" cy="1938992"/>
              </a:xfrm>
              <a:prstGeom prst="rect">
                <a:avLst/>
              </a:prstGeom>
              <a:noFill/>
              <a:ln>
                <a:solidFill>
                  <a:schemeClr val="tx1"/>
                </a:solidFill>
              </a:ln>
            </p:spPr>
            <p:txBody>
              <a:bodyPr wrap="square" rtlCol="0">
                <a:spAutoFit/>
              </a:bodyPr>
              <a:lstStyle/>
              <a:p>
                <a:r>
                  <a:rPr lang="el-GR" sz="2400" dirty="0" smtClean="0">
                    <a:latin typeface="+mn-lt"/>
                  </a:rPr>
                  <a:t>ΥΤΠ</a:t>
                </a:r>
                <a:r>
                  <a:rPr lang="en-US" sz="2400" dirty="0" smtClean="0">
                    <a:latin typeface="+mn-lt"/>
                  </a:rPr>
                  <a: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≥0</m:t>
                    </m:r>
                  </m:oMath>
                </a14:m>
                <a:r>
                  <a:rPr lang="en-US" sz="2400" dirty="0" smtClean="0">
                    <a:latin typeface="+mn-lt"/>
                  </a:rPr>
                  <a:t> &amp; </a:t>
                </a:r>
                <a14:m>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≥0</m:t>
                    </m:r>
                  </m:oMath>
                </a14:m>
                <a:endParaRPr lang="en-US" sz="2400" dirty="0" smtClean="0">
                  <a:latin typeface="+mn-lt"/>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10</m:t>
                      </m:r>
                      <m:r>
                        <a:rPr lang="en-US" sz="2400" b="0" i="1" smtClean="0">
                          <a:latin typeface="Cambria Math" panose="02040503050406030204" pitchFamily="18" charset="0"/>
                        </a:rPr>
                        <m:t>𝑋</m:t>
                      </m:r>
                      <m:r>
                        <a:rPr lang="en-US" sz="2400" b="0" i="1" smtClean="0">
                          <a:latin typeface="Cambria Math" panose="02040503050406030204" pitchFamily="18" charset="0"/>
                        </a:rPr>
                        <m:t>+12</m:t>
                      </m:r>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≤1200</m:t>
                      </m:r>
                    </m:oMath>
                  </m:oMathPara>
                </a14:m>
                <a:endParaRPr lang="en-US" sz="2400" dirty="0" smtClean="0">
                  <a:latin typeface="+mn-lt"/>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rPr>
                        <m:t>𝑋</m:t>
                      </m:r>
                      <m:r>
                        <a:rPr lang="en-US" sz="2400" b="0" i="1" smtClean="0">
                          <a:latin typeface="Cambria Math" panose="02040503050406030204" pitchFamily="18" charset="0"/>
                        </a:rPr>
                        <m:t>+5</m:t>
                      </m:r>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≥315</m:t>
                      </m:r>
                    </m:oMath>
                  </m:oMathPara>
                </a14:m>
                <a:endParaRPr lang="en-US" sz="2400" b="0" dirty="0" smtClean="0">
                  <a:latin typeface="+mn-lt"/>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6</m:t>
                      </m:r>
                      <m:r>
                        <a:rPr lang="en-US" sz="2400" b="0" i="1" smtClean="0">
                          <a:latin typeface="Cambria Math" panose="02040503050406030204" pitchFamily="18" charset="0"/>
                        </a:rPr>
                        <m:t>𝑋</m:t>
                      </m:r>
                      <m:r>
                        <a:rPr lang="en-US" sz="2400" b="0" i="1" smtClean="0">
                          <a:latin typeface="Cambria Math" panose="02040503050406030204" pitchFamily="18" charset="0"/>
                        </a:rPr>
                        <m:t>+7</m:t>
                      </m:r>
                      <m:r>
                        <a:rPr lang="en-US" sz="2400" b="0" i="1" smtClean="0">
                          <a:latin typeface="Cambria Math" panose="02040503050406030204" pitchFamily="18" charset="0"/>
                        </a:rPr>
                        <m:t>𝑌</m:t>
                      </m:r>
                      <m:r>
                        <a:rPr lang="en-US" sz="2400" b="0" i="1" smtClean="0">
                          <a:latin typeface="Cambria Math" panose="02040503050406030204" pitchFamily="18" charset="0"/>
                          <a:ea typeface="Cambria Math" panose="02040503050406030204" pitchFamily="18" charset="0"/>
                        </a:rPr>
                        <m:t>≥504</m:t>
                      </m:r>
                    </m:oMath>
                  </m:oMathPara>
                </a14:m>
                <a:endParaRPr lang="en-US" sz="2400" b="0" dirty="0" smtClean="0">
                  <a:latin typeface="+mn-lt"/>
                  <a:ea typeface="Cambria Math" panose="02040503050406030204" pitchFamily="18" charset="0"/>
                </a:endParaRPr>
              </a:p>
              <a:p>
                <a:r>
                  <a:rPr lang="el-GR" sz="2400" dirty="0" smtClean="0">
                    <a:latin typeface="+mn-lt"/>
                  </a:rPr>
                  <a:t>ΑΣ</a:t>
                </a:r>
                <a:r>
                  <a:rPr lang="en-US" sz="2400" dirty="0" smtClean="0">
                    <a:latin typeface="+mn-lt"/>
                  </a:rPr>
                  <a:t>: min (16X+20Y)</a:t>
                </a:r>
                <a:endParaRPr lang="el-GR" sz="2400" dirty="0" smtClean="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67744" y="4797152"/>
                <a:ext cx="3024336" cy="1938992"/>
              </a:xfrm>
              <a:prstGeom prst="rect">
                <a:avLst/>
              </a:prstGeom>
              <a:blipFill rotWithShape="0">
                <a:blip r:embed="rId2"/>
                <a:stretch>
                  <a:fillRect l="-2811" t="-2188" b="-5938"/>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368539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Ελαχιστοποίηση κόστους με  γραμμικό </a:t>
            </a:r>
            <a:r>
              <a:rPr lang="el-GR" dirty="0" smtClean="0"/>
              <a:t>προγραμματισμό </a:t>
            </a:r>
            <a:r>
              <a:rPr lang="el-GR" sz="3600" b="0" dirty="0" smtClean="0"/>
              <a:t>(</a:t>
            </a:r>
            <a:r>
              <a:rPr lang="en-US" sz="3600" b="0" dirty="0" smtClean="0"/>
              <a:t>4</a:t>
            </a:r>
            <a:r>
              <a:rPr lang="el-GR" sz="3600" b="0" dirty="0" smtClean="0"/>
              <a:t>/</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a:xfrm>
            <a:off x="457200" y="1196752"/>
            <a:ext cx="8229600" cy="720080"/>
          </a:xfrm>
        </p:spPr>
        <p:txBody>
          <a:bodyPr/>
          <a:lstStyle/>
          <a:p>
            <a:pPr marL="0" indent="0">
              <a:buNone/>
            </a:pPr>
            <a:r>
              <a:rPr lang="el-GR" b="1" dirty="0" smtClean="0">
                <a:solidFill>
                  <a:srgbClr val="820000"/>
                </a:solidFill>
              </a:rPr>
              <a:t>Γραφική λύση:</a:t>
            </a:r>
            <a:endParaRPr lang="en-US" b="1" dirty="0" smtClean="0">
              <a:solidFill>
                <a:srgbClr val="820000"/>
              </a:solidFill>
            </a:endParaRPr>
          </a:p>
          <a:p>
            <a:pPr marL="0" indent="0">
              <a:buNone/>
            </a:pP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2050" name="Picture 2" descr="ORfi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32670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περιεχομένου 2"/>
          <p:cNvSpPr txBox="1">
            <a:spLocks/>
          </p:cNvSpPr>
          <p:nvPr/>
        </p:nvSpPr>
        <p:spPr>
          <a:xfrm>
            <a:off x="3923928" y="2088232"/>
            <a:ext cx="4986102" cy="267741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Η ΑΣ ελαχιστοποιείται στο σημείο D οπότε οι βέλτιστες τιμές των Χ &amp; Υ είναι οι συντεταγμένες του, Χ = 35 και Υ = 42. Δηλαδή η πιο οικονομική επιλογή είναι 35 σακιά τύπου Α και 42 τύπου Β με συνολικό κόστος 1400.</a:t>
            </a:r>
          </a:p>
        </p:txBody>
      </p:sp>
    </p:spTree>
    <p:extLst>
      <p:ext uri="{BB962C8B-B14F-4D97-AF65-F5344CB8AC3E}">
        <p14:creationId xmlns:p14="http://schemas.microsoft.com/office/powerpoint/2010/main" val="322813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Ανάγκη </a:t>
            </a:r>
            <a:r>
              <a:rPr lang="el-GR" dirty="0" smtClean="0"/>
              <a:t>αποδοτικότερων </a:t>
            </a:r>
            <a:r>
              <a:rPr lang="el-GR" dirty="0"/>
              <a:t>μ</a:t>
            </a:r>
            <a:r>
              <a:rPr lang="el-GR" dirty="0" smtClean="0"/>
              <a:t>εθόδων </a:t>
            </a:r>
            <a:r>
              <a:rPr lang="el-GR" dirty="0"/>
              <a:t>λ</a:t>
            </a:r>
            <a:r>
              <a:rPr lang="el-GR" dirty="0" smtClean="0"/>
              <a:t>ύσης ΠΓΠ</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Ένα πρόβλημα με 3 μεταβλητές θα μπορούσε ίσως να λυθεί γραφικά σε 3-D χώρο, όπου οι περιορισμοί είναι ολόκληρα επίπεδα και οι τομές τους ευθείες και μόνο οι τομές 3 επιπέδων θα είναι σημεία. Δεν είναι όμως κάτι απλό ούτε εύκολο</a:t>
            </a:r>
            <a:r>
              <a:rPr lang="el-GR" dirty="0" smtClean="0"/>
              <a:t>.</a:t>
            </a:r>
            <a:endParaRPr lang="el-GR" dirty="0"/>
          </a:p>
          <a:p>
            <a:pPr marL="0" indent="0">
              <a:buNone/>
            </a:pPr>
            <a:r>
              <a:rPr lang="el-GR" dirty="0"/>
              <a:t>Αν λοιπόν έχουμε ένα πρόβλημα με γενικά m περιορισμούς και n μεταβλητές τότε το πρόβλημά μας θα παρουσίαζε τα εξής χαρακτηριστικά: </a:t>
            </a:r>
          </a:p>
          <a:p>
            <a:r>
              <a:rPr lang="el-GR" dirty="0" smtClean="0"/>
              <a:t>Ο </a:t>
            </a:r>
            <a:r>
              <a:rPr lang="el-GR" dirty="0"/>
              <a:t>χώρος του είναι </a:t>
            </a:r>
            <a:r>
              <a:rPr lang="el-GR" dirty="0" smtClean="0"/>
              <a:t>n-διαστάσεων</a:t>
            </a:r>
            <a:r>
              <a:rPr lang="en-US" dirty="0" smtClean="0"/>
              <a:t>,</a:t>
            </a:r>
            <a:endParaRPr lang="el-GR" dirty="0"/>
          </a:p>
          <a:p>
            <a:r>
              <a:rPr lang="el-GR" dirty="0" smtClean="0"/>
              <a:t>Κάθε </a:t>
            </a:r>
            <a:r>
              <a:rPr lang="el-GR" dirty="0"/>
              <a:t>κορυφή του θα είναι η τομή n </a:t>
            </a:r>
            <a:r>
              <a:rPr lang="el-GR" dirty="0" smtClean="0"/>
              <a:t>υπερ-επιπέδων</a:t>
            </a:r>
            <a:r>
              <a:rPr lang="en-US" dirty="0" smtClean="0"/>
              <a:t>,</a:t>
            </a:r>
            <a:endParaRPr lang="el-GR" dirty="0"/>
          </a:p>
          <a:p>
            <a:r>
              <a:rPr lang="el-GR" dirty="0" smtClean="0"/>
              <a:t>Για </a:t>
            </a:r>
            <a:r>
              <a:rPr lang="el-GR" dirty="0"/>
              <a:t>κάθε σημείο θα πρέπει να λυθεί ένα σύστημα n εξισώσεων με n </a:t>
            </a:r>
            <a:r>
              <a:rPr lang="el-GR" dirty="0" smtClean="0"/>
              <a:t>αγνώστους</a:t>
            </a:r>
            <a:r>
              <a:rPr lang="en-US" dirty="0" smtClean="0"/>
              <a:t>,</a:t>
            </a:r>
            <a:endParaRPr lang="el-GR" dirty="0"/>
          </a:p>
          <a:p>
            <a:r>
              <a:rPr lang="el-GR" dirty="0" smtClean="0"/>
              <a:t>Το </a:t>
            </a:r>
            <a:r>
              <a:rPr lang="el-GR" dirty="0"/>
              <a:t>πλήθος των σημείων και των συστημάτων γίνεται πολύ μεγάλος αριθμός για μεγάλα m και n (όλοι οι συνδυασμοί των m+n ανά n).</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81334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Ανάγκη </a:t>
            </a:r>
            <a:r>
              <a:rPr lang="el-GR" dirty="0" smtClean="0"/>
              <a:t>αποδοτικότερων </a:t>
            </a:r>
            <a:r>
              <a:rPr lang="el-GR" dirty="0"/>
              <a:t>μ</a:t>
            </a:r>
            <a:r>
              <a:rPr lang="el-GR" dirty="0" smtClean="0"/>
              <a:t>εθόδων </a:t>
            </a:r>
            <a:r>
              <a:rPr lang="el-GR" dirty="0"/>
              <a:t>λ</a:t>
            </a:r>
            <a:r>
              <a:rPr lang="el-GR" dirty="0" smtClean="0"/>
              <a:t>ύσης </a:t>
            </a:r>
            <a:r>
              <a:rPr lang="el-GR" dirty="0"/>
              <a:t>ΠΓΠ</a:t>
            </a:r>
            <a:r>
              <a:rPr lang="en-US" dirty="0"/>
              <a:t> </a:t>
            </a:r>
            <a:r>
              <a:rPr lang="en-US" sz="3600" b="0" dirty="0" smtClean="0"/>
              <a:t>(2/2)</a:t>
            </a:r>
            <a:endParaRPr lang="el-GR" dirty="0"/>
          </a:p>
        </p:txBody>
      </p:sp>
      <p:sp>
        <p:nvSpPr>
          <p:cNvPr id="3" name="Θέση περιεχομένου 2"/>
          <p:cNvSpPr>
            <a:spLocks noGrp="1"/>
          </p:cNvSpPr>
          <p:nvPr>
            <p:ph idx="1"/>
          </p:nvPr>
        </p:nvSpPr>
        <p:spPr/>
        <p:txBody>
          <a:bodyPr/>
          <a:lstStyle/>
          <a:p>
            <a:r>
              <a:rPr lang="el-GR" dirty="0"/>
              <a:t>Τα παραπάνω φανερώνουν την ανάγκη να υπάρξει μια πιο αποδοτική μέθοδος για την βέλτιστη λύση των ΠΓΠ. Η μέθοδος αυτή υπάρχει,  προτάθηκε από τον G. Dantzig το 1947, και λέγεται μέθοδος SIMPLEX</a:t>
            </a:r>
            <a:r>
              <a:rPr lang="el-GR" dirty="0" smtClean="0"/>
              <a:t>.</a:t>
            </a:r>
            <a:endParaRPr lang="el-GR" dirty="0"/>
          </a:p>
          <a:p>
            <a:r>
              <a:rPr lang="el-GR" dirty="0"/>
              <a:t>Η εφαρμογή SOLVER του EXCEL υλοποιεί τον αλγόριθμο </a:t>
            </a:r>
            <a:r>
              <a:rPr lang="el-GR" b="1" dirty="0"/>
              <a:t>SIMPLEX</a:t>
            </a:r>
            <a:r>
              <a:rPr lang="el-GR" dirty="0"/>
              <a:t> και θα χρησιμοποιηθεί για τη λύση πιο σύνθετων προβλημάτων</a:t>
            </a:r>
            <a:r>
              <a:rPr lang="el-GR"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52675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Βελτιστοποίηση </a:t>
            </a:r>
            <a:r>
              <a:rPr lang="el-GR" dirty="0" smtClean="0"/>
              <a:t>παραγωγής </a:t>
            </a:r>
            <a:r>
              <a:rPr lang="el-GR" dirty="0"/>
              <a:t>μιας </a:t>
            </a:r>
            <a:r>
              <a:rPr lang="el-GR" dirty="0" smtClean="0"/>
              <a:t>κατασκευαστικής </a:t>
            </a:r>
            <a:r>
              <a:rPr lang="el-GR" dirty="0"/>
              <a:t>ε</a:t>
            </a:r>
            <a:r>
              <a:rPr lang="el-GR" dirty="0" smtClean="0"/>
              <a:t>ταιρείας</a:t>
            </a:r>
            <a:endParaRPr lang="el-GR" dirty="0"/>
          </a:p>
        </p:txBody>
      </p:sp>
      <p:sp>
        <p:nvSpPr>
          <p:cNvPr id="3" name="Θέση περιεχομένου 2"/>
          <p:cNvSpPr>
            <a:spLocks noGrp="1"/>
          </p:cNvSpPr>
          <p:nvPr>
            <p:ph idx="1"/>
          </p:nvPr>
        </p:nvSpPr>
        <p:spPr/>
        <p:txBody>
          <a:bodyPr/>
          <a:lstStyle/>
          <a:p>
            <a:pPr marL="0" indent="0">
              <a:buNone/>
            </a:pPr>
            <a:r>
              <a:rPr lang="el-GR" dirty="0"/>
              <a:t>Σαν προβλήματα παραγωγής χαρακτηρίζονται τα προβλήματα που έχουν σχέση με τη παραγωγική δραστηριότητα μιας επιχείρησης. Σε μια δομική επιχείρηση είναι βασικό να βρεθεί ο τρόπος που θα διαθέσει το προσωπικό της ώστε να της αποδίδει το μέγιστο όφελος. Το ίδιο σημαντική είναι και η βέλτιστη επιλογή των παραγόμενων προϊόντων. Στη συνέχεια θα δούμε ένα τυπικό πρόβλημα παραγωγής της δομικής βιομηχανίας.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789751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34fc5717ab3cfee311090e892d9ef4b91c77"/>
</p:tagLst>
</file>

<file path=ppt/theme/theme1.xml><?xml version="1.0" encoding="utf-8"?>
<a:theme xmlns:a="http://schemas.openxmlformats.org/drawingml/2006/main" name="OC_template_updated">
  <a:themeElements>
    <a:clrScheme name="Προσαρμοσμένο 1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2696</Words>
  <Application>Microsoft Office PowerPoint</Application>
  <PresentationFormat>Προβολή στην οθόνη (4:3)</PresentationFormat>
  <Paragraphs>637</Paragraphs>
  <Slides>31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OC_template_updated</vt:lpstr>
      <vt:lpstr>1_OC_template_updated</vt:lpstr>
      <vt:lpstr>Οικονομοτεχνική Ανάλυση και Διαχείριση</vt:lpstr>
      <vt:lpstr>Επίλυση πιο σύνθετων προβλημάτων (ΠΓΠ) </vt:lpstr>
      <vt:lpstr>Ελαχιστοποίηση κόστους με  γραμμικό προγραμματισμό (1/4)</vt:lpstr>
      <vt:lpstr>Ελαχιστοποίηση κόστους με  γραμμικό προγραμματισμό (2/4)</vt:lpstr>
      <vt:lpstr>Ελαχιστοποίηση κόστους με  γραμμικό προγραμματισμό (3/4)</vt:lpstr>
      <vt:lpstr>Ελαχιστοποίηση κόστους με  γραμμικό προγραμματισμό (4/4)</vt:lpstr>
      <vt:lpstr>Ανάγκη αποδοτικότερων μεθόδων λύσης ΠΓΠ (1/2)</vt:lpstr>
      <vt:lpstr>Ανάγκη αποδοτικότερων μεθόδων λύσης ΠΓΠ (2/2)</vt:lpstr>
      <vt:lpstr>Βελτιστοποίηση παραγωγής μιας κατασκευαστικής εταιρείας</vt:lpstr>
      <vt:lpstr>Το πρόβλημα παραγωγής της εταιρείας «Προκατασκευή ΑΕ» (1/3)</vt:lpstr>
      <vt:lpstr>Το πρόβλημα παραγωγής της εταιρείας «Προκατασκευή ΑΕ» (2/3)</vt:lpstr>
      <vt:lpstr>Το πρόβλημα παραγωγής της εταιρείας «Προκατασκευή ΑΕ» (3/3)</vt:lpstr>
      <vt:lpstr>Το μοντέλο του προβλήματος παραγωγής (1/2)</vt:lpstr>
      <vt:lpstr>Το μοντέλο του προβλήματος παραγωγής (2/2)</vt:lpstr>
      <vt:lpstr>Η επίλυση του προβλήματος με  SIMPLEX (1/6)</vt:lpstr>
      <vt:lpstr>Η επίλυση του προβλήματος με  SIMPLEX (2/6)</vt:lpstr>
      <vt:lpstr>Η επίλυση του προβλήματος με  SIMPLEX (3/6)</vt:lpstr>
      <vt:lpstr>Η επίλυση του προβλήματος με  SIMPLEX (4/6)</vt:lpstr>
      <vt:lpstr>Η επίλυση του προβλήματος με  SIMPLEX (5/6)</vt:lpstr>
      <vt:lpstr>Η επίλυση του προβλήματος με  SIMPLEX (6/6)</vt:lpstr>
      <vt:lpstr>Έλεγχος και εφαρμογή της λύσης (1/3)</vt:lpstr>
      <vt:lpstr>Έλεγχος και εφαρμογή της λύσης (2/3)</vt:lpstr>
      <vt:lpstr>Έλεγχος και εφαρμογή της λύσης (3/3)</vt:lpstr>
      <vt:lpstr>Η επίλυση του προβλήματος με EXCEL-SOLVER</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51</cp:revision>
  <dcterms:created xsi:type="dcterms:W3CDTF">2013-03-04T13:35:19Z</dcterms:created>
  <dcterms:modified xsi:type="dcterms:W3CDTF">2015-04-15T12:46:34Z</dcterms:modified>
</cp:coreProperties>
</file>