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8" r:id="rId3"/>
  </p:sldMasterIdLst>
  <p:notesMasterIdLst>
    <p:notesMasterId r:id="rId36"/>
  </p:notesMasterIdLst>
  <p:handoutMasterIdLst>
    <p:handoutMasterId r:id="rId37"/>
  </p:handoutMasterIdLst>
  <p:sldIdLst>
    <p:sldId id="256" r:id="rId4"/>
    <p:sldId id="268" r:id="rId5"/>
    <p:sldId id="269" r:id="rId6"/>
    <p:sldId id="288" r:id="rId7"/>
    <p:sldId id="270" r:id="rId8"/>
    <p:sldId id="287" r:id="rId9"/>
    <p:sldId id="271" r:id="rId10"/>
    <p:sldId id="289" r:id="rId11"/>
    <p:sldId id="272" r:id="rId12"/>
    <p:sldId id="273" r:id="rId13"/>
    <p:sldId id="290" r:id="rId14"/>
    <p:sldId id="274" r:id="rId15"/>
    <p:sldId id="275" r:id="rId16"/>
    <p:sldId id="276" r:id="rId17"/>
    <p:sldId id="277" r:id="rId18"/>
    <p:sldId id="278" r:id="rId19"/>
    <p:sldId id="291" r:id="rId20"/>
    <p:sldId id="279" r:id="rId21"/>
    <p:sldId id="280" r:id="rId22"/>
    <p:sldId id="281" r:id="rId23"/>
    <p:sldId id="282" r:id="rId24"/>
    <p:sldId id="283" r:id="rId25"/>
    <p:sldId id="284" r:id="rId26"/>
    <p:sldId id="285" r:id="rId27"/>
    <p:sldId id="286" r:id="rId28"/>
    <p:sldId id="257" r:id="rId29"/>
    <p:sldId id="262" r:id="rId30"/>
    <p:sldId id="264" r:id="rId31"/>
    <p:sldId id="292" r:id="rId32"/>
    <p:sldId id="293" r:id="rId33"/>
    <p:sldId id="266"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F32A82B9-4723-4660-BF1D-A4E3110A78B0}"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F3B40143-D72E-423E-B754-EBCC1A67408A}" type="slidenum">
              <a:rPr lang="el-GR"/>
              <a:pPr>
                <a:defRPr/>
              </a:pPr>
              <a:t>‹#›</a:t>
            </a:fld>
            <a:endParaRPr lang="el-GR"/>
          </a:p>
        </p:txBody>
      </p:sp>
    </p:spTree>
    <p:extLst>
      <p:ext uri="{BB962C8B-B14F-4D97-AF65-F5344CB8AC3E}">
        <p14:creationId xmlns:p14="http://schemas.microsoft.com/office/powerpoint/2010/main" val="237830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3127B4C-3E7C-486E-9A44-3DE92C709D9F}"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C38C63F8-FA88-4D78-8D23-7E35BDBE4528}" type="slidenum">
              <a:rPr lang="el-GR"/>
              <a:pPr>
                <a:defRPr/>
              </a:pPr>
              <a:t>‹#›</a:t>
            </a:fld>
            <a:endParaRPr lang="el-GR"/>
          </a:p>
        </p:txBody>
      </p:sp>
    </p:spTree>
    <p:extLst>
      <p:ext uri="{BB962C8B-B14F-4D97-AF65-F5344CB8AC3E}">
        <p14:creationId xmlns:p14="http://schemas.microsoft.com/office/powerpoint/2010/main" val="34594046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F19A7A62-FC85-4626-A33E-0C98F77BBC68}" type="slidenum">
              <a:rPr lang="el-GR" altLang="el-GR" smtClean="0"/>
              <a:pPr/>
              <a:t>0</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813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7EBC51B1-1F54-4D03-A70C-70BA779D540E}" type="slidenum">
              <a:rPr lang="el-GR" altLang="el-GR" smtClean="0"/>
              <a:pPr/>
              <a:t>25</a:t>
            </a:fld>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4551D850-CF83-4B31-8269-4C62A206E6D9}" type="slidenum">
              <a:rPr lang="el-GR" altLang="el-GR" smtClean="0"/>
              <a:pPr/>
              <a:t>26</a:t>
            </a:fld>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24C0D47-C608-49DF-9145-CF8A316B9741}" type="slidenum">
              <a:rPr lang="el-GR" altLang="el-GR" smtClean="0"/>
              <a:pPr/>
              <a:t>27</a:t>
            </a:fld>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56BA2DE-04BD-4256-8EDB-26570F2A4869}" type="slidenum">
              <a:rPr lang="el-GR" altLang="el-GR" smtClean="0"/>
              <a:pPr/>
              <a:t>30</a:t>
            </a:fld>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5837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196BB6A-3229-4F4E-ADD1-24368B963CC9}" type="slidenum">
              <a:rPr lang="el-GR" altLang="el-GR" smtClean="0"/>
              <a:pPr/>
              <a:t>31</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BF4FAAC-5DEE-48D4-BFB4-AEC190741CB1}" type="slidenum">
              <a:rPr lang="el-GR"/>
              <a:pPr>
                <a:defRPr/>
              </a:pPr>
              <a:t>‹#›</a:t>
            </a:fld>
            <a:endParaRPr lang="el-GR"/>
          </a:p>
        </p:txBody>
      </p:sp>
    </p:spTree>
    <p:extLst>
      <p:ext uri="{BB962C8B-B14F-4D97-AF65-F5344CB8AC3E}">
        <p14:creationId xmlns:p14="http://schemas.microsoft.com/office/powerpoint/2010/main" val="188379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4E8D431-27A3-4CC3-A33D-74CC89B2744F}" type="slidenum">
              <a:rPr lang="el-GR"/>
              <a:pPr>
                <a:defRPr/>
              </a:pPr>
              <a:t>‹#›</a:t>
            </a:fld>
            <a:endParaRPr lang="el-GR"/>
          </a:p>
        </p:txBody>
      </p:sp>
    </p:spTree>
    <p:extLst>
      <p:ext uri="{BB962C8B-B14F-4D97-AF65-F5344CB8AC3E}">
        <p14:creationId xmlns:p14="http://schemas.microsoft.com/office/powerpoint/2010/main" val="330245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DE11BA9-99BE-446A-8B51-49E6B84CD862}" type="slidenum">
              <a:rPr lang="el-GR"/>
              <a:pPr>
                <a:defRPr/>
              </a:pPr>
              <a:t>‹#›</a:t>
            </a:fld>
            <a:endParaRPr lang="el-GR"/>
          </a:p>
        </p:txBody>
      </p:sp>
    </p:spTree>
    <p:extLst>
      <p:ext uri="{BB962C8B-B14F-4D97-AF65-F5344CB8AC3E}">
        <p14:creationId xmlns:p14="http://schemas.microsoft.com/office/powerpoint/2010/main" val="2450477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D6F38BE-CE6A-4A62-892E-5564131A8E8A}" type="slidenum">
              <a:rPr lang="el-GR"/>
              <a:pPr>
                <a:defRPr/>
              </a:pPr>
              <a:t>‹#›</a:t>
            </a:fld>
            <a:endParaRPr lang="el-GR"/>
          </a:p>
        </p:txBody>
      </p:sp>
    </p:spTree>
    <p:extLst>
      <p:ext uri="{BB962C8B-B14F-4D97-AF65-F5344CB8AC3E}">
        <p14:creationId xmlns:p14="http://schemas.microsoft.com/office/powerpoint/2010/main" val="599416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3A1D61E-1F4B-4916-8987-D9264B4B52FD}" type="slidenum">
              <a:rPr lang="el-GR"/>
              <a:pPr>
                <a:defRPr/>
              </a:pPr>
              <a:t>‹#›</a:t>
            </a:fld>
            <a:endParaRPr lang="el-GR"/>
          </a:p>
        </p:txBody>
      </p:sp>
    </p:spTree>
    <p:extLst>
      <p:ext uri="{BB962C8B-B14F-4D97-AF65-F5344CB8AC3E}">
        <p14:creationId xmlns:p14="http://schemas.microsoft.com/office/powerpoint/2010/main" val="3251962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47A33C8-9F56-44E9-80DE-44706F8285C4}" type="slidenum">
              <a:rPr lang="el-GR"/>
              <a:pPr>
                <a:defRPr/>
              </a:pPr>
              <a:t>‹#›</a:t>
            </a:fld>
            <a:endParaRPr lang="el-GR"/>
          </a:p>
        </p:txBody>
      </p:sp>
    </p:spTree>
    <p:extLst>
      <p:ext uri="{BB962C8B-B14F-4D97-AF65-F5344CB8AC3E}">
        <p14:creationId xmlns:p14="http://schemas.microsoft.com/office/powerpoint/2010/main" val="1250564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52DB17AE-73DF-4A99-B898-04F4C55EC831}" type="slidenum">
              <a:rPr lang="el-GR"/>
              <a:pPr>
                <a:defRPr/>
              </a:pPr>
              <a:t>‹#›</a:t>
            </a:fld>
            <a:endParaRPr lang="el-GR"/>
          </a:p>
        </p:txBody>
      </p:sp>
    </p:spTree>
    <p:extLst>
      <p:ext uri="{BB962C8B-B14F-4D97-AF65-F5344CB8AC3E}">
        <p14:creationId xmlns:p14="http://schemas.microsoft.com/office/powerpoint/2010/main" val="624442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827BAB7D-5E13-4E29-B298-6286B93493EE}" type="slidenum">
              <a:rPr lang="el-GR"/>
              <a:pPr>
                <a:defRPr/>
              </a:pPr>
              <a:t>‹#›</a:t>
            </a:fld>
            <a:endParaRPr lang="el-GR"/>
          </a:p>
        </p:txBody>
      </p:sp>
    </p:spTree>
    <p:extLst>
      <p:ext uri="{BB962C8B-B14F-4D97-AF65-F5344CB8AC3E}">
        <p14:creationId xmlns:p14="http://schemas.microsoft.com/office/powerpoint/2010/main" val="702185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C063911-18E1-4D15-8D0E-0FAA52315744}" type="slidenum">
              <a:rPr lang="el-GR"/>
              <a:pPr>
                <a:defRPr/>
              </a:pPr>
              <a:t>‹#›</a:t>
            </a:fld>
            <a:endParaRPr lang="el-GR"/>
          </a:p>
        </p:txBody>
      </p:sp>
    </p:spTree>
    <p:extLst>
      <p:ext uri="{BB962C8B-B14F-4D97-AF65-F5344CB8AC3E}">
        <p14:creationId xmlns:p14="http://schemas.microsoft.com/office/powerpoint/2010/main" val="3401685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6670A7F-3C05-40EB-9950-1931FC85BB8B}" type="slidenum">
              <a:rPr lang="el-GR"/>
              <a:pPr>
                <a:defRPr/>
              </a:pPr>
              <a:t>‹#›</a:t>
            </a:fld>
            <a:endParaRPr lang="el-GR"/>
          </a:p>
        </p:txBody>
      </p:sp>
    </p:spTree>
    <p:extLst>
      <p:ext uri="{BB962C8B-B14F-4D97-AF65-F5344CB8AC3E}">
        <p14:creationId xmlns:p14="http://schemas.microsoft.com/office/powerpoint/2010/main" val="33531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1CFDE9D-EBBC-4857-AFB3-67621547C3EF}" type="slidenum">
              <a:rPr lang="el-GR"/>
              <a:pPr>
                <a:defRPr/>
              </a:pPr>
              <a:t>‹#›</a:t>
            </a:fld>
            <a:endParaRPr lang="el-GR"/>
          </a:p>
        </p:txBody>
      </p:sp>
    </p:spTree>
    <p:extLst>
      <p:ext uri="{BB962C8B-B14F-4D97-AF65-F5344CB8AC3E}">
        <p14:creationId xmlns:p14="http://schemas.microsoft.com/office/powerpoint/2010/main" val="360907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321F535-20BA-4237-A48F-5652372BEF47}" type="slidenum">
              <a:rPr lang="el-GR"/>
              <a:pPr>
                <a:defRPr/>
              </a:pPr>
              <a:t>‹#›</a:t>
            </a:fld>
            <a:endParaRPr lang="el-GR"/>
          </a:p>
        </p:txBody>
      </p:sp>
    </p:spTree>
    <p:extLst>
      <p:ext uri="{BB962C8B-B14F-4D97-AF65-F5344CB8AC3E}">
        <p14:creationId xmlns:p14="http://schemas.microsoft.com/office/powerpoint/2010/main" val="963369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5737ACE-AD8D-4CE8-BF10-6A1818E43BF5}" type="slidenum">
              <a:rPr lang="el-GR"/>
              <a:pPr>
                <a:defRPr/>
              </a:pPr>
              <a:t>‹#›</a:t>
            </a:fld>
            <a:endParaRPr lang="el-GR"/>
          </a:p>
        </p:txBody>
      </p:sp>
    </p:spTree>
    <p:extLst>
      <p:ext uri="{BB962C8B-B14F-4D97-AF65-F5344CB8AC3E}">
        <p14:creationId xmlns:p14="http://schemas.microsoft.com/office/powerpoint/2010/main" val="2273949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p:spPr>
        <p:txBody>
          <a:bodyPr/>
          <a:lstStyle>
            <a:lvl1pPr>
              <a:defRPr/>
            </a:lvl1pPr>
          </a:lstStyle>
          <a:p>
            <a:pPr>
              <a:defRPr/>
            </a:pPr>
            <a:endParaRPr lang="el-GR"/>
          </a:p>
        </p:txBody>
      </p:sp>
      <p:sp>
        <p:nvSpPr>
          <p:cNvPr id="3" name="Θέση υποσέλιδου 2"/>
          <p:cNvSpPr>
            <a:spLocks noGrp="1"/>
          </p:cNvSpPr>
          <p:nvPr>
            <p:ph type="ftr" sz="quarter" idx="11"/>
          </p:nvPr>
        </p:nvSpPr>
        <p:spPr>
          <a:xfrm>
            <a:off x="3124200" y="6356350"/>
            <a:ext cx="2895600" cy="365125"/>
          </a:xfrm>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a:xfrm>
            <a:off x="6553200" y="6356350"/>
            <a:ext cx="2133600" cy="365125"/>
          </a:xfrm>
        </p:spPr>
        <p:txBody>
          <a:bodyPr/>
          <a:lstStyle>
            <a:lvl1pPr>
              <a:defRPr/>
            </a:lvl1pPr>
          </a:lstStyle>
          <a:p>
            <a:pPr>
              <a:defRPr/>
            </a:pPr>
            <a:fld id="{A33E22EE-2931-4C7B-80B1-91AABD10CE3B}" type="slidenum">
              <a:rPr lang="el-GR"/>
              <a:pPr>
                <a:defRPr/>
              </a:pPr>
              <a:t>‹#›</a:t>
            </a:fld>
            <a:endParaRPr lang="el-GR"/>
          </a:p>
        </p:txBody>
      </p:sp>
    </p:spTree>
    <p:extLst>
      <p:ext uri="{BB962C8B-B14F-4D97-AF65-F5344CB8AC3E}">
        <p14:creationId xmlns:p14="http://schemas.microsoft.com/office/powerpoint/2010/main" val="300238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79CCABD-32CB-428A-B3E5-7E95E1E67CD6}" type="slidenum">
              <a:rPr lang="el-GR"/>
              <a:pPr>
                <a:defRPr/>
              </a:pPr>
              <a:t>‹#›</a:t>
            </a:fld>
            <a:endParaRPr lang="el-GR"/>
          </a:p>
        </p:txBody>
      </p:sp>
    </p:spTree>
    <p:extLst>
      <p:ext uri="{BB962C8B-B14F-4D97-AF65-F5344CB8AC3E}">
        <p14:creationId xmlns:p14="http://schemas.microsoft.com/office/powerpoint/2010/main" val="3369982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0717E81-8F88-47CA-A4AE-EE079DF57E42}" type="slidenum">
              <a:rPr lang="el-GR"/>
              <a:pPr>
                <a:defRPr/>
              </a:pPr>
              <a:t>‹#›</a:t>
            </a:fld>
            <a:endParaRPr lang="el-GR"/>
          </a:p>
        </p:txBody>
      </p:sp>
    </p:spTree>
    <p:extLst>
      <p:ext uri="{BB962C8B-B14F-4D97-AF65-F5344CB8AC3E}">
        <p14:creationId xmlns:p14="http://schemas.microsoft.com/office/powerpoint/2010/main" val="65667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B9F9178-7130-48D6-B22F-E00863490412}" type="slidenum">
              <a:rPr lang="el-GR"/>
              <a:pPr>
                <a:defRPr/>
              </a:pPr>
              <a:t>‹#›</a:t>
            </a:fld>
            <a:endParaRPr lang="el-GR"/>
          </a:p>
        </p:txBody>
      </p:sp>
    </p:spTree>
    <p:extLst>
      <p:ext uri="{BB962C8B-B14F-4D97-AF65-F5344CB8AC3E}">
        <p14:creationId xmlns:p14="http://schemas.microsoft.com/office/powerpoint/2010/main" val="341808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DEA794B3-6176-4DF7-8148-1D64547CB0C9}" type="slidenum">
              <a:rPr lang="el-GR"/>
              <a:pPr>
                <a:defRPr/>
              </a:pPr>
              <a:t>‹#›</a:t>
            </a:fld>
            <a:endParaRPr lang="el-GR"/>
          </a:p>
        </p:txBody>
      </p:sp>
    </p:spTree>
    <p:extLst>
      <p:ext uri="{BB962C8B-B14F-4D97-AF65-F5344CB8AC3E}">
        <p14:creationId xmlns:p14="http://schemas.microsoft.com/office/powerpoint/2010/main" val="350646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0BEC2DB-2AC0-4E22-88D4-7D65D6222059}" type="slidenum">
              <a:rPr lang="el-GR"/>
              <a:pPr>
                <a:defRPr/>
              </a:pPr>
              <a:t>‹#›</a:t>
            </a:fld>
            <a:endParaRPr lang="el-GR"/>
          </a:p>
        </p:txBody>
      </p:sp>
    </p:spTree>
    <p:extLst>
      <p:ext uri="{BB962C8B-B14F-4D97-AF65-F5344CB8AC3E}">
        <p14:creationId xmlns:p14="http://schemas.microsoft.com/office/powerpoint/2010/main" val="154261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1475538-8859-4E22-AF34-34F4E4F56A91}" type="slidenum">
              <a:rPr lang="el-GR"/>
              <a:pPr>
                <a:defRPr/>
              </a:pPr>
              <a:t>‹#›</a:t>
            </a:fld>
            <a:endParaRPr lang="el-GR"/>
          </a:p>
        </p:txBody>
      </p:sp>
    </p:spTree>
    <p:extLst>
      <p:ext uri="{BB962C8B-B14F-4D97-AF65-F5344CB8AC3E}">
        <p14:creationId xmlns:p14="http://schemas.microsoft.com/office/powerpoint/2010/main" val="369869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4EECA1E-8DB5-4F2D-98B4-2D30B3444EB8}" type="slidenum">
              <a:rPr lang="el-GR"/>
              <a:pPr>
                <a:defRPr/>
              </a:pPr>
              <a:t>‹#›</a:t>
            </a:fld>
            <a:endParaRPr lang="el-GR"/>
          </a:p>
        </p:txBody>
      </p:sp>
    </p:spTree>
    <p:extLst>
      <p:ext uri="{BB962C8B-B14F-4D97-AF65-F5344CB8AC3E}">
        <p14:creationId xmlns:p14="http://schemas.microsoft.com/office/powerpoint/2010/main" val="357602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DA6EDBFB-A2AE-4E9B-A2C0-F928C33F8CB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solidFill>
              </a:defRPr>
            </a:lvl1pPr>
          </a:lstStyle>
          <a:p>
            <a:pPr>
              <a:defRPr/>
            </a:pPr>
            <a:fld id="{EABFB0C2-0B06-49BF-8DE4-720B961FFEA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(Ε)</a:t>
            </a:r>
            <a:endParaRPr lang="el-GR" sz="3600" dirty="0">
              <a:latin typeface="+mn-lt"/>
            </a:endParaRPr>
          </a:p>
        </p:txBody>
      </p:sp>
      <p:sp>
        <p:nvSpPr>
          <p:cNvPr id="25602" name="Υπότιτλος 2"/>
          <p:cNvSpPr>
            <a:spLocks noGrp="1"/>
          </p:cNvSpPr>
          <p:nvPr>
            <p:ph type="subTitle" idx="1"/>
          </p:nvPr>
        </p:nvSpPr>
        <p:spPr>
          <a:xfrm>
            <a:off x="0" y="2924175"/>
            <a:ext cx="9144000" cy="2160588"/>
          </a:xfrm>
        </p:spPr>
        <p:txBody>
          <a:bodyPr/>
          <a:lstStyle/>
          <a:p>
            <a:r>
              <a:rPr lang="el-GR" altLang="el-GR" sz="2600" b="1" smtClean="0">
                <a:solidFill>
                  <a:srgbClr val="000000"/>
                </a:solidFill>
              </a:rPr>
              <a:t>Ενότητα 10</a:t>
            </a:r>
            <a:r>
              <a:rPr lang="el-GR" altLang="el-GR" sz="2600" smtClean="0">
                <a:solidFill>
                  <a:srgbClr val="000000"/>
                </a:solidFill>
              </a:rPr>
              <a:t>:</a:t>
            </a:r>
            <a:r>
              <a:rPr lang="en-US" altLang="el-GR" sz="2600" smtClean="0">
                <a:solidFill>
                  <a:srgbClr val="000000"/>
                </a:solidFill>
              </a:rPr>
              <a:t> </a:t>
            </a:r>
            <a:r>
              <a:rPr lang="el-GR" altLang="el-GR" sz="2600" smtClean="0"/>
              <a:t>Εκτίμηση των μηχανικών αντοχών εκτυπωμένης επιφάνειας</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0" y="115888"/>
            <a:ext cx="9144000" cy="909637"/>
          </a:xfrm>
        </p:spPr>
        <p:txBody>
          <a:bodyPr/>
          <a:lstStyle/>
          <a:p>
            <a:r>
              <a:rPr lang="el-GR" altLang="el-GR" smtClean="0"/>
              <a:t>Τριβή</a:t>
            </a:r>
            <a:r>
              <a:rPr lang="en-US" altLang="el-GR" smtClean="0"/>
              <a:t> </a:t>
            </a:r>
            <a:r>
              <a:rPr lang="el-GR" altLang="el-GR" sz="3200" b="0" smtClean="0"/>
              <a:t>(1 από 3)</a:t>
            </a:r>
          </a:p>
        </p:txBody>
      </p:sp>
      <p:sp>
        <p:nvSpPr>
          <p:cNvPr id="32770" name="Θέση περιεχομένου 2"/>
          <p:cNvSpPr>
            <a:spLocks noGrp="1"/>
          </p:cNvSpPr>
          <p:nvPr>
            <p:ph idx="1"/>
          </p:nvPr>
        </p:nvSpPr>
        <p:spPr/>
        <p:txBody>
          <a:bodyPr/>
          <a:lstStyle/>
          <a:p>
            <a:r>
              <a:rPr lang="el-GR" altLang="el-GR" smtClean="0"/>
              <a:t>Όπως είναι γνωστό, τριβή λέγεται η δύναμη που αντιστέκεται στην κίνηση ενός σώματος και η οποία αναπτύσσεται όταν ένα κινούμενο σώμα έρχεται σε επαφή με άλλο σώμα ή επιφάνεια, εμποδίζοντας ή σταματώντας την κίνηση αυτή. </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C6E8D07-1A30-4051-A3DB-B2CD1CA4F3BC}" type="slidenum">
              <a:rPr lang="el-GR" altLang="el-GR">
                <a:solidFill>
                  <a:srgbClr val="000000"/>
                </a:solidFill>
              </a:rPr>
              <a:pPr/>
              <a:t>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Τριβή</a:t>
            </a:r>
            <a:r>
              <a:rPr lang="en-US" altLang="el-GR" smtClean="0">
                <a:solidFill>
                  <a:srgbClr val="004A82"/>
                </a:solidFill>
              </a:rPr>
              <a:t> </a:t>
            </a:r>
            <a:r>
              <a:rPr lang="el-GR" altLang="el-GR" sz="3200" b="0" smtClean="0">
                <a:solidFill>
                  <a:srgbClr val="004A82"/>
                </a:solidFill>
              </a:rPr>
              <a:t>(2 από 3)</a:t>
            </a:r>
          </a:p>
        </p:txBody>
      </p:sp>
      <p:sp>
        <p:nvSpPr>
          <p:cNvPr id="62467" name="Θέση περιεχομένου 2"/>
          <p:cNvSpPr>
            <a:spLocks noGrp="1"/>
          </p:cNvSpPr>
          <p:nvPr>
            <p:ph idx="4294967295"/>
          </p:nvPr>
        </p:nvSpPr>
        <p:spPr/>
        <p:txBody>
          <a:bodyPr/>
          <a:lstStyle/>
          <a:p>
            <a:pPr>
              <a:lnSpc>
                <a:spcPct val="114000"/>
              </a:lnSpc>
              <a:spcBef>
                <a:spcPts val="1200"/>
              </a:spcBef>
            </a:pPr>
            <a:r>
              <a:rPr lang="el-GR" altLang="el-GR" sz="2400" smtClean="0"/>
              <a:t>Η αντοχή στην τριβή έχει μεγάλη σημασία όταν τα έντυπα στοιβάζονται, όπως για παράδειγμα συμβαίνει σε χαρτόνια που φυλάσσονται και σύρονται σε ράφια, π.χ. ντοσιέ, σε βιβλία που υφίστανται τριβή μεταξύ τους, σε περιοδικά και χαρτιά που κρατάει ο αναγνώστης για πολλή ώρα με τα χέρια του, κτλ. ή ακόμα, όταν ο φορέας έρχεται σε επαφή με άλλα σώματα. </a:t>
            </a:r>
          </a:p>
        </p:txBody>
      </p:sp>
      <p:sp>
        <p:nvSpPr>
          <p:cNvPr id="62468"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20DC4414-1483-4D20-BA17-EE6A36A96F62}" type="slidenum">
              <a:rPr lang="el-GR" altLang="el-GR" sz="1200">
                <a:solidFill>
                  <a:srgbClr val="000000"/>
                </a:solidFill>
              </a:rPr>
              <a:pPr algn="r"/>
              <a:t>10</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0" y="115888"/>
            <a:ext cx="9144000" cy="909637"/>
          </a:xfrm>
        </p:spPr>
        <p:txBody>
          <a:bodyPr/>
          <a:lstStyle/>
          <a:p>
            <a:r>
              <a:rPr lang="el-GR" altLang="el-GR" smtClean="0"/>
              <a:t>Τριβή </a:t>
            </a:r>
            <a:r>
              <a:rPr lang="el-GR" altLang="el-GR" sz="3200" b="0" smtClean="0"/>
              <a:t>(3 από 3)</a:t>
            </a:r>
          </a:p>
        </p:txBody>
      </p:sp>
      <p:sp>
        <p:nvSpPr>
          <p:cNvPr id="33794" name="Θέση περιεχομένου 2"/>
          <p:cNvSpPr>
            <a:spLocks noGrp="1"/>
          </p:cNvSpPr>
          <p:nvPr>
            <p:ph idx="1"/>
          </p:nvPr>
        </p:nvSpPr>
        <p:spPr/>
        <p:txBody>
          <a:bodyPr/>
          <a:lstStyle/>
          <a:p>
            <a:r>
              <a:rPr lang="el-GR" altLang="el-GR" smtClean="0"/>
              <a:t>Για την αύξηση της αντοχής στην τριβή χρησιμοποιούνται διάφορα πρόσθετα π.χ. κεριά ή άλλα υλικά κατά της τριβής. </a:t>
            </a:r>
          </a:p>
          <a:p>
            <a:r>
              <a:rPr lang="el-GR" altLang="el-GR" smtClean="0"/>
              <a:t>Άλλες λύσεις που μπορούν να εφαρμοστούν, επίσης, είναι να ενισχυθούν τα μελάνια με καταλύτες οξειδωτικού πολυμερισμού, να προστεθούν ρητίνες, να εκτυπωθεί κάποιο βερνίκι μετά την εκτύπωση του μελανιού, ή ακόμα και να επιστρωθεί κερί μετά την εκτύπωση, κτλ.</a:t>
            </a:r>
          </a:p>
        </p:txBody>
      </p:sp>
      <p:sp>
        <p:nvSpPr>
          <p:cNvPr id="337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17AE3CE-DDDB-432B-AF64-B0C99CC184D3}" type="slidenum">
              <a:rPr lang="el-GR" altLang="el-GR">
                <a:solidFill>
                  <a:srgbClr val="000000"/>
                </a:solidFill>
              </a:rPr>
              <a:pPr/>
              <a:t>11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0" y="115888"/>
            <a:ext cx="9144000" cy="909637"/>
          </a:xfrm>
        </p:spPr>
        <p:txBody>
          <a:bodyPr/>
          <a:lstStyle/>
          <a:p>
            <a:r>
              <a:rPr lang="el-GR" altLang="el-GR" smtClean="0"/>
              <a:t>Χάραξη</a:t>
            </a:r>
            <a:endParaRPr lang="el-GR" altLang="el-GR" sz="3600" b="0" smtClean="0"/>
          </a:p>
        </p:txBody>
      </p:sp>
      <p:sp>
        <p:nvSpPr>
          <p:cNvPr id="34818" name="Θέση περιεχομένου 2"/>
          <p:cNvSpPr>
            <a:spLocks noGrp="1"/>
          </p:cNvSpPr>
          <p:nvPr>
            <p:ph idx="1"/>
          </p:nvPr>
        </p:nvSpPr>
        <p:spPr/>
        <p:txBody>
          <a:bodyPr/>
          <a:lstStyle/>
          <a:p>
            <a:pPr algn="just"/>
            <a:r>
              <a:rPr lang="el-GR" altLang="el-GR" smtClean="0"/>
              <a:t>Η αντοχή του φορέα στη χάραξη έχει, επίσης, μεγάλη σημασία για εκτυπωμένες επιφάνειες που υφίστανται μηχανικές καταπονήσεις.</a:t>
            </a:r>
          </a:p>
          <a:p>
            <a:pPr algn="just"/>
            <a:r>
              <a:rPr lang="el-GR" altLang="el-GR" smtClean="0"/>
              <a:t>Η δοκιμασία δείχνει κατά πόσον μια εκτυπωμένη επιφάνεια αντέχει την πίεση με κάτι το αιχμηρό και σκληρό, ώστε να μην χαραχθεί και φανεί κάποιο σημάδι (χάραξη) επάνω της.</a:t>
            </a:r>
          </a:p>
        </p:txBody>
      </p:sp>
      <p:sp>
        <p:nvSpPr>
          <p:cNvPr id="348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BE7D953-AFAE-42D3-84F6-4050D43B4577}" type="slidenum">
              <a:rPr lang="el-GR" altLang="el-GR">
                <a:solidFill>
                  <a:srgbClr val="000000"/>
                </a:solidFill>
              </a:rPr>
              <a:pPr/>
              <a:t>12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a:xfrm>
            <a:off x="0" y="115888"/>
            <a:ext cx="9144000" cy="909637"/>
          </a:xfrm>
        </p:spPr>
        <p:txBody>
          <a:bodyPr/>
          <a:lstStyle/>
          <a:p>
            <a:r>
              <a:rPr lang="el-GR" altLang="el-GR" smtClean="0"/>
              <a:t>Έλεγχος και δοκιμές αντοχών</a:t>
            </a:r>
            <a:endParaRPr lang="el-GR" altLang="el-GR" sz="3600" b="0" smtClean="0"/>
          </a:p>
        </p:txBody>
      </p:sp>
      <p:sp>
        <p:nvSpPr>
          <p:cNvPr id="35842" name="Θέση περιεχομένου 2"/>
          <p:cNvSpPr>
            <a:spLocks noGrp="1"/>
          </p:cNvSpPr>
          <p:nvPr>
            <p:ph idx="1"/>
          </p:nvPr>
        </p:nvSpPr>
        <p:spPr/>
        <p:txBody>
          <a:bodyPr/>
          <a:lstStyle/>
          <a:p>
            <a:pPr algn="just"/>
            <a:r>
              <a:rPr lang="el-GR" altLang="el-GR" smtClean="0"/>
              <a:t>Για τον έλεγχο των παραπάνω αντοχών και ιδιοτήτων του φορέα, υπάρχουν οι </a:t>
            </a:r>
            <a:r>
              <a:rPr lang="el-GR" altLang="el-GR" b="1" smtClean="0"/>
              <a:t>πρακτικές – εμπειρικές μέθοδοι (ποιοτικός έλεγχος) </a:t>
            </a:r>
            <a:r>
              <a:rPr lang="el-GR" altLang="el-GR" smtClean="0"/>
              <a:t>και οι </a:t>
            </a:r>
            <a:r>
              <a:rPr lang="el-GR" altLang="el-GR" b="1" smtClean="0"/>
              <a:t>επιστημονικές μέθοδοι (ποσοτικές μετρήσεις)</a:t>
            </a:r>
            <a:r>
              <a:rPr lang="el-GR" altLang="el-GR" smtClean="0"/>
              <a:t>, που απαιτούν συνήθως τη χρήση οργάνων και συσκευών (για παράδειγμα την συσκευή </a:t>
            </a:r>
            <a:r>
              <a:rPr lang="en-US" altLang="el-GR" smtClean="0"/>
              <a:t>IGT</a:t>
            </a:r>
            <a:r>
              <a:rPr lang="el-GR" altLang="el-GR" smtClean="0"/>
              <a:t>, κτλ).</a:t>
            </a:r>
          </a:p>
          <a:p>
            <a:pPr algn="just"/>
            <a:r>
              <a:rPr lang="el-GR" altLang="el-GR" smtClean="0"/>
              <a:t>Στην συγκεκριμένη άσκηση και στην περίπτωση που δεν υπάρχει ο απαιτούμενος εξοπλισμός, μπορούν να εφαρμοστούν πρακτικές – εμπειρικές μέθοδοι.</a:t>
            </a:r>
          </a:p>
        </p:txBody>
      </p:sp>
      <p:sp>
        <p:nvSpPr>
          <p:cNvPr id="358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8EF5BE3-7200-462A-BF1A-E9D758F90B63}" type="slidenum">
              <a:rPr lang="el-GR" altLang="el-GR">
                <a:solidFill>
                  <a:srgbClr val="000000"/>
                </a:solidFill>
              </a:rPr>
              <a:pPr/>
              <a:t>13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0" y="115888"/>
            <a:ext cx="9144000" cy="909637"/>
          </a:xfrm>
        </p:spPr>
        <p:txBody>
          <a:bodyPr/>
          <a:lstStyle/>
          <a:p>
            <a:r>
              <a:rPr lang="el-GR" altLang="el-GR" smtClean="0"/>
              <a:t>Όργανα / Υλικά </a:t>
            </a:r>
          </a:p>
        </p:txBody>
      </p:sp>
      <p:sp>
        <p:nvSpPr>
          <p:cNvPr id="36866" name="Θέση περιεχομένου 2"/>
          <p:cNvSpPr>
            <a:spLocks noGrp="1"/>
          </p:cNvSpPr>
          <p:nvPr>
            <p:ph idx="1"/>
          </p:nvPr>
        </p:nvSpPr>
        <p:spPr/>
        <p:txBody>
          <a:bodyPr/>
          <a:lstStyle/>
          <a:p>
            <a:r>
              <a:rPr lang="el-GR" altLang="el-GR" smtClean="0"/>
              <a:t>Δείγματα εκτυπωμένου χαρτιού, χαρτονιού, μεταλλικής λακαρισμένης επιφάνειας για δοκιμασία και δείγματα ελέγχου,</a:t>
            </a:r>
          </a:p>
          <a:p>
            <a:r>
              <a:rPr lang="el-GR" altLang="el-GR" smtClean="0"/>
              <a:t>Αιχμηρό όργανο (π.χ. κοπίδι),</a:t>
            </a:r>
          </a:p>
          <a:p>
            <a:r>
              <a:rPr lang="el-GR" altLang="el-GR" smtClean="0"/>
              <a:t>Βαμβάκι, νερό</a:t>
            </a:r>
          </a:p>
          <a:p>
            <a:r>
              <a:rPr lang="el-GR" altLang="el-GR" smtClean="0"/>
              <a:t>Αυτοκόλλητη ταινία.</a:t>
            </a:r>
          </a:p>
        </p:txBody>
      </p:sp>
      <p:sp>
        <p:nvSpPr>
          <p:cNvPr id="3686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E764B4B-582F-458E-9C1E-10399587FCD7}" type="slidenum">
              <a:rPr lang="el-GR" altLang="el-GR">
                <a:solidFill>
                  <a:srgbClr val="000000"/>
                </a:solidFill>
              </a:rPr>
              <a:pPr/>
              <a:t>14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1"/>
          <p:cNvSpPr>
            <a:spLocks noGrp="1"/>
          </p:cNvSpPr>
          <p:nvPr>
            <p:ph type="title"/>
          </p:nvPr>
        </p:nvSpPr>
        <p:spPr>
          <a:xfrm>
            <a:off x="0" y="115888"/>
            <a:ext cx="9144000" cy="909637"/>
          </a:xfrm>
        </p:spPr>
        <p:txBody>
          <a:bodyPr/>
          <a:lstStyle/>
          <a:p>
            <a:r>
              <a:rPr lang="el-GR" altLang="el-GR" smtClean="0"/>
              <a:t>Πειραματική διαδικασία </a:t>
            </a:r>
            <a:r>
              <a:rPr lang="el-GR" altLang="el-GR" sz="3200" b="0" smtClean="0"/>
              <a:t>(1 από 7)</a:t>
            </a:r>
          </a:p>
        </p:txBody>
      </p:sp>
      <p:sp>
        <p:nvSpPr>
          <p:cNvPr id="3" name="Θέση περιεχομένου 2"/>
          <p:cNvSpPr>
            <a:spLocks noGrp="1"/>
          </p:cNvSpPr>
          <p:nvPr>
            <p:ph idx="1"/>
          </p:nvPr>
        </p:nvSpPr>
        <p:spPr/>
        <p:txBody>
          <a:bodyPr>
            <a:normAutofit/>
          </a:bodyPr>
          <a:lstStyle/>
          <a:p>
            <a:pPr marL="0" indent="0">
              <a:buFont typeface="Arial" charset="0"/>
              <a:buNone/>
            </a:pPr>
            <a:r>
              <a:rPr lang="el-GR" altLang="el-GR" b="1" smtClean="0"/>
              <a:t>Έλεγχος πρόσφυσης (σε μεταλλική επιφάνεια): </a:t>
            </a:r>
          </a:p>
          <a:p>
            <a:pPr marL="0" indent="0"/>
            <a:r>
              <a:rPr lang="el-GR" altLang="el-GR" smtClean="0"/>
              <a:t>Η πρόσφυση ελέγχεται με τη μέθοδο της σταυροειδούς εγκοπής (Cross-cut test DIN 53151). Με τη μέθοδο αυτή ελέγχεται η δύναμη πρόσφυσης του υμένα της λάκας πάνω σε ένα μεταλλικό υπόστρωμα. </a:t>
            </a:r>
          </a:p>
        </p:txBody>
      </p:sp>
      <p:sp>
        <p:nvSpPr>
          <p:cNvPr id="3789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C0FE699-202B-4C71-AA92-236CF3558A7B}" type="slidenum">
              <a:rPr lang="el-GR" altLang="el-GR">
                <a:solidFill>
                  <a:srgbClr val="000000"/>
                </a:solidFill>
              </a:rPr>
              <a:pPr/>
              <a:t>15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Πειραματική διαδικασία </a:t>
            </a:r>
            <a:r>
              <a:rPr lang="el-GR" altLang="el-GR" sz="3200" b="0" smtClean="0">
                <a:solidFill>
                  <a:srgbClr val="004A82"/>
                </a:solidFill>
              </a:rPr>
              <a:t>(2 από 7)</a:t>
            </a:r>
          </a:p>
        </p:txBody>
      </p:sp>
      <p:sp>
        <p:nvSpPr>
          <p:cNvPr id="3" name="Θέση περιεχομένου 2"/>
          <p:cNvSpPr>
            <a:spLocks noGrp="1"/>
          </p:cNvSpPr>
          <p:nvPr>
            <p:ph idx="4294967295"/>
          </p:nvPr>
        </p:nvSpPr>
        <p:spPr/>
        <p:txBody>
          <a:bodyPr>
            <a:normAutofit/>
          </a:bodyPr>
          <a:lstStyle/>
          <a:p>
            <a:pPr marL="0" indent="0">
              <a:lnSpc>
                <a:spcPct val="114000"/>
              </a:lnSpc>
              <a:spcBef>
                <a:spcPts val="1200"/>
              </a:spcBef>
              <a:buFont typeface="Arial" charset="0"/>
              <a:buNone/>
            </a:pPr>
            <a:r>
              <a:rPr lang="el-GR" altLang="el-GR" sz="2400" b="1" smtClean="0"/>
              <a:t>Έλεγχος πρόσφυσης (σε μεταλλική επιφάνεια): </a:t>
            </a:r>
          </a:p>
          <a:p>
            <a:pPr marL="0" indent="0">
              <a:lnSpc>
                <a:spcPct val="114000"/>
              </a:lnSpc>
              <a:spcBef>
                <a:spcPts val="1200"/>
              </a:spcBef>
            </a:pPr>
            <a:r>
              <a:rPr lang="el-GR" altLang="el-GR" sz="2400" smtClean="0"/>
              <a:t>Πάνω στο επίχρισμα χαράσσονται με το κοπίδι παράλληλες και κάθετες γραμμές, πάνω σε αυτές επικολλάται ειδική συγκολλητική ταινία και στη συνέχεια η ταινία τραβιέται απότομα. Ελέγχεται το ποσοστό της αποκολλημένης επιφάνειας της λάκας, που δίνει το βαθμό πρόσφυσης της.</a:t>
            </a:r>
          </a:p>
        </p:txBody>
      </p:sp>
      <p:sp>
        <p:nvSpPr>
          <p:cNvPr id="6349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E2F20EAB-CC3B-4AFF-BDF4-E217C5B1D02B}" type="slidenum">
              <a:rPr lang="el-GR" altLang="el-GR" sz="1200">
                <a:solidFill>
                  <a:srgbClr val="000000"/>
                </a:solidFill>
              </a:rPr>
              <a:pPr algn="r"/>
              <a:t>16</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0" y="115888"/>
            <a:ext cx="9144000" cy="909637"/>
          </a:xfrm>
        </p:spPr>
        <p:txBody>
          <a:bodyPr/>
          <a:lstStyle/>
          <a:p>
            <a:r>
              <a:rPr lang="el-GR" altLang="el-GR" smtClean="0"/>
              <a:t>Πειραματική διαδικασία </a:t>
            </a:r>
            <a:r>
              <a:rPr lang="el-GR" altLang="el-GR" sz="3200" b="0" smtClean="0"/>
              <a:t>(3 από 7)</a:t>
            </a:r>
            <a:endParaRPr lang="el-GR" altLang="el-GR" smtClean="0"/>
          </a:p>
        </p:txBody>
      </p:sp>
      <p:sp>
        <p:nvSpPr>
          <p:cNvPr id="3" name="Θέση περιεχομένου 2"/>
          <p:cNvSpPr>
            <a:spLocks noGrp="1"/>
          </p:cNvSpPr>
          <p:nvPr>
            <p:ph idx="1"/>
          </p:nvPr>
        </p:nvSpPr>
        <p:spPr/>
        <p:txBody>
          <a:bodyPr>
            <a:normAutofit/>
          </a:bodyPr>
          <a:lstStyle/>
          <a:p>
            <a:pPr marL="0" indent="0">
              <a:buFont typeface="Arial" charset="0"/>
              <a:buNone/>
            </a:pPr>
            <a:r>
              <a:rPr lang="el-GR" altLang="el-GR" b="1" smtClean="0"/>
              <a:t>Έλεγχος πρόσφυσης (σε μεταλλική επιφάνεια): </a:t>
            </a:r>
            <a:endParaRPr lang="el-GR" altLang="el-GR" smtClean="0"/>
          </a:p>
          <a:p>
            <a:pPr marL="0" indent="0"/>
            <a:r>
              <a:rPr lang="el-GR" altLang="el-GR" smtClean="0"/>
              <a:t>Χρησιμοποιείται κλίμακα από το 0, στην περίπτωση όπου δεν υπάρχει αποκόλληση έως το 5, για την πλήρη αποκόλληση.</a:t>
            </a:r>
          </a:p>
          <a:p>
            <a:pPr marL="0" indent="0"/>
            <a:r>
              <a:rPr lang="el-GR" altLang="el-GR" smtClean="0"/>
              <a:t>Η ίδια δοκιμασία μπορεί να γίνει σε χαρτί/χαρτόνι περιτυλίγματος, όπου ελέγχεται η συνέχεια του φορέα με μια λωρίδα αυτοκόλλητης ταινίας.</a:t>
            </a:r>
          </a:p>
        </p:txBody>
      </p:sp>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296683D-9E80-4ABD-BBB2-1E0A241F1763}" type="slidenum">
              <a:rPr lang="el-GR" altLang="el-GR">
                <a:solidFill>
                  <a:srgbClr val="000000"/>
                </a:solidFill>
              </a:rPr>
              <a:pPr/>
              <a:t>17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a:xfrm>
            <a:off x="0" y="115888"/>
            <a:ext cx="9144000" cy="909637"/>
          </a:xfrm>
        </p:spPr>
        <p:txBody>
          <a:bodyPr/>
          <a:lstStyle/>
          <a:p>
            <a:r>
              <a:rPr lang="el-GR" altLang="el-GR" smtClean="0"/>
              <a:t>Πειραματική διαδικασία </a:t>
            </a:r>
            <a:r>
              <a:rPr lang="el-GR" altLang="el-GR" sz="3200" b="0" smtClean="0"/>
              <a:t>(4 από 7)</a:t>
            </a:r>
            <a:endParaRPr lang="el-GR" altLang="el-GR" smtClean="0"/>
          </a:p>
        </p:txBody>
      </p:sp>
      <p:sp>
        <p:nvSpPr>
          <p:cNvPr id="3" name="Θέση περιεχομένου 2"/>
          <p:cNvSpPr>
            <a:spLocks noGrp="1"/>
          </p:cNvSpPr>
          <p:nvPr>
            <p:ph idx="1"/>
          </p:nvPr>
        </p:nvSpPr>
        <p:spPr/>
        <p:txBody>
          <a:bodyPr>
            <a:normAutofit/>
          </a:bodyPr>
          <a:lstStyle/>
          <a:p>
            <a:pPr marL="0" indent="0">
              <a:buFont typeface="Arial" charset="0"/>
              <a:buNone/>
            </a:pPr>
            <a:r>
              <a:rPr lang="el-GR" altLang="el-GR" b="1" smtClean="0"/>
              <a:t>Έλεγχος μηχανικών αντοχών: </a:t>
            </a:r>
          </a:p>
          <a:p>
            <a:pPr marL="0" indent="0"/>
            <a:r>
              <a:rPr lang="el-GR" altLang="el-GR" b="1" smtClean="0"/>
              <a:t>Ελαστικότητα: </a:t>
            </a:r>
            <a:r>
              <a:rPr lang="el-GR" altLang="el-GR" smtClean="0"/>
              <a:t>Το δοκίμιο κάμπτεται 100 φορές συνεχώς και μετά ελέγχεται η συνέχεια του φορέα, δηλαδή εάν υπάρχει κάποια ρωγμή στο φορέα.</a:t>
            </a:r>
          </a:p>
          <a:p>
            <a:pPr marL="0" indent="0"/>
            <a:r>
              <a:rPr lang="el-GR" altLang="el-GR" b="1" smtClean="0"/>
              <a:t>Δίπλωση-τσάκισμα:</a:t>
            </a:r>
            <a:r>
              <a:rPr lang="el-GR" altLang="el-GR" smtClean="0"/>
              <a:t> Η προς εξέταση επιφάνεια διπλώνεται – ξεδιπλώνεται 100 φορές. Εναλλακτικά, σύμφωνα με άλλη μέθοδο, η επιφάνεια διπλώνεται και τοποθετείται πάνω της βάρος για 4 ώρες. Στη συνέχεια ελέγχεται η συνέχεια του φορέα. Εξετάζεται η γραμμή τσακίσματος μετά το ίσιωμα του χαρτιού.</a:t>
            </a:r>
          </a:p>
        </p:txBody>
      </p:sp>
      <p:sp>
        <p:nvSpPr>
          <p:cNvPr id="3993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7A70B8C-09FE-40A8-80BF-73E127C39294}" type="slidenum">
              <a:rPr lang="el-GR" altLang="el-GR">
                <a:solidFill>
                  <a:srgbClr val="000000"/>
                </a:solidFill>
              </a:rPr>
              <a:pPr/>
              <a:t>18</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0" y="115888"/>
            <a:ext cx="9144000" cy="909637"/>
          </a:xfrm>
        </p:spPr>
        <p:txBody>
          <a:bodyPr/>
          <a:lstStyle/>
          <a:p>
            <a:r>
              <a:rPr lang="el-GR" altLang="el-GR" smtClean="0"/>
              <a:t>Στόχος της ενότητας </a:t>
            </a:r>
            <a:endParaRPr lang="el-GR" altLang="el-GR" sz="3200" b="0" smtClean="0"/>
          </a:p>
        </p:txBody>
      </p:sp>
      <p:sp>
        <p:nvSpPr>
          <p:cNvPr id="27650" name="Θέση περιεχομένου 2"/>
          <p:cNvSpPr>
            <a:spLocks noGrp="1"/>
          </p:cNvSpPr>
          <p:nvPr>
            <p:ph idx="1"/>
          </p:nvPr>
        </p:nvSpPr>
        <p:spPr/>
        <p:txBody>
          <a:bodyPr/>
          <a:lstStyle/>
          <a:p>
            <a:r>
              <a:rPr lang="el-GR" altLang="el-GR" smtClean="0"/>
              <a:t>Στόχος της ενότητας είναι η εξάσκηση των σπουδαστών στην εκτίμηση των μηχανικών αντοχών εκτυπωμένης επιφάνειας (πρόσφυση, ελαστικότητα, χάραξη, δίπλωση, τριβή, κτλ.)</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E7265EF-34C8-4437-A6AF-BA053BB697BC}" type="slidenum">
              <a:rPr lang="el-GR" altLang="el-GR">
                <a:solidFill>
                  <a:srgbClr val="000000"/>
                </a:solidFill>
              </a:rPr>
              <a:pPr/>
              <a:t>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0" y="115888"/>
            <a:ext cx="9144000" cy="909637"/>
          </a:xfrm>
        </p:spPr>
        <p:txBody>
          <a:bodyPr/>
          <a:lstStyle/>
          <a:p>
            <a:r>
              <a:rPr lang="el-GR" altLang="el-GR" smtClean="0"/>
              <a:t>Πειραματική διαδικασία </a:t>
            </a:r>
            <a:r>
              <a:rPr lang="el-GR" altLang="el-GR" sz="3200" b="0" smtClean="0"/>
              <a:t>(5 από 7)</a:t>
            </a:r>
            <a:endParaRPr lang="el-GR" altLang="el-GR" smtClean="0"/>
          </a:p>
        </p:txBody>
      </p:sp>
      <p:sp>
        <p:nvSpPr>
          <p:cNvPr id="3" name="Θέση περιεχομένου 2"/>
          <p:cNvSpPr>
            <a:spLocks noGrp="1"/>
          </p:cNvSpPr>
          <p:nvPr>
            <p:ph idx="1"/>
          </p:nvPr>
        </p:nvSpPr>
        <p:spPr/>
        <p:txBody>
          <a:bodyPr>
            <a:normAutofit/>
          </a:bodyPr>
          <a:lstStyle/>
          <a:p>
            <a:pPr marL="0" indent="0">
              <a:buFont typeface="Arial" charset="0"/>
              <a:buNone/>
            </a:pPr>
            <a:r>
              <a:rPr lang="el-GR" altLang="el-GR" b="1" smtClean="0"/>
              <a:t>Έλεγχος μηχανικών αντοχών: </a:t>
            </a:r>
          </a:p>
          <a:p>
            <a:pPr marL="0" indent="0"/>
            <a:r>
              <a:rPr lang="el-GR" altLang="el-GR" b="1" smtClean="0"/>
              <a:t>Τριβή στεγνού μελανιού: </a:t>
            </a:r>
            <a:r>
              <a:rPr lang="el-GR" altLang="el-GR" smtClean="0"/>
              <a:t>Δύο όμοιες επιφάνειες τρίβονται μεταξύ τους 100 φορές κατά την ίδια πάντα φορά. </a:t>
            </a:r>
          </a:p>
          <a:p>
            <a:pPr marL="0" indent="0"/>
            <a:r>
              <a:rPr lang="el-GR" altLang="el-GR" smtClean="0"/>
              <a:t>Εναλλακτικά, η δοκιμασία μπορεί να γίνει με μια εκτυπωμένη και μια μη εκτυπωμένη όμοια επιφάνεια. </a:t>
            </a:r>
          </a:p>
          <a:p>
            <a:pPr marL="0" indent="0"/>
            <a:r>
              <a:rPr lang="el-GR" altLang="el-GR" smtClean="0"/>
              <a:t>Επίσης, μπορεί να γίνει και τριβή του εντύπου με στεγνά δάχτυλα, με εφαρμογή μικρής πίεσης.</a:t>
            </a:r>
          </a:p>
        </p:txBody>
      </p:sp>
      <p:sp>
        <p:nvSpPr>
          <p:cNvPr id="409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181E82A-6FB3-46DC-BAA2-68DB0C82761A}" type="slidenum">
              <a:rPr lang="el-GR" altLang="el-GR">
                <a:solidFill>
                  <a:srgbClr val="000000"/>
                </a:solidFill>
              </a:rPr>
              <a:pPr/>
              <a:t>19</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0" y="115888"/>
            <a:ext cx="9144000" cy="909637"/>
          </a:xfrm>
        </p:spPr>
        <p:txBody>
          <a:bodyPr/>
          <a:lstStyle/>
          <a:p>
            <a:r>
              <a:rPr lang="el-GR" altLang="el-GR" smtClean="0"/>
              <a:t>Πειραματική διαδικασία </a:t>
            </a:r>
            <a:r>
              <a:rPr lang="el-GR" altLang="el-GR" sz="3200" b="0" smtClean="0"/>
              <a:t>(6 από 7)</a:t>
            </a:r>
            <a:endParaRPr lang="el-GR" altLang="el-GR" smtClean="0"/>
          </a:p>
        </p:txBody>
      </p:sp>
      <p:sp>
        <p:nvSpPr>
          <p:cNvPr id="3" name="Θέση περιεχομένου 2"/>
          <p:cNvSpPr>
            <a:spLocks noGrp="1"/>
          </p:cNvSpPr>
          <p:nvPr>
            <p:ph idx="1"/>
          </p:nvPr>
        </p:nvSpPr>
        <p:spPr/>
        <p:txBody>
          <a:bodyPr>
            <a:normAutofit/>
          </a:bodyPr>
          <a:lstStyle/>
          <a:p>
            <a:pPr marL="0" indent="0">
              <a:buFont typeface="Arial" charset="0"/>
              <a:buNone/>
            </a:pPr>
            <a:r>
              <a:rPr lang="el-GR" altLang="el-GR" b="1" smtClean="0"/>
              <a:t>Έλεγχος μηχανικών αντοχών: </a:t>
            </a:r>
          </a:p>
          <a:p>
            <a:pPr marL="0" indent="0"/>
            <a:r>
              <a:rPr lang="el-GR" altLang="el-GR" b="1" smtClean="0"/>
              <a:t>Τριβή βρεγμένου εντύπου: </a:t>
            </a:r>
            <a:r>
              <a:rPr lang="el-GR" altLang="el-GR" smtClean="0"/>
              <a:t>Αυτή η δοκιμή μπορεί να γίνει με τριβή με τα δάχτυλα ή με ένα μικρό κομμάτι βαμβακιού, αφού πρώτα η εκτυπωμένη επιφάνεια δεχθεί λίγες σταγόνες νερού.</a:t>
            </a:r>
          </a:p>
          <a:p>
            <a:pPr marL="0" indent="0"/>
            <a:r>
              <a:rPr lang="el-GR" altLang="el-GR" b="1" smtClean="0"/>
              <a:t>Χάραξη- γδάρσιμο: </a:t>
            </a:r>
            <a:r>
              <a:rPr lang="el-GR" altLang="el-GR" smtClean="0"/>
              <a:t>Η αντοχή στη χάραξη σε χαρτί ελέγχεται συνήθως εμπειρικά, με το νύχι, χωρίς ιδιαίτερη πίεση. Παρατηρείται εάν υπάρχει αποκόλληση του μελανιού.</a:t>
            </a:r>
          </a:p>
        </p:txBody>
      </p:sp>
      <p:sp>
        <p:nvSpPr>
          <p:cNvPr id="419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1C65CB4-D779-4C64-BC20-36AB4038E845}" type="slidenum">
              <a:rPr lang="el-GR" altLang="el-GR">
                <a:solidFill>
                  <a:srgbClr val="000000"/>
                </a:solidFill>
              </a:rPr>
              <a:pPr/>
              <a:t>20</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0" y="115888"/>
            <a:ext cx="9144000" cy="909637"/>
          </a:xfrm>
        </p:spPr>
        <p:txBody>
          <a:bodyPr/>
          <a:lstStyle/>
          <a:p>
            <a:r>
              <a:rPr lang="el-GR" altLang="el-GR" smtClean="0"/>
              <a:t>Πειραματική διαδικασία </a:t>
            </a:r>
            <a:r>
              <a:rPr lang="el-GR" altLang="el-GR" sz="3200" b="0" smtClean="0"/>
              <a:t>(7 από 7)</a:t>
            </a:r>
            <a:endParaRPr lang="el-GR" altLang="el-GR" smtClean="0"/>
          </a:p>
        </p:txBody>
      </p:sp>
      <p:sp>
        <p:nvSpPr>
          <p:cNvPr id="3" name="Θέση περιεχομένου 2"/>
          <p:cNvSpPr>
            <a:spLocks noGrp="1"/>
          </p:cNvSpPr>
          <p:nvPr>
            <p:ph idx="1"/>
          </p:nvPr>
        </p:nvSpPr>
        <p:spPr/>
        <p:txBody>
          <a:bodyPr>
            <a:normAutofit/>
          </a:bodyPr>
          <a:lstStyle/>
          <a:p>
            <a:pPr marL="0" indent="0">
              <a:buFont typeface="Arial" charset="0"/>
              <a:buNone/>
            </a:pPr>
            <a:r>
              <a:rPr lang="el-GR" altLang="el-GR" b="1" smtClean="0"/>
              <a:t>Έλεγχος μηχανικών αντοχών: </a:t>
            </a:r>
          </a:p>
          <a:p>
            <a:pPr marL="0" indent="0"/>
            <a:r>
              <a:rPr lang="el-GR" altLang="el-GR" smtClean="0"/>
              <a:t>H </a:t>
            </a:r>
            <a:r>
              <a:rPr lang="el-GR" altLang="el-GR" b="1" smtClean="0"/>
              <a:t>αντοχή στο στοίβαγμα </a:t>
            </a:r>
            <a:r>
              <a:rPr lang="el-GR" altLang="el-GR" smtClean="0"/>
              <a:t>ελέγχεται με την τοποθέτηση 100 δοκιμίων σε στοίβα, στην οποία τοποθετείται πλάκα ιδίων διαστάσεων και βάρους 100 kg. </a:t>
            </a:r>
          </a:p>
          <a:p>
            <a:pPr marL="0" indent="0"/>
            <a:r>
              <a:rPr lang="el-GR" altLang="el-GR" smtClean="0"/>
              <a:t>Μετά από 5 ημέρες ελέγχεται κατά πόσον τα δοκίμια έχουν κολλήσει μεταξύ τους.</a:t>
            </a:r>
          </a:p>
        </p:txBody>
      </p:sp>
      <p:sp>
        <p:nvSpPr>
          <p:cNvPr id="430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7A4BAA2-ADD7-4214-AAE5-53FDA6D069D3}" type="slidenum">
              <a:rPr lang="el-GR" altLang="el-GR">
                <a:solidFill>
                  <a:srgbClr val="000000"/>
                </a:solidFill>
              </a:rPr>
              <a:pPr/>
              <a:t>21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a:xfrm>
            <a:off x="0" y="115888"/>
            <a:ext cx="9144000" cy="909637"/>
          </a:xfrm>
        </p:spPr>
        <p:txBody>
          <a:bodyPr/>
          <a:lstStyle/>
          <a:p>
            <a:r>
              <a:rPr lang="el-GR" altLang="el-GR" smtClean="0"/>
              <a:t>Εκτίμηση των αποτελεσμάτων</a:t>
            </a:r>
          </a:p>
        </p:txBody>
      </p:sp>
      <p:sp>
        <p:nvSpPr>
          <p:cNvPr id="44034" name="Θέση περιεχομένου 2"/>
          <p:cNvSpPr>
            <a:spLocks noGrp="1"/>
          </p:cNvSpPr>
          <p:nvPr>
            <p:ph idx="1"/>
          </p:nvPr>
        </p:nvSpPr>
        <p:spPr>
          <a:xfrm>
            <a:off x="539750" y="2133600"/>
            <a:ext cx="8229600" cy="1223963"/>
          </a:xfrm>
        </p:spPr>
        <p:txBody>
          <a:bodyPr/>
          <a:lstStyle/>
          <a:p>
            <a:r>
              <a:rPr lang="el-GR" altLang="el-GR" smtClean="0"/>
              <a:t>Συγκρίνονται τα εξεταζόμενα δοκίμια με τα δείγματα ελέγχου και καταγράφονται σχόλια και παρατηρήσεις.</a:t>
            </a:r>
          </a:p>
        </p:txBody>
      </p:sp>
      <p:sp>
        <p:nvSpPr>
          <p:cNvPr id="440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520DAA6-55E6-40B1-8C67-9F05A4997FE3}" type="slidenum">
              <a:rPr lang="el-GR" altLang="el-GR">
                <a:solidFill>
                  <a:srgbClr val="000000"/>
                </a:solidFill>
              </a:rPr>
              <a:pPr/>
              <a:t>22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1"/>
          <p:cNvSpPr>
            <a:spLocks noGrp="1"/>
          </p:cNvSpPr>
          <p:nvPr>
            <p:ph type="title"/>
          </p:nvPr>
        </p:nvSpPr>
        <p:spPr>
          <a:xfrm>
            <a:off x="0" y="115888"/>
            <a:ext cx="9144000" cy="909637"/>
          </a:xfrm>
        </p:spPr>
        <p:txBody>
          <a:bodyPr/>
          <a:lstStyle/>
          <a:p>
            <a:r>
              <a:rPr lang="el-GR" altLang="el-GR" smtClean="0"/>
              <a:t>Σχόλια – συμπεράσματα</a:t>
            </a:r>
          </a:p>
        </p:txBody>
      </p:sp>
      <p:sp>
        <p:nvSpPr>
          <p:cNvPr id="3" name="Θέση περιεχομένου 2"/>
          <p:cNvSpPr>
            <a:spLocks noGrp="1"/>
          </p:cNvSpPr>
          <p:nvPr>
            <p:ph idx="1"/>
          </p:nvPr>
        </p:nvSpPr>
        <p:spPr>
          <a:xfrm>
            <a:off x="457200" y="1844675"/>
            <a:ext cx="8229600" cy="2232025"/>
          </a:xfrm>
        </p:spPr>
        <p:txBody>
          <a:bodyPr>
            <a:normAutofit/>
          </a:bodyPr>
          <a:lstStyle/>
          <a:p>
            <a:pPr>
              <a:lnSpc>
                <a:spcPct val="104000"/>
              </a:lnSpc>
            </a:pPr>
            <a:r>
              <a:rPr lang="el-GR" altLang="el-GR" smtClean="0"/>
              <a:t>Τα δείγματα που δοκιμάστηκαν και τα δείγματα ελέγχου επικολλώνται στην έκθεση εργασίας. </a:t>
            </a:r>
          </a:p>
          <a:p>
            <a:pPr>
              <a:lnSpc>
                <a:spcPct val="104000"/>
              </a:lnSpc>
            </a:pPr>
            <a:r>
              <a:rPr lang="el-GR" altLang="el-GR" smtClean="0"/>
              <a:t>Συγκρίνονται τα εξεταζόμενα δοκίμια με τα δείγματα ελέγχου και καταγράφονται σχόλια- συμπεράσματα και παρατηρήσεις.</a:t>
            </a:r>
          </a:p>
        </p:txBody>
      </p:sp>
      <p:sp>
        <p:nvSpPr>
          <p:cNvPr id="450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2BA463D-F448-4406-878C-85B312856909}" type="slidenum">
              <a:rPr lang="el-GR" altLang="el-GR">
                <a:solidFill>
                  <a:srgbClr val="000000"/>
                </a:solidFill>
              </a:rPr>
              <a:pPr/>
              <a:t>23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0" y="115888"/>
            <a:ext cx="9144000" cy="909637"/>
          </a:xfrm>
        </p:spPr>
        <p:txBody>
          <a:bodyPr/>
          <a:lstStyle/>
          <a:p>
            <a:r>
              <a:rPr lang="el-GR" altLang="el-GR" sz="4400" smtClean="0"/>
              <a:t>Βιβλιογραφία </a:t>
            </a:r>
          </a:p>
        </p:txBody>
      </p:sp>
      <p:sp>
        <p:nvSpPr>
          <p:cNvPr id="46082" name="Θέση περιεχομένου 2"/>
          <p:cNvSpPr>
            <a:spLocks noGrp="1"/>
          </p:cNvSpPr>
          <p:nvPr>
            <p:ph idx="1"/>
          </p:nvPr>
        </p:nvSpPr>
        <p:spPr/>
        <p:txBody>
          <a:bodyPr/>
          <a:lstStyle/>
          <a:p>
            <a:r>
              <a:rPr lang="el-GR" altLang="el-GR" smtClean="0"/>
              <a:t>Σημειώσεις για το εργαστήριο «Μελάνια», Στ. Θεοχάρη, Σ.Γ.Τ.Κ.Σ., ΤΕΙ Αθήνας, 2008.</a:t>
            </a:r>
          </a:p>
          <a:p>
            <a:r>
              <a:rPr lang="el-GR" altLang="el-GR" smtClean="0"/>
              <a:t>Μελάνια και καλυπτικά εκτυπώσεων, </a:t>
            </a:r>
            <a:r>
              <a:rPr lang="en-GB" altLang="el-GR" smtClean="0"/>
              <a:t>Thompson</a:t>
            </a:r>
            <a:r>
              <a:rPr lang="el-GR" altLang="el-GR" smtClean="0"/>
              <a:t>, </a:t>
            </a:r>
            <a:r>
              <a:rPr lang="en-GB" altLang="el-GR" smtClean="0"/>
              <a:t>B</a:t>
            </a:r>
            <a:r>
              <a:rPr lang="el-GR" altLang="el-GR" smtClean="0"/>
              <a:t>, Εκδ. ΙΩΝ, 1998.</a:t>
            </a:r>
          </a:p>
          <a:p>
            <a:r>
              <a:rPr lang="el-GR" altLang="el-GR" smtClean="0"/>
              <a:t>Μελάνια Εκτυπώσεων, </a:t>
            </a:r>
            <a:r>
              <a:rPr lang="en-US" altLang="el-GR" smtClean="0"/>
              <a:t>Todd R</a:t>
            </a:r>
            <a:r>
              <a:rPr lang="el-GR" altLang="el-GR" smtClean="0"/>
              <a:t>., Εκδ. ΙΩΝ, 1999.</a:t>
            </a:r>
          </a:p>
          <a:p>
            <a:r>
              <a:rPr lang="el-GR" altLang="el-GR" smtClean="0"/>
              <a:t>Εργαστηριακές ασκήσεις Υλικών ΙΙ, Σ.Γ.Τ.Κ.Σ., Τ.Ε.Ι. Αθήνας, Ειρ. Στρατή, Αθήνα 1997.</a:t>
            </a:r>
          </a:p>
          <a:p>
            <a:r>
              <a:rPr lang="el-GR" altLang="el-GR" smtClean="0"/>
              <a:t>Σημειώσεις Μελάνια – Φωτοευαπαθείς ενώσεις, Π. Παπαδάκου, ΤΕΙ Αθήνας, 2007.</a:t>
            </a:r>
          </a:p>
        </p:txBody>
      </p:sp>
      <p:sp>
        <p:nvSpPr>
          <p:cNvPr id="460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0CF8F0C-CF3E-4949-BC50-5DF7452E6420}" type="slidenum">
              <a:rPr lang="el-GR" altLang="el-GR">
                <a:solidFill>
                  <a:srgbClr val="000000"/>
                </a:solidFill>
              </a:rPr>
              <a:pPr/>
              <a:t>24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6"/>
          <p:cNvSpPr>
            <a:spLocks noGrp="1"/>
          </p:cNvSpPr>
          <p:nvPr>
            <p:ph type="ctrTitle"/>
          </p:nvPr>
        </p:nvSpPr>
        <p:spPr/>
        <p:txBody>
          <a:bodyPr/>
          <a:lstStyle/>
          <a:p>
            <a:r>
              <a:rPr lang="el-GR" altLang="el-GR" smtClean="0"/>
              <a:t>Τέλος Ενότητας</a:t>
            </a:r>
          </a:p>
        </p:txBody>
      </p:sp>
      <p:sp>
        <p:nvSpPr>
          <p:cNvPr id="47106" name="Υπότιτλος 7"/>
          <p:cNvSpPr>
            <a:spLocks noGrp="1"/>
          </p:cNvSpPr>
          <p:nvPr>
            <p:ph type="subTitle" idx="1"/>
          </p:nvPr>
        </p:nvSpPr>
        <p:spPr/>
        <p:txBody>
          <a:bodyPr/>
          <a:lstStyle/>
          <a:p>
            <a:endParaRPr lang="el-GR" altLang="el-GR" smtClean="0"/>
          </a:p>
        </p:txBody>
      </p:sp>
      <p:grpSp>
        <p:nvGrpSpPr>
          <p:cNvPr id="47107" name="Ομάδα 8"/>
          <p:cNvGrpSpPr>
            <a:grpSpLocks/>
          </p:cNvGrpSpPr>
          <p:nvPr/>
        </p:nvGrpSpPr>
        <p:grpSpPr bwMode="auto">
          <a:xfrm>
            <a:off x="1766888" y="5930900"/>
            <a:ext cx="5829300" cy="768350"/>
            <a:chOff x="1767633" y="5931169"/>
            <a:chExt cx="5828703" cy="768532"/>
          </a:xfrm>
        </p:grpSpPr>
        <p:pic>
          <p:nvPicPr>
            <p:cNvPr id="471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p:cNvSpPr>
          <p:nvPr>
            <p:ph type="ctrTitle"/>
          </p:nvPr>
        </p:nvSpPr>
        <p:spPr/>
        <p:txBody>
          <a:bodyPr/>
          <a:lstStyle/>
          <a:p>
            <a:r>
              <a:rPr lang="el-GR" altLang="el-GR" sz="4400" smtClean="0"/>
              <a:t>Σημειώματα</a:t>
            </a:r>
          </a:p>
        </p:txBody>
      </p:sp>
      <p:sp>
        <p:nvSpPr>
          <p:cNvPr id="49154"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a:t>
            </a:r>
            <a:r>
              <a:rPr lang="el-GR" sz="2000" dirty="0" smtClean="0"/>
              <a:t>(Ε). Ενότητα 10</a:t>
            </a:r>
            <a:r>
              <a:rPr lang="en-US" sz="2000" dirty="0" smtClean="0"/>
              <a:t>:</a:t>
            </a:r>
            <a:r>
              <a:rPr lang="el-GR" sz="2000" dirty="0"/>
              <a:t> Εκτίμηση των μηχανικών αντοχών εκτυπωμένης επιφάνειας».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a:xfrm>
            <a:off x="0" y="115888"/>
            <a:ext cx="9144000" cy="909637"/>
          </a:xfrm>
        </p:spPr>
        <p:txBody>
          <a:bodyPr/>
          <a:lstStyle/>
          <a:p>
            <a:r>
              <a:rPr lang="el-GR" altLang="el-GR" smtClean="0"/>
              <a:t>Μηχανικές αντοχές </a:t>
            </a:r>
            <a:r>
              <a:rPr lang="el-GR" altLang="el-GR" sz="3200" b="0" smtClean="0"/>
              <a:t>(1 από 2)</a:t>
            </a:r>
          </a:p>
        </p:txBody>
      </p:sp>
      <p:sp>
        <p:nvSpPr>
          <p:cNvPr id="3" name="Θέση περιεχομένου 2"/>
          <p:cNvSpPr>
            <a:spLocks noGrp="1"/>
          </p:cNvSpPr>
          <p:nvPr>
            <p:ph idx="1"/>
          </p:nvPr>
        </p:nvSpPr>
        <p:spPr/>
        <p:txBody>
          <a:bodyPr>
            <a:normAutofit/>
          </a:bodyPr>
          <a:lstStyle/>
          <a:p>
            <a:pPr marL="0" indent="0"/>
            <a:r>
              <a:rPr lang="el-GR" altLang="el-GR" smtClean="0"/>
              <a:t>Στον όρο μηχανικές αντοχές περιλαμβάνονται όλες εκείνες οι αντοχές που εμφανίζει ο φορέας του μελανιού, κατά την χρήση της εκτυπωμένης επιφάνειας, δηλαδή όταν υποβληθεί σε μηχανικές δοκιμασίες, ανάλογα με τον τελικό προορισμό της (έντυπο: περιοδικό, εφημερίδα, βιβλίο, κτλ. - συσκευασία: τρόφιμα, φάρμακα, απορρυπαντικά, κτλ).</a:t>
            </a:r>
          </a:p>
        </p:txBody>
      </p:sp>
      <p:sp>
        <p:nvSpPr>
          <p:cNvPr id="286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7B882BB-222C-4F23-9E27-0C0A0C964967}" type="slidenum">
              <a:rPr lang="el-GR" altLang="el-GR">
                <a:solidFill>
                  <a:srgbClr val="000000"/>
                </a:solidFill>
              </a:rPr>
              <a:pPr/>
              <a:t>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l-GR" altLang="el-GR" smtClean="0"/>
              <a:t>Χρηματοδότηση</a:t>
            </a:r>
          </a:p>
        </p:txBody>
      </p:sp>
      <p:sp>
        <p:nvSpPr>
          <p:cNvPr id="57346"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734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Μηχανικές αντοχές </a:t>
            </a:r>
            <a:r>
              <a:rPr lang="el-GR" altLang="el-GR" sz="3200" b="0" smtClean="0">
                <a:solidFill>
                  <a:srgbClr val="004A82"/>
                </a:solidFill>
              </a:rPr>
              <a:t>(2 από 2)</a:t>
            </a:r>
          </a:p>
        </p:txBody>
      </p:sp>
      <p:sp>
        <p:nvSpPr>
          <p:cNvPr id="3" name="Θέση περιεχομένου 2"/>
          <p:cNvSpPr>
            <a:spLocks noGrp="1"/>
          </p:cNvSpPr>
          <p:nvPr>
            <p:ph idx="4294967295"/>
          </p:nvPr>
        </p:nvSpPr>
        <p:spPr/>
        <p:txBody>
          <a:bodyPr>
            <a:normAutofit/>
          </a:bodyPr>
          <a:lstStyle/>
          <a:p>
            <a:pPr marL="0" indent="0">
              <a:lnSpc>
                <a:spcPct val="114000"/>
              </a:lnSpc>
              <a:spcBef>
                <a:spcPts val="1200"/>
              </a:spcBef>
            </a:pPr>
            <a:r>
              <a:rPr lang="el-GR" altLang="el-GR" sz="2400" smtClean="0"/>
              <a:t>Στις δοκιμασίες αυτές περιλαμβάνονται κι εκείνες, στις οποίες το εκτυπωμένο μελάνι υποβάλλεται κατά το δίπλωση – τσάκισμα, την τριβή, τη χάραξη - γδάρσιμο, κτλ. </a:t>
            </a:r>
          </a:p>
          <a:p>
            <a:pPr marL="0" indent="0">
              <a:lnSpc>
                <a:spcPct val="114000"/>
              </a:lnSpc>
              <a:spcBef>
                <a:spcPts val="1200"/>
              </a:spcBef>
            </a:pPr>
            <a:r>
              <a:rPr lang="el-GR" altLang="el-GR" sz="2400" smtClean="0"/>
              <a:t>Στον έλεγχο περιλαμβάνεται, επίσης, η δοκιμασία για την αντοχή της πρόσφυσης και της ελαστικότητας του φορέα.</a:t>
            </a:r>
          </a:p>
        </p:txBody>
      </p:sp>
      <p:sp>
        <p:nvSpPr>
          <p:cNvPr id="60420"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5D7D429D-B372-4B25-B815-AE0A73E3F7D0}" type="slidenum">
              <a:rPr lang="el-GR" altLang="el-GR" sz="1200">
                <a:solidFill>
                  <a:srgbClr val="000000"/>
                </a:solidFill>
              </a:rPr>
              <a:pPr algn="r"/>
              <a:t>3</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0" y="115888"/>
            <a:ext cx="9144000" cy="909637"/>
          </a:xfrm>
        </p:spPr>
        <p:txBody>
          <a:bodyPr/>
          <a:lstStyle/>
          <a:p>
            <a:r>
              <a:rPr lang="el-GR" altLang="el-GR" smtClean="0"/>
              <a:t>Πρόσφυση </a:t>
            </a:r>
            <a:r>
              <a:rPr lang="el-GR" altLang="el-GR" sz="3200" b="0" smtClean="0"/>
              <a:t>(1 από 2)</a:t>
            </a:r>
          </a:p>
        </p:txBody>
      </p:sp>
      <p:sp>
        <p:nvSpPr>
          <p:cNvPr id="29698" name="Θέση περιεχομένου 2"/>
          <p:cNvSpPr>
            <a:spLocks noGrp="1"/>
          </p:cNvSpPr>
          <p:nvPr>
            <p:ph idx="1"/>
          </p:nvPr>
        </p:nvSpPr>
        <p:spPr/>
        <p:txBody>
          <a:bodyPr/>
          <a:lstStyle/>
          <a:p>
            <a:r>
              <a:rPr lang="el-GR" altLang="el-GR" smtClean="0"/>
              <a:t>Η πρόσφυση δείχνει τον βαθμό σύνδεσης του επιχρίσματος με το υπόστρωμα. Καλή πρόσφυση σημαίνει καλή σύνδεση μεταξύ των δυο υλικών. Το αντίθετο συμβαίνει όταν το επίχρισμα ξεκολλάει εύκολα από το υπόστρωμα και ξεφλουδίζει.</a:t>
            </a:r>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58E628C-C231-421D-BAD4-7B4BC5CDE28A}" type="slidenum">
              <a:rPr lang="el-GR" altLang="el-GR">
                <a:solidFill>
                  <a:srgbClr val="000000"/>
                </a:solidFill>
              </a:rPr>
              <a:pPr/>
              <a:t>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Πρόσφυση </a:t>
            </a:r>
            <a:r>
              <a:rPr lang="el-GR" altLang="el-GR" sz="3200" b="0" smtClean="0">
                <a:solidFill>
                  <a:srgbClr val="004A82"/>
                </a:solidFill>
              </a:rPr>
              <a:t>(2 από 2)</a:t>
            </a:r>
          </a:p>
        </p:txBody>
      </p:sp>
      <p:sp>
        <p:nvSpPr>
          <p:cNvPr id="59395" name="Θέση περιεχομένου 2"/>
          <p:cNvSpPr>
            <a:spLocks noGrp="1"/>
          </p:cNvSpPr>
          <p:nvPr>
            <p:ph idx="4294967295"/>
          </p:nvPr>
        </p:nvSpPr>
        <p:spPr/>
        <p:txBody>
          <a:bodyPr/>
          <a:lstStyle/>
          <a:p>
            <a:pPr>
              <a:lnSpc>
                <a:spcPct val="114000"/>
              </a:lnSpc>
              <a:spcBef>
                <a:spcPts val="1200"/>
              </a:spcBef>
            </a:pPr>
            <a:r>
              <a:rPr lang="el-GR" altLang="el-GR" sz="2400" smtClean="0"/>
              <a:t>Δηλαδή, η πρόσφυση μιας οργανικής επικάλυψης αποτελεί το μέτρο της καλής ή όχι σύνδεσης του επιχρίσματος με ένα υπόστρωμα (μέταλλο, κτλ). </a:t>
            </a:r>
          </a:p>
          <a:p>
            <a:pPr>
              <a:lnSpc>
                <a:spcPct val="114000"/>
              </a:lnSpc>
              <a:spcBef>
                <a:spcPts val="1200"/>
              </a:spcBef>
            </a:pPr>
            <a:r>
              <a:rPr lang="el-GR" altLang="el-GR" sz="2400" smtClean="0"/>
              <a:t>Η καλή πρόσφυση έχει μεγάλη σημασία για την καλή εμφάνιση και την αντοχή στην χρήση μιας εκτυπωμένης επιφάνειας.</a:t>
            </a:r>
          </a:p>
        </p:txBody>
      </p:sp>
      <p:sp>
        <p:nvSpPr>
          <p:cNvPr id="59396"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34245749-BFFB-49A2-88A8-F885B0C469C1}" type="slidenum">
              <a:rPr lang="el-GR" altLang="el-GR" sz="1200">
                <a:solidFill>
                  <a:srgbClr val="000000"/>
                </a:solidFill>
              </a:rPr>
              <a:pPr algn="r"/>
              <a:t>5</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0" y="115888"/>
            <a:ext cx="9144000" cy="909637"/>
          </a:xfrm>
        </p:spPr>
        <p:txBody>
          <a:bodyPr/>
          <a:lstStyle/>
          <a:p>
            <a:r>
              <a:rPr lang="el-GR" altLang="el-GR" smtClean="0"/>
              <a:t>Ελαστικότητα </a:t>
            </a:r>
            <a:r>
              <a:rPr lang="el-GR" altLang="el-GR" sz="3200" b="0" smtClean="0"/>
              <a:t>(1 από 2)</a:t>
            </a:r>
          </a:p>
        </p:txBody>
      </p:sp>
      <p:sp>
        <p:nvSpPr>
          <p:cNvPr id="30722" name="Θέση περιεχομένου 2"/>
          <p:cNvSpPr>
            <a:spLocks noGrp="1"/>
          </p:cNvSpPr>
          <p:nvPr>
            <p:ph idx="1"/>
          </p:nvPr>
        </p:nvSpPr>
        <p:spPr/>
        <p:txBody>
          <a:bodyPr/>
          <a:lstStyle/>
          <a:p>
            <a:r>
              <a:rPr lang="el-GR" altLang="el-GR" smtClean="0"/>
              <a:t>Η ελαστικότητα είναι η ιδιότητα των σωμάτων να παραμορφώνονται κάτω από την επίδραση εξωτερικών δυνάμεων και να επανέρχονται στις αρχικές τους διαστάσεις, όταν πάψουν να ενεργούν επάνω τους οι δυνάμεις αυτές. Σημαίνει την ευλυγισία και την ευκινησία ενός σώματος.</a:t>
            </a:r>
          </a:p>
          <a:p>
            <a:endParaRPr lang="el-GR" altLang="el-GR" smtClean="0"/>
          </a:p>
        </p:txBody>
      </p:sp>
      <p:sp>
        <p:nvSpPr>
          <p:cNvPr id="307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BA3647E-C64E-44F5-A9EB-1D1EB7C57A48}" type="slidenum">
              <a:rPr lang="el-GR" altLang="el-GR">
                <a:solidFill>
                  <a:srgbClr val="000000"/>
                </a:solidFill>
              </a:rPr>
              <a:pPr/>
              <a:t>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Ελαστικότητα </a:t>
            </a:r>
            <a:r>
              <a:rPr lang="el-GR" altLang="el-GR" sz="3200" b="0" smtClean="0">
                <a:solidFill>
                  <a:srgbClr val="004A82"/>
                </a:solidFill>
              </a:rPr>
              <a:t>(2 από 2)</a:t>
            </a:r>
          </a:p>
        </p:txBody>
      </p:sp>
      <p:sp>
        <p:nvSpPr>
          <p:cNvPr id="61443" name="Θέση περιεχομένου 2"/>
          <p:cNvSpPr>
            <a:spLocks noGrp="1"/>
          </p:cNvSpPr>
          <p:nvPr>
            <p:ph idx="4294967295"/>
          </p:nvPr>
        </p:nvSpPr>
        <p:spPr/>
        <p:txBody>
          <a:bodyPr/>
          <a:lstStyle/>
          <a:p>
            <a:pPr>
              <a:lnSpc>
                <a:spcPct val="114000"/>
              </a:lnSpc>
              <a:spcBef>
                <a:spcPts val="1200"/>
              </a:spcBef>
            </a:pPr>
            <a:r>
              <a:rPr lang="el-GR" altLang="el-GR" sz="2400" smtClean="0"/>
              <a:t>Στην συγκεκριμένη περίπτωση, η ελαστικότητα αφορά επιφάνειες που διπλώνονται ή μορφοποιούνται κατά την κατεργασία τους, όπως είναι οι μεταλλικές επιφάνειες κατά την κατασκευή δοχείων συσκευασίας, κτλ.</a:t>
            </a:r>
          </a:p>
          <a:p>
            <a:pPr>
              <a:lnSpc>
                <a:spcPct val="114000"/>
              </a:lnSpc>
              <a:spcBef>
                <a:spcPts val="1200"/>
              </a:spcBef>
            </a:pPr>
            <a:endParaRPr lang="el-GR" altLang="el-GR" sz="2400" smtClean="0"/>
          </a:p>
        </p:txBody>
      </p:sp>
      <p:sp>
        <p:nvSpPr>
          <p:cNvPr id="61444"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C56FB52-87F3-4312-A32C-015085032D1B}" type="slidenum">
              <a:rPr lang="el-GR" altLang="el-GR" sz="1200">
                <a:solidFill>
                  <a:srgbClr val="000000"/>
                </a:solidFill>
              </a:rPr>
              <a:pPr algn="r"/>
              <a:t>7</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0" y="115888"/>
            <a:ext cx="9144000" cy="909637"/>
          </a:xfrm>
        </p:spPr>
        <p:txBody>
          <a:bodyPr/>
          <a:lstStyle/>
          <a:p>
            <a:r>
              <a:rPr lang="el-GR" altLang="el-GR" smtClean="0"/>
              <a:t>Δίπλωση-τσάκισμα</a:t>
            </a:r>
            <a:endParaRPr lang="el-GR" altLang="el-GR" sz="3600" b="0" smtClean="0"/>
          </a:p>
        </p:txBody>
      </p:sp>
      <p:sp>
        <p:nvSpPr>
          <p:cNvPr id="31746" name="Θέση περιεχομένου 2"/>
          <p:cNvSpPr>
            <a:spLocks noGrp="1"/>
          </p:cNvSpPr>
          <p:nvPr>
            <p:ph idx="1"/>
          </p:nvPr>
        </p:nvSpPr>
        <p:spPr>
          <a:xfrm>
            <a:off x="395288" y="1196975"/>
            <a:ext cx="8229600" cy="5040313"/>
          </a:xfrm>
        </p:spPr>
        <p:txBody>
          <a:bodyPr/>
          <a:lstStyle/>
          <a:p>
            <a:r>
              <a:rPr lang="el-GR" altLang="el-GR" smtClean="0"/>
              <a:t>Σύμφωνα με τον όρο «δίπλωση - τσάκισμα», κατά την δοκιμασία αυτή, ελέγχεται η συνέχεια του φορέα της εκτυπωμένης επιφάνειας (όπως για παράδειγμα σε κουτιά συσκευασίας, κτλ) κατά την δίπλωση και το τσάκισμα της επιφάνειας , όπως ακριβώς συμβαίνει κατά την χρήση της (εφημερίδα, περιοδικό, χαρτί περιτυλίγματος, κτλ).</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B2A386F-C703-4AA8-8C3E-E473EE86CAF7}" type="slidenum">
              <a:rPr lang="el-GR" altLang="el-GR">
                <a:solidFill>
                  <a:srgbClr val="000000"/>
                </a:solidFill>
              </a:rPr>
              <a:pPr/>
              <a:t>8</a:t>
            </a:fld>
            <a:endParaRPr lang="el-GR" altLang="el-GR">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82</TotalTime>
  <Words>1914</Words>
  <Application>Microsoft Office PowerPoint</Application>
  <PresentationFormat>Προβολή στην οθόνη (4:3)</PresentationFormat>
  <Paragraphs>164</Paragraphs>
  <Slides>32</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32</vt:i4>
      </vt:variant>
    </vt:vector>
  </HeadingPairs>
  <TitlesOfParts>
    <vt:vector size="35" baseType="lpstr">
      <vt:lpstr>OC_template_updated</vt:lpstr>
      <vt:lpstr>1_OC_template_updated</vt:lpstr>
      <vt:lpstr>2_OC_template_updated</vt:lpstr>
      <vt:lpstr>Μελάνια και επικαλυπτικά (Ε)</vt:lpstr>
      <vt:lpstr>Στόχος της ενότητας </vt:lpstr>
      <vt:lpstr>Μηχανικές αντοχές (1 από 2)</vt:lpstr>
      <vt:lpstr>Μηχανικές αντοχές (2 από 2)</vt:lpstr>
      <vt:lpstr>Πρόσφυση (1 από 2)</vt:lpstr>
      <vt:lpstr>Πρόσφυση (2 από 2)</vt:lpstr>
      <vt:lpstr>Ελαστικότητα (1 από 2)</vt:lpstr>
      <vt:lpstr>Ελαστικότητα (2 από 2)</vt:lpstr>
      <vt:lpstr>Δίπλωση-τσάκισμα</vt:lpstr>
      <vt:lpstr>Τριβή (1 από 3)</vt:lpstr>
      <vt:lpstr>Τριβή (2 από 3)</vt:lpstr>
      <vt:lpstr>Τριβή (3 από 3)</vt:lpstr>
      <vt:lpstr>Χάραξη</vt:lpstr>
      <vt:lpstr>Έλεγχος και δοκιμές αντοχών</vt:lpstr>
      <vt:lpstr>Όργανα / Υλικά </vt:lpstr>
      <vt:lpstr>Πειραματική διαδικασία (1 από 7)</vt:lpstr>
      <vt:lpstr>Πειραματική διαδικασία (2 από 7)</vt:lpstr>
      <vt:lpstr>Πειραματική διαδικασία (3 από 7)</vt:lpstr>
      <vt:lpstr>Πειραματική διαδικασία (4 από 7)</vt:lpstr>
      <vt:lpstr>Πειραματική διαδικασία (5 από 7)</vt:lpstr>
      <vt:lpstr>Πειραματική διαδικασία (6 από 7)</vt:lpstr>
      <vt:lpstr>Πειραματική διαδικασία (7 από 7)</vt:lpstr>
      <vt:lpstr>Εκτίμηση των αποτελεσμάτων</vt:lpstr>
      <vt:lpstr>Σχόλια – συμπεράσματα</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(Ε)</dc:title>
  <dc:creator>opencourses@teiath.gr</dc:creator>
  <cp:lastModifiedBy>fkaram2</cp:lastModifiedBy>
  <cp:revision>21</cp:revision>
  <dcterms:created xsi:type="dcterms:W3CDTF">2014-09-29T09:25:04Z</dcterms:created>
  <dcterms:modified xsi:type="dcterms:W3CDTF">2015-07-02T07:08:49Z</dcterms:modified>
</cp:coreProperties>
</file>