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37"/>
  </p:notesMasterIdLst>
  <p:handoutMasterIdLst>
    <p:handoutMasterId r:id="rId38"/>
  </p:handoutMasterIdLst>
  <p:sldIdLst>
    <p:sldId id="256" r:id="rId4"/>
    <p:sldId id="271" r:id="rId5"/>
    <p:sldId id="276" r:id="rId6"/>
    <p:sldId id="273" r:id="rId7"/>
    <p:sldId id="274" r:id="rId8"/>
    <p:sldId id="295" r:id="rId9"/>
    <p:sldId id="296" r:id="rId10"/>
    <p:sldId id="297" r:id="rId11"/>
    <p:sldId id="298" r:id="rId12"/>
    <p:sldId id="299" r:id="rId13"/>
    <p:sldId id="300" r:id="rId14"/>
    <p:sldId id="301" r:id="rId15"/>
    <p:sldId id="302" r:id="rId16"/>
    <p:sldId id="303" r:id="rId17"/>
    <p:sldId id="304" r:id="rId18"/>
    <p:sldId id="305" r:id="rId19"/>
    <p:sldId id="275" r:id="rId20"/>
    <p:sldId id="283" r:id="rId21"/>
    <p:sldId id="284" r:id="rId22"/>
    <p:sldId id="294" r:id="rId23"/>
    <p:sldId id="285" r:id="rId24"/>
    <p:sldId id="286" r:id="rId25"/>
    <p:sldId id="306" r:id="rId26"/>
    <p:sldId id="287" r:id="rId27"/>
    <p:sldId id="288" r:id="rId28"/>
    <p:sldId id="257" r:id="rId29"/>
    <p:sldId id="262" r:id="rId30"/>
    <p:sldId id="264" r:id="rId31"/>
    <p:sldId id="269" r:id="rId32"/>
    <p:sldId id="270" r:id="rId33"/>
    <p:sldId id="266" r:id="rId34"/>
    <p:sldId id="307" r:id="rId35"/>
    <p:sldId id="261" r:id="rId36"/>
  </p:sldIdLst>
  <p:sldSz cx="9144000" cy="6858000" type="screen4x3"/>
  <p:notesSz cx="7104063" cy="10234613"/>
  <p:custDataLst>
    <p:tags r:id="rId3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1038"/>
    <a:srgbClr val="650F34"/>
    <a:srgbClr val="620A2C"/>
    <a:srgbClr val="570D2D"/>
    <a:srgbClr val="5B0D2E"/>
    <a:srgbClr val="5E0E30"/>
    <a:srgbClr val="5B3462"/>
    <a:srgbClr val="49385E"/>
    <a:srgbClr val="333399"/>
    <a:srgbClr val="454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gs" Target="tags/tag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16</a:t>
            </a:fld>
            <a:endParaRPr lang="el-GR"/>
          </a:p>
        </p:txBody>
      </p:sp>
    </p:spTree>
    <p:extLst>
      <p:ext uri="{BB962C8B-B14F-4D97-AF65-F5344CB8AC3E}">
        <p14:creationId xmlns:p14="http://schemas.microsoft.com/office/powerpoint/2010/main" val="40127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a:t>
            </a:r>
            <a:r>
              <a:rPr lang="el-GR" smtClean="0"/>
              <a:t>Γ)Μια</a:t>
            </a:r>
            <a:r>
              <a:rPr lang="el-GR" dirty="0" smtClean="0"/>
              <a:t> ευαίσθητη πρωτεΐνη σε μικρές ποσότητες θα καταστραφεί πλήρως</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18</a:t>
            </a:fld>
            <a:endParaRPr lang="el-GR" dirty="0"/>
          </a:p>
        </p:txBody>
      </p:sp>
    </p:spTree>
    <p:extLst>
      <p:ext uri="{BB962C8B-B14F-4D97-AF65-F5344CB8AC3E}">
        <p14:creationId xmlns:p14="http://schemas.microsoft.com/office/powerpoint/2010/main" val="365782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a:solidFill>
            <a:srgbClr val="5B0D2E"/>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95536" y="1412776"/>
            <a:ext cx="8352928"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992188" indent="-3635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0542386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8654788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1111272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4103506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8779363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301863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3358699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5587462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496671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1703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3393861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ChymotrypsinA1.jpg"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User:File_Upload_Bot_(Magnus_Mansk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Papain_cartoon.png"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User:Calvero"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kin-care-forum.basf.com/en/articles/skin/strategies-for-skin-penetration-enhancement/2004/08/12?id=5b9a9164-6148-4d66-bd84-6df76bd6d111&amp;mode=Detai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GLO1_Homo_sapiens_small_fast.gif" TargetMode="External"/><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s://commons.wikimedia.org/wiki/User:WillowW"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TEV_protease_summary.png"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s://commons.wikimedia.org/wiki/User:Evolution_and_evolvabilit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commons.wikimedia.org/wiki/User:DrKjaergaard" TargetMode="External"/><Relationship Id="rId4" Type="http://schemas.openxmlformats.org/officeDocument/2006/relationships/hyperlink" Target="https://commons.wikimedia.org/wiki/File:1UTN.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err="1" smtClean="0">
                <a:solidFill>
                  <a:schemeClr val="tx1"/>
                </a:solidFill>
                <a:latin typeface="+mn-lt"/>
              </a:rPr>
              <a:t>Ενζυμική</a:t>
            </a:r>
            <a:r>
              <a:rPr lang="el-GR" sz="3600" b="1" dirty="0" smtClean="0">
                <a:solidFill>
                  <a:schemeClr val="tx1"/>
                </a:solidFill>
                <a:latin typeface="+mn-lt"/>
              </a:rPr>
              <a:t> Αποτρίχωση (Θ)</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3</a:t>
            </a:r>
            <a:r>
              <a:rPr lang="el-GR" sz="2600" dirty="0" smtClean="0"/>
              <a:t>:</a:t>
            </a:r>
            <a:r>
              <a:rPr lang="en-US" sz="2600" dirty="0" smtClean="0"/>
              <a:t> </a:t>
            </a:r>
            <a:r>
              <a:rPr lang="el-GR" sz="2600" dirty="0" smtClean="0"/>
              <a:t>Ένζυμα </a:t>
            </a:r>
            <a:r>
              <a:rPr lang="el-GR" sz="2600" dirty="0"/>
              <a:t>– </a:t>
            </a:r>
            <a:r>
              <a:rPr lang="el-GR" sz="2600" dirty="0" err="1" smtClean="0"/>
              <a:t>Ενζυμική</a:t>
            </a:r>
            <a:r>
              <a:rPr lang="el-GR" sz="2600" dirty="0" smtClean="0"/>
              <a:t> αποτρίχωση</a:t>
            </a:r>
            <a:endParaRPr lang="en-US" sz="2600" dirty="0" smtClean="0"/>
          </a:p>
          <a:p>
            <a:pPr>
              <a:spcBef>
                <a:spcPts val="0"/>
              </a:spcBef>
            </a:pPr>
            <a:r>
              <a:rPr lang="el-GR" sz="2200" dirty="0" smtClean="0"/>
              <a:t>Δρ</a:t>
            </a:r>
            <a:r>
              <a:rPr lang="el-GR" sz="2200" dirty="0"/>
              <a:t>. Ευαγγελία Πρωτόπαπα, Καθηγήτρια Φαρμακοποιός - Αισθητικός</a:t>
            </a:r>
          </a:p>
          <a:p>
            <a:pPr>
              <a:spcBef>
                <a:spcPts val="0"/>
              </a:spcBef>
            </a:pPr>
            <a:r>
              <a:rPr lang="el-GR" sz="2200" dirty="0" smtClean="0"/>
              <a:t>Τμήμα </a:t>
            </a:r>
            <a:r>
              <a:rPr lang="el-GR" sz="2200" dirty="0"/>
              <a:t>Αισθητικής και </a:t>
            </a:r>
            <a:r>
              <a:rPr lang="el-GR" sz="2200" dirty="0" err="1"/>
              <a:t>Κοσμητολογίας</a:t>
            </a:r>
            <a:endParaRPr lang="en-US" sz="2200" dirty="0" smtClean="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Χυμοθρυψίνη</a:t>
            </a:r>
            <a:endParaRPr lang="el-GR" dirty="0"/>
          </a:p>
        </p:txBody>
      </p:sp>
      <p:sp>
        <p:nvSpPr>
          <p:cNvPr id="3" name="Θέση περιεχομένου 2"/>
          <p:cNvSpPr>
            <a:spLocks noGrp="1"/>
          </p:cNvSpPr>
          <p:nvPr>
            <p:ph idx="1"/>
          </p:nvPr>
        </p:nvSpPr>
        <p:spPr>
          <a:xfrm>
            <a:off x="251520" y="1340768"/>
            <a:ext cx="8435280" cy="5112568"/>
          </a:xfrm>
        </p:spPr>
        <p:txBody>
          <a:bodyPr>
            <a:normAutofit/>
          </a:bodyPr>
          <a:lstStyle/>
          <a:p>
            <a:r>
              <a:rPr lang="el-GR" dirty="0" smtClean="0"/>
              <a:t>Πρωτεϊνάση </a:t>
            </a:r>
            <a:r>
              <a:rPr lang="el-GR" dirty="0"/>
              <a:t>του πεπτικού συστήματος. </a:t>
            </a:r>
            <a:endParaRPr lang="el-GR" dirty="0" smtClean="0"/>
          </a:p>
          <a:p>
            <a:r>
              <a:rPr lang="el-GR" dirty="0" smtClean="0"/>
              <a:t>Πρόδρομός </a:t>
            </a:r>
            <a:r>
              <a:rPr lang="el-GR" dirty="0"/>
              <a:t>της είναι το </a:t>
            </a:r>
            <a:r>
              <a:rPr lang="el-GR" dirty="0" err="1"/>
              <a:t>χυμοθρυψινογόνο</a:t>
            </a:r>
            <a:r>
              <a:rPr lang="el-GR" dirty="0"/>
              <a:t>, που εκκρίνεται από το πάγκρεας. Η μετατροπή στην ενεργό χυμοθρυψίνη </a:t>
            </a:r>
            <a:r>
              <a:rPr lang="el-GR" dirty="0" smtClean="0"/>
              <a:t>γίνεται </a:t>
            </a:r>
            <a:r>
              <a:rPr lang="el-GR" dirty="0"/>
              <a:t>στο λεπτό </a:t>
            </a:r>
            <a:r>
              <a:rPr lang="el-GR" dirty="0" smtClean="0"/>
              <a:t>έντερο </a:t>
            </a:r>
            <a:r>
              <a:rPr lang="el-GR" dirty="0"/>
              <a:t>από τη </a:t>
            </a:r>
            <a:r>
              <a:rPr lang="el-GR" dirty="0" smtClean="0"/>
              <a:t>θρυψίνη</a:t>
            </a:r>
          </a:p>
          <a:p>
            <a:r>
              <a:rPr lang="el-GR" dirty="0" smtClean="0"/>
              <a:t>Η </a:t>
            </a:r>
            <a:r>
              <a:rPr lang="el-GR" dirty="0"/>
              <a:t>χυμοθρυψίνη διασπά κατ' εξοχήν υδρόφοβα αμινοξέα (αρωματικά αμινοξέα, </a:t>
            </a:r>
            <a:r>
              <a:rPr lang="el-GR" dirty="0" err="1"/>
              <a:t>λευκίνη</a:t>
            </a:r>
            <a:r>
              <a:rPr lang="el-GR" dirty="0"/>
              <a:t>) δεν έχει όμως την αυστηρή εξειδίκευση της θρυψίνης.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pic>
        <p:nvPicPr>
          <p:cNvPr id="3074" name="Picture 2" descr="File:ChymotrypsinA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348" b="2992"/>
          <a:stretch/>
        </p:blipFill>
        <p:spPr bwMode="auto">
          <a:xfrm>
            <a:off x="4999062" y="4115550"/>
            <a:ext cx="2957314" cy="2769834"/>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51520" y="4566144"/>
            <a:ext cx="4572000" cy="1311128"/>
          </a:xfrm>
          <a:prstGeom prst="rect">
            <a:avLst/>
          </a:prstGeom>
        </p:spPr>
        <p:txBody>
          <a:bodyPr>
            <a:spAutoFit/>
          </a:bodyPr>
          <a:lstStyle/>
          <a:p>
            <a:pPr marL="342900" indent="-342900" fontAlgn="auto">
              <a:lnSpc>
                <a:spcPct val="110000"/>
              </a:lnSpc>
              <a:spcBef>
                <a:spcPts val="1200"/>
              </a:spcBef>
              <a:spcAft>
                <a:spcPts val="0"/>
              </a:spcAft>
              <a:buFont typeface="Arial" pitchFamily="34" charset="0"/>
              <a:buChar char="•"/>
            </a:pPr>
            <a:r>
              <a:rPr lang="el-GR" sz="2400" dirty="0">
                <a:solidFill>
                  <a:prstClr val="black"/>
                </a:solidFill>
                <a:latin typeface="Calibri"/>
              </a:rPr>
              <a:t>Πρόκειται για τις πιο γνωστές </a:t>
            </a:r>
            <a:r>
              <a:rPr lang="el-GR" sz="2400" dirty="0" err="1">
                <a:solidFill>
                  <a:prstClr val="black"/>
                </a:solidFill>
                <a:latin typeface="Calibri"/>
              </a:rPr>
              <a:t>πρωτεϊνάσες</a:t>
            </a:r>
            <a:r>
              <a:rPr lang="el-GR" sz="2400" dirty="0">
                <a:solidFill>
                  <a:prstClr val="black"/>
                </a:solidFill>
                <a:latin typeface="Calibri"/>
              </a:rPr>
              <a:t> που περιέχουν </a:t>
            </a:r>
            <a:r>
              <a:rPr lang="el-GR" sz="2400" dirty="0" err="1">
                <a:solidFill>
                  <a:prstClr val="black"/>
                </a:solidFill>
                <a:latin typeface="Calibri"/>
              </a:rPr>
              <a:t>σερίνη</a:t>
            </a:r>
            <a:r>
              <a:rPr lang="el-GR" sz="2400" dirty="0">
                <a:solidFill>
                  <a:prstClr val="black"/>
                </a:solidFill>
                <a:latin typeface="Calibri"/>
              </a:rPr>
              <a:t>. </a:t>
            </a:r>
          </a:p>
        </p:txBody>
      </p:sp>
      <p:sp>
        <p:nvSpPr>
          <p:cNvPr id="7" name="Rectangle 7"/>
          <p:cNvSpPr/>
          <p:nvPr/>
        </p:nvSpPr>
        <p:spPr>
          <a:xfrm>
            <a:off x="3347864" y="6213212"/>
            <a:ext cx="2160240" cy="600164"/>
          </a:xfrm>
          <a:prstGeom prst="rect">
            <a:avLst/>
          </a:prstGeom>
        </p:spPr>
        <p:txBody>
          <a:bodyPr wrap="square">
            <a:spAutoFit/>
          </a:bodyPr>
          <a:lstStyle/>
          <a:p>
            <a:r>
              <a:rPr lang="en-US" sz="1100" dirty="0" smtClean="0">
                <a:solidFill>
                  <a:prstClr val="black"/>
                </a:solidFill>
                <a:latin typeface="Calibri"/>
              </a:rPr>
              <a:t>“</a:t>
            </a:r>
            <a:r>
              <a:rPr lang="en-US" sz="1100" dirty="0" smtClean="0">
                <a:solidFill>
                  <a:prstClr val="black"/>
                </a:solidFill>
                <a:latin typeface="Calibri"/>
                <a:hlinkClick r:id="rId3"/>
              </a:rPr>
              <a:t>ChymotrypsinA1</a:t>
            </a:r>
            <a:r>
              <a:rPr lang="en-US" sz="1100" dirty="0" smtClean="0">
                <a:solidFill>
                  <a:prstClr val="black"/>
                </a:solidFill>
                <a:latin typeface="Calibri"/>
              </a:rPr>
              <a:t>”, </a:t>
            </a:r>
            <a:r>
              <a:rPr lang="el-GR" sz="1100" dirty="0" smtClean="0">
                <a:solidFill>
                  <a:prstClr val="black"/>
                </a:solidFill>
                <a:latin typeface="Calibri"/>
              </a:rPr>
              <a:t>από</a:t>
            </a:r>
            <a:r>
              <a:rPr lang="en-US" sz="1100" dirty="0" smtClean="0">
                <a:solidFill>
                  <a:prstClr val="black"/>
                </a:solidFill>
                <a:latin typeface="Calibri"/>
              </a:rPr>
              <a:t> </a:t>
            </a:r>
            <a:r>
              <a:rPr lang="en-US" sz="1100" dirty="0">
                <a:solidFill>
                  <a:prstClr val="black"/>
                </a:solidFill>
                <a:latin typeface="Calibri"/>
                <a:hlinkClick r:id="rId4" tooltip="User:File Upload Bot (Magnus Manske)"/>
              </a:rPr>
              <a:t>File Upload Bot (Magnus </a:t>
            </a:r>
            <a:r>
              <a:rPr lang="en-US" sz="1100" dirty="0" err="1">
                <a:solidFill>
                  <a:prstClr val="black"/>
                </a:solidFill>
                <a:latin typeface="Calibri"/>
                <a:hlinkClick r:id="rId4" tooltip="User:File Upload Bot (Magnus Manske)"/>
              </a:rPr>
              <a:t>Manske</a:t>
            </a:r>
            <a:r>
              <a:rPr lang="en-US" sz="1100" dirty="0">
                <a:solidFill>
                  <a:prstClr val="black"/>
                </a:solidFill>
                <a:latin typeface="Calibri"/>
                <a:hlinkClick r:id="rId4" tooltip="User:File Upload Bot (Magnus Manske)"/>
              </a:rPr>
              <a:t>)</a:t>
            </a:r>
            <a:r>
              <a:rPr lang="el-GR" sz="1100" dirty="0" smtClean="0">
                <a:solidFill>
                  <a:prstClr val="black"/>
                </a:solidFill>
                <a:latin typeface="Calibri"/>
              </a:rPr>
              <a:t> διαθέσιμο με άδεια </a:t>
            </a:r>
            <a:r>
              <a:rPr lang="en-US" sz="1100" dirty="0">
                <a:solidFill>
                  <a:prstClr val="black"/>
                </a:solidFill>
                <a:latin typeface="Calibri"/>
                <a:hlinkClick r:id="rId5"/>
              </a:rPr>
              <a:t>CC BY-SA 3.0</a:t>
            </a:r>
            <a:endParaRPr lang="en-US" sz="1100" dirty="0">
              <a:solidFill>
                <a:prstClr val="black"/>
              </a:solidFill>
              <a:latin typeface="Calibri"/>
            </a:endParaRPr>
          </a:p>
        </p:txBody>
      </p:sp>
    </p:spTree>
    <p:extLst>
      <p:ext uri="{BB962C8B-B14F-4D97-AF65-F5344CB8AC3E}">
        <p14:creationId xmlns:p14="http://schemas.microsoft.com/office/powerpoint/2010/main" val="2021950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Παπαΐνη</a:t>
            </a:r>
            <a:endParaRPr lang="el-GR" dirty="0"/>
          </a:p>
        </p:txBody>
      </p:sp>
      <p:sp>
        <p:nvSpPr>
          <p:cNvPr id="3" name="Θέση περιεχομένου 2"/>
          <p:cNvSpPr>
            <a:spLocks noGrp="1"/>
          </p:cNvSpPr>
          <p:nvPr>
            <p:ph idx="1"/>
          </p:nvPr>
        </p:nvSpPr>
        <p:spPr/>
        <p:txBody>
          <a:bodyPr/>
          <a:lstStyle/>
          <a:p>
            <a:r>
              <a:rPr lang="el-GR" dirty="0"/>
              <a:t>Είναι μια </a:t>
            </a:r>
            <a:r>
              <a:rPr lang="el-GR" dirty="0" err="1"/>
              <a:t>π</a:t>
            </a:r>
            <a:r>
              <a:rPr lang="el-GR" dirty="0" err="1" smtClean="0"/>
              <a:t>ρωτεάση</a:t>
            </a:r>
            <a:r>
              <a:rPr lang="el-GR" dirty="0" smtClean="0"/>
              <a:t> </a:t>
            </a:r>
            <a:r>
              <a:rPr lang="el-GR" dirty="0"/>
              <a:t>που λαμβάνεται από τον χυμό των φρούτων της </a:t>
            </a:r>
            <a:r>
              <a:rPr lang="el-GR" dirty="0" err="1"/>
              <a:t>Corica</a:t>
            </a:r>
            <a:r>
              <a:rPr lang="el-GR" dirty="0"/>
              <a:t> </a:t>
            </a:r>
            <a:r>
              <a:rPr lang="el-GR" dirty="0" err="1"/>
              <a:t>papaya</a:t>
            </a:r>
            <a:r>
              <a:rPr lang="el-GR" dirty="0"/>
              <a:t>. </a:t>
            </a:r>
            <a:endParaRPr lang="el-GR" dirty="0" smtClean="0"/>
          </a:p>
          <a:p>
            <a:r>
              <a:rPr lang="el-GR" dirty="0" smtClean="0"/>
              <a:t>Το </a:t>
            </a:r>
            <a:r>
              <a:rPr lang="el-GR" dirty="0"/>
              <a:t>άριστο </a:t>
            </a:r>
            <a:r>
              <a:rPr lang="el-GR" dirty="0" err="1"/>
              <a:t>pH</a:t>
            </a:r>
            <a:r>
              <a:rPr lang="el-GR" dirty="0"/>
              <a:t> δράσης του ένζυμου είναι 5 έως 5,5. </a:t>
            </a:r>
            <a:endParaRPr lang="el-GR" dirty="0" smtClean="0"/>
          </a:p>
          <a:p>
            <a:r>
              <a:rPr lang="el-GR" dirty="0" smtClean="0"/>
              <a:t>Στην </a:t>
            </a:r>
            <a:r>
              <a:rPr lang="el-GR" dirty="0"/>
              <a:t>εξειδίκευση υποστρώματος μοιάζει με την θρυψίνη. </a:t>
            </a:r>
            <a:endParaRPr lang="el-GR" dirty="0" smtClean="0"/>
          </a:p>
          <a:p>
            <a:r>
              <a:rPr lang="el-GR" dirty="0" smtClean="0"/>
              <a:t>Η </a:t>
            </a:r>
            <a:r>
              <a:rPr lang="el-GR" dirty="0" err="1" smtClean="0"/>
              <a:t>παπαΐνη</a:t>
            </a:r>
            <a:r>
              <a:rPr lang="el-GR" dirty="0" smtClean="0"/>
              <a:t> </a:t>
            </a:r>
            <a:r>
              <a:rPr lang="el-GR" dirty="0"/>
              <a:t>ανήκει στην κατηγορία των </a:t>
            </a:r>
            <a:r>
              <a:rPr lang="el-GR" dirty="0" smtClean="0"/>
              <a:t>SH-</a:t>
            </a:r>
            <a:r>
              <a:rPr lang="el-GR" dirty="0" err="1" smtClean="0"/>
              <a:t>πρωτεασών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pic>
        <p:nvPicPr>
          <p:cNvPr id="5122" name="Picture 2" descr="File:Papain carto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0425" y="3861048"/>
            <a:ext cx="3681264" cy="28184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2699792" y="6381328"/>
            <a:ext cx="2160240" cy="430887"/>
          </a:xfrm>
          <a:prstGeom prst="rect">
            <a:avLst/>
          </a:prstGeom>
        </p:spPr>
        <p:txBody>
          <a:bodyPr wrap="square">
            <a:spAutoFit/>
          </a:bodyPr>
          <a:lstStyle/>
          <a:p>
            <a:r>
              <a:rPr lang="en-US" sz="1100" dirty="0" smtClean="0">
                <a:solidFill>
                  <a:prstClr val="black"/>
                </a:solidFill>
                <a:latin typeface="Calibri"/>
              </a:rPr>
              <a:t>“</a:t>
            </a:r>
            <a:r>
              <a:rPr lang="en-US" sz="1100" dirty="0">
                <a:solidFill>
                  <a:prstClr val="black"/>
                </a:solidFill>
                <a:latin typeface="Calibri"/>
                <a:hlinkClick r:id="rId3"/>
              </a:rPr>
              <a:t>Papain </a:t>
            </a:r>
            <a:r>
              <a:rPr lang="en-US" sz="1100" dirty="0" smtClean="0">
                <a:solidFill>
                  <a:prstClr val="black"/>
                </a:solidFill>
                <a:latin typeface="Calibri"/>
                <a:hlinkClick r:id="rId3"/>
              </a:rPr>
              <a:t>cartoon</a:t>
            </a:r>
            <a:r>
              <a:rPr lang="en-US" sz="1100" dirty="0" smtClean="0">
                <a:solidFill>
                  <a:prstClr val="black"/>
                </a:solidFill>
                <a:latin typeface="Calibri"/>
              </a:rPr>
              <a:t>”, </a:t>
            </a:r>
            <a:r>
              <a:rPr lang="el-GR" sz="1100" dirty="0" smtClean="0">
                <a:solidFill>
                  <a:prstClr val="black"/>
                </a:solidFill>
                <a:latin typeface="Calibri"/>
              </a:rPr>
              <a:t>από</a:t>
            </a:r>
            <a:r>
              <a:rPr lang="en-US" sz="1100" dirty="0" smtClean="0">
                <a:solidFill>
                  <a:prstClr val="black"/>
                </a:solidFill>
                <a:latin typeface="Calibri"/>
              </a:rPr>
              <a:t> </a:t>
            </a:r>
            <a:r>
              <a:rPr lang="en-US" sz="1100" dirty="0" err="1">
                <a:solidFill>
                  <a:prstClr val="black"/>
                </a:solidFill>
                <a:latin typeface="Calibri"/>
                <a:hlinkClick r:id="rId4" tooltip="User:Calvero"/>
              </a:rPr>
              <a:t>Calvero</a:t>
            </a:r>
            <a:r>
              <a:rPr lang="el-GR" sz="1100" dirty="0" smtClean="0">
                <a:solidFill>
                  <a:prstClr val="black"/>
                </a:solidFill>
                <a:latin typeface="Calibri"/>
              </a:rPr>
              <a:t> διαθέσιμο με άδεια </a:t>
            </a:r>
            <a:r>
              <a:rPr lang="en-US" sz="1100" dirty="0">
                <a:solidFill>
                  <a:prstClr val="black"/>
                </a:solidFill>
                <a:latin typeface="Calibri"/>
                <a:hlinkClick r:id="rId5"/>
              </a:rPr>
              <a:t>CC BY-SA 3.0</a:t>
            </a:r>
            <a:endParaRPr lang="en-US" sz="1100" dirty="0">
              <a:solidFill>
                <a:prstClr val="black"/>
              </a:solidFill>
              <a:latin typeface="Calibri"/>
            </a:endParaRPr>
          </a:p>
        </p:txBody>
      </p:sp>
    </p:spTree>
    <p:extLst>
      <p:ext uri="{BB962C8B-B14F-4D97-AF65-F5344CB8AC3E}">
        <p14:creationId xmlns:p14="http://schemas.microsoft.com/office/powerpoint/2010/main" val="4249150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Ιοντοφόρηση</a:t>
            </a:r>
            <a:r>
              <a:rPr lang="el-GR" dirty="0" smtClean="0"/>
              <a:t> </a:t>
            </a:r>
            <a:r>
              <a:rPr lang="el-GR" sz="3000" b="0" dirty="0" smtClean="0"/>
              <a:t>1/4</a:t>
            </a:r>
            <a:endParaRPr lang="el-GR" sz="3000" b="0" dirty="0"/>
          </a:p>
        </p:txBody>
      </p:sp>
      <p:sp>
        <p:nvSpPr>
          <p:cNvPr id="3" name="Θέση περιεχομένου 2"/>
          <p:cNvSpPr>
            <a:spLocks noGrp="1"/>
          </p:cNvSpPr>
          <p:nvPr>
            <p:ph idx="1"/>
          </p:nvPr>
        </p:nvSpPr>
        <p:spPr/>
        <p:txBody>
          <a:bodyPr/>
          <a:lstStyle/>
          <a:p>
            <a:r>
              <a:rPr lang="el-GR" dirty="0" smtClean="0"/>
              <a:t>Λέγεται </a:t>
            </a:r>
            <a:r>
              <a:rPr lang="el-GR" dirty="0"/>
              <a:t>η εισαγωγή στους ιστούς ιόντων με την βοήθεια </a:t>
            </a:r>
            <a:r>
              <a:rPr lang="el-GR" dirty="0" smtClean="0"/>
              <a:t>ηλεκτρικού </a:t>
            </a:r>
            <a:r>
              <a:rPr lang="el-GR" dirty="0"/>
              <a:t>ρεύματος. </a:t>
            </a:r>
            <a:endParaRPr lang="el-GR" dirty="0" smtClean="0"/>
          </a:p>
          <a:p>
            <a:r>
              <a:rPr lang="el-GR" dirty="0" smtClean="0"/>
              <a:t>Απαραίτητη </a:t>
            </a:r>
            <a:r>
              <a:rPr lang="el-GR" dirty="0"/>
              <a:t>είναι η ύπαρξη πηγής </a:t>
            </a:r>
            <a:r>
              <a:rPr lang="el-GR" dirty="0" smtClean="0"/>
              <a:t>γαλβανικού </a:t>
            </a:r>
            <a:r>
              <a:rPr lang="el-GR" dirty="0"/>
              <a:t>ρεύματος, δηλαδή ρεύματος συνεχούς φοράς και με </a:t>
            </a:r>
            <a:r>
              <a:rPr lang="el-GR" dirty="0" smtClean="0"/>
              <a:t>ρυθμιζόμενη </a:t>
            </a:r>
            <a:r>
              <a:rPr lang="el-GR" dirty="0"/>
              <a:t>ένταση (Αυγερινός, 1972, </a:t>
            </a:r>
            <a:r>
              <a:rPr lang="el-GR" dirty="0" err="1" smtClean="0"/>
              <a:t>Γιόκαρης</a:t>
            </a:r>
            <a:r>
              <a:rPr lang="el-GR" dirty="0"/>
              <a:t>, 1988</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468977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Ιοντοφόρηση</a:t>
            </a:r>
            <a:r>
              <a:rPr lang="el-GR" dirty="0"/>
              <a:t> </a:t>
            </a:r>
            <a:r>
              <a:rPr lang="el-GR" sz="3000" b="0" dirty="0" smtClean="0"/>
              <a:t>2/4</a:t>
            </a:r>
            <a:endParaRPr lang="el-GR" dirty="0"/>
          </a:p>
        </p:txBody>
      </p:sp>
      <p:sp>
        <p:nvSpPr>
          <p:cNvPr id="3" name="Θέση περιεχομένου 2"/>
          <p:cNvSpPr>
            <a:spLocks noGrp="1"/>
          </p:cNvSpPr>
          <p:nvPr>
            <p:ph idx="1"/>
          </p:nvPr>
        </p:nvSpPr>
        <p:spPr/>
        <p:txBody>
          <a:bodyPr/>
          <a:lstStyle/>
          <a:p>
            <a:r>
              <a:rPr lang="el-GR" dirty="0" smtClean="0"/>
              <a:t>Στηρίζεται:</a:t>
            </a:r>
          </a:p>
          <a:p>
            <a:pPr lvl="1"/>
            <a:r>
              <a:rPr lang="el-GR" dirty="0" smtClean="0"/>
              <a:t>στην </a:t>
            </a:r>
            <a:r>
              <a:rPr lang="el-GR" dirty="0"/>
              <a:t>ιδιότητα των ιόντων, που </a:t>
            </a:r>
            <a:r>
              <a:rPr lang="el-GR" dirty="0" smtClean="0"/>
              <a:t>βρίσκονται </a:t>
            </a:r>
            <a:r>
              <a:rPr lang="el-GR" dirty="0"/>
              <a:t>σε ηλεκτρικό πεδίο, να πορεύονται προς τους ετερώνυμους πόλους της ηλεκτρικής πηγής, </a:t>
            </a:r>
            <a:endParaRPr lang="el-GR" dirty="0" smtClean="0"/>
          </a:p>
          <a:p>
            <a:pPr lvl="1"/>
            <a:r>
              <a:rPr lang="el-GR" dirty="0" smtClean="0"/>
              <a:t>στην </a:t>
            </a:r>
            <a:r>
              <a:rPr lang="el-GR" dirty="0"/>
              <a:t>ιδιότητα του </a:t>
            </a:r>
            <a:r>
              <a:rPr lang="el-GR" dirty="0" smtClean="0"/>
              <a:t>νερού </a:t>
            </a:r>
            <a:r>
              <a:rPr lang="el-GR" dirty="0"/>
              <a:t>να πορεύεται προς τον αρνητικό πόλο της ηλεκτρικής </a:t>
            </a:r>
            <a:r>
              <a:rPr lang="el-GR" dirty="0" smtClean="0"/>
              <a:t>πηγής</a:t>
            </a:r>
            <a:r>
              <a:rPr lang="el-GR" dirty="0"/>
              <a:t>, λόγω του φαινομένου της </a:t>
            </a:r>
            <a:r>
              <a:rPr lang="el-GR" dirty="0" err="1"/>
              <a:t>ηλεκτροενδοσμώσεως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3680829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Ιοντοφόρηση</a:t>
            </a:r>
            <a:r>
              <a:rPr lang="el-GR" dirty="0"/>
              <a:t> </a:t>
            </a:r>
            <a:r>
              <a:rPr lang="el-GR" sz="3000" b="0" dirty="0" smtClean="0"/>
              <a:t>3/4</a:t>
            </a:r>
            <a:endParaRPr lang="el-GR" dirty="0"/>
          </a:p>
        </p:txBody>
      </p:sp>
      <p:sp>
        <p:nvSpPr>
          <p:cNvPr id="3" name="Θέση περιεχομένου 2"/>
          <p:cNvSpPr>
            <a:spLocks noGrp="1"/>
          </p:cNvSpPr>
          <p:nvPr>
            <p:ph idx="1"/>
          </p:nvPr>
        </p:nvSpPr>
        <p:spPr/>
        <p:txBody>
          <a:bodyPr/>
          <a:lstStyle/>
          <a:p>
            <a:r>
              <a:rPr lang="el-GR" dirty="0"/>
              <a:t>Κατά την τοποθέτηση του θετικού πόλου μιας ηλεκτρικής πηγής το νερό, που βρίσκεται σε επαφή με το δέρμα, αποκτά πολικότητα (</a:t>
            </a:r>
            <a:r>
              <a:rPr lang="el-GR" dirty="0" smtClean="0"/>
              <a:t>φορτίζεται </a:t>
            </a:r>
            <a:r>
              <a:rPr lang="el-GR" dirty="0"/>
              <a:t>θετικά), απωθείται από το θετικό πόλο της πηγής και </a:t>
            </a:r>
            <a:r>
              <a:rPr lang="el-GR" dirty="0" smtClean="0"/>
              <a:t>εισέρχεται </a:t>
            </a:r>
            <a:r>
              <a:rPr lang="el-GR" dirty="0"/>
              <a:t>στο δέρμα οδεύοντας προς τον αρνητικό πόλο της </a:t>
            </a:r>
            <a:r>
              <a:rPr lang="el-GR" dirty="0" smtClean="0"/>
              <a:t>ηλεκτρικής </a:t>
            </a:r>
            <a:r>
              <a:rPr lang="el-GR" dirty="0"/>
              <a:t>πηγής, που έχει τοποθετηθεί σε αντίθετη θέση. Όταν τα μόρια του νερού εισχωρήσουν στο δέρμα, παρασύρουν μαζί τους και ιόντα ή μόρια της ουσίας που είχαν διαλυθεί στο </a:t>
            </a:r>
            <a:r>
              <a:rPr lang="el-GR" dirty="0" smtClean="0"/>
              <a:t>νερό.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2826080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Ιοντοφόρηση</a:t>
            </a:r>
            <a:r>
              <a:rPr lang="el-GR" dirty="0"/>
              <a:t> </a:t>
            </a:r>
            <a:r>
              <a:rPr lang="el-GR" sz="3000" b="0" dirty="0" smtClean="0"/>
              <a:t>4/4</a:t>
            </a:r>
            <a:endParaRPr lang="el-GR" dirty="0"/>
          </a:p>
        </p:txBody>
      </p:sp>
      <p:sp>
        <p:nvSpPr>
          <p:cNvPr id="3" name="Θέση περιεχομένου 2"/>
          <p:cNvSpPr>
            <a:spLocks noGrp="1"/>
          </p:cNvSpPr>
          <p:nvPr>
            <p:ph idx="1"/>
          </p:nvPr>
        </p:nvSpPr>
        <p:spPr/>
        <p:txBody>
          <a:bodyPr/>
          <a:lstStyle/>
          <a:p>
            <a:r>
              <a:rPr lang="el-GR" dirty="0" smtClean="0"/>
              <a:t>Σημαντικό </a:t>
            </a:r>
            <a:r>
              <a:rPr lang="el-GR" dirty="0"/>
              <a:t>ρόλο στην </a:t>
            </a:r>
            <a:r>
              <a:rPr lang="el-GR" dirty="0" err="1"/>
              <a:t>ιοντοφόρηση</a:t>
            </a:r>
            <a:r>
              <a:rPr lang="el-GR" dirty="0"/>
              <a:t> </a:t>
            </a:r>
            <a:r>
              <a:rPr lang="el-GR" dirty="0" smtClean="0"/>
              <a:t>έχουν τα εξαρτήματα του δέρματος, δηλαδή οι </a:t>
            </a:r>
            <a:r>
              <a:rPr lang="el-GR" dirty="0"/>
              <a:t>θύλακοι των τριχών και οι </a:t>
            </a:r>
            <a:r>
              <a:rPr lang="el-GR" dirty="0" smtClean="0"/>
              <a:t>ιδρωτοποιοί </a:t>
            </a:r>
            <a:r>
              <a:rPr lang="el-GR" dirty="0"/>
              <a:t>και σμηγματογόνοι αδένες, που το εσωτερικό του </a:t>
            </a:r>
            <a:r>
              <a:rPr lang="el-GR" dirty="0" smtClean="0"/>
              <a:t>τοίχωμα </a:t>
            </a:r>
            <a:r>
              <a:rPr lang="el-GR" dirty="0"/>
              <a:t>φορτίζεται αρνητικά σε σχέση με τα μόρια του νερού, που ακουμπούν στα εσωτερικά τοιχώματα των εξαρτημάτων του δέρματος.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2187052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Βασική αρχή </a:t>
            </a:r>
            <a:r>
              <a:rPr lang="el-GR" dirty="0" err="1" smtClean="0"/>
              <a:t>ιοντοφόρησης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pic>
        <p:nvPicPr>
          <p:cNvPr id="2050" name="Picture 2" descr="http://www.skin-care-forum.basf.com/images/37_strategien-zur-verbesserung-der-hautpenetration/strategies-for-skin-penetration-enhancement_skinpenetration37_07_large.jpg?sfvrsn=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844824"/>
            <a:ext cx="6678804" cy="3945632"/>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1952994" y="6165304"/>
            <a:ext cx="4572000" cy="276999"/>
          </a:xfrm>
          <a:prstGeom prst="rect">
            <a:avLst/>
          </a:prstGeom>
        </p:spPr>
        <p:txBody>
          <a:bodyPr>
            <a:spAutoFit/>
          </a:bodyPr>
          <a:lstStyle/>
          <a:p>
            <a:pPr algn="ctr"/>
            <a:r>
              <a:rPr lang="en-US" sz="1200" dirty="0" smtClean="0">
                <a:solidFill>
                  <a:prstClr val="black"/>
                </a:solidFill>
                <a:latin typeface="Calibri"/>
                <a:hlinkClick r:id="rId3"/>
              </a:rPr>
              <a:t>skin-care-forum.basf.com</a:t>
            </a:r>
            <a:endParaRPr lang="el-GR" sz="1200" dirty="0">
              <a:solidFill>
                <a:prstClr val="black"/>
              </a:solidFill>
              <a:latin typeface="Calibri"/>
            </a:endParaRPr>
          </a:p>
        </p:txBody>
      </p:sp>
    </p:spTree>
    <p:extLst>
      <p:ext uri="{BB962C8B-B14F-4D97-AF65-F5344CB8AC3E}">
        <p14:creationId xmlns:p14="http://schemas.microsoft.com/office/powerpoint/2010/main" val="2782613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δράση </a:t>
            </a:r>
            <a:r>
              <a:rPr lang="el-GR" dirty="0"/>
              <a:t>των ενζύμων </a:t>
            </a:r>
            <a:r>
              <a:rPr lang="el-GR" sz="3000" b="0" dirty="0" smtClean="0"/>
              <a:t>1/4</a:t>
            </a:r>
            <a:endParaRPr lang="el-GR" sz="3000" b="0" dirty="0"/>
          </a:p>
        </p:txBody>
      </p:sp>
      <p:sp>
        <p:nvSpPr>
          <p:cNvPr id="3" name="Θέση περιεχομένου 2"/>
          <p:cNvSpPr>
            <a:spLocks noGrp="1"/>
          </p:cNvSpPr>
          <p:nvPr>
            <p:ph idx="1"/>
          </p:nvPr>
        </p:nvSpPr>
        <p:spPr/>
        <p:txBody>
          <a:bodyPr>
            <a:normAutofit/>
          </a:bodyPr>
          <a:lstStyle/>
          <a:p>
            <a:r>
              <a:rPr lang="el-GR" dirty="0"/>
              <a:t>Η δράση των ενζύμων συνίσταται στην αύξηση της </a:t>
            </a:r>
            <a:r>
              <a:rPr lang="el-GR" dirty="0" smtClean="0"/>
              <a:t>ταχύτητας </a:t>
            </a:r>
            <a:r>
              <a:rPr lang="el-GR" dirty="0"/>
              <a:t>μιας αντίδρασης, χωρίς να μετατοπίζουν τη θέση της χημικής ισορροπίας. Ο ρόλος των ενζύμων είναι να </a:t>
            </a:r>
            <a:r>
              <a:rPr lang="el-GR" dirty="0" smtClean="0"/>
              <a:t>ελαττώνουν </a:t>
            </a:r>
            <a:r>
              <a:rPr lang="el-GR" dirty="0"/>
              <a:t>την ενέργεια της ενεργοποίησης μιας αντίδρασης. </a:t>
            </a:r>
            <a:endParaRPr lang="el-GR" dirty="0" smtClean="0"/>
          </a:p>
          <a:p>
            <a:r>
              <a:rPr lang="el-GR" dirty="0"/>
              <a:t>Η </a:t>
            </a:r>
            <a:r>
              <a:rPr lang="el-GR" dirty="0" err="1"/>
              <a:t>ενζυμική</a:t>
            </a:r>
            <a:r>
              <a:rPr lang="el-GR" dirty="0"/>
              <a:t> δράση εξαρτάται επίσης από τη θερμοκρασία, το χημικό περιβάλλον (πχ το </a:t>
            </a:r>
            <a:r>
              <a:rPr lang="el-GR" dirty="0" err="1"/>
              <a:t>pH</a:t>
            </a:r>
            <a:r>
              <a:rPr lang="el-GR" dirty="0"/>
              <a:t>) και από τη συγκέντρωση του υποστρώματος στο ενεργό κέντρο του</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1123406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Η δράση των ενζύμων </a:t>
            </a:r>
            <a:r>
              <a:rPr lang="el-GR" sz="3000" b="0" dirty="0" smtClean="0">
                <a:solidFill>
                  <a:prstClr val="white"/>
                </a:solidFill>
              </a:rPr>
              <a:t>2/4</a:t>
            </a:r>
            <a:endParaRPr lang="el-GR" dirty="0"/>
          </a:p>
        </p:txBody>
      </p:sp>
      <p:sp>
        <p:nvSpPr>
          <p:cNvPr id="3" name="Θέση περιεχομένου 2"/>
          <p:cNvSpPr>
            <a:spLocks noGrp="1"/>
          </p:cNvSpPr>
          <p:nvPr>
            <p:ph idx="1"/>
          </p:nvPr>
        </p:nvSpPr>
        <p:spPr/>
        <p:txBody>
          <a:bodyPr/>
          <a:lstStyle/>
          <a:p>
            <a:r>
              <a:rPr lang="el-GR" dirty="0"/>
              <a:t>Τα ένζυμα καταστρέφουν επιλεκτικά τα αναγεννητικά κύτταρα της τρίχας και όχι στέρεες δομές όπως η κερατίνη.</a:t>
            </a:r>
          </a:p>
          <a:p>
            <a:r>
              <a:rPr lang="el-GR" dirty="0"/>
              <a:t>Πιθανώς να καταστρέφονται επίσης ουσίες πρωτεϊνικής φύσεως που διατηρούν τα κύτταρα ενωμένα και που συνδέουν τα κύτταρα και τον θύλακο μεταξύ τους.</a:t>
            </a:r>
          </a:p>
          <a:p>
            <a:r>
              <a:rPr lang="el-GR" dirty="0"/>
              <a:t>Ο βαθμός δράσης των ενζύμων εξαρτάται από τον χρόνο </a:t>
            </a:r>
            <a:r>
              <a:rPr lang="el-GR" dirty="0" err="1"/>
              <a:t>ιοντοφόρησής</a:t>
            </a:r>
            <a:r>
              <a:rPr lang="el-GR" dirty="0"/>
              <a:t> τους. </a:t>
            </a:r>
            <a:r>
              <a:rPr lang="el-GR" dirty="0" err="1"/>
              <a:t>Ιοντοφόρηση</a:t>
            </a:r>
            <a:r>
              <a:rPr lang="el-GR" dirty="0"/>
              <a:t> ενός λεπτού, οδηγεί σε ασθενείς βλάβες, ενώ, </a:t>
            </a:r>
            <a:r>
              <a:rPr lang="el-GR" dirty="0" err="1"/>
              <a:t>ιοντοφόρηση</a:t>
            </a:r>
            <a:r>
              <a:rPr lang="el-GR" dirty="0"/>
              <a:t> δύο λεπτών, προκαλεί ιστολογικές αλλοιώσεις.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1638984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ένζυμων </a:t>
            </a:r>
            <a:r>
              <a:rPr lang="el-GR" sz="3000" b="0" dirty="0" smtClean="0"/>
              <a:t>3/4</a:t>
            </a:r>
            <a:endParaRPr lang="el-GR" dirty="0"/>
          </a:p>
        </p:txBody>
      </p:sp>
      <p:sp>
        <p:nvSpPr>
          <p:cNvPr id="3" name="Θέση περιεχομένου 2"/>
          <p:cNvSpPr>
            <a:spLocks noGrp="1"/>
          </p:cNvSpPr>
          <p:nvPr>
            <p:ph idx="1"/>
          </p:nvPr>
        </p:nvSpPr>
        <p:spPr/>
        <p:txBody>
          <a:bodyPr>
            <a:normAutofit/>
          </a:bodyPr>
          <a:lstStyle/>
          <a:p>
            <a:r>
              <a:rPr lang="el-GR" dirty="0"/>
              <a:t>Το εάν η βλαπτική επίδραση είναι μικρή ή μεγάλη </a:t>
            </a:r>
            <a:r>
              <a:rPr lang="el-GR" dirty="0" smtClean="0"/>
              <a:t>εξαρτάται</a:t>
            </a:r>
            <a:r>
              <a:rPr lang="el-GR" dirty="0"/>
              <a:t>:</a:t>
            </a:r>
          </a:p>
          <a:p>
            <a:pPr lvl="1"/>
            <a:r>
              <a:rPr lang="el-GR" dirty="0" smtClean="0"/>
              <a:t>Από </a:t>
            </a:r>
            <a:r>
              <a:rPr lang="el-GR" dirty="0"/>
              <a:t>τη συγκέντρωση των ενζύμων που φθάνουν στο </a:t>
            </a:r>
            <a:r>
              <a:rPr lang="el-GR" dirty="0" smtClean="0"/>
              <a:t>μέρος </a:t>
            </a:r>
            <a:r>
              <a:rPr lang="el-GR" dirty="0"/>
              <a:t>της δράσης και αυτό εξαρτάται από την ευκολία που έχει το ένζυμο να φθάσει στο χώρο αυτό με την </a:t>
            </a:r>
            <a:r>
              <a:rPr lang="el-GR" dirty="0" smtClean="0"/>
              <a:t>εφαρμοζόμενη </a:t>
            </a:r>
            <a:r>
              <a:rPr lang="el-GR" dirty="0"/>
              <a:t>μέθοδο. </a:t>
            </a:r>
            <a:endParaRPr lang="el-GR" dirty="0" smtClean="0"/>
          </a:p>
          <a:p>
            <a:pPr lvl="1"/>
            <a:r>
              <a:rPr lang="el-GR" dirty="0" smtClean="0"/>
              <a:t>Από </a:t>
            </a:r>
            <a:r>
              <a:rPr lang="el-GR" dirty="0"/>
              <a:t>τη φύση των πρωτεϊνών που υφίστανται </a:t>
            </a:r>
            <a:r>
              <a:rPr lang="el-GR" dirty="0" smtClean="0"/>
              <a:t>πρωτεόλυση</a:t>
            </a:r>
            <a:r>
              <a:rPr lang="el-GR" dirty="0"/>
              <a:t>, π.χ. η κερατίνη είναι ανθεκτική, </a:t>
            </a:r>
            <a:endParaRPr lang="el-GR" dirty="0" smtClean="0"/>
          </a:p>
          <a:p>
            <a:pPr lvl="1"/>
            <a:r>
              <a:rPr lang="el-GR" dirty="0" smtClean="0"/>
              <a:t>Από </a:t>
            </a:r>
            <a:r>
              <a:rPr lang="el-GR" dirty="0"/>
              <a:t>την ποσότητα της πρωτεΐνης. Μπορεί η πρωτεΐνη να είναι ευαίσθητη στην υδρόλυση αλλά να υπάρχει σε πολύ μεγάλες ποσότητες ώστε να μην έχουμε πλήρη </a:t>
            </a:r>
            <a:r>
              <a:rPr lang="el-GR" dirty="0" smtClean="0"/>
              <a:t>αποικοδόμησή της.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246524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Ένζυμα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a:t>Ένζυμα ονομάζονται οι καταλύτες πρωτεϊνικής φύσεως μέσω των οποίων γίνονται σχεδόν αποκλειστικά όλες οι χημικές αντιδράσεις στον οργανισμό. </a:t>
            </a:r>
            <a:endParaRPr lang="el-GR" dirty="0" smtClean="0"/>
          </a:p>
          <a:p>
            <a:r>
              <a:rPr lang="el-GR" dirty="0"/>
              <a:t>Όπως κάθε </a:t>
            </a:r>
            <a:r>
              <a:rPr lang="el-GR" dirty="0" err="1"/>
              <a:t>πολυπτεπτίδιο</a:t>
            </a:r>
            <a:r>
              <a:rPr lang="el-GR" dirty="0"/>
              <a:t>, τα ένζυμα αποτελούνται από αμινοξέα που συνδέονται μεταξύ τους με </a:t>
            </a:r>
            <a:r>
              <a:rPr lang="el-GR" dirty="0" err="1"/>
              <a:t>πεπτιδικό</a:t>
            </a:r>
            <a:r>
              <a:rPr lang="el-GR" dirty="0"/>
              <a:t> δεσμό</a:t>
            </a:r>
            <a:r>
              <a:rPr lang="el-GR" dirty="0" smtClean="0"/>
              <a:t>.</a:t>
            </a:r>
          </a:p>
          <a:p>
            <a:r>
              <a:rPr lang="el-GR" dirty="0"/>
              <a:t>Πολλά ένζυμα για να δράσουν χρειάζονται την παρουσία μιας μη πρωτεϊνικής προσθετικής ομάδας, που στις </a:t>
            </a:r>
            <a:r>
              <a:rPr lang="el-GR" dirty="0" smtClean="0"/>
              <a:t>περισσότερες </a:t>
            </a:r>
            <a:r>
              <a:rPr lang="el-GR" dirty="0"/>
              <a:t>περιπτώσεις ανήκει στην κατηγορία των βιταμινών, </a:t>
            </a:r>
            <a:r>
              <a:rPr lang="el-GR" dirty="0" smtClean="0"/>
              <a:t>καθώς </a:t>
            </a:r>
            <a:r>
              <a:rPr lang="el-GR" dirty="0"/>
              <a:t>και ενός μετάλλου.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699076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Δράση ένζυμων </a:t>
            </a:r>
            <a:r>
              <a:rPr lang="el-GR" sz="3000" b="0" dirty="0" smtClean="0">
                <a:solidFill>
                  <a:prstClr val="white"/>
                </a:solidFill>
              </a:rPr>
              <a:t>4/4</a:t>
            </a:r>
            <a:endParaRPr lang="el-GR" dirty="0"/>
          </a:p>
        </p:txBody>
      </p:sp>
      <p:sp>
        <p:nvSpPr>
          <p:cNvPr id="3" name="Θέση περιεχομένου 2"/>
          <p:cNvSpPr>
            <a:spLocks noGrp="1"/>
          </p:cNvSpPr>
          <p:nvPr>
            <p:ph idx="1"/>
          </p:nvPr>
        </p:nvSpPr>
        <p:spPr/>
        <p:txBody>
          <a:bodyPr/>
          <a:lstStyle/>
          <a:p>
            <a:r>
              <a:rPr lang="el-GR" dirty="0"/>
              <a:t>Η </a:t>
            </a:r>
            <a:r>
              <a:rPr lang="el-GR" dirty="0" err="1" smtClean="0"/>
              <a:t>ιοντοφόρηση</a:t>
            </a:r>
            <a:r>
              <a:rPr lang="el-GR" dirty="0" smtClean="0"/>
              <a:t> </a:t>
            </a:r>
            <a:r>
              <a:rPr lang="el-GR" dirty="0"/>
              <a:t>των </a:t>
            </a:r>
            <a:r>
              <a:rPr lang="el-GR" dirty="0" smtClean="0"/>
              <a:t>ένζυμων πρέπει </a:t>
            </a:r>
            <a:r>
              <a:rPr lang="el-GR" dirty="0"/>
              <a:t>να γίνει 4 </a:t>
            </a:r>
            <a:r>
              <a:rPr lang="el-GR" dirty="0" smtClean="0"/>
              <a:t>φορές </a:t>
            </a:r>
            <a:r>
              <a:rPr lang="el-GR" dirty="0"/>
              <a:t>για να διαπιστωθεί εάν υπάρχει κάποιο αποτέλεσμα. Σε αρνητική περίπτωση το τρίχωμα παραμένει το αυτό. </a:t>
            </a:r>
            <a:r>
              <a:rPr lang="el-GR" dirty="0" smtClean="0"/>
              <a:t>Σε χνοώδες </a:t>
            </a:r>
            <a:r>
              <a:rPr lang="el-GR" dirty="0"/>
              <a:t>τρίχωμα η </a:t>
            </a:r>
            <a:r>
              <a:rPr lang="el-GR" dirty="0" err="1"/>
              <a:t>ιοντοφόρηση</a:t>
            </a:r>
            <a:r>
              <a:rPr lang="el-GR" dirty="0"/>
              <a:t> έχει αμέσως αποτέλεσμα. Σε περίπτωση μη απομάκρυνσης των </a:t>
            </a:r>
            <a:r>
              <a:rPr lang="el-GR" dirty="0" err="1"/>
              <a:t>τελογενών</a:t>
            </a:r>
            <a:r>
              <a:rPr lang="el-GR" dirty="0"/>
              <a:t> τριχών, θα </a:t>
            </a:r>
            <a:r>
              <a:rPr lang="el-GR" dirty="0" smtClean="0"/>
              <a:t>παρατηρηθεί </a:t>
            </a:r>
            <a:r>
              <a:rPr lang="el-GR" dirty="0"/>
              <a:t>η μετατροπή τους σε χνοώδες τρίχωμα. Η </a:t>
            </a:r>
            <a:r>
              <a:rPr lang="el-GR" dirty="0" err="1" smtClean="0"/>
              <a:t>ιοντοφόρηση</a:t>
            </a:r>
            <a:r>
              <a:rPr lang="el-GR" dirty="0" smtClean="0"/>
              <a:t> </a:t>
            </a:r>
            <a:r>
              <a:rPr lang="el-GR" dirty="0"/>
              <a:t>εφαρμόζεται 4 λεπτά σε ένταση 2 </a:t>
            </a:r>
            <a:r>
              <a:rPr lang="en-US" dirty="0" smtClean="0"/>
              <a:t>m</a:t>
            </a:r>
            <a:r>
              <a:rPr lang="el-GR" dirty="0" smtClean="0"/>
              <a:t>Α </a:t>
            </a:r>
            <a:r>
              <a:rPr lang="el-GR" dirty="0"/>
              <a:t>(2 λεπτά για κάθε ένζυμο).</a:t>
            </a:r>
          </a:p>
          <a:p>
            <a:r>
              <a:rPr lang="el-GR" dirty="0"/>
              <a:t>Τα αποτελέσματα όμως αυτά εξαρτώνται και από το αίτιο που προκαλεί την υπερτρίχωση, εάν υπάρχει ή όχι ορμονικό πρόβλημα ή εάν το τρίχωμα έχει πειραχθεί ή όχι.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1678592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Ενζυμική</a:t>
            </a:r>
            <a:r>
              <a:rPr lang="el-GR" dirty="0" smtClean="0"/>
              <a:t> </a:t>
            </a:r>
            <a:r>
              <a:rPr lang="el-GR" dirty="0"/>
              <a:t>αποτρίχωση </a:t>
            </a:r>
            <a:r>
              <a:rPr lang="el-GR" sz="3000" b="0" dirty="0" smtClean="0"/>
              <a:t>1/2</a:t>
            </a:r>
            <a:endParaRPr lang="el-GR" sz="3000" b="0" dirty="0"/>
          </a:p>
        </p:txBody>
      </p:sp>
      <p:sp>
        <p:nvSpPr>
          <p:cNvPr id="3" name="Θέση περιεχομένου 2"/>
          <p:cNvSpPr>
            <a:spLocks noGrp="1"/>
          </p:cNvSpPr>
          <p:nvPr>
            <p:ph idx="1"/>
          </p:nvPr>
        </p:nvSpPr>
        <p:spPr/>
        <p:txBody>
          <a:bodyPr>
            <a:normAutofit/>
          </a:bodyPr>
          <a:lstStyle/>
          <a:p>
            <a:r>
              <a:rPr lang="el-GR" dirty="0"/>
              <a:t>Η </a:t>
            </a:r>
            <a:r>
              <a:rPr lang="el-GR" dirty="0" err="1"/>
              <a:t>ενζυμική</a:t>
            </a:r>
            <a:r>
              <a:rPr lang="el-GR" dirty="0"/>
              <a:t> αποτρίχωση επιτυγχάνεται με την εισχώρηση </a:t>
            </a:r>
            <a:r>
              <a:rPr lang="el-GR" dirty="0" smtClean="0"/>
              <a:t>ενζύμων </a:t>
            </a:r>
            <a:r>
              <a:rPr lang="el-GR" dirty="0"/>
              <a:t>σε πρόσφατα αποτριχωμένους θύλακες. Η εισχώρηση γίνεται με </a:t>
            </a:r>
            <a:r>
              <a:rPr lang="el-GR" dirty="0" err="1"/>
              <a:t>ιοντοφόρηση</a:t>
            </a:r>
            <a:r>
              <a:rPr lang="el-GR" dirty="0" smtClean="0"/>
              <a:t>.</a:t>
            </a:r>
          </a:p>
          <a:p>
            <a:r>
              <a:rPr lang="el-GR" dirty="0"/>
              <a:t>Ανήκει στις μεθόδους της μόνιμης αποτρίχωσης. Τα ένζυμα καταστρέφουν επιλεκτικά τα αναγεννητικά κύτταρα της τρίχας. Η συχνή τους χρήση μετατρέπει τη σκληρή τρίχα σε χνούδι, την αραιώνει και καθυστερεί την εμφάνισή της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1727710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Ενζυμική</a:t>
            </a:r>
            <a:r>
              <a:rPr lang="el-GR" dirty="0"/>
              <a:t> αποτρίχωση </a:t>
            </a:r>
            <a:r>
              <a:rPr lang="el-GR" sz="3000" b="0" dirty="0"/>
              <a:t>2</a:t>
            </a:r>
            <a:r>
              <a:rPr lang="el-GR" sz="3000" b="0" dirty="0" smtClean="0"/>
              <a:t>/2</a:t>
            </a:r>
            <a:endParaRPr lang="el-GR" dirty="0"/>
          </a:p>
        </p:txBody>
      </p:sp>
      <p:sp>
        <p:nvSpPr>
          <p:cNvPr id="3" name="Θέση περιεχομένου 2"/>
          <p:cNvSpPr>
            <a:spLocks noGrp="1"/>
          </p:cNvSpPr>
          <p:nvPr>
            <p:ph idx="1"/>
          </p:nvPr>
        </p:nvSpPr>
        <p:spPr/>
        <p:txBody>
          <a:bodyPr>
            <a:normAutofit/>
          </a:bodyPr>
          <a:lstStyle/>
          <a:p>
            <a:r>
              <a:rPr lang="el-GR" dirty="0"/>
              <a:t>Κατά τη διαδικασία αυτή φορτίζεται το </a:t>
            </a:r>
            <a:r>
              <a:rPr lang="el-GR" dirty="0" smtClean="0"/>
              <a:t>δέρμα </a:t>
            </a:r>
            <a:r>
              <a:rPr lang="el-GR" dirty="0"/>
              <a:t>με θετικό ή αρνητικό φορτίο και ιονίζεται η προς μεταφορά ουσία με το αντίθετο φορτίο. Η ηλεκτρική ελκτική δύναμη που αναπτύσσεται ανάμεσα στο σώμα και </a:t>
            </a:r>
            <a:r>
              <a:rPr lang="el-GR" dirty="0" smtClean="0"/>
              <a:t>στην προς την </a:t>
            </a:r>
            <a:r>
              <a:rPr lang="el-GR" dirty="0" err="1" smtClean="0"/>
              <a:t>ιοντοφόρηση</a:t>
            </a:r>
            <a:r>
              <a:rPr lang="el-GR" dirty="0" smtClean="0"/>
              <a:t> ουσία </a:t>
            </a:r>
            <a:r>
              <a:rPr lang="el-GR" dirty="0"/>
              <a:t>ξεπερνά το φραγμό του δέρματος. Με τον τρόπο αυτό εισάγονται ουσίες που θα ήταν αδύνατο να εισαχθούν διαφορετικά.</a:t>
            </a:r>
          </a:p>
          <a:p>
            <a:r>
              <a:rPr lang="el-GR" dirty="0" smtClean="0"/>
              <a:t>Η </a:t>
            </a:r>
            <a:r>
              <a:rPr lang="el-GR" dirty="0"/>
              <a:t>διαδικασία κατά την οποία ένα προϊόν </a:t>
            </a:r>
            <a:r>
              <a:rPr lang="el-GR" dirty="0" smtClean="0"/>
              <a:t>υφίσταται την </a:t>
            </a:r>
            <a:r>
              <a:rPr lang="el-GR" dirty="0" err="1" smtClean="0"/>
              <a:t>ιοντοφόρηση</a:t>
            </a:r>
            <a:r>
              <a:rPr lang="el-GR" dirty="0" smtClean="0"/>
              <a:t> στον </a:t>
            </a:r>
            <a:r>
              <a:rPr lang="el-GR" dirty="0"/>
              <a:t>θετικό </a:t>
            </a:r>
            <a:r>
              <a:rPr lang="el-GR" dirty="0" smtClean="0"/>
              <a:t>πόλο </a:t>
            </a:r>
            <a:r>
              <a:rPr lang="el-GR" dirty="0"/>
              <a:t>ονομάζεται </a:t>
            </a:r>
            <a:r>
              <a:rPr lang="el-GR" dirty="0" err="1"/>
              <a:t>καθιοδερμία</a:t>
            </a:r>
            <a:r>
              <a:rPr lang="el-GR" dirty="0"/>
              <a:t>. </a:t>
            </a:r>
            <a:endParaRPr lang="el-GR" dirty="0" smtClean="0"/>
          </a:p>
          <a:p>
            <a:r>
              <a:rPr lang="el-GR" dirty="0" smtClean="0"/>
              <a:t>Αντίθετα στον </a:t>
            </a:r>
            <a:r>
              <a:rPr lang="el-GR" dirty="0"/>
              <a:t>αρνητικό πόλο καλείται </a:t>
            </a:r>
            <a:r>
              <a:rPr lang="el-GR" dirty="0" err="1"/>
              <a:t>ανιοδερμία</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186215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Συνδυασμός </a:t>
            </a:r>
            <a:r>
              <a:rPr lang="el-GR" dirty="0"/>
              <a:t>μεθόδων αποτρίχωσης</a:t>
            </a:r>
          </a:p>
        </p:txBody>
      </p:sp>
      <p:sp>
        <p:nvSpPr>
          <p:cNvPr id="3" name="Θέση περιεχομένου 2"/>
          <p:cNvSpPr>
            <a:spLocks noGrp="1"/>
          </p:cNvSpPr>
          <p:nvPr>
            <p:ph idx="1"/>
          </p:nvPr>
        </p:nvSpPr>
        <p:spPr/>
        <p:txBody>
          <a:bodyPr/>
          <a:lstStyle/>
          <a:p>
            <a:r>
              <a:rPr lang="el-GR" dirty="0"/>
              <a:t>Η μέθοδος της </a:t>
            </a:r>
            <a:r>
              <a:rPr lang="el-GR" dirty="0" err="1"/>
              <a:t>ενζυμικής</a:t>
            </a:r>
            <a:r>
              <a:rPr lang="el-GR" dirty="0"/>
              <a:t> αποτρίχωσης μπορεί να </a:t>
            </a:r>
            <a:r>
              <a:rPr lang="el-GR" dirty="0" smtClean="0"/>
              <a:t>συνδυαστεί </a:t>
            </a:r>
            <a:r>
              <a:rPr lang="el-GR" dirty="0"/>
              <a:t>με θερμόλυση, ηλεκτρόλυση, </a:t>
            </a:r>
            <a:r>
              <a:rPr lang="el-GR" dirty="0" err="1"/>
              <a:t>blend</a:t>
            </a:r>
            <a:r>
              <a:rPr lang="el-GR" dirty="0"/>
              <a:t> και </a:t>
            </a:r>
            <a:r>
              <a:rPr lang="el-GR" dirty="0" err="1"/>
              <a:t>Laser</a:t>
            </a:r>
            <a:r>
              <a:rPr lang="el-GR" dirty="0"/>
              <a:t> με άριστα αποτελέσματα. Στην περίπτωση του </a:t>
            </a:r>
            <a:r>
              <a:rPr lang="el-GR" dirty="0" err="1"/>
              <a:t>Laser</a:t>
            </a:r>
            <a:r>
              <a:rPr lang="el-GR" dirty="0"/>
              <a:t> χρησιμοποιείται η </a:t>
            </a:r>
            <a:r>
              <a:rPr lang="el-GR" dirty="0" err="1"/>
              <a:t>ενζυμική</a:t>
            </a:r>
            <a:r>
              <a:rPr lang="el-GR" dirty="0"/>
              <a:t> μόλις έχουμε πτώση των τριχών, για να μπορέσουμε να έχουμε εισχώρηση των ένζυμων.</a:t>
            </a:r>
          </a:p>
          <a:p>
            <a:r>
              <a:rPr lang="el-GR" dirty="0"/>
              <a:t>Ανάλογα με τον τύπο του </a:t>
            </a:r>
            <a:r>
              <a:rPr lang="el-GR" dirty="0" err="1"/>
              <a:t>Laser</a:t>
            </a:r>
            <a:r>
              <a:rPr lang="el-GR" dirty="0"/>
              <a:t> σε </a:t>
            </a:r>
            <a:r>
              <a:rPr lang="el-GR" dirty="0" smtClean="0"/>
              <a:t>αντίστοιχες </a:t>
            </a:r>
            <a:r>
              <a:rPr lang="el-GR" dirty="0"/>
              <a:t>ημέρες </a:t>
            </a:r>
            <a:r>
              <a:rPr lang="el-GR" dirty="0" smtClean="0"/>
              <a:t>έχουμε </a:t>
            </a:r>
            <a:r>
              <a:rPr lang="el-GR" dirty="0"/>
              <a:t>την πτώση των τριχών. Στη βελόνα μπορεί να </a:t>
            </a:r>
            <a:r>
              <a:rPr lang="el-GR" dirty="0" smtClean="0"/>
              <a:t>χρησιμοποιηθεί </a:t>
            </a:r>
            <a:r>
              <a:rPr lang="el-GR" dirty="0"/>
              <a:t>αμέσως μετά, αφού βέβαια δεν έχει το δέρμα </a:t>
            </a:r>
            <a:r>
              <a:rPr lang="el-GR" dirty="0" smtClean="0"/>
              <a:t>παρουσιάσει </a:t>
            </a:r>
            <a:r>
              <a:rPr lang="el-GR" dirty="0"/>
              <a:t>ερεθισμό από τη χρήση της βελόνας και τον τρόπο </a:t>
            </a:r>
            <a:r>
              <a:rPr lang="el-GR" dirty="0" smtClean="0"/>
              <a:t>επιλογής </a:t>
            </a:r>
            <a:r>
              <a:rPr lang="el-GR" dirty="0"/>
              <a:t>του ρεύματος.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3495257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Αντενδείξεις </a:t>
            </a:r>
            <a:r>
              <a:rPr lang="el-GR" sz="3000" b="0" dirty="0" smtClean="0"/>
              <a:t>1/2</a:t>
            </a:r>
            <a:endParaRPr lang="el-GR" sz="3000" b="0" dirty="0"/>
          </a:p>
        </p:txBody>
      </p:sp>
      <p:sp>
        <p:nvSpPr>
          <p:cNvPr id="3" name="Θέση περιεχομένου 2"/>
          <p:cNvSpPr>
            <a:spLocks noGrp="1"/>
          </p:cNvSpPr>
          <p:nvPr>
            <p:ph idx="1"/>
          </p:nvPr>
        </p:nvSpPr>
        <p:spPr>
          <a:xfrm>
            <a:off x="251520" y="1484784"/>
            <a:ext cx="8424936" cy="5256584"/>
          </a:xfrm>
        </p:spPr>
        <p:txBody>
          <a:bodyPr>
            <a:normAutofit/>
          </a:bodyPr>
          <a:lstStyle/>
          <a:p>
            <a:pPr marL="0" indent="0">
              <a:buNone/>
            </a:pPr>
            <a:r>
              <a:rPr lang="el-GR" dirty="0" smtClean="0"/>
              <a:t>Οι </a:t>
            </a:r>
            <a:r>
              <a:rPr lang="el-GR" dirty="0"/>
              <a:t>κυριότερες αντενδείξεις του ιονισμού είναι:</a:t>
            </a:r>
          </a:p>
          <a:p>
            <a:r>
              <a:rPr lang="el-GR" b="1" dirty="0" smtClean="0"/>
              <a:t>Μεταλλικά </a:t>
            </a:r>
            <a:r>
              <a:rPr lang="el-GR" b="1" dirty="0"/>
              <a:t>προθέματα </a:t>
            </a:r>
            <a:r>
              <a:rPr lang="el-GR" dirty="0"/>
              <a:t>μπορεί να συγκεντρώσουν το ρεύμα πάνω τους με κίνδυνο να προκληθεί έγκαυμα. Τα σφραγίσματα και οι μεταλλικές γέφυρες συνήθως δεν δημιουργούν τέτοια προβλήματα, αλλά δημιουργούν αίσθηση έντονης μεταλλικής γεύσης στο στόμα. Ωστόσο η ύπαρξή τους πρέπει να λαμβάνεται σοβαρά υπόψη. Είναι τέλος απαραίτητη η αφαίρεση των μεταλλικών κοσμημάτων από την περιοχή εφαρμογής γαλβανικού ρεύματος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33624856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Αντενδείξεις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251520" y="1484784"/>
            <a:ext cx="8424936" cy="5256584"/>
          </a:xfrm>
        </p:spPr>
        <p:txBody>
          <a:bodyPr>
            <a:normAutofit/>
          </a:bodyPr>
          <a:lstStyle/>
          <a:p>
            <a:r>
              <a:rPr lang="el-GR" dirty="0" smtClean="0"/>
              <a:t>Περιοχές </a:t>
            </a:r>
            <a:r>
              <a:rPr lang="el-GR" dirty="0"/>
              <a:t>με </a:t>
            </a:r>
            <a:r>
              <a:rPr lang="el-GR" b="1" dirty="0"/>
              <a:t>δερματικές βλάβες ή αλλοιώσεις </a:t>
            </a:r>
            <a:r>
              <a:rPr lang="el-GR" dirty="0"/>
              <a:t>αποτελούν αντένδειξη στην τοποθέτηση των ηλεκτροδίων επάνω τους.</a:t>
            </a:r>
          </a:p>
          <a:p>
            <a:r>
              <a:rPr lang="el-GR" b="1" dirty="0" smtClean="0"/>
              <a:t>Αλλεργικές </a:t>
            </a:r>
            <a:r>
              <a:rPr lang="el-GR" b="1" dirty="0"/>
              <a:t>αντιδράσεις </a:t>
            </a:r>
            <a:r>
              <a:rPr lang="el-GR" dirty="0"/>
              <a:t>μπορεί να προκληθούν αν το άτομο είναι αλλεργικό σε κάποια από τις ουσίες που </a:t>
            </a:r>
            <a:r>
              <a:rPr lang="el-GR" dirty="0" err="1" smtClean="0"/>
              <a:t>ιοντοφορούνται</a:t>
            </a:r>
            <a:r>
              <a:rPr lang="el-GR" dirty="0"/>
              <a:t>.</a:t>
            </a:r>
          </a:p>
          <a:p>
            <a:r>
              <a:rPr lang="el-GR" b="1" dirty="0" err="1" smtClean="0"/>
              <a:t>Ευρυαγγείες</a:t>
            </a:r>
            <a:r>
              <a:rPr lang="el-GR" dirty="0" smtClean="0"/>
              <a:t> </a:t>
            </a:r>
            <a:r>
              <a:rPr lang="el-GR" dirty="0"/>
              <a:t>και </a:t>
            </a:r>
            <a:r>
              <a:rPr lang="el-GR" b="1" dirty="0"/>
              <a:t>ευαίσθητα</a:t>
            </a:r>
            <a:r>
              <a:rPr lang="el-GR" dirty="0"/>
              <a:t> δέρματα</a:t>
            </a:r>
            <a:r>
              <a:rPr lang="el-GR" dirty="0" smtClean="0"/>
              <a:t>.</a:t>
            </a:r>
            <a:r>
              <a:rPr lang="el-GR" dirty="0"/>
              <a:t>	</a:t>
            </a:r>
            <a:endParaRPr lang="el-GR" dirty="0" smtClean="0"/>
          </a:p>
          <a:p>
            <a:r>
              <a:rPr lang="el-GR" b="1" dirty="0" smtClean="0"/>
              <a:t>Ιστορικό </a:t>
            </a:r>
            <a:r>
              <a:rPr lang="el-GR" b="1" dirty="0"/>
              <a:t>επιληψίας </a:t>
            </a:r>
            <a:r>
              <a:rPr lang="el-GR" dirty="0"/>
              <a:t>ή υπερβολικής νευρικότητας του </a:t>
            </a:r>
            <a:r>
              <a:rPr lang="el-GR" dirty="0" smtClean="0"/>
              <a:t>ατόμου αποτελεί </a:t>
            </a:r>
            <a:r>
              <a:rPr lang="el-GR" dirty="0"/>
              <a:t>αντένδειξη για τον ερεθισμό των αισθητικών νεύρων (τσιμπήματα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1347794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Ευαγγελία </a:t>
            </a:r>
            <a:r>
              <a:rPr lang="el-GR" sz="2000" dirty="0" smtClean="0"/>
              <a:t>Πρωτόπαπα 2014. </a:t>
            </a:r>
            <a:r>
              <a:rPr lang="el-GR" sz="2000" dirty="0"/>
              <a:t>Ευαγγελία Πρωτόπαπα. «</a:t>
            </a:r>
            <a:r>
              <a:rPr lang="el-GR" sz="2000" dirty="0" err="1"/>
              <a:t>Ενζυμική</a:t>
            </a:r>
            <a:r>
              <a:rPr lang="el-GR" sz="2000" dirty="0"/>
              <a:t> Αποτρίχωση (Θ). </a:t>
            </a:r>
            <a:r>
              <a:rPr lang="el-GR" sz="2000" dirty="0" smtClean="0"/>
              <a:t>Ενότητα 3</a:t>
            </a:r>
            <a:r>
              <a:rPr lang="en-US" sz="2000" dirty="0" smtClean="0"/>
              <a:t>:</a:t>
            </a:r>
            <a:r>
              <a:rPr lang="el-GR" sz="2000" dirty="0"/>
              <a:t> Ένζυμα – </a:t>
            </a:r>
            <a:r>
              <a:rPr lang="el-GR" sz="2000" dirty="0" err="1"/>
              <a:t>Ενζυμική</a:t>
            </a:r>
            <a:r>
              <a:rPr lang="el-GR" sz="2000" dirty="0"/>
              <a:t> αποτρίχωση».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Ένζυμα </a:t>
            </a:r>
            <a:r>
              <a:rPr lang="el-GR" sz="3000" b="0" dirty="0" smtClean="0">
                <a:solidFill>
                  <a:prstClr val="white"/>
                </a:solidFill>
              </a:rPr>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pic>
        <p:nvPicPr>
          <p:cNvPr id="1026" name="Picture 2" descr="File:GLO1 Homo sapiens small fast.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484784"/>
            <a:ext cx="5151339" cy="4464496"/>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5004048" y="1863413"/>
            <a:ext cx="4067944" cy="3797835"/>
          </a:xfrm>
          <a:prstGeom prst="rect">
            <a:avLst/>
          </a:prstGeom>
        </p:spPr>
        <p:txBody>
          <a:bodyPr wrap="square">
            <a:spAutoFit/>
          </a:bodyPr>
          <a:lstStyle/>
          <a:p>
            <a:pPr>
              <a:lnSpc>
                <a:spcPct val="110000"/>
              </a:lnSpc>
            </a:pPr>
            <a:r>
              <a:rPr lang="el-GR" sz="2200" dirty="0">
                <a:latin typeface="+mn-lt"/>
              </a:rPr>
              <a:t>Ανθρώπινη </a:t>
            </a:r>
            <a:r>
              <a:rPr lang="el-GR" sz="2200" dirty="0" err="1">
                <a:latin typeface="+mn-lt"/>
              </a:rPr>
              <a:t>γλυοξαλάση</a:t>
            </a:r>
            <a:r>
              <a:rPr lang="el-GR" sz="2200" dirty="0">
                <a:latin typeface="+mn-lt"/>
              </a:rPr>
              <a:t> I. </a:t>
            </a:r>
            <a:endParaRPr lang="el-GR" sz="2200" dirty="0" smtClean="0">
              <a:latin typeface="+mn-lt"/>
            </a:endParaRPr>
          </a:p>
          <a:p>
            <a:pPr>
              <a:lnSpc>
                <a:spcPct val="110000"/>
              </a:lnSpc>
            </a:pPr>
            <a:r>
              <a:rPr lang="el-GR" sz="2200" dirty="0" smtClean="0">
                <a:latin typeface="+mn-lt"/>
              </a:rPr>
              <a:t>Δυο </a:t>
            </a:r>
            <a:r>
              <a:rPr lang="el-GR" sz="2200" dirty="0">
                <a:latin typeface="+mn-lt"/>
              </a:rPr>
              <a:t>ιόντα ψευδαργύρου που χρειάζονται στο ένζυμο για να καταλύσει την αντίδρασή του δείχνονται ως μωβ σφαίρες, και ένας αναστολέας ενζύμου, που ονομάζεται S-</a:t>
            </a:r>
            <a:r>
              <a:rPr lang="el-GR" sz="2200" dirty="0" err="1">
                <a:latin typeface="+mn-lt"/>
              </a:rPr>
              <a:t>εξυλογλουταθειόνη</a:t>
            </a:r>
            <a:r>
              <a:rPr lang="el-GR" sz="2200" dirty="0">
                <a:latin typeface="+mn-lt"/>
              </a:rPr>
              <a:t>, δείχνεται με ένα μοντέλο πλήρωσης χώρου, γεμίζει τα δυο ενεργά κέντρα του ενζύμου.</a:t>
            </a:r>
          </a:p>
        </p:txBody>
      </p:sp>
      <p:sp>
        <p:nvSpPr>
          <p:cNvPr id="8" name="Rectangle 6"/>
          <p:cNvSpPr/>
          <p:nvPr/>
        </p:nvSpPr>
        <p:spPr>
          <a:xfrm>
            <a:off x="406047" y="5979886"/>
            <a:ext cx="4554251"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pt-BR" sz="1200" dirty="0">
                <a:latin typeface="+mn-lt"/>
                <a:hlinkClick r:id="rId3"/>
              </a:rPr>
              <a:t>GLO1 Homo sapiens small </a:t>
            </a:r>
            <a:r>
              <a:rPr lang="pt-BR" sz="1200" dirty="0" smtClean="0">
                <a:latin typeface="+mn-lt"/>
                <a:hlinkClick r:id="rId3"/>
              </a:rPr>
              <a:t>fast</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err="1">
                <a:latin typeface="+mn-lt"/>
                <a:hlinkClick r:id="rId4" tooltip="User:WillowW"/>
              </a:rPr>
              <a:t>WillowW</a:t>
            </a:r>
            <a:r>
              <a:rPr lang="el-GR" sz="1200" dirty="0" smtClean="0">
                <a:solidFill>
                  <a:prstClr val="black"/>
                </a:solidFill>
                <a:latin typeface="+mn-lt"/>
              </a:rPr>
              <a:t> </a:t>
            </a:r>
            <a:r>
              <a:rPr lang="el-GR" sz="1200" dirty="0" smtClean="0">
                <a:solidFill>
                  <a:prstClr val="black">
                    <a:lumMod val="65000"/>
                    <a:lumOff val="35000"/>
                  </a:prstClr>
                </a:solidFill>
                <a:latin typeface="+mn-lt"/>
              </a:rPr>
              <a:t>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5"/>
              </a:rPr>
              <a:t>CC BY </a:t>
            </a:r>
            <a:r>
              <a:rPr lang="en-US" sz="1200" dirty="0" smtClean="0">
                <a:solidFill>
                  <a:prstClr val="black"/>
                </a:solidFill>
                <a:latin typeface="+mn-lt"/>
                <a:hlinkClick r:id="rId5"/>
              </a:rPr>
              <a:t>3.0</a:t>
            </a:r>
            <a:endParaRPr lang="en-US" sz="1200" dirty="0">
              <a:solidFill>
                <a:prstClr val="black"/>
              </a:solidFill>
              <a:latin typeface="+mn-lt"/>
            </a:endParaRPr>
          </a:p>
        </p:txBody>
      </p:sp>
    </p:spTree>
    <p:extLst>
      <p:ext uri="{BB962C8B-B14F-4D97-AF65-F5344CB8AC3E}">
        <p14:creationId xmlns:p14="http://schemas.microsoft.com/office/powerpoint/2010/main" val="8381507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p>
          <a:p>
            <a:r>
              <a:rPr lang="el-GR" sz="2000" dirty="0" smtClean="0"/>
              <a:t>Πρωτόπαπα </a:t>
            </a:r>
            <a:r>
              <a:rPr lang="el-GR" sz="2000" dirty="0"/>
              <a:t>Ε. </a:t>
            </a:r>
            <a:r>
              <a:rPr lang="el-GR" sz="2000" dirty="0" smtClean="0"/>
              <a:t>Ευαγγελία, </a:t>
            </a:r>
            <a:r>
              <a:rPr lang="en-US" sz="2000" dirty="0" smtClean="0"/>
              <a:t>“</a:t>
            </a:r>
            <a:r>
              <a:rPr lang="el-GR" sz="2000" dirty="0" smtClean="0"/>
              <a:t>Φυσιοπαθολογία και θεραπευτική διαταραχών της τριχοφυΐας</a:t>
            </a:r>
            <a:r>
              <a:rPr lang="en-US" sz="2000" dirty="0" smtClean="0"/>
              <a:t>”, </a:t>
            </a:r>
            <a:r>
              <a:rPr lang="el-GR" sz="2000" dirty="0"/>
              <a:t>Ε</a:t>
            </a:r>
            <a:r>
              <a:rPr lang="el-GR" sz="2000" dirty="0" smtClean="0"/>
              <a:t>κδόσεις </a:t>
            </a:r>
            <a:r>
              <a:rPr lang="el-GR" sz="2000" dirty="0" err="1" smtClean="0"/>
              <a:t>Παπαζήση</a:t>
            </a:r>
            <a:r>
              <a:rPr lang="el-GR" sz="2000" dirty="0" smtClean="0"/>
              <a:t>, Αθήνα 2004</a:t>
            </a:r>
            <a:endParaRPr lang="el-GR" sz="2000" dirty="0"/>
          </a:p>
        </p:txBody>
      </p:sp>
    </p:spTree>
    <p:extLst>
      <p:ext uri="{BB962C8B-B14F-4D97-AF65-F5344CB8AC3E}">
        <p14:creationId xmlns:p14="http://schemas.microsoft.com/office/powerpoint/2010/main" val="121042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Κατάταξη </a:t>
            </a:r>
            <a:r>
              <a:rPr lang="el-GR" dirty="0"/>
              <a:t>των </a:t>
            </a:r>
            <a:r>
              <a:rPr lang="el-GR" dirty="0" smtClean="0"/>
              <a:t>ένζυμων </a:t>
            </a:r>
            <a:r>
              <a:rPr lang="el-GR" sz="3000" b="0" dirty="0" smtClean="0"/>
              <a:t>1/2</a:t>
            </a:r>
            <a:endParaRPr lang="el-GR" sz="3000" b="0" dirty="0"/>
          </a:p>
        </p:txBody>
      </p:sp>
      <p:sp>
        <p:nvSpPr>
          <p:cNvPr id="3" name="Θέση περιεχομένου 2"/>
          <p:cNvSpPr>
            <a:spLocks noGrp="1"/>
          </p:cNvSpPr>
          <p:nvPr>
            <p:ph idx="1"/>
          </p:nvPr>
        </p:nvSpPr>
        <p:spPr>
          <a:xfrm>
            <a:off x="395536" y="1412776"/>
            <a:ext cx="8352928" cy="5445224"/>
          </a:xfrm>
        </p:spPr>
        <p:txBody>
          <a:bodyPr>
            <a:noAutofit/>
          </a:bodyPr>
          <a:lstStyle/>
          <a:p>
            <a:pPr marL="0" indent="0">
              <a:buNone/>
            </a:pPr>
            <a:r>
              <a:rPr lang="el-GR" dirty="0"/>
              <a:t>Με βάση την αντίδραση που καταλύουν, τα ένζυμα </a:t>
            </a:r>
            <a:r>
              <a:rPr lang="el-GR" dirty="0" smtClean="0"/>
              <a:t>κατατάσσονται </a:t>
            </a:r>
            <a:r>
              <a:rPr lang="el-GR" dirty="0"/>
              <a:t>στις εξής κατηγορίες:</a:t>
            </a:r>
          </a:p>
          <a:p>
            <a:pPr marL="457200" indent="-457200">
              <a:buFont typeface="+mj-lt"/>
              <a:buAutoNum type="arabicPeriod"/>
            </a:pPr>
            <a:r>
              <a:rPr lang="el-GR" b="1" dirty="0" err="1" smtClean="0"/>
              <a:t>Οξειδοαναγωγάσες</a:t>
            </a:r>
            <a:r>
              <a:rPr lang="el-GR" b="1" dirty="0"/>
              <a:t>: </a:t>
            </a:r>
            <a:r>
              <a:rPr lang="el-GR" dirty="0"/>
              <a:t>Είναι τα ένζυμα που συμμετέχουν στις βιολογικές </a:t>
            </a:r>
            <a:r>
              <a:rPr lang="el-GR" dirty="0" err="1"/>
              <a:t>οξειδοαναγωγικές</a:t>
            </a:r>
            <a:r>
              <a:rPr lang="el-GR" dirty="0"/>
              <a:t> αντιδράσεις.</a:t>
            </a:r>
          </a:p>
          <a:p>
            <a:pPr marL="457200" indent="-457200">
              <a:buFont typeface="+mj-lt"/>
              <a:buAutoNum type="arabicPeriod"/>
            </a:pPr>
            <a:r>
              <a:rPr lang="el-GR" b="1" dirty="0" err="1" smtClean="0"/>
              <a:t>Τρανσφεράσες</a:t>
            </a:r>
            <a:r>
              <a:rPr lang="el-GR" b="1" dirty="0"/>
              <a:t>: </a:t>
            </a:r>
            <a:r>
              <a:rPr lang="el-GR" dirty="0"/>
              <a:t>Είναι τα ένζυμα που καταλύουν τη </a:t>
            </a:r>
            <a:r>
              <a:rPr lang="el-GR" dirty="0" smtClean="0"/>
              <a:t>μεταφορά </a:t>
            </a:r>
            <a:r>
              <a:rPr lang="el-GR" dirty="0"/>
              <a:t>ομάδας από ένα μόριο σε άλλο.</a:t>
            </a:r>
          </a:p>
          <a:p>
            <a:pPr marL="457200" indent="-457200">
              <a:buFont typeface="+mj-lt"/>
              <a:buAutoNum type="arabicPeriod"/>
            </a:pPr>
            <a:r>
              <a:rPr lang="el-GR" b="1" dirty="0" err="1" smtClean="0"/>
              <a:t>Υδρολάσες</a:t>
            </a:r>
            <a:r>
              <a:rPr lang="el-GR" b="1" dirty="0"/>
              <a:t>: </a:t>
            </a:r>
            <a:r>
              <a:rPr lang="el-GR" dirty="0"/>
              <a:t>Είναι τα ένζυμα που διασπούν </a:t>
            </a:r>
            <a:r>
              <a:rPr lang="el-GR" dirty="0" err="1"/>
              <a:t>υδρολυτικά</a:t>
            </a:r>
            <a:r>
              <a:rPr lang="el-GR" dirty="0"/>
              <a:t> χημικούς δεσμούς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4289031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Κατάταξη </a:t>
            </a:r>
            <a:r>
              <a:rPr lang="el-GR" dirty="0"/>
              <a:t>των </a:t>
            </a:r>
            <a:r>
              <a:rPr lang="el-GR" dirty="0" smtClean="0"/>
              <a:t>ένζυμων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395536" y="1412776"/>
            <a:ext cx="8352928" cy="5445224"/>
          </a:xfrm>
        </p:spPr>
        <p:txBody>
          <a:bodyPr>
            <a:noAutofit/>
          </a:bodyPr>
          <a:lstStyle/>
          <a:p>
            <a:pPr marL="457200" indent="-457200">
              <a:buFont typeface="+mj-lt"/>
              <a:buAutoNum type="arabicPeriod" startAt="4"/>
            </a:pPr>
            <a:r>
              <a:rPr lang="el-GR" b="1" dirty="0" err="1" smtClean="0"/>
              <a:t>Λυάσες</a:t>
            </a:r>
            <a:r>
              <a:rPr lang="el-GR" b="1" dirty="0"/>
              <a:t>: </a:t>
            </a:r>
            <a:r>
              <a:rPr lang="el-GR" dirty="0"/>
              <a:t>Είναι τα ένζυμα που καταλύουν διάσπαση </a:t>
            </a:r>
            <a:r>
              <a:rPr lang="el-GR" dirty="0" smtClean="0"/>
              <a:t>δεσμών </a:t>
            </a:r>
            <a:r>
              <a:rPr lang="el-GR" dirty="0"/>
              <a:t>C-C, C-O, C-N με σχηματισμό διπλού δεσμού ή </a:t>
            </a:r>
            <a:r>
              <a:rPr lang="el-GR" dirty="0" smtClean="0"/>
              <a:t>καταλύουν </a:t>
            </a:r>
            <a:r>
              <a:rPr lang="el-GR" dirty="0"/>
              <a:t>αντιδράσεις προσθήκης σε διπλό δεσμό.</a:t>
            </a:r>
          </a:p>
          <a:p>
            <a:pPr marL="457200" indent="-457200">
              <a:buFont typeface="+mj-lt"/>
              <a:buAutoNum type="arabicPeriod" startAt="4"/>
            </a:pPr>
            <a:r>
              <a:rPr lang="el-GR" b="1" dirty="0" err="1" smtClean="0"/>
              <a:t>Ισομεράσες</a:t>
            </a:r>
            <a:r>
              <a:rPr lang="el-GR" b="1" dirty="0"/>
              <a:t>: </a:t>
            </a:r>
            <a:r>
              <a:rPr lang="el-GR" dirty="0"/>
              <a:t>Είναι τα ένζυμα που καταλύουν </a:t>
            </a:r>
            <a:r>
              <a:rPr lang="el-GR" dirty="0" err="1" smtClean="0"/>
              <a:t>ενδομο</a:t>
            </a:r>
            <a:r>
              <a:rPr lang="el-GR" dirty="0" smtClean="0"/>
              <a:t>-</a:t>
            </a:r>
            <a:r>
              <a:rPr lang="el-GR" dirty="0" err="1" smtClean="0"/>
              <a:t>ριακές</a:t>
            </a:r>
            <a:r>
              <a:rPr lang="el-GR" dirty="0" smtClean="0"/>
              <a:t> </a:t>
            </a:r>
            <a:r>
              <a:rPr lang="el-GR" dirty="0"/>
              <a:t>μεταθέσεις.</a:t>
            </a:r>
          </a:p>
          <a:p>
            <a:pPr marL="457200" indent="-457200">
              <a:buFont typeface="+mj-lt"/>
              <a:buAutoNum type="arabicPeriod" startAt="4"/>
            </a:pPr>
            <a:r>
              <a:rPr lang="el-GR" b="1" dirty="0" err="1" smtClean="0"/>
              <a:t>Λιγάσες</a:t>
            </a:r>
            <a:r>
              <a:rPr lang="el-GR" b="1" dirty="0"/>
              <a:t>: </a:t>
            </a:r>
            <a:r>
              <a:rPr lang="el-GR" dirty="0"/>
              <a:t>Είναι τα ένζυμα που καταλύουν αντιδράσεις συνδέσεως μορίων με σχηματισμών δεσμών C-O, C-N, C-C.</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373240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Πρωτεάσες</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a:xfrm>
            <a:off x="395536" y="1412776"/>
            <a:ext cx="3384376" cy="5445224"/>
          </a:xfrm>
        </p:spPr>
        <p:txBody>
          <a:bodyPr>
            <a:normAutofit/>
          </a:bodyPr>
          <a:lstStyle/>
          <a:p>
            <a:r>
              <a:rPr lang="el-GR" dirty="0"/>
              <a:t>Οι </a:t>
            </a:r>
            <a:r>
              <a:rPr lang="el-GR" dirty="0" err="1"/>
              <a:t>πρωτεάσες</a:t>
            </a:r>
            <a:r>
              <a:rPr lang="el-GR" dirty="0"/>
              <a:t> είναι από τα σημαντικότερα </a:t>
            </a:r>
            <a:r>
              <a:rPr lang="el-GR" dirty="0" err="1"/>
              <a:t>υδρολυτικά</a:t>
            </a:r>
            <a:r>
              <a:rPr lang="el-GR" dirty="0"/>
              <a:t> </a:t>
            </a:r>
            <a:r>
              <a:rPr lang="el-GR" dirty="0" smtClean="0"/>
              <a:t>ένζυμα</a:t>
            </a:r>
            <a:r>
              <a:rPr lang="el-GR" dirty="0"/>
              <a:t>. Στη συστηματική ονοματολογία αναφέρονται σαν C-N </a:t>
            </a:r>
            <a:r>
              <a:rPr lang="el-GR" dirty="0" err="1"/>
              <a:t>υδρολάσες</a:t>
            </a:r>
            <a:r>
              <a:rPr lang="el-GR" dirty="0"/>
              <a:t>, μια και η αντίδραση που καταλύουν είναι η </a:t>
            </a:r>
            <a:r>
              <a:rPr lang="el-GR" dirty="0" smtClean="0"/>
              <a:t>διάσπαση </a:t>
            </a:r>
            <a:r>
              <a:rPr lang="el-GR" dirty="0"/>
              <a:t>του </a:t>
            </a:r>
            <a:r>
              <a:rPr lang="el-GR" dirty="0" err="1"/>
              <a:t>πεπτιδικού</a:t>
            </a:r>
            <a:r>
              <a:rPr lang="el-GR" dirty="0"/>
              <a:t> δεσμού, δηλαδή ενός δεσμού C-N</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pic>
        <p:nvPicPr>
          <p:cNvPr id="1026" name="Picture 2" descr="File:TEV protease summar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1356263"/>
            <a:ext cx="5292080" cy="4953057"/>
          </a:xfrm>
          <a:prstGeom prst="rect">
            <a:avLst/>
          </a:prstGeom>
          <a:solidFill>
            <a:schemeClr val="accent6">
              <a:lumMod val="20000"/>
              <a:lumOff val="80000"/>
            </a:schemeClr>
          </a:solidFill>
          <a:ln>
            <a:solidFill>
              <a:schemeClr val="tx1"/>
            </a:solidFill>
          </a:ln>
        </p:spPr>
      </p:pic>
      <p:sp>
        <p:nvSpPr>
          <p:cNvPr id="6" name="Rectangle 6"/>
          <p:cNvSpPr/>
          <p:nvPr/>
        </p:nvSpPr>
        <p:spPr>
          <a:xfrm>
            <a:off x="4904910" y="6312532"/>
            <a:ext cx="3042083"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TEV protease </a:t>
            </a:r>
            <a:r>
              <a:rPr lang="en-US" sz="1200" dirty="0" smtClean="0">
                <a:solidFill>
                  <a:prstClr val="black"/>
                </a:solidFill>
                <a:latin typeface="Calibri"/>
                <a:hlinkClick r:id="rId3"/>
              </a:rPr>
              <a:t>summary</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l-GR" sz="1200" dirty="0">
                <a:solidFill>
                  <a:prstClr val="black">
                    <a:lumMod val="65000"/>
                    <a:lumOff val="35000"/>
                  </a:prstClr>
                </a:solidFill>
                <a:latin typeface="Calibri"/>
              </a:rPr>
              <a:t> </a:t>
            </a:r>
            <a:r>
              <a:rPr lang="en-US" sz="1200" dirty="0">
                <a:solidFill>
                  <a:prstClr val="black"/>
                </a:solidFill>
                <a:latin typeface="Calibri"/>
                <a:hlinkClick r:id="rId4" tooltip="User:Evolution and evolvability"/>
              </a:rPr>
              <a:t>Evolution and </a:t>
            </a:r>
            <a:r>
              <a:rPr lang="en-US" sz="1200" dirty="0" err="1">
                <a:solidFill>
                  <a:prstClr val="black"/>
                </a:solidFill>
                <a:latin typeface="Calibri"/>
                <a:hlinkClick r:id="rId4" tooltip="User:Evolution and evolvability"/>
              </a:rPr>
              <a:t>evolvability</a:t>
            </a:r>
            <a:r>
              <a:rPr lang="el-GR" sz="1200" dirty="0" smtClean="0">
                <a:solidFill>
                  <a:prstClr val="black"/>
                </a:solidFill>
                <a:latin typeface="Calibri"/>
              </a:rPr>
              <a:t> </a:t>
            </a:r>
            <a:r>
              <a:rPr lang="el-GR" sz="1200" dirty="0" smtClean="0">
                <a:solidFill>
                  <a:prstClr val="black">
                    <a:lumMod val="65000"/>
                    <a:lumOff val="35000"/>
                  </a:prstClr>
                </a:solidFill>
                <a:latin typeface="Calibri"/>
              </a:rPr>
              <a:t>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a:rPr>
              <a:t>CC BY-SA 3.0</a:t>
            </a:r>
            <a:endParaRPr lang="en-US" sz="1200" dirty="0">
              <a:solidFill>
                <a:prstClr val="black"/>
              </a:solidFill>
              <a:latin typeface="Calibri"/>
            </a:endParaRPr>
          </a:p>
        </p:txBody>
      </p:sp>
    </p:spTree>
    <p:extLst>
      <p:ext uri="{BB962C8B-B14F-4D97-AF65-F5344CB8AC3E}">
        <p14:creationId xmlns:p14="http://schemas.microsoft.com/office/powerpoint/2010/main" val="852177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Πρωτεάσες</a:t>
            </a:r>
            <a:r>
              <a:rPr lang="el-GR" dirty="0" smtClean="0"/>
              <a:t> </a:t>
            </a:r>
            <a:r>
              <a:rPr lang="el-GR" sz="3000" b="0" dirty="0" smtClean="0"/>
              <a:t>2/2</a:t>
            </a:r>
            <a:endParaRPr lang="el-GR" sz="3000" b="0" dirty="0"/>
          </a:p>
        </p:txBody>
      </p:sp>
      <p:sp>
        <p:nvSpPr>
          <p:cNvPr id="3" name="Θέση περιεχομένου 2"/>
          <p:cNvSpPr>
            <a:spLocks noGrp="1"/>
          </p:cNvSpPr>
          <p:nvPr>
            <p:ph idx="1"/>
          </p:nvPr>
        </p:nvSpPr>
        <p:spPr>
          <a:xfrm>
            <a:off x="395536" y="1412776"/>
            <a:ext cx="8352928" cy="5445224"/>
          </a:xfrm>
        </p:spPr>
        <p:txBody>
          <a:bodyPr>
            <a:normAutofit/>
          </a:bodyPr>
          <a:lstStyle/>
          <a:p>
            <a:r>
              <a:rPr lang="el-GR" dirty="0" smtClean="0"/>
              <a:t>Σύμφωνα </a:t>
            </a:r>
            <a:r>
              <a:rPr lang="el-GR" dirty="0"/>
              <a:t>με τον εντοπισμό και τη βιολογική τους </a:t>
            </a:r>
            <a:r>
              <a:rPr lang="el-GR" dirty="0" smtClean="0"/>
              <a:t>λειτουργία </a:t>
            </a:r>
            <a:r>
              <a:rPr lang="el-GR" dirty="0"/>
              <a:t>διακρίνουμε τις εξής </a:t>
            </a:r>
            <a:r>
              <a:rPr lang="el-GR" dirty="0" smtClean="0"/>
              <a:t>ομάδες: </a:t>
            </a:r>
          </a:p>
          <a:p>
            <a:pPr marL="457200" indent="-457200">
              <a:buFont typeface="+mj-lt"/>
              <a:buAutoNum type="arabicPeriod"/>
            </a:pPr>
            <a:r>
              <a:rPr lang="el-GR" b="1" dirty="0" smtClean="0"/>
              <a:t>πεπτικά ένζυμα </a:t>
            </a:r>
            <a:r>
              <a:rPr lang="el-GR" dirty="0"/>
              <a:t>που βρίσκονται στον γαστρεντερικό σωλήνα και </a:t>
            </a:r>
            <a:r>
              <a:rPr lang="el-GR" dirty="0" smtClean="0"/>
              <a:t>χρησιμοποιούνται </a:t>
            </a:r>
            <a:r>
              <a:rPr lang="el-GR" dirty="0"/>
              <a:t>για την </a:t>
            </a:r>
            <a:r>
              <a:rPr lang="el-GR" dirty="0" smtClean="0"/>
              <a:t>πέψη </a:t>
            </a:r>
            <a:r>
              <a:rPr lang="el-GR" dirty="0"/>
              <a:t>πρωτεϊνών της τροφής, </a:t>
            </a:r>
            <a:endParaRPr lang="el-GR" dirty="0" smtClean="0"/>
          </a:p>
          <a:p>
            <a:pPr marL="457200" indent="-457200">
              <a:buFont typeface="+mj-lt"/>
              <a:buAutoNum type="arabicPeriod"/>
            </a:pPr>
            <a:r>
              <a:rPr lang="el-GR" b="1" dirty="0" err="1" smtClean="0"/>
              <a:t>πρωτεάσες</a:t>
            </a:r>
            <a:r>
              <a:rPr lang="el-GR" b="1" dirty="0" smtClean="0"/>
              <a:t> </a:t>
            </a:r>
            <a:r>
              <a:rPr lang="el-GR" dirty="0"/>
              <a:t>που βρίσκονται </a:t>
            </a:r>
            <a:r>
              <a:rPr lang="el-GR" b="1" dirty="0" err="1" smtClean="0"/>
              <a:t>εξ</a:t>
            </a:r>
            <a:r>
              <a:rPr lang="el-GR" b="1" dirty="0" err="1"/>
              <a:t>ω</a:t>
            </a:r>
            <a:r>
              <a:rPr lang="el-GR" b="1" dirty="0" err="1" smtClean="0"/>
              <a:t>κυτταρικά</a:t>
            </a:r>
            <a:r>
              <a:rPr lang="el-GR" dirty="0" smtClean="0"/>
              <a:t> </a:t>
            </a:r>
            <a:r>
              <a:rPr lang="el-GR" dirty="0"/>
              <a:t>στο αίμα και στα άλλα </a:t>
            </a:r>
            <a:r>
              <a:rPr lang="el-GR" dirty="0" err="1"/>
              <a:t>εξωκυτταρικά</a:t>
            </a:r>
            <a:r>
              <a:rPr lang="el-GR" dirty="0"/>
              <a:t> υγρά, όπου </a:t>
            </a:r>
            <a:r>
              <a:rPr lang="el-GR" dirty="0" smtClean="0"/>
              <a:t>επιτελούν </a:t>
            </a:r>
            <a:r>
              <a:rPr lang="el-GR" dirty="0"/>
              <a:t>εξειδικευμένες </a:t>
            </a:r>
            <a:r>
              <a:rPr lang="el-GR" dirty="0" smtClean="0"/>
              <a:t>λειτουργίες</a:t>
            </a:r>
            <a:r>
              <a:rPr lang="el-GR" dirty="0"/>
              <a:t>, π.χ. πήξη αίματος, </a:t>
            </a:r>
            <a:r>
              <a:rPr lang="el-GR" dirty="0" err="1" smtClean="0"/>
              <a:t>ινωδιάλυση</a:t>
            </a:r>
            <a:r>
              <a:rPr lang="el-GR" dirty="0" smtClean="0"/>
              <a:t> </a:t>
            </a:r>
            <a:r>
              <a:rPr lang="el-GR" dirty="0"/>
              <a:t>και </a:t>
            </a:r>
            <a:endParaRPr lang="el-GR" dirty="0" smtClean="0"/>
          </a:p>
          <a:p>
            <a:pPr marL="457200" indent="-457200">
              <a:buFont typeface="+mj-lt"/>
              <a:buAutoNum type="arabicPeriod"/>
            </a:pPr>
            <a:r>
              <a:rPr lang="el-GR" b="1" dirty="0" smtClean="0"/>
              <a:t>ενδοκυτταρικές </a:t>
            </a:r>
            <a:r>
              <a:rPr lang="el-GR" b="1" dirty="0" err="1"/>
              <a:t>πρωτεάσες</a:t>
            </a:r>
            <a:r>
              <a:rPr lang="el-GR" dirty="0"/>
              <a:t>, που βρίσκονται κυρίως στα </a:t>
            </a:r>
            <a:r>
              <a:rPr lang="el-GR" dirty="0" err="1"/>
              <a:t>λυσοσώματα</a:t>
            </a:r>
            <a:r>
              <a:rPr lang="el-GR" dirty="0"/>
              <a:t>. Εδώ ανήκουν και οι </a:t>
            </a:r>
            <a:r>
              <a:rPr lang="el-GR" dirty="0" err="1"/>
              <a:t>πρωτεάσες</a:t>
            </a:r>
            <a:r>
              <a:rPr lang="el-GR" dirty="0"/>
              <a:t> που μετατρέπουν τα πρόδρομα των </a:t>
            </a:r>
            <a:r>
              <a:rPr lang="el-GR" dirty="0" err="1"/>
              <a:t>πεπτιδικών</a:t>
            </a:r>
            <a:r>
              <a:rPr lang="el-GR" dirty="0"/>
              <a:t> ορμονών σε </a:t>
            </a:r>
            <a:r>
              <a:rPr lang="el-GR" dirty="0" err="1"/>
              <a:t>πεπτιδικές</a:t>
            </a:r>
            <a:r>
              <a:rPr lang="el-GR" dirty="0"/>
              <a:t> ορμόνες.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1064482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Σημαντικά </a:t>
            </a:r>
            <a:r>
              <a:rPr lang="el-GR" dirty="0"/>
              <a:t>πρωτεολυτικά ένζυμα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graphicFrame>
        <p:nvGraphicFramePr>
          <p:cNvPr id="7" name="Πίνακας 6"/>
          <p:cNvGraphicFramePr>
            <a:graphicFrameLocks noGrp="1"/>
          </p:cNvGraphicFramePr>
          <p:nvPr>
            <p:extLst>
              <p:ext uri="{D42A27DB-BD31-4B8C-83A1-F6EECF244321}">
                <p14:modId xmlns:p14="http://schemas.microsoft.com/office/powerpoint/2010/main" val="3099348581"/>
              </p:ext>
            </p:extLst>
          </p:nvPr>
        </p:nvGraphicFramePr>
        <p:xfrm>
          <a:off x="755576" y="1268760"/>
          <a:ext cx="7704856" cy="5579111"/>
        </p:xfrm>
        <a:graphic>
          <a:graphicData uri="http://schemas.openxmlformats.org/drawingml/2006/table">
            <a:tbl>
              <a:tblPr>
                <a:tableStyleId>{5C22544A-7EE6-4342-B048-85BDC9FD1C3A}</a:tableStyleId>
              </a:tblPr>
              <a:tblGrid>
                <a:gridCol w="3312368"/>
                <a:gridCol w="1800200"/>
                <a:gridCol w="2592288"/>
              </a:tblGrid>
              <a:tr h="504243">
                <a:tc>
                  <a:txBody>
                    <a:bodyPr/>
                    <a:lstStyle/>
                    <a:p>
                      <a:pPr indent="-190500" algn="ctr">
                        <a:lnSpc>
                          <a:spcPct val="100000"/>
                        </a:lnSpc>
                        <a:spcBef>
                          <a:spcPts val="1500"/>
                        </a:spcBef>
                        <a:spcAft>
                          <a:spcPts val="0"/>
                        </a:spcAft>
                      </a:pPr>
                      <a:r>
                        <a:rPr lang="el-GR" sz="2000" b="1" spc="0" dirty="0">
                          <a:solidFill>
                            <a:schemeClr val="bg1"/>
                          </a:solidFill>
                          <a:effectLst/>
                          <a:latin typeface="+mn-lt"/>
                        </a:rPr>
                        <a:t>Υποομάδες </a:t>
                      </a:r>
                      <a:r>
                        <a:rPr lang="el-GR" sz="2000" b="1" spc="0" dirty="0" smtClean="0">
                          <a:solidFill>
                            <a:schemeClr val="bg1"/>
                          </a:solidFill>
                          <a:effectLst/>
                          <a:latin typeface="+mn-lt"/>
                        </a:rPr>
                        <a:t>και</a:t>
                      </a:r>
                      <a:r>
                        <a:rPr lang="en-US" sz="2000" b="1" spc="0" dirty="0" smtClean="0">
                          <a:solidFill>
                            <a:schemeClr val="bg1"/>
                          </a:solidFill>
                          <a:effectLst/>
                          <a:latin typeface="+mn-lt"/>
                        </a:rPr>
                        <a:t> </a:t>
                      </a:r>
                      <a:r>
                        <a:rPr lang="el-GR" sz="2000" b="1" spc="0" dirty="0" smtClean="0">
                          <a:solidFill>
                            <a:schemeClr val="bg1"/>
                          </a:solidFill>
                          <a:effectLst/>
                          <a:latin typeface="+mn-lt"/>
                        </a:rPr>
                        <a:t>όνομα</a:t>
                      </a:r>
                      <a:endParaRPr lang="el-GR" sz="2000" b="1" dirty="0">
                        <a:solidFill>
                          <a:schemeClr val="bg1"/>
                        </a:solidFill>
                        <a:effectLst/>
                        <a:latin typeface="+mn-lt"/>
                        <a:ea typeface="Lucida Sans Unicode"/>
                      </a:endParaRPr>
                    </a:p>
                  </a:txBody>
                  <a:tcPr marL="6350" marR="63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indent="-190500" algn="ctr">
                        <a:lnSpc>
                          <a:spcPct val="100000"/>
                        </a:lnSpc>
                        <a:spcBef>
                          <a:spcPts val="1500"/>
                        </a:spcBef>
                        <a:spcAft>
                          <a:spcPts val="300"/>
                        </a:spcAft>
                      </a:pPr>
                      <a:r>
                        <a:rPr lang="el-GR" sz="2000" b="1" spc="0" dirty="0" smtClean="0">
                          <a:solidFill>
                            <a:schemeClr val="bg1"/>
                          </a:solidFill>
                          <a:effectLst/>
                          <a:latin typeface="+mn-lt"/>
                        </a:rPr>
                        <a:t>Άριστο </a:t>
                      </a:r>
                      <a:r>
                        <a:rPr lang="en-US" sz="2000" b="1" spc="0" dirty="0" smtClean="0">
                          <a:solidFill>
                            <a:schemeClr val="bg1"/>
                          </a:solidFill>
                          <a:effectLst/>
                          <a:latin typeface="+mn-lt"/>
                        </a:rPr>
                        <a:t>pH</a:t>
                      </a:r>
                      <a:endParaRPr lang="el-GR" sz="2000" b="1" dirty="0">
                        <a:solidFill>
                          <a:schemeClr val="bg1"/>
                        </a:solidFill>
                        <a:effectLst/>
                        <a:latin typeface="+mn-lt"/>
                      </a:endParaRPr>
                    </a:p>
                  </a:txBody>
                  <a:tcPr marL="6350" marR="6350" marT="0" marB="0" anchor="ctr">
                    <a:lnT w="12700" cap="flat" cmpd="sng" algn="ctr">
                      <a:solidFill>
                        <a:schemeClr val="tx1"/>
                      </a:solidFill>
                      <a:prstDash val="solid"/>
                      <a:round/>
                      <a:headEnd type="none" w="med" len="med"/>
                      <a:tailEnd type="none" w="med" len="med"/>
                    </a:lnT>
                    <a:solidFill>
                      <a:schemeClr val="accent5">
                        <a:lumMod val="50000"/>
                      </a:schemeClr>
                    </a:solidFill>
                  </a:tcPr>
                </a:tc>
                <a:tc>
                  <a:txBody>
                    <a:bodyPr/>
                    <a:lstStyle/>
                    <a:p>
                      <a:pPr indent="-190500" algn="ctr">
                        <a:lnSpc>
                          <a:spcPct val="100000"/>
                        </a:lnSpc>
                        <a:spcBef>
                          <a:spcPts val="1500"/>
                        </a:spcBef>
                        <a:spcAft>
                          <a:spcPts val="0"/>
                        </a:spcAft>
                      </a:pPr>
                      <a:r>
                        <a:rPr lang="el-GR" sz="2000" b="1" spc="0" dirty="0">
                          <a:solidFill>
                            <a:schemeClr val="bg1"/>
                          </a:solidFill>
                          <a:effectLst/>
                          <a:latin typeface="+mn-lt"/>
                        </a:rPr>
                        <a:t>Ανεύρεση</a:t>
                      </a:r>
                      <a:endParaRPr lang="el-GR" sz="2000" b="1" dirty="0">
                        <a:solidFill>
                          <a:schemeClr val="bg1"/>
                        </a:solidFill>
                        <a:effectLst/>
                        <a:latin typeface="+mn-lt"/>
                        <a:ea typeface="Lucida Sans Unicode"/>
                      </a:endParaRPr>
                    </a:p>
                  </a:txBody>
                  <a:tcPr marL="6350" marR="63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50000"/>
                      </a:schemeClr>
                    </a:solidFill>
                  </a:tcPr>
                </a:tc>
              </a:tr>
              <a:tr h="277240">
                <a:tc gridSpan="3">
                  <a:txBody>
                    <a:bodyPr/>
                    <a:lstStyle/>
                    <a:p>
                      <a:pPr indent="-190500" algn="l">
                        <a:lnSpc>
                          <a:spcPct val="100000"/>
                        </a:lnSpc>
                        <a:spcBef>
                          <a:spcPts val="1500"/>
                        </a:spcBef>
                        <a:spcAft>
                          <a:spcPts val="0"/>
                        </a:spcAft>
                      </a:pPr>
                      <a:r>
                        <a:rPr lang="el-GR" sz="2000" b="1" spc="0" dirty="0" err="1" smtClean="0">
                          <a:effectLst/>
                          <a:latin typeface="+mn-lt"/>
                        </a:rPr>
                        <a:t>Πρωτεϊνάσες</a:t>
                      </a:r>
                      <a:r>
                        <a:rPr lang="el-GR" sz="2000" b="1" spc="0" dirty="0" smtClean="0">
                          <a:effectLst/>
                          <a:latin typeface="+mn-lt"/>
                        </a:rPr>
                        <a:t>-</a:t>
                      </a:r>
                      <a:r>
                        <a:rPr lang="el-GR" sz="2000" b="1" spc="0" dirty="0" err="1" smtClean="0">
                          <a:effectLst/>
                          <a:latin typeface="+mn-lt"/>
                        </a:rPr>
                        <a:t>σερίνης</a:t>
                      </a:r>
                      <a:endParaRPr lang="el-GR" sz="2000" b="1" dirty="0">
                        <a:effectLst/>
                        <a:latin typeface="+mn-lt"/>
                        <a:ea typeface="Lucida Sans Unicode"/>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endParaRPr lang="el-GR"/>
                    </a:p>
                  </a:txBody>
                  <a:tcPr/>
                </a:tc>
                <a:tc hMerge="1">
                  <a:txBody>
                    <a:bodyPr/>
                    <a:lstStyle/>
                    <a:p>
                      <a:endParaRPr lang="el-GR"/>
                    </a:p>
                  </a:txBody>
                  <a:tcPr/>
                </a:tc>
              </a:tr>
              <a:tr h="384228">
                <a:tc>
                  <a:txBody>
                    <a:bodyPr/>
                    <a:lstStyle/>
                    <a:p>
                      <a:pPr indent="-190500" algn="l">
                        <a:lnSpc>
                          <a:spcPct val="100000"/>
                        </a:lnSpc>
                        <a:spcBef>
                          <a:spcPts val="1500"/>
                        </a:spcBef>
                        <a:spcAft>
                          <a:spcPts val="0"/>
                        </a:spcAft>
                      </a:pPr>
                      <a:r>
                        <a:rPr lang="el-GR" sz="2000" spc="0" dirty="0">
                          <a:effectLst/>
                          <a:latin typeface="+mn-lt"/>
                        </a:rPr>
                        <a:t>Χυμοθρυψίνη </a:t>
                      </a:r>
                      <a:r>
                        <a:rPr lang="en-US" sz="2000" spc="0" dirty="0" smtClean="0">
                          <a:effectLst/>
                          <a:latin typeface="+mn-lt"/>
                        </a:rPr>
                        <a:t>A</a:t>
                      </a:r>
                      <a:endParaRPr lang="el-GR" sz="2000" dirty="0">
                        <a:effectLst/>
                        <a:latin typeface="+mn-lt"/>
                        <a:ea typeface="Lucida Sans Unicode"/>
                      </a:endParaRPr>
                    </a:p>
                  </a:txBody>
                  <a:tcPr marL="6350" marR="6350" marT="0" marB="0" anchor="ctr">
                    <a:lnL w="12700" cap="flat" cmpd="sng" algn="ctr">
                      <a:solidFill>
                        <a:schemeClr val="tx1"/>
                      </a:solidFill>
                      <a:prstDash val="solid"/>
                      <a:round/>
                      <a:headEnd type="none" w="med" len="med"/>
                      <a:tailEnd type="none" w="med" len="med"/>
                    </a:lnL>
                  </a:tcPr>
                </a:tc>
                <a:tc>
                  <a:txBody>
                    <a:bodyPr/>
                    <a:lstStyle/>
                    <a:p>
                      <a:pPr indent="-190500" algn="ctr">
                        <a:lnSpc>
                          <a:spcPct val="100000"/>
                        </a:lnSpc>
                        <a:spcBef>
                          <a:spcPts val="1500"/>
                        </a:spcBef>
                        <a:spcAft>
                          <a:spcPts val="0"/>
                        </a:spcAft>
                      </a:pPr>
                      <a:r>
                        <a:rPr lang="el-GR" sz="2000" spc="0" dirty="0">
                          <a:effectLst/>
                          <a:latin typeface="+mn-lt"/>
                        </a:rPr>
                        <a:t>7,8</a:t>
                      </a:r>
                      <a:endParaRPr lang="el-GR" sz="2000" dirty="0">
                        <a:effectLst/>
                        <a:latin typeface="+mn-lt"/>
                        <a:ea typeface="Lucida Sans Unicode"/>
                      </a:endParaRPr>
                    </a:p>
                  </a:txBody>
                  <a:tcPr marL="6350" marR="6350" marT="0" marB="0" anchor="ctr"/>
                </a:tc>
                <a:tc>
                  <a:txBody>
                    <a:bodyPr/>
                    <a:lstStyle/>
                    <a:p>
                      <a:pPr indent="-190500" algn="l">
                        <a:lnSpc>
                          <a:spcPct val="100000"/>
                        </a:lnSpc>
                        <a:spcBef>
                          <a:spcPts val="1500"/>
                        </a:spcBef>
                        <a:spcAft>
                          <a:spcPts val="0"/>
                        </a:spcAft>
                      </a:pPr>
                      <a:r>
                        <a:rPr lang="el-GR" sz="2000" spc="0" dirty="0">
                          <a:effectLst/>
                          <a:latin typeface="+mn-lt"/>
                        </a:rPr>
                        <a:t>λεπτό έντερο</a:t>
                      </a:r>
                      <a:endParaRPr lang="el-GR" sz="2000" dirty="0">
                        <a:effectLst/>
                        <a:latin typeface="+mn-lt"/>
                        <a:ea typeface="Lucida Sans Unicode"/>
                      </a:endParaRPr>
                    </a:p>
                  </a:txBody>
                  <a:tcPr marL="6350" marR="6350" marT="0" marB="0" anchor="ctr">
                    <a:lnR w="12700" cap="flat" cmpd="sng" algn="ctr">
                      <a:solidFill>
                        <a:schemeClr val="tx1"/>
                      </a:solidFill>
                      <a:prstDash val="solid"/>
                      <a:round/>
                      <a:headEnd type="none" w="med" len="med"/>
                      <a:tailEnd type="none" w="med" len="med"/>
                    </a:lnR>
                  </a:tcPr>
                </a:tc>
              </a:tr>
              <a:tr h="223281">
                <a:tc>
                  <a:txBody>
                    <a:bodyPr/>
                    <a:lstStyle/>
                    <a:p>
                      <a:pPr marL="0" marR="0" indent="-190500" algn="l" defTabSz="914400" rtl="0" eaLnBrk="1" fontAlgn="auto" latinLnBrk="0" hangingPunct="1">
                        <a:lnSpc>
                          <a:spcPct val="100000"/>
                        </a:lnSpc>
                        <a:spcBef>
                          <a:spcPts val="1500"/>
                        </a:spcBef>
                        <a:spcAft>
                          <a:spcPts val="0"/>
                        </a:spcAft>
                        <a:buClrTx/>
                        <a:buSzTx/>
                        <a:buFontTx/>
                        <a:buNone/>
                        <a:tabLst/>
                        <a:defRPr/>
                      </a:pPr>
                      <a:r>
                        <a:rPr lang="en-US" sz="2000" spc="0" dirty="0" err="1" smtClean="0">
                          <a:effectLst/>
                          <a:latin typeface="+mn-lt"/>
                        </a:rPr>
                        <a:t>Leu</a:t>
                      </a:r>
                      <a:r>
                        <a:rPr lang="en-US" sz="2000" spc="0" dirty="0" smtClean="0">
                          <a:effectLst/>
                          <a:latin typeface="+mn-lt"/>
                        </a:rPr>
                        <a:t>-</a:t>
                      </a:r>
                      <a:endParaRPr lang="el-GR" sz="2000" dirty="0" smtClean="0">
                        <a:effectLst/>
                        <a:latin typeface="+mn-lt"/>
                        <a:ea typeface="Lucida Sans Unicode"/>
                      </a:endParaRPr>
                    </a:p>
                  </a:txBody>
                  <a:tcPr marL="6350" marR="6350" marT="0" marB="0" anchor="ctr">
                    <a:lnL w="12700" cap="flat" cmpd="sng" algn="ctr">
                      <a:solidFill>
                        <a:schemeClr val="tx1"/>
                      </a:solidFill>
                      <a:prstDash val="solid"/>
                      <a:round/>
                      <a:headEnd type="none" w="med" len="med"/>
                      <a:tailEnd type="none" w="med" len="med"/>
                    </a:lnL>
                  </a:tcPr>
                </a:tc>
                <a:tc>
                  <a:txBody>
                    <a:bodyPr/>
                    <a:lstStyle/>
                    <a:p>
                      <a:endParaRPr lang="el-GR"/>
                    </a:p>
                  </a:txBody>
                  <a:tcPr marL="6350" marR="6350" marT="0" marB="0" anchor="ctr"/>
                </a:tc>
                <a:tc>
                  <a:txBody>
                    <a:bodyPr/>
                    <a:lstStyle/>
                    <a:p>
                      <a:endParaRPr lang="el-GR" dirty="0"/>
                    </a:p>
                  </a:txBody>
                  <a:tcPr marL="6350" marR="6350" marT="0" marB="0" anchor="ctr">
                    <a:lnR w="12700" cap="flat" cmpd="sng" algn="ctr">
                      <a:solidFill>
                        <a:schemeClr val="tx1"/>
                      </a:solidFill>
                      <a:prstDash val="solid"/>
                      <a:round/>
                      <a:headEnd type="none" w="med" len="med"/>
                      <a:tailEnd type="none" w="med" len="med"/>
                    </a:lnR>
                  </a:tcPr>
                </a:tc>
              </a:tr>
              <a:tr h="223281">
                <a:tc>
                  <a:txBody>
                    <a:bodyPr/>
                    <a:lstStyle/>
                    <a:p>
                      <a:pPr indent="-190500" algn="l">
                        <a:lnSpc>
                          <a:spcPct val="100000"/>
                        </a:lnSpc>
                        <a:spcBef>
                          <a:spcPts val="1500"/>
                        </a:spcBef>
                        <a:spcAft>
                          <a:spcPts val="0"/>
                        </a:spcAft>
                      </a:pPr>
                      <a:r>
                        <a:rPr lang="el-GR" sz="2000" spc="0" dirty="0" smtClean="0">
                          <a:effectLst/>
                          <a:latin typeface="+mn-lt"/>
                        </a:rPr>
                        <a:t>Θρυψίνη</a:t>
                      </a:r>
                      <a:endParaRPr lang="el-GR" sz="2000" dirty="0">
                        <a:effectLst/>
                        <a:latin typeface="+mn-lt"/>
                        <a:ea typeface="Lucida Sans Unicode"/>
                      </a:endParaRPr>
                    </a:p>
                  </a:txBody>
                  <a:tcPr marL="6350" marR="6350" marT="0" marB="0" anchor="ctr">
                    <a:lnL w="12700" cap="flat" cmpd="sng" algn="ctr">
                      <a:solidFill>
                        <a:schemeClr val="tx1"/>
                      </a:solidFill>
                      <a:prstDash val="solid"/>
                      <a:round/>
                      <a:headEnd type="none" w="med" len="med"/>
                      <a:tailEnd type="none" w="med" len="med"/>
                    </a:lnL>
                  </a:tcPr>
                </a:tc>
                <a:tc>
                  <a:txBody>
                    <a:bodyPr/>
                    <a:lstStyle/>
                    <a:p>
                      <a:pPr indent="-190500" algn="ctr">
                        <a:lnSpc>
                          <a:spcPct val="100000"/>
                        </a:lnSpc>
                        <a:spcBef>
                          <a:spcPts val="1500"/>
                        </a:spcBef>
                        <a:spcAft>
                          <a:spcPts val="0"/>
                        </a:spcAft>
                      </a:pPr>
                      <a:r>
                        <a:rPr lang="el-GR" sz="2000" spc="0" dirty="0">
                          <a:effectLst/>
                          <a:latin typeface="+mn-lt"/>
                        </a:rPr>
                        <a:t>7,5-8,5</a:t>
                      </a:r>
                      <a:endParaRPr lang="el-GR" sz="2000" dirty="0">
                        <a:effectLst/>
                        <a:latin typeface="+mn-lt"/>
                        <a:ea typeface="Lucida Sans Unicode"/>
                      </a:endParaRPr>
                    </a:p>
                  </a:txBody>
                  <a:tcPr marL="6350" marR="6350" marT="0" marB="0" anchor="ctr"/>
                </a:tc>
                <a:tc>
                  <a:txBody>
                    <a:bodyPr/>
                    <a:lstStyle/>
                    <a:p>
                      <a:pPr indent="-190500" algn="l">
                        <a:lnSpc>
                          <a:spcPct val="100000"/>
                        </a:lnSpc>
                        <a:spcBef>
                          <a:spcPts val="1500"/>
                        </a:spcBef>
                        <a:spcAft>
                          <a:spcPts val="0"/>
                        </a:spcAft>
                      </a:pPr>
                      <a:r>
                        <a:rPr lang="el-GR" sz="2000" spc="0" dirty="0">
                          <a:effectLst/>
                          <a:latin typeface="+mn-lt"/>
                        </a:rPr>
                        <a:t>λεπτό έντερο</a:t>
                      </a:r>
                      <a:endParaRPr lang="el-GR" sz="2000" dirty="0">
                        <a:effectLst/>
                        <a:latin typeface="+mn-lt"/>
                        <a:ea typeface="Lucida Sans Unicode"/>
                      </a:endParaRPr>
                    </a:p>
                  </a:txBody>
                  <a:tcPr marL="6350" marR="6350" marT="0" marB="0" anchor="ctr">
                    <a:lnR w="12700" cap="flat" cmpd="sng" algn="ctr">
                      <a:solidFill>
                        <a:schemeClr val="tx1"/>
                      </a:solidFill>
                      <a:prstDash val="solid"/>
                      <a:round/>
                      <a:headEnd type="none" w="med" len="med"/>
                      <a:tailEnd type="none" w="med" len="med"/>
                    </a:lnR>
                  </a:tcPr>
                </a:tc>
              </a:tr>
              <a:tr h="263285">
                <a:tc>
                  <a:txBody>
                    <a:bodyPr/>
                    <a:lstStyle/>
                    <a:p>
                      <a:pPr indent="-190500" algn="l">
                        <a:lnSpc>
                          <a:spcPct val="100000"/>
                        </a:lnSpc>
                        <a:spcBef>
                          <a:spcPts val="1500"/>
                        </a:spcBef>
                        <a:spcAft>
                          <a:spcPts val="0"/>
                        </a:spcAft>
                      </a:pPr>
                      <a:r>
                        <a:rPr lang="el-GR" sz="2000" spc="0" dirty="0" smtClean="0">
                          <a:effectLst/>
                          <a:latin typeface="+mn-lt"/>
                        </a:rPr>
                        <a:t>Θρομβίνη</a:t>
                      </a:r>
                      <a:endParaRPr lang="el-GR" sz="2000" dirty="0">
                        <a:effectLst/>
                        <a:latin typeface="+mn-lt"/>
                        <a:ea typeface="Lucida Sans Unicode"/>
                      </a:endParaRPr>
                    </a:p>
                  </a:txBody>
                  <a:tcPr marL="6350" marR="6350" marT="0" marB="0" anchor="ctr">
                    <a:lnL w="12700" cap="flat" cmpd="sng" algn="ctr">
                      <a:solidFill>
                        <a:schemeClr val="tx1"/>
                      </a:solidFill>
                      <a:prstDash val="solid"/>
                      <a:round/>
                      <a:headEnd type="none" w="med" len="med"/>
                      <a:tailEnd type="none" w="med" len="med"/>
                    </a:lnL>
                  </a:tcPr>
                </a:tc>
                <a:tc>
                  <a:txBody>
                    <a:bodyPr/>
                    <a:lstStyle/>
                    <a:p>
                      <a:pPr indent="-190500" algn="ctr">
                        <a:lnSpc>
                          <a:spcPct val="100000"/>
                        </a:lnSpc>
                        <a:spcBef>
                          <a:spcPts val="1500"/>
                        </a:spcBef>
                        <a:spcAft>
                          <a:spcPts val="0"/>
                        </a:spcAft>
                      </a:pPr>
                      <a:r>
                        <a:rPr lang="el-GR" sz="2000" spc="0" dirty="0">
                          <a:effectLst/>
                          <a:latin typeface="+mn-lt"/>
                        </a:rPr>
                        <a:t>7,4</a:t>
                      </a:r>
                      <a:endParaRPr lang="el-GR" sz="2000" dirty="0">
                        <a:effectLst/>
                        <a:latin typeface="+mn-lt"/>
                        <a:ea typeface="Lucida Sans Unicode"/>
                      </a:endParaRPr>
                    </a:p>
                  </a:txBody>
                  <a:tcPr marL="6350" marR="6350" marT="0" marB="0" anchor="ctr"/>
                </a:tc>
                <a:tc>
                  <a:txBody>
                    <a:bodyPr/>
                    <a:lstStyle/>
                    <a:p>
                      <a:pPr indent="-190500" algn="l">
                        <a:lnSpc>
                          <a:spcPct val="100000"/>
                        </a:lnSpc>
                        <a:spcBef>
                          <a:spcPts val="1500"/>
                        </a:spcBef>
                        <a:spcAft>
                          <a:spcPts val="0"/>
                        </a:spcAft>
                      </a:pPr>
                      <a:r>
                        <a:rPr lang="el-GR" sz="2000" spc="0">
                          <a:effectLst/>
                          <a:latin typeface="+mn-lt"/>
                        </a:rPr>
                        <a:t>πλάσμα αίματος</a:t>
                      </a:r>
                      <a:endParaRPr lang="el-GR" sz="2000">
                        <a:effectLst/>
                        <a:latin typeface="+mn-lt"/>
                        <a:ea typeface="Lucida Sans Unicode"/>
                      </a:endParaRPr>
                    </a:p>
                  </a:txBody>
                  <a:tcPr marL="6350" marR="6350" marT="0" marB="0" anchor="ctr">
                    <a:lnR w="12700" cap="flat" cmpd="sng" algn="ctr">
                      <a:solidFill>
                        <a:schemeClr val="tx1"/>
                      </a:solidFill>
                      <a:prstDash val="solid"/>
                      <a:round/>
                      <a:headEnd type="none" w="med" len="med"/>
                      <a:tailEnd type="none" w="med" len="med"/>
                    </a:lnR>
                  </a:tcPr>
                </a:tc>
              </a:tr>
              <a:tr h="258634">
                <a:tc gridSpan="3">
                  <a:txBody>
                    <a:bodyPr/>
                    <a:lstStyle/>
                    <a:p>
                      <a:pPr indent="-190500" algn="l">
                        <a:lnSpc>
                          <a:spcPct val="100000"/>
                        </a:lnSpc>
                        <a:spcBef>
                          <a:spcPts val="1500"/>
                        </a:spcBef>
                        <a:spcAft>
                          <a:spcPts val="0"/>
                        </a:spcAft>
                      </a:pPr>
                      <a:r>
                        <a:rPr lang="en-US" sz="2000" b="1" spc="0" dirty="0">
                          <a:effectLst/>
                          <a:latin typeface="+mn-lt"/>
                        </a:rPr>
                        <a:t>SH</a:t>
                      </a:r>
                      <a:r>
                        <a:rPr lang="el-GR" sz="2000" b="1" spc="0" dirty="0">
                          <a:effectLst/>
                          <a:latin typeface="+mn-lt"/>
                        </a:rPr>
                        <a:t>-</a:t>
                      </a:r>
                      <a:r>
                        <a:rPr lang="el-GR" sz="2000" b="1" spc="0" dirty="0" err="1">
                          <a:effectLst/>
                          <a:latin typeface="+mn-lt"/>
                        </a:rPr>
                        <a:t>πρωτεϊνάσες</a:t>
                      </a:r>
                      <a:endParaRPr lang="el-GR" sz="2000" b="1" dirty="0">
                        <a:effectLst/>
                        <a:latin typeface="+mn-lt"/>
                        <a:ea typeface="Lucida Sans Unicode"/>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endParaRPr lang="el-GR"/>
                    </a:p>
                  </a:txBody>
                  <a:tcPr/>
                </a:tc>
                <a:tc hMerge="1">
                  <a:txBody>
                    <a:bodyPr/>
                    <a:lstStyle/>
                    <a:p>
                      <a:endParaRPr lang="el-GR"/>
                    </a:p>
                  </a:txBody>
                  <a:tcPr/>
                </a:tc>
              </a:tr>
              <a:tr h="205605">
                <a:tc>
                  <a:txBody>
                    <a:bodyPr/>
                    <a:lstStyle/>
                    <a:p>
                      <a:pPr indent="-190500" algn="l">
                        <a:lnSpc>
                          <a:spcPct val="100000"/>
                        </a:lnSpc>
                        <a:spcBef>
                          <a:spcPts val="1500"/>
                        </a:spcBef>
                        <a:spcAft>
                          <a:spcPts val="0"/>
                        </a:spcAft>
                      </a:pPr>
                      <a:r>
                        <a:rPr lang="el-GR" sz="2000" spc="0">
                          <a:effectLst/>
                          <a:latin typeface="+mn-lt"/>
                        </a:rPr>
                        <a:t>Καθεψίνη Β</a:t>
                      </a:r>
                      <a:endParaRPr lang="el-GR" sz="2000">
                        <a:effectLst/>
                        <a:latin typeface="+mn-lt"/>
                        <a:ea typeface="Lucida Sans Unicode"/>
                      </a:endParaRPr>
                    </a:p>
                  </a:txBody>
                  <a:tcPr marL="6350" marR="6350" marT="0" marB="0" anchor="ctr">
                    <a:lnL w="12700" cap="flat" cmpd="sng" algn="ctr">
                      <a:solidFill>
                        <a:schemeClr val="tx1"/>
                      </a:solidFill>
                      <a:prstDash val="solid"/>
                      <a:round/>
                      <a:headEnd type="none" w="med" len="med"/>
                      <a:tailEnd type="none" w="med" len="med"/>
                    </a:lnL>
                  </a:tcPr>
                </a:tc>
                <a:tc>
                  <a:txBody>
                    <a:bodyPr/>
                    <a:lstStyle/>
                    <a:p>
                      <a:pPr indent="-190500" algn="ctr">
                        <a:lnSpc>
                          <a:spcPct val="100000"/>
                        </a:lnSpc>
                        <a:spcBef>
                          <a:spcPts val="1500"/>
                        </a:spcBef>
                        <a:spcAft>
                          <a:spcPts val="0"/>
                        </a:spcAft>
                      </a:pPr>
                      <a:r>
                        <a:rPr lang="el-GR" sz="2000" spc="0" dirty="0">
                          <a:effectLst/>
                          <a:latin typeface="+mn-lt"/>
                        </a:rPr>
                        <a:t>5-6</a:t>
                      </a:r>
                      <a:endParaRPr lang="el-GR" sz="2000" dirty="0">
                        <a:effectLst/>
                        <a:latin typeface="+mn-lt"/>
                        <a:ea typeface="Lucida Sans Unicode"/>
                      </a:endParaRPr>
                    </a:p>
                  </a:txBody>
                  <a:tcPr marL="6350" marR="6350" marT="0" marB="0" anchor="ctr"/>
                </a:tc>
                <a:tc>
                  <a:txBody>
                    <a:bodyPr/>
                    <a:lstStyle/>
                    <a:p>
                      <a:pPr indent="-190500" algn="l">
                        <a:lnSpc>
                          <a:spcPct val="100000"/>
                        </a:lnSpc>
                        <a:spcBef>
                          <a:spcPts val="1500"/>
                        </a:spcBef>
                        <a:spcAft>
                          <a:spcPts val="0"/>
                        </a:spcAft>
                      </a:pPr>
                      <a:r>
                        <a:rPr lang="el-GR" sz="2000" spc="0">
                          <a:effectLst/>
                          <a:latin typeface="+mn-lt"/>
                        </a:rPr>
                        <a:t>ενδοκυτταρική</a:t>
                      </a:r>
                      <a:endParaRPr lang="el-GR" sz="2000">
                        <a:effectLst/>
                        <a:latin typeface="+mn-lt"/>
                        <a:ea typeface="Lucida Sans Unicode"/>
                      </a:endParaRPr>
                    </a:p>
                  </a:txBody>
                  <a:tcPr marL="6350" marR="6350" marT="0" marB="0" anchor="ctr">
                    <a:lnR w="12700" cap="flat" cmpd="sng" algn="ctr">
                      <a:solidFill>
                        <a:schemeClr val="tx1"/>
                      </a:solidFill>
                      <a:prstDash val="solid"/>
                      <a:round/>
                      <a:headEnd type="none" w="med" len="med"/>
                      <a:tailEnd type="none" w="med" len="med"/>
                    </a:lnR>
                  </a:tcPr>
                </a:tc>
              </a:tr>
              <a:tr h="236305">
                <a:tc>
                  <a:txBody>
                    <a:bodyPr/>
                    <a:lstStyle/>
                    <a:p>
                      <a:pPr indent="-190500" algn="l">
                        <a:lnSpc>
                          <a:spcPct val="100000"/>
                        </a:lnSpc>
                        <a:spcBef>
                          <a:spcPts val="1500"/>
                        </a:spcBef>
                        <a:spcAft>
                          <a:spcPts val="0"/>
                        </a:spcAft>
                      </a:pPr>
                      <a:r>
                        <a:rPr lang="el-GR" sz="2000" spc="0" dirty="0" err="1" smtClean="0">
                          <a:effectLst/>
                          <a:latin typeface="+mn-lt"/>
                        </a:rPr>
                        <a:t>Πατταΐνη</a:t>
                      </a:r>
                      <a:endParaRPr lang="el-GR" sz="2000" dirty="0">
                        <a:effectLst/>
                        <a:latin typeface="+mn-lt"/>
                        <a:ea typeface="Lucida Sans Unicode"/>
                      </a:endParaRPr>
                    </a:p>
                  </a:txBody>
                  <a:tcPr marL="6350" marR="6350" marT="0" marB="0" anchor="ctr">
                    <a:lnL w="12700" cap="flat" cmpd="sng" algn="ctr">
                      <a:solidFill>
                        <a:schemeClr val="tx1"/>
                      </a:solidFill>
                      <a:prstDash val="solid"/>
                      <a:round/>
                      <a:headEnd type="none" w="med" len="med"/>
                      <a:tailEnd type="none" w="med" len="med"/>
                    </a:lnL>
                  </a:tcPr>
                </a:tc>
                <a:tc>
                  <a:txBody>
                    <a:bodyPr/>
                    <a:lstStyle/>
                    <a:p>
                      <a:pPr indent="-190500" algn="ctr">
                        <a:lnSpc>
                          <a:spcPct val="100000"/>
                        </a:lnSpc>
                        <a:spcBef>
                          <a:spcPts val="1500"/>
                        </a:spcBef>
                        <a:spcAft>
                          <a:spcPts val="0"/>
                        </a:spcAft>
                      </a:pPr>
                      <a:r>
                        <a:rPr lang="el-GR" sz="2000" spc="0" dirty="0">
                          <a:effectLst/>
                          <a:latin typeface="+mn-lt"/>
                        </a:rPr>
                        <a:t>5-5,5</a:t>
                      </a:r>
                      <a:endParaRPr lang="el-GR" sz="2000" dirty="0">
                        <a:effectLst/>
                        <a:latin typeface="+mn-lt"/>
                        <a:ea typeface="Lucida Sans Unicode"/>
                      </a:endParaRPr>
                    </a:p>
                  </a:txBody>
                  <a:tcPr marL="6350" marR="6350" marT="0" marB="0" anchor="ctr"/>
                </a:tc>
                <a:tc>
                  <a:txBody>
                    <a:bodyPr/>
                    <a:lstStyle/>
                    <a:p>
                      <a:pPr indent="-190500" algn="l">
                        <a:lnSpc>
                          <a:spcPct val="100000"/>
                        </a:lnSpc>
                        <a:spcBef>
                          <a:spcPts val="1500"/>
                        </a:spcBef>
                        <a:spcAft>
                          <a:spcPts val="0"/>
                        </a:spcAft>
                      </a:pPr>
                      <a:r>
                        <a:rPr lang="el-GR" sz="2000" spc="0">
                          <a:effectLst/>
                          <a:latin typeface="+mn-lt"/>
                        </a:rPr>
                        <a:t>καρπός παπάγια</a:t>
                      </a:r>
                      <a:endParaRPr lang="el-GR" sz="2000">
                        <a:effectLst/>
                        <a:latin typeface="+mn-lt"/>
                        <a:ea typeface="Lucida Sans Unicode"/>
                      </a:endParaRPr>
                    </a:p>
                  </a:txBody>
                  <a:tcPr marL="6350" marR="6350" marT="0" marB="0" anchor="ctr">
                    <a:lnR w="12700" cap="flat" cmpd="sng" algn="ctr">
                      <a:solidFill>
                        <a:schemeClr val="tx1"/>
                      </a:solidFill>
                      <a:prstDash val="solid"/>
                      <a:round/>
                      <a:headEnd type="none" w="med" len="med"/>
                      <a:tailEnd type="none" w="med" len="med"/>
                    </a:lnR>
                  </a:tcPr>
                </a:tc>
              </a:tr>
              <a:tr h="290265">
                <a:tc gridSpan="3">
                  <a:txBody>
                    <a:bodyPr/>
                    <a:lstStyle/>
                    <a:p>
                      <a:pPr indent="-190500" algn="l">
                        <a:lnSpc>
                          <a:spcPct val="100000"/>
                        </a:lnSpc>
                        <a:spcBef>
                          <a:spcPts val="1500"/>
                        </a:spcBef>
                        <a:spcAft>
                          <a:spcPts val="0"/>
                        </a:spcAft>
                      </a:pPr>
                      <a:r>
                        <a:rPr lang="el-GR" sz="2000" b="1" spc="0" dirty="0" err="1">
                          <a:effectLst/>
                          <a:latin typeface="+mn-lt"/>
                        </a:rPr>
                        <a:t>Καρβοξυλικές</a:t>
                      </a:r>
                      <a:r>
                        <a:rPr lang="el-GR" sz="2000" b="1" spc="0" dirty="0">
                          <a:effectLst/>
                          <a:latin typeface="+mn-lt"/>
                        </a:rPr>
                        <a:t> </a:t>
                      </a:r>
                      <a:r>
                        <a:rPr lang="el-GR" sz="2000" b="1" spc="0" dirty="0" err="1">
                          <a:effectLst/>
                          <a:latin typeface="+mn-lt"/>
                        </a:rPr>
                        <a:t>πρωτεϊνάσες</a:t>
                      </a:r>
                      <a:endParaRPr lang="el-GR" sz="2000" b="1" dirty="0">
                        <a:effectLst/>
                        <a:latin typeface="+mn-lt"/>
                        <a:ea typeface="Lucida Sans Unicode"/>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endParaRPr lang="el-GR"/>
                    </a:p>
                  </a:txBody>
                  <a:tcPr/>
                </a:tc>
                <a:tc hMerge="1">
                  <a:txBody>
                    <a:bodyPr/>
                    <a:lstStyle/>
                    <a:p>
                      <a:endParaRPr lang="el-GR"/>
                    </a:p>
                  </a:txBody>
                  <a:tcPr/>
                </a:tc>
              </a:tr>
              <a:tr h="401906">
                <a:tc>
                  <a:txBody>
                    <a:bodyPr/>
                    <a:lstStyle/>
                    <a:p>
                      <a:pPr indent="-190500" algn="just">
                        <a:lnSpc>
                          <a:spcPct val="100000"/>
                        </a:lnSpc>
                        <a:spcBef>
                          <a:spcPts val="1500"/>
                        </a:spcBef>
                        <a:spcAft>
                          <a:spcPts val="0"/>
                        </a:spcAft>
                      </a:pPr>
                      <a:r>
                        <a:rPr lang="el-GR" sz="2000" spc="0" dirty="0">
                          <a:effectLst/>
                          <a:latin typeface="+mn-lt"/>
                        </a:rPr>
                        <a:t>Πεψίνη </a:t>
                      </a:r>
                      <a:r>
                        <a:rPr lang="en-US" sz="2000" spc="0" dirty="0">
                          <a:effectLst/>
                          <a:latin typeface="+mn-lt"/>
                        </a:rPr>
                        <a:t>A </a:t>
                      </a:r>
                      <a:r>
                        <a:rPr lang="el-GR" sz="2000" spc="0" dirty="0" smtClean="0">
                          <a:effectLst/>
                          <a:latin typeface="+mn-lt"/>
                        </a:rPr>
                        <a:t>Πεψίνη </a:t>
                      </a:r>
                      <a:r>
                        <a:rPr lang="en-US" sz="2000" spc="0" dirty="0">
                          <a:effectLst/>
                          <a:latin typeface="+mn-lt"/>
                        </a:rPr>
                        <a:t>C</a:t>
                      </a:r>
                      <a:endParaRPr lang="el-GR" sz="2000" dirty="0">
                        <a:effectLst/>
                        <a:latin typeface="+mn-lt"/>
                        <a:ea typeface="Lucida Sans Unicode"/>
                      </a:endParaRPr>
                    </a:p>
                  </a:txBody>
                  <a:tcPr marL="6350" marR="6350" marT="0" marB="0" anchor="ctr">
                    <a:lnL w="12700" cap="flat" cmpd="sng" algn="ctr">
                      <a:solidFill>
                        <a:schemeClr val="tx1"/>
                      </a:solidFill>
                      <a:prstDash val="solid"/>
                      <a:round/>
                      <a:headEnd type="none" w="med" len="med"/>
                      <a:tailEnd type="none" w="med" len="med"/>
                    </a:lnL>
                  </a:tcPr>
                </a:tc>
                <a:tc>
                  <a:txBody>
                    <a:bodyPr/>
                    <a:lstStyle/>
                    <a:p>
                      <a:pPr indent="-190500" algn="ctr">
                        <a:lnSpc>
                          <a:spcPct val="100000"/>
                        </a:lnSpc>
                        <a:spcBef>
                          <a:spcPts val="1500"/>
                        </a:spcBef>
                        <a:spcAft>
                          <a:spcPts val="0"/>
                        </a:spcAft>
                      </a:pPr>
                      <a:r>
                        <a:rPr lang="el-GR" sz="2000" spc="0" dirty="0">
                          <a:effectLst/>
                          <a:latin typeface="+mn-lt"/>
                        </a:rPr>
                        <a:t>1,5-3</a:t>
                      </a:r>
                      <a:endParaRPr lang="el-GR" sz="2000" dirty="0">
                        <a:effectLst/>
                        <a:latin typeface="+mn-lt"/>
                        <a:ea typeface="Lucida Sans Unicode"/>
                      </a:endParaRPr>
                    </a:p>
                  </a:txBody>
                  <a:tcPr marL="6350" marR="6350" marT="0" marB="0" anchor="ctr"/>
                </a:tc>
                <a:tc>
                  <a:txBody>
                    <a:bodyPr/>
                    <a:lstStyle/>
                    <a:p>
                      <a:pPr indent="-190500" algn="l">
                        <a:lnSpc>
                          <a:spcPct val="100000"/>
                        </a:lnSpc>
                        <a:spcBef>
                          <a:spcPts val="1500"/>
                        </a:spcBef>
                        <a:spcAft>
                          <a:spcPts val="0"/>
                        </a:spcAft>
                      </a:pPr>
                      <a:r>
                        <a:rPr lang="el-GR" sz="2000" spc="0">
                          <a:effectLst/>
                          <a:latin typeface="+mn-lt"/>
                        </a:rPr>
                        <a:t>στόμαχος</a:t>
                      </a:r>
                      <a:endParaRPr lang="el-GR" sz="2000">
                        <a:effectLst/>
                        <a:latin typeface="+mn-lt"/>
                        <a:ea typeface="Lucida Sans Unicode"/>
                      </a:endParaRPr>
                    </a:p>
                  </a:txBody>
                  <a:tcPr marL="6350" marR="6350" marT="0" marB="0" anchor="ctr">
                    <a:lnR w="12700" cap="flat" cmpd="sng" algn="ctr">
                      <a:solidFill>
                        <a:schemeClr val="tx1"/>
                      </a:solidFill>
                      <a:prstDash val="solid"/>
                      <a:round/>
                      <a:headEnd type="none" w="med" len="med"/>
                      <a:tailEnd type="none" w="med" len="med"/>
                    </a:lnR>
                  </a:tcPr>
                </a:tc>
              </a:tr>
              <a:tr h="205605">
                <a:tc>
                  <a:txBody>
                    <a:bodyPr/>
                    <a:lstStyle/>
                    <a:p>
                      <a:pPr indent="-190500" algn="just">
                        <a:lnSpc>
                          <a:spcPct val="100000"/>
                        </a:lnSpc>
                        <a:spcBef>
                          <a:spcPts val="1500"/>
                        </a:spcBef>
                        <a:spcAft>
                          <a:spcPts val="0"/>
                        </a:spcAft>
                      </a:pPr>
                      <a:r>
                        <a:rPr lang="el-GR" sz="2000" spc="0" dirty="0" smtClean="0">
                          <a:effectLst/>
                          <a:latin typeface="+mn-lt"/>
                        </a:rPr>
                        <a:t>Πεψίνη </a:t>
                      </a:r>
                      <a:r>
                        <a:rPr lang="en-US" sz="2000" spc="0" dirty="0" smtClean="0">
                          <a:effectLst/>
                          <a:latin typeface="+mn-lt"/>
                        </a:rPr>
                        <a:t>C</a:t>
                      </a:r>
                      <a:r>
                        <a:rPr lang="el-GR" sz="2000" spc="0" dirty="0" smtClean="0">
                          <a:effectLst/>
                          <a:latin typeface="+mn-lt"/>
                        </a:rPr>
                        <a:t>(</a:t>
                      </a:r>
                      <a:r>
                        <a:rPr lang="el-GR" sz="2000" spc="0" dirty="0" err="1" smtClean="0">
                          <a:effectLst/>
                          <a:latin typeface="+mn-lt"/>
                        </a:rPr>
                        <a:t>γαστριξίνη</a:t>
                      </a:r>
                      <a:r>
                        <a:rPr lang="el-GR" sz="2000" spc="0" dirty="0" smtClean="0">
                          <a:effectLst/>
                          <a:latin typeface="+mn-lt"/>
                        </a:rPr>
                        <a:t>)</a:t>
                      </a:r>
                      <a:endParaRPr lang="el-GR" sz="2000" dirty="0">
                        <a:effectLst/>
                        <a:latin typeface="+mn-lt"/>
                        <a:ea typeface="Lucida Sans Unicode"/>
                      </a:endParaRPr>
                    </a:p>
                  </a:txBody>
                  <a:tcPr marL="6350" marR="6350" marT="0" marB="0" anchor="ctr">
                    <a:lnL w="12700" cap="flat" cmpd="sng" algn="ctr">
                      <a:solidFill>
                        <a:schemeClr val="tx1"/>
                      </a:solidFill>
                      <a:prstDash val="solid"/>
                      <a:round/>
                      <a:headEnd type="none" w="med" len="med"/>
                      <a:tailEnd type="none" w="med" len="med"/>
                    </a:lnL>
                  </a:tcPr>
                </a:tc>
                <a:tc>
                  <a:txBody>
                    <a:bodyPr/>
                    <a:lstStyle/>
                    <a:p>
                      <a:pPr indent="-190500" algn="ctr">
                        <a:lnSpc>
                          <a:spcPct val="100000"/>
                        </a:lnSpc>
                        <a:spcBef>
                          <a:spcPts val="1500"/>
                        </a:spcBef>
                        <a:spcAft>
                          <a:spcPts val="0"/>
                        </a:spcAft>
                      </a:pPr>
                      <a:r>
                        <a:rPr lang="el-GR" sz="2000" spc="0" dirty="0">
                          <a:effectLst/>
                          <a:latin typeface="+mn-lt"/>
                        </a:rPr>
                        <a:t>3-3,5</a:t>
                      </a:r>
                      <a:endParaRPr lang="el-GR" sz="2000" dirty="0">
                        <a:effectLst/>
                        <a:latin typeface="+mn-lt"/>
                        <a:ea typeface="Lucida Sans Unicode"/>
                      </a:endParaRPr>
                    </a:p>
                  </a:txBody>
                  <a:tcPr marL="6350" marR="6350" marT="0" marB="0" anchor="ctr"/>
                </a:tc>
                <a:tc>
                  <a:txBody>
                    <a:bodyPr/>
                    <a:lstStyle/>
                    <a:p>
                      <a:pPr indent="-190500" algn="l">
                        <a:lnSpc>
                          <a:spcPct val="100000"/>
                        </a:lnSpc>
                        <a:spcBef>
                          <a:spcPts val="1500"/>
                        </a:spcBef>
                        <a:spcAft>
                          <a:spcPts val="0"/>
                        </a:spcAft>
                      </a:pPr>
                      <a:r>
                        <a:rPr lang="el-GR" sz="2000" spc="0">
                          <a:effectLst/>
                          <a:latin typeface="+mn-lt"/>
                        </a:rPr>
                        <a:t>στόμαχος</a:t>
                      </a:r>
                      <a:endParaRPr lang="el-GR" sz="2000">
                        <a:effectLst/>
                        <a:latin typeface="+mn-lt"/>
                        <a:ea typeface="Lucida Sans Unicode"/>
                      </a:endParaRPr>
                    </a:p>
                  </a:txBody>
                  <a:tcPr marL="6350" marR="6350" marT="0" marB="0" anchor="ctr">
                    <a:lnR w="12700" cap="flat" cmpd="sng" algn="ctr">
                      <a:solidFill>
                        <a:schemeClr val="tx1"/>
                      </a:solidFill>
                      <a:prstDash val="solid"/>
                      <a:round/>
                      <a:headEnd type="none" w="med" len="med"/>
                      <a:tailEnd type="none" w="med" len="med"/>
                    </a:lnR>
                  </a:tcPr>
                </a:tc>
              </a:tr>
              <a:tr h="326334">
                <a:tc>
                  <a:txBody>
                    <a:bodyPr/>
                    <a:lstStyle/>
                    <a:p>
                      <a:pPr indent="-190500" algn="just">
                        <a:lnSpc>
                          <a:spcPct val="100000"/>
                        </a:lnSpc>
                        <a:spcBef>
                          <a:spcPts val="1500"/>
                        </a:spcBef>
                        <a:spcAft>
                          <a:spcPts val="0"/>
                        </a:spcAft>
                      </a:pPr>
                      <a:r>
                        <a:rPr lang="el-GR" sz="2000" spc="0" dirty="0" err="1" smtClean="0">
                          <a:effectLst/>
                          <a:latin typeface="+mn-lt"/>
                        </a:rPr>
                        <a:t>Ρεννίνη</a:t>
                      </a:r>
                      <a:endParaRPr lang="el-GR" sz="2000" dirty="0">
                        <a:effectLst/>
                        <a:latin typeface="+mn-lt"/>
                        <a:ea typeface="Lucida Sans Unicode"/>
                      </a:endParaRPr>
                    </a:p>
                  </a:txBody>
                  <a:tcPr marL="6350" marR="6350" marT="0" marB="0" anchor="ctr">
                    <a:lnL w="12700" cap="flat" cmpd="sng" algn="ctr">
                      <a:solidFill>
                        <a:schemeClr val="tx1"/>
                      </a:solidFill>
                      <a:prstDash val="solid"/>
                      <a:round/>
                      <a:headEnd type="none" w="med" len="med"/>
                      <a:tailEnd type="none" w="med" len="med"/>
                    </a:lnL>
                  </a:tcPr>
                </a:tc>
                <a:tc>
                  <a:txBody>
                    <a:bodyPr/>
                    <a:lstStyle/>
                    <a:p>
                      <a:pPr>
                        <a:lnSpc>
                          <a:spcPct val="100000"/>
                        </a:lnSpc>
                        <a:spcAft>
                          <a:spcPts val="0"/>
                        </a:spcAft>
                      </a:pPr>
                      <a:r>
                        <a:rPr lang="el-GR" sz="2000" dirty="0">
                          <a:effectLst/>
                          <a:latin typeface="+mn-lt"/>
                        </a:rPr>
                        <a:t> </a:t>
                      </a:r>
                      <a:endParaRPr lang="el-GR" sz="2000" dirty="0">
                        <a:solidFill>
                          <a:srgbClr val="000000"/>
                        </a:solidFill>
                        <a:effectLst/>
                        <a:latin typeface="+mn-lt"/>
                      </a:endParaRPr>
                    </a:p>
                  </a:txBody>
                  <a:tcPr marL="6350" marR="6350" marT="0" marB="0" anchor="ctr"/>
                </a:tc>
                <a:tc>
                  <a:txBody>
                    <a:bodyPr/>
                    <a:lstStyle/>
                    <a:p>
                      <a:pPr indent="-190500" algn="l">
                        <a:lnSpc>
                          <a:spcPct val="100000"/>
                        </a:lnSpc>
                        <a:spcBef>
                          <a:spcPts val="1500"/>
                        </a:spcBef>
                        <a:spcAft>
                          <a:spcPts val="300"/>
                        </a:spcAft>
                      </a:pPr>
                      <a:r>
                        <a:rPr lang="el-GR" sz="2000" spc="0" dirty="0" smtClean="0">
                          <a:effectLst/>
                          <a:latin typeface="+mn-lt"/>
                        </a:rPr>
                        <a:t>στόμαχος</a:t>
                      </a:r>
                      <a:r>
                        <a:rPr lang="el-GR" sz="2000" spc="0" baseline="0" dirty="0" smtClean="0">
                          <a:effectLst/>
                          <a:latin typeface="+mn-lt"/>
                        </a:rPr>
                        <a:t> </a:t>
                      </a:r>
                      <a:r>
                        <a:rPr lang="el-GR" sz="2000" spc="0" dirty="0" smtClean="0">
                          <a:effectLst/>
                          <a:latin typeface="+mn-lt"/>
                        </a:rPr>
                        <a:t>μοσχαριού</a:t>
                      </a:r>
                      <a:endParaRPr lang="el-GR" sz="2000" dirty="0">
                        <a:effectLst/>
                        <a:latin typeface="+mn-lt"/>
                        <a:ea typeface="Lucida Sans Unicode"/>
                      </a:endParaRPr>
                    </a:p>
                  </a:txBody>
                  <a:tcPr marL="6350" marR="6350" marT="0" marB="0" anchor="ctr">
                    <a:lnR w="12700" cap="flat" cmpd="sng" algn="ctr">
                      <a:solidFill>
                        <a:schemeClr val="tx1"/>
                      </a:solidFill>
                      <a:prstDash val="solid"/>
                      <a:round/>
                      <a:headEnd type="none" w="med" len="med"/>
                      <a:tailEnd type="none" w="med" len="med"/>
                    </a:lnR>
                  </a:tcPr>
                </a:tc>
              </a:tr>
              <a:tr h="240956">
                <a:tc>
                  <a:txBody>
                    <a:bodyPr/>
                    <a:lstStyle/>
                    <a:p>
                      <a:pPr indent="-190500" algn="just">
                        <a:lnSpc>
                          <a:spcPct val="100000"/>
                        </a:lnSpc>
                        <a:spcBef>
                          <a:spcPts val="1500"/>
                        </a:spcBef>
                        <a:spcAft>
                          <a:spcPts val="0"/>
                        </a:spcAft>
                      </a:pPr>
                      <a:r>
                        <a:rPr lang="el-GR" sz="2000" spc="0" dirty="0" err="1">
                          <a:effectLst/>
                          <a:latin typeface="+mn-lt"/>
                        </a:rPr>
                        <a:t>Καθεψίνη</a:t>
                      </a:r>
                      <a:r>
                        <a:rPr lang="el-GR" sz="2000" spc="0" dirty="0">
                          <a:effectLst/>
                          <a:latin typeface="+mn-lt"/>
                        </a:rPr>
                        <a:t> </a:t>
                      </a:r>
                      <a:r>
                        <a:rPr lang="en-US" sz="2000" spc="0" dirty="0" smtClean="0">
                          <a:effectLst/>
                          <a:latin typeface="+mn-lt"/>
                        </a:rPr>
                        <a:t>D</a:t>
                      </a:r>
                      <a:endParaRPr lang="el-GR" sz="2000" dirty="0">
                        <a:effectLst/>
                        <a:latin typeface="+mn-lt"/>
                        <a:ea typeface="Lucida Sans Unicode"/>
                      </a:endParaRPr>
                    </a:p>
                  </a:txBody>
                  <a:tcPr marL="6350" marR="6350" marT="0" marB="0" anchor="ctr">
                    <a:lnL w="12700" cap="flat" cmpd="sng" algn="ctr">
                      <a:solidFill>
                        <a:schemeClr val="tx1"/>
                      </a:solidFill>
                      <a:prstDash val="solid"/>
                      <a:round/>
                      <a:headEnd type="none" w="med" len="med"/>
                      <a:tailEnd type="none" w="med" len="med"/>
                    </a:lnL>
                  </a:tcPr>
                </a:tc>
                <a:tc>
                  <a:txBody>
                    <a:bodyPr/>
                    <a:lstStyle/>
                    <a:p>
                      <a:pPr indent="-190500" algn="ctr">
                        <a:lnSpc>
                          <a:spcPct val="100000"/>
                        </a:lnSpc>
                        <a:spcBef>
                          <a:spcPts val="1500"/>
                        </a:spcBef>
                        <a:spcAft>
                          <a:spcPts val="0"/>
                        </a:spcAft>
                      </a:pPr>
                      <a:r>
                        <a:rPr lang="el-GR" sz="2000" spc="0" dirty="0">
                          <a:effectLst/>
                          <a:latin typeface="+mn-lt"/>
                        </a:rPr>
                        <a:t>3-4,5</a:t>
                      </a:r>
                      <a:endParaRPr lang="el-GR" sz="2000" dirty="0">
                        <a:effectLst/>
                        <a:latin typeface="+mn-lt"/>
                        <a:ea typeface="Lucida Sans Unicode"/>
                      </a:endParaRPr>
                    </a:p>
                  </a:txBody>
                  <a:tcPr marL="6350" marR="6350" marT="0" marB="0" anchor="ctr"/>
                </a:tc>
                <a:tc>
                  <a:txBody>
                    <a:bodyPr/>
                    <a:lstStyle/>
                    <a:p>
                      <a:pPr indent="-190500" algn="l">
                        <a:lnSpc>
                          <a:spcPct val="100000"/>
                        </a:lnSpc>
                        <a:spcBef>
                          <a:spcPts val="1500"/>
                        </a:spcBef>
                        <a:spcAft>
                          <a:spcPts val="0"/>
                        </a:spcAft>
                      </a:pPr>
                      <a:r>
                        <a:rPr lang="el-GR" sz="2000" spc="0" dirty="0">
                          <a:effectLst/>
                          <a:latin typeface="+mn-lt"/>
                        </a:rPr>
                        <a:t>ενδοκυτταρική</a:t>
                      </a:r>
                      <a:endParaRPr lang="el-GR" sz="2000" dirty="0">
                        <a:effectLst/>
                        <a:latin typeface="+mn-lt"/>
                        <a:ea typeface="Lucida Sans Unicode"/>
                      </a:endParaRPr>
                    </a:p>
                  </a:txBody>
                  <a:tcPr marL="6350" marR="6350" marT="0" marB="0" anchor="ctr">
                    <a:lnR w="12700" cap="flat" cmpd="sng" algn="ctr">
                      <a:solidFill>
                        <a:schemeClr val="tx1"/>
                      </a:solidFill>
                      <a:prstDash val="solid"/>
                      <a:round/>
                      <a:headEnd type="none" w="med" len="med"/>
                      <a:tailEnd type="none" w="med" len="med"/>
                    </a:lnR>
                  </a:tcPr>
                </a:tc>
              </a:tr>
              <a:tr h="277240">
                <a:tc gridSpan="3">
                  <a:txBody>
                    <a:bodyPr/>
                    <a:lstStyle/>
                    <a:p>
                      <a:pPr indent="-190500" algn="l">
                        <a:lnSpc>
                          <a:spcPct val="100000"/>
                        </a:lnSpc>
                        <a:spcBef>
                          <a:spcPts val="1500"/>
                        </a:spcBef>
                        <a:spcAft>
                          <a:spcPts val="0"/>
                        </a:spcAft>
                      </a:pPr>
                      <a:r>
                        <a:rPr lang="el-GR" sz="2000" b="1" spc="0" dirty="0" err="1">
                          <a:solidFill>
                            <a:schemeClr val="tx1"/>
                          </a:solidFill>
                          <a:effectLst/>
                          <a:latin typeface="+mn-lt"/>
                        </a:rPr>
                        <a:t>Μεταλλοπριυτεϊνάσες</a:t>
                      </a:r>
                      <a:endParaRPr lang="el-GR" sz="2000" b="1" dirty="0">
                        <a:solidFill>
                          <a:schemeClr val="tx1"/>
                        </a:solidFill>
                        <a:effectLst/>
                        <a:latin typeface="+mn-lt"/>
                        <a:ea typeface="Lucida Sans Unicode"/>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endParaRPr lang="el-GR"/>
                    </a:p>
                  </a:txBody>
                  <a:tcPr/>
                </a:tc>
                <a:tc hMerge="1">
                  <a:txBody>
                    <a:bodyPr/>
                    <a:lstStyle/>
                    <a:p>
                      <a:endParaRPr lang="el-GR"/>
                    </a:p>
                  </a:txBody>
                  <a:tcPr/>
                </a:tc>
              </a:tr>
              <a:tr h="200952">
                <a:tc>
                  <a:txBody>
                    <a:bodyPr/>
                    <a:lstStyle/>
                    <a:p>
                      <a:pPr indent="-190500" algn="l">
                        <a:lnSpc>
                          <a:spcPct val="100000"/>
                        </a:lnSpc>
                        <a:spcBef>
                          <a:spcPts val="1500"/>
                        </a:spcBef>
                        <a:spcAft>
                          <a:spcPts val="0"/>
                        </a:spcAft>
                      </a:pPr>
                      <a:r>
                        <a:rPr lang="el-GR" sz="2000" spc="0" dirty="0" err="1" smtClean="0">
                          <a:effectLst/>
                          <a:latin typeface="+mn-lt"/>
                        </a:rPr>
                        <a:t>Θερμολυσίνη</a:t>
                      </a:r>
                      <a:endParaRPr lang="el-GR" sz="2000" dirty="0">
                        <a:effectLst/>
                        <a:latin typeface="+mn-lt"/>
                        <a:ea typeface="Lucida Sans Unicode"/>
                      </a:endParaRPr>
                    </a:p>
                  </a:txBody>
                  <a:tcPr marL="6350" marR="6350" marT="0" marB="0" anchor="ctr">
                    <a:lnL w="12700" cap="flat" cmpd="sng" algn="ctr">
                      <a:solidFill>
                        <a:schemeClr val="tx1"/>
                      </a:solidFill>
                      <a:prstDash val="solid"/>
                      <a:round/>
                      <a:headEnd type="none" w="med" len="med"/>
                      <a:tailEnd type="none" w="med" len="med"/>
                    </a:lnL>
                  </a:tcPr>
                </a:tc>
                <a:tc>
                  <a:txBody>
                    <a:bodyPr/>
                    <a:lstStyle/>
                    <a:p>
                      <a:pPr indent="-190500" algn="ctr">
                        <a:lnSpc>
                          <a:spcPct val="100000"/>
                        </a:lnSpc>
                        <a:spcBef>
                          <a:spcPts val="1500"/>
                        </a:spcBef>
                        <a:spcAft>
                          <a:spcPts val="0"/>
                        </a:spcAft>
                      </a:pPr>
                      <a:r>
                        <a:rPr lang="el-GR" sz="2000" spc="0" dirty="0">
                          <a:effectLst/>
                          <a:latin typeface="+mn-lt"/>
                        </a:rPr>
                        <a:t>6-10</a:t>
                      </a:r>
                      <a:endParaRPr lang="el-GR" sz="2000" dirty="0">
                        <a:effectLst/>
                        <a:latin typeface="+mn-lt"/>
                        <a:ea typeface="Lucida Sans Unicode"/>
                      </a:endParaRPr>
                    </a:p>
                  </a:txBody>
                  <a:tcPr marL="6350" marR="6350" marT="0" marB="0" anchor="ctr"/>
                </a:tc>
                <a:tc>
                  <a:txBody>
                    <a:bodyPr/>
                    <a:lstStyle/>
                    <a:p>
                      <a:pPr indent="-190500" algn="l">
                        <a:lnSpc>
                          <a:spcPct val="100000"/>
                        </a:lnSpc>
                        <a:spcBef>
                          <a:spcPts val="1500"/>
                        </a:spcBef>
                        <a:spcAft>
                          <a:spcPts val="0"/>
                        </a:spcAft>
                      </a:pPr>
                      <a:r>
                        <a:rPr lang="el-GR" sz="2000" spc="0">
                          <a:effectLst/>
                          <a:latin typeface="+mn-lt"/>
                        </a:rPr>
                        <a:t>βακτηρίδια</a:t>
                      </a:r>
                      <a:endParaRPr lang="el-GR" sz="2000">
                        <a:effectLst/>
                        <a:latin typeface="+mn-lt"/>
                        <a:ea typeface="Lucida Sans Unicode"/>
                      </a:endParaRPr>
                    </a:p>
                  </a:txBody>
                  <a:tcPr marL="6350" marR="6350" marT="0" marB="0" anchor="ctr">
                    <a:lnR w="12700" cap="flat" cmpd="sng" algn="ctr">
                      <a:solidFill>
                        <a:schemeClr val="tx1"/>
                      </a:solidFill>
                      <a:prstDash val="solid"/>
                      <a:round/>
                      <a:headEnd type="none" w="med" len="med"/>
                      <a:tailEnd type="none" w="med" len="med"/>
                    </a:lnR>
                  </a:tcPr>
                </a:tc>
              </a:tr>
              <a:tr h="299569">
                <a:tc>
                  <a:txBody>
                    <a:bodyPr/>
                    <a:lstStyle/>
                    <a:p>
                      <a:pPr indent="-190500" algn="l">
                        <a:lnSpc>
                          <a:spcPct val="100000"/>
                        </a:lnSpc>
                        <a:spcBef>
                          <a:spcPts val="1500"/>
                        </a:spcBef>
                        <a:spcAft>
                          <a:spcPts val="0"/>
                        </a:spcAft>
                      </a:pPr>
                      <a:r>
                        <a:rPr lang="el-GR" sz="2000" spc="0" dirty="0" err="1" smtClean="0">
                          <a:effectLst/>
                          <a:latin typeface="+mn-lt"/>
                        </a:rPr>
                        <a:t>Κολλαγονάση</a:t>
                      </a:r>
                      <a:endParaRPr lang="el-GR" sz="2000" dirty="0">
                        <a:effectLst/>
                        <a:latin typeface="+mn-lt"/>
                        <a:ea typeface="Lucida Sans Unicode"/>
                      </a:endParaRPr>
                    </a:p>
                  </a:txBody>
                  <a:tcPr marL="6350" marR="635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indent="-190500" algn="ctr">
                        <a:lnSpc>
                          <a:spcPct val="100000"/>
                        </a:lnSpc>
                        <a:spcBef>
                          <a:spcPts val="1500"/>
                        </a:spcBef>
                        <a:spcAft>
                          <a:spcPts val="0"/>
                        </a:spcAft>
                      </a:pPr>
                      <a:r>
                        <a:rPr lang="el-GR" sz="2000" spc="0" dirty="0">
                          <a:effectLst/>
                          <a:latin typeface="+mn-lt"/>
                        </a:rPr>
                        <a:t>8,6</a:t>
                      </a:r>
                      <a:endParaRPr lang="el-GR" sz="2000" dirty="0">
                        <a:effectLst/>
                        <a:latin typeface="+mn-lt"/>
                        <a:ea typeface="Lucida Sans Unicode"/>
                      </a:endParaRPr>
                    </a:p>
                  </a:txBody>
                  <a:tcPr marL="6350" marR="6350" marT="0" marB="0" anchor="ctr">
                    <a:lnB w="12700" cap="flat" cmpd="sng" algn="ctr">
                      <a:solidFill>
                        <a:schemeClr val="tx1"/>
                      </a:solidFill>
                      <a:prstDash val="solid"/>
                      <a:round/>
                      <a:headEnd type="none" w="med" len="med"/>
                      <a:tailEnd type="none" w="med" len="med"/>
                    </a:lnB>
                  </a:tcPr>
                </a:tc>
                <a:tc>
                  <a:txBody>
                    <a:bodyPr/>
                    <a:lstStyle/>
                    <a:p>
                      <a:pPr indent="-190500" algn="l">
                        <a:lnSpc>
                          <a:spcPct val="100000"/>
                        </a:lnSpc>
                        <a:spcBef>
                          <a:spcPts val="1500"/>
                        </a:spcBef>
                        <a:spcAft>
                          <a:spcPts val="0"/>
                        </a:spcAft>
                      </a:pPr>
                      <a:r>
                        <a:rPr lang="el-GR" sz="2000" spc="0" dirty="0" err="1">
                          <a:effectLst/>
                          <a:latin typeface="+mn-lt"/>
                        </a:rPr>
                        <a:t>κλωστρίδιο</a:t>
                      </a:r>
                      <a:endParaRPr lang="el-GR" sz="2000" dirty="0">
                        <a:effectLst/>
                        <a:latin typeface="+mn-lt"/>
                        <a:ea typeface="Lucida Sans Unicode"/>
                      </a:endParaRPr>
                    </a:p>
                  </a:txBody>
                  <a:tcPr marL="6350" marR="635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53313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Θρυψίνη </a:t>
            </a:r>
            <a:endParaRPr lang="el-GR" dirty="0"/>
          </a:p>
        </p:txBody>
      </p:sp>
      <p:sp>
        <p:nvSpPr>
          <p:cNvPr id="3" name="Θέση περιεχομένου 2"/>
          <p:cNvSpPr>
            <a:spLocks noGrp="1"/>
          </p:cNvSpPr>
          <p:nvPr>
            <p:ph idx="1"/>
          </p:nvPr>
        </p:nvSpPr>
        <p:spPr>
          <a:xfrm>
            <a:off x="251520" y="1340768"/>
            <a:ext cx="8435280" cy="2880320"/>
          </a:xfrm>
        </p:spPr>
        <p:txBody>
          <a:bodyPr/>
          <a:lstStyle/>
          <a:p>
            <a:r>
              <a:rPr lang="el-GR" dirty="0"/>
              <a:t>Παράγεται στο έντερο από το προϊόν των παγκρεατικών κυττάρων, το </a:t>
            </a:r>
            <a:r>
              <a:rPr lang="el-GR" dirty="0" err="1"/>
              <a:t>θρυψινογόνο</a:t>
            </a:r>
            <a:r>
              <a:rPr lang="el-GR" dirty="0"/>
              <a:t>. Το </a:t>
            </a:r>
            <a:r>
              <a:rPr lang="el-GR" dirty="0" err="1"/>
              <a:t>προένζυμο</a:t>
            </a:r>
            <a:r>
              <a:rPr lang="el-GR" dirty="0"/>
              <a:t> αυτό, ή </a:t>
            </a:r>
            <a:r>
              <a:rPr lang="el-GR" dirty="0" err="1"/>
              <a:t>ζυμογόνο</a:t>
            </a:r>
            <a:r>
              <a:rPr lang="el-GR" dirty="0"/>
              <a:t>, </a:t>
            </a:r>
            <a:r>
              <a:rPr lang="el-GR" dirty="0" smtClean="0"/>
              <a:t>μετατρέπεται </a:t>
            </a:r>
            <a:r>
              <a:rPr lang="el-GR" dirty="0"/>
              <a:t>στην ενεργό μορφή από την </a:t>
            </a:r>
            <a:r>
              <a:rPr lang="el-GR" dirty="0" err="1"/>
              <a:t>εντεροπεπτιδάση</a:t>
            </a:r>
            <a:r>
              <a:rPr lang="el-GR" dirty="0"/>
              <a:t> που σχηματίζεται στο λεπτό </a:t>
            </a:r>
            <a:r>
              <a:rPr lang="el-GR" dirty="0" smtClean="0"/>
              <a:t>έντερο. </a:t>
            </a:r>
            <a:r>
              <a:rPr lang="el-GR" dirty="0"/>
              <a:t>Την ίδια δράση ασκεί και η ίδια η θρυψίνη</a:t>
            </a:r>
            <a:r>
              <a:rPr lang="el-GR" dirty="0" smtClean="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mc:AlternateContent xmlns:mc="http://schemas.openxmlformats.org/markup-compatibility/2006" xmlns:a14="http://schemas.microsoft.com/office/drawing/2010/main">
        <mc:Choice Requires="a14">
          <p:sp>
            <p:nvSpPr>
              <p:cNvPr id="5" name="TextBox 4"/>
              <p:cNvSpPr txBox="1"/>
              <p:nvPr/>
            </p:nvSpPr>
            <p:spPr>
              <a:xfrm>
                <a:off x="611560" y="3622586"/>
                <a:ext cx="7920880" cy="7295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2000" b="1" i="1" smtClean="0">
                          <a:solidFill>
                            <a:prstClr val="black"/>
                          </a:solidFill>
                          <a:latin typeface="Cambria Math"/>
                        </a:rPr>
                        <m:t>𝜽𝝆𝝊𝝍𝜾𝝂𝝄𝜸</m:t>
                      </m:r>
                      <m:r>
                        <m:rPr>
                          <m:sty m:val="p"/>
                        </m:rPr>
                        <a:rPr lang="el-GR" sz="2000" b="1" i="1" smtClean="0">
                          <a:solidFill>
                            <a:prstClr val="black"/>
                          </a:solidFill>
                          <a:latin typeface="Cambria Math"/>
                        </a:rPr>
                        <m:t>ό</m:t>
                      </m:r>
                      <m:r>
                        <a:rPr lang="el-GR" sz="2000" b="1" i="1" smtClean="0">
                          <a:solidFill>
                            <a:prstClr val="black"/>
                          </a:solidFill>
                          <a:latin typeface="Cambria Math"/>
                        </a:rPr>
                        <m:t>𝝂𝝄</m:t>
                      </m:r>
                      <m:f>
                        <m:fPr>
                          <m:ctrlPr>
                            <a:rPr lang="el-GR" sz="2000" b="1" i="1" smtClean="0">
                              <a:solidFill>
                                <a:prstClr val="black"/>
                              </a:solidFill>
                              <a:latin typeface="Cambria Math"/>
                            </a:rPr>
                          </m:ctrlPr>
                        </m:fPr>
                        <m:num>
                          <m:r>
                            <a:rPr lang="el-GR" sz="2000" b="1" i="1" smtClean="0">
                              <a:solidFill>
                                <a:prstClr val="black"/>
                              </a:solidFill>
                              <a:latin typeface="Cambria Math"/>
                            </a:rPr>
                            <m:t>𝜺𝝂𝝉𝜺𝝆𝝄𝝅𝜺𝝅𝝉𝜾𝜹𝜶𝝈𝜼</m:t>
                          </m:r>
                        </m:num>
                        <m:den>
                          <m:r>
                            <a:rPr lang="el-GR" sz="2000" b="1" i="1" smtClean="0">
                              <a:solidFill>
                                <a:prstClr val="black"/>
                              </a:solidFill>
                              <a:latin typeface="Cambria Math"/>
                            </a:rPr>
                            <m:t>𝜽𝝆𝝊𝝍𝜾𝝂𝜼</m:t>
                          </m:r>
                        </m:den>
                      </m:f>
                      <m:r>
                        <a:rPr lang="el-GR" sz="2000" b="1" i="1" smtClean="0">
                          <a:solidFill>
                            <a:prstClr val="black"/>
                          </a:solidFill>
                          <a:latin typeface="Cambria Math"/>
                        </a:rPr>
                        <m:t> −</m:t>
                      </m:r>
                      <m:r>
                        <a:rPr lang="el-GR" sz="2000" b="1" i="1" smtClean="0">
                          <a:solidFill>
                            <a:prstClr val="black"/>
                          </a:solidFill>
                          <a:latin typeface="Cambria Math"/>
                        </a:rPr>
                        <m:t>𝜺𝝃𝜶𝝅𝜺𝝅𝝉𝜾𝜹𝜾𝝄</m:t>
                      </m:r>
                      <m:r>
                        <a:rPr lang="el-GR" sz="2000" b="1" i="1" smtClean="0">
                          <a:solidFill>
                            <a:prstClr val="black"/>
                          </a:solidFill>
                          <a:latin typeface="Cambria Math"/>
                        </a:rPr>
                        <m:t>+</m:t>
                      </m:r>
                      <m:r>
                        <a:rPr lang="el-GR" sz="2000" b="1" i="1" smtClean="0">
                          <a:solidFill>
                            <a:prstClr val="black"/>
                          </a:solidFill>
                          <a:latin typeface="Cambria Math"/>
                        </a:rPr>
                        <m:t>𝜽𝝆𝝊𝝍𝜾𝝂𝜼</m:t>
                      </m:r>
                    </m:oMath>
                  </m:oMathPara>
                </a14:m>
                <a:endParaRPr lang="el-GR" sz="2000" b="1" dirty="0">
                  <a:solidFill>
                    <a:prstClr val="black"/>
                  </a:solidFill>
                  <a:latin typeface="Calibri"/>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11560" y="3622586"/>
                <a:ext cx="7920880" cy="729559"/>
              </a:xfrm>
              <a:prstGeom prst="rect">
                <a:avLst/>
              </a:prstGeom>
              <a:blipFill rotWithShape="1">
                <a:blip r:embed="rId2" cstate="print"/>
                <a:stretch>
                  <a:fillRect/>
                </a:stretch>
              </a:blipFill>
            </p:spPr>
            <p:txBody>
              <a:bodyPr/>
              <a:lstStyle/>
              <a:p>
                <a:r>
                  <a:rPr lang="el-GR">
                    <a:noFill/>
                  </a:rPr>
                  <a:t> </a:t>
                </a:r>
              </a:p>
            </p:txBody>
          </p:sp>
        </mc:Fallback>
      </mc:AlternateContent>
      <p:pic>
        <p:nvPicPr>
          <p:cNvPr id="4098" name="Picture 2" descr="File:1UT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365104"/>
            <a:ext cx="3215680" cy="2411760"/>
          </a:xfrm>
          <a:prstGeom prst="rect">
            <a:avLst/>
          </a:prstGeom>
          <a:solidFill>
            <a:schemeClr val="bg1"/>
          </a:solidFill>
        </p:spPr>
      </p:pic>
      <p:sp>
        <p:nvSpPr>
          <p:cNvPr id="7" name="Rectangle 7"/>
          <p:cNvSpPr/>
          <p:nvPr/>
        </p:nvSpPr>
        <p:spPr>
          <a:xfrm>
            <a:off x="3203848" y="6345977"/>
            <a:ext cx="1968896" cy="430887"/>
          </a:xfrm>
          <a:prstGeom prst="rect">
            <a:avLst/>
          </a:prstGeom>
        </p:spPr>
        <p:txBody>
          <a:bodyPr wrap="square">
            <a:spAutoFit/>
          </a:bodyPr>
          <a:lstStyle/>
          <a:p>
            <a:pPr algn="ctr"/>
            <a:r>
              <a:rPr lang="en-US" sz="1100" dirty="0" smtClean="0">
                <a:solidFill>
                  <a:prstClr val="black"/>
                </a:solidFill>
                <a:latin typeface="Calibri"/>
              </a:rPr>
              <a:t>“</a:t>
            </a:r>
            <a:r>
              <a:rPr lang="en-US" sz="1100" dirty="0" smtClean="0">
                <a:solidFill>
                  <a:prstClr val="black"/>
                </a:solidFill>
                <a:latin typeface="Calibri"/>
                <a:hlinkClick r:id="rId4"/>
              </a:rPr>
              <a:t>1UTN</a:t>
            </a:r>
            <a:r>
              <a:rPr lang="en-US" sz="1100" dirty="0" smtClean="0">
                <a:solidFill>
                  <a:prstClr val="black"/>
                </a:solidFill>
                <a:latin typeface="Calibri"/>
              </a:rPr>
              <a:t>”, </a:t>
            </a:r>
            <a:r>
              <a:rPr lang="el-GR" sz="1100" dirty="0" smtClean="0">
                <a:solidFill>
                  <a:prstClr val="black"/>
                </a:solidFill>
                <a:latin typeface="Calibri"/>
              </a:rPr>
              <a:t>από</a:t>
            </a:r>
            <a:r>
              <a:rPr lang="en-US" sz="1100" dirty="0" smtClean="0">
                <a:solidFill>
                  <a:prstClr val="black"/>
                </a:solidFill>
                <a:latin typeface="Calibri"/>
              </a:rPr>
              <a:t> </a:t>
            </a:r>
            <a:r>
              <a:rPr lang="en-US" sz="1100" dirty="0" err="1" smtClean="0">
                <a:solidFill>
                  <a:prstClr val="black"/>
                </a:solidFill>
                <a:latin typeface="Calibri"/>
                <a:hlinkClick r:id="rId5" tooltip="User:DrKjaergaard"/>
              </a:rPr>
              <a:t>DrKjaergaard</a:t>
            </a:r>
            <a:r>
              <a:rPr lang="el-GR" sz="1100" dirty="0" smtClean="0">
                <a:solidFill>
                  <a:prstClr val="black"/>
                </a:solidFill>
                <a:latin typeface="Calibri"/>
              </a:rPr>
              <a:t> διαθέσιμο ως κοινό κτήμα</a:t>
            </a:r>
            <a:endParaRPr lang="en-US" sz="1100" dirty="0">
              <a:solidFill>
                <a:prstClr val="black"/>
              </a:solidFill>
              <a:latin typeface="Calibri"/>
            </a:endParaRPr>
          </a:p>
        </p:txBody>
      </p:sp>
    </p:spTree>
    <p:extLst>
      <p:ext uri="{BB962C8B-B14F-4D97-AF65-F5344CB8AC3E}">
        <p14:creationId xmlns:p14="http://schemas.microsoft.com/office/powerpoint/2010/main" val="42772974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167</TotalTime>
  <Words>2193</Words>
  <Application>Microsoft Office PowerPoint</Application>
  <PresentationFormat>Προβολή στην οθόνη (4:3)</PresentationFormat>
  <Paragraphs>225</Paragraphs>
  <Slides>33</Slides>
  <Notes>10</Notes>
  <HiddenSlides>0</HiddenSlides>
  <MMClips>0</MMClips>
  <ScaleCrop>false</ScaleCrop>
  <HeadingPairs>
    <vt:vector size="4" baseType="variant">
      <vt:variant>
        <vt:lpstr>Θέμα</vt:lpstr>
      </vt:variant>
      <vt:variant>
        <vt:i4>3</vt:i4>
      </vt:variant>
      <vt:variant>
        <vt:lpstr>Τίτλοι διαφανειών</vt:lpstr>
      </vt:variant>
      <vt:variant>
        <vt:i4>33</vt:i4>
      </vt:variant>
    </vt:vector>
  </HeadingPairs>
  <TitlesOfParts>
    <vt:vector size="36" baseType="lpstr">
      <vt:lpstr>template</vt:lpstr>
      <vt:lpstr>OC_template_updated</vt:lpstr>
      <vt:lpstr>exo-opistho_simeiomata</vt:lpstr>
      <vt:lpstr>Ενζυμική Αποτρίχωση (Θ)</vt:lpstr>
      <vt:lpstr>Ένζυμα 1/2</vt:lpstr>
      <vt:lpstr>Ένζυμα 2/2</vt:lpstr>
      <vt:lpstr>Κατάταξη των ένζυμων 1/2</vt:lpstr>
      <vt:lpstr>Κατάταξη των ένζυμων 2/2</vt:lpstr>
      <vt:lpstr>Πρωτεάσες 1/2</vt:lpstr>
      <vt:lpstr>Πρωτεάσες 2/2</vt:lpstr>
      <vt:lpstr>Σημαντικά πρωτεολυτικά ένζυμα</vt:lpstr>
      <vt:lpstr>Θρυψίνη </vt:lpstr>
      <vt:lpstr>Χυμοθρυψίνη</vt:lpstr>
      <vt:lpstr>Παπαΐνη</vt:lpstr>
      <vt:lpstr>Ιοντοφόρηση 1/4</vt:lpstr>
      <vt:lpstr>Ιοντοφόρηση 2/4</vt:lpstr>
      <vt:lpstr>Ιοντοφόρηση 3/4</vt:lpstr>
      <vt:lpstr>Ιοντοφόρηση 4/4</vt:lpstr>
      <vt:lpstr>Βασική αρχή ιοντοφόρησης</vt:lpstr>
      <vt:lpstr>Η δράση των ενζύμων 1/4</vt:lpstr>
      <vt:lpstr>Η δράση των ενζύμων 2/4</vt:lpstr>
      <vt:lpstr>Δράση ένζυμων 3/4</vt:lpstr>
      <vt:lpstr>Δράση ένζυμων 4/4</vt:lpstr>
      <vt:lpstr>Ενζυμική αποτρίχωση 1/2</vt:lpstr>
      <vt:lpstr>Ενζυμική αποτρίχωση 2/2</vt:lpstr>
      <vt:lpstr>Συνδυασμός μεθόδων αποτρίχωσης</vt:lpstr>
      <vt:lpstr>Αντενδείξεις 1/2</vt:lpstr>
      <vt:lpstr>Αντενδείξεις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Ενζυμική Αποτρίχωση (Θ)</dc:title>
  <dc:creator>opencourses@teiath.gr</dc:creator>
  <cp:lastModifiedBy>fkaram2</cp:lastModifiedBy>
  <cp:revision>15</cp:revision>
  <dcterms:created xsi:type="dcterms:W3CDTF">2015-11-03T14:26:52Z</dcterms:created>
  <dcterms:modified xsi:type="dcterms:W3CDTF">2015-11-16T12:40:04Z</dcterms:modified>
</cp:coreProperties>
</file>