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  <p:sldMasterId id="2147483720" r:id="rId4"/>
  </p:sldMasterIdLst>
  <p:notesMasterIdLst>
    <p:notesMasterId r:id="rId38"/>
  </p:notesMasterIdLst>
  <p:handoutMasterIdLst>
    <p:handoutMasterId r:id="rId39"/>
  </p:handoutMasterIdLst>
  <p:sldIdLst>
    <p:sldId id="28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6" r:id="rId26"/>
    <p:sldId id="280" r:id="rId27"/>
    <p:sldId id="281" r:id="rId28"/>
    <p:sldId id="282" r:id="rId29"/>
    <p:sldId id="288" r:id="rId30"/>
    <p:sldId id="289" r:id="rId31"/>
    <p:sldId id="290" r:id="rId32"/>
    <p:sldId id="295" r:id="rId33"/>
    <p:sldId id="296" r:id="rId34"/>
    <p:sldId id="292" r:id="rId35"/>
    <p:sldId id="293" r:id="rId36"/>
    <p:sldId id="294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7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1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586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2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2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9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1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0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7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3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2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1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0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7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0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4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0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8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7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3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l-GR" sz="2600" b="1" dirty="0"/>
              <a:t>Ενότητα </a:t>
            </a:r>
            <a:r>
              <a:rPr lang="en-US" sz="2600" b="1" dirty="0"/>
              <a:t>8</a:t>
            </a:r>
            <a:r>
              <a:rPr lang="el-GR" sz="2600" dirty="0"/>
              <a:t>:</a:t>
            </a:r>
            <a:r>
              <a:rPr lang="en-US" sz="2600" dirty="0"/>
              <a:t> </a:t>
            </a:r>
            <a:r>
              <a:rPr lang="el-GR" sz="2600" dirty="0"/>
              <a:t>Απομόνωση της καζεΐνης από το γάλα και ιδιότητές της</a:t>
            </a:r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8690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/>
          <a:stretch/>
        </p:blipFill>
        <p:spPr bwMode="auto">
          <a:xfrm>
            <a:off x="4045866" y="5306939"/>
            <a:ext cx="3348000" cy="7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Καζεΐνη: η πρωτεΐνη του γάλακτος</a:t>
            </a:r>
            <a:r>
              <a:rPr lang="en-US" sz="44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961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κύρια πρωτεΐνη του γάλακτος , η </a:t>
            </a:r>
            <a:r>
              <a:rPr lang="el-GR" sz="2400" b="1" dirty="0" smtClean="0"/>
              <a:t>καζεΐνη</a:t>
            </a:r>
            <a:r>
              <a:rPr lang="el-GR" sz="2400" dirty="0" smtClean="0"/>
              <a:t>, είναι μια </a:t>
            </a:r>
            <a:r>
              <a:rPr lang="el-GR" sz="2400" u="sng" dirty="0" smtClean="0"/>
              <a:t>φωσφοπρωτεΐνη </a:t>
            </a:r>
            <a:r>
              <a:rPr lang="el-GR" sz="2400" dirty="0" smtClean="0"/>
              <a:t>(δηλαδή υπάρχουν συνδεδεμένες </a:t>
            </a:r>
            <a:r>
              <a:rPr lang="el-GR" sz="2400" b="1" dirty="0" smtClean="0">
                <a:solidFill>
                  <a:srgbClr val="006600"/>
                </a:solidFill>
              </a:rPr>
              <a:t>φωσφορικές</a:t>
            </a:r>
            <a:r>
              <a:rPr lang="el-GR" sz="2400" dirty="0" smtClean="0"/>
              <a:t> ομάδες). 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1428728" y="3059668"/>
            <a:ext cx="4954242" cy="1793665"/>
            <a:chOff x="1428728" y="3059668"/>
            <a:chExt cx="4954242" cy="1793665"/>
          </a:xfrm>
        </p:grpSpPr>
        <p:graphicFrame>
          <p:nvGraphicFramePr>
            <p:cNvPr id="13414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8421507"/>
                </p:ext>
              </p:extLst>
            </p:nvPr>
          </p:nvGraphicFramePr>
          <p:xfrm>
            <a:off x="2761029" y="3429000"/>
            <a:ext cx="3621941" cy="1424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ChemSketch" r:id="rId3" imgW="2587680" imgH="1018080" progId="ACD.ChemSketch.20">
                    <p:embed/>
                  </p:oleObj>
                </mc:Choice>
                <mc:Fallback>
                  <p:oleObj name="ChemSketch" r:id="rId3" imgW="2587680" imgH="10180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1029" y="3429000"/>
                          <a:ext cx="3621941" cy="1424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16 - Ορθογώνιο"/>
            <p:cNvSpPr/>
            <p:nvPr/>
          </p:nvSpPr>
          <p:spPr>
            <a:xfrm>
              <a:off x="3454012" y="4421508"/>
              <a:ext cx="1934010" cy="4104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19" name="18 - Έλλειψη"/>
            <p:cNvSpPr/>
            <p:nvPr/>
          </p:nvSpPr>
          <p:spPr>
            <a:xfrm>
              <a:off x="3739764" y="3424574"/>
              <a:ext cx="1357322" cy="92869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12000"/>
              </a:scheme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2" name="21 - Ορθογώνιο"/>
            <p:cNvSpPr/>
            <p:nvPr/>
          </p:nvSpPr>
          <p:spPr>
            <a:xfrm>
              <a:off x="1428728" y="3059668"/>
              <a:ext cx="22547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solidFill>
                    <a:srgbClr val="006600"/>
                  </a:solidFill>
                  <a:latin typeface="+mn-lt"/>
                </a:rPr>
                <a:t>φωσφορική ομάδα</a:t>
              </a:r>
              <a:endParaRPr lang="el-GR" sz="2000" b="1" dirty="0">
                <a:solidFill>
                  <a:srgbClr val="006600"/>
                </a:solidFill>
                <a:latin typeface="+mn-lt"/>
              </a:endParaRPr>
            </a:p>
          </p:txBody>
        </p:sp>
        <p:cxnSp>
          <p:nvCxnSpPr>
            <p:cNvPr id="24" name="23 - Ευθύγραμμο βέλος σύνδεσης"/>
            <p:cNvCxnSpPr/>
            <p:nvPr/>
          </p:nvCxnSpPr>
          <p:spPr>
            <a:xfrm>
              <a:off x="3214678" y="3429000"/>
              <a:ext cx="500066" cy="285752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31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prstClr val="black"/>
                </a:solidFill>
              </a:rPr>
              <a:t>Καζεΐνη: η πρωτεΐνη του γάλακτος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l-GR" sz="3600" dirty="0">
                <a:solidFill>
                  <a:prstClr val="black"/>
                </a:solidFill>
              </a:rPr>
              <a:t/>
            </a:r>
            <a:br>
              <a:rPr lang="el-GR" sz="3600" dirty="0">
                <a:solidFill>
                  <a:prstClr val="black"/>
                </a:solidFill>
              </a:rPr>
            </a:br>
            <a:r>
              <a:rPr lang="el-GR" sz="3600" b="0" dirty="0" smtClean="0">
                <a:solidFill>
                  <a:prstClr val="black"/>
                </a:solidFill>
              </a:rPr>
              <a:t>(2 </a:t>
            </a:r>
            <a:r>
              <a:rPr lang="el-GR" sz="3600" b="0" dirty="0">
                <a:solidFill>
                  <a:prstClr val="black"/>
                </a:solidFill>
              </a:rPr>
              <a:t>από 2)</a:t>
            </a:r>
            <a:endParaRPr lang="el-GR" sz="3600" dirty="0"/>
          </a:p>
        </p:txBody>
      </p:sp>
      <p:grpSp>
        <p:nvGrpSpPr>
          <p:cNvPr id="14" name="13 - Ομάδα"/>
          <p:cNvGrpSpPr/>
          <p:nvPr/>
        </p:nvGrpSpPr>
        <p:grpSpPr>
          <a:xfrm>
            <a:off x="-10318" y="1281032"/>
            <a:ext cx="9009062" cy="3010846"/>
            <a:chOff x="0" y="1956593"/>
            <a:chExt cx="9009062" cy="3010846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0" y="1956593"/>
            <a:ext cx="9009062" cy="294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ChemSketch" r:id="rId3" imgW="9009720" imgH="2944440" progId="ACD.ChemSketch.20">
                    <p:embed/>
                  </p:oleObj>
                </mc:Choice>
                <mc:Fallback>
                  <p:oleObj name="ChemSketch" r:id="rId3" imgW="9009720" imgH="29444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956593"/>
                          <a:ext cx="9009062" cy="2944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5 - Ορθογώνιο"/>
            <p:cNvSpPr/>
            <p:nvPr/>
          </p:nvSpPr>
          <p:spPr>
            <a:xfrm>
              <a:off x="504003" y="2742411"/>
              <a:ext cx="1500198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3616781" y="2744438"/>
              <a:ext cx="1500198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6933423" y="2730790"/>
              <a:ext cx="1500198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3809024" y="4610249"/>
              <a:ext cx="1500198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cxnSp>
          <p:nvCxnSpPr>
            <p:cNvPr id="10" name="9 - Ευθύγραμμο βέλος σύνδεσης"/>
            <p:cNvCxnSpPr/>
            <p:nvPr/>
          </p:nvCxnSpPr>
          <p:spPr>
            <a:xfrm>
              <a:off x="5790415" y="3028163"/>
              <a:ext cx="50006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- Ευθύγραμμο βέλος σύνδεσης"/>
            <p:cNvCxnSpPr/>
            <p:nvPr/>
          </p:nvCxnSpPr>
          <p:spPr>
            <a:xfrm rot="10800000">
              <a:off x="2575705" y="3028163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ύγραμμο βέλος σύνδεσης"/>
            <p:cNvCxnSpPr/>
            <p:nvPr/>
          </p:nvCxnSpPr>
          <p:spPr>
            <a:xfrm rot="5400000">
              <a:off x="4064791" y="3528229"/>
              <a:ext cx="572298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 rot="16200000" flipV="1">
              <a:off x="4172742" y="3492510"/>
              <a:ext cx="653260" cy="10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91878"/>
            <a:ext cx="8291264" cy="24494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παρουσία των φωσφορικών ομάδων κάνει το </a:t>
            </a:r>
            <a:r>
              <a:rPr lang="el-GR" sz="2400" b="1" dirty="0" smtClean="0"/>
              <a:t>ισοηλεκτρικό σημείο </a:t>
            </a:r>
            <a:r>
              <a:rPr lang="el-GR" sz="2400" dirty="0" smtClean="0"/>
              <a:t>των καζεϊνών να είναι πιο </a:t>
            </a:r>
            <a:r>
              <a:rPr lang="el-GR" sz="2400" b="1" dirty="0" smtClean="0"/>
              <a:t>όξινο</a:t>
            </a:r>
            <a:r>
              <a:rPr lang="el-GR" sz="2400" dirty="0" smtClean="0"/>
              <a:t> από το συνηθισμένο (</a:t>
            </a:r>
            <a:r>
              <a:rPr lang="en-US" sz="2400" b="1" dirty="0" smtClean="0"/>
              <a:t>p</a:t>
            </a:r>
            <a:r>
              <a:rPr lang="el-GR" sz="2400" b="1" i="1" dirty="0" smtClean="0"/>
              <a:t>Ι</a:t>
            </a:r>
            <a:r>
              <a:rPr lang="el-GR" sz="2400" dirty="0" smtClean="0"/>
              <a:t> =4.6),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Επειδή το παρατηρούμενο </a:t>
            </a:r>
            <a:r>
              <a:rPr lang="en-US" sz="2400" b="1" i="1" dirty="0" smtClean="0"/>
              <a:t>p</a:t>
            </a:r>
            <a:r>
              <a:rPr lang="en-US" sz="2400" b="1" dirty="0" smtClean="0"/>
              <a:t>H</a:t>
            </a:r>
            <a:r>
              <a:rPr lang="el-GR" sz="2400" dirty="0" smtClean="0"/>
              <a:t> του γάλακτος είναι ψηλότερο (6.7 - 6.8) από το </a:t>
            </a:r>
            <a:r>
              <a:rPr lang="en-US" sz="2400" b="1" i="1" dirty="0" smtClean="0"/>
              <a:t>p</a:t>
            </a:r>
            <a:r>
              <a:rPr lang="el-GR" sz="2400" b="1" dirty="0" smtClean="0"/>
              <a:t>Ι</a:t>
            </a:r>
            <a:r>
              <a:rPr lang="el-GR" sz="2400" dirty="0" smtClean="0"/>
              <a:t>, οι φωσφορικές ομάδες βρίσκονται σε μορφή ανιόντων (δηλ. </a:t>
            </a:r>
            <a:r>
              <a:rPr lang="el-GR" sz="2400" b="1" dirty="0" smtClean="0"/>
              <a:t>αρνητικά</a:t>
            </a:r>
            <a:r>
              <a:rPr lang="el-GR" sz="2400" dirty="0" smtClean="0"/>
              <a:t> φορτισμένες).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4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μορφή της καζεΐνης στο γάλα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φωσφορικές ομάδες της καζεΐνης έχουν κάποιους σημαντικούς ρόλους: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(α) επειδή στο </a:t>
            </a:r>
            <a:r>
              <a:rPr lang="en-US" sz="2400" dirty="0" smtClean="0"/>
              <a:t>pH </a:t>
            </a:r>
            <a:r>
              <a:rPr lang="el-GR" sz="2400" dirty="0" smtClean="0"/>
              <a:t>(6.7 - 6.8) του γάλακτος απαντώνται σε μορφή ανιόντος, μπορούν και σχηματίζουν άλας (καζεϊνικό ασβέστιο) με τα ιόντα του ασβεστίου που υπάρχουν στο περιβάλλον τους,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(β)  η παρουσία των φορτίων στα φωσφορικά ανιόντα σε μια από τις πολλές μορφές καζεΐνης στο γάλα (την </a:t>
            </a:r>
            <a:r>
              <a:rPr lang="el-GR" sz="2400" i="1" dirty="0" smtClean="0"/>
              <a:t>κ</a:t>
            </a:r>
            <a:r>
              <a:rPr lang="el-GR" sz="2400" dirty="0" smtClean="0"/>
              <a:t>-καζεΐνη) προκαλεί τη δημιουργία </a:t>
            </a:r>
            <a:r>
              <a:rPr lang="el-GR" sz="2400" b="1" i="1" dirty="0" smtClean="0"/>
              <a:t>μικκυλίων</a:t>
            </a:r>
            <a:r>
              <a:rPr lang="el-GR" sz="2400" dirty="0" smtClean="0"/>
              <a:t>,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Στο </a:t>
            </a:r>
            <a:r>
              <a:rPr lang="en-US" sz="2400" dirty="0" smtClean="0"/>
              <a:t>pH </a:t>
            </a:r>
            <a:r>
              <a:rPr lang="el-GR" sz="2400" dirty="0" smtClean="0"/>
              <a:t>του γάλακτος, τα μικκύλια της καζεΐνης είναι αρνητικά φορτισμένα και συνεπώς </a:t>
            </a:r>
            <a:r>
              <a:rPr lang="el-GR" sz="2400" b="1" dirty="0" smtClean="0"/>
              <a:t>απωθούνται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Γιαυτό το λόγο γάλα </a:t>
            </a:r>
            <a:r>
              <a:rPr lang="el-GR" sz="2400" i="1" dirty="0" smtClean="0"/>
              <a:t>δεν</a:t>
            </a:r>
            <a:r>
              <a:rPr lang="el-GR" sz="2400" dirty="0" smtClean="0"/>
              <a:t> περιέχει ίζημα (δηλαδή είναι ένα </a:t>
            </a:r>
            <a:r>
              <a:rPr lang="el-GR" sz="2400" i="1" dirty="0" smtClean="0"/>
              <a:t>σταθερό γαλάκτωμα</a:t>
            </a:r>
            <a:r>
              <a:rPr lang="el-GR" sz="2400" dirty="0" smtClean="0"/>
              <a:t>). 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17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Κροκίδωση του γάλακτος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Όταν προστεθεί στο γάλα μια ποσότητα οξέος (υδροχλωρικού, οξικού, κλπ.) αρχίζουν και πρωτονιώνονται οι φωσφορικές ομάδες, δηλαδή καταστρέφεται το άλας του καζεϊνικού ασβεστίου,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Αποτέλεσμα: να εμφανίζεται </a:t>
            </a:r>
            <a:r>
              <a:rPr lang="el-GR" sz="2400" u="sng" dirty="0" smtClean="0"/>
              <a:t>έλξη</a:t>
            </a:r>
            <a:r>
              <a:rPr lang="el-GR" sz="2400" dirty="0" smtClean="0"/>
              <a:t> μεταξύ των συσσωματωμάτων (μικκυλίων) της πρωτεϊνης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Αυτός είναι ο λόγος που κροκιδώνεται (ή κοινώς «κόβει») το γάλα όταν προσθέσουμε οξύ.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7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Σκοπός </a:t>
            </a:r>
            <a:r>
              <a:rPr lang="el-GR" dirty="0" smtClean="0"/>
              <a:t>του πειράματος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Το πείραμα έχει ως σκοπό τη χρήση των οξεοβασικών ιδιοτήτων των πρωτεϊνών, ώστε μέσω της κροκίδωσής τους σε όξινο περιβάλλον να αποχωρίζονται από το διάλυμα που τις φιλοξενεί,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Με αυτό τον τρόπο θα απομονωθεί η καζεΐνη από το γάλα,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Στη συνέχεια θα ακολουθήσει ο καθαρισμός της από προσμίξεις (τους υδατάνθρακες και το λιπαρό κλάσμα του γάλακτος).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Διάρκεια: 2 ώρες.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2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Απαιτούμενα όργανα και αντιδραστήρια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2984"/>
            <a:ext cx="8229600" cy="5598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Απαιτούμενα υλικά: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Δείγμα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γάλα (κατά προτίμηση φρέσκο, χαμηλά λιπαρά, ή πλήρως αποβουτυρωμένο),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Χημικά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πυκνό (παγόμορφο) οξικό οξύ, αιθανόλη 95%, αιθέρας, ΝαΟΗ 10%,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Σκεύη: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υδροβολέας, κωνική φιάλη 150-250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ποτήρι ζέσεως 500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(υδατόλουτρο) και 100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θερμόμετρο 0-100°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ύφασμα με πόρους (τούλι), μεταλλική σπάτουλα, σύστημα διήθησης υπό κενό (χωνί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Buchner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κατάλληλη κωνική φιάλη με κωνικό προσαρμοστήρα από καουτσούκ και κυκλικά κομμένο ηθμό).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3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Διαδικασία παρασκευής της καζεΐνης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72608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Ζυγίζεται ποσότητα </a:t>
            </a:r>
            <a:r>
              <a:rPr lang="en-US" sz="2400" i="1" dirty="0" smtClean="0"/>
              <a:t>m</a:t>
            </a:r>
            <a:r>
              <a:rPr lang="el-GR" sz="2400" dirty="0" smtClean="0"/>
              <a:t>=50.0 </a:t>
            </a:r>
            <a:r>
              <a:rPr lang="en-US" sz="2400" dirty="0" smtClean="0"/>
              <a:t>g</a:t>
            </a:r>
            <a:r>
              <a:rPr lang="el-GR" sz="2400" dirty="0" smtClean="0"/>
              <a:t> γάλακτος (με χαμηλά λιπαρά, ή πλήρως αποβουτυρωμένο) σε μια κωνική φιάλη των 250 </a:t>
            </a:r>
            <a:r>
              <a:rPr lang="en-US" sz="2400" dirty="0" smtClean="0"/>
              <a:t>ml</a:t>
            </a:r>
            <a:r>
              <a:rPr lang="el-GR" sz="2400" dirty="0" smtClean="0"/>
              <a:t> και ακολούθως θερμαίνονται σε υδατόλουτρο εφοδιασμένο με θερμόμετρο υπό ανάδευση. Όταν η θερμοκρασία φθάσει τους 40°</a:t>
            </a:r>
            <a:r>
              <a:rPr lang="en-US" sz="2400" dirty="0" smtClean="0"/>
              <a:t>C</a:t>
            </a:r>
            <a:r>
              <a:rPr lang="el-GR" sz="2400" dirty="0" smtClean="0"/>
              <a:t> απομακρύνουμε τη φιάλη από το υδατόλουτρο και προσθέτουμε </a:t>
            </a:r>
            <a:r>
              <a:rPr lang="el-GR" sz="2400" i="1" dirty="0" smtClean="0"/>
              <a:t>σταδιακά</a:t>
            </a:r>
            <a:r>
              <a:rPr lang="el-GR" sz="2400" dirty="0" smtClean="0"/>
              <a:t> 10 σταγόνες πυκνού οξικού οξέος υπό συνεχή ανάδευση (η προσθήκη γίνεται στον απαγωγό). Καταγράφονται οι παρατηρούμενες μεταβολές.</a:t>
            </a:r>
          </a:p>
          <a:p>
            <a:pPr lvl="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Όταν ολοκληρωθεί ο σχηματισμός ιζήματος, το ετερογενές μίγμα διηθείται μέσω πορώδους υφάσματος (π.χ. τούλι) που έχει στερεωθεί στην κορυφή ενός ποτηριού ζέσεως των 100 </a:t>
            </a:r>
            <a:r>
              <a:rPr lang="en-US" sz="2400" dirty="0" smtClean="0"/>
              <a:t>ml</a:t>
            </a:r>
            <a:r>
              <a:rPr lang="el-GR" sz="2400" dirty="0" smtClean="0"/>
              <a:t>.  Με τη βοήθεια υδροβολέα εκπλύνονται τα τοιχώματα της φιάλης μέχρι να μεταφερθεί στο ύφασμα όλη η ποσότητα του στερεού προϊόντος. </a:t>
            </a:r>
          </a:p>
          <a:p>
            <a:pPr lvl="0">
              <a:spcBef>
                <a:spcPts val="1200"/>
              </a:spcBef>
              <a:buNone/>
            </a:pPr>
            <a:r>
              <a:rPr lang="el-GR" sz="2400" dirty="0" smtClean="0"/>
              <a:t> </a:t>
            </a:r>
          </a:p>
          <a:p>
            <a:pPr>
              <a:spcBef>
                <a:spcPts val="1200"/>
              </a:spcBef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27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Διαδικασία παρασκευής της καζεΐνης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Αφού έχουμε βεβαιωθεί ότι όλη η ποσότητα του νερού έχει περάσει μέσα στο ποτήρι, το ίζημα επάνω στο ύφασμα μεταφέρεται στην κωνική με τη βοήθεια σπάτουλας και σχολαστικών εκπλύσεων</a:t>
            </a:r>
            <a:r>
              <a:rPr lang="el-GR" sz="2400" dirty="0"/>
              <a:t>,</a:t>
            </a:r>
            <a:endParaRPr lang="el-GR" sz="2400" dirty="0" smtClean="0"/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Προσθέτουμε 20 </a:t>
            </a:r>
            <a:r>
              <a:rPr lang="en-US" sz="2400" dirty="0" smtClean="0"/>
              <a:t>ml</a:t>
            </a:r>
            <a:r>
              <a:rPr lang="el-GR" sz="2400" dirty="0" smtClean="0"/>
              <a:t> αιθανόλης 95% στη φιάλη με το στερεό. Αφού αναδευτεί το μίγμα επί 5 </a:t>
            </a:r>
            <a:r>
              <a:rPr lang="en-US" sz="2400" dirty="0" smtClean="0"/>
              <a:t>min</a:t>
            </a:r>
            <a:r>
              <a:rPr lang="el-GR" sz="2400" dirty="0" smtClean="0"/>
              <a:t> με τη βοήθεια γυάλινης ράβδου, αφήνουμε το στερεό να κατακαθίσει στον πυθμένα της φιάλης και στη συνέχεια αποχύνεται προσεκτικά η φάση της αιθανόλης με το λιπαρό συστατικό,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Ετοιμάζουμε παράλληλα, το σύστημα διήθησης υπό κενό (όπου ο κυκλικά κομμένος ηθμός έχει </a:t>
            </a:r>
            <a:r>
              <a:rPr lang="el-GR" sz="2400" u="sng" dirty="0" smtClean="0"/>
              <a:t>προζυγιστεί</a:t>
            </a:r>
            <a:r>
              <a:rPr lang="el-GR" sz="2400" dirty="0" smtClean="0"/>
              <a:t>).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08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Διαδικασία παρασκευής της καζεΐνης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(3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Μεταφέρουμε τη φιάλη με το προϊόν στον απαγωγό και προσθέτουμε 25 </a:t>
            </a:r>
            <a:r>
              <a:rPr lang="en-US" sz="2400" dirty="0" smtClean="0"/>
              <a:t>ml</a:t>
            </a:r>
            <a:r>
              <a:rPr lang="el-GR" sz="2400" dirty="0" smtClean="0"/>
              <a:t> μίγματος αιθανόλης-αιθέρα 50:50. Μετά από ανάδευση 5 </a:t>
            </a:r>
            <a:r>
              <a:rPr lang="en-US" sz="2400" dirty="0" smtClean="0"/>
              <a:t>min</a:t>
            </a:r>
            <a:r>
              <a:rPr lang="el-GR" sz="2400" dirty="0" smtClean="0"/>
              <a:t>, το μίγμα διηθείται υπό κενό. Ο ηθμός με το ίζημα μεταφέρονται επάνω σε ένα τετράγωνο κομμάτι διηθητικού χαρτιού μέχρι να ξηρανθεί</a:t>
            </a:r>
            <a:r>
              <a:rPr lang="el-GR" sz="2400" dirty="0"/>
              <a:t>,</a:t>
            </a:r>
            <a:endParaRPr lang="el-GR" sz="2400" dirty="0" smtClean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endParaRPr lang="el-GR" sz="2400" dirty="0" smtClean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Ζυγίζουμε το σύνολο ιζήματος-χαρτιού και υπολογίζουμε την </a:t>
            </a:r>
            <a:r>
              <a:rPr lang="el-GR" sz="2400" i="1" dirty="0" smtClean="0"/>
              <a:t>% απόδοση</a:t>
            </a:r>
            <a:r>
              <a:rPr lang="el-GR" sz="2400" dirty="0" smtClean="0"/>
              <a:t>  της διαδικασίας (ή την </a:t>
            </a:r>
            <a:r>
              <a:rPr lang="el-GR" sz="2400" i="1" dirty="0" smtClean="0"/>
              <a:t>% </a:t>
            </a:r>
            <a:r>
              <a:rPr lang="el-GR" sz="2400" u="sng" dirty="0" smtClean="0"/>
              <a:t>ανάκτηση</a:t>
            </a:r>
            <a:r>
              <a:rPr lang="el-GR" sz="2400" dirty="0" smtClean="0"/>
              <a:t> του προϊόντος).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11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Έλεγχος καζεΐνης ως πρωτεϊνικού υλικού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(α) αντίδραση νινυδρίνης </a:t>
            </a:r>
            <a:r>
              <a:rPr lang="el-GR" sz="2400" dirty="0" smtClean="0"/>
              <a:t>: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μια μικρή ποσότητα (10</a:t>
            </a:r>
            <a:r>
              <a:rPr lang="en-US" sz="2400" dirty="0" smtClean="0"/>
              <a:t>mg</a:t>
            </a:r>
            <a:r>
              <a:rPr lang="el-GR" sz="2400" dirty="0" smtClean="0"/>
              <a:t>) από το στερεό που παραλήφθηκε κατά την προηγούμενη διαδικασία διαλύεται σε 1 </a:t>
            </a:r>
            <a:r>
              <a:rPr lang="en-US" sz="2400" dirty="0" smtClean="0"/>
              <a:t>ml</a:t>
            </a:r>
            <a:r>
              <a:rPr lang="el-GR" sz="2400" dirty="0" smtClean="0"/>
              <a:t> απιονισμένου νερού και προσθέτουμε μια σταγόνα νινυδρίνης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Τοποθετείται ο σωλήνας στο υδατόλουτρο επί 4-5 λεπτά μέχρι να παρατηρηθεί προϊόν μπλε-μωβ χρώματος.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9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Πρωτεΐνες,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Αμινοξέα,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Καζεΐνη,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Καζεϊνικό ασβέστιο,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Ισοηλεκτρικό σημείο,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Φωσφοπρωτεΐνη,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Κροκίδωση,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Τεστ διουρίας.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9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Έλεγχος καζεΐνης ως πρωτεϊνικού υλικού </a:t>
            </a: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400" b="1" dirty="0" smtClean="0"/>
              <a:t>(β) Ξανθοπρωτεϊνική αντίδραση </a:t>
            </a:r>
            <a:r>
              <a:rPr lang="el-GR" sz="2400" dirty="0" smtClean="0"/>
              <a:t>:  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ποσότητα (10</a:t>
            </a:r>
            <a:r>
              <a:rPr lang="en-US" sz="2400" dirty="0" smtClean="0"/>
              <a:t>mg</a:t>
            </a:r>
            <a:r>
              <a:rPr lang="el-GR" sz="2400" dirty="0" smtClean="0"/>
              <a:t>) από το στερεό που παραλήφθηκε κατά την προηγούμενη διαδικασία διαλύεται σε 1 </a:t>
            </a:r>
            <a:r>
              <a:rPr lang="en-US" sz="2400" dirty="0" smtClean="0"/>
              <a:t>ml</a:t>
            </a:r>
            <a:r>
              <a:rPr lang="el-GR" sz="2400" dirty="0" smtClean="0"/>
              <a:t> απιονισμένου νερού και προσθέτουμε πυκνό νιτρικό οξύ (μέσα στους απαγωγούς, με πολλή προσοχή!),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Τοποθετούμε το σωλήνα στο υδατόλουτρο για 5 λεπτά, και σημειώνουμε την αλλαγή του χρώματος. Εμφάνιση κίτρινου χρώματος υποδηλώνει την παρουσία αρωματικών δακτυλίων στα αμινοξέα που συνθέτουν την πρωτεΐνη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Στη συνέχεια εξουδετερώνουμε το διάλυμα με καυστικό νάτριο 10% (προσθέτουμε σημαντική ποσότητα, ανάλογα με το πόσο νιτρικό οξύ είχε προηγουμένως προστεθεί) μέχρι να σχηματισθεί πορτοκαλί ίζημα.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3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Έλεγχος καζεΐνης ως πρωτεϊνικού υλικού </a:t>
            </a:r>
            <a:r>
              <a:rPr lang="el-GR" sz="3600" b="0" dirty="0" smtClean="0"/>
              <a:t>(3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/>
              <a:t>(γ) αντίδραση διουρίας :</a:t>
            </a:r>
            <a:r>
              <a:rPr lang="el-GR" sz="2400" dirty="0" smtClean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μια μικρή ποσότητα (10</a:t>
            </a:r>
            <a:r>
              <a:rPr lang="en-US" sz="2400" dirty="0" smtClean="0"/>
              <a:t>mg</a:t>
            </a:r>
            <a:r>
              <a:rPr lang="el-GR" sz="2400" dirty="0" smtClean="0"/>
              <a:t>) από την καζεΐνη που παραλήφθηκε κατά την προηγούμενη διαδικασία διαλύεται σε 1 </a:t>
            </a:r>
            <a:r>
              <a:rPr lang="en-US" sz="2400" dirty="0" smtClean="0"/>
              <a:t>ml</a:t>
            </a:r>
            <a:r>
              <a:rPr lang="el-GR" sz="2400" dirty="0" smtClean="0"/>
              <a:t> απιονισμένου νερού και προσθέτουμε 5 σταγόνες </a:t>
            </a:r>
            <a:r>
              <a:rPr lang="en-US" sz="2400" dirty="0" smtClean="0"/>
              <a:t>NaOH</a:t>
            </a:r>
            <a:r>
              <a:rPr lang="el-GR" sz="2400" dirty="0" smtClean="0"/>
              <a:t> 10% και 2 σταγόνες αραιού διαλύματος </a:t>
            </a:r>
            <a:r>
              <a:rPr lang="en-US" sz="2400" dirty="0" smtClean="0"/>
              <a:t>CuSO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 υπό συνεχή ανάδευση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Η παρατήρηση πορφυρο-ιώδους προϊόντος υποδηλώνει την παρουσία πρωτεΐνης.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95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Φύλλο </a:t>
            </a:r>
            <a:r>
              <a:rPr lang="el-GR" dirty="0" smtClean="0"/>
              <a:t>παρουσίασης </a:t>
            </a:r>
            <a:r>
              <a:rPr lang="el-GR" dirty="0"/>
              <a:t>α</a:t>
            </a:r>
            <a:r>
              <a:rPr lang="el-GR" dirty="0" smtClean="0"/>
              <a:t>ποτελεσμάτων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56747" y="1251835"/>
            <a:ext cx="51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+mn-lt"/>
              </a:rPr>
              <a:t>Απομόνωση της καζεΐνης από το γάλα.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15016"/>
              </p:ext>
            </p:extLst>
          </p:nvPr>
        </p:nvGraphicFramePr>
        <p:xfrm>
          <a:off x="456747" y="1916832"/>
          <a:ext cx="7726392" cy="383608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623127"/>
                <a:gridCol w="1519089"/>
                <a:gridCol w="1584176"/>
              </a:tblGrid>
              <a:tr h="59260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effectLst/>
                        </a:rPr>
                        <a:t>Σκοπός </a:t>
                      </a:r>
                      <a:r>
                        <a:rPr lang="el-GR" sz="2000" b="1" dirty="0" smtClean="0">
                          <a:effectLst/>
                        </a:rPr>
                        <a:t>εργασίας</a:t>
                      </a:r>
                      <a:endParaRPr lang="el-GR" sz="2000" b="1" dirty="0">
                        <a:effectLst/>
                      </a:endParaRPr>
                    </a:p>
                  </a:txBody>
                  <a:tcPr marL="44042" marR="440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 smtClean="0">
                          <a:effectLst/>
                        </a:rPr>
                        <a:t>Δοκιμασία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 smtClean="0">
                          <a:effectLst/>
                        </a:rPr>
                        <a:t>Παρατήρηση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>
                          <a:effectLst/>
                        </a:rPr>
                        <a:t>Αιτιολόγηση/συμπέρασμα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0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1. προσθήκη πυκνού οξικού οξέος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</a:tr>
              <a:tr h="2501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2. προσθήκη αιθανόλης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</a:tr>
              <a:tr h="5305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3. προσθήκη αιθανόλης-αιθέρα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</a:tr>
              <a:tr h="810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4. ζύγιση και υπολογισμός της % απόδοσης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042" marR="44042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7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Φύλλο </a:t>
            </a:r>
            <a:r>
              <a:rPr lang="el-GR" dirty="0" smtClean="0"/>
              <a:t>παρουσίασης </a:t>
            </a:r>
            <a:r>
              <a:rPr lang="el-GR" dirty="0"/>
              <a:t>α</a:t>
            </a:r>
            <a:r>
              <a:rPr lang="el-GR" dirty="0" smtClean="0"/>
              <a:t>ποτελεσμάτων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187624" y="1567846"/>
            <a:ext cx="5147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+mn-lt"/>
              </a:rPr>
              <a:t>Χαρακτηριστικές αντιδράσεις καζεΐνης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60440"/>
              </p:ext>
            </p:extLst>
          </p:nvPr>
        </p:nvGraphicFramePr>
        <p:xfrm>
          <a:off x="1187624" y="2204864"/>
          <a:ext cx="6676856" cy="32766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096344"/>
                <a:gridCol w="1745298"/>
                <a:gridCol w="18352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 smtClean="0">
                          <a:effectLst/>
                        </a:rPr>
                        <a:t>Δοκιμασία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 smtClean="0">
                          <a:effectLst/>
                        </a:rPr>
                        <a:t>Παρατηρήσεις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b="1" dirty="0" smtClean="0">
                          <a:effectLst/>
                        </a:rPr>
                        <a:t>Συμπεράσματα</a:t>
                      </a:r>
                      <a:endParaRPr lang="el-GR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Αντίδραση νινυδρίνης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Αντίδραση διουρίας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Ξανθοπρωτεϊνική αντίδραση (προσθήκη πυκνού νιτρικού οξέος)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9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(α) Από τον κατάλογο των αμινοξέων της άσκησης 7 (Χημικές αντιδράσεις πρωτεϊνών), βρείτε: ποια αμινοξέα έχουν περισσότερες από μια </a:t>
            </a:r>
            <a:r>
              <a:rPr lang="el-GR" sz="2400" b="1" dirty="0" smtClean="0"/>
              <a:t>αμινομάδες</a:t>
            </a:r>
            <a:r>
              <a:rPr lang="el-GR" sz="2400" dirty="0" smtClean="0"/>
              <a:t> και ποια έχουν περισσότερες από μία ομάδες </a:t>
            </a:r>
            <a:r>
              <a:rPr lang="el-GR" sz="2400" b="1" dirty="0" smtClean="0"/>
              <a:t>καρβοξυλικού</a:t>
            </a:r>
            <a:r>
              <a:rPr lang="el-GR" sz="2400" dirty="0" smtClean="0"/>
              <a:t> οξέος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(β) Πώς περιμένετε να συμπεριφέρονται αυτές οι ομάδες στο ισοηλεκτρικό σημείο των αμινοξέων και κατά συνέπεια στις πρωτεΐνες όπου συμμετέχουν; </a:t>
            </a:r>
          </a:p>
          <a:p>
            <a:pPr lvl="0" fontAlgn="base" hangingPunct="0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0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/>
            </a:pPr>
            <a:r>
              <a:rPr kumimoji="0" lang="el-GR" sz="2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McMurry John, Οργανική Χημεία, Πανεπιστημιακές Εκδόσεις Κρήτης, 2012 (ενιαίος τόμος),</a:t>
            </a:r>
          </a:p>
          <a:p>
            <a:pPr marL="504000" indent="-504000">
              <a:spcAft>
                <a:spcPts val="2400"/>
              </a:spcAft>
              <a:buFontTx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D. L. Nelson, M. Cox, Lehninger Principles of Biochemistry, 4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th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Edition, W. Freeman and Company, 2004</a:t>
            </a:r>
            <a:r>
              <a:rPr lang="el-GR" sz="2400" dirty="0" smtClean="0">
                <a:latin typeface="+mn-lt"/>
                <a:cs typeface="Times New Roman" pitchFamily="18" charset="0"/>
              </a:rPr>
              <a:t>,</a:t>
            </a:r>
            <a:endParaRPr lang="el-GR" sz="2400" dirty="0" smtClean="0">
              <a:latin typeface="+mn-lt"/>
              <a:cs typeface="Arial" pitchFamily="34" charset="0"/>
            </a:endParaRPr>
          </a:p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/>
            </a:pPr>
            <a:r>
              <a:rPr lang="en-US" sz="2400" dirty="0" smtClean="0">
                <a:latin typeface="+mn-lt"/>
                <a:cs typeface="Times New Roman" pitchFamily="18" charset="0"/>
              </a:rPr>
              <a:t>J. M. Berg, J. L. Tymoczko, L. Stryer, Biochemistry, 5</a:t>
            </a:r>
            <a:r>
              <a:rPr lang="en-US" sz="2400" baseline="30000" dirty="0" smtClean="0">
                <a:latin typeface="+mn-lt"/>
                <a:cs typeface="Times New Roman" pitchFamily="18" charset="0"/>
              </a:rPr>
              <a:t>th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ed., W. Freeman and Company, 2002</a:t>
            </a:r>
            <a:r>
              <a:rPr lang="el-GR" sz="2400" dirty="0" smtClean="0">
                <a:latin typeface="+mn-lt"/>
                <a:cs typeface="Times New Roman" pitchFamily="18" charset="0"/>
              </a:rPr>
              <a:t>,</a:t>
            </a:r>
          </a:p>
          <a:p>
            <a:pPr marL="504000" lvl="0" indent="-504000">
              <a:spcAft>
                <a:spcPts val="2400"/>
              </a:spcAft>
              <a:buFontTx/>
              <a:buChar char="•"/>
            </a:pPr>
            <a:r>
              <a:rPr lang="en-US" sz="2400" dirty="0" smtClean="0">
                <a:latin typeface="+mn-lt"/>
              </a:rPr>
              <a:t>Isolation of casein from milk, Austin Peay State University Department of Chemistry, 2011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 smtClean="0">
              <a:latin typeface="+mn-lt"/>
            </a:endParaRPr>
          </a:p>
          <a:p>
            <a:pPr marL="504000" lvl="0" indent="-504000">
              <a:spcAft>
                <a:spcPts val="2400"/>
              </a:spcAft>
              <a:buFontTx/>
              <a:buChar char="•"/>
            </a:pPr>
            <a:r>
              <a:rPr lang="en-US" sz="2400" dirty="0" smtClean="0">
                <a:latin typeface="+mn-lt"/>
              </a:rPr>
              <a:t>Isolation and Identification of Casein From Milk Course Notes, D. Spurlock, Indiana University Southeast, 2013.</a:t>
            </a:r>
            <a:endParaRPr kumimoji="0" lang="el-GR" sz="240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08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845323"/>
            <a:ext cx="5828703" cy="854378"/>
            <a:chOff x="1767633" y="5845323"/>
            <a:chExt cx="5828703" cy="854378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39"/>
            <a:stretch/>
          </p:blipFill>
          <p:spPr bwMode="auto">
            <a:xfrm>
              <a:off x="3923928" y="5845323"/>
              <a:ext cx="3672408" cy="85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64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Απομόνωση της καζεΐνης από το γάλα και ιδιότητές </a:t>
            </a:r>
            <a:r>
              <a:rPr lang="el-GR" sz="2000" dirty="0" smtClean="0"/>
              <a:t>της».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13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7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Στόχος του εργαστηριακού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Κατανόηση της χημικής σύστασης των πρωτεϊνών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Εξοικείωση με την προέλευση και τις χρήσεις της καζεϊνης,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εξοικείωση με τις ηλεκτρικές ιδιότητες των πρωτεϊνών 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Η επίδραση οξέων και βάσεων στη δομή τους</a:t>
            </a:r>
            <a:r>
              <a:rPr lang="el-GR" sz="2400" dirty="0"/>
              <a:t>,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Η εξοικείωση με χημικές τεχνικές απομόνωσης και καθαρισμού υλικών.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9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66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477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49" y="1247040"/>
            <a:ext cx="8709883" cy="15535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Στις πρωτεΐνες τα ενωμένα αμινοξέα συγκροτούνται σε αλυσίδες μεγάλου μοριακού βάρους στις οποίες οι «κρίκοι» (δηλ. τα αμινοξέα) συνδέονται μεταξύ τους με πεπτιδικούς δεσμούς</a:t>
            </a:r>
            <a:r>
              <a:rPr lang="el-GR" sz="2400" dirty="0"/>
              <a:t>,</a:t>
            </a:r>
            <a:endParaRPr lang="el-GR" sz="2400" dirty="0" smtClean="0"/>
          </a:p>
        </p:txBody>
      </p:sp>
      <p:grpSp>
        <p:nvGrpSpPr>
          <p:cNvPr id="12" name="Ομάδα 11"/>
          <p:cNvGrpSpPr/>
          <p:nvPr/>
        </p:nvGrpSpPr>
        <p:grpSpPr>
          <a:xfrm>
            <a:off x="19125" y="2666759"/>
            <a:ext cx="9105749" cy="1083712"/>
            <a:chOff x="19125" y="2666759"/>
            <a:chExt cx="9105749" cy="1083712"/>
          </a:xfrm>
        </p:grpSpPr>
        <p:sp>
          <p:nvSpPr>
            <p:cNvPr id="17" name="16 - TextBox"/>
            <p:cNvSpPr txBox="1"/>
            <p:nvPr/>
          </p:nvSpPr>
          <p:spPr>
            <a:xfrm>
              <a:off x="735011" y="2821777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αμινοξύ1</a:t>
              </a:r>
              <a:endParaRPr lang="el-GR" dirty="0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2092333" y="2750339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αμινοξύ2</a:t>
              </a:r>
              <a:endParaRPr lang="el-GR" dirty="0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3449655" y="2821777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αμινοξύ3</a:t>
              </a:r>
              <a:endParaRPr lang="el-GR" dirty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4592663" y="2678901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αμινοξύ2</a:t>
              </a:r>
              <a:endParaRPr lang="el-GR" dirty="0"/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5695850" y="2666759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αμινοξύ3</a:t>
              </a:r>
              <a:endParaRPr lang="el-GR" dirty="0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7053172" y="2821777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αμινοξύ1</a:t>
              </a:r>
              <a:endParaRPr lang="el-GR" dirty="0"/>
            </a:p>
          </p:txBody>
        </p:sp>
        <p:grpSp>
          <p:nvGrpSpPr>
            <p:cNvPr id="36" name="35 - Ομάδα"/>
            <p:cNvGrpSpPr/>
            <p:nvPr/>
          </p:nvGrpSpPr>
          <p:grpSpPr>
            <a:xfrm>
              <a:off x="19125" y="3107529"/>
              <a:ext cx="9105749" cy="642942"/>
              <a:chOff x="38283" y="2714620"/>
              <a:chExt cx="9105749" cy="642942"/>
            </a:xfrm>
          </p:grpSpPr>
          <p:grpSp>
            <p:nvGrpSpPr>
              <p:cNvPr id="28" name="27 - Ομάδα"/>
              <p:cNvGrpSpPr/>
              <p:nvPr/>
            </p:nvGrpSpPr>
            <p:grpSpPr>
              <a:xfrm>
                <a:off x="38283" y="2714620"/>
                <a:ext cx="9105749" cy="642942"/>
                <a:chOff x="-185479" y="3488296"/>
                <a:chExt cx="9105749" cy="642942"/>
              </a:xfrm>
            </p:grpSpPr>
            <p:grpSp>
              <p:nvGrpSpPr>
                <p:cNvPr id="15" name="14 - Ομάδα"/>
                <p:cNvGrpSpPr/>
                <p:nvPr/>
              </p:nvGrpSpPr>
              <p:grpSpPr>
                <a:xfrm>
                  <a:off x="357158" y="3488296"/>
                  <a:ext cx="7847155" cy="642942"/>
                  <a:chOff x="607191" y="4429132"/>
                  <a:chExt cx="7847155" cy="642942"/>
                </a:xfrm>
              </p:grpSpPr>
              <p:cxnSp>
                <p:nvCxnSpPr>
                  <p:cNvPr id="13" name="12 - Ευθεία γραμμή σύνδεσης"/>
                  <p:cNvCxnSpPr/>
                  <p:nvPr/>
                </p:nvCxnSpPr>
                <p:spPr>
                  <a:xfrm flipV="1">
                    <a:off x="607191" y="4786322"/>
                    <a:ext cx="7847155" cy="1214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" name="4 - Ορθογώνιο"/>
                  <p:cNvSpPr/>
                  <p:nvPr/>
                </p:nvSpPr>
                <p:spPr>
                  <a:xfrm>
                    <a:off x="928662" y="4500570"/>
                    <a:ext cx="928694" cy="500066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 dirty="0"/>
                  </a:p>
                </p:txBody>
              </p:sp>
              <p:sp>
                <p:nvSpPr>
                  <p:cNvPr id="6" name="5 - Ισοσκελές τρίγωνο"/>
                  <p:cNvSpPr/>
                  <p:nvPr/>
                </p:nvSpPr>
                <p:spPr>
                  <a:xfrm>
                    <a:off x="2285984" y="4429132"/>
                    <a:ext cx="785818" cy="571504"/>
                  </a:xfrm>
                  <a:prstGeom prst="triangl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 dirty="0"/>
                  </a:p>
                </p:txBody>
              </p:sp>
              <p:sp>
                <p:nvSpPr>
                  <p:cNvPr id="7" name="6 - Έλλειψη"/>
                  <p:cNvSpPr/>
                  <p:nvPr/>
                </p:nvSpPr>
                <p:spPr>
                  <a:xfrm>
                    <a:off x="3500430" y="4500570"/>
                    <a:ext cx="928694" cy="500066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 dirty="0"/>
                  </a:p>
                </p:txBody>
              </p:sp>
              <p:sp>
                <p:nvSpPr>
                  <p:cNvPr id="8" name="7 - Ισοσκελές τρίγωνο"/>
                  <p:cNvSpPr/>
                  <p:nvPr/>
                </p:nvSpPr>
                <p:spPr>
                  <a:xfrm>
                    <a:off x="4786314" y="4429132"/>
                    <a:ext cx="785818" cy="571504"/>
                  </a:xfrm>
                  <a:prstGeom prst="triangl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 dirty="0"/>
                  </a:p>
                </p:txBody>
              </p:sp>
              <p:sp>
                <p:nvSpPr>
                  <p:cNvPr id="10" name="9 - Έλλειψη"/>
                  <p:cNvSpPr/>
                  <p:nvPr/>
                </p:nvSpPr>
                <p:spPr>
                  <a:xfrm>
                    <a:off x="6036479" y="4429132"/>
                    <a:ext cx="357190" cy="642942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 dirty="0"/>
                  </a:p>
                </p:txBody>
              </p:sp>
              <p:sp>
                <p:nvSpPr>
                  <p:cNvPr id="11" name="10 - Ορθογώνιο"/>
                  <p:cNvSpPr/>
                  <p:nvPr/>
                </p:nvSpPr>
                <p:spPr>
                  <a:xfrm>
                    <a:off x="7168462" y="4500570"/>
                    <a:ext cx="1000132" cy="500066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 dirty="0"/>
                  </a:p>
                </p:txBody>
              </p:sp>
            </p:grpSp>
            <p:sp>
              <p:nvSpPr>
                <p:cNvPr id="26" name="25 - TextBox"/>
                <p:cNvSpPr txBox="1"/>
                <p:nvPr/>
              </p:nvSpPr>
              <p:spPr>
                <a:xfrm>
                  <a:off x="-185479" y="3643314"/>
                  <a:ext cx="6030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b="1" dirty="0" smtClean="0"/>
                    <a:t>Η</a:t>
                  </a:r>
                  <a:r>
                    <a:rPr lang="el-GR" b="1" baseline="-25000" dirty="0" smtClean="0"/>
                    <a:t>2</a:t>
                  </a:r>
                  <a:r>
                    <a:rPr lang="el-GR" b="1" dirty="0" smtClean="0"/>
                    <a:t>Ν</a:t>
                  </a:r>
                  <a:endParaRPr lang="el-GR" b="1" dirty="0"/>
                </a:p>
              </p:txBody>
            </p:sp>
            <p:sp>
              <p:nvSpPr>
                <p:cNvPr id="27" name="26 - TextBox"/>
                <p:cNvSpPr txBox="1"/>
                <p:nvPr/>
              </p:nvSpPr>
              <p:spPr>
                <a:xfrm>
                  <a:off x="8132875" y="3643314"/>
                  <a:ext cx="787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COO</a:t>
                  </a:r>
                  <a:r>
                    <a:rPr lang="en-US" baseline="30000" dirty="0" smtClean="0"/>
                    <a:t>-</a:t>
                  </a:r>
                  <a:endParaRPr lang="el-GR" baseline="30000" dirty="0"/>
                </a:p>
              </p:txBody>
            </p:sp>
          </p:grpSp>
          <p:sp>
            <p:nvSpPr>
              <p:cNvPr id="29" name="28 - Έλλειψη"/>
              <p:cNvSpPr/>
              <p:nvPr/>
            </p:nvSpPr>
            <p:spPr>
              <a:xfrm>
                <a:off x="2000232" y="2941076"/>
                <a:ext cx="214314" cy="2857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0" name="29 - Έλλειψη"/>
              <p:cNvSpPr/>
              <p:nvPr/>
            </p:nvSpPr>
            <p:spPr>
              <a:xfrm>
                <a:off x="3071802" y="2941076"/>
                <a:ext cx="214314" cy="2857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1" name="30 - Έλλειψη"/>
              <p:cNvSpPr/>
              <p:nvPr/>
            </p:nvSpPr>
            <p:spPr>
              <a:xfrm>
                <a:off x="4524312" y="2941076"/>
                <a:ext cx="214314" cy="2857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2" name="31 - Έλλειψη"/>
              <p:cNvSpPr/>
              <p:nvPr/>
            </p:nvSpPr>
            <p:spPr>
              <a:xfrm>
                <a:off x="5643570" y="2941076"/>
                <a:ext cx="214314" cy="2857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4" name="33 - Έλλειψη"/>
              <p:cNvSpPr/>
              <p:nvPr/>
            </p:nvSpPr>
            <p:spPr>
              <a:xfrm>
                <a:off x="6572264" y="2941076"/>
                <a:ext cx="214314" cy="2857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sp>
        <p:nvSpPr>
          <p:cNvPr id="16" name="15 - TextBox"/>
          <p:cNvSpPr txBox="1"/>
          <p:nvPr/>
        </p:nvSpPr>
        <p:spPr>
          <a:xfrm>
            <a:off x="1000100" y="385762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+mn-lt"/>
              </a:rPr>
              <a:t>Οι μαύρες κουκίδες</a:t>
            </a:r>
            <a:r>
              <a:rPr lang="el-GR" sz="2000" dirty="0" smtClean="0">
                <a:latin typeface="+mn-lt"/>
              </a:rPr>
              <a:t>: πεπτιδικές ομάδες (</a:t>
            </a:r>
            <a:r>
              <a:rPr lang="en-US" sz="2000" dirty="0" smtClean="0">
                <a:latin typeface="+mn-lt"/>
              </a:rPr>
              <a:t>-CO-NH-) </a:t>
            </a:r>
            <a:r>
              <a:rPr lang="el-GR" sz="2000" dirty="0" smtClean="0">
                <a:latin typeface="+mn-lt"/>
              </a:rPr>
              <a:t>παρεμβάλλονται ανάμεσα σε δύο διαδοχικά αμινοξέα</a:t>
            </a:r>
            <a:endParaRPr lang="el-GR" sz="2000" dirty="0">
              <a:latin typeface="+mn-lt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90392" y="4941168"/>
            <a:ext cx="8643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Στα δυο άκρα των αλυσίδων υπάρχουν αντίστοιχα δυο </a:t>
            </a:r>
            <a:r>
              <a:rPr lang="el-GR" sz="2400" i="1" dirty="0">
                <a:latin typeface="+mn-lt"/>
              </a:rPr>
              <a:t>τελικά</a:t>
            </a:r>
            <a:r>
              <a:rPr lang="el-GR" sz="2400" dirty="0">
                <a:latin typeface="+mn-lt"/>
              </a:rPr>
              <a:t> αμινοξέα εκ των οποίων το ένα διαθέτει ελεύθερη αμινομάδα (</a:t>
            </a:r>
            <a:r>
              <a:rPr lang="el-GR" sz="2400" i="1" dirty="0">
                <a:latin typeface="+mn-lt"/>
              </a:rPr>
              <a:t>Ν-τελικό</a:t>
            </a:r>
            <a:r>
              <a:rPr lang="el-GR" sz="2400" dirty="0">
                <a:latin typeface="+mn-lt"/>
              </a:rPr>
              <a:t> αμινοξύ) και το άλλο διαθέτει ελεύθερη καρβοξυλική ομάδα (</a:t>
            </a:r>
            <a:r>
              <a:rPr lang="en-US" sz="2400" i="1" dirty="0">
                <a:latin typeface="+mn-lt"/>
              </a:rPr>
              <a:t>C</a:t>
            </a:r>
            <a:r>
              <a:rPr lang="el-GR" sz="2400" i="1" dirty="0">
                <a:latin typeface="+mn-lt"/>
              </a:rPr>
              <a:t>-τελικό</a:t>
            </a:r>
            <a:r>
              <a:rPr lang="el-GR" sz="2400" dirty="0">
                <a:latin typeface="+mn-lt"/>
              </a:rPr>
              <a:t> αμινοξύ).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35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Κάθε πρωτεΐνη συμπεριφέρεται σαν</a:t>
            </a:r>
            <a:r>
              <a:rPr lang="el-GR" sz="2400" b="1" dirty="0" smtClean="0"/>
              <a:t> αμφοτερικό </a:t>
            </a:r>
            <a:r>
              <a:rPr lang="el-GR" sz="2400" dirty="0" smtClean="0"/>
              <a:t>μόριο, όπως ακριβώς και τα ίδια τα αμινοξέα που την απαρτίζουν,</a:t>
            </a:r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Δηλαδή διαθέτουν μια ομάδα που συμπεριφέρεται σαν βάση (αμινομάδα) και μια που συμπεριφέρεται σαν οξύ (καρβοξυλική ομάδα),</a:t>
            </a:r>
          </a:p>
          <a:p>
            <a:pPr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Συνεπώς, και εδώ όπως και στα αμινοξέα, υπάρχει η έννοια του </a:t>
            </a:r>
            <a:r>
              <a:rPr lang="el-GR" sz="2400" b="1" dirty="0" smtClean="0"/>
              <a:t>ισοηλεκτρικού σημείου</a:t>
            </a:r>
            <a:r>
              <a:rPr lang="el-GR" sz="2400" dirty="0" smtClean="0"/>
              <a:t>, στο οποίο και οι δυο ομάδες είναι φορτισμένες.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22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Επίδραση του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Οι πρωτεΐνες είναι σύνθετα μόρια, και το </a:t>
            </a:r>
            <a:r>
              <a:rPr lang="en-US" sz="2400" dirty="0" smtClean="0"/>
              <a:t>pH </a:t>
            </a:r>
            <a:r>
              <a:rPr lang="el-GR" sz="2400" dirty="0" smtClean="0"/>
              <a:t>παίζει σε αυτές ένα σημαντικό ρόλο. </a:t>
            </a:r>
          </a:p>
        </p:txBody>
      </p:sp>
      <p:grpSp>
        <p:nvGrpSpPr>
          <p:cNvPr id="6" name="5 - Ομάδα"/>
          <p:cNvGrpSpPr/>
          <p:nvPr/>
        </p:nvGrpSpPr>
        <p:grpSpPr>
          <a:xfrm>
            <a:off x="134938" y="2214554"/>
            <a:ext cx="9009062" cy="1928826"/>
            <a:chOff x="67469" y="3143248"/>
            <a:chExt cx="9009062" cy="1928826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67469" y="3286124"/>
            <a:ext cx="9009062" cy="153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ChemSketch" r:id="rId3" imgW="9009720" imgH="1539360" progId="ACD.ChemSketch.20">
                    <p:embed/>
                  </p:oleObj>
                </mc:Choice>
                <mc:Fallback>
                  <p:oleObj name="ChemSketch" r:id="rId3" imgW="9009720" imgH="15393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69" y="3286124"/>
                          <a:ext cx="9009062" cy="153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7 - Ορθογώνιο"/>
            <p:cNvSpPr/>
            <p:nvPr/>
          </p:nvSpPr>
          <p:spPr>
            <a:xfrm>
              <a:off x="557184" y="3429000"/>
              <a:ext cx="1500198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3690931" y="3429000"/>
              <a:ext cx="1571636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7038992" y="3429000"/>
              <a:ext cx="1571636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3714744" y="4500570"/>
              <a:ext cx="1571636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dirty="0" smtClean="0"/>
                <a:t>πρωτεΐνη</a:t>
              </a:r>
              <a:endParaRPr lang="el-GR" sz="2400" dirty="0"/>
            </a:p>
          </p:txBody>
        </p:sp>
        <p:sp>
          <p:nvSpPr>
            <p:cNvPr id="12" name="11 - Αριστερό άγκιστρο"/>
            <p:cNvSpPr/>
            <p:nvPr/>
          </p:nvSpPr>
          <p:spPr>
            <a:xfrm>
              <a:off x="3071802" y="3143248"/>
              <a:ext cx="285752" cy="1928826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2400" dirty="0"/>
            </a:p>
          </p:txBody>
        </p:sp>
        <p:sp>
          <p:nvSpPr>
            <p:cNvPr id="13" name="12 - Αριστερό άγκιστρο"/>
            <p:cNvSpPr/>
            <p:nvPr/>
          </p:nvSpPr>
          <p:spPr>
            <a:xfrm rot="10800000">
              <a:off x="5715008" y="3143248"/>
              <a:ext cx="285752" cy="1928826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sz="2400" dirty="0"/>
            </a:p>
          </p:txBody>
        </p:sp>
      </p:grpSp>
      <p:sp>
        <p:nvSpPr>
          <p:cNvPr id="15" name="14 - TextBox"/>
          <p:cNvSpPr txBox="1"/>
          <p:nvPr/>
        </p:nvSpPr>
        <p:spPr>
          <a:xfrm>
            <a:off x="285720" y="3286124"/>
            <a:ext cx="1852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Όξινη μορφή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541012" y="3286124"/>
            <a:ext cx="233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Αλκαλική μορφή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500166" y="422108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+mn-lt"/>
              </a:rPr>
              <a:t>Ουδέτερη μορφή</a:t>
            </a:r>
            <a:r>
              <a:rPr lang="el-GR" sz="2400" dirty="0" smtClean="0">
                <a:latin typeface="+mn-lt"/>
              </a:rPr>
              <a:t>: Το </a:t>
            </a:r>
            <a:r>
              <a:rPr lang="en-US" sz="2400" dirty="0" smtClean="0">
                <a:latin typeface="+mn-lt"/>
              </a:rPr>
              <a:t>pH </a:t>
            </a:r>
            <a:r>
              <a:rPr lang="el-GR" sz="2400" dirty="0" smtClean="0">
                <a:latin typeface="+mn-lt"/>
              </a:rPr>
              <a:t>του διαλύματος ονομάζεται </a:t>
            </a:r>
            <a:r>
              <a:rPr lang="el-GR" sz="2400" b="1" dirty="0" smtClean="0">
                <a:latin typeface="+mn-lt"/>
              </a:rPr>
              <a:t>ισοηλεκτρικό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b="1" dirty="0" smtClean="0">
                <a:latin typeface="+mn-lt"/>
              </a:rPr>
              <a:t>σημείο</a:t>
            </a:r>
            <a:r>
              <a:rPr lang="el-GR" sz="2400" dirty="0" smtClean="0">
                <a:latin typeface="+mn-lt"/>
              </a:rPr>
              <a:t> (</a:t>
            </a:r>
            <a:r>
              <a:rPr lang="en-US" sz="2400" b="1" i="1" dirty="0" smtClean="0">
                <a:latin typeface="+mn-lt"/>
              </a:rPr>
              <a:t>p</a:t>
            </a:r>
            <a:r>
              <a:rPr lang="el-GR" sz="2400" b="1" i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69356" y="5301208"/>
            <a:ext cx="875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Σε </a:t>
            </a:r>
            <a:r>
              <a:rPr lang="el-GR" sz="2400" b="1" dirty="0">
                <a:latin typeface="+mn-lt"/>
              </a:rPr>
              <a:t>όξινο</a:t>
            </a:r>
            <a:r>
              <a:rPr lang="el-GR" sz="2400" dirty="0">
                <a:latin typeface="+mn-lt"/>
              </a:rPr>
              <a:t> διάλυμα (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dirty="0">
                <a:latin typeface="+mn-lt"/>
              </a:rPr>
              <a:t>H</a:t>
            </a:r>
            <a:r>
              <a:rPr lang="el-GR" sz="2400" b="1" dirty="0">
                <a:latin typeface="+mn-lt"/>
              </a:rPr>
              <a:t>&lt;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dirty="0">
                <a:latin typeface="+mn-lt"/>
              </a:rPr>
              <a:t>I</a:t>
            </a:r>
            <a:r>
              <a:rPr lang="el-GR" sz="2400" dirty="0">
                <a:latin typeface="+mn-lt"/>
              </a:rPr>
              <a:t>), είναι φορτισμένες μόνο οι αμινομάδες (ΝΗ</a:t>
            </a:r>
            <a:r>
              <a:rPr lang="el-GR" sz="2400" baseline="-25000" dirty="0">
                <a:latin typeface="+mn-lt"/>
              </a:rPr>
              <a:t>3</a:t>
            </a:r>
            <a:r>
              <a:rPr lang="el-GR" sz="2400" baseline="30000" dirty="0">
                <a:latin typeface="+mn-lt"/>
              </a:rPr>
              <a:t>+</a:t>
            </a:r>
            <a:r>
              <a:rPr lang="el-GR" sz="2400" dirty="0">
                <a:latin typeface="+mn-lt"/>
              </a:rPr>
              <a:t>), ενώ σε </a:t>
            </a:r>
            <a:r>
              <a:rPr lang="el-GR" sz="2400" b="1" dirty="0">
                <a:latin typeface="+mn-lt"/>
              </a:rPr>
              <a:t>αλκαλικό</a:t>
            </a:r>
            <a:r>
              <a:rPr lang="el-GR" sz="2400" dirty="0">
                <a:latin typeface="+mn-lt"/>
              </a:rPr>
              <a:t> (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dirty="0">
                <a:latin typeface="+mn-lt"/>
              </a:rPr>
              <a:t>H</a:t>
            </a:r>
            <a:r>
              <a:rPr lang="el-GR" sz="2400" b="1" dirty="0">
                <a:latin typeface="+mn-lt"/>
              </a:rPr>
              <a:t>&gt;</a:t>
            </a:r>
            <a:r>
              <a:rPr lang="en-US" sz="2400" b="1" i="1" dirty="0">
                <a:latin typeface="+mn-lt"/>
              </a:rPr>
              <a:t> p</a:t>
            </a:r>
            <a:r>
              <a:rPr lang="en-US" sz="2400" b="1" dirty="0">
                <a:latin typeface="+mn-lt"/>
              </a:rPr>
              <a:t>I</a:t>
            </a:r>
            <a:r>
              <a:rPr lang="el-GR" sz="2400" dirty="0">
                <a:latin typeface="+mn-lt"/>
              </a:rPr>
              <a:t>), είναι φορτισμένες μόνο οι καρβοξυλικές ομάδες (</a:t>
            </a:r>
            <a:r>
              <a:rPr lang="en-US" sz="2400" dirty="0">
                <a:latin typeface="+mn-lt"/>
              </a:rPr>
              <a:t>COO</a:t>
            </a:r>
            <a:r>
              <a:rPr lang="el-GR" sz="2400" baseline="30000" dirty="0">
                <a:latin typeface="+mn-lt"/>
              </a:rPr>
              <a:t>-</a:t>
            </a:r>
            <a:r>
              <a:rPr lang="el-GR" sz="2400" dirty="0">
                <a:latin typeface="+mn-lt"/>
              </a:rPr>
              <a:t>).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z="2400" smtClean="0">
                <a:latin typeface="+mn-lt"/>
              </a:rPr>
              <a:pPr>
                <a:defRPr/>
              </a:pPr>
              <a:t>5</a:t>
            </a:fld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3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Επίδραση του </a:t>
            </a:r>
            <a:r>
              <a:rPr lang="en-US" dirty="0" smtClean="0"/>
              <a:t>pH</a:t>
            </a:r>
            <a:r>
              <a:rPr lang="el-GR" dirty="0" smtClean="0"/>
              <a:t>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Στην </a:t>
            </a:r>
            <a:r>
              <a:rPr lang="el-GR" sz="2400" b="1" dirty="0" smtClean="0"/>
              <a:t>όξινη</a:t>
            </a:r>
            <a:r>
              <a:rPr lang="el-GR" sz="2400" dirty="0" smtClean="0"/>
              <a:t> και </a:t>
            </a:r>
            <a:r>
              <a:rPr lang="el-GR" sz="2400" b="1" dirty="0" smtClean="0"/>
              <a:t>αλκαλική</a:t>
            </a:r>
            <a:r>
              <a:rPr lang="el-GR" sz="2400" dirty="0" smtClean="0"/>
              <a:t> μορφή όλο το μόριο φέρει </a:t>
            </a:r>
            <a:r>
              <a:rPr lang="el-GR" sz="2400" i="1" dirty="0" smtClean="0"/>
              <a:t>ένα</a:t>
            </a:r>
            <a:r>
              <a:rPr lang="el-GR" sz="2400" dirty="0" smtClean="0"/>
              <a:t> μόνο είδος φορτίου (θετικό, ή αρνητικό αντίστοιχα)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Αποτέλεσμα: ασκείται μια σημαντική </a:t>
            </a:r>
            <a:r>
              <a:rPr lang="el-GR" sz="2400" b="1" dirty="0" smtClean="0"/>
              <a:t>ηλεκτροστατική άπωση </a:t>
            </a:r>
            <a:r>
              <a:rPr lang="el-GR" sz="2400" dirty="0" smtClean="0"/>
              <a:t>μεταξύ των μορίων. </a:t>
            </a:r>
            <a:endParaRPr lang="el-GR" sz="2400" dirty="0"/>
          </a:p>
        </p:txBody>
      </p:sp>
      <p:grpSp>
        <p:nvGrpSpPr>
          <p:cNvPr id="12" name="11 - Ομάδα"/>
          <p:cNvGrpSpPr/>
          <p:nvPr/>
        </p:nvGrpSpPr>
        <p:grpSpPr>
          <a:xfrm>
            <a:off x="67468" y="3000372"/>
            <a:ext cx="9009062" cy="1928826"/>
            <a:chOff x="67469" y="3143248"/>
            <a:chExt cx="9009062" cy="1928826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67469" y="3286124"/>
            <a:ext cx="9009062" cy="153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ChemSketch" r:id="rId3" imgW="9009720" imgH="1539360" progId="ACD.ChemSketch.20">
                    <p:embed/>
                  </p:oleObj>
                </mc:Choice>
                <mc:Fallback>
                  <p:oleObj name="ChemSketch" r:id="rId3" imgW="9009720" imgH="15393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69" y="3286124"/>
                          <a:ext cx="9009062" cy="153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5 - Ορθογώνιο"/>
            <p:cNvSpPr/>
            <p:nvPr/>
          </p:nvSpPr>
          <p:spPr>
            <a:xfrm>
              <a:off x="557184" y="3429000"/>
              <a:ext cx="1500198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πρωτεΐνη</a:t>
              </a:r>
              <a:endParaRPr lang="el-GR" dirty="0"/>
            </a:p>
          </p:txBody>
        </p:sp>
        <p:sp>
          <p:nvSpPr>
            <p:cNvPr id="7" name="6 - Ορθογώνιο"/>
            <p:cNvSpPr/>
            <p:nvPr/>
          </p:nvSpPr>
          <p:spPr>
            <a:xfrm>
              <a:off x="3690931" y="3429000"/>
              <a:ext cx="1571636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πρωτεΐνη</a:t>
              </a:r>
              <a:endParaRPr lang="el-GR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7038992" y="3429000"/>
              <a:ext cx="1571636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πρωτεΐνη</a:t>
              </a:r>
              <a:endParaRPr lang="el-GR" dirty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3714744" y="4500570"/>
              <a:ext cx="1571636" cy="3571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πρωτεΐνη</a:t>
              </a:r>
              <a:endParaRPr lang="el-GR" dirty="0"/>
            </a:p>
          </p:txBody>
        </p:sp>
        <p:sp>
          <p:nvSpPr>
            <p:cNvPr id="10" name="9 - Αριστερό άγκιστρο"/>
            <p:cNvSpPr/>
            <p:nvPr/>
          </p:nvSpPr>
          <p:spPr>
            <a:xfrm>
              <a:off x="3071802" y="3143248"/>
              <a:ext cx="285752" cy="1928826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1" name="10 - Αριστερό άγκιστρο"/>
            <p:cNvSpPr/>
            <p:nvPr/>
          </p:nvSpPr>
          <p:spPr>
            <a:xfrm rot="10800000">
              <a:off x="5715008" y="3143248"/>
              <a:ext cx="285752" cy="1928826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3" name="12 - TextBox"/>
          <p:cNvSpPr txBox="1"/>
          <p:nvPr/>
        </p:nvSpPr>
        <p:spPr>
          <a:xfrm>
            <a:off x="3143240" y="5286388"/>
            <a:ext cx="2857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Ουδέτερη μορφή (</a:t>
            </a:r>
            <a:r>
              <a:rPr lang="el-GR" sz="2400" b="1" dirty="0" smtClean="0">
                <a:latin typeface="+mn-lt"/>
              </a:rPr>
              <a:t>θετικά</a:t>
            </a:r>
            <a:r>
              <a:rPr lang="el-GR" sz="2400" dirty="0" smtClean="0">
                <a:latin typeface="+mn-lt"/>
              </a:rPr>
              <a:t> και </a:t>
            </a:r>
            <a:r>
              <a:rPr lang="el-GR" sz="2400" b="1" dirty="0" smtClean="0">
                <a:latin typeface="+mn-lt"/>
              </a:rPr>
              <a:t>αρνητικά</a:t>
            </a:r>
            <a:r>
              <a:rPr lang="el-GR" sz="2400" dirty="0" smtClean="0">
                <a:latin typeface="+mn-lt"/>
              </a:rPr>
              <a:t> φορτία)</a:t>
            </a:r>
            <a:endParaRPr lang="el-GR" sz="2400" dirty="0">
              <a:latin typeface="+mn-lt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6429356" y="4929198"/>
            <a:ext cx="27146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Άπωση μεταξύ μορίων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07941" y="3929066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820000"/>
                </a:solidFill>
                <a:latin typeface="+mn-lt"/>
              </a:rPr>
              <a:t>Όξινη μορφή (</a:t>
            </a:r>
            <a:r>
              <a:rPr lang="el-GR" b="1" dirty="0" smtClean="0">
                <a:solidFill>
                  <a:srgbClr val="820000"/>
                </a:solidFill>
                <a:latin typeface="+mn-lt"/>
              </a:rPr>
              <a:t>μόνο θετικά φορτία</a:t>
            </a:r>
            <a:r>
              <a:rPr lang="el-GR" dirty="0" smtClean="0">
                <a:solidFill>
                  <a:srgbClr val="820000"/>
                </a:solidFill>
                <a:latin typeface="+mn-lt"/>
              </a:rPr>
              <a:t>)</a:t>
            </a:r>
            <a:endParaRPr lang="el-GR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008799" y="392906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4A82"/>
                </a:solidFill>
                <a:latin typeface="+mn-lt"/>
              </a:rPr>
              <a:t>Αλκαλική μορφή (</a:t>
            </a:r>
            <a:r>
              <a:rPr lang="el-GR" b="1" dirty="0" smtClean="0">
                <a:solidFill>
                  <a:srgbClr val="004A82"/>
                </a:solidFill>
                <a:latin typeface="+mn-lt"/>
              </a:rPr>
              <a:t>μόνο αρνητικά φορτία</a:t>
            </a:r>
            <a:r>
              <a:rPr lang="el-GR" dirty="0" smtClean="0">
                <a:solidFill>
                  <a:srgbClr val="004A82"/>
                </a:solidFill>
                <a:latin typeface="+mn-lt"/>
              </a:rPr>
              <a:t>)</a:t>
            </a:r>
            <a:endParaRPr lang="el-GR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0" y="4929198"/>
            <a:ext cx="30003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Άπωση μεταξύ μορίων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09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Ακραίες τιμές </a:t>
            </a:r>
            <a:r>
              <a:rPr lang="en-US" dirty="0" smtClean="0"/>
              <a:t>pH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Όταν η πρωτεΐνη βρίσκεται σε </a:t>
            </a:r>
            <a:r>
              <a:rPr lang="el-GR" sz="2400" b="1" dirty="0" smtClean="0"/>
              <a:t>όξινο</a:t>
            </a:r>
            <a:r>
              <a:rPr lang="el-GR" sz="2400" dirty="0" smtClean="0"/>
              <a:t> διάλυμα (</a:t>
            </a:r>
            <a:r>
              <a:rPr lang="en-US" sz="2400" b="1" i="1" dirty="0" smtClean="0"/>
              <a:t>p</a:t>
            </a:r>
            <a:r>
              <a:rPr lang="en-US" sz="2400" b="1" dirty="0" smtClean="0"/>
              <a:t>H</a:t>
            </a:r>
            <a:r>
              <a:rPr lang="el-GR" sz="2400" b="1" dirty="0" smtClean="0"/>
              <a:t>&lt;</a:t>
            </a:r>
            <a:r>
              <a:rPr lang="en-US" sz="2400" b="1" i="1" dirty="0" smtClean="0"/>
              <a:t>p</a:t>
            </a:r>
            <a:r>
              <a:rPr lang="en-US" sz="2400" b="1" dirty="0" smtClean="0"/>
              <a:t>I</a:t>
            </a:r>
            <a:r>
              <a:rPr lang="el-GR" sz="2400" dirty="0" smtClean="0"/>
              <a:t>), οι αμινομάδες  είναι φορτισμένες (-ΝΗ</a:t>
            </a:r>
            <a:r>
              <a:rPr lang="el-GR" sz="2400" baseline="-25000" dirty="0" smtClean="0"/>
              <a:t>3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Όταν βρίσκεται σε </a:t>
            </a:r>
            <a:r>
              <a:rPr lang="el-GR" sz="2400" b="1" dirty="0" smtClean="0"/>
              <a:t>αλκαλικό</a:t>
            </a:r>
            <a:r>
              <a:rPr lang="el-GR" sz="2400" dirty="0" smtClean="0"/>
              <a:t> (</a:t>
            </a:r>
            <a:r>
              <a:rPr lang="en-US" sz="2400" b="1" i="1" dirty="0" smtClean="0"/>
              <a:t>p</a:t>
            </a:r>
            <a:r>
              <a:rPr lang="en-US" sz="2400" b="1" dirty="0" smtClean="0"/>
              <a:t>H</a:t>
            </a:r>
            <a:r>
              <a:rPr lang="el-GR" sz="2400" b="1" dirty="0" smtClean="0"/>
              <a:t>&gt;</a:t>
            </a:r>
            <a:r>
              <a:rPr lang="en-US" sz="2400" b="1" i="1" dirty="0" smtClean="0"/>
              <a:t>p</a:t>
            </a:r>
            <a:r>
              <a:rPr lang="en-US" sz="2400" b="1" dirty="0" smtClean="0"/>
              <a:t>I</a:t>
            </a:r>
            <a:r>
              <a:rPr lang="el-GR" sz="2400" dirty="0" smtClean="0"/>
              <a:t>), είναι φορτισμένες μόνο οι καρβοξυλικές ομάδες (</a:t>
            </a:r>
            <a:r>
              <a:rPr lang="en-US" sz="2400" dirty="0" smtClean="0"/>
              <a:t>COO</a:t>
            </a:r>
            <a:r>
              <a:rPr lang="el-GR" sz="2400" baseline="30000" dirty="0" smtClean="0"/>
              <a:t>-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Στην </a:t>
            </a:r>
            <a:r>
              <a:rPr lang="el-GR" sz="2400" b="1" dirty="0" smtClean="0"/>
              <a:t>όξινη</a:t>
            </a:r>
            <a:r>
              <a:rPr lang="el-GR" sz="2400" dirty="0" smtClean="0"/>
              <a:t> και </a:t>
            </a:r>
            <a:r>
              <a:rPr lang="el-GR" sz="2400" b="1" dirty="0" smtClean="0"/>
              <a:t>αλκαλική</a:t>
            </a:r>
            <a:r>
              <a:rPr lang="el-GR" sz="2400" dirty="0" smtClean="0"/>
              <a:t> μορφή όλο το μόριο φέρει </a:t>
            </a:r>
            <a:r>
              <a:rPr lang="el-GR" sz="2400" b="1" dirty="0" smtClean="0"/>
              <a:t>ένα</a:t>
            </a:r>
            <a:r>
              <a:rPr lang="el-GR" sz="2400" dirty="0" smtClean="0"/>
              <a:t> μόνο είδος φορτίου (θετικό, ή αρνητικό αντίστοιχα) με αποτέλεσμα να ασκείται μια σημαντική </a:t>
            </a:r>
            <a:r>
              <a:rPr lang="el-GR" sz="2400" b="1" dirty="0" smtClean="0"/>
              <a:t>ηλεκτροστατική άπωση </a:t>
            </a:r>
            <a:r>
              <a:rPr lang="el-GR" sz="2400" dirty="0" smtClean="0"/>
              <a:t>μεταξύ των μορίων. </a:t>
            </a:r>
          </a:p>
          <a:p>
            <a:pPr>
              <a:spcAft>
                <a:spcPts val="600"/>
              </a:spcAft>
            </a:pPr>
            <a:endParaRPr lang="el-GR" sz="2400" dirty="0" smtClean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50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Ενδιάμεσο </a:t>
            </a:r>
            <a:r>
              <a:rPr lang="en-US" dirty="0" smtClean="0"/>
              <a:t>pH: </a:t>
            </a:r>
            <a:r>
              <a:rPr lang="el-GR" dirty="0" smtClean="0"/>
              <a:t>Ισοηλεκτρικό σημείο πρωτεϊνών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20162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Στο </a:t>
            </a:r>
            <a:r>
              <a:rPr lang="el-GR" sz="2400" b="1" dirty="0" smtClean="0"/>
              <a:t>ισοηλεκτρικό σημείο </a:t>
            </a:r>
            <a:r>
              <a:rPr lang="el-GR" sz="2400" dirty="0" smtClean="0"/>
              <a:t>(</a:t>
            </a:r>
            <a:r>
              <a:rPr lang="en-US" sz="2400" dirty="0" smtClean="0"/>
              <a:t>p</a:t>
            </a:r>
            <a:r>
              <a:rPr lang="en-US" sz="2400" i="1" dirty="0" smtClean="0"/>
              <a:t>I</a:t>
            </a:r>
            <a:r>
              <a:rPr lang="el-GR" sz="2400" dirty="0" smtClean="0"/>
              <a:t>) συνυπάρχουν </a:t>
            </a:r>
            <a:r>
              <a:rPr lang="el-GR" sz="2400" u="sng" dirty="0" smtClean="0"/>
              <a:t>θετικά</a:t>
            </a:r>
            <a:r>
              <a:rPr lang="el-GR" sz="2400" dirty="0" smtClean="0"/>
              <a:t> και </a:t>
            </a:r>
            <a:r>
              <a:rPr lang="el-GR" sz="2400" u="sng" dirty="0" smtClean="0"/>
              <a:t>αρνητικά</a:t>
            </a:r>
            <a:r>
              <a:rPr lang="el-GR" sz="2400" dirty="0" smtClean="0"/>
              <a:t> φορτία σε κάθε μόριο (</a:t>
            </a:r>
            <a:r>
              <a:rPr lang="el-GR" sz="2400" u="sng" dirty="0" smtClean="0"/>
              <a:t>διπλά φορτισμένη </a:t>
            </a:r>
            <a:r>
              <a:rPr lang="el-GR" sz="2400" dirty="0" smtClean="0"/>
              <a:t>ιοντική μορφή) με αποτέλεσμα αυτό να προσανατολίζεται σε σχέση με τα γειτονικά προς αυτό μόρια που έχουν αντίστοιχα φορτία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endParaRPr lang="el-GR" sz="2400" dirty="0"/>
          </a:p>
        </p:txBody>
      </p:sp>
      <p:grpSp>
        <p:nvGrpSpPr>
          <p:cNvPr id="5" name="7 - Ομάδα"/>
          <p:cNvGrpSpPr/>
          <p:nvPr/>
        </p:nvGrpSpPr>
        <p:grpSpPr>
          <a:xfrm>
            <a:off x="1786040" y="2857496"/>
            <a:ext cx="5571920" cy="1656184"/>
            <a:chOff x="1547664" y="1700808"/>
            <a:chExt cx="5571920" cy="16561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7664" y="1700808"/>
              <a:ext cx="557192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- TextBox"/>
            <p:cNvSpPr txBox="1"/>
            <p:nvPr/>
          </p:nvSpPr>
          <p:spPr>
            <a:xfrm>
              <a:off x="2987824" y="2276872"/>
              <a:ext cx="35137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2400" b="1" dirty="0" smtClean="0"/>
                <a:t>ή</a:t>
              </a:r>
              <a:endParaRPr lang="el-GR" b="1" dirty="0"/>
            </a:p>
          </p:txBody>
        </p:sp>
      </p:grpSp>
      <p:sp>
        <p:nvSpPr>
          <p:cNvPr id="8" name="Ορθογώνιο 7"/>
          <p:cNvSpPr/>
          <p:nvPr/>
        </p:nvSpPr>
        <p:spPr>
          <a:xfrm>
            <a:off x="323528" y="451368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400" dirty="0" smtClean="0">
                <a:latin typeface="+mn-lt"/>
              </a:rPr>
              <a:t>Αποτέλεσμα</a:t>
            </a:r>
            <a:r>
              <a:rPr lang="el-GR" sz="2400" dirty="0">
                <a:latin typeface="+mn-lt"/>
              </a:rPr>
              <a:t>: </a:t>
            </a:r>
            <a:r>
              <a:rPr lang="el-GR" sz="2400" b="1" dirty="0">
                <a:latin typeface="+mn-lt"/>
              </a:rPr>
              <a:t>εμφανίζεται ηλεκτροστατική έλξη </a:t>
            </a:r>
            <a:r>
              <a:rPr lang="el-GR" sz="2400" dirty="0">
                <a:latin typeface="+mn-lt"/>
              </a:rPr>
              <a:t>μεταξύ των μακρομορίων των πρωτεϊνών  με αποτέλεσμα αυτές να </a:t>
            </a:r>
            <a:r>
              <a:rPr lang="el-GR" sz="2400" b="1" dirty="0">
                <a:latin typeface="+mn-lt"/>
              </a:rPr>
              <a:t>συσσωματώνονται</a:t>
            </a:r>
            <a:r>
              <a:rPr lang="el-GR" sz="2400" dirty="0">
                <a:latin typeface="+mn-lt"/>
              </a:rPr>
              <a:t> και τελικά να </a:t>
            </a:r>
            <a:r>
              <a:rPr lang="el-GR" sz="2400" b="1" dirty="0">
                <a:latin typeface="+mn-lt"/>
              </a:rPr>
              <a:t>καθιζάνουν</a:t>
            </a:r>
            <a:r>
              <a:rPr lang="el-GR" sz="2400" dirty="0">
                <a:latin typeface="+mn-lt"/>
              </a:rPr>
              <a:t> από τα υδατικά τους διαλύματα. </a:t>
            </a:r>
          </a:p>
          <a:p>
            <a:pPr marL="269875"/>
            <a:r>
              <a:rPr lang="el-GR" sz="2400" dirty="0">
                <a:latin typeface="+mn-lt"/>
              </a:rPr>
              <a:t>Το φαινόμενο λέγεται </a:t>
            </a:r>
            <a:r>
              <a:rPr lang="el-GR" sz="2400" b="1" dirty="0">
                <a:latin typeface="+mn-lt"/>
              </a:rPr>
              <a:t>κροκίδωση</a:t>
            </a:r>
            <a:r>
              <a:rPr lang="el-GR" sz="2400" dirty="0">
                <a:latin typeface="+mn-lt"/>
              </a:rPr>
              <a:t>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5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153</TotalTime>
  <Words>2380</Words>
  <Application>Microsoft Office PowerPoint</Application>
  <PresentationFormat>Προβολή στην οθόνη (4:3)</PresentationFormat>
  <Paragraphs>261</Paragraphs>
  <Slides>33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OC_template_updated</vt:lpstr>
      <vt:lpstr>1_OC_template_updated</vt:lpstr>
      <vt:lpstr>2_OC_template_updated</vt:lpstr>
      <vt:lpstr>3_OC_template_updated</vt:lpstr>
      <vt:lpstr>ChemSketch</vt:lpstr>
      <vt:lpstr>Εργαστήριο  Επιστήμης Υλικών ΙΙ</vt:lpstr>
      <vt:lpstr>Βασικοί όροι</vt:lpstr>
      <vt:lpstr>Στόχος του εργαστηριακού μαθήματος</vt:lpstr>
      <vt:lpstr>Γενικά (1 από 2) </vt:lpstr>
      <vt:lpstr>Γενικά (2 από 2) </vt:lpstr>
      <vt:lpstr>Επίδραση του pH (1 από 2)</vt:lpstr>
      <vt:lpstr>Επίδραση του pH (2 από 2)</vt:lpstr>
      <vt:lpstr>Ακραίες τιμές pH</vt:lpstr>
      <vt:lpstr>Ενδιάμεσο pH: Ισοηλεκτρικό σημείο πρωτεϊνών</vt:lpstr>
      <vt:lpstr>Καζεΐνη: η πρωτεΐνη του γάλακτος  (1 από 2)</vt:lpstr>
      <vt:lpstr>Καζεΐνη: η πρωτεΐνη του γάλακτος  (2 από 2)</vt:lpstr>
      <vt:lpstr>Η μορφή της καζεΐνης στο γάλα</vt:lpstr>
      <vt:lpstr>Κροκίδωση του γάλακτος</vt:lpstr>
      <vt:lpstr>Σκοπός του πειράματος</vt:lpstr>
      <vt:lpstr>Απαιτούμενα όργανα και αντιδραστήρια</vt:lpstr>
      <vt:lpstr>Διαδικασία παρασκευής της καζεΐνης (1 από 3)</vt:lpstr>
      <vt:lpstr>Διαδικασία παρασκευής της καζεΐνης (2 από 3)</vt:lpstr>
      <vt:lpstr>Διαδικασία παρασκευής της καζεΐνης (3 από 3)</vt:lpstr>
      <vt:lpstr>Έλεγχος καζεΐνης ως πρωτεϊνικού υλικού (1 από 3)</vt:lpstr>
      <vt:lpstr>Έλεγχος καζεΐνης ως πρωτεϊνικού υλικού (2 από 3)</vt:lpstr>
      <vt:lpstr>Έλεγχος καζεΐνης ως πρωτεϊνικού υλικού (3 από 3)</vt:lpstr>
      <vt:lpstr>Φύλλο παρουσίασης αποτελεσμάτων </vt:lpstr>
      <vt:lpstr>Φύλλο παρουσίασης αποτελεσμάτων </vt:lpstr>
      <vt:lpstr>Ερωτήσεις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23</cp:revision>
  <dcterms:created xsi:type="dcterms:W3CDTF">2013-09-12T12:40:04Z</dcterms:created>
  <dcterms:modified xsi:type="dcterms:W3CDTF">2015-02-27T14:06:59Z</dcterms:modified>
</cp:coreProperties>
</file>