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4"/>
  </p:notesMasterIdLst>
  <p:handoutMasterIdLst>
    <p:handoutMasterId r:id="rId25"/>
  </p:handoutMasterIdLst>
  <p:sldIdLst>
    <p:sldId id="256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84" r:id="rId11"/>
    <p:sldId id="279" r:id="rId12"/>
    <p:sldId id="280" r:id="rId13"/>
    <p:sldId id="281" r:id="rId14"/>
    <p:sldId id="282" r:id="rId15"/>
    <p:sldId id="283" r:id="rId16"/>
    <p:sldId id="257" r:id="rId17"/>
    <p:sldId id="262" r:id="rId18"/>
    <p:sldId id="264" r:id="rId19"/>
    <p:sldId id="269" r:id="rId20"/>
    <p:sldId id="270" r:id="rId21"/>
    <p:sldId id="266" r:id="rId22"/>
    <p:sldId id="261" r:id="rId23"/>
  </p:sldIdLst>
  <p:sldSz cx="9144000" cy="6858000" type="screen4x3"/>
  <p:notesSz cx="7104063" cy="10234613"/>
  <p:custDataLst>
    <p:tags r:id="rId26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60" autoAdjust="0"/>
    <p:restoredTop sz="94660"/>
  </p:normalViewPr>
  <p:slideViewPr>
    <p:cSldViewPr>
      <p:cViewPr varScale="1">
        <p:scale>
          <a:sx n="111" d="100"/>
          <a:sy n="111" d="100"/>
        </p:scale>
        <p:origin x="-177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gs" Target="tags/tag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16/11/2015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16/11/2015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17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17500" y="722313"/>
            <a:ext cx="8637588" cy="762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ίνακα 2"/>
          <p:cNvSpPr>
            <a:spLocks noGrp="1"/>
          </p:cNvSpPr>
          <p:nvPr>
            <p:ph type="tbl" idx="1"/>
          </p:nvPr>
        </p:nvSpPr>
        <p:spPr>
          <a:xfrm>
            <a:off x="328613" y="1941513"/>
            <a:ext cx="8208962" cy="411480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3433763" y="63436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l-GR" alt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6108700" y="634365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l-GR" alt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146050" y="63611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2AEBCAF-A7E3-413F-8385-ACF2EC61BDEF}" type="slidenum">
              <a:rPr lang="el-GR" altLang="el-GR"/>
              <a:pPr/>
              <a:t>‹#›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4286529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  <p:sldLayoutId id="214748370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</a:t>
            </a:r>
            <a:r>
              <a:rPr lang="en-US" sz="2600" b="1" dirty="0" smtClean="0"/>
              <a:t>15</a:t>
            </a:r>
            <a:r>
              <a:rPr lang="el-GR" sz="2600" dirty="0" smtClean="0"/>
              <a:t>: </a:t>
            </a:r>
            <a:r>
              <a:rPr lang="el-GR" altLang="el-GR" sz="2800" dirty="0"/>
              <a:t>Απώλεια θρεπτικών συστατικών κατά την επεξεργασία/Παρασκευή </a:t>
            </a:r>
            <a:r>
              <a:rPr lang="el-GR" altLang="el-GR" sz="2800" dirty="0" smtClean="0"/>
              <a:t>τροφίμων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Αισθητικής και Κοσμητολογίας</a:t>
            </a:r>
            <a:endParaRPr lang="en-US" sz="2200" dirty="0" smtClean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 </a:t>
            </a:r>
            <a:r>
              <a:rPr lang="en-US" altLang="el-GR" dirty="0"/>
              <a:t>C (</a:t>
            </a:r>
            <a:r>
              <a:rPr lang="el-GR" altLang="el-GR" dirty="0"/>
              <a:t>συν)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Αλκαλικές ουσίες: δε βάζουμε σόδα για διατήρηση χρώματος</a:t>
            </a:r>
          </a:p>
          <a:p>
            <a:r>
              <a:rPr lang="el-GR" dirty="0"/>
              <a:t>Χαλκός: ίχνη καταστρέφουν μεγάλη ποσότητα, γι’αυτό όχι χάλκινα σκεύη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Χωρίς προφύλαξη χάνεται συνήθως το 50%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Χύτρα περιορίζει απώλειες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Κατάψυξη διατηρεί πολύ, η επεξεργασία πριν καταστρέφει ~25%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Κονσερβοποίηση</a:t>
            </a:r>
            <a:r>
              <a:rPr lang="el-GR" dirty="0"/>
              <a:t>: απώλειες ~ 25%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0680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Β1, Α και καροτενοειδή</a:t>
            </a:r>
            <a:endParaRPr lang="el-GR" alt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/>
              <a:t>Β1: </a:t>
            </a:r>
          </a:p>
          <a:p>
            <a:r>
              <a:rPr lang="el-GR" dirty="0"/>
              <a:t>λιγότερο ευαίσθητη από τη Βιτ C</a:t>
            </a:r>
          </a:p>
          <a:p>
            <a:r>
              <a:rPr lang="el-GR" dirty="0"/>
              <a:t>Προσοχή στο ρύζι, </a:t>
            </a:r>
          </a:p>
          <a:p>
            <a:pPr lvl="1"/>
            <a:r>
              <a:rPr lang="el-GR" dirty="0"/>
              <a:t>να μη πλένεται αν είναι καθαρό</a:t>
            </a:r>
          </a:p>
          <a:p>
            <a:pPr lvl="1"/>
            <a:r>
              <a:rPr lang="el-GR" dirty="0"/>
              <a:t>Να βράζουμε σε λίγο νερό</a:t>
            </a:r>
          </a:p>
          <a:p>
            <a:pPr marL="0" indent="0">
              <a:buNone/>
            </a:pPr>
            <a:r>
              <a:rPr lang="el-GR" b="1" dirty="0"/>
              <a:t>Βιτ Α και καροτενοειδή</a:t>
            </a:r>
          </a:p>
          <a:p>
            <a:r>
              <a:rPr lang="el-GR" dirty="0"/>
              <a:t>Γενικά ανθεκτικές, λιποδιαλυτές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0653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Βιταμίνες Ε και Β12</a:t>
            </a:r>
            <a:endParaRPr lang="el-GR" alt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/>
              <a:t>Βιτ Ε</a:t>
            </a:r>
          </a:p>
          <a:p>
            <a:r>
              <a:rPr lang="el-GR" dirty="0"/>
              <a:t>Ευαίσθητη στο φως</a:t>
            </a:r>
          </a:p>
          <a:p>
            <a:r>
              <a:rPr lang="el-GR" dirty="0"/>
              <a:t>Καταστρέφεται αργά στο τηγάνισμα</a:t>
            </a:r>
          </a:p>
          <a:p>
            <a:r>
              <a:rPr lang="el-GR" dirty="0"/>
              <a:t>Είναι ασταθής στα κατεψυγμένα </a:t>
            </a:r>
          </a:p>
          <a:p>
            <a:pPr marL="0" indent="0">
              <a:buNone/>
            </a:pPr>
            <a:r>
              <a:rPr lang="el-GR" b="1" dirty="0"/>
              <a:t>Βιτ Β12</a:t>
            </a:r>
          </a:p>
          <a:p>
            <a:r>
              <a:rPr lang="el-GR" dirty="0"/>
              <a:t>Σταθερή σε συνήθης συνθήκες</a:t>
            </a:r>
          </a:p>
          <a:p>
            <a:r>
              <a:rPr lang="el-GR" dirty="0"/>
              <a:t>Μεγάλες θερμοκρασίες -20%</a:t>
            </a:r>
          </a:p>
          <a:p>
            <a:r>
              <a:rPr lang="el-GR" dirty="0"/>
              <a:t>Παστερίωση -7%, βράσιμο -30%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6103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Φυλλικό οξύ</a:t>
            </a:r>
            <a:endParaRPr lang="el-GR" altLang="el-GR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Θερμότητα </a:t>
            </a:r>
            <a:r>
              <a:rPr lang="el-GR" altLang="el-GR" dirty="0"/>
              <a:t>σε αλκαλικό περιβάλλον</a:t>
            </a:r>
          </a:p>
          <a:p>
            <a:r>
              <a:rPr lang="el-GR" altLang="el-GR" dirty="0"/>
              <a:t>Κονσερβοποίηση και μαγείρεμα των λαχανικών -50%</a:t>
            </a:r>
          </a:p>
          <a:p>
            <a:r>
              <a:rPr lang="el-GR" altLang="el-GR" dirty="0"/>
              <a:t>Λιγότερη η απώλεια στο </a:t>
            </a:r>
            <a:r>
              <a:rPr lang="el-GR" altLang="el-GR" dirty="0" smtClean="0"/>
              <a:t>μαγείρεμα </a:t>
            </a:r>
            <a:r>
              <a:rPr lang="el-GR" altLang="el-GR" dirty="0"/>
              <a:t>κρέατος και αβγού</a:t>
            </a:r>
          </a:p>
          <a:p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97428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4000" dirty="0"/>
              <a:t>Πλεονεκτήματα επεξεργασίας τροφίμων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Καταστρέφονται αναστολείς θρυψίνης στα χορταρικά</a:t>
            </a:r>
          </a:p>
          <a:p>
            <a:r>
              <a:rPr lang="el-GR" dirty="0"/>
              <a:t>Απελευθερώνεται νιασίνη</a:t>
            </a:r>
          </a:p>
          <a:p>
            <a:r>
              <a:rPr lang="el-GR" dirty="0"/>
              <a:t>Καταστρέφονται παθογόνοι μικροοργανισμοί</a:t>
            </a:r>
          </a:p>
          <a:p>
            <a:r>
              <a:rPr lang="el-GR" dirty="0"/>
              <a:t>Ενίοτε καλύτερη γεύση και φθηνότερα</a:t>
            </a:r>
          </a:p>
          <a:p>
            <a:pPr marL="0" indent="0">
              <a:buNone/>
            </a:pPr>
            <a:r>
              <a:rPr lang="el-GR" dirty="0"/>
              <a:t>Βιομηχανοποίηση και μαγείρεμα στο σπίτι προκαλούν παρόμοιες απώλειες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7636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/>
              <a:t>Αναστασία Κανέλλου 2014. Αναστασία </a:t>
            </a:r>
            <a:r>
              <a:rPr lang="el-GR" sz="2000" dirty="0" smtClean="0"/>
              <a:t>Κανέλλου</a:t>
            </a:r>
            <a:r>
              <a:rPr lang="el-GR" sz="2000" dirty="0"/>
              <a:t>. «Διατροφή-Διαιτολογία. Ενότητα </a:t>
            </a:r>
            <a:r>
              <a:rPr lang="en-US" sz="2000" dirty="0" smtClean="0"/>
              <a:t>15</a:t>
            </a:r>
            <a:r>
              <a:rPr lang="el-GR" sz="2000" dirty="0" smtClean="0"/>
              <a:t>: </a:t>
            </a:r>
            <a:r>
              <a:rPr lang="el-GR" sz="2000" dirty="0"/>
              <a:t>Απώλεια θρεπτικών συστατικών κατά την επεξεργασία/Παρασκευή </a:t>
            </a:r>
            <a:r>
              <a:rPr lang="el-GR" sz="2000" dirty="0" smtClean="0"/>
              <a:t>τροφίμων». 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Απώλεια θρεπτικών συστατικών κατά την επεξεργασία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Πίνακες συνθέσεως τροφίμων για την περιεκτικότητα σε θρεπτικά συστατικά</a:t>
            </a:r>
          </a:p>
          <a:p>
            <a:r>
              <a:rPr lang="el-GR" dirty="0"/>
              <a:t>Σύσταση αλλάζει με επεξεργασία</a:t>
            </a:r>
          </a:p>
          <a:p>
            <a:pPr lvl="1"/>
            <a:r>
              <a:rPr lang="el-GR" dirty="0"/>
              <a:t>Βιομηχανική ή </a:t>
            </a:r>
          </a:p>
          <a:p>
            <a:pPr lvl="1"/>
            <a:r>
              <a:rPr lang="el-GR" dirty="0"/>
              <a:t>Οικιακή </a:t>
            </a:r>
          </a:p>
          <a:p>
            <a:pPr lvl="2"/>
            <a:r>
              <a:rPr lang="el-GR" dirty="0"/>
              <a:t>Μαγείρεμα</a:t>
            </a:r>
          </a:p>
          <a:p>
            <a:pPr lvl="2"/>
            <a:r>
              <a:rPr lang="el-GR" dirty="0"/>
              <a:t>Κατάψυξη</a:t>
            </a:r>
          </a:p>
          <a:p>
            <a:r>
              <a:rPr lang="el-GR" dirty="0"/>
              <a:t>Αλλαγές στη</a:t>
            </a:r>
          </a:p>
          <a:p>
            <a:pPr lvl="1"/>
            <a:r>
              <a:rPr lang="el-GR" dirty="0"/>
              <a:t>Στη Θρεπτική αξία</a:t>
            </a:r>
          </a:p>
          <a:p>
            <a:pPr lvl="1"/>
            <a:r>
              <a:rPr lang="el-GR" dirty="0"/>
              <a:t>Σχηματισμός τοξινών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4653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Μεταβολές των θρεπτικών συστατικών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Πρωτεΐνες</a:t>
            </a:r>
          </a:p>
          <a:p>
            <a:r>
              <a:rPr lang="el-GR" dirty="0"/>
              <a:t>Ελεύθερα αμινοξέα + υδατάνθρακες -&gt; ψηλές θερμοκρασίες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l-GR" dirty="0" smtClean="0"/>
              <a:t> </a:t>
            </a:r>
            <a:r>
              <a:rPr lang="el-GR" dirty="0"/>
              <a:t>Μaillard reaction -&gt; μη αφομοιώσιμα κατά –15%</a:t>
            </a:r>
          </a:p>
          <a:p>
            <a:r>
              <a:rPr lang="el-GR" dirty="0"/>
              <a:t>Πχ Ξεροψημένο ψωμί, δημητριακά πρωινού έχουν λιγότερη λυσίνη -&gt; χορτοφάγοι !</a:t>
            </a:r>
          </a:p>
          <a:p>
            <a:r>
              <a:rPr lang="el-GR" dirty="0"/>
              <a:t>Πχ Ξεροψημένο κρέας: περιέχει πολύ πρωτεΐνη</a:t>
            </a:r>
          </a:p>
          <a:p>
            <a:r>
              <a:rPr lang="el-GR" dirty="0"/>
              <a:t>Προστατεύει το αποβουτυρωμένο γάλα πριν το ψήσιμο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2197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Μεταβολές στους υδατάνθρακες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Ωφελούνται από το ψήσιμο</a:t>
            </a:r>
          </a:p>
          <a:p>
            <a:r>
              <a:rPr lang="el-GR" altLang="el-GR" dirty="0"/>
              <a:t>Πέπτονται καλύτερα γιατί σπάνε κυτταρικά τοιχώματα </a:t>
            </a:r>
            <a:r>
              <a:rPr lang="en-US" altLang="el-GR" dirty="0" smtClean="0">
                <a:sym typeface="Wingdings" pitchFamily="2" charset="2"/>
              </a:rPr>
              <a:t></a:t>
            </a:r>
            <a:r>
              <a:rPr lang="el-GR" altLang="el-GR" dirty="0" smtClean="0"/>
              <a:t>υδρολύεται </a:t>
            </a:r>
            <a:r>
              <a:rPr lang="el-GR" altLang="el-GR" dirty="0"/>
              <a:t>άμυλο</a:t>
            </a:r>
          </a:p>
          <a:p>
            <a:r>
              <a:rPr lang="el-GR" altLang="el-GR" dirty="0"/>
              <a:t>Η καραμελοποίηση δε μειώνει σημαντικά τη θρεπτική αξία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05279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Μεταβολές στα λιπίδια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l-GR" altLang="el-GR" sz="2800" dirty="0"/>
              <a:t>Στο τηγάνισμα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Στην επαναλαμβανόμενη χρήση (εκτός σπιτιού)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Κυκλικά ισομερή -&gt; πιθανή επίπτωση στην υγεία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Καταστρέφεται 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Λινολεϊκό οξύ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Βιταμίνη Ε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Μεταβολές μειώνονται όταν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Τηγανίσουμε λιγότερη ώρα 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Σε χαμηλότερη θερμοκρασία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Δεν ξαναχρησιμοποιούμε το ίδιο λάδι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Χρησιμοποιούμε ελαιόλαδο πάντα στο τηγάνισμα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2065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Μεταβολές στα μέταλλα/ιχνοστοιχεία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Το νερό του βρασίματος διαλύει τα μέταλλα/ιχνοστοιχεία </a:t>
            </a:r>
            <a:r>
              <a:rPr lang="en-US" altLang="el-GR" dirty="0" smtClean="0">
                <a:sym typeface="Wingdings" pitchFamily="2" charset="2"/>
              </a:rPr>
              <a:t></a:t>
            </a:r>
            <a:r>
              <a:rPr lang="el-GR" altLang="el-GR" dirty="0" smtClean="0"/>
              <a:t> </a:t>
            </a:r>
            <a:r>
              <a:rPr lang="el-GR" altLang="el-GR" dirty="0"/>
              <a:t>χάνονται με την απόχυση</a:t>
            </a:r>
          </a:p>
          <a:p>
            <a:r>
              <a:rPr lang="el-GR" altLang="el-GR" dirty="0"/>
              <a:t>Το φυλάμε για βάση σε άλλο φαγητό ή  μαγειρεύουμε χωρίς νερό δηλ στον ατμό </a:t>
            </a:r>
          </a:p>
          <a:p>
            <a:r>
              <a:rPr lang="el-GR" altLang="el-GR" dirty="0"/>
              <a:t>Κονσερβοποίηση καταστρέφει μέρος τους όταν έρχονται σε επαφή με τοίχωμα</a:t>
            </a:r>
          </a:p>
        </p:txBody>
      </p:sp>
    </p:spTree>
    <p:extLst>
      <p:ext uri="{BB962C8B-B14F-4D97-AF65-F5344CB8AC3E}">
        <p14:creationId xmlns:p14="http://schemas.microsoft.com/office/powerpoint/2010/main" val="180885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Μεταβολές στις βιταμίνες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Καταστροφή από ψηλή θερμοκρασία μαγειρέματος</a:t>
            </a:r>
          </a:p>
          <a:p>
            <a:r>
              <a:rPr lang="el-GR" altLang="el-GR" dirty="0"/>
              <a:t>Απώλεια στο νερό </a:t>
            </a:r>
            <a:endParaRPr lang="en-US" altLang="el-GR" dirty="0"/>
          </a:p>
          <a:p>
            <a:r>
              <a:rPr lang="el-GR" altLang="el-GR" dirty="0"/>
              <a:t>Διαφέρει πολύ η συμπεριφορά των βιταμινών </a:t>
            </a:r>
          </a:p>
        </p:txBody>
      </p:sp>
    </p:spTree>
    <p:extLst>
      <p:ext uri="{BB962C8B-B14F-4D97-AF65-F5344CB8AC3E}">
        <p14:creationId xmlns:p14="http://schemas.microsoft.com/office/powerpoint/2010/main" val="258183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31" name="Rectangle 6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Ευαισθησία βιταμινών</a:t>
            </a:r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762726"/>
              </p:ext>
            </p:extLst>
          </p:nvPr>
        </p:nvGraphicFramePr>
        <p:xfrm>
          <a:off x="457200" y="1341438"/>
          <a:ext cx="8363270" cy="51119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2654"/>
                <a:gridCol w="1672654"/>
                <a:gridCol w="1672654"/>
                <a:gridCol w="1672654"/>
                <a:gridCol w="1672654"/>
              </a:tblGrid>
              <a:tr h="567989">
                <a:tc>
                  <a:txBody>
                    <a:bodyPr/>
                    <a:lstStyle/>
                    <a:p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Οξυγόνο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Φως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Θερμότητα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μέταλλα</a:t>
                      </a:r>
                    </a:p>
                  </a:txBody>
                  <a:tcPr horzOverflow="overflow"/>
                </a:tc>
              </a:tr>
              <a:tr h="56798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horzOverflow="overflow"/>
                </a:tc>
              </a:tr>
              <a:tr h="5679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Β-καροτ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lang="el-GR" altLang="el-GR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</a:tr>
              <a:tr h="5679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horzOverflow="overflow"/>
                </a:tc>
              </a:tr>
              <a:tr h="5679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Β6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horzOverflow="overflow"/>
                </a:tc>
              </a:tr>
              <a:tr h="5679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Β12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lang="el-GR" altLang="el-GR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</a:tr>
              <a:tr h="5679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Φυλ.οξύ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lang="el-GR" altLang="el-GR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</a:tr>
              <a:tr h="5679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horzOverflow="overflow"/>
                </a:tc>
              </a:tr>
              <a:tr h="5679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Νιασίνη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03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Βιταμίνη </a:t>
            </a:r>
            <a:r>
              <a:rPr lang="en-US" dirty="0" smtClean="0"/>
              <a:t>C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Καταστρέφεται εύκολα </a:t>
            </a:r>
            <a:r>
              <a:rPr lang="el-GR" dirty="0" smtClean="0"/>
              <a:t>από</a:t>
            </a:r>
            <a:r>
              <a:rPr lang="en-US" dirty="0" smtClean="0"/>
              <a:t>:</a:t>
            </a:r>
            <a:endParaRPr lang="el-GR" dirty="0"/>
          </a:p>
          <a:p>
            <a:r>
              <a:rPr lang="el-GR" dirty="0"/>
              <a:t>Ένζυμα: όταν κοπεί το φυτό αδρανοποιείται η βιτ C εκτός εάν </a:t>
            </a:r>
            <a:r>
              <a:rPr lang="el-GR" dirty="0" smtClean="0"/>
              <a:t>άμεσα </a:t>
            </a:r>
            <a:r>
              <a:rPr lang="el-GR" dirty="0"/>
              <a:t>θερμανθεί στους 60Ο C</a:t>
            </a:r>
          </a:p>
          <a:p>
            <a:r>
              <a:rPr lang="el-GR" dirty="0"/>
              <a:t>Θερμότητα: ψηλές θερμοκρασίες για πολύ ώρα, γι’αυτό μειώνουμε το χρόνο βρασμού</a:t>
            </a:r>
          </a:p>
          <a:p>
            <a:r>
              <a:rPr lang="el-GR" dirty="0"/>
              <a:t>Οξυγόνο: αν βράσουμε το νερό καλά πριν βάλουμε τα λαχανικά περιορίζεται η βλάβη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903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311</TotalTime>
  <Words>1064</Words>
  <Application>Microsoft Office PowerPoint</Application>
  <PresentationFormat>Προβολή στην οθόνη (4:3)</PresentationFormat>
  <Paragraphs>187</Paragraphs>
  <Slides>21</Slides>
  <Notes>7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21</vt:i4>
      </vt:variant>
    </vt:vector>
  </HeadingPairs>
  <TitlesOfParts>
    <vt:vector size="23" baseType="lpstr">
      <vt:lpstr>template</vt:lpstr>
      <vt:lpstr>OC_template_updated</vt:lpstr>
      <vt:lpstr>Διατροφή-Διαιτολογία</vt:lpstr>
      <vt:lpstr>Απώλεια θρεπτικών συστατικών κατά την επεξεργασία</vt:lpstr>
      <vt:lpstr>Μεταβολές των θρεπτικών συστατικών</vt:lpstr>
      <vt:lpstr>Μεταβολές στους υδατάνθρακες</vt:lpstr>
      <vt:lpstr>Μεταβολές στα λιπίδια</vt:lpstr>
      <vt:lpstr>Μεταβολές στα μέταλλα/ιχνοστοιχεία</vt:lpstr>
      <vt:lpstr>Μεταβολές στις βιταμίνες</vt:lpstr>
      <vt:lpstr>Ευαισθησία βιταμινών</vt:lpstr>
      <vt:lpstr>Βιταμίνη C</vt:lpstr>
      <vt:lpstr>Βιτ C (συν)</vt:lpstr>
      <vt:lpstr>Β1, Α και καροτενοειδή</vt:lpstr>
      <vt:lpstr>Βιταμίνες Ε και Β12</vt:lpstr>
      <vt:lpstr>Φυλλικό οξύ</vt:lpstr>
      <vt:lpstr>Πλεονεκτήματα επεξεργασίας τροφίμων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natasakar new</cp:lastModifiedBy>
  <cp:revision>72</cp:revision>
  <dcterms:created xsi:type="dcterms:W3CDTF">2015-07-21T13:01:13Z</dcterms:created>
  <dcterms:modified xsi:type="dcterms:W3CDTF">2015-11-16T09:29:53Z</dcterms:modified>
</cp:coreProperties>
</file>