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96"/>
  </p:notesMasterIdLst>
  <p:handoutMasterIdLst>
    <p:handoutMasterId r:id="rId97"/>
  </p:handoutMasterIdLst>
  <p:sldIdLst>
    <p:sldId id="256" r:id="rId2"/>
    <p:sldId id="268" r:id="rId3"/>
    <p:sldId id="269" r:id="rId4"/>
    <p:sldId id="270" r:id="rId5"/>
    <p:sldId id="271" r:id="rId6"/>
    <p:sldId id="272" r:id="rId7"/>
    <p:sldId id="331" r:id="rId8"/>
    <p:sldId id="273" r:id="rId9"/>
    <p:sldId id="274" r:id="rId10"/>
    <p:sldId id="275" r:id="rId11"/>
    <p:sldId id="276" r:id="rId12"/>
    <p:sldId id="332" r:id="rId13"/>
    <p:sldId id="277" r:id="rId14"/>
    <p:sldId id="333" r:id="rId15"/>
    <p:sldId id="278" r:id="rId16"/>
    <p:sldId id="336" r:id="rId17"/>
    <p:sldId id="338" r:id="rId18"/>
    <p:sldId id="279" r:id="rId19"/>
    <p:sldId id="280" r:id="rId20"/>
    <p:sldId id="339" r:id="rId21"/>
    <p:sldId id="340" r:id="rId22"/>
    <p:sldId id="281" r:id="rId23"/>
    <p:sldId id="34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44" r:id="rId39"/>
    <p:sldId id="343" r:id="rId40"/>
    <p:sldId id="342" r:id="rId41"/>
    <p:sldId id="296" r:id="rId42"/>
    <p:sldId id="345" r:id="rId43"/>
    <p:sldId id="346" r:id="rId44"/>
    <p:sldId id="297" r:id="rId45"/>
    <p:sldId id="347" r:id="rId46"/>
    <p:sldId id="348" r:id="rId47"/>
    <p:sldId id="298" r:id="rId48"/>
    <p:sldId id="299" r:id="rId49"/>
    <p:sldId id="300" r:id="rId50"/>
    <p:sldId id="301" r:id="rId51"/>
    <p:sldId id="302" r:id="rId52"/>
    <p:sldId id="349" r:id="rId53"/>
    <p:sldId id="303" r:id="rId54"/>
    <p:sldId id="304" r:id="rId55"/>
    <p:sldId id="350" r:id="rId56"/>
    <p:sldId id="305" r:id="rId57"/>
    <p:sldId id="306" r:id="rId58"/>
    <p:sldId id="351" r:id="rId59"/>
    <p:sldId id="352" r:id="rId60"/>
    <p:sldId id="307" r:id="rId61"/>
    <p:sldId id="353" r:id="rId62"/>
    <p:sldId id="308" r:id="rId63"/>
    <p:sldId id="309" r:id="rId64"/>
    <p:sldId id="355"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56" r:id="rId79"/>
    <p:sldId id="323" r:id="rId80"/>
    <p:sldId id="324" r:id="rId81"/>
    <p:sldId id="325" r:id="rId82"/>
    <p:sldId id="326" r:id="rId83"/>
    <p:sldId id="327" r:id="rId84"/>
    <p:sldId id="328" r:id="rId85"/>
    <p:sldId id="329" r:id="rId86"/>
    <p:sldId id="330" r:id="rId87"/>
    <p:sldId id="257" r:id="rId88"/>
    <p:sldId id="262" r:id="rId89"/>
    <p:sldId id="264" r:id="rId90"/>
    <p:sldId id="357" r:id="rId91"/>
    <p:sldId id="358" r:id="rId92"/>
    <p:sldId id="266" r:id="rId93"/>
    <p:sldId id="267" r:id="rId94"/>
    <p:sldId id="261" r:id="rId95"/>
  </p:sldIdLst>
  <p:sldSz cx="9144000" cy="6858000" type="screen4x3"/>
  <p:notesSz cx="7104063" cy="10234613"/>
  <p:custDataLst>
    <p:tags r:id="rId9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80" d="100"/>
          <a:sy n="80" d="100"/>
        </p:scale>
        <p:origin x="-2688" y="-7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29548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74014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114089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12270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64</a:t>
            </a:fld>
            <a:endParaRPr lang="el-GR" dirty="0"/>
          </a:p>
        </p:txBody>
      </p:sp>
    </p:spTree>
    <p:extLst>
      <p:ext uri="{BB962C8B-B14F-4D97-AF65-F5344CB8AC3E}">
        <p14:creationId xmlns:p14="http://schemas.microsoft.com/office/powerpoint/2010/main" val="286113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67</a:t>
            </a:fld>
            <a:endParaRPr lang="el-GR" dirty="0"/>
          </a:p>
        </p:txBody>
      </p:sp>
    </p:spTree>
    <p:extLst>
      <p:ext uri="{BB962C8B-B14F-4D97-AF65-F5344CB8AC3E}">
        <p14:creationId xmlns:p14="http://schemas.microsoft.com/office/powerpoint/2010/main" val="212802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69</a:t>
            </a:fld>
            <a:endParaRPr lang="el-GR" dirty="0"/>
          </a:p>
        </p:txBody>
      </p:sp>
    </p:spTree>
    <p:extLst>
      <p:ext uri="{BB962C8B-B14F-4D97-AF65-F5344CB8AC3E}">
        <p14:creationId xmlns:p14="http://schemas.microsoft.com/office/powerpoint/2010/main" val="240147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71</a:t>
            </a:fld>
            <a:endParaRPr lang="el-GR" dirty="0"/>
          </a:p>
        </p:txBody>
      </p:sp>
    </p:spTree>
    <p:extLst>
      <p:ext uri="{BB962C8B-B14F-4D97-AF65-F5344CB8AC3E}">
        <p14:creationId xmlns:p14="http://schemas.microsoft.com/office/powerpoint/2010/main" val="7062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http://www.med.auth.gr/db/histology/gr/11-7-1.jp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3</a:t>
            </a:r>
            <a:r>
              <a:rPr lang="el-GR" sz="2800" dirty="0" smtClean="0"/>
              <a:t>:</a:t>
            </a:r>
            <a:r>
              <a:rPr lang="en-US" sz="2800" dirty="0" smtClean="0"/>
              <a:t> </a:t>
            </a:r>
            <a:r>
              <a:rPr lang="el-GR" sz="2800" dirty="0" smtClean="0"/>
              <a:t>Κατώτερο Πεπτικό Σύστημα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116632"/>
            <a:ext cx="9144000" cy="908720"/>
          </a:xfrm>
        </p:spPr>
        <p:txBody>
          <a:bodyPr>
            <a:noAutofit/>
          </a:bodyPr>
          <a:lstStyle/>
          <a:p>
            <a:r>
              <a:rPr lang="el-GR" altLang="el-GR" sz="3600" dirty="0"/>
              <a:t>Δωδεκαδάκτυλο </a:t>
            </a:r>
            <a:r>
              <a:rPr lang="el-GR" altLang="el-GR" sz="3600" dirty="0" smtClean="0"/>
              <a:t>- </a:t>
            </a:r>
            <a:r>
              <a:rPr lang="el-GR" altLang="el-GR" sz="3600" dirty="0"/>
              <a:t>Κρύπτες του </a:t>
            </a:r>
            <a:r>
              <a:rPr lang="en-GB" altLang="el-GR" sz="3600" dirty="0"/>
              <a:t>Lieberkuhn</a:t>
            </a:r>
            <a:r>
              <a:rPr lang="el-GR" altLang="el-GR" sz="3600" dirty="0"/>
              <a:t> (Εντερικοί αδένες)</a:t>
            </a:r>
          </a:p>
        </p:txBody>
      </p:sp>
      <p:sp>
        <p:nvSpPr>
          <p:cNvPr id="189443" name="Rectangle 3"/>
          <p:cNvSpPr>
            <a:spLocks noGrp="1" noChangeArrowheads="1"/>
          </p:cNvSpPr>
          <p:nvPr>
            <p:ph idx="1"/>
          </p:nvPr>
        </p:nvSpPr>
        <p:spPr>
          <a:xfrm>
            <a:off x="457200" y="1196752"/>
            <a:ext cx="8229600" cy="2088232"/>
          </a:xfrm>
        </p:spPr>
        <p:txBody>
          <a:bodyPr>
            <a:normAutofit/>
          </a:bodyPr>
          <a:lstStyle/>
          <a:p>
            <a:pPr marL="0" indent="0">
              <a:buNone/>
            </a:pPr>
            <a:r>
              <a:rPr lang="el-GR" altLang="el-GR" sz="2000" dirty="0" smtClean="0"/>
              <a:t>Ιστολογική </a:t>
            </a:r>
            <a:r>
              <a:rPr lang="el-GR" altLang="el-GR" sz="2000" dirty="0"/>
              <a:t>εικόνα 12/λου σε μεγάλη μεγέθυνση (40</a:t>
            </a:r>
            <a:r>
              <a:rPr lang="en-US" altLang="el-GR" sz="2000" dirty="0"/>
              <a:t>x</a:t>
            </a:r>
            <a:r>
              <a:rPr lang="el-GR" altLang="el-GR" sz="2000" dirty="0"/>
              <a:t>) εμφανίζουσα τις κρύπτες του </a:t>
            </a:r>
            <a:r>
              <a:rPr lang="en-GB" altLang="el-GR" sz="2000" dirty="0"/>
              <a:t>Lieberkuhn </a:t>
            </a:r>
            <a:r>
              <a:rPr lang="el-GR" altLang="el-GR" sz="2000" dirty="0"/>
              <a:t>του εντερικού βλεννογόνου. Οι κρύπτες (εγκολπώσεις του εντερικού βλεννογόνου), επενδύονται από απλό κυλινδρικό επιθήλιο αποτελούμενο από απορροφητικά εντεροκύτταρα, καλυκοειδή κύτταρα, και, στη βάση των αδένων, από κύτταρα </a:t>
            </a:r>
            <a:r>
              <a:rPr lang="en-GB" altLang="el-GR" sz="2000" dirty="0"/>
              <a:t>Paneth</a:t>
            </a:r>
            <a:r>
              <a:rPr lang="el-GR" altLang="el-GR" sz="2000" dirty="0"/>
              <a:t>, που συνήθως περιέχουν ροδόχροα ηωσινόφιλα κοκκία (</a:t>
            </a:r>
            <a:r>
              <a:rPr lang="en-GB" altLang="el-GR" sz="2000" dirty="0"/>
              <a:t>eosinophilic</a:t>
            </a:r>
            <a:r>
              <a:rPr lang="el-GR" altLang="el-GR" sz="2000" dirty="0"/>
              <a:t>).  </a:t>
            </a:r>
            <a:endParaRPr lang="el-GR" altLang="el-GR" sz="2000" dirty="0" smtClean="0"/>
          </a:p>
        </p:txBody>
      </p:sp>
      <p:pic>
        <p:nvPicPr>
          <p:cNvPr id="18944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3140969"/>
            <a:ext cx="4032448" cy="313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16016" y="3131951"/>
            <a:ext cx="4104456" cy="3170099"/>
          </a:xfrm>
          <a:prstGeom prst="rect">
            <a:avLst/>
          </a:prstGeom>
        </p:spPr>
        <p:txBody>
          <a:bodyPr wrap="square">
            <a:spAutoFit/>
          </a:bodyPr>
          <a:lstStyle/>
          <a:p>
            <a:pPr marL="0" indent="0">
              <a:buNone/>
            </a:pPr>
            <a:r>
              <a:rPr lang="el-GR" altLang="el-GR" sz="2000" dirty="0">
                <a:latin typeface="+mj-lt"/>
              </a:rPr>
              <a:t>Οι αδένες περιβάλλονται από τον κυτταροβριθή χαλαρό συνδετικό ιστό του χορίου</a:t>
            </a:r>
            <a:r>
              <a:rPr lang="el-GR" altLang="el-GR" sz="2000" dirty="0" smtClean="0">
                <a:latin typeface="+mj-lt"/>
              </a:rPr>
              <a:t>.</a:t>
            </a:r>
          </a:p>
          <a:p>
            <a:pPr marL="0" indent="0">
              <a:buNone/>
            </a:pPr>
            <a:r>
              <a:rPr lang="el-GR" altLang="el-GR" sz="2000" dirty="0" smtClean="0">
                <a:latin typeface="+mj-lt"/>
              </a:rPr>
              <a:t>Στο </a:t>
            </a:r>
            <a:r>
              <a:rPr lang="el-GR" altLang="el-GR" sz="2000" dirty="0">
                <a:latin typeface="+mj-lt"/>
              </a:rPr>
              <a:t>κάτω άκρο της εικόνας παρατηρείται τμήμα της βλεννογονίου μυϊκής στιβάδας, η οποία διαχωρίζει τον βλεννογόνο από τον υποκείμενο υποβλεννογόνιο χιτώνα. </a:t>
            </a:r>
            <a:endParaRPr lang="el-GR" altLang="el-GR" sz="2000" dirty="0" smtClean="0">
              <a:latin typeface="+mj-lt"/>
            </a:endParaRPr>
          </a:p>
          <a:p>
            <a:pPr marL="0" indent="0">
              <a:buNone/>
            </a:pPr>
            <a:r>
              <a:rPr lang="el-GR" altLang="el-GR" sz="2000" dirty="0" smtClean="0">
                <a:latin typeface="+mj-lt"/>
              </a:rPr>
              <a:t>Χρώση</a:t>
            </a:r>
            <a:r>
              <a:rPr lang="en-GB" altLang="el-GR" sz="2000" dirty="0">
                <a:latin typeface="+mj-lt"/>
              </a:rPr>
              <a:t>= H&amp;E.</a:t>
            </a:r>
            <a:endParaRPr lang="el-GR" altLang="el-GR" sz="2000" dirty="0">
              <a:latin typeface="+mj-lt"/>
            </a:endParaRPr>
          </a:p>
        </p:txBody>
      </p:sp>
      <p:sp>
        <p:nvSpPr>
          <p:cNvPr id="6" name="Rectangle 5"/>
          <p:cNvSpPr/>
          <p:nvPr/>
        </p:nvSpPr>
        <p:spPr>
          <a:xfrm>
            <a:off x="429741" y="6272201"/>
            <a:ext cx="435828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416335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pPr>
              <a:lnSpc>
                <a:spcPct val="80000"/>
              </a:lnSpc>
            </a:pPr>
            <a:r>
              <a:rPr lang="el-GR" altLang="el-GR" sz="3600" dirty="0" smtClean="0"/>
              <a:t>Δωδεκαδάκτυλο </a:t>
            </a:r>
            <a:r>
              <a:rPr lang="el-GR" altLang="el-GR" sz="2800" b="0" dirty="0" smtClean="0"/>
              <a:t>(1/2) </a:t>
            </a:r>
            <a:endParaRPr lang="el-GR" altLang="el-GR" sz="2800" b="0" dirty="0"/>
          </a:p>
        </p:txBody>
      </p:sp>
      <p:sp>
        <p:nvSpPr>
          <p:cNvPr id="190467" name="Rectangle 3"/>
          <p:cNvSpPr>
            <a:spLocks noGrp="1" noChangeArrowheads="1"/>
          </p:cNvSpPr>
          <p:nvPr>
            <p:ph idx="1"/>
          </p:nvPr>
        </p:nvSpPr>
        <p:spPr>
          <a:xfrm>
            <a:off x="457200" y="1196752"/>
            <a:ext cx="8229600" cy="864096"/>
          </a:xfrm>
        </p:spPr>
        <p:txBody>
          <a:bodyPr>
            <a:normAutofit/>
          </a:bodyPr>
          <a:lstStyle/>
          <a:p>
            <a:pPr marL="0" indent="0">
              <a:buNone/>
            </a:pPr>
            <a:r>
              <a:rPr lang="el-GR" altLang="el-GR" sz="2000" dirty="0" smtClean="0"/>
              <a:t>Ιστολογική </a:t>
            </a:r>
            <a:r>
              <a:rPr lang="el-GR" altLang="el-GR" sz="2000" dirty="0"/>
              <a:t>εικόνα 12/λου σε μικρή μεγέθυνση (4x). Από δεξιά κάτω προς αριστερά πάνω </a:t>
            </a:r>
            <a:r>
              <a:rPr lang="el-GR" altLang="el-GR" sz="2000" dirty="0" smtClean="0"/>
              <a:t>παρατηρούνται: </a:t>
            </a:r>
          </a:p>
        </p:txBody>
      </p:sp>
      <p:pic>
        <p:nvPicPr>
          <p:cNvPr id="19047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90311" y="1844824"/>
            <a:ext cx="3926105" cy="305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844824"/>
            <a:ext cx="3960440" cy="3477875"/>
          </a:xfrm>
          <a:prstGeom prst="rect">
            <a:avLst/>
          </a:prstGeom>
        </p:spPr>
        <p:txBody>
          <a:bodyPr wrap="square">
            <a:spAutoFit/>
          </a:bodyPr>
          <a:lstStyle/>
          <a:p>
            <a:pPr marL="457200" indent="-457200">
              <a:buAutoNum type="arabicParenBoth"/>
            </a:pPr>
            <a:r>
              <a:rPr lang="el-GR" altLang="el-GR" sz="2000" dirty="0">
                <a:latin typeface="+mj-lt"/>
              </a:rPr>
              <a:t>ο βλεννογόνος, αποτελούμενος από φυλλοειδείς λάχνες (2η αναδίπλωση λεπτού εντέρου με τη μορφή της προσεκβολής του βλεννογόνου), εντερικούς αδένες (κρύπτες του </a:t>
            </a:r>
            <a:r>
              <a:rPr lang="en-GB" altLang="el-GR" sz="2000" dirty="0">
                <a:latin typeface="+mj-lt"/>
              </a:rPr>
              <a:t>of Lieberkuhn</a:t>
            </a:r>
            <a:r>
              <a:rPr lang="el-GR" altLang="el-GR" sz="2000" dirty="0">
                <a:latin typeface="+mj-lt"/>
              </a:rPr>
              <a:t>, 3η αναδίπλωση με τη μορφή εγκόλπωσης του εντερικού βλεννογόνου) και από τη λεπτή βλεννογόνια μυϊκή στιβάδα; </a:t>
            </a:r>
          </a:p>
        </p:txBody>
      </p:sp>
      <p:sp>
        <p:nvSpPr>
          <p:cNvPr id="3" name="Rectangle 2"/>
          <p:cNvSpPr/>
          <p:nvPr/>
        </p:nvSpPr>
        <p:spPr>
          <a:xfrm>
            <a:off x="395536" y="5322698"/>
            <a:ext cx="8060685" cy="707886"/>
          </a:xfrm>
          <a:prstGeom prst="rect">
            <a:avLst/>
          </a:prstGeom>
        </p:spPr>
        <p:txBody>
          <a:bodyPr wrap="square">
            <a:spAutoFit/>
          </a:bodyPr>
          <a:lstStyle/>
          <a:p>
            <a:pPr marL="457200" indent="-457200">
              <a:buFont typeface="Wingdings" panose="05000000000000000000" pitchFamily="2" charset="2"/>
              <a:buAutoNum type="arabicParenBoth" startAt="2"/>
            </a:pPr>
            <a:r>
              <a:rPr lang="el-GR" altLang="el-GR" sz="2000" dirty="0">
                <a:latin typeface="+mj-lt"/>
              </a:rPr>
              <a:t>ο υποβλεννογόνιος χιτώνας, με τους χαρακτηριστικούς για το 12/λο αδένες του </a:t>
            </a:r>
            <a:r>
              <a:rPr lang="en-GB" altLang="el-GR" sz="2000" dirty="0">
                <a:latin typeface="+mj-lt"/>
              </a:rPr>
              <a:t>Brunner</a:t>
            </a:r>
            <a:r>
              <a:rPr lang="el-GR" altLang="el-GR" sz="2000" dirty="0">
                <a:latin typeface="+mj-lt"/>
              </a:rPr>
              <a:t>'</a:t>
            </a:r>
            <a:r>
              <a:rPr lang="en-GB" altLang="el-GR" sz="2000" dirty="0">
                <a:latin typeface="+mj-lt"/>
              </a:rPr>
              <a:t>s</a:t>
            </a:r>
            <a:r>
              <a:rPr lang="el-GR" altLang="el-GR" sz="2000" dirty="0">
                <a:latin typeface="+mj-lt"/>
              </a:rPr>
              <a:t>; </a:t>
            </a:r>
          </a:p>
        </p:txBody>
      </p:sp>
      <p:sp>
        <p:nvSpPr>
          <p:cNvPr id="7" name="Rectangle 6"/>
          <p:cNvSpPr/>
          <p:nvPr/>
        </p:nvSpPr>
        <p:spPr>
          <a:xfrm>
            <a:off x="4283968" y="4863586"/>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187542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pPr>
              <a:lnSpc>
                <a:spcPct val="80000"/>
              </a:lnSpc>
            </a:pPr>
            <a:r>
              <a:rPr lang="el-GR" altLang="el-GR" sz="3600" dirty="0"/>
              <a:t>Δωδεκαδάκτυλο </a:t>
            </a:r>
            <a:r>
              <a:rPr lang="el-GR" altLang="el-GR" sz="2800" b="0" dirty="0" smtClean="0"/>
              <a:t>(2/2</a:t>
            </a:r>
            <a:r>
              <a:rPr lang="el-GR" altLang="el-GR" sz="2800" b="0" dirty="0"/>
              <a:t>) </a:t>
            </a:r>
            <a:endParaRPr lang="el-GR" altLang="el-GR" sz="3600" dirty="0"/>
          </a:p>
        </p:txBody>
      </p:sp>
      <p:sp>
        <p:nvSpPr>
          <p:cNvPr id="190467" name="Rectangle 3"/>
          <p:cNvSpPr>
            <a:spLocks noGrp="1" noChangeArrowheads="1"/>
          </p:cNvSpPr>
          <p:nvPr>
            <p:ph idx="1"/>
          </p:nvPr>
        </p:nvSpPr>
        <p:spPr>
          <a:xfrm>
            <a:off x="457200" y="1196752"/>
            <a:ext cx="3178696" cy="5040560"/>
          </a:xfrm>
        </p:spPr>
        <p:txBody>
          <a:bodyPr>
            <a:normAutofit/>
          </a:bodyPr>
          <a:lstStyle/>
          <a:p>
            <a:pPr marL="457200" indent="-457200">
              <a:buFont typeface="Wingdings" panose="05000000000000000000" pitchFamily="2" charset="2"/>
              <a:buAutoNum type="arabicParenBoth" startAt="3"/>
            </a:pPr>
            <a:r>
              <a:rPr lang="el-GR" altLang="el-GR" sz="2000" dirty="0" smtClean="0"/>
              <a:t>τις </a:t>
            </a:r>
            <a:r>
              <a:rPr lang="el-GR" altLang="el-GR" sz="2000" dirty="0"/>
              <a:t>2 στιβάδες του μυϊκού χιτώνα; και  </a:t>
            </a:r>
            <a:endParaRPr lang="el-GR" altLang="el-GR" sz="2000" dirty="0" smtClean="0"/>
          </a:p>
          <a:p>
            <a:pPr marL="457200" indent="-457200">
              <a:buFont typeface="Wingdings" panose="05000000000000000000" pitchFamily="2" charset="2"/>
              <a:buAutoNum type="arabicParenBoth" startAt="3"/>
            </a:pPr>
            <a:r>
              <a:rPr lang="el-GR" altLang="el-GR" sz="2000" dirty="0" smtClean="0"/>
              <a:t>ο </a:t>
            </a:r>
            <a:r>
              <a:rPr lang="el-GR" altLang="el-GR" sz="2000" dirty="0"/>
              <a:t>λεπτός ορογόνος υμένας, ο οποίος έχει μερικώς αποχωριστεί από τον μυϊκό χιτώνα σε μερικές περιοχές. Χρώση</a:t>
            </a:r>
            <a:r>
              <a:rPr lang="en-GB" altLang="el-GR" sz="2000" dirty="0"/>
              <a:t>= H&amp;E.</a:t>
            </a:r>
            <a:endParaRPr lang="el-GR" altLang="el-GR" sz="20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1340768"/>
            <a:ext cx="491025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671522" y="514714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790966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Autofit/>
          </a:bodyPr>
          <a:lstStyle/>
          <a:p>
            <a:r>
              <a:rPr lang="el-GR" altLang="el-GR" sz="3600" dirty="0" smtClean="0"/>
              <a:t>Δωδεκαδάκτυλο</a:t>
            </a:r>
            <a:r>
              <a:rPr lang="en-US" altLang="el-GR" sz="3600" dirty="0" smtClean="0"/>
              <a:t> </a:t>
            </a:r>
            <a:r>
              <a:rPr lang="en-GB" altLang="el-GR" sz="3600" dirty="0" smtClean="0"/>
              <a:t>- </a:t>
            </a:r>
            <a:r>
              <a:rPr lang="el-GR" altLang="el-GR" sz="3600" dirty="0" smtClean="0"/>
              <a:t>Όριο</a:t>
            </a:r>
            <a:r>
              <a:rPr lang="en-GB" altLang="el-GR" sz="3600" dirty="0" smtClean="0"/>
              <a:t> </a:t>
            </a:r>
            <a:r>
              <a:rPr lang="el-GR" altLang="el-GR" sz="3600" dirty="0" smtClean="0"/>
              <a:t>Βλεννογόνου</a:t>
            </a:r>
            <a:r>
              <a:rPr lang="en-US" altLang="el-GR" sz="3600" dirty="0" smtClean="0"/>
              <a:t> -</a:t>
            </a:r>
            <a:r>
              <a:rPr lang="el-GR" altLang="el-GR" sz="3600" dirty="0"/>
              <a:t>Υποβλεννογονίου</a:t>
            </a:r>
            <a:r>
              <a:rPr lang="en-GB" altLang="el-GR" sz="3600" dirty="0"/>
              <a:t> </a:t>
            </a:r>
            <a:r>
              <a:rPr lang="el-GR" altLang="el-GR" sz="3600" dirty="0" smtClean="0"/>
              <a:t>χιτώνα </a:t>
            </a:r>
            <a:r>
              <a:rPr lang="el-GR" altLang="el-GR" sz="2800" b="0" dirty="0">
                <a:solidFill>
                  <a:prstClr val="black"/>
                </a:solidFill>
              </a:rPr>
              <a:t>(1/2) </a:t>
            </a:r>
            <a:endParaRPr lang="el-GR" altLang="el-GR" sz="3600" dirty="0"/>
          </a:p>
        </p:txBody>
      </p:sp>
      <p:sp>
        <p:nvSpPr>
          <p:cNvPr id="191491" name="Rectangle 3"/>
          <p:cNvSpPr>
            <a:spLocks noGrp="1" noChangeArrowheads="1"/>
          </p:cNvSpPr>
          <p:nvPr>
            <p:ph idx="1"/>
          </p:nvPr>
        </p:nvSpPr>
        <p:spPr/>
        <p:txBody>
          <a:bodyPr>
            <a:noAutofit/>
          </a:bodyPr>
          <a:lstStyle/>
          <a:p>
            <a:pPr marL="0" indent="0">
              <a:buNone/>
            </a:pPr>
            <a:r>
              <a:rPr lang="el-GR" altLang="el-GR" sz="2000" dirty="0" smtClean="0"/>
              <a:t>Ιστολογική </a:t>
            </a:r>
            <a:r>
              <a:rPr lang="el-GR" altLang="el-GR" sz="2000" dirty="0"/>
              <a:t>εικόνα 12/λου σε μεγάλη μεγέθυνση (40</a:t>
            </a:r>
            <a:r>
              <a:rPr lang="en-GB" altLang="el-GR" sz="2000" dirty="0"/>
              <a:t>x</a:t>
            </a:r>
            <a:r>
              <a:rPr lang="el-GR" altLang="el-GR" sz="2000" dirty="0"/>
              <a:t>) εμφανίζουσα το όριο μεταξύ του βλεννογόνου και υποβλεννογονίου χιτώνα. Πάνω από την βλεννογόνια μυϊκή στιβάδα παρατηρούνται οι βάσεις των κρυπτών του </a:t>
            </a:r>
            <a:r>
              <a:rPr lang="en-GB" altLang="el-GR" sz="2000" dirty="0"/>
              <a:t>Lieberkuhn</a:t>
            </a:r>
            <a:r>
              <a:rPr lang="el-GR" altLang="el-GR" sz="2000" dirty="0"/>
              <a:t>. </a:t>
            </a:r>
          </a:p>
        </p:txBody>
      </p:sp>
      <p:pic>
        <p:nvPicPr>
          <p:cNvPr id="19149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5856" y="2276873"/>
            <a:ext cx="4896544" cy="38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64904"/>
            <a:ext cx="2592288" cy="2554545"/>
          </a:xfrm>
          <a:prstGeom prst="rect">
            <a:avLst/>
          </a:prstGeom>
        </p:spPr>
        <p:txBody>
          <a:bodyPr wrap="square">
            <a:spAutoFit/>
          </a:bodyPr>
          <a:lstStyle/>
          <a:p>
            <a:pPr marL="0" indent="0">
              <a:buNone/>
            </a:pPr>
            <a:r>
              <a:rPr lang="el-GR" altLang="el-GR" sz="2000" dirty="0">
                <a:latin typeface="+mj-lt"/>
              </a:rPr>
              <a:t>Οι βάσεις των κρυπτών επενδύονται από απλό κυλινδρικό επιθήλιο από απορροφητικά εντεροκύτταρα και κύτταρα του </a:t>
            </a:r>
            <a:r>
              <a:rPr lang="en-GB" altLang="el-GR" sz="2000" dirty="0">
                <a:latin typeface="+mj-lt"/>
              </a:rPr>
              <a:t>Paneth cells</a:t>
            </a:r>
            <a:r>
              <a:rPr lang="el-GR" altLang="el-GR" sz="2000" dirty="0">
                <a:latin typeface="+mj-lt"/>
              </a:rPr>
              <a:t> (δεν φαίνονται στην εικόνα). </a:t>
            </a:r>
          </a:p>
        </p:txBody>
      </p:sp>
      <p:sp>
        <p:nvSpPr>
          <p:cNvPr id="6" name="Rectangle 5"/>
          <p:cNvSpPr/>
          <p:nvPr/>
        </p:nvSpPr>
        <p:spPr>
          <a:xfrm>
            <a:off x="3156568" y="609675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223991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Autofit/>
          </a:bodyPr>
          <a:lstStyle/>
          <a:p>
            <a:r>
              <a:rPr lang="el-GR" altLang="el-GR" sz="3600" dirty="0" smtClean="0"/>
              <a:t>Δωδεκαδάκτυλο</a:t>
            </a:r>
            <a:r>
              <a:rPr lang="en-US" altLang="el-GR" sz="3600" dirty="0" smtClean="0"/>
              <a:t> </a:t>
            </a:r>
            <a:r>
              <a:rPr lang="en-GB" altLang="el-GR" sz="3600" dirty="0" smtClean="0"/>
              <a:t>- </a:t>
            </a:r>
            <a:r>
              <a:rPr lang="el-GR" altLang="el-GR" sz="3600" dirty="0" smtClean="0"/>
              <a:t>Όριο</a:t>
            </a:r>
            <a:r>
              <a:rPr lang="en-GB" altLang="el-GR" sz="3600" dirty="0" smtClean="0"/>
              <a:t> </a:t>
            </a:r>
            <a:r>
              <a:rPr lang="el-GR" altLang="el-GR" sz="3600" dirty="0" smtClean="0"/>
              <a:t>Βλεννογόνου</a:t>
            </a:r>
            <a:r>
              <a:rPr lang="en-US" altLang="el-GR" sz="3600" dirty="0" smtClean="0"/>
              <a:t> -</a:t>
            </a:r>
            <a:r>
              <a:rPr lang="el-GR" altLang="el-GR" sz="3600" dirty="0"/>
              <a:t>Υποβλεννογονίου</a:t>
            </a:r>
            <a:r>
              <a:rPr lang="en-GB" altLang="el-GR" sz="3600" dirty="0"/>
              <a:t> </a:t>
            </a:r>
            <a:r>
              <a:rPr lang="el-GR" altLang="el-GR" sz="3600" dirty="0" smtClean="0"/>
              <a:t>χιτώνα </a:t>
            </a:r>
            <a:r>
              <a:rPr lang="el-GR" altLang="el-GR" sz="2800" b="0" dirty="0" smtClean="0">
                <a:solidFill>
                  <a:prstClr val="black"/>
                </a:solidFill>
              </a:rPr>
              <a:t>(2/2</a:t>
            </a:r>
            <a:r>
              <a:rPr lang="el-GR" altLang="el-GR" sz="2800" b="0" dirty="0">
                <a:solidFill>
                  <a:prstClr val="black"/>
                </a:solidFill>
              </a:rPr>
              <a:t>) </a:t>
            </a:r>
            <a:endParaRPr lang="el-GR" altLang="el-GR" sz="3600" dirty="0"/>
          </a:p>
        </p:txBody>
      </p:sp>
      <p:sp>
        <p:nvSpPr>
          <p:cNvPr id="191491" name="Rectangle 3"/>
          <p:cNvSpPr>
            <a:spLocks noGrp="1" noChangeArrowheads="1"/>
          </p:cNvSpPr>
          <p:nvPr>
            <p:ph idx="1"/>
          </p:nvPr>
        </p:nvSpPr>
        <p:spPr>
          <a:xfrm>
            <a:off x="457200" y="1196752"/>
            <a:ext cx="2818656" cy="5040560"/>
          </a:xfrm>
        </p:spPr>
        <p:txBody>
          <a:bodyPr>
            <a:noAutofit/>
          </a:bodyPr>
          <a:lstStyle/>
          <a:p>
            <a:pPr marL="0" indent="0">
              <a:buNone/>
            </a:pPr>
            <a:r>
              <a:rPr lang="el-GR" altLang="el-GR" sz="2000" dirty="0" smtClean="0"/>
              <a:t>Οι </a:t>
            </a:r>
            <a:r>
              <a:rPr lang="el-GR" altLang="el-GR" sz="2000" dirty="0"/>
              <a:t>αδένες περιβάλλονται από κυτταροβριθή χαλαρό συνδετικό ιστό του χορίου. Κάτω από τη βλεννογόνια μυϊκή στιβάδα βρίσκονται οι αδένες του </a:t>
            </a:r>
            <a:r>
              <a:rPr lang="en-GB" altLang="el-GR" sz="2000" dirty="0"/>
              <a:t>Brunner</a:t>
            </a:r>
            <a:r>
              <a:rPr lang="el-GR" altLang="el-GR" sz="2000" dirty="0"/>
              <a:t>'</a:t>
            </a:r>
            <a:r>
              <a:rPr lang="en-GB" altLang="el-GR" sz="2000" dirty="0"/>
              <a:t>s</a:t>
            </a:r>
            <a:r>
              <a:rPr lang="el-GR" altLang="el-GR" sz="2000" dirty="0"/>
              <a:t> του υποβλεννογονίου χιτώνα. </a:t>
            </a:r>
            <a:endParaRPr lang="en-US" altLang="el-GR" sz="2000" dirty="0" smtClean="0"/>
          </a:p>
          <a:p>
            <a:pPr marL="0" indent="0">
              <a:buNone/>
            </a:pPr>
            <a:r>
              <a:rPr lang="el-GR" altLang="el-GR" sz="2000" dirty="0" smtClean="0"/>
              <a:t>Ένας </a:t>
            </a:r>
            <a:r>
              <a:rPr lang="el-GR" altLang="el-GR" sz="2000" dirty="0"/>
              <a:t>πόρος από τους αδένες φαίνεται στο αριστερό κάτω της εικόνας διασχίζοντας τη βλεννογόνια μυϊκή στιβάδα. Χρώση</a:t>
            </a:r>
            <a:r>
              <a:rPr lang="en-GB" altLang="el-GR" sz="2000" dirty="0"/>
              <a:t>= H&amp;E.</a:t>
            </a:r>
            <a:endParaRPr lang="el-GR" altLang="el-GR" sz="20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32168" y="1340769"/>
            <a:ext cx="516288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23797" y="537321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340672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r>
              <a:rPr lang="el-GR" altLang="el-GR" sz="3600" dirty="0" smtClean="0"/>
              <a:t>Δωδεκαδάκτυλο – Στιβάδες </a:t>
            </a:r>
            <a:r>
              <a:rPr lang="el-GR" altLang="el-GR" sz="2800" b="0" dirty="0" smtClean="0"/>
              <a:t>(1/4)</a:t>
            </a:r>
            <a:r>
              <a:rPr lang="en-GB" altLang="el-GR" sz="2800" b="0" dirty="0" smtClean="0"/>
              <a:t> </a:t>
            </a:r>
            <a:endParaRPr lang="el-GR" altLang="el-GR" sz="2800" b="0" dirty="0"/>
          </a:p>
        </p:txBody>
      </p:sp>
      <p:sp>
        <p:nvSpPr>
          <p:cNvPr id="192515" name="Rectangle 3"/>
          <p:cNvSpPr>
            <a:spLocks noGrp="1" noChangeArrowheads="1"/>
          </p:cNvSpPr>
          <p:nvPr>
            <p:ph idx="1"/>
          </p:nvPr>
        </p:nvSpPr>
        <p:spPr>
          <a:xfrm>
            <a:off x="457200" y="1196752"/>
            <a:ext cx="8229600" cy="999528"/>
          </a:xfrm>
        </p:spPr>
        <p:txBody>
          <a:bodyPr>
            <a:noAutofit/>
          </a:bodyPr>
          <a:lstStyle/>
          <a:p>
            <a:pPr marL="0" indent="0">
              <a:buNone/>
            </a:pPr>
            <a:r>
              <a:rPr lang="el-GR" altLang="el-GR" sz="2000" dirty="0" smtClean="0"/>
              <a:t>Εγκάρσια </a:t>
            </a:r>
            <a:r>
              <a:rPr lang="el-GR" altLang="el-GR" sz="2000" dirty="0"/>
              <a:t>διατομή 12/λου σε μικρή μεγέθυνση (4</a:t>
            </a:r>
            <a:r>
              <a:rPr lang="en-GB" altLang="el-GR" sz="2000" dirty="0"/>
              <a:t>x</a:t>
            </a:r>
            <a:r>
              <a:rPr lang="el-GR" altLang="el-GR" sz="2000" dirty="0"/>
              <a:t>). Το 12/λο το πρώτο και μικρότερο σε μήκος τμήμα του λεπτού εντέρου, εμφανίζει την  σε 4 στιβάδες οργάνωση της δομής του,  όπως και οι άλλες περιοχές του εντέρου. </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55977" y="2204864"/>
            <a:ext cx="4104456" cy="425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196280"/>
            <a:ext cx="3888432" cy="2862322"/>
          </a:xfrm>
          <a:prstGeom prst="rect">
            <a:avLst/>
          </a:prstGeom>
        </p:spPr>
        <p:txBody>
          <a:bodyPr wrap="square">
            <a:spAutoFit/>
          </a:bodyPr>
          <a:lstStyle/>
          <a:p>
            <a:pPr marL="0" indent="0">
              <a:buNone/>
            </a:pPr>
            <a:r>
              <a:rPr lang="el-GR" altLang="el-GR" sz="2000" dirty="0">
                <a:latin typeface="+mj-lt"/>
              </a:rPr>
              <a:t>Η εσωτερική στιβάδα που είναι προς τον εντερικό αυλό, είναι ο βλεννογόνος. </a:t>
            </a:r>
            <a:endParaRPr lang="en-US" altLang="el-GR" sz="2000" dirty="0" smtClean="0">
              <a:latin typeface="+mj-lt"/>
            </a:endParaRPr>
          </a:p>
          <a:p>
            <a:pPr marL="0" indent="0">
              <a:buNone/>
            </a:pPr>
            <a:r>
              <a:rPr lang="el-GR" altLang="el-GR" sz="2000" dirty="0" smtClean="0">
                <a:latin typeface="+mj-lt"/>
              </a:rPr>
              <a:t>Δακτυλοειδείς </a:t>
            </a:r>
            <a:r>
              <a:rPr lang="el-GR" altLang="el-GR" sz="2000" dirty="0">
                <a:latin typeface="+mj-lt"/>
              </a:rPr>
              <a:t>προσεκβολές του βλεννογόνου, ονομάζονται λάχνες, εκτείνονται εντός του αυλού και αυξάνουν την επιφάνεια για την απορρόφηση των εισερχομένων ουσιών. </a:t>
            </a:r>
          </a:p>
        </p:txBody>
      </p:sp>
      <p:sp>
        <p:nvSpPr>
          <p:cNvPr id="6" name="Rectangle 5"/>
          <p:cNvSpPr/>
          <p:nvPr/>
        </p:nvSpPr>
        <p:spPr>
          <a:xfrm>
            <a:off x="4283968" y="6396335"/>
            <a:ext cx="4176465"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442530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r>
              <a:rPr lang="el-GR" altLang="el-GR" sz="3600" dirty="0"/>
              <a:t>Δωδεκαδάκτυλο </a:t>
            </a:r>
            <a:r>
              <a:rPr lang="el-GR" altLang="el-GR" sz="3600" dirty="0" smtClean="0"/>
              <a:t>- Στιβάδες </a:t>
            </a:r>
            <a:r>
              <a:rPr lang="el-GR" altLang="el-GR" sz="2800" b="0" dirty="0" smtClean="0">
                <a:solidFill>
                  <a:prstClr val="black"/>
                </a:solidFill>
              </a:rPr>
              <a:t>(2/4</a:t>
            </a:r>
            <a:r>
              <a:rPr lang="el-GR" altLang="el-GR" sz="2800" b="0" dirty="0">
                <a:solidFill>
                  <a:prstClr val="black"/>
                </a:solidFill>
              </a:rPr>
              <a:t>)</a:t>
            </a:r>
            <a:r>
              <a:rPr lang="en-GB" altLang="el-GR" sz="2800" b="0" dirty="0">
                <a:solidFill>
                  <a:prstClr val="black"/>
                </a:solidFill>
              </a:rPr>
              <a:t> </a:t>
            </a:r>
            <a:r>
              <a:rPr lang="en-GB" altLang="el-GR" sz="3600" dirty="0" smtClean="0"/>
              <a:t> </a:t>
            </a:r>
            <a:endParaRPr lang="el-GR" altLang="el-GR" sz="3200" dirty="0"/>
          </a:p>
        </p:txBody>
      </p:sp>
      <p:sp>
        <p:nvSpPr>
          <p:cNvPr id="192515" name="Rectangle 3"/>
          <p:cNvSpPr>
            <a:spLocks noGrp="1" noChangeArrowheads="1"/>
          </p:cNvSpPr>
          <p:nvPr>
            <p:ph idx="1"/>
          </p:nvPr>
        </p:nvSpPr>
        <p:spPr>
          <a:xfrm>
            <a:off x="457200" y="1196752"/>
            <a:ext cx="8229600" cy="999528"/>
          </a:xfrm>
        </p:spPr>
        <p:txBody>
          <a:bodyPr>
            <a:noAutofit/>
          </a:bodyPr>
          <a:lstStyle/>
          <a:p>
            <a:pPr marL="0" indent="0">
              <a:buNone/>
            </a:pPr>
            <a:r>
              <a:rPr lang="el-GR" altLang="el-GR" sz="2000" dirty="0"/>
              <a:t>Οι βάσεις των λαχνών περιβάλλονται από τα στόμια των εντερικών αδένων, καλουμένων κρύπτες του </a:t>
            </a:r>
            <a:r>
              <a:rPr lang="en-GB" altLang="el-GR" sz="2000" dirty="0"/>
              <a:t>Lieberkuhn</a:t>
            </a:r>
            <a:r>
              <a:rPr lang="el-GR" altLang="el-GR" sz="2000" dirty="0"/>
              <a:t>. Αυτοί οι διακλαδιζόμενοι σωληνώδεις αδένες εκτείνονται σε όλο το μήκος της βλεννογόνιας μυϊκής στιβάδος, της λεπτής στιβάδας από λείο μυϊκό ιστό που δηλώνει το όριο μεταξύ του βλεννογόνου και του υποκείμενου υποβλεννογόνιου χιτώνα.</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2852937"/>
            <a:ext cx="3334327" cy="345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922" y="2884838"/>
            <a:ext cx="4220094" cy="2862322"/>
          </a:xfrm>
          <a:prstGeom prst="rect">
            <a:avLst/>
          </a:prstGeom>
        </p:spPr>
        <p:txBody>
          <a:bodyPr wrap="square">
            <a:spAutoFit/>
          </a:bodyPr>
          <a:lstStyle/>
          <a:p>
            <a:pPr marL="0" indent="0">
              <a:buNone/>
            </a:pPr>
            <a:r>
              <a:rPr lang="el-GR" altLang="el-GR" sz="2000" dirty="0">
                <a:latin typeface="+mj-lt"/>
              </a:rPr>
              <a:t>Ο υποβλεννογόνιος χιτώνας του 12/λου διαφέρει από αυτόν του υπόλοιπου λεπτού εντέρου γιατί περιέχει μεγάλο αριθμό σωληνοκυψελωτών αδένων, των αδένων του Brunner's. </a:t>
            </a:r>
            <a:endParaRPr lang="en-US" altLang="el-GR" sz="2000" dirty="0" smtClean="0">
              <a:latin typeface="+mj-lt"/>
            </a:endParaRPr>
          </a:p>
          <a:p>
            <a:pPr marL="0" indent="0">
              <a:buNone/>
            </a:pPr>
            <a:r>
              <a:rPr lang="el-GR" altLang="el-GR" sz="2000" dirty="0" smtClean="0">
                <a:latin typeface="+mj-lt"/>
              </a:rPr>
              <a:t>Μεμονωμένες </a:t>
            </a:r>
            <a:r>
              <a:rPr lang="el-GR" altLang="el-GR" sz="2000" dirty="0">
                <a:latin typeface="+mj-lt"/>
              </a:rPr>
              <a:t>αθροίσεις λεμφοειδών κυττάρων εμφανίζονται στο αριστερό της εικόνας. </a:t>
            </a:r>
          </a:p>
        </p:txBody>
      </p:sp>
      <p:sp>
        <p:nvSpPr>
          <p:cNvPr id="6" name="Rectangle 5"/>
          <p:cNvSpPr/>
          <p:nvPr/>
        </p:nvSpPr>
        <p:spPr>
          <a:xfrm>
            <a:off x="4644008" y="6281682"/>
            <a:ext cx="403244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929675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r>
              <a:rPr lang="el-GR" altLang="el-GR" sz="3600" dirty="0"/>
              <a:t>Δωδεκαδάκτυλο - Στιβάδες </a:t>
            </a:r>
            <a:r>
              <a:rPr lang="el-GR" altLang="el-GR" sz="2800" b="0" dirty="0" smtClean="0">
                <a:solidFill>
                  <a:prstClr val="black"/>
                </a:solidFill>
              </a:rPr>
              <a:t>(3/4</a:t>
            </a:r>
            <a:r>
              <a:rPr lang="el-GR" altLang="el-GR" sz="2800" b="0" dirty="0">
                <a:solidFill>
                  <a:prstClr val="black"/>
                </a:solidFill>
              </a:rPr>
              <a:t>)</a:t>
            </a:r>
            <a:r>
              <a:rPr lang="en-GB" altLang="el-GR" sz="2800" b="0" dirty="0">
                <a:solidFill>
                  <a:prstClr val="black"/>
                </a:solidFill>
              </a:rPr>
              <a:t> </a:t>
            </a:r>
            <a:endParaRPr lang="el-GR" altLang="el-GR" sz="3600" dirty="0"/>
          </a:p>
        </p:txBody>
      </p:sp>
      <p:sp>
        <p:nvSpPr>
          <p:cNvPr id="192515" name="Rectangle 3"/>
          <p:cNvSpPr>
            <a:spLocks noGrp="1" noChangeArrowheads="1"/>
          </p:cNvSpPr>
          <p:nvPr>
            <p:ph idx="1"/>
          </p:nvPr>
        </p:nvSpPr>
        <p:spPr>
          <a:xfrm>
            <a:off x="457200" y="1196752"/>
            <a:ext cx="8229600" cy="1688086"/>
          </a:xfrm>
        </p:spPr>
        <p:txBody>
          <a:bodyPr>
            <a:noAutofit/>
          </a:bodyPr>
          <a:lstStyle/>
          <a:p>
            <a:pPr marL="0" indent="0">
              <a:buNone/>
            </a:pPr>
            <a:r>
              <a:rPr lang="el-GR" altLang="el-GR" sz="2000" dirty="0"/>
              <a:t>Τα λεμφοειδή κύτταρα εκτείνονται από τον υποβλεννογόνιο στον βλεννογόνο, διαπερνώντας τη βλεννογόνια μυϊκή στιβάδα.</a:t>
            </a:r>
            <a:r>
              <a:rPr lang="en-GB" altLang="el-GR" sz="2000" dirty="0"/>
              <a:t> </a:t>
            </a:r>
            <a:r>
              <a:rPr lang="el-GR" altLang="el-GR" sz="2000" dirty="0"/>
              <a:t>Το έξω τοίχωμα του 12/λου σχηματίζεται από τον μυϊκό χιτώνα, που αποτελείται από 2 στιβάδες λείου μυϊκού ιστού-την έσω κυκλοτερή στιβάδα και την έξω επιμήκη στιβάδα.</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2852937"/>
            <a:ext cx="3456384" cy="358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922" y="2884838"/>
            <a:ext cx="3888432" cy="2554545"/>
          </a:xfrm>
          <a:prstGeom prst="rect">
            <a:avLst/>
          </a:prstGeom>
        </p:spPr>
        <p:txBody>
          <a:bodyPr wrap="square">
            <a:spAutoFit/>
          </a:bodyPr>
          <a:lstStyle/>
          <a:p>
            <a:pPr marL="0" indent="0">
              <a:buNone/>
            </a:pPr>
            <a:r>
              <a:rPr lang="el-GR" altLang="el-GR" sz="2000" dirty="0">
                <a:latin typeface="+mj-lt"/>
              </a:rPr>
              <a:t>Η τελευταία στιβάδα είναι ο ορογόνος χιτώνας, που αποτελείται από μία λεπτή στιβάδα χαλαρού συνδετικού ιστού επικαλυπτόμενου από απλό μονόστιβο πλακώδες επιθήλιο από μεσοθηλιακά κύτταρα. </a:t>
            </a:r>
            <a:endParaRPr lang="en-US" altLang="el-GR" sz="2000" dirty="0" smtClean="0">
              <a:latin typeface="+mj-lt"/>
            </a:endParaRPr>
          </a:p>
          <a:p>
            <a:pPr marL="0" indent="0">
              <a:buNone/>
            </a:pPr>
            <a:r>
              <a:rPr lang="el-GR" altLang="el-GR" sz="2000" dirty="0" smtClean="0">
                <a:latin typeface="+mj-lt"/>
              </a:rPr>
              <a:t>Χρώση</a:t>
            </a:r>
            <a:r>
              <a:rPr lang="el-GR" altLang="el-GR" sz="2000" dirty="0">
                <a:latin typeface="+mj-lt"/>
              </a:rPr>
              <a:t>= H&amp;E</a:t>
            </a:r>
          </a:p>
        </p:txBody>
      </p:sp>
      <p:sp>
        <p:nvSpPr>
          <p:cNvPr id="6" name="Rectangle 5"/>
          <p:cNvSpPr/>
          <p:nvPr/>
        </p:nvSpPr>
        <p:spPr>
          <a:xfrm>
            <a:off x="4644008" y="6402271"/>
            <a:ext cx="386130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22873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el-GR" altLang="el-GR" sz="3600" dirty="0"/>
              <a:t>Δωδεκαδάκτυλο - Στιβάδες </a:t>
            </a:r>
            <a:r>
              <a:rPr lang="el-GR" altLang="el-GR" sz="2800" b="0" dirty="0" smtClean="0">
                <a:solidFill>
                  <a:prstClr val="black"/>
                </a:solidFill>
              </a:rPr>
              <a:t>(4/4</a:t>
            </a:r>
            <a:r>
              <a:rPr lang="el-GR" altLang="el-GR" sz="2800" b="0" dirty="0">
                <a:solidFill>
                  <a:prstClr val="black"/>
                </a:solidFill>
              </a:rPr>
              <a:t>)</a:t>
            </a:r>
            <a:r>
              <a:rPr lang="en-GB" altLang="el-GR" sz="2800" b="0" dirty="0">
                <a:solidFill>
                  <a:prstClr val="black"/>
                </a:solidFill>
              </a:rPr>
              <a:t> </a:t>
            </a:r>
            <a:endParaRPr lang="el-GR" altLang="el-GR" sz="3600" dirty="0"/>
          </a:p>
        </p:txBody>
      </p:sp>
      <p:sp>
        <p:nvSpPr>
          <p:cNvPr id="193539" name="Rectangle 3"/>
          <p:cNvSpPr>
            <a:spLocks noGrp="1" noChangeArrowheads="1"/>
          </p:cNvSpPr>
          <p:nvPr>
            <p:ph idx="1"/>
          </p:nvPr>
        </p:nvSpPr>
        <p:spPr>
          <a:xfrm>
            <a:off x="457200" y="1196752"/>
            <a:ext cx="5050904" cy="5040560"/>
          </a:xfrm>
        </p:spPr>
        <p:txBody>
          <a:bodyPr/>
          <a:lstStyle/>
          <a:p>
            <a:pPr marL="0" indent="0">
              <a:buNone/>
            </a:pPr>
            <a:r>
              <a:rPr lang="el-GR" altLang="el-GR" sz="2000" dirty="0" smtClean="0"/>
              <a:t>Η </a:t>
            </a:r>
            <a:r>
              <a:rPr lang="el-GR" altLang="el-GR" sz="2000" dirty="0"/>
              <a:t>ίδια ιστολογική εικόνα της εγκάρσιας διατομής του  12/λου σε μεσαία μεγέθυνση (10</a:t>
            </a:r>
            <a:r>
              <a:rPr lang="en-GB" altLang="el-GR" sz="2000" dirty="0"/>
              <a:t>x</a:t>
            </a:r>
            <a:r>
              <a:rPr lang="el-GR" altLang="el-GR" sz="2000" dirty="0"/>
              <a:t>), παρουσιάζουσα ολόκληρο το πάχος του τοιχώματος. Χρώση= </a:t>
            </a:r>
            <a:r>
              <a:rPr lang="en-GB" altLang="el-GR" sz="2000" dirty="0"/>
              <a:t>H</a:t>
            </a:r>
            <a:r>
              <a:rPr lang="el-GR" altLang="el-GR" sz="2000" dirty="0"/>
              <a:t>&amp;</a:t>
            </a:r>
            <a:r>
              <a:rPr lang="en-GB" altLang="el-GR" sz="2000" dirty="0"/>
              <a:t>E</a:t>
            </a:r>
            <a:endParaRPr lang="el-GR" altLang="el-GR" sz="2000" dirty="0"/>
          </a:p>
        </p:txBody>
      </p:sp>
      <p:pic>
        <p:nvPicPr>
          <p:cNvPr id="1935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24128" y="1332625"/>
            <a:ext cx="2273123" cy="5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25475" y="6221192"/>
            <a:ext cx="261635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70602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l-GR" altLang="el-GR" sz="3600" dirty="0" smtClean="0"/>
              <a:t>Δωδεκαδάκτυλο - Λάχνες </a:t>
            </a:r>
            <a:r>
              <a:rPr lang="el-GR" altLang="el-GR" sz="2800" b="0" dirty="0" smtClean="0"/>
              <a:t>(1/3)</a:t>
            </a:r>
            <a:endParaRPr lang="el-GR" altLang="el-GR" sz="2800" b="0" dirty="0"/>
          </a:p>
        </p:txBody>
      </p:sp>
      <p:sp>
        <p:nvSpPr>
          <p:cNvPr id="194563" name="Rectangle 3"/>
          <p:cNvSpPr>
            <a:spLocks noGrp="1" noChangeArrowheads="1"/>
          </p:cNvSpPr>
          <p:nvPr>
            <p:ph idx="1"/>
          </p:nvPr>
        </p:nvSpPr>
        <p:spPr>
          <a:xfrm>
            <a:off x="457200" y="1196752"/>
            <a:ext cx="4042792" cy="5040560"/>
          </a:xfrm>
        </p:spPr>
        <p:txBody>
          <a:bodyPr>
            <a:noAutofit/>
          </a:bodyPr>
          <a:lstStyle/>
          <a:p>
            <a:pPr marL="0" indent="0">
              <a:buNone/>
            </a:pPr>
            <a:r>
              <a:rPr lang="el-GR" altLang="el-GR" sz="2000" dirty="0" smtClean="0"/>
              <a:t>Επιμήκης </a:t>
            </a:r>
            <a:r>
              <a:rPr lang="el-GR" altLang="el-GR" sz="2000" dirty="0"/>
              <a:t>διατομή λαχνών 12/λου σε μεγάλη μεγέθυνση (40</a:t>
            </a:r>
            <a:r>
              <a:rPr lang="en-GB" altLang="el-GR" sz="2000" dirty="0"/>
              <a:t>x</a:t>
            </a:r>
            <a:r>
              <a:rPr lang="el-GR" altLang="el-GR" sz="2000" dirty="0"/>
              <a:t>). </a:t>
            </a:r>
            <a:r>
              <a:rPr lang="en-US" altLang="el-GR" sz="2000" dirty="0"/>
              <a:t>O</a:t>
            </a:r>
            <a:r>
              <a:rPr lang="el-GR" altLang="el-GR" sz="2000" dirty="0"/>
              <a:t>ι λάχνες (</a:t>
            </a:r>
            <a:r>
              <a:rPr lang="en-GB" altLang="el-GR" sz="2000" dirty="0"/>
              <a:t>Vi</a:t>
            </a:r>
            <a:r>
              <a:rPr lang="el-GR" altLang="el-GR" sz="2000" dirty="0"/>
              <a:t>)</a:t>
            </a:r>
            <a:r>
              <a:rPr lang="en-GB" altLang="el-GR" sz="2000" dirty="0"/>
              <a:t> </a:t>
            </a:r>
            <a:r>
              <a:rPr lang="el-GR" altLang="el-GR" sz="2000" dirty="0"/>
              <a:t>είναι δακτυλοειδείς προσεκβολές του βλεννογόνου προβάλλουσες ενδοαυλικά (</a:t>
            </a:r>
            <a:r>
              <a:rPr lang="en-GB" altLang="el-GR" sz="2000" dirty="0"/>
              <a:t>Lu</a:t>
            </a:r>
            <a:r>
              <a:rPr lang="el-GR" altLang="el-GR" sz="2000" dirty="0"/>
              <a:t>)</a:t>
            </a:r>
            <a:r>
              <a:rPr lang="en-GB" altLang="el-GR" sz="2000" dirty="0"/>
              <a:t> </a:t>
            </a:r>
            <a:r>
              <a:rPr lang="el-GR" altLang="el-GR" sz="2000" dirty="0"/>
              <a:t>του εντέρου αυξάνουσες την επιφάνεια για την απορρόφηση ουσιών. </a:t>
            </a:r>
            <a:endParaRPr lang="en-US" altLang="el-GR" sz="2000" dirty="0" smtClean="0"/>
          </a:p>
          <a:p>
            <a:pPr marL="0" indent="0">
              <a:buNone/>
            </a:pPr>
            <a:r>
              <a:rPr lang="el-GR" altLang="el-GR" sz="2000" dirty="0" smtClean="0"/>
              <a:t>Σύσπαση </a:t>
            </a:r>
            <a:r>
              <a:rPr lang="el-GR" altLang="el-GR" sz="2000" dirty="0"/>
              <a:t>του λείου μυϊκού ιστού εντός της λάχνης κάνει τις λάχνες να ταλαντεύονται πλευρικά και να αναδεύουν το περιεχόμενο του εντέρου κοντά στην επιφάνεια του 12/λου για να ενισχύεται η διάχυση των διαλυμένων ουσιών και η πρόσληψή τους διαμέσου του επιθηλίου. </a:t>
            </a:r>
          </a:p>
        </p:txBody>
      </p:sp>
      <p:pic>
        <p:nvPicPr>
          <p:cNvPr id="19456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1196752"/>
            <a:ext cx="3384376" cy="492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16017" y="6096758"/>
            <a:ext cx="3816424"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15837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sz="3600" dirty="0" smtClean="0"/>
              <a:t>Τοίχωμα δωδεκαδακτύλου </a:t>
            </a:r>
            <a:endParaRPr lang="el-GR" altLang="el-GR" sz="3600" dirty="0">
              <a:solidFill>
                <a:srgbClr val="FF9900"/>
              </a:solidFill>
            </a:endParaRPr>
          </a:p>
        </p:txBody>
      </p:sp>
      <p:sp>
        <p:nvSpPr>
          <p:cNvPr id="62475" name="Rectangle 11"/>
          <p:cNvSpPr>
            <a:spLocks noGrp="1" noChangeArrowheads="1"/>
          </p:cNvSpPr>
          <p:nvPr>
            <p:ph idx="1"/>
          </p:nvPr>
        </p:nvSpPr>
        <p:spPr>
          <a:xfrm>
            <a:off x="457200" y="1196752"/>
            <a:ext cx="4186808" cy="5040560"/>
          </a:xfrm>
        </p:spPr>
        <p:txBody>
          <a:bodyPr/>
          <a:lstStyle/>
          <a:p>
            <a:pPr marL="0" indent="0">
              <a:buNone/>
            </a:pPr>
            <a:r>
              <a:rPr lang="el-GR" altLang="el-GR" sz="2000" dirty="0" smtClean="0"/>
              <a:t>To </a:t>
            </a:r>
            <a:r>
              <a:rPr lang="el-GR" altLang="el-GR" sz="2000" dirty="0"/>
              <a:t>τοίχωμα του δωδεκαδακτύλου έχει </a:t>
            </a:r>
            <a:endParaRPr lang="el-GR" altLang="el-GR" sz="2000" dirty="0" smtClean="0"/>
          </a:p>
          <a:p>
            <a:pPr marL="457200" indent="-457200">
              <a:buAutoNum type="arabicParenBoth"/>
            </a:pPr>
            <a:r>
              <a:rPr lang="el-GR" altLang="el-GR" sz="2000" dirty="0" smtClean="0"/>
              <a:t>βλεννογόνο </a:t>
            </a:r>
            <a:r>
              <a:rPr lang="el-GR" altLang="el-GR" sz="2000" dirty="0"/>
              <a:t>με εντερικές </a:t>
            </a:r>
            <a:r>
              <a:rPr lang="el-GR" altLang="el-GR" sz="2000" dirty="0" smtClean="0"/>
              <a:t>λάχνες, </a:t>
            </a:r>
          </a:p>
          <a:p>
            <a:pPr marL="457200" indent="-457200">
              <a:buAutoNum type="arabicParenBoth"/>
            </a:pPr>
            <a:r>
              <a:rPr lang="el-GR" altLang="el-GR" sz="2000" dirty="0" smtClean="0"/>
              <a:t>υποβλεννογόνιο </a:t>
            </a:r>
            <a:r>
              <a:rPr lang="el-GR" altLang="el-GR" sz="2000" dirty="0"/>
              <a:t>χιτώνα με τους χαρακτηριστικούς αδένες του </a:t>
            </a:r>
            <a:r>
              <a:rPr lang="el-GR" altLang="el-GR" sz="2000" dirty="0" smtClean="0"/>
              <a:t>Brünner, </a:t>
            </a:r>
            <a:r>
              <a:rPr lang="el-GR" altLang="el-GR" sz="2000" dirty="0"/>
              <a:t>μυϊκό </a:t>
            </a:r>
            <a:r>
              <a:rPr lang="el-GR" altLang="el-GR" sz="2000" dirty="0" smtClean="0"/>
              <a:t>χιτώνα </a:t>
            </a:r>
            <a:r>
              <a:rPr lang="el-GR" altLang="el-GR" sz="2000" dirty="0"/>
              <a:t>και</a:t>
            </a:r>
            <a:r>
              <a:rPr lang="el-GR" altLang="el-GR" sz="2000" dirty="0" smtClean="0"/>
              <a:t> </a:t>
            </a:r>
          </a:p>
          <a:p>
            <a:pPr marL="457200" indent="-457200">
              <a:buAutoNum type="arabicParenBoth"/>
            </a:pPr>
            <a:r>
              <a:rPr lang="el-GR" altLang="el-GR" sz="2000" dirty="0" smtClean="0"/>
              <a:t>ορογόνο</a:t>
            </a:r>
            <a:r>
              <a:rPr lang="el-GR" altLang="el-GR" sz="2000" dirty="0"/>
              <a:t>. (χρώση αιματοξυλίνη-εωσίνη, μεγέθυνση Χ50) </a:t>
            </a:r>
          </a:p>
        </p:txBody>
      </p:sp>
      <p:pic>
        <p:nvPicPr>
          <p:cNvPr id="62481"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1340768"/>
            <a:ext cx="3773742" cy="503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97528" y="633487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424458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l-GR" altLang="el-GR" sz="3600" dirty="0"/>
              <a:t>Δωδεκαδάκτυλο - Λάχνες </a:t>
            </a:r>
            <a:r>
              <a:rPr lang="el-GR" altLang="el-GR" sz="2800" b="0" dirty="0" smtClean="0"/>
              <a:t>(2/3)</a:t>
            </a:r>
            <a:endParaRPr lang="el-GR" altLang="el-GR" sz="3600" dirty="0"/>
          </a:p>
        </p:txBody>
      </p:sp>
      <p:sp>
        <p:nvSpPr>
          <p:cNvPr id="194563" name="Rectangle 3"/>
          <p:cNvSpPr>
            <a:spLocks noGrp="1" noChangeArrowheads="1"/>
          </p:cNvSpPr>
          <p:nvPr>
            <p:ph idx="1"/>
          </p:nvPr>
        </p:nvSpPr>
        <p:spPr>
          <a:xfrm>
            <a:off x="457201" y="1196752"/>
            <a:ext cx="4186808" cy="5040560"/>
          </a:xfrm>
        </p:spPr>
        <p:txBody>
          <a:bodyPr>
            <a:noAutofit/>
          </a:bodyPr>
          <a:lstStyle/>
          <a:p>
            <a:pPr marL="0" indent="0">
              <a:buNone/>
            </a:pPr>
            <a:r>
              <a:rPr lang="el-GR" altLang="el-GR" sz="2000" dirty="0" smtClean="0"/>
              <a:t>Οι λάχνες καλύπτονται από απλό μονόστιβο κυλινδρικό επιθήλιο (</a:t>
            </a:r>
            <a:r>
              <a:rPr lang="en-GB" altLang="el-GR" sz="2000" dirty="0" smtClean="0"/>
              <a:t>Ep</a:t>
            </a:r>
            <a:r>
              <a:rPr lang="el-GR" altLang="el-GR" sz="2000" dirty="0" smtClean="0"/>
              <a:t>)</a:t>
            </a:r>
            <a:r>
              <a:rPr lang="en-GB" altLang="el-GR" sz="2000" dirty="0" smtClean="0"/>
              <a:t> </a:t>
            </a:r>
            <a:r>
              <a:rPr lang="el-GR" altLang="el-GR" sz="2000" dirty="0" smtClean="0"/>
              <a:t>αποτελούμενο από απορροφητικά κύτταρα, τα εντεροκύτταρα</a:t>
            </a:r>
            <a:r>
              <a:rPr lang="en-GB" altLang="el-GR" sz="2000" dirty="0" smtClean="0"/>
              <a:t> </a:t>
            </a:r>
            <a:r>
              <a:rPr lang="el-GR" altLang="el-GR" sz="2000" dirty="0" smtClean="0"/>
              <a:t>(</a:t>
            </a:r>
            <a:r>
              <a:rPr lang="en-GB" altLang="el-GR" sz="2000" dirty="0" smtClean="0"/>
              <a:t>Ent</a:t>
            </a:r>
            <a:r>
              <a:rPr lang="el-GR" altLang="el-GR" sz="2000" dirty="0" smtClean="0"/>
              <a:t>)</a:t>
            </a:r>
            <a:r>
              <a:rPr lang="en-GB" altLang="el-GR" sz="2000" dirty="0" smtClean="0"/>
              <a:t> </a:t>
            </a:r>
            <a:r>
              <a:rPr lang="el-GR" altLang="el-GR" sz="2000" dirty="0" smtClean="0"/>
              <a:t>και από εκκρίνοντα βλέννη καλυκοειδή κύτταρα (</a:t>
            </a:r>
            <a:r>
              <a:rPr lang="en-GB" altLang="el-GR" sz="2000" dirty="0" smtClean="0"/>
              <a:t>GC</a:t>
            </a:r>
            <a:r>
              <a:rPr lang="el-GR" altLang="el-GR" sz="2000" dirty="0" smtClean="0"/>
              <a:t>). </a:t>
            </a:r>
            <a:endParaRPr lang="en-US" altLang="el-GR" sz="2000" dirty="0" smtClean="0"/>
          </a:p>
          <a:p>
            <a:pPr marL="0" indent="0">
              <a:buNone/>
            </a:pPr>
            <a:r>
              <a:rPr lang="el-GR" altLang="el-GR" sz="2000" dirty="0" smtClean="0"/>
              <a:t>Τα </a:t>
            </a:r>
            <a:r>
              <a:rPr lang="el-GR" altLang="el-GR" sz="2000" dirty="0"/>
              <a:t>πρώτα είναι κυλινδρικά κύτταρα με ωοειδείς πυρήνες (</a:t>
            </a:r>
            <a:r>
              <a:rPr lang="en-GB" altLang="el-GR" sz="2000" dirty="0"/>
              <a:t>EN</a:t>
            </a:r>
            <a:r>
              <a:rPr lang="el-GR" altLang="el-GR" sz="2000" dirty="0"/>
              <a:t>), ενώ τα δεύτερα έχουν ερεία κορυφή πληρούμενη από άχρωμη βλέννα και στενή βάση με ένα αποπεπλατυσμένο πυρήνα. </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1196752"/>
            <a:ext cx="3463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88025" y="6229975"/>
            <a:ext cx="388843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647089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rmAutofit/>
          </a:bodyPr>
          <a:lstStyle/>
          <a:p>
            <a:r>
              <a:rPr lang="el-GR" altLang="el-GR" sz="3600" dirty="0"/>
              <a:t>Δωδεκαδάκτυλο - Λάχνες </a:t>
            </a:r>
            <a:r>
              <a:rPr lang="el-GR" altLang="el-GR" sz="2800" b="0" dirty="0" smtClean="0"/>
              <a:t>(3/3)</a:t>
            </a:r>
            <a:endParaRPr lang="el-GR" altLang="el-GR" sz="3600" dirty="0"/>
          </a:p>
        </p:txBody>
      </p:sp>
      <p:sp>
        <p:nvSpPr>
          <p:cNvPr id="194563" name="Rectangle 3"/>
          <p:cNvSpPr>
            <a:spLocks noGrp="1" noChangeArrowheads="1"/>
          </p:cNvSpPr>
          <p:nvPr>
            <p:ph idx="1"/>
          </p:nvPr>
        </p:nvSpPr>
        <p:spPr>
          <a:xfrm>
            <a:off x="457201" y="1196752"/>
            <a:ext cx="4186808" cy="5040560"/>
          </a:xfrm>
        </p:spPr>
        <p:txBody>
          <a:bodyPr>
            <a:noAutofit/>
          </a:bodyPr>
          <a:lstStyle/>
          <a:p>
            <a:pPr marL="0" indent="0">
              <a:buNone/>
            </a:pPr>
            <a:r>
              <a:rPr lang="el-GR" altLang="el-GR" sz="2000" dirty="0" smtClean="0"/>
              <a:t>Πολυάριθμοι </a:t>
            </a:r>
            <a:r>
              <a:rPr lang="el-GR" altLang="el-GR" sz="2000" dirty="0"/>
              <a:t>μικροί, στρογγυλοί λεμφοκυτταρικοί πυρήνες (</a:t>
            </a:r>
            <a:r>
              <a:rPr lang="en-GB" altLang="el-GR" sz="2000" dirty="0"/>
              <a:t>Ly</a:t>
            </a:r>
            <a:r>
              <a:rPr lang="el-GR" altLang="el-GR" sz="2000" dirty="0"/>
              <a:t>)</a:t>
            </a:r>
            <a:r>
              <a:rPr lang="en-GB" altLang="el-GR" sz="2000" dirty="0"/>
              <a:t> </a:t>
            </a:r>
            <a:r>
              <a:rPr lang="el-GR" altLang="el-GR" sz="2000" dirty="0"/>
              <a:t>βρίσκονται μεταξύ εξειδικευμένων επιθηλιακών κυττάρων (κύτταρα Μ). </a:t>
            </a:r>
            <a:endParaRPr lang="en-US" altLang="el-GR" sz="2000" dirty="0" smtClean="0"/>
          </a:p>
          <a:p>
            <a:pPr marL="0" indent="0">
              <a:buNone/>
            </a:pPr>
            <a:r>
              <a:rPr lang="el-GR" altLang="el-GR" sz="2000" dirty="0" smtClean="0"/>
              <a:t>Το </a:t>
            </a:r>
            <a:r>
              <a:rPr lang="el-GR" altLang="el-GR" sz="2000" dirty="0"/>
              <a:t>κέντρο των λαχνών αποτελεί το χόριο</a:t>
            </a:r>
            <a:r>
              <a:rPr lang="en-GB" altLang="el-GR" sz="2000" dirty="0"/>
              <a:t> </a:t>
            </a:r>
            <a:r>
              <a:rPr lang="el-GR" altLang="el-GR" sz="2000" dirty="0"/>
              <a:t>(</a:t>
            </a:r>
            <a:r>
              <a:rPr lang="en-GB" altLang="el-GR" sz="2000" dirty="0"/>
              <a:t>LP</a:t>
            </a:r>
            <a:r>
              <a:rPr lang="el-GR" altLang="el-GR" sz="2000" dirty="0"/>
              <a:t>)</a:t>
            </a:r>
            <a:r>
              <a:rPr lang="en-GB" altLang="el-GR" sz="2000" dirty="0"/>
              <a:t> </a:t>
            </a:r>
            <a:r>
              <a:rPr lang="el-GR" altLang="el-GR" sz="2000" dirty="0"/>
              <a:t>από χαλαρό συνδετικό ιστό, περιέχον  στο κέντρο της λάχνης ένα λεμφαγγείο, που ονομάζεται χυλοφόρο</a:t>
            </a:r>
            <a:r>
              <a:rPr lang="en-GB" altLang="el-GR" sz="2000" dirty="0"/>
              <a:t> </a:t>
            </a:r>
            <a:r>
              <a:rPr lang="el-GR" altLang="el-GR" sz="2000" dirty="0"/>
              <a:t>(</a:t>
            </a:r>
            <a:r>
              <a:rPr lang="en-GB" altLang="el-GR" sz="2000" dirty="0"/>
              <a:t>La</a:t>
            </a:r>
            <a:r>
              <a:rPr lang="el-GR" altLang="el-GR" sz="2000" dirty="0"/>
              <a:t>), και ένα δίκτυο από τριχοειδή (</a:t>
            </a:r>
            <a:r>
              <a:rPr lang="en-GB" altLang="el-GR" sz="2000" dirty="0"/>
              <a:t>Ca</a:t>
            </a:r>
            <a:r>
              <a:rPr lang="el-GR" altLang="el-GR" sz="2000" dirty="0"/>
              <a:t>). </a:t>
            </a:r>
            <a:endParaRPr lang="en-US" altLang="el-GR" sz="2000" dirty="0" smtClean="0"/>
          </a:p>
          <a:p>
            <a:pPr marL="0" indent="0">
              <a:buNone/>
            </a:pPr>
            <a:r>
              <a:rPr lang="el-GR" altLang="el-GR" sz="2000" dirty="0" smtClean="0"/>
              <a:t>Χρώση</a:t>
            </a:r>
            <a:r>
              <a:rPr lang="en-GB" altLang="el-GR" sz="2000" dirty="0" smtClean="0"/>
              <a:t> </a:t>
            </a:r>
            <a:r>
              <a:rPr lang="en-GB" altLang="el-GR" sz="2000" dirty="0"/>
              <a:t>= H&amp;E</a:t>
            </a:r>
            <a:endParaRPr lang="el-GR" altLang="el-GR" sz="2000" dirty="0"/>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1196752"/>
            <a:ext cx="3513039"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4009" y="6295210"/>
            <a:ext cx="396044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19369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116632"/>
            <a:ext cx="9144000" cy="908720"/>
          </a:xfrm>
        </p:spPr>
        <p:txBody>
          <a:bodyPr>
            <a:noAutofit/>
          </a:bodyPr>
          <a:lstStyle/>
          <a:p>
            <a:pPr>
              <a:lnSpc>
                <a:spcPct val="80000"/>
              </a:lnSpc>
            </a:pPr>
            <a:r>
              <a:rPr lang="el-GR" altLang="el-GR" sz="3600" dirty="0" smtClean="0"/>
              <a:t>Δωδεκαδάκτυλο</a:t>
            </a:r>
            <a:r>
              <a:rPr lang="en-US" altLang="el-GR" sz="3600" dirty="0" smtClean="0"/>
              <a:t> </a:t>
            </a:r>
            <a:r>
              <a:rPr lang="el-GR" altLang="el-GR" sz="3600" dirty="0" smtClean="0"/>
              <a:t>-</a:t>
            </a:r>
            <a:r>
              <a:rPr lang="en-US" altLang="el-GR" sz="3600" dirty="0" smtClean="0"/>
              <a:t> </a:t>
            </a:r>
            <a:r>
              <a:rPr lang="el-GR" altLang="el-GR" sz="3600" dirty="0" smtClean="0"/>
              <a:t>Κρύπτες </a:t>
            </a:r>
            <a:r>
              <a:rPr lang="el-GR" altLang="el-GR" sz="3600" dirty="0"/>
              <a:t>του </a:t>
            </a:r>
            <a:r>
              <a:rPr lang="en-GB" altLang="el-GR" sz="3600" dirty="0" smtClean="0"/>
              <a:t>Lieberkuhn</a:t>
            </a:r>
            <a:r>
              <a:rPr lang="el-GR" altLang="el-GR" sz="3600" dirty="0" smtClean="0"/>
              <a:t> </a:t>
            </a:r>
            <a:r>
              <a:rPr lang="el-GR" altLang="el-GR" sz="2800" b="0" dirty="0" smtClean="0"/>
              <a:t>(1/2)</a:t>
            </a:r>
            <a:r>
              <a:rPr lang="en-GB" altLang="el-GR" sz="2800" b="0" dirty="0" smtClean="0"/>
              <a:t> </a:t>
            </a:r>
            <a:endParaRPr lang="el-GR" altLang="el-GR" sz="2800" b="0" dirty="0"/>
          </a:p>
        </p:txBody>
      </p:sp>
      <p:sp>
        <p:nvSpPr>
          <p:cNvPr id="195587" name="Rectangle 3"/>
          <p:cNvSpPr>
            <a:spLocks noGrp="1" noChangeArrowheads="1"/>
          </p:cNvSpPr>
          <p:nvPr>
            <p:ph idx="1"/>
          </p:nvPr>
        </p:nvSpPr>
        <p:spPr>
          <a:xfrm>
            <a:off x="457200" y="1196752"/>
            <a:ext cx="4258817" cy="5040560"/>
          </a:xfrm>
        </p:spPr>
        <p:txBody>
          <a:bodyPr>
            <a:normAutofit/>
          </a:bodyPr>
          <a:lstStyle/>
          <a:p>
            <a:pPr marL="0" indent="0">
              <a:buNone/>
            </a:pPr>
            <a:r>
              <a:rPr lang="el-GR" altLang="el-GR" sz="2000" dirty="0" smtClean="0"/>
              <a:t>Επιμήκης </a:t>
            </a:r>
            <a:r>
              <a:rPr lang="el-GR" altLang="el-GR" sz="2000" dirty="0"/>
              <a:t>διατομή βλεννογόνου 12/λου σε μεγάλη μεγέθυνση (40</a:t>
            </a:r>
            <a:r>
              <a:rPr lang="en-GB" altLang="el-GR" sz="2000" dirty="0"/>
              <a:t>x</a:t>
            </a:r>
            <a:r>
              <a:rPr lang="el-GR" altLang="el-GR" sz="2000" dirty="0"/>
              <a:t>). Παρατηρείται το βασικό τμήμα του βλεννογόνου περιέχον εντερικούς αδένες, τους ονομαζόμενους κρύπτες του </a:t>
            </a:r>
            <a:r>
              <a:rPr lang="en-GB" altLang="el-GR" sz="2000" dirty="0"/>
              <a:t>Lieberkuhn</a:t>
            </a:r>
            <a:r>
              <a:rPr lang="el-GR" altLang="el-GR" sz="2000" dirty="0"/>
              <a:t> (</a:t>
            </a:r>
            <a:r>
              <a:rPr lang="en-GB" altLang="el-GR" sz="2000" dirty="0"/>
              <a:t>Cr</a:t>
            </a:r>
            <a:r>
              <a:rPr lang="el-GR" altLang="el-GR" sz="2000" dirty="0"/>
              <a:t>). </a:t>
            </a:r>
            <a:endParaRPr lang="en-US" altLang="el-GR" sz="2000" dirty="0" smtClean="0"/>
          </a:p>
          <a:p>
            <a:pPr marL="0" indent="0">
              <a:buNone/>
            </a:pPr>
            <a:r>
              <a:rPr lang="el-GR" altLang="el-GR" sz="2000" dirty="0" smtClean="0"/>
              <a:t>Αυτοί </a:t>
            </a:r>
            <a:r>
              <a:rPr lang="el-GR" altLang="el-GR" sz="2000" dirty="0"/>
              <a:t>οι απλοί σωληνώδεις αδένες επενδύονται από μονόστιβο κυλινδρικό επιθήλιο (</a:t>
            </a:r>
            <a:r>
              <a:rPr lang="en-GB" altLang="el-GR" sz="2000" dirty="0"/>
              <a:t>Ep</a:t>
            </a:r>
            <a:r>
              <a:rPr lang="el-GR" altLang="el-GR" sz="2000" dirty="0"/>
              <a:t>)</a:t>
            </a:r>
            <a:r>
              <a:rPr lang="en-GB" altLang="el-GR" sz="2000" dirty="0"/>
              <a:t> </a:t>
            </a:r>
            <a:r>
              <a:rPr lang="el-GR" altLang="el-GR" sz="2000" dirty="0"/>
              <a:t>και περιβάλλονται από χόριο αποτελούμενο από χαλαρό </a:t>
            </a:r>
            <a:r>
              <a:rPr lang="el-GR" altLang="el-GR" sz="2000" dirty="0" smtClean="0"/>
              <a:t>συνδετικό </a:t>
            </a:r>
            <a:r>
              <a:rPr lang="el-GR" altLang="el-GR" sz="2000" dirty="0"/>
              <a:t>ιστό (</a:t>
            </a:r>
            <a:r>
              <a:rPr lang="en-GB" altLang="el-GR" sz="2000" dirty="0"/>
              <a:t>LP</a:t>
            </a:r>
            <a:r>
              <a:rPr lang="el-GR" altLang="el-GR" sz="2000" dirty="0"/>
              <a:t>). </a:t>
            </a:r>
          </a:p>
        </p:txBody>
      </p:sp>
      <p:pic>
        <p:nvPicPr>
          <p:cNvPr id="19559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7" y="1268760"/>
            <a:ext cx="3188095"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25016" y="5805264"/>
            <a:ext cx="374441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636419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116632"/>
            <a:ext cx="9144000" cy="908720"/>
          </a:xfrm>
        </p:spPr>
        <p:txBody>
          <a:bodyPr>
            <a:noAutofit/>
          </a:bodyPr>
          <a:lstStyle/>
          <a:p>
            <a:pPr>
              <a:lnSpc>
                <a:spcPct val="80000"/>
              </a:lnSpc>
            </a:pPr>
            <a:r>
              <a:rPr lang="el-GR" altLang="el-GR" sz="3600" dirty="0" smtClean="0"/>
              <a:t>Δωδεκαδάκτυλο</a:t>
            </a:r>
            <a:r>
              <a:rPr lang="en-US" altLang="el-GR" sz="3600" dirty="0" smtClean="0"/>
              <a:t> </a:t>
            </a:r>
            <a:r>
              <a:rPr lang="el-GR" altLang="el-GR" sz="3600" dirty="0" smtClean="0"/>
              <a:t>-</a:t>
            </a:r>
            <a:r>
              <a:rPr lang="en-US" altLang="el-GR" sz="3600" dirty="0" smtClean="0"/>
              <a:t> </a:t>
            </a:r>
            <a:r>
              <a:rPr lang="el-GR" altLang="el-GR" sz="3600" dirty="0" smtClean="0"/>
              <a:t>Κρύπτες </a:t>
            </a:r>
            <a:r>
              <a:rPr lang="el-GR" altLang="el-GR" sz="3600" dirty="0"/>
              <a:t>του </a:t>
            </a:r>
            <a:r>
              <a:rPr lang="en-GB" altLang="el-GR" sz="3600" dirty="0" smtClean="0"/>
              <a:t>Lieberkuhn</a:t>
            </a:r>
            <a:r>
              <a:rPr lang="el-GR" altLang="el-GR" sz="3600" dirty="0" smtClean="0"/>
              <a:t> </a:t>
            </a:r>
            <a:r>
              <a:rPr lang="el-GR" altLang="el-GR" sz="2800" b="0" dirty="0" smtClean="0"/>
              <a:t>(2/2</a:t>
            </a:r>
            <a:r>
              <a:rPr lang="el-GR" altLang="el-GR" sz="2800" b="0" dirty="0"/>
              <a:t>)</a:t>
            </a:r>
            <a:r>
              <a:rPr lang="en-GB" altLang="el-GR" sz="2800" b="0" dirty="0"/>
              <a:t> </a:t>
            </a:r>
            <a:r>
              <a:rPr lang="en-GB" altLang="el-GR" sz="2800" dirty="0" smtClean="0"/>
              <a:t> </a:t>
            </a:r>
            <a:endParaRPr lang="el-GR" altLang="el-GR" sz="2800" dirty="0"/>
          </a:p>
        </p:txBody>
      </p:sp>
      <p:sp>
        <p:nvSpPr>
          <p:cNvPr id="195587" name="Rectangle 3"/>
          <p:cNvSpPr>
            <a:spLocks noGrp="1" noChangeArrowheads="1"/>
          </p:cNvSpPr>
          <p:nvPr>
            <p:ph idx="1"/>
          </p:nvPr>
        </p:nvSpPr>
        <p:spPr>
          <a:xfrm>
            <a:off x="457200" y="1196752"/>
            <a:ext cx="4258817" cy="5040560"/>
          </a:xfrm>
        </p:spPr>
        <p:txBody>
          <a:bodyPr>
            <a:normAutofit/>
          </a:bodyPr>
          <a:lstStyle/>
          <a:p>
            <a:pPr marL="0" indent="0">
              <a:buNone/>
            </a:pPr>
            <a:r>
              <a:rPr lang="el-GR" altLang="el-GR" sz="2000" dirty="0" smtClean="0"/>
              <a:t>Ο </a:t>
            </a:r>
            <a:r>
              <a:rPr lang="el-GR" altLang="el-GR" sz="2000" dirty="0"/>
              <a:t>κυλινδρικός αυλός των αδένων είναι συνεχής με τον αυλό του 12/λου. </a:t>
            </a:r>
            <a:endParaRPr lang="en-US" altLang="el-GR" sz="2000" dirty="0" smtClean="0"/>
          </a:p>
          <a:p>
            <a:pPr marL="0" indent="0">
              <a:buNone/>
            </a:pPr>
            <a:r>
              <a:rPr lang="el-GR" altLang="el-GR" sz="2000" dirty="0" smtClean="0"/>
              <a:t>Το </a:t>
            </a:r>
            <a:r>
              <a:rPr lang="el-GR" altLang="el-GR" sz="2000" dirty="0"/>
              <a:t>χόριο περιέχει μεγάλο αριθμό περιπλανώμενων κυττάρων (λεμφοκύτταρα, μακροφάγα, πλασματοκύτταρα, ηωσινόφιλα) που δύσκολα ξεχωρίζουν στην εικόνα.</a:t>
            </a:r>
            <a:r>
              <a:rPr lang="en-GB" altLang="el-GR" sz="2000" dirty="0"/>
              <a:t> </a:t>
            </a:r>
            <a:endParaRPr lang="en-GB" altLang="el-GR" sz="2000" dirty="0" smtClean="0"/>
          </a:p>
          <a:p>
            <a:pPr marL="0" indent="0">
              <a:buNone/>
            </a:pPr>
            <a:r>
              <a:rPr lang="el-GR" altLang="el-GR" sz="2000" dirty="0" smtClean="0"/>
              <a:t>Στη </a:t>
            </a:r>
            <a:r>
              <a:rPr lang="el-GR" altLang="el-GR" sz="2000" dirty="0"/>
              <a:t>βάση των αδένων παρατηρείται η βλεννογόνιος μυϊκή στιβάδα</a:t>
            </a:r>
            <a:r>
              <a:rPr lang="en-GB" altLang="el-GR" sz="2000" dirty="0"/>
              <a:t> </a:t>
            </a:r>
            <a:r>
              <a:rPr lang="el-GR" altLang="el-GR" sz="2000" dirty="0"/>
              <a:t>(</a:t>
            </a:r>
            <a:r>
              <a:rPr lang="en-GB" altLang="el-GR" sz="2000" dirty="0"/>
              <a:t>MM</a:t>
            </a:r>
            <a:r>
              <a:rPr lang="el-GR" altLang="el-GR" sz="2000" dirty="0"/>
              <a:t>), που υποδηλώνει το όριο μεταξύ βλεννογόνου και του υποκείμενου υποβλεννογονίου χιτώνα. </a:t>
            </a:r>
            <a:endParaRPr lang="en-US" altLang="el-GR" sz="2000" dirty="0" smtClean="0"/>
          </a:p>
          <a:p>
            <a:pPr marL="0" indent="0">
              <a:buNone/>
            </a:pPr>
            <a:r>
              <a:rPr lang="el-GR" altLang="el-GR" sz="2000" dirty="0" smtClean="0"/>
              <a:t>Χρώση</a:t>
            </a:r>
            <a:r>
              <a:rPr lang="en-GB" altLang="el-GR" sz="2000" dirty="0"/>
              <a:t>= H&amp;E</a:t>
            </a:r>
            <a:endParaRPr lang="el-GR" altLang="el-GR" sz="20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7" y="1268760"/>
            <a:ext cx="32387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82881" y="5880517"/>
            <a:ext cx="3877551"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76060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116632"/>
            <a:ext cx="9144000" cy="908720"/>
          </a:xfrm>
        </p:spPr>
        <p:txBody>
          <a:bodyPr>
            <a:noAutofit/>
          </a:bodyPr>
          <a:lstStyle/>
          <a:p>
            <a:pPr>
              <a:lnSpc>
                <a:spcPct val="80000"/>
              </a:lnSpc>
            </a:pPr>
            <a:r>
              <a:rPr lang="el-GR" altLang="el-GR" sz="3600" dirty="0"/>
              <a:t>Δωδεκαδάκτυλο</a:t>
            </a:r>
            <a:r>
              <a:rPr lang="en-GB" altLang="el-GR" sz="3600" dirty="0"/>
              <a:t> </a:t>
            </a:r>
            <a:r>
              <a:rPr lang="en-GB" altLang="el-GR" sz="3600" dirty="0" smtClean="0"/>
              <a:t>- </a:t>
            </a:r>
            <a:r>
              <a:rPr lang="el-GR" altLang="el-GR" sz="3600" dirty="0"/>
              <a:t>Βλεννογόνιος</a:t>
            </a:r>
            <a:r>
              <a:rPr lang="en-US" altLang="el-GR" sz="3600" dirty="0"/>
              <a:t> </a:t>
            </a:r>
            <a:r>
              <a:rPr lang="el-GR" altLang="el-GR" sz="3600" dirty="0"/>
              <a:t>μυϊκή</a:t>
            </a:r>
            <a:r>
              <a:rPr lang="en-US" altLang="el-GR" sz="3600" dirty="0"/>
              <a:t> </a:t>
            </a:r>
            <a:r>
              <a:rPr lang="el-GR" altLang="el-GR" sz="3600" dirty="0"/>
              <a:t>στιβάδα</a:t>
            </a:r>
          </a:p>
        </p:txBody>
      </p:sp>
      <p:sp>
        <p:nvSpPr>
          <p:cNvPr id="19661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σε μεσαία μεγέθυνση (20</a:t>
            </a:r>
            <a:r>
              <a:rPr lang="en-GB" altLang="el-GR" sz="2000" dirty="0"/>
              <a:t>x</a:t>
            </a:r>
            <a:r>
              <a:rPr lang="el-GR" altLang="el-GR" sz="2000" dirty="0"/>
              <a:t>) του ορίου μεταξύ του βλεννογόνου (</a:t>
            </a:r>
            <a:r>
              <a:rPr lang="en-GB" altLang="el-GR" sz="2000" dirty="0"/>
              <a:t>Mu</a:t>
            </a:r>
            <a:r>
              <a:rPr lang="el-GR" altLang="el-GR" sz="2000" dirty="0"/>
              <a:t>), περιέχοντος τα τελικά τμήματα των κρυπτών του </a:t>
            </a:r>
            <a:r>
              <a:rPr lang="en-GB" altLang="el-GR" sz="2000" dirty="0"/>
              <a:t>Lieberkuhn</a:t>
            </a:r>
            <a:r>
              <a:rPr lang="el-GR" altLang="el-GR" sz="2000" dirty="0"/>
              <a:t> (</a:t>
            </a:r>
            <a:r>
              <a:rPr lang="en-GB" altLang="el-GR" sz="2000" dirty="0"/>
              <a:t>Cr</a:t>
            </a:r>
            <a:r>
              <a:rPr lang="el-GR" altLang="el-GR" sz="2000" dirty="0"/>
              <a:t>), και του υποβλεννογονίου χιτώνα</a:t>
            </a:r>
            <a:r>
              <a:rPr lang="en-GB" altLang="el-GR" sz="2000" dirty="0"/>
              <a:t> </a:t>
            </a:r>
            <a:r>
              <a:rPr lang="el-GR" altLang="el-GR" sz="2000" dirty="0"/>
              <a:t>του 12/λου.</a:t>
            </a:r>
            <a:r>
              <a:rPr lang="en-GB" altLang="el-GR" sz="2000" dirty="0"/>
              <a:t> </a:t>
            </a:r>
            <a:endParaRPr lang="el-GR" altLang="el-GR" sz="2000" dirty="0"/>
          </a:p>
        </p:txBody>
      </p:sp>
      <p:pic>
        <p:nvPicPr>
          <p:cNvPr id="1966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2276872"/>
            <a:ext cx="4608512" cy="356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99700"/>
            <a:ext cx="3744416" cy="3477875"/>
          </a:xfrm>
          <a:prstGeom prst="rect">
            <a:avLst/>
          </a:prstGeom>
        </p:spPr>
        <p:txBody>
          <a:bodyPr wrap="square">
            <a:spAutoFit/>
          </a:bodyPr>
          <a:lstStyle/>
          <a:p>
            <a:pPr marL="0" indent="0">
              <a:buNone/>
            </a:pPr>
            <a:r>
              <a:rPr lang="el-GR" altLang="el-GR" sz="2000" dirty="0">
                <a:latin typeface="+mj-lt"/>
              </a:rPr>
              <a:t>Η βλεννογόνιος μυϊκή στιβάδα (</a:t>
            </a:r>
            <a:r>
              <a:rPr lang="en-GB" altLang="el-GR" sz="2000" dirty="0">
                <a:latin typeface="+mj-lt"/>
              </a:rPr>
              <a:t>MM</a:t>
            </a:r>
            <a:r>
              <a:rPr lang="el-GR" altLang="el-GR" sz="2000" dirty="0">
                <a:latin typeface="+mj-lt"/>
              </a:rPr>
              <a:t>)</a:t>
            </a:r>
            <a:r>
              <a:rPr lang="en-GB" altLang="el-GR" sz="2000" dirty="0">
                <a:latin typeface="+mj-lt"/>
              </a:rPr>
              <a:t> </a:t>
            </a:r>
            <a:r>
              <a:rPr lang="el-GR" altLang="el-GR" sz="2000" dirty="0">
                <a:latin typeface="+mj-lt"/>
              </a:rPr>
              <a:t>είναι μία στιβάδα από λείο μυϊκό ιστό ποικίλου πάχους που υποδηλώνει το εξωτερικό όριο του βλεννογόνου από τον υποβλεννογόνιο. </a:t>
            </a:r>
            <a:endParaRPr lang="en-US" altLang="el-GR" sz="2000" dirty="0">
              <a:latin typeface="+mj-lt"/>
            </a:endParaRPr>
          </a:p>
          <a:p>
            <a:pPr marL="0" indent="0">
              <a:buNone/>
            </a:pPr>
            <a:r>
              <a:rPr lang="el-GR" altLang="el-GR" sz="2000" dirty="0" smtClean="0">
                <a:latin typeface="+mj-lt"/>
              </a:rPr>
              <a:t>Διαπερνάται </a:t>
            </a:r>
            <a:r>
              <a:rPr lang="el-GR" altLang="el-GR" sz="2000" dirty="0">
                <a:latin typeface="+mj-lt"/>
              </a:rPr>
              <a:t>σε διάφορα σημεία από τους πόρους (</a:t>
            </a:r>
            <a:r>
              <a:rPr lang="en-GB" altLang="el-GR" sz="2000" dirty="0">
                <a:latin typeface="+mj-lt"/>
              </a:rPr>
              <a:t>Du</a:t>
            </a:r>
            <a:r>
              <a:rPr lang="el-GR" altLang="el-GR" sz="2000" dirty="0">
                <a:latin typeface="+mj-lt"/>
              </a:rPr>
              <a:t>)</a:t>
            </a:r>
            <a:r>
              <a:rPr lang="en-US" altLang="el-GR" sz="2000" dirty="0">
                <a:latin typeface="+mj-lt"/>
              </a:rPr>
              <a:t> </a:t>
            </a:r>
            <a:r>
              <a:rPr lang="el-GR" altLang="el-GR" sz="2000" dirty="0">
                <a:latin typeface="+mj-lt"/>
              </a:rPr>
              <a:t>των αδένων του</a:t>
            </a:r>
            <a:r>
              <a:rPr lang="en-GB" altLang="el-GR" sz="2000" dirty="0">
                <a:latin typeface="+mj-lt"/>
              </a:rPr>
              <a:t> Brunner</a:t>
            </a:r>
            <a:r>
              <a:rPr lang="el-GR" altLang="el-GR" sz="2000" dirty="0">
                <a:latin typeface="+mj-lt"/>
              </a:rPr>
              <a:t>'</a:t>
            </a:r>
            <a:r>
              <a:rPr lang="en-GB" altLang="el-GR" sz="2000" dirty="0">
                <a:latin typeface="+mj-lt"/>
              </a:rPr>
              <a:t>s</a:t>
            </a:r>
            <a:r>
              <a:rPr lang="el-GR" altLang="el-GR" sz="2000" dirty="0">
                <a:latin typeface="+mj-lt"/>
              </a:rPr>
              <a:t> (</a:t>
            </a:r>
            <a:r>
              <a:rPr lang="en-GB" altLang="el-GR" sz="2000" dirty="0">
                <a:latin typeface="+mj-lt"/>
              </a:rPr>
              <a:t>BG</a:t>
            </a:r>
            <a:r>
              <a:rPr lang="el-GR" altLang="el-GR" sz="2000" dirty="0">
                <a:latin typeface="+mj-lt"/>
              </a:rPr>
              <a:t>), που βρίσκονται στον υποβλεννογόνιο χιτώνα. Χρώση</a:t>
            </a:r>
            <a:r>
              <a:rPr lang="en-GB" altLang="el-GR" sz="2000" dirty="0">
                <a:latin typeface="+mj-lt"/>
              </a:rPr>
              <a:t>= H&amp;E</a:t>
            </a:r>
            <a:endParaRPr lang="el-GR" altLang="el-GR" sz="2000" dirty="0">
              <a:latin typeface="+mj-lt"/>
            </a:endParaRPr>
          </a:p>
        </p:txBody>
      </p:sp>
      <p:sp>
        <p:nvSpPr>
          <p:cNvPr id="6" name="Rectangle 5"/>
          <p:cNvSpPr/>
          <p:nvPr/>
        </p:nvSpPr>
        <p:spPr>
          <a:xfrm>
            <a:off x="4139952" y="581748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28720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116632"/>
            <a:ext cx="9144000" cy="908720"/>
          </a:xfrm>
        </p:spPr>
        <p:txBody>
          <a:bodyPr>
            <a:noAutofit/>
          </a:bodyPr>
          <a:lstStyle/>
          <a:p>
            <a:r>
              <a:rPr lang="el-GR" altLang="el-GR" sz="3600" dirty="0"/>
              <a:t>Δωδεκαδάκτυλο</a:t>
            </a:r>
            <a:r>
              <a:rPr lang="en-GB" altLang="el-GR" sz="3600" dirty="0"/>
              <a:t> </a:t>
            </a:r>
            <a:r>
              <a:rPr lang="en-GB" altLang="el-GR" sz="3600" dirty="0" smtClean="0"/>
              <a:t>- </a:t>
            </a:r>
            <a:r>
              <a:rPr lang="el-GR" altLang="el-GR" sz="3600" dirty="0"/>
              <a:t>Υποβλεννογόνιος</a:t>
            </a:r>
            <a:r>
              <a:rPr lang="en-US" altLang="el-GR" sz="3600" dirty="0"/>
              <a:t> </a:t>
            </a:r>
            <a:r>
              <a:rPr lang="el-GR" altLang="el-GR" sz="3600" dirty="0"/>
              <a:t>χιτώνας</a:t>
            </a:r>
          </a:p>
        </p:txBody>
      </p:sp>
      <p:sp>
        <p:nvSpPr>
          <p:cNvPr id="19763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των αδένων του</a:t>
            </a:r>
            <a:r>
              <a:rPr lang="en-GB" altLang="el-GR" sz="2000" dirty="0"/>
              <a:t> Brunner</a:t>
            </a:r>
            <a:r>
              <a:rPr lang="el-GR" altLang="el-GR" sz="2000" dirty="0"/>
              <a:t>'</a:t>
            </a:r>
            <a:r>
              <a:rPr lang="en-GB" altLang="el-GR" sz="2000" dirty="0"/>
              <a:t>s</a:t>
            </a:r>
            <a:r>
              <a:rPr lang="el-GR" altLang="el-GR" sz="2000" dirty="0"/>
              <a:t> (</a:t>
            </a:r>
            <a:r>
              <a:rPr lang="en-GB" altLang="el-GR" sz="2000" dirty="0"/>
              <a:t>BG</a:t>
            </a:r>
            <a:r>
              <a:rPr lang="el-GR" altLang="el-GR" sz="2000" dirty="0"/>
              <a:t>), ευρισκομένων στον υποβλεννογόνιο χιτώνα του 12/λου σε μεσαία μεγέθυνση (20</a:t>
            </a:r>
            <a:r>
              <a:rPr lang="en-GB" altLang="el-GR" sz="2000" dirty="0"/>
              <a:t>x</a:t>
            </a:r>
            <a:r>
              <a:rPr lang="el-GR" altLang="el-GR" sz="2000" dirty="0"/>
              <a:t>), περιβαλλομένων από δίκτυο συνδετικού ιστού</a:t>
            </a:r>
            <a:r>
              <a:rPr lang="en-GB" altLang="el-GR" sz="2000" dirty="0"/>
              <a:t> </a:t>
            </a:r>
            <a:r>
              <a:rPr lang="el-GR" altLang="el-GR" sz="2000" dirty="0"/>
              <a:t>(</a:t>
            </a:r>
            <a:r>
              <a:rPr lang="en-GB" altLang="el-GR" sz="2000" dirty="0"/>
              <a:t>CT</a:t>
            </a:r>
            <a:r>
              <a:rPr lang="el-GR" altLang="el-GR" sz="2000" dirty="0"/>
              <a:t>). Αυτοί οι διακλαδιζόμενοι σωληνοκυψελωτοί αδένες αποτελούνται από μονόστιβο κυλινδρικό επιθήλιο. </a:t>
            </a:r>
          </a:p>
        </p:txBody>
      </p:sp>
      <p:pic>
        <p:nvPicPr>
          <p:cNvPr id="19763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59683" y="2636912"/>
            <a:ext cx="4360970" cy="33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852936"/>
            <a:ext cx="3888432" cy="3785652"/>
          </a:xfrm>
          <a:prstGeom prst="rect">
            <a:avLst/>
          </a:prstGeom>
        </p:spPr>
        <p:txBody>
          <a:bodyPr wrap="square">
            <a:spAutoFit/>
          </a:bodyPr>
          <a:lstStyle/>
          <a:p>
            <a:pPr marL="0" indent="0">
              <a:buNone/>
            </a:pPr>
            <a:r>
              <a:rPr lang="el-GR" altLang="el-GR" sz="2000" dirty="0">
                <a:latin typeface="+mj-lt"/>
              </a:rPr>
              <a:t>Παράγουν ελκαλικό έκκριμα που αποτελείται από βλέννη και </a:t>
            </a:r>
            <a:r>
              <a:rPr lang="el-GR" altLang="el-GR" sz="2000" dirty="0" smtClean="0">
                <a:latin typeface="+mj-lt"/>
              </a:rPr>
              <a:t>πρωτεΐνες </a:t>
            </a:r>
            <a:r>
              <a:rPr lang="el-GR" altLang="el-GR" sz="2000" dirty="0">
                <a:latin typeface="+mj-lt"/>
              </a:rPr>
              <a:t>που προστατεύουν την επιφάνεια του 12/λου  ουδετεροποιώντας (αύξηση του ph) τον εισερχόμενο όξινο χυμό που έρχεται από το στομάχι. </a:t>
            </a:r>
            <a:endParaRPr lang="en-US" altLang="el-GR" sz="2000" dirty="0">
              <a:latin typeface="+mj-lt"/>
            </a:endParaRPr>
          </a:p>
          <a:p>
            <a:pPr marL="0" indent="0">
              <a:buNone/>
            </a:pPr>
            <a:r>
              <a:rPr lang="el-GR" altLang="el-GR" sz="2000" dirty="0" smtClean="0">
                <a:latin typeface="+mj-lt"/>
              </a:rPr>
              <a:t>Οι πόροι (</a:t>
            </a:r>
            <a:r>
              <a:rPr lang="en-GB" altLang="el-GR" sz="2000" dirty="0" smtClean="0">
                <a:latin typeface="+mj-lt"/>
              </a:rPr>
              <a:t>Du</a:t>
            </a:r>
            <a:r>
              <a:rPr lang="el-GR" altLang="el-GR" sz="2000" dirty="0" smtClean="0">
                <a:latin typeface="+mj-lt"/>
              </a:rPr>
              <a:t>)</a:t>
            </a:r>
            <a:r>
              <a:rPr lang="en-GB" altLang="el-GR" sz="2000" dirty="0" smtClean="0">
                <a:latin typeface="+mj-lt"/>
              </a:rPr>
              <a:t> </a:t>
            </a:r>
            <a:r>
              <a:rPr lang="el-GR" altLang="el-GR" sz="2000" dirty="0" smtClean="0">
                <a:latin typeface="+mj-lt"/>
              </a:rPr>
              <a:t>των αδένων αποτελούνται από χαμηλό κυλινδρικό προς κυβικό επιθήλιο που ξεχωρίζει από το ψηλά εκκριτικά κύτταραρ. Χρώση</a:t>
            </a:r>
            <a:r>
              <a:rPr lang="en-GB" altLang="el-GR" sz="2000" dirty="0" smtClean="0">
                <a:latin typeface="+mj-lt"/>
              </a:rPr>
              <a:t>= H&amp;E</a:t>
            </a:r>
            <a:endParaRPr lang="el-GR" altLang="el-GR" sz="2000" dirty="0">
              <a:latin typeface="+mj-lt"/>
            </a:endParaRPr>
          </a:p>
        </p:txBody>
      </p:sp>
      <p:sp>
        <p:nvSpPr>
          <p:cNvPr id="6" name="Rectangle 5"/>
          <p:cNvSpPr/>
          <p:nvPr/>
        </p:nvSpPr>
        <p:spPr>
          <a:xfrm>
            <a:off x="4139952" y="600514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336733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r>
              <a:rPr lang="el-GR" altLang="el-GR" sz="3600" dirty="0" smtClean="0"/>
              <a:t>Δωδεκαδάκτυλο</a:t>
            </a:r>
            <a:r>
              <a:rPr lang="en-US" altLang="el-GR" sz="3600" dirty="0" smtClean="0"/>
              <a:t> </a:t>
            </a:r>
            <a:r>
              <a:rPr lang="el-GR" altLang="el-GR" sz="3600" dirty="0" smtClean="0"/>
              <a:t>-</a:t>
            </a:r>
            <a:r>
              <a:rPr lang="en-US" altLang="el-GR" sz="3600" dirty="0" smtClean="0"/>
              <a:t> </a:t>
            </a:r>
            <a:r>
              <a:rPr lang="el-GR" altLang="el-GR" sz="3600" dirty="0" smtClean="0"/>
              <a:t>Αδένες </a:t>
            </a:r>
            <a:r>
              <a:rPr lang="en-GB" altLang="el-GR" sz="3600" dirty="0"/>
              <a:t>Brunner</a:t>
            </a:r>
            <a:r>
              <a:rPr lang="el-GR" altLang="el-GR" sz="3600" dirty="0"/>
              <a:t>'</a:t>
            </a:r>
            <a:r>
              <a:rPr lang="en-GB" altLang="el-GR" sz="3600" dirty="0"/>
              <a:t>s </a:t>
            </a:r>
            <a:endParaRPr lang="el-GR" altLang="el-GR" sz="3600" dirty="0"/>
          </a:p>
        </p:txBody>
      </p:sp>
      <p:sp>
        <p:nvSpPr>
          <p:cNvPr id="198659"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Η </a:t>
            </a:r>
            <a:r>
              <a:rPr lang="el-GR" altLang="el-GR" sz="2000" dirty="0"/>
              <a:t>ίδια ιστολογική εικόνα σε μεγάλη μεγέθυνση (40</a:t>
            </a:r>
            <a:r>
              <a:rPr lang="en-GB" altLang="el-GR" sz="2000" dirty="0"/>
              <a:t>x</a:t>
            </a:r>
            <a:r>
              <a:rPr lang="el-GR" altLang="el-GR" sz="2000" dirty="0"/>
              <a:t>), εμφανίζουσα τους αδένες του </a:t>
            </a:r>
            <a:r>
              <a:rPr lang="en-GB" altLang="el-GR" sz="2000" dirty="0"/>
              <a:t>Brunner</a:t>
            </a:r>
            <a:r>
              <a:rPr lang="el-GR" altLang="el-GR" sz="2000" dirty="0"/>
              <a:t>'</a:t>
            </a:r>
            <a:r>
              <a:rPr lang="en-GB" altLang="el-GR" sz="2000" dirty="0"/>
              <a:t>s </a:t>
            </a:r>
            <a:r>
              <a:rPr lang="el-GR" altLang="el-GR" sz="2000" dirty="0"/>
              <a:t>στον υποβλεννογόνιο χιτώνα του 12/λου. </a:t>
            </a:r>
            <a:endParaRPr lang="en-US" altLang="el-GR" sz="2000" dirty="0" smtClean="0"/>
          </a:p>
          <a:p>
            <a:pPr marL="0" indent="0">
              <a:buNone/>
            </a:pPr>
            <a:r>
              <a:rPr lang="el-GR" altLang="el-GR" sz="2000" dirty="0" smtClean="0"/>
              <a:t>Το </a:t>
            </a:r>
            <a:r>
              <a:rPr lang="el-GR" altLang="el-GR" sz="2000" dirty="0"/>
              <a:t>τοίχωμα των εκκριτικών τμημάτων των σωληνοκυψελωδών αδένων σχηματίζεται από μονόστιβο κυλινδρικό επιθήλιο. </a:t>
            </a:r>
          </a:p>
        </p:txBody>
      </p:sp>
      <p:pic>
        <p:nvPicPr>
          <p:cNvPr id="19866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64904"/>
            <a:ext cx="4904357" cy="380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43909" y="2526050"/>
            <a:ext cx="3304555" cy="3170099"/>
          </a:xfrm>
          <a:prstGeom prst="rect">
            <a:avLst/>
          </a:prstGeom>
        </p:spPr>
        <p:txBody>
          <a:bodyPr wrap="square">
            <a:spAutoFit/>
          </a:bodyPr>
          <a:lstStyle/>
          <a:p>
            <a:pPr marL="0" indent="0">
              <a:buNone/>
            </a:pPr>
            <a:r>
              <a:rPr lang="el-GR" altLang="el-GR" sz="2000" dirty="0">
                <a:latin typeface="+mj-lt"/>
              </a:rPr>
              <a:t>Σε</a:t>
            </a:r>
            <a:r>
              <a:rPr lang="en-GB" altLang="el-GR" sz="2000" dirty="0">
                <a:latin typeface="+mj-lt"/>
              </a:rPr>
              <a:t> </a:t>
            </a:r>
            <a:r>
              <a:rPr lang="el-GR" altLang="el-GR" sz="2000" dirty="0">
                <a:latin typeface="+mj-lt"/>
              </a:rPr>
              <a:t>διάφορες</a:t>
            </a:r>
            <a:r>
              <a:rPr lang="en-GB" altLang="el-GR" sz="2000" dirty="0">
                <a:latin typeface="+mj-lt"/>
              </a:rPr>
              <a:t> </a:t>
            </a:r>
            <a:r>
              <a:rPr lang="el-GR" altLang="el-GR" sz="2000" dirty="0">
                <a:latin typeface="+mj-lt"/>
              </a:rPr>
              <a:t>θέσεις</a:t>
            </a:r>
            <a:r>
              <a:rPr lang="en-GB" altLang="el-GR" sz="2000" dirty="0">
                <a:latin typeface="+mj-lt"/>
              </a:rPr>
              <a:t> </a:t>
            </a:r>
            <a:r>
              <a:rPr lang="el-GR" altLang="el-GR" sz="2000" dirty="0">
                <a:latin typeface="+mj-lt"/>
              </a:rPr>
              <a:t>υπάρχουν</a:t>
            </a:r>
            <a:r>
              <a:rPr lang="en-GB" altLang="el-GR" sz="2000" dirty="0">
                <a:latin typeface="+mj-lt"/>
              </a:rPr>
              <a:t> </a:t>
            </a:r>
            <a:r>
              <a:rPr lang="el-GR" altLang="el-GR" sz="2000" dirty="0">
                <a:latin typeface="+mj-lt"/>
              </a:rPr>
              <a:t>διακλαδώσεις</a:t>
            </a:r>
            <a:r>
              <a:rPr lang="en-GB" altLang="el-GR" sz="2000" dirty="0">
                <a:latin typeface="+mj-lt"/>
              </a:rPr>
              <a:t> </a:t>
            </a:r>
            <a:r>
              <a:rPr lang="el-GR" altLang="el-GR" sz="2000" dirty="0">
                <a:latin typeface="+mj-lt"/>
              </a:rPr>
              <a:t>των</a:t>
            </a:r>
            <a:r>
              <a:rPr lang="en-GB" altLang="el-GR" sz="2000" dirty="0">
                <a:latin typeface="+mj-lt"/>
              </a:rPr>
              <a:t> </a:t>
            </a:r>
            <a:r>
              <a:rPr lang="el-GR" altLang="el-GR" sz="2000" dirty="0">
                <a:latin typeface="+mj-lt"/>
              </a:rPr>
              <a:t>αδενίων</a:t>
            </a:r>
            <a:r>
              <a:rPr lang="en-GB" altLang="el-GR" sz="2000" dirty="0">
                <a:latin typeface="+mj-lt"/>
              </a:rPr>
              <a:t>. </a:t>
            </a:r>
            <a:endParaRPr lang="en-GB" altLang="el-GR" sz="2000" dirty="0" smtClean="0">
              <a:latin typeface="+mj-lt"/>
            </a:endParaRPr>
          </a:p>
          <a:p>
            <a:pPr marL="0" indent="0">
              <a:buNone/>
            </a:pPr>
            <a:r>
              <a:rPr lang="el-GR" altLang="el-GR" sz="2000" dirty="0" smtClean="0">
                <a:latin typeface="+mj-lt"/>
              </a:rPr>
              <a:t>Αθροίσεις</a:t>
            </a:r>
            <a:r>
              <a:rPr lang="en-GB" altLang="el-GR" sz="2000" dirty="0" smtClean="0">
                <a:latin typeface="+mj-lt"/>
              </a:rPr>
              <a:t> </a:t>
            </a:r>
            <a:r>
              <a:rPr lang="el-GR" altLang="el-GR" sz="2000" dirty="0">
                <a:latin typeface="+mj-lt"/>
              </a:rPr>
              <a:t>αδένων</a:t>
            </a:r>
            <a:r>
              <a:rPr lang="en-GB" altLang="el-GR" sz="2000" dirty="0">
                <a:latin typeface="+mj-lt"/>
              </a:rPr>
              <a:t> </a:t>
            </a:r>
            <a:r>
              <a:rPr lang="el-GR" altLang="el-GR" sz="2000" dirty="0">
                <a:latin typeface="+mj-lt"/>
              </a:rPr>
              <a:t>περιβάλλονται</a:t>
            </a:r>
            <a:r>
              <a:rPr lang="en-GB" altLang="el-GR" sz="2000" dirty="0">
                <a:latin typeface="+mj-lt"/>
              </a:rPr>
              <a:t> </a:t>
            </a:r>
            <a:r>
              <a:rPr lang="el-GR" altLang="el-GR" sz="2000" dirty="0">
                <a:latin typeface="+mj-lt"/>
              </a:rPr>
              <a:t>από</a:t>
            </a:r>
            <a:r>
              <a:rPr lang="en-GB" altLang="el-GR" sz="2000" dirty="0">
                <a:latin typeface="+mj-lt"/>
              </a:rPr>
              <a:t> </a:t>
            </a:r>
            <a:r>
              <a:rPr lang="el-GR" altLang="el-GR" sz="2000" dirty="0">
                <a:latin typeface="+mj-lt"/>
              </a:rPr>
              <a:t>δίκτυο</a:t>
            </a:r>
            <a:r>
              <a:rPr lang="en-GB" altLang="el-GR" sz="2000" dirty="0">
                <a:latin typeface="+mj-lt"/>
              </a:rPr>
              <a:t> </a:t>
            </a:r>
            <a:r>
              <a:rPr lang="el-GR" altLang="el-GR" sz="2000" dirty="0">
                <a:latin typeface="+mj-lt"/>
              </a:rPr>
              <a:t>συνδετικού</a:t>
            </a:r>
            <a:r>
              <a:rPr lang="en-GB" altLang="el-GR" sz="2000" dirty="0">
                <a:latin typeface="+mj-lt"/>
              </a:rPr>
              <a:t> </a:t>
            </a:r>
            <a:r>
              <a:rPr lang="el-GR" altLang="el-GR" sz="2000" dirty="0">
                <a:latin typeface="+mj-lt"/>
              </a:rPr>
              <a:t>ιστού</a:t>
            </a:r>
            <a:r>
              <a:rPr lang="en-GB" altLang="el-GR" sz="2000" dirty="0">
                <a:latin typeface="+mj-lt"/>
              </a:rPr>
              <a:t>. </a:t>
            </a:r>
            <a:endParaRPr lang="en-GB" altLang="el-GR" sz="2000" dirty="0" smtClean="0">
              <a:latin typeface="+mj-lt"/>
            </a:endParaRPr>
          </a:p>
          <a:p>
            <a:pPr marL="0" indent="0">
              <a:buNone/>
            </a:pPr>
            <a:r>
              <a:rPr lang="el-GR" altLang="el-GR" sz="2000" dirty="0" smtClean="0">
                <a:latin typeface="+mj-lt"/>
              </a:rPr>
              <a:t>Οι </a:t>
            </a:r>
            <a:r>
              <a:rPr lang="el-GR" altLang="el-GR" sz="2000" dirty="0">
                <a:latin typeface="+mj-lt"/>
              </a:rPr>
              <a:t>πόροι των αδένων καλύπτονται από χαμηλό κυλινδρικό προς κυβικό επιθήλιο. </a:t>
            </a:r>
            <a:endParaRPr lang="en-US" altLang="el-GR" sz="2000" dirty="0" smtClean="0">
              <a:latin typeface="+mj-lt"/>
            </a:endParaRPr>
          </a:p>
          <a:p>
            <a:pPr marL="0" indent="0">
              <a:buNone/>
            </a:pPr>
            <a:r>
              <a:rPr lang="el-GR" altLang="el-GR" sz="2000" dirty="0" smtClean="0">
                <a:latin typeface="+mj-lt"/>
              </a:rPr>
              <a:t>Χρώση</a:t>
            </a:r>
            <a:r>
              <a:rPr lang="en-GB" altLang="el-GR" sz="2000" dirty="0">
                <a:latin typeface="+mj-lt"/>
              </a:rPr>
              <a:t>= H&amp;E</a:t>
            </a:r>
            <a:endParaRPr lang="el-GR" altLang="el-GR" sz="2000" dirty="0">
              <a:latin typeface="+mj-lt"/>
            </a:endParaRPr>
          </a:p>
        </p:txBody>
      </p:sp>
      <p:sp>
        <p:nvSpPr>
          <p:cNvPr id="6" name="Rectangle 5"/>
          <p:cNvSpPr/>
          <p:nvPr/>
        </p:nvSpPr>
        <p:spPr>
          <a:xfrm>
            <a:off x="467544" y="632759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3729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r>
              <a:rPr lang="el-GR" altLang="el-GR" sz="3600" dirty="0" smtClean="0"/>
              <a:t>Δωδεκαδάκτυλο</a:t>
            </a:r>
            <a:r>
              <a:rPr lang="en-US" altLang="el-GR" sz="3600" dirty="0" smtClean="0"/>
              <a:t> </a:t>
            </a:r>
            <a:r>
              <a:rPr lang="en-GB" altLang="el-GR" sz="3600" dirty="0" smtClean="0"/>
              <a:t>- </a:t>
            </a:r>
            <a:r>
              <a:rPr lang="el-GR" altLang="el-GR" sz="3600" dirty="0" smtClean="0"/>
              <a:t>Μυϊκός</a:t>
            </a:r>
            <a:r>
              <a:rPr lang="en-GB" altLang="el-GR" sz="3600" dirty="0" smtClean="0"/>
              <a:t> </a:t>
            </a:r>
            <a:r>
              <a:rPr lang="el-GR" altLang="el-GR" sz="3600" dirty="0"/>
              <a:t>χιτώνας (20</a:t>
            </a:r>
            <a:r>
              <a:rPr lang="en-US" altLang="el-GR" sz="3600" dirty="0"/>
              <a:t>x</a:t>
            </a:r>
            <a:r>
              <a:rPr lang="el-GR" altLang="el-GR" sz="3600" dirty="0"/>
              <a:t>)</a:t>
            </a:r>
          </a:p>
        </p:txBody>
      </p:sp>
      <p:sp>
        <p:nvSpPr>
          <p:cNvPr id="199683" name="Rectangle 3"/>
          <p:cNvSpPr>
            <a:spLocks noGrp="1" noChangeArrowheads="1"/>
          </p:cNvSpPr>
          <p:nvPr>
            <p:ph idx="1"/>
          </p:nvPr>
        </p:nvSpPr>
        <p:spPr>
          <a:xfrm>
            <a:off x="457200" y="1196752"/>
            <a:ext cx="8435280" cy="5040560"/>
          </a:xfrm>
        </p:spPr>
        <p:txBody>
          <a:bodyPr>
            <a:normAutofit/>
          </a:bodyPr>
          <a:lstStyle/>
          <a:p>
            <a:pPr marL="0" indent="0">
              <a:buNone/>
            </a:pPr>
            <a:r>
              <a:rPr lang="el-GR" altLang="el-GR" sz="2000" dirty="0" smtClean="0"/>
              <a:t>Ιστολογική </a:t>
            </a:r>
            <a:r>
              <a:rPr lang="el-GR" altLang="el-GR" sz="2000" dirty="0"/>
              <a:t>εικόνα μυϊκού χιτώνα 12/λου σε μεσαία μεγέθυνση (20</a:t>
            </a:r>
            <a:r>
              <a:rPr lang="en-US" altLang="el-GR" sz="2000" dirty="0"/>
              <a:t>x</a:t>
            </a:r>
            <a:r>
              <a:rPr lang="el-GR" altLang="el-GR" sz="2000" dirty="0"/>
              <a:t>),  υπεύθυνου για τις ρυθμικές περισταλτικές συσπάσεις που ωθούν τον χυμό διαμέσου του εντέρου.</a:t>
            </a:r>
            <a:r>
              <a:rPr lang="en-GB" altLang="el-GR" sz="2000" dirty="0"/>
              <a:t> </a:t>
            </a:r>
            <a:r>
              <a:rPr lang="el-GR" altLang="el-GR" sz="2000" dirty="0"/>
              <a:t>Αποτελείται από 2 παχειές στιβάδες λείου μυϊκού ιστού: την έσω κυκλοτερή στιβάδα (</a:t>
            </a:r>
            <a:r>
              <a:rPr lang="en-GB" altLang="el-GR" sz="2000" dirty="0"/>
              <a:t>ICL</a:t>
            </a:r>
            <a:r>
              <a:rPr lang="el-GR" altLang="el-GR" sz="2000" dirty="0"/>
              <a:t>)</a:t>
            </a:r>
            <a:r>
              <a:rPr lang="en-GB" altLang="el-GR" sz="2000" dirty="0"/>
              <a:t> and the </a:t>
            </a:r>
            <a:r>
              <a:rPr lang="el-GR" altLang="el-GR" sz="2000" dirty="0"/>
              <a:t>την έξω επιμήκη στιβάδα (</a:t>
            </a:r>
            <a:r>
              <a:rPr lang="en-GB" altLang="el-GR" sz="2000" dirty="0"/>
              <a:t>ILL</a:t>
            </a:r>
            <a:r>
              <a:rPr lang="el-GR" altLang="el-GR" sz="2000" dirty="0"/>
              <a:t>). </a:t>
            </a:r>
          </a:p>
        </p:txBody>
      </p:sp>
      <p:pic>
        <p:nvPicPr>
          <p:cNvPr id="19968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564904"/>
            <a:ext cx="4560911"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00464" y="2436275"/>
            <a:ext cx="4043536" cy="4093428"/>
          </a:xfrm>
          <a:prstGeom prst="rect">
            <a:avLst/>
          </a:prstGeom>
        </p:spPr>
        <p:txBody>
          <a:bodyPr wrap="square">
            <a:spAutoFit/>
          </a:bodyPr>
          <a:lstStyle/>
          <a:p>
            <a:pPr marL="0" indent="0">
              <a:buNone/>
            </a:pPr>
            <a:r>
              <a:rPr lang="el-GR" altLang="el-GR" sz="2000" dirty="0">
                <a:latin typeface="+mj-lt"/>
              </a:rPr>
              <a:t>Οι ωοειδείς πυρήνες των λείων μυϊκών κυττάρων (</a:t>
            </a:r>
            <a:r>
              <a:rPr lang="en-GB" altLang="el-GR" sz="2000" dirty="0">
                <a:latin typeface="+mj-lt"/>
              </a:rPr>
              <a:t>SM</a:t>
            </a:r>
            <a:r>
              <a:rPr lang="el-GR" altLang="el-GR" sz="2000" dirty="0">
                <a:latin typeface="+mj-lt"/>
              </a:rPr>
              <a:t>)</a:t>
            </a:r>
            <a:r>
              <a:rPr lang="en-GB" altLang="el-GR" sz="2000" dirty="0">
                <a:latin typeface="+mj-lt"/>
              </a:rPr>
              <a:t>  </a:t>
            </a:r>
            <a:r>
              <a:rPr lang="el-GR" altLang="el-GR" sz="2000" dirty="0">
                <a:latin typeface="+mj-lt"/>
              </a:rPr>
              <a:t>παρατηρούνται σε επιμήκη διατομή της έσω στιβάδας και σε εγκάρσια διατομή της έξω στιβάδας. Οι αποπεπλατυσμένοι πυρήνες των ενδοθηλιακών κυττάρων (</a:t>
            </a:r>
            <a:r>
              <a:rPr lang="en-GB" altLang="el-GR" sz="2000" dirty="0">
                <a:latin typeface="+mj-lt"/>
              </a:rPr>
              <a:t>En</a:t>
            </a:r>
            <a:r>
              <a:rPr lang="el-GR" altLang="el-GR" sz="2000" dirty="0">
                <a:latin typeface="+mj-lt"/>
              </a:rPr>
              <a:t>)</a:t>
            </a:r>
            <a:r>
              <a:rPr lang="en-GB" altLang="el-GR" sz="2000" dirty="0">
                <a:latin typeface="+mj-lt"/>
              </a:rPr>
              <a:t> </a:t>
            </a:r>
            <a:r>
              <a:rPr lang="el-GR" altLang="el-GR" sz="2000" dirty="0">
                <a:latin typeface="+mj-lt"/>
              </a:rPr>
              <a:t>υποδηλώνουν τη θέση των τριχοειδών  που τροφοδοτούν τις μυϊκές στιβάδες. Μεταξύ των 2 στιβάδων παρατηρείται το πλέγμα του  </a:t>
            </a:r>
            <a:r>
              <a:rPr lang="en-GB" altLang="el-GR" sz="2000" dirty="0">
                <a:latin typeface="+mj-lt"/>
              </a:rPr>
              <a:t>Auerbach</a:t>
            </a:r>
            <a:r>
              <a:rPr lang="el-GR" altLang="el-GR" sz="2000" dirty="0">
                <a:latin typeface="+mj-lt"/>
              </a:rPr>
              <a:t>'</a:t>
            </a:r>
            <a:r>
              <a:rPr lang="en-GB" altLang="el-GR" sz="2000" dirty="0">
                <a:latin typeface="+mj-lt"/>
              </a:rPr>
              <a:t>s </a:t>
            </a:r>
            <a:r>
              <a:rPr lang="el-GR" altLang="el-GR" sz="2000" dirty="0">
                <a:latin typeface="+mj-lt"/>
              </a:rPr>
              <a:t>(</a:t>
            </a:r>
            <a:r>
              <a:rPr lang="en-GB" altLang="el-GR" sz="2000" dirty="0">
                <a:latin typeface="+mj-lt"/>
              </a:rPr>
              <a:t>AP</a:t>
            </a:r>
            <a:r>
              <a:rPr lang="el-GR" altLang="el-GR" sz="2000" dirty="0">
                <a:latin typeface="+mj-lt"/>
              </a:rPr>
              <a:t>) από </a:t>
            </a:r>
            <a:r>
              <a:rPr lang="el-GR" altLang="el-GR" sz="2000" dirty="0" smtClean="0">
                <a:latin typeface="+mj-lt"/>
              </a:rPr>
              <a:t>γάγγλια</a:t>
            </a:r>
            <a:r>
              <a:rPr lang="en-US" altLang="el-GR" sz="2000" dirty="0" smtClean="0">
                <a:latin typeface="+mj-lt"/>
              </a:rPr>
              <a:t> </a:t>
            </a:r>
            <a:r>
              <a:rPr lang="el-GR" altLang="el-GR" sz="2000" dirty="0" smtClean="0">
                <a:latin typeface="+mj-lt"/>
              </a:rPr>
              <a:t> </a:t>
            </a:r>
            <a:r>
              <a:rPr lang="el-GR" altLang="el-GR" sz="2000" dirty="0">
                <a:latin typeface="+mj-lt"/>
              </a:rPr>
              <a:t>και νεύρα. Χρώση</a:t>
            </a:r>
            <a:r>
              <a:rPr lang="en-GB" altLang="el-GR" sz="2000" dirty="0">
                <a:latin typeface="+mj-lt"/>
              </a:rPr>
              <a:t>= H&amp;E</a:t>
            </a:r>
            <a:endParaRPr lang="el-GR" altLang="el-GR" sz="2000" dirty="0">
              <a:latin typeface="+mj-lt"/>
            </a:endParaRPr>
          </a:p>
        </p:txBody>
      </p:sp>
      <p:sp>
        <p:nvSpPr>
          <p:cNvPr id="6" name="Rectangle 5"/>
          <p:cNvSpPr/>
          <p:nvPr/>
        </p:nvSpPr>
        <p:spPr>
          <a:xfrm>
            <a:off x="443744" y="633603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084117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l-GR" altLang="el-GR" sz="3600" dirty="0"/>
              <a:t>Δωδεκαδάκτυλο</a:t>
            </a:r>
            <a:r>
              <a:rPr lang="en-GB" altLang="el-GR" sz="3600" dirty="0"/>
              <a:t> </a:t>
            </a:r>
            <a:r>
              <a:rPr lang="en-GB" altLang="el-GR" sz="3600" dirty="0" smtClean="0"/>
              <a:t>- </a:t>
            </a:r>
            <a:r>
              <a:rPr lang="el-GR" altLang="el-GR" sz="3600" dirty="0"/>
              <a:t>Μυϊκός</a:t>
            </a:r>
            <a:r>
              <a:rPr lang="en-GB" altLang="el-GR" sz="3600" dirty="0"/>
              <a:t> </a:t>
            </a:r>
            <a:r>
              <a:rPr lang="el-GR" altLang="el-GR" sz="3600" dirty="0"/>
              <a:t>χιτώνας (40</a:t>
            </a:r>
            <a:r>
              <a:rPr lang="en-GB" altLang="el-GR" sz="3600" dirty="0"/>
              <a:t>x</a:t>
            </a:r>
            <a:r>
              <a:rPr lang="el-GR" altLang="el-GR" sz="3600" dirty="0" smtClean="0"/>
              <a:t>)</a:t>
            </a:r>
            <a:endParaRPr lang="el-GR" altLang="el-GR" sz="3600" dirty="0"/>
          </a:p>
        </p:txBody>
      </p:sp>
      <p:sp>
        <p:nvSpPr>
          <p:cNvPr id="200707"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ίδια ιστολογική εικόνα σε μεγάλη μεγέθυνση (40</a:t>
            </a:r>
            <a:r>
              <a:rPr lang="en-GB" altLang="el-GR" sz="2000" dirty="0"/>
              <a:t>x</a:t>
            </a:r>
            <a:r>
              <a:rPr lang="el-GR" altLang="el-GR" sz="2000" dirty="0"/>
              <a:t>). Παρουσία της έσω κυκλοτερούς μυϊκής στιβάδας του 12/λου, αποτελούμενη από πολλούς στίχους λείων μυϊκών κυττάρων. </a:t>
            </a:r>
          </a:p>
        </p:txBody>
      </p:sp>
      <p:pic>
        <p:nvPicPr>
          <p:cNvPr id="20071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04864"/>
            <a:ext cx="481511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36096" y="2092890"/>
            <a:ext cx="2915816" cy="3785652"/>
          </a:xfrm>
          <a:prstGeom prst="rect">
            <a:avLst/>
          </a:prstGeom>
        </p:spPr>
        <p:txBody>
          <a:bodyPr wrap="square">
            <a:spAutoFit/>
          </a:bodyPr>
          <a:lstStyle/>
          <a:p>
            <a:pPr marL="0" indent="0">
              <a:buNone/>
            </a:pPr>
            <a:r>
              <a:rPr lang="el-GR" altLang="el-GR" sz="2000" dirty="0">
                <a:latin typeface="+mj-lt"/>
              </a:rPr>
              <a:t>Οι ωοειδείς αραιοχρωματικοί πυρήνες αντιστοιχούν στους πυρήνες των λείων μυϊκών κυττάρων, ενώ οι αποπεπλατυσμένοι βαθυχρωματικοί πυρήνες</a:t>
            </a:r>
            <a:r>
              <a:rPr lang="en-GB" altLang="el-GR" sz="2000" dirty="0">
                <a:latin typeface="+mj-lt"/>
              </a:rPr>
              <a:t>  </a:t>
            </a:r>
            <a:r>
              <a:rPr lang="el-GR" altLang="el-GR" sz="2000" dirty="0">
                <a:latin typeface="+mj-lt"/>
              </a:rPr>
              <a:t>ανήκουν στα ενδοθηλιακά κύτταρα που επενδύουν τα τριχοειδή. </a:t>
            </a:r>
            <a:endParaRPr lang="en-US" altLang="el-GR" sz="2000" dirty="0" smtClean="0">
              <a:latin typeface="+mj-lt"/>
            </a:endParaRPr>
          </a:p>
          <a:p>
            <a:pPr marL="0" indent="0">
              <a:buNone/>
            </a:pPr>
            <a:r>
              <a:rPr lang="el-GR" altLang="el-GR" sz="2000" dirty="0" smtClean="0">
                <a:latin typeface="+mj-lt"/>
              </a:rPr>
              <a:t>Χρώση </a:t>
            </a:r>
            <a:r>
              <a:rPr lang="el-GR" altLang="el-GR" sz="2000" dirty="0">
                <a:latin typeface="+mj-lt"/>
              </a:rPr>
              <a:t>= </a:t>
            </a:r>
            <a:r>
              <a:rPr lang="en-GB" altLang="el-GR" sz="2000" dirty="0">
                <a:latin typeface="+mj-lt"/>
              </a:rPr>
              <a:t>H</a:t>
            </a:r>
            <a:r>
              <a:rPr lang="el-GR" altLang="el-GR" sz="2000" dirty="0">
                <a:latin typeface="+mj-lt"/>
              </a:rPr>
              <a:t>&amp;</a:t>
            </a:r>
            <a:r>
              <a:rPr lang="en-GB" altLang="el-GR" sz="2000" dirty="0">
                <a:latin typeface="+mj-lt"/>
              </a:rPr>
              <a:t>E</a:t>
            </a:r>
            <a:endParaRPr lang="el-GR" altLang="el-GR" sz="2000" dirty="0">
              <a:latin typeface="+mj-lt"/>
            </a:endParaRPr>
          </a:p>
        </p:txBody>
      </p:sp>
      <p:sp>
        <p:nvSpPr>
          <p:cNvPr id="6" name="Rectangle 5"/>
          <p:cNvSpPr/>
          <p:nvPr/>
        </p:nvSpPr>
        <p:spPr>
          <a:xfrm>
            <a:off x="410527" y="585729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10493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r>
              <a:rPr lang="el-GR" altLang="el-GR" sz="3600" dirty="0" smtClean="0"/>
              <a:t>Δωδεκαδάκτυλο </a:t>
            </a:r>
            <a:r>
              <a:rPr lang="en-GB" altLang="el-GR" sz="3600" dirty="0" smtClean="0"/>
              <a:t>-</a:t>
            </a:r>
            <a:r>
              <a:rPr lang="el-GR" altLang="el-GR" sz="3600" dirty="0" smtClean="0"/>
              <a:t> Ορογόνος </a:t>
            </a:r>
            <a:r>
              <a:rPr lang="el-GR" altLang="el-GR" sz="3600" dirty="0"/>
              <a:t>χιτώνας</a:t>
            </a:r>
          </a:p>
        </p:txBody>
      </p:sp>
      <p:sp>
        <p:nvSpPr>
          <p:cNvPr id="20173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εξωτερικού τοιχώματος του 12/λου σε μεγάλη μεγέθυνση (40x). Καλύπτεται από τον ορογόνο χιτώνα (</a:t>
            </a:r>
            <a:r>
              <a:rPr lang="en-GB" altLang="el-GR" sz="2000" dirty="0"/>
              <a:t>Se</a:t>
            </a:r>
            <a:r>
              <a:rPr lang="el-GR" altLang="el-GR" sz="2000" dirty="0"/>
              <a:t>),  που αποτελείται από στιβάδα χαλαρού συνδετικού ιστού καλυπτόμενου από μονόστιβο πλακώδες επιθήλιο</a:t>
            </a:r>
            <a:r>
              <a:rPr lang="en-GB" altLang="el-GR" sz="2000" dirty="0"/>
              <a:t> </a:t>
            </a:r>
            <a:r>
              <a:rPr lang="el-GR" altLang="el-GR" sz="2000" dirty="0"/>
              <a:t> από μεσοθηλιακά κύτταρα (</a:t>
            </a:r>
            <a:r>
              <a:rPr lang="en-GB" altLang="el-GR" sz="2000" dirty="0"/>
              <a:t>Me</a:t>
            </a:r>
            <a:r>
              <a:rPr lang="el-GR" altLang="el-GR" sz="2000" dirty="0"/>
              <a:t>), με αποπεπλατυσμένους πυρήνες.</a:t>
            </a:r>
            <a:r>
              <a:rPr lang="en-GB" altLang="el-GR" sz="2000" dirty="0"/>
              <a:t> </a:t>
            </a:r>
            <a:endParaRPr lang="el-GR" altLang="el-GR" sz="2000" dirty="0"/>
          </a:p>
        </p:txBody>
      </p:sp>
      <p:pic>
        <p:nvPicPr>
          <p:cNvPr id="20173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0941" y="2655149"/>
            <a:ext cx="4689131" cy="363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64088" y="2505199"/>
            <a:ext cx="3168352" cy="2554545"/>
          </a:xfrm>
          <a:prstGeom prst="rect">
            <a:avLst/>
          </a:prstGeom>
        </p:spPr>
        <p:txBody>
          <a:bodyPr wrap="square">
            <a:spAutoFit/>
          </a:bodyPr>
          <a:lstStyle/>
          <a:p>
            <a:pPr marL="0" indent="0">
              <a:buNone/>
            </a:pPr>
            <a:r>
              <a:rPr lang="el-GR" altLang="el-GR" sz="2000" dirty="0">
                <a:latin typeface="+mj-lt"/>
              </a:rPr>
              <a:t>Ο ορογόνος καλύπτει την έξω επιμήκη μυϊκή στιβάδα</a:t>
            </a:r>
            <a:r>
              <a:rPr lang="en-GB" altLang="el-GR" sz="2000" dirty="0">
                <a:latin typeface="+mj-lt"/>
              </a:rPr>
              <a:t> </a:t>
            </a:r>
            <a:r>
              <a:rPr lang="el-GR" altLang="el-GR" sz="2000" dirty="0">
                <a:latin typeface="+mj-lt"/>
              </a:rPr>
              <a:t>(</a:t>
            </a:r>
            <a:r>
              <a:rPr lang="en-GB" altLang="el-GR" sz="2000" dirty="0">
                <a:latin typeface="+mj-lt"/>
              </a:rPr>
              <a:t>OLL</a:t>
            </a:r>
            <a:r>
              <a:rPr lang="el-GR" altLang="el-GR" sz="2000" dirty="0">
                <a:latin typeface="+mj-lt"/>
              </a:rPr>
              <a:t>)</a:t>
            </a:r>
            <a:r>
              <a:rPr lang="en-GB" altLang="el-GR" sz="2000" dirty="0">
                <a:latin typeface="+mj-lt"/>
              </a:rPr>
              <a:t> </a:t>
            </a:r>
            <a:r>
              <a:rPr lang="el-GR" altLang="el-GR" sz="2000" dirty="0">
                <a:latin typeface="+mj-lt"/>
              </a:rPr>
              <a:t>του μυϊκού χιτώνα, στην οποία παρατηρούνται πολλοί πυρήνες λείων μυϊκών κυττάρων σε εγκάρσια διατομή. Χρώση</a:t>
            </a:r>
            <a:r>
              <a:rPr lang="en-GB" altLang="el-GR" sz="2000" dirty="0">
                <a:latin typeface="+mj-lt"/>
              </a:rPr>
              <a:t>= H&amp;E</a:t>
            </a:r>
            <a:endParaRPr lang="el-GR" altLang="el-GR" sz="2000" dirty="0">
              <a:latin typeface="+mj-lt"/>
            </a:endParaRPr>
          </a:p>
        </p:txBody>
      </p:sp>
      <p:sp>
        <p:nvSpPr>
          <p:cNvPr id="6" name="Rectangle 5"/>
          <p:cNvSpPr/>
          <p:nvPr/>
        </p:nvSpPr>
        <p:spPr>
          <a:xfrm>
            <a:off x="431918" y="629458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3139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l-GR" altLang="el-GR" sz="3600" dirty="0" smtClean="0"/>
              <a:t>Εντερικές λάχνες δωδεκαδάκτυλου</a:t>
            </a:r>
            <a:endParaRPr lang="el-GR" altLang="el-GR" sz="3600" dirty="0">
              <a:solidFill>
                <a:srgbClr val="FF9900"/>
              </a:solidFill>
            </a:endParaRPr>
          </a:p>
        </p:txBody>
      </p:sp>
      <p:sp>
        <p:nvSpPr>
          <p:cNvPr id="183299" name="Rectangle 3"/>
          <p:cNvSpPr>
            <a:spLocks noGrp="1" noChangeArrowheads="1"/>
          </p:cNvSpPr>
          <p:nvPr>
            <p:ph idx="1"/>
          </p:nvPr>
        </p:nvSpPr>
        <p:spPr>
          <a:xfrm>
            <a:off x="457200" y="1196752"/>
            <a:ext cx="4330824" cy="5040560"/>
          </a:xfrm>
        </p:spPr>
        <p:txBody>
          <a:bodyPr/>
          <a:lstStyle/>
          <a:p>
            <a:pPr marL="0" indent="0">
              <a:buNone/>
            </a:pPr>
            <a:r>
              <a:rPr lang="el-GR" altLang="el-GR" sz="2000" dirty="0" smtClean="0"/>
              <a:t>Οι </a:t>
            </a:r>
            <a:r>
              <a:rPr lang="el-GR" altLang="el-GR" sz="2000" dirty="0"/>
              <a:t>εντερικές λάχνες του 12/λου καλύπτονται από απορροφητικά και βλεννοπαραγωγά καλυκοειδή κύτταρα (βέλη). </a:t>
            </a:r>
            <a:endParaRPr lang="el-GR" altLang="el-GR" sz="2000" dirty="0" smtClean="0"/>
          </a:p>
          <a:p>
            <a:pPr marL="0" indent="0">
              <a:buNone/>
            </a:pPr>
            <a:r>
              <a:rPr lang="el-GR" altLang="el-GR" sz="2000" dirty="0" smtClean="0"/>
              <a:t>Στο </a:t>
            </a:r>
            <a:r>
              <a:rPr lang="el-GR" altLang="el-GR" sz="2000" dirty="0"/>
              <a:t>χόριο τους περιλαμβάνουν άφθονα λεμφοκύτταρα και πλασμοκύτταρα που εμφανίζονται σαν σκούρες κουκίδες. (χρώση αιματοξυλίνη-εωσίνη, μεγέθυνση Χ100</a:t>
            </a:r>
            <a:r>
              <a:rPr lang="el-GR" altLang="el-GR" sz="2000" dirty="0" smtClean="0"/>
              <a:t>)</a:t>
            </a:r>
            <a:endParaRPr lang="el-GR" altLang="el-GR" dirty="0"/>
          </a:p>
        </p:txBody>
      </p:sp>
      <p:pic>
        <p:nvPicPr>
          <p:cNvPr id="18330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8024" y="1268760"/>
            <a:ext cx="3863082" cy="515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66468" y="640227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971641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fontScale="90000"/>
          </a:bodyPr>
          <a:lstStyle/>
          <a:p>
            <a:r>
              <a:rPr lang="el-GR" altLang="el-GR" sz="3600" dirty="0"/>
              <a:t>Δωδεκαδάκτυλο</a:t>
            </a:r>
            <a:r>
              <a:rPr lang="en-GB" altLang="el-GR" sz="3600" dirty="0"/>
              <a:t> </a:t>
            </a:r>
            <a:r>
              <a:rPr lang="el-GR" altLang="el-GR" sz="3600" dirty="0" smtClean="0"/>
              <a:t>- Ορογόνος </a:t>
            </a:r>
            <a:r>
              <a:rPr lang="el-GR" altLang="el-GR" sz="3600" dirty="0"/>
              <a:t>χιτώνας (100</a:t>
            </a:r>
            <a:r>
              <a:rPr lang="en-GB" altLang="el-GR" sz="3600" dirty="0"/>
              <a:t>x</a:t>
            </a:r>
            <a:r>
              <a:rPr lang="el-GR" altLang="el-GR" sz="3600" dirty="0" smtClean="0"/>
              <a:t>) </a:t>
            </a:r>
            <a:endParaRPr lang="el-GR" altLang="el-GR" sz="3600" dirty="0"/>
          </a:p>
        </p:txBody>
      </p:sp>
      <p:sp>
        <p:nvSpPr>
          <p:cNvPr id="202755"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ίδια ιστολογική εικόνα σε πολύ μεγάλη μεγέθυνση (100</a:t>
            </a:r>
            <a:r>
              <a:rPr lang="en-GB" altLang="el-GR" sz="2000" dirty="0"/>
              <a:t>x</a:t>
            </a:r>
            <a:r>
              <a:rPr lang="el-GR" altLang="el-GR" sz="2000" dirty="0"/>
              <a:t>).</a:t>
            </a:r>
            <a:r>
              <a:rPr lang="en-GB" altLang="el-GR" sz="2000" dirty="0"/>
              <a:t> H </a:t>
            </a:r>
            <a:r>
              <a:rPr lang="el-GR" altLang="el-GR" sz="2000" dirty="0"/>
              <a:t>έξω επιφάνεια, προς την περιτοναϊκή κοιλότητα, καλύπτεται από μονόστιβο πλακώδες επιθήλιο από μεσοθηλιακά κύτταρα, χαρακτηριζόμενα από βαθυχρωματικούς αποπεπλατυσμένους </a:t>
            </a:r>
            <a:r>
              <a:rPr lang="el-GR" altLang="el-GR" sz="2000" dirty="0" smtClean="0"/>
              <a:t>πυρήνες</a:t>
            </a:r>
            <a:r>
              <a:rPr lang="en-US" altLang="el-GR" sz="2000" dirty="0" smtClean="0"/>
              <a:t>.</a:t>
            </a:r>
            <a:endParaRPr lang="el-GR" altLang="el-GR" sz="2000" dirty="0"/>
          </a:p>
        </p:txBody>
      </p:sp>
      <p:pic>
        <p:nvPicPr>
          <p:cNvPr id="20275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48177" y="2565772"/>
            <a:ext cx="4496231" cy="349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23506"/>
            <a:ext cx="3168352" cy="3170099"/>
          </a:xfrm>
          <a:prstGeom prst="rect">
            <a:avLst/>
          </a:prstGeom>
        </p:spPr>
        <p:txBody>
          <a:bodyPr wrap="square">
            <a:spAutoFit/>
          </a:bodyPr>
          <a:lstStyle/>
          <a:p>
            <a:pPr marL="0" indent="0">
              <a:buNone/>
            </a:pPr>
            <a:r>
              <a:rPr lang="el-GR" altLang="el-GR" sz="2000" dirty="0" smtClean="0">
                <a:latin typeface="+mj-lt"/>
              </a:rPr>
              <a:t>Κάτω </a:t>
            </a:r>
            <a:r>
              <a:rPr lang="el-GR" altLang="el-GR" sz="2000" dirty="0">
                <a:latin typeface="+mj-lt"/>
              </a:rPr>
              <a:t>από το επιθήλιο είναι μία στιβάδα από χαλαρό συνδετικό ιστό. </a:t>
            </a:r>
            <a:endParaRPr lang="en-US" altLang="el-GR" sz="2000" dirty="0" smtClean="0">
              <a:latin typeface="+mj-lt"/>
            </a:endParaRPr>
          </a:p>
          <a:p>
            <a:pPr marL="0" indent="0">
              <a:buNone/>
            </a:pPr>
            <a:r>
              <a:rPr lang="el-GR" altLang="el-GR" sz="2000" dirty="0" smtClean="0">
                <a:latin typeface="+mj-lt"/>
              </a:rPr>
              <a:t>Κάτω </a:t>
            </a:r>
            <a:r>
              <a:rPr lang="el-GR" altLang="el-GR" sz="2000" dirty="0">
                <a:latin typeface="+mj-lt"/>
              </a:rPr>
              <a:t>από τον ορογόνο είναι η έξω επιμήκης στιβάδα του μυϊκού χιτώνα, η οποία εμφανίζει σφαιρικούς πυρήνες των λείων μυϊκών ινών. </a:t>
            </a:r>
            <a:endParaRPr lang="en-US" altLang="el-GR" sz="2000" dirty="0" smtClean="0">
              <a:latin typeface="+mj-lt"/>
            </a:endParaRPr>
          </a:p>
          <a:p>
            <a:pPr marL="0" indent="0">
              <a:buNone/>
            </a:pPr>
            <a:r>
              <a:rPr lang="el-GR" altLang="el-GR" sz="2000" dirty="0" smtClean="0">
                <a:latin typeface="+mj-lt"/>
              </a:rPr>
              <a:t>Χρώση</a:t>
            </a:r>
            <a:r>
              <a:rPr lang="el-GR" altLang="el-GR" sz="2000" dirty="0">
                <a:latin typeface="+mj-lt"/>
              </a:rPr>
              <a:t>= H&amp;E</a:t>
            </a:r>
          </a:p>
        </p:txBody>
      </p:sp>
      <p:sp>
        <p:nvSpPr>
          <p:cNvPr id="6" name="Rectangle 5"/>
          <p:cNvSpPr/>
          <p:nvPr/>
        </p:nvSpPr>
        <p:spPr>
          <a:xfrm>
            <a:off x="3635896" y="6057136"/>
            <a:ext cx="4488563"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886036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r>
              <a:rPr lang="el-GR" altLang="el-GR" sz="3600" dirty="0" smtClean="0"/>
              <a:t>Νήστις </a:t>
            </a:r>
            <a:r>
              <a:rPr lang="el-GR" altLang="el-GR" sz="2800" b="0" dirty="0" smtClean="0"/>
              <a:t>(1/4)</a:t>
            </a:r>
            <a:endParaRPr lang="el-GR" altLang="el-GR" sz="2800" b="0" dirty="0">
              <a:solidFill>
                <a:srgbClr val="FF9900"/>
              </a:solidFill>
            </a:endParaRPr>
          </a:p>
        </p:txBody>
      </p:sp>
      <p:sp>
        <p:nvSpPr>
          <p:cNvPr id="203779" name="Rectangle 3"/>
          <p:cNvSpPr>
            <a:spLocks noGrp="1" noChangeArrowheads="1"/>
          </p:cNvSpPr>
          <p:nvPr>
            <p:ph idx="1"/>
          </p:nvPr>
        </p:nvSpPr>
        <p:spPr>
          <a:xfrm>
            <a:off x="457200" y="1196752"/>
            <a:ext cx="8075240" cy="5040560"/>
          </a:xfrm>
        </p:spPr>
        <p:txBody>
          <a:bodyPr>
            <a:normAutofit/>
          </a:bodyPr>
          <a:lstStyle/>
          <a:p>
            <a:pPr marL="0" indent="0">
              <a:buNone/>
            </a:pPr>
            <a:r>
              <a:rPr lang="el-GR" altLang="el-GR" sz="2000" dirty="0" smtClean="0">
                <a:effectLst/>
              </a:rPr>
              <a:t>Οι </a:t>
            </a:r>
            <a:r>
              <a:rPr lang="el-GR" altLang="el-GR" sz="2000" dirty="0">
                <a:effectLst/>
              </a:rPr>
              <a:t>εντερικές λάχνες αποτελούν δακτυλοειδείς προσεκβολές του βλεννογόνου του λεπτού εντέρου, οι οποίες συνολικά αυξάνουν 10 φορές την απορροφητική του επιφάνεια. (χρώση Mallory, μεγέθυνση Χ50)</a:t>
            </a:r>
          </a:p>
          <a:p>
            <a:endParaRPr lang="el-GR" altLang="el-GR" sz="2000" dirty="0">
              <a:effectLst/>
            </a:endParaRPr>
          </a:p>
          <a:p>
            <a:endParaRPr lang="el-GR" altLang="el-GR" sz="2000" dirty="0"/>
          </a:p>
        </p:txBody>
      </p:sp>
      <p:pic>
        <p:nvPicPr>
          <p:cNvPr id="203782" name="Picture 6"/>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539553" y="2276873"/>
            <a:ext cx="5328591" cy="39964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3784" name="Rectangle 8"/>
          <p:cNvSpPr>
            <a:spLocks noChangeArrowheads="1"/>
          </p:cNvSpPr>
          <p:nvPr/>
        </p:nvSpPr>
        <p:spPr bwMode="auto">
          <a:xfrm>
            <a:off x="0" y="598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6" name="Rectangle 5"/>
          <p:cNvSpPr/>
          <p:nvPr/>
        </p:nvSpPr>
        <p:spPr>
          <a:xfrm>
            <a:off x="395536" y="62512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511553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r>
              <a:rPr lang="el-GR" altLang="el-GR" sz="3600" dirty="0"/>
              <a:t>Νήστις </a:t>
            </a:r>
            <a:r>
              <a:rPr lang="el-GR" altLang="el-GR" sz="2800" b="0" dirty="0" smtClean="0"/>
              <a:t>(2/4</a:t>
            </a:r>
            <a:r>
              <a:rPr lang="el-GR" altLang="el-GR" sz="2800" b="0" dirty="0"/>
              <a:t>)</a:t>
            </a:r>
            <a:endParaRPr lang="el-GR" altLang="el-GR" sz="3600" dirty="0">
              <a:solidFill>
                <a:srgbClr val="FF9900"/>
              </a:solidFill>
            </a:endParaRPr>
          </a:p>
        </p:txBody>
      </p:sp>
      <p:sp>
        <p:nvSpPr>
          <p:cNvPr id="204803" name="Rectangle 3"/>
          <p:cNvSpPr>
            <a:spLocks noGrp="1" noChangeArrowheads="1"/>
          </p:cNvSpPr>
          <p:nvPr>
            <p:ph idx="1"/>
          </p:nvPr>
        </p:nvSpPr>
        <p:spPr/>
        <p:txBody>
          <a:bodyPr/>
          <a:lstStyle/>
          <a:p>
            <a:pPr marL="0" indent="0">
              <a:buNone/>
            </a:pPr>
            <a:r>
              <a:rPr lang="el-GR" altLang="el-GR" sz="2000" dirty="0" smtClean="0"/>
              <a:t>Οι </a:t>
            </a:r>
            <a:r>
              <a:rPr lang="el-GR" altLang="el-GR" sz="2000" dirty="0"/>
              <a:t>εντερικές λάχνες καλύπτονται από απορροφητικά και βλεννοπαραγωγά καλυκοειδή κύτταρα (βέλη). Το υπόστρωμα τους (1) αποτελείται από χαλαρό συνδετικό ιστό με αγγεία και νεύρα. (χρώση Mallory, μεγέθυνση Χ100)</a:t>
            </a:r>
          </a:p>
        </p:txBody>
      </p:sp>
      <p:pic>
        <p:nvPicPr>
          <p:cNvPr id="2048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57234"/>
            <a:ext cx="6120680" cy="40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63497"/>
            <a:ext cx="6192688" cy="276999"/>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494959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r>
              <a:rPr lang="el-GR" altLang="el-GR" sz="3600" dirty="0"/>
              <a:t>Νήστις </a:t>
            </a:r>
            <a:r>
              <a:rPr lang="el-GR" altLang="el-GR" sz="2800" b="0" dirty="0" smtClean="0"/>
              <a:t>(3/4</a:t>
            </a:r>
            <a:r>
              <a:rPr lang="el-GR" altLang="el-GR" sz="2800" b="0" dirty="0"/>
              <a:t>)</a:t>
            </a:r>
            <a:endParaRPr lang="el-GR" altLang="el-GR" sz="3600" dirty="0">
              <a:solidFill>
                <a:srgbClr val="FF9900"/>
              </a:solidFill>
            </a:endParaRPr>
          </a:p>
        </p:txBody>
      </p:sp>
      <p:sp>
        <p:nvSpPr>
          <p:cNvPr id="205827" name="Rectangle 3"/>
          <p:cNvSpPr>
            <a:spLocks noGrp="1" noChangeArrowheads="1"/>
          </p:cNvSpPr>
          <p:nvPr>
            <p:ph idx="1"/>
          </p:nvPr>
        </p:nvSpPr>
        <p:spPr>
          <a:xfrm>
            <a:off x="457200" y="1196752"/>
            <a:ext cx="4114800" cy="5040560"/>
          </a:xfrm>
        </p:spPr>
        <p:txBody>
          <a:bodyPr>
            <a:normAutofit/>
          </a:bodyPr>
          <a:lstStyle/>
          <a:p>
            <a:pPr marL="0" indent="0">
              <a:buNone/>
            </a:pPr>
            <a:r>
              <a:rPr lang="el-GR" altLang="el-GR" sz="2000" dirty="0" smtClean="0"/>
              <a:t>Η </a:t>
            </a:r>
            <a:r>
              <a:rPr lang="el-GR" altLang="el-GR" sz="2000" dirty="0"/>
              <a:t>σκούρα γραμμή (μαύρα βέλη) στην επιφάνεια του επιθηλίου αποτελεί την «ψηκτροειδή παρυφή» (4η αναδίπλωση με τη μορφή κορυφαίας προσεκβολής του εντεροκυττάρου) και αντιστοιχεί στις μικρολάχνες των απορροφητικών εντεροκυττάρων. </a:t>
            </a:r>
            <a:endParaRPr lang="en-US" altLang="el-GR" sz="2000" dirty="0" smtClean="0"/>
          </a:p>
          <a:p>
            <a:pPr marL="0" indent="0">
              <a:buNone/>
            </a:pPr>
            <a:r>
              <a:rPr lang="el-GR" altLang="el-GR" sz="2000" dirty="0" smtClean="0"/>
              <a:t>Με </a:t>
            </a:r>
            <a:r>
              <a:rPr lang="el-GR" altLang="el-GR" sz="2000" dirty="0"/>
              <a:t>κίτρινα βέλη σημειώνονται τα διάσπαρτα βλεννοπαραγωγά καλυκοειδή κύτταρα του καλυπτηρίου επιθηλίου του λεπτού εντέρου. </a:t>
            </a:r>
            <a:endParaRPr lang="en-US" altLang="el-GR" sz="2000" dirty="0" smtClean="0"/>
          </a:p>
          <a:p>
            <a:pPr marL="0" indent="0">
              <a:buNone/>
            </a:pPr>
            <a:r>
              <a:rPr lang="el-GR" altLang="el-GR" sz="2000" dirty="0" smtClean="0"/>
              <a:t>(</a:t>
            </a:r>
            <a:r>
              <a:rPr lang="el-GR" altLang="el-GR" sz="2000" dirty="0"/>
              <a:t>χρώση Mallory, μεγέθυνση Χ400)</a:t>
            </a:r>
          </a:p>
        </p:txBody>
      </p:sp>
      <p:pic>
        <p:nvPicPr>
          <p:cNvPr id="20583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4538" y="1340768"/>
            <a:ext cx="3672409"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2530" y="622752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935687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l-GR" altLang="el-GR" sz="3600" dirty="0"/>
              <a:t>Νήστις </a:t>
            </a:r>
            <a:r>
              <a:rPr lang="el-GR" altLang="el-GR" sz="2800" b="0" dirty="0" smtClean="0"/>
              <a:t>(4/4</a:t>
            </a:r>
            <a:r>
              <a:rPr lang="el-GR" altLang="el-GR" sz="2800" b="0" dirty="0"/>
              <a:t>)</a:t>
            </a:r>
            <a:endParaRPr lang="el-GR" altLang="el-GR" sz="3600" dirty="0">
              <a:solidFill>
                <a:srgbClr val="FF9900"/>
              </a:solidFill>
            </a:endParaRPr>
          </a:p>
        </p:txBody>
      </p:sp>
      <p:sp>
        <p:nvSpPr>
          <p:cNvPr id="206851"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a:t>Ιστολογική εικόνα νήστιδας σε μικρή μεγέθυνση (4</a:t>
            </a:r>
            <a:r>
              <a:rPr lang="en-GB" altLang="el-GR" sz="2000" dirty="0"/>
              <a:t>x</a:t>
            </a:r>
            <a:r>
              <a:rPr lang="el-GR" altLang="el-GR" sz="2000" dirty="0"/>
              <a:t>). Από τα αριστερά προς τα δεξιά παρατηρούνται: </a:t>
            </a:r>
            <a:endParaRPr lang="en-US" altLang="el-GR" sz="2000" dirty="0" smtClean="0"/>
          </a:p>
        </p:txBody>
      </p:sp>
      <p:pic>
        <p:nvPicPr>
          <p:cNvPr id="20685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1806" y="1844825"/>
            <a:ext cx="4381875"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2766" y="1844824"/>
            <a:ext cx="4069040" cy="4401205"/>
          </a:xfrm>
          <a:prstGeom prst="rect">
            <a:avLst/>
          </a:prstGeom>
        </p:spPr>
        <p:txBody>
          <a:bodyPr wrap="square">
            <a:spAutoFit/>
          </a:bodyPr>
          <a:lstStyle/>
          <a:p>
            <a:pPr marL="457200" indent="-457200">
              <a:buAutoNum type="arabicParenBoth"/>
            </a:pPr>
            <a:r>
              <a:rPr lang="el-GR" altLang="el-GR" sz="2000" dirty="0">
                <a:latin typeface="+mj-lt"/>
              </a:rPr>
              <a:t>ο βλεννογόνος, αποτελούμενος από λάχνες (2η αναδίπλωση με τη μορφή προσεκβολής του βλεννογόνου) και κρύπτες του </a:t>
            </a:r>
            <a:r>
              <a:rPr lang="en-GB" altLang="el-GR" sz="2000" dirty="0">
                <a:latin typeface="+mj-lt"/>
              </a:rPr>
              <a:t>Lieberkuhn</a:t>
            </a:r>
            <a:r>
              <a:rPr lang="el-GR" altLang="el-GR" sz="2000" dirty="0">
                <a:latin typeface="+mj-lt"/>
              </a:rPr>
              <a:t> (3η αναδίπλωση με τη μορφή εγκόλπωσης του βλεννογόνου),  χόριο, και από τη βλεννογόνιο μυϊκή στιβάδα; </a:t>
            </a:r>
            <a:endParaRPr lang="en-US" altLang="el-GR" sz="2000" dirty="0">
              <a:latin typeface="+mj-lt"/>
            </a:endParaRPr>
          </a:p>
          <a:p>
            <a:pPr marL="457200" indent="-457200">
              <a:buAutoNum type="arabicParenBoth"/>
            </a:pPr>
            <a:r>
              <a:rPr lang="el-GR" altLang="el-GR" sz="2000" dirty="0">
                <a:latin typeface="+mj-lt"/>
              </a:rPr>
              <a:t>ο υποβλεννογόνιος χιτώνας, περιέχων μία μεγάλη άθροιση λεμφικών κυττάρων; </a:t>
            </a:r>
            <a:endParaRPr lang="en-US" altLang="el-GR" sz="2000" dirty="0">
              <a:latin typeface="+mj-lt"/>
            </a:endParaRPr>
          </a:p>
          <a:p>
            <a:pPr marL="457200" indent="-457200">
              <a:buAutoNum type="arabicParenBoth"/>
            </a:pPr>
            <a:r>
              <a:rPr lang="el-GR" altLang="el-GR" sz="2000" dirty="0">
                <a:latin typeface="+mj-lt"/>
              </a:rPr>
              <a:t>ο διπλός μυϊκός χιτώνας; και </a:t>
            </a:r>
            <a:endParaRPr lang="en-US" altLang="el-GR" sz="2000" dirty="0">
              <a:latin typeface="+mj-lt"/>
            </a:endParaRPr>
          </a:p>
          <a:p>
            <a:pPr marL="457200" indent="-457200">
              <a:buAutoNum type="arabicParenBoth"/>
            </a:pPr>
            <a:r>
              <a:rPr lang="el-GR" altLang="el-GR" sz="2000" dirty="0">
                <a:latin typeface="+mj-lt"/>
              </a:rPr>
              <a:t>ο ορογόνος χιτώνας. </a:t>
            </a:r>
            <a:endParaRPr lang="en-US" altLang="el-GR" sz="2000" dirty="0" smtClean="0">
              <a:latin typeface="+mj-lt"/>
            </a:endParaRPr>
          </a:p>
          <a:p>
            <a:r>
              <a:rPr lang="el-GR" altLang="el-GR" sz="2000" dirty="0" smtClean="0">
                <a:latin typeface="+mj-lt"/>
              </a:rPr>
              <a:t>Χρώση</a:t>
            </a:r>
            <a:r>
              <a:rPr lang="el-GR" altLang="el-GR" sz="2000" dirty="0">
                <a:latin typeface="+mj-lt"/>
              </a:rPr>
              <a:t>=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 </a:t>
            </a:r>
          </a:p>
        </p:txBody>
      </p:sp>
      <p:sp>
        <p:nvSpPr>
          <p:cNvPr id="6" name="Rectangle 5"/>
          <p:cNvSpPr/>
          <p:nvPr/>
        </p:nvSpPr>
        <p:spPr>
          <a:xfrm>
            <a:off x="4386218" y="5196420"/>
            <a:ext cx="4396887"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32482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r>
              <a:rPr lang="el-GR" altLang="el-GR" sz="3600" dirty="0"/>
              <a:t>Νήστις</a:t>
            </a:r>
            <a:r>
              <a:rPr lang="en-GB" altLang="el-GR" sz="3600" dirty="0"/>
              <a:t> - </a:t>
            </a:r>
            <a:r>
              <a:rPr lang="el-GR" altLang="el-GR" sz="3600" dirty="0"/>
              <a:t>Λάχνες</a:t>
            </a:r>
          </a:p>
        </p:txBody>
      </p:sp>
      <p:sp>
        <p:nvSpPr>
          <p:cNvPr id="207875" name="Rectangle 3"/>
          <p:cNvSpPr>
            <a:spLocks noGrp="1" noChangeArrowheads="1"/>
          </p:cNvSpPr>
          <p:nvPr>
            <p:ph idx="1"/>
          </p:nvPr>
        </p:nvSpPr>
        <p:spPr>
          <a:xfrm>
            <a:off x="457200" y="1196752"/>
            <a:ext cx="8229600" cy="1457482"/>
          </a:xfrm>
        </p:spPr>
        <p:txBody>
          <a:bodyPr>
            <a:normAutofit/>
          </a:bodyPr>
          <a:lstStyle/>
          <a:p>
            <a:pPr marL="0" indent="0">
              <a:buNone/>
            </a:pPr>
            <a:r>
              <a:rPr lang="el-GR" altLang="el-GR" sz="2000" dirty="0" smtClean="0"/>
              <a:t>Ιστολογική </a:t>
            </a:r>
            <a:r>
              <a:rPr lang="el-GR" altLang="el-GR" sz="2000" dirty="0"/>
              <a:t>εικόνα νήστιδας σε μεγάλη μεγέθυνση (40</a:t>
            </a:r>
            <a:r>
              <a:rPr lang="en-US" altLang="el-GR" sz="2000" dirty="0"/>
              <a:t>x</a:t>
            </a:r>
            <a:r>
              <a:rPr lang="el-GR" altLang="el-GR" sz="2000" dirty="0"/>
              <a:t>) παρουσιάζουσα τις λάχνες του βλεννογόνου, επενδυόμενες από μονόστιβο κυλινδρικό επιθήλιο αποτελούμενο από απορροφητικά εντεροκύτταρα και από βλεννοεκκριτικά καλυκοειδή κύτταρα. </a:t>
            </a:r>
          </a:p>
        </p:txBody>
      </p:sp>
      <p:pic>
        <p:nvPicPr>
          <p:cNvPr id="20787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1840" y="2348880"/>
            <a:ext cx="5265341" cy="408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0134" y="2492896"/>
            <a:ext cx="2736304" cy="3477875"/>
          </a:xfrm>
          <a:prstGeom prst="rect">
            <a:avLst/>
          </a:prstGeom>
        </p:spPr>
        <p:txBody>
          <a:bodyPr wrap="square">
            <a:spAutoFit/>
          </a:bodyPr>
          <a:lstStyle/>
          <a:p>
            <a:r>
              <a:rPr lang="el-GR" altLang="el-GR" sz="2000" dirty="0">
                <a:latin typeface="+mj-lt"/>
              </a:rPr>
              <a:t>Οι λάχνες έχουν κέντρο αποτελούμενο από κυτταροβριθή χαλαρό συνδετικό ιστό, μία προέκταση του χορίου. Η μαύρη γραμμή στην κορυφή των επιθηλιακών κυττάρων αντιστοιχεί στις μικρολάχνες.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endParaRPr lang="el-GR" sz="2000" dirty="0">
              <a:latin typeface="+mj-lt"/>
            </a:endParaRPr>
          </a:p>
        </p:txBody>
      </p:sp>
      <p:sp>
        <p:nvSpPr>
          <p:cNvPr id="6" name="Rectangle 5"/>
          <p:cNvSpPr/>
          <p:nvPr/>
        </p:nvSpPr>
        <p:spPr>
          <a:xfrm>
            <a:off x="3059832" y="643746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76816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pPr>
              <a:lnSpc>
                <a:spcPct val="80000"/>
              </a:lnSpc>
            </a:pPr>
            <a:r>
              <a:rPr lang="el-GR" altLang="el-GR" sz="3600" dirty="0" smtClean="0"/>
              <a:t>Νήστις </a:t>
            </a:r>
            <a:r>
              <a:rPr lang="en-GB" altLang="el-GR" sz="3600" dirty="0" smtClean="0"/>
              <a:t>-</a:t>
            </a:r>
            <a:r>
              <a:rPr lang="el-GR" altLang="el-GR" sz="3600" dirty="0" smtClean="0"/>
              <a:t> Κρύπτες</a:t>
            </a:r>
            <a:r>
              <a:rPr lang="en-GB" altLang="el-GR" sz="3600" dirty="0" smtClean="0"/>
              <a:t> </a:t>
            </a:r>
            <a:r>
              <a:rPr lang="en-GB" altLang="el-GR" sz="3600" dirty="0"/>
              <a:t>Lieberkuhn</a:t>
            </a:r>
            <a:endParaRPr lang="el-GR" altLang="el-GR" sz="3600" dirty="0"/>
          </a:p>
        </p:txBody>
      </p:sp>
      <p:sp>
        <p:nvSpPr>
          <p:cNvPr id="208899"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νήστιδας σε μεγάλη μεγέθυνση (40</a:t>
            </a:r>
            <a:r>
              <a:rPr lang="en-GB" altLang="el-GR" sz="2000" dirty="0"/>
              <a:t>x</a:t>
            </a:r>
            <a:r>
              <a:rPr lang="el-GR" altLang="el-GR" sz="2000" dirty="0"/>
              <a:t>) παρουσιάζουσα τις κρύπτες του </a:t>
            </a:r>
            <a:r>
              <a:rPr lang="en-GB" altLang="el-GR" sz="2000" dirty="0"/>
              <a:t>Lieberkuhn</a:t>
            </a:r>
            <a:r>
              <a:rPr lang="el-GR" altLang="el-GR" sz="2000" dirty="0"/>
              <a:t>, που επενδύονται από μονόστιβο κυλινδρικό επιθήλιο από απορροφητικά εντεροκύτταρα και καλυκοειδή κύτταρα. </a:t>
            </a:r>
          </a:p>
        </p:txBody>
      </p:sp>
      <p:pic>
        <p:nvPicPr>
          <p:cNvPr id="20890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568" y="2336526"/>
            <a:ext cx="4647121" cy="361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64088" y="2204864"/>
            <a:ext cx="3561792" cy="3477875"/>
          </a:xfrm>
          <a:prstGeom prst="rect">
            <a:avLst/>
          </a:prstGeom>
        </p:spPr>
        <p:txBody>
          <a:bodyPr wrap="square">
            <a:spAutoFit/>
          </a:bodyPr>
          <a:lstStyle/>
          <a:p>
            <a:pPr marL="0" indent="0">
              <a:buNone/>
            </a:pPr>
            <a:r>
              <a:rPr lang="el-GR" altLang="el-GR" sz="2000" dirty="0">
                <a:latin typeface="+mj-lt"/>
              </a:rPr>
              <a:t>Στις βάσεις των κρυπτών βρίσκονται τα κύτταρα του </a:t>
            </a:r>
            <a:r>
              <a:rPr lang="en-GB" altLang="el-GR" sz="2000" dirty="0">
                <a:latin typeface="+mj-lt"/>
              </a:rPr>
              <a:t>Paneth</a:t>
            </a:r>
            <a:r>
              <a:rPr lang="el-GR" altLang="el-GR" sz="2000" dirty="0">
                <a:latin typeface="+mj-lt"/>
              </a:rPr>
              <a:t>, που περιέχουν ηωσινοφιλικά ζυμογόνα κοκκία. </a:t>
            </a:r>
            <a:endParaRPr lang="en-US" altLang="el-GR" sz="2000" dirty="0" smtClean="0">
              <a:latin typeface="+mj-lt"/>
            </a:endParaRPr>
          </a:p>
          <a:p>
            <a:pPr marL="0" indent="0">
              <a:buNone/>
            </a:pPr>
            <a:r>
              <a:rPr lang="el-GR" altLang="el-GR" sz="2000" dirty="0" smtClean="0">
                <a:latin typeface="+mj-lt"/>
              </a:rPr>
              <a:t>Οι </a:t>
            </a:r>
            <a:r>
              <a:rPr lang="el-GR" altLang="el-GR" sz="2000" dirty="0">
                <a:latin typeface="+mj-lt"/>
              </a:rPr>
              <a:t>αδένες περιβάλλονται από κυτταροβριθή χαλαρό συνδετικό ιστό του χορίου. </a:t>
            </a:r>
            <a:endParaRPr lang="en-US" altLang="el-GR" sz="2000" dirty="0" smtClean="0">
              <a:latin typeface="+mj-lt"/>
            </a:endParaRPr>
          </a:p>
          <a:p>
            <a:pPr marL="0" indent="0">
              <a:buNone/>
            </a:pPr>
            <a:r>
              <a:rPr lang="el-GR" altLang="el-GR" sz="2000" dirty="0" smtClean="0">
                <a:latin typeface="+mj-lt"/>
              </a:rPr>
              <a:t>Στην </a:t>
            </a:r>
            <a:r>
              <a:rPr lang="el-GR" altLang="el-GR" sz="2000" dirty="0">
                <a:latin typeface="+mj-lt"/>
              </a:rPr>
              <a:t>βάση των κρυπτών παρατηρείται η βλεννογόνιος μυϊκή στιβάδα. </a:t>
            </a:r>
            <a:endParaRPr lang="en-US" altLang="el-GR" sz="2000" dirty="0" smtClean="0">
              <a:latin typeface="+mj-lt"/>
            </a:endParaRPr>
          </a:p>
          <a:p>
            <a:pPr marL="0" indent="0">
              <a:buNone/>
            </a:pPr>
            <a:r>
              <a:rPr lang="el-GR" altLang="el-GR" sz="2000" dirty="0" smtClean="0">
                <a:latin typeface="+mj-lt"/>
              </a:rPr>
              <a:t>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435526" y="594674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330546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a:bodyPr>
          <a:lstStyle/>
          <a:p>
            <a:r>
              <a:rPr lang="el-GR" altLang="el-GR" sz="3600" dirty="0" smtClean="0"/>
              <a:t>Ειλεός </a:t>
            </a:r>
            <a:r>
              <a:rPr lang="el-GR" altLang="el-GR" sz="2800" b="0" dirty="0" smtClean="0"/>
              <a:t>(1/7)</a:t>
            </a:r>
            <a:endParaRPr lang="el-GR" altLang="el-GR" sz="2800" b="0" dirty="0">
              <a:solidFill>
                <a:srgbClr val="FF9900"/>
              </a:solidFill>
            </a:endParaRPr>
          </a:p>
        </p:txBody>
      </p:sp>
      <p:sp>
        <p:nvSpPr>
          <p:cNvPr id="209923" name="Rectangle 3"/>
          <p:cNvSpPr>
            <a:spLocks noGrp="1" noChangeArrowheads="1"/>
          </p:cNvSpPr>
          <p:nvPr>
            <p:ph idx="1"/>
          </p:nvPr>
        </p:nvSpPr>
        <p:spPr/>
        <p:txBody>
          <a:bodyPr>
            <a:noAutofit/>
          </a:bodyPr>
          <a:lstStyle/>
          <a:p>
            <a:pPr marL="0" indent="0">
              <a:buNone/>
            </a:pPr>
            <a:r>
              <a:rPr lang="el-GR" altLang="el-GR" sz="2000" dirty="0" smtClean="0"/>
              <a:t>Ιστολογική </a:t>
            </a:r>
            <a:r>
              <a:rPr lang="el-GR" altLang="el-GR" sz="2000" dirty="0"/>
              <a:t>εικόνα εγκάρσιας διατομής ειλεού σε μικρή μεγέθυνση (4x). </a:t>
            </a:r>
            <a:r>
              <a:rPr lang="en-US" altLang="el-GR" sz="2000" dirty="0"/>
              <a:t>O </a:t>
            </a:r>
            <a:r>
              <a:rPr lang="el-GR" altLang="el-GR" sz="2000" dirty="0"/>
              <a:t>ειλεός έχει την ίδια γενική δομή όπως οι άλλες περιοχές του λεπτού εντέρου. Η εσωτερική στιβάδα είναι ο βλεννογόνος, αποτελούμενος από μονόστιβο κυλινδρικό επιθήλιο στηριζόμενο σε μία στιβάδα χαλαρού συνδετικού ιστού, το χόριο. </a:t>
            </a:r>
          </a:p>
        </p:txBody>
      </p:sp>
      <p:pic>
        <p:nvPicPr>
          <p:cNvPr id="20992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2407" y="2636912"/>
            <a:ext cx="6899239" cy="36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75656" y="627051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415362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a:bodyPr>
          <a:lstStyle/>
          <a:p>
            <a:r>
              <a:rPr lang="el-GR" altLang="el-GR" sz="3600" dirty="0"/>
              <a:t>Ειλεός </a:t>
            </a:r>
            <a:r>
              <a:rPr lang="el-GR" altLang="el-GR" sz="2800" b="0" dirty="0" smtClean="0"/>
              <a:t>(2/7</a:t>
            </a:r>
            <a:r>
              <a:rPr lang="el-GR" altLang="el-GR" sz="2800" b="0" dirty="0"/>
              <a:t>)</a:t>
            </a:r>
            <a:endParaRPr lang="el-GR" altLang="el-GR" sz="3600" dirty="0">
              <a:solidFill>
                <a:srgbClr val="FF9900"/>
              </a:solidFill>
            </a:endParaRPr>
          </a:p>
        </p:txBody>
      </p:sp>
      <p:sp>
        <p:nvSpPr>
          <p:cNvPr id="209923" name="Rectangle 3"/>
          <p:cNvSpPr>
            <a:spLocks noGrp="1" noChangeArrowheads="1"/>
          </p:cNvSpPr>
          <p:nvPr>
            <p:ph idx="1"/>
          </p:nvPr>
        </p:nvSpPr>
        <p:spPr>
          <a:xfrm>
            <a:off x="6228184" y="1200200"/>
            <a:ext cx="2465955" cy="5040560"/>
          </a:xfrm>
        </p:spPr>
        <p:txBody>
          <a:bodyPr>
            <a:noAutofit/>
          </a:bodyPr>
          <a:lstStyle/>
          <a:p>
            <a:pPr marL="0" indent="0">
              <a:buNone/>
            </a:pPr>
            <a:r>
              <a:rPr lang="el-GR" altLang="el-GR" sz="2000" dirty="0" smtClean="0"/>
              <a:t>Βραχείες </a:t>
            </a:r>
            <a:r>
              <a:rPr lang="el-GR" altLang="el-GR" sz="2000" dirty="0"/>
              <a:t>δακτυλοειδείς προσεκβολές του βλεννογόνου, οι λάχνες, εκτείνονται στον αυλό και αυξάνουν την επιφάνεια για την απορρόφηση ουσιών</a:t>
            </a:r>
            <a:r>
              <a:rPr lang="el-GR" altLang="el-GR" sz="2000" dirty="0" smtClean="0"/>
              <a:t>.</a:t>
            </a:r>
            <a:endParaRPr lang="el-GR" altLang="el-GR" sz="2000" dirty="0"/>
          </a:p>
        </p:txBody>
      </p:sp>
      <p:pic>
        <p:nvPicPr>
          <p:cNvPr id="20992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570" y="1230700"/>
            <a:ext cx="5499870" cy="289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1" y="4437112"/>
            <a:ext cx="7883473" cy="1938992"/>
          </a:xfrm>
          <a:prstGeom prst="rect">
            <a:avLst/>
          </a:prstGeom>
        </p:spPr>
        <p:txBody>
          <a:bodyPr wrap="square">
            <a:spAutoFit/>
          </a:bodyPr>
          <a:lstStyle/>
          <a:p>
            <a:r>
              <a:rPr lang="el-GR" altLang="el-GR" sz="2000" dirty="0">
                <a:latin typeface="+mj-lt"/>
              </a:rPr>
              <a:t>Οι βάσεις των λαχνών περιβάλλονται από ανοίγματα των εντερικών αδένων (εγκολπώσεις του βλεννογόνου), τις κρύπτες του </a:t>
            </a:r>
            <a:r>
              <a:rPr lang="en-GB" altLang="el-GR" sz="2000" dirty="0">
                <a:latin typeface="+mj-lt"/>
              </a:rPr>
              <a:t>Lieberkuhn</a:t>
            </a:r>
            <a:r>
              <a:rPr lang="el-GR" altLang="el-GR" sz="2000" dirty="0">
                <a:latin typeface="+mj-lt"/>
              </a:rPr>
              <a:t>, που είναι διακλαδιζόμενοι σωληνωτοί αδένες που εκτείνονται σε όλη τη βλεννογόνιο μυϊκή στιβάδα, τη λεπτή στιβάδα του λείου μυϊκού ιστού που υποδηλώνει το όριο μεταξύ του βλεννογόνου και του υποκείμενου υποβλεννογονίου </a:t>
            </a:r>
            <a:r>
              <a:rPr lang="el-GR" altLang="el-GR" sz="2000" dirty="0" smtClean="0">
                <a:latin typeface="+mj-lt"/>
              </a:rPr>
              <a:t>ιστού</a:t>
            </a:r>
            <a:r>
              <a:rPr lang="en-US" altLang="el-GR" sz="2000" dirty="0" smtClean="0">
                <a:latin typeface="+mj-lt"/>
              </a:rPr>
              <a:t>.</a:t>
            </a:r>
            <a:endParaRPr lang="el-GR" sz="2000" dirty="0">
              <a:latin typeface="+mj-lt"/>
            </a:endParaRPr>
          </a:p>
        </p:txBody>
      </p:sp>
      <p:sp>
        <p:nvSpPr>
          <p:cNvPr id="6" name="Rectangle 5"/>
          <p:cNvSpPr/>
          <p:nvPr/>
        </p:nvSpPr>
        <p:spPr>
          <a:xfrm>
            <a:off x="494279" y="397544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915290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a:bodyPr>
          <a:lstStyle/>
          <a:p>
            <a:r>
              <a:rPr lang="el-GR" altLang="el-GR" sz="3600" dirty="0"/>
              <a:t>Ειλεός </a:t>
            </a:r>
            <a:r>
              <a:rPr lang="el-GR" altLang="el-GR" sz="2800" b="0" dirty="0" smtClean="0"/>
              <a:t>(3/7</a:t>
            </a:r>
            <a:r>
              <a:rPr lang="el-GR" altLang="el-GR" sz="2800" b="0" dirty="0"/>
              <a:t>)</a:t>
            </a:r>
            <a:endParaRPr lang="el-GR" altLang="el-GR" sz="3600" dirty="0">
              <a:solidFill>
                <a:srgbClr val="FF9900"/>
              </a:solidFill>
            </a:endParaRPr>
          </a:p>
        </p:txBody>
      </p:sp>
      <p:sp>
        <p:nvSpPr>
          <p:cNvPr id="209923" name="Rectangle 3"/>
          <p:cNvSpPr>
            <a:spLocks noGrp="1" noChangeArrowheads="1"/>
          </p:cNvSpPr>
          <p:nvPr>
            <p:ph idx="1"/>
          </p:nvPr>
        </p:nvSpPr>
        <p:spPr>
          <a:xfrm>
            <a:off x="457199" y="1196752"/>
            <a:ext cx="2600051" cy="3168352"/>
          </a:xfrm>
        </p:spPr>
        <p:txBody>
          <a:bodyPr>
            <a:noAutofit/>
          </a:bodyPr>
          <a:lstStyle/>
          <a:p>
            <a:pPr marL="0" indent="0">
              <a:buNone/>
            </a:pPr>
            <a:r>
              <a:rPr lang="el-GR" altLang="el-GR" sz="2000" dirty="0" smtClean="0"/>
              <a:t>Ο </a:t>
            </a:r>
            <a:r>
              <a:rPr lang="el-GR" altLang="el-GR" sz="2000" dirty="0"/>
              <a:t>χιτώνας αυτός αποτελείται από χαλαρό συνδετικό ιστό περιέχων γάγγλια του παρασυμπαθητικού κλάδου του αυτονόμου νευρικού συστήματος, το πλέγμα του</a:t>
            </a:r>
            <a:r>
              <a:rPr lang="en-GB" altLang="el-GR" sz="2000" dirty="0"/>
              <a:t> Meissner</a:t>
            </a:r>
            <a:r>
              <a:rPr lang="el-GR" altLang="el-GR" sz="2000" dirty="0"/>
              <a:t>'</a:t>
            </a:r>
            <a:r>
              <a:rPr lang="en-GB" altLang="el-GR" sz="2000" dirty="0"/>
              <a:t>s</a:t>
            </a:r>
            <a:r>
              <a:rPr lang="el-GR" altLang="el-GR" sz="2000" dirty="0"/>
              <a:t>. </a:t>
            </a:r>
            <a:endParaRPr lang="en-US" altLang="el-GR" sz="2000" dirty="0" smtClean="0"/>
          </a:p>
        </p:txBody>
      </p:sp>
      <p:pic>
        <p:nvPicPr>
          <p:cNvPr id="20992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7251" y="1209420"/>
            <a:ext cx="5643886" cy="297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199" y="4437112"/>
            <a:ext cx="8305601" cy="1938992"/>
          </a:xfrm>
          <a:prstGeom prst="rect">
            <a:avLst/>
          </a:prstGeom>
        </p:spPr>
        <p:txBody>
          <a:bodyPr wrap="square">
            <a:spAutoFit/>
          </a:bodyPr>
          <a:lstStyle/>
          <a:p>
            <a:pPr marL="0" indent="0">
              <a:buNone/>
            </a:pPr>
            <a:r>
              <a:rPr lang="el-GR" altLang="el-GR" sz="2000" dirty="0">
                <a:latin typeface="+mj-lt"/>
              </a:rPr>
              <a:t>Το κύριο χαρακτηριστικό του ειλεού είναι η παρουσία μεγάλων λεμφοζιδίων, των πλακών του</a:t>
            </a:r>
            <a:r>
              <a:rPr lang="en-GB" altLang="el-GR" sz="2000" dirty="0">
                <a:latin typeface="+mj-lt"/>
              </a:rPr>
              <a:t> Peyers</a:t>
            </a:r>
            <a:r>
              <a:rPr lang="el-GR" altLang="el-GR" sz="2000" dirty="0">
                <a:latin typeface="+mj-lt"/>
              </a:rPr>
              <a:t>, που βρίσκονται στον υποβλεννογόνιο, αλλά συχνά διαπερνούν τη βλεννογόνια μυϊκή στιβάδα, και διέρχονται στο χόριο του βλεννογόνου</a:t>
            </a:r>
            <a:r>
              <a:rPr lang="el-GR" altLang="el-GR" sz="2000" dirty="0" smtClean="0">
                <a:latin typeface="+mj-lt"/>
              </a:rPr>
              <a:t>.</a:t>
            </a:r>
            <a:endParaRPr lang="en-US" altLang="el-GR" sz="2000" dirty="0" smtClean="0">
              <a:latin typeface="+mj-lt"/>
            </a:endParaRPr>
          </a:p>
          <a:p>
            <a:pPr marL="0" indent="0">
              <a:buNone/>
            </a:pPr>
            <a:r>
              <a:rPr lang="el-GR" altLang="el-GR" sz="2000" dirty="0" smtClean="0">
                <a:latin typeface="+mj-lt"/>
              </a:rPr>
              <a:t>Οι </a:t>
            </a:r>
            <a:r>
              <a:rPr lang="el-GR" altLang="el-GR" sz="2000" dirty="0">
                <a:latin typeface="+mj-lt"/>
              </a:rPr>
              <a:t>πλάκες του Peyers εμφανίζουν αραιοχρωματικά βλαστικά κέντρα περιβαλλόμενα από βαθυχρωματικά στρώματα λεμφοκυττάρων. </a:t>
            </a:r>
          </a:p>
        </p:txBody>
      </p:sp>
      <p:sp>
        <p:nvSpPr>
          <p:cNvPr id="6" name="Rectangle 5"/>
          <p:cNvSpPr/>
          <p:nvPr/>
        </p:nvSpPr>
        <p:spPr>
          <a:xfrm>
            <a:off x="2915816" y="400244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45740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l-GR" altLang="el-GR" sz="3600" dirty="0" smtClean="0"/>
              <a:t>Αδένες </a:t>
            </a:r>
            <a:r>
              <a:rPr lang="el-GR" altLang="el-GR" sz="3600" dirty="0"/>
              <a:t>του Brunner</a:t>
            </a:r>
            <a:endParaRPr lang="el-GR" altLang="el-GR" sz="3600" dirty="0">
              <a:solidFill>
                <a:srgbClr val="FF9900"/>
              </a:solidFill>
            </a:endParaRPr>
          </a:p>
        </p:txBody>
      </p:sp>
      <p:sp>
        <p:nvSpPr>
          <p:cNvPr id="184323" name="Rectangle 3"/>
          <p:cNvSpPr>
            <a:spLocks noGrp="1" noChangeArrowheads="1"/>
          </p:cNvSpPr>
          <p:nvPr>
            <p:ph idx="1"/>
          </p:nvPr>
        </p:nvSpPr>
        <p:spPr>
          <a:xfrm>
            <a:off x="457200" y="1196752"/>
            <a:ext cx="4690864" cy="5040560"/>
          </a:xfrm>
        </p:spPr>
        <p:txBody>
          <a:bodyPr>
            <a:normAutofit/>
          </a:bodyPr>
          <a:lstStyle/>
          <a:p>
            <a:pPr marL="0" indent="0">
              <a:buNone/>
            </a:pPr>
            <a:r>
              <a:rPr lang="el-GR" altLang="el-GR" sz="2000" dirty="0" smtClean="0"/>
              <a:t>Οι </a:t>
            </a:r>
            <a:r>
              <a:rPr lang="el-GR" altLang="el-GR" sz="2000" dirty="0"/>
              <a:t>αδένες του </a:t>
            </a:r>
            <a:r>
              <a:rPr lang="el-GR" altLang="el-GR" sz="2000" dirty="0" smtClean="0"/>
              <a:t>Brunner (2</a:t>
            </a:r>
            <a:r>
              <a:rPr lang="el-GR" altLang="el-GR" sz="2000" dirty="0"/>
              <a:t>) που βρίσκονται αποκλειστικά στο 12/λο παράγουν αλκαλική βλέννη που εξουδετερώνει την επίδραση του όξινου γαστρικού υγρού, ώστε να δράσουν τα παγκρεατικά ένζυμα στο κατάλληλο pH. </a:t>
            </a:r>
            <a:endParaRPr lang="el-GR" altLang="el-GR" sz="2000" dirty="0" smtClean="0"/>
          </a:p>
          <a:p>
            <a:pPr marL="0" indent="0">
              <a:buNone/>
            </a:pPr>
            <a:r>
              <a:rPr lang="el-GR" altLang="el-GR" sz="2000" dirty="0" smtClean="0"/>
              <a:t>Ακόμη </a:t>
            </a:r>
            <a:r>
              <a:rPr lang="el-GR" altLang="el-GR" sz="2000" dirty="0"/>
              <a:t>διακρίνονται ο βλεννογόνος (1) και ο μυϊκός χιτώνας (3) με την έσω κυκλοτερή (α) και την έξω επιμήκη (β) στιβάδα. (χρώση αιματοξυλίνη-εωσίνη, μεγέθυνση Χ100)</a:t>
            </a:r>
          </a:p>
        </p:txBody>
      </p:sp>
      <p:pic>
        <p:nvPicPr>
          <p:cNvPr id="18432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8064" y="1268760"/>
            <a:ext cx="3640737" cy="48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60220" y="610141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16768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a:bodyPr>
          <a:lstStyle/>
          <a:p>
            <a:r>
              <a:rPr lang="el-GR" altLang="el-GR" sz="3600" dirty="0"/>
              <a:t>Ειλεός </a:t>
            </a:r>
            <a:r>
              <a:rPr lang="el-GR" altLang="el-GR" sz="2800" b="0" dirty="0" smtClean="0"/>
              <a:t>(4/7</a:t>
            </a:r>
            <a:r>
              <a:rPr lang="el-GR" altLang="el-GR" sz="2800" b="0" dirty="0"/>
              <a:t>)</a:t>
            </a:r>
            <a:endParaRPr lang="el-GR" altLang="el-GR" sz="3600" dirty="0">
              <a:solidFill>
                <a:srgbClr val="FF9900"/>
              </a:solidFill>
            </a:endParaRPr>
          </a:p>
        </p:txBody>
      </p:sp>
      <p:sp>
        <p:nvSpPr>
          <p:cNvPr id="209923" name="Rectangle 3"/>
          <p:cNvSpPr>
            <a:spLocks noGrp="1" noChangeArrowheads="1"/>
          </p:cNvSpPr>
          <p:nvPr>
            <p:ph idx="1"/>
          </p:nvPr>
        </p:nvSpPr>
        <p:spPr>
          <a:xfrm>
            <a:off x="457200" y="1196752"/>
            <a:ext cx="8229600" cy="1224136"/>
          </a:xfrm>
        </p:spPr>
        <p:txBody>
          <a:bodyPr>
            <a:noAutofit/>
          </a:bodyPr>
          <a:lstStyle/>
          <a:p>
            <a:pPr marL="0" indent="0">
              <a:buNone/>
            </a:pPr>
            <a:r>
              <a:rPr lang="el-GR" altLang="el-GR" sz="2000" dirty="0" smtClean="0"/>
              <a:t>Ο </a:t>
            </a:r>
            <a:r>
              <a:rPr lang="el-GR" altLang="el-GR" sz="2000" dirty="0"/>
              <a:t>επόμενος χιτώνας είναι ο μυϊκός, που αποτελείται από 2 στιβάδες λείου μυϊκού ιστού-την έσω κυκλοτερή στιβάδα και την έξω επιμήκη στιβάδα διαχωριζόμενες από μία λεπτή στιβάδα χαλαρού συνδετικού ιστού. </a:t>
            </a:r>
            <a:endParaRPr lang="en-US" altLang="el-GR" sz="2000" dirty="0" smtClean="0"/>
          </a:p>
        </p:txBody>
      </p:sp>
      <p:pic>
        <p:nvPicPr>
          <p:cNvPr id="20992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1064" y="2276871"/>
            <a:ext cx="6407200" cy="337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5949280"/>
            <a:ext cx="8086692" cy="707886"/>
          </a:xfrm>
          <a:prstGeom prst="rect">
            <a:avLst/>
          </a:prstGeom>
        </p:spPr>
        <p:txBody>
          <a:bodyPr wrap="square">
            <a:spAutoFit/>
          </a:bodyPr>
          <a:lstStyle/>
          <a:p>
            <a:pPr marL="0" indent="0">
              <a:buNone/>
            </a:pPr>
            <a:r>
              <a:rPr lang="el-GR" altLang="el-GR" sz="2000" dirty="0">
                <a:latin typeface="+mj-lt"/>
              </a:rPr>
              <a:t>Ο εξωτερικός χιτώνας είναι ο ορογόνος, που αποτελείται από μονόστιβο πλακώδες επιθήλιο από μεσοθηλιακά κύτταρα. Χρώση</a:t>
            </a:r>
            <a:r>
              <a:rPr lang="en-GB" altLang="el-GR" sz="2000" dirty="0">
                <a:latin typeface="+mj-lt"/>
              </a:rPr>
              <a:t>= H&amp;E</a:t>
            </a:r>
            <a:endParaRPr lang="el-GR" altLang="el-GR" sz="2000" dirty="0">
              <a:latin typeface="+mj-lt"/>
            </a:endParaRPr>
          </a:p>
        </p:txBody>
      </p:sp>
      <p:sp>
        <p:nvSpPr>
          <p:cNvPr id="6" name="Rectangle 5"/>
          <p:cNvSpPr/>
          <p:nvPr/>
        </p:nvSpPr>
        <p:spPr>
          <a:xfrm>
            <a:off x="471508" y="548761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366431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67544" y="116632"/>
            <a:ext cx="6336704" cy="908720"/>
          </a:xfrm>
        </p:spPr>
        <p:txBody>
          <a:bodyPr>
            <a:normAutofit/>
          </a:bodyPr>
          <a:lstStyle/>
          <a:p>
            <a:r>
              <a:rPr lang="el-GR" altLang="el-GR" sz="3600" dirty="0"/>
              <a:t>Ειλεός </a:t>
            </a:r>
            <a:r>
              <a:rPr lang="el-GR" altLang="el-GR" sz="2800" b="0" dirty="0" smtClean="0"/>
              <a:t>(5/7</a:t>
            </a:r>
            <a:r>
              <a:rPr lang="el-GR" altLang="el-GR" sz="2800" b="0" dirty="0"/>
              <a:t>)</a:t>
            </a:r>
            <a:endParaRPr lang="el-GR" altLang="el-GR" sz="3200" dirty="0"/>
          </a:p>
        </p:txBody>
      </p:sp>
      <p:sp>
        <p:nvSpPr>
          <p:cNvPr id="210947" name="Rectangle 3"/>
          <p:cNvSpPr>
            <a:spLocks noGrp="1" noChangeArrowheads="1"/>
          </p:cNvSpPr>
          <p:nvPr>
            <p:ph idx="1"/>
          </p:nvPr>
        </p:nvSpPr>
        <p:spPr>
          <a:xfrm>
            <a:off x="323528" y="1196752"/>
            <a:ext cx="6480720" cy="5040560"/>
          </a:xfrm>
        </p:spPr>
        <p:txBody>
          <a:bodyPr>
            <a:noAutofit/>
          </a:bodyPr>
          <a:lstStyle/>
          <a:p>
            <a:pPr marL="0" indent="0">
              <a:buNone/>
            </a:pPr>
            <a:r>
              <a:rPr lang="el-GR" altLang="el-GR" sz="1950" dirty="0" smtClean="0"/>
              <a:t>Εγκάρσια </a:t>
            </a:r>
            <a:r>
              <a:rPr lang="el-GR" altLang="el-GR" sz="1950" dirty="0"/>
              <a:t>διατομή του τοιχώματος ειλεού σε μικρή μεγέθυνση (4</a:t>
            </a:r>
            <a:r>
              <a:rPr lang="en-GB" altLang="el-GR" sz="1950" dirty="0"/>
              <a:t>x</a:t>
            </a:r>
            <a:r>
              <a:rPr lang="el-GR" altLang="el-GR" sz="1950" dirty="0"/>
              <a:t>). Από πάνω προς τα κάτω παρατηρούνται οι 4 στιβάδες:</a:t>
            </a:r>
          </a:p>
          <a:p>
            <a:pPr marL="457200" indent="-457200">
              <a:buFont typeface="+mj-lt"/>
              <a:buAutoNum type="arabicParenR"/>
            </a:pPr>
            <a:r>
              <a:rPr lang="el-GR" altLang="el-GR" sz="1950" dirty="0" smtClean="0"/>
              <a:t>Ο </a:t>
            </a:r>
            <a:r>
              <a:rPr lang="el-GR" altLang="el-GR" sz="1950" dirty="0"/>
              <a:t>βλεννογόνος</a:t>
            </a:r>
            <a:r>
              <a:rPr lang="en-GB" altLang="el-GR" sz="1950" dirty="0"/>
              <a:t> </a:t>
            </a:r>
            <a:r>
              <a:rPr lang="el-GR" altLang="el-GR" sz="1950" dirty="0"/>
              <a:t>προς την πλευρά του αυλού του εντέρου. Αποτελείται από μονόστιβο κυλινδρικό επιθήλιο, αποτελούμενο από απορροφητικά κύτταρα,  τα εντεροκύτταρα, και από τα καλυκοειδή κύτταρα, εκκρίνοντα βλέννη. Το επιθήλιο υποστηρίζεται από το χόριο</a:t>
            </a:r>
            <a:r>
              <a:rPr lang="en-GB" altLang="el-GR" sz="1950" dirty="0"/>
              <a:t> </a:t>
            </a:r>
            <a:r>
              <a:rPr lang="el-GR" altLang="el-GR" sz="1950" dirty="0"/>
              <a:t>από χαλαρό συνδετικό ιστό. Ο βλεννογόνος βρίσκεται σε επαφή με τη βλεννογόνια μυϊκή στιβάδα, μία λεπτή στιβάδα από λείο μυϊκό ιστό που χωρίζει το βλεννογόνο από τον υποκείμενο υποβλεννογόνιο χιτώνα.</a:t>
            </a:r>
            <a:r>
              <a:rPr lang="en-GB" altLang="el-GR" sz="1950" dirty="0"/>
              <a:t> </a:t>
            </a:r>
            <a:r>
              <a:rPr lang="el-GR" altLang="el-GR" sz="1950" dirty="0"/>
              <a:t>Λάχνες,</a:t>
            </a:r>
            <a:r>
              <a:rPr lang="en-GB" altLang="el-GR" sz="1950" dirty="0"/>
              <a:t> </a:t>
            </a:r>
            <a:r>
              <a:rPr lang="el-GR" altLang="el-GR" sz="1950" dirty="0"/>
              <a:t>αποτελούμενες από βραχείες δακτυλοειδείς προσεκβολές του </a:t>
            </a:r>
            <a:r>
              <a:rPr lang="el-GR" altLang="el-GR" sz="1950" dirty="0" smtClean="0"/>
              <a:t>βλεννογόνου</a:t>
            </a:r>
            <a:r>
              <a:rPr lang="el-GR" altLang="el-GR" sz="1950" dirty="0"/>
              <a:t>,</a:t>
            </a:r>
            <a:r>
              <a:rPr lang="en-GB" altLang="el-GR" sz="1950" dirty="0"/>
              <a:t> </a:t>
            </a:r>
            <a:r>
              <a:rPr lang="el-GR" altLang="el-GR" sz="1950" dirty="0"/>
              <a:t>εκτείνονται στον αυλό  και οι κρύπτες του </a:t>
            </a:r>
            <a:r>
              <a:rPr lang="en-GB" altLang="el-GR" sz="1950" dirty="0" smtClean="0"/>
              <a:t>Lieberkuhn</a:t>
            </a:r>
            <a:r>
              <a:rPr lang="el-GR" altLang="el-GR" sz="1950" dirty="0"/>
              <a:t>, οι οποίοι είναι διακλαδιζόμενοι σωληνώδεις εντερικοί αδένες, εκτείνονται από τις βάσεις των λαχνών στη βλεννογόνια μυϊκή στιβάδα</a:t>
            </a:r>
            <a:r>
              <a:rPr lang="el-GR" altLang="el-GR" sz="2000" dirty="0" smtClean="0"/>
              <a:t>.</a:t>
            </a:r>
            <a:endParaRPr lang="el-GR" altLang="el-GR" sz="2000" dirty="0"/>
          </a:p>
        </p:txBody>
      </p:sp>
      <p:pic>
        <p:nvPicPr>
          <p:cNvPr id="2109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04248" y="0"/>
            <a:ext cx="2339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07904" y="6221450"/>
            <a:ext cx="313143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5926695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67544" y="116632"/>
            <a:ext cx="6336704" cy="908720"/>
          </a:xfrm>
        </p:spPr>
        <p:txBody>
          <a:bodyPr>
            <a:normAutofit/>
          </a:bodyPr>
          <a:lstStyle/>
          <a:p>
            <a:r>
              <a:rPr lang="el-GR" altLang="el-GR" sz="3600" dirty="0" smtClean="0">
                <a:solidFill>
                  <a:prstClr val="black"/>
                </a:solidFill>
              </a:rPr>
              <a:t>Ειλεός </a:t>
            </a:r>
            <a:r>
              <a:rPr lang="el-GR" altLang="el-GR" sz="2800" b="0" dirty="0" smtClean="0">
                <a:solidFill>
                  <a:prstClr val="black"/>
                </a:solidFill>
              </a:rPr>
              <a:t>(6/7</a:t>
            </a:r>
            <a:r>
              <a:rPr lang="el-GR" altLang="el-GR" sz="2800" b="0" dirty="0">
                <a:solidFill>
                  <a:prstClr val="black"/>
                </a:solidFill>
              </a:rPr>
              <a:t>)</a:t>
            </a:r>
            <a:endParaRPr lang="el-GR" altLang="el-GR" sz="3600" dirty="0"/>
          </a:p>
        </p:txBody>
      </p:sp>
      <p:sp>
        <p:nvSpPr>
          <p:cNvPr id="210947" name="Rectangle 3"/>
          <p:cNvSpPr>
            <a:spLocks noGrp="1" noChangeArrowheads="1"/>
          </p:cNvSpPr>
          <p:nvPr>
            <p:ph idx="1"/>
          </p:nvPr>
        </p:nvSpPr>
        <p:spPr>
          <a:xfrm>
            <a:off x="323528" y="1196752"/>
            <a:ext cx="6480720" cy="5040560"/>
          </a:xfrm>
        </p:spPr>
        <p:txBody>
          <a:bodyPr>
            <a:noAutofit/>
          </a:bodyPr>
          <a:lstStyle/>
          <a:p>
            <a:pPr marL="457200" indent="-457200">
              <a:buFont typeface="+mj-lt"/>
              <a:buAutoNum type="arabicParenR" startAt="2"/>
            </a:pPr>
            <a:r>
              <a:rPr lang="el-GR" altLang="el-GR" sz="2000" dirty="0" smtClean="0"/>
              <a:t>Ο </a:t>
            </a:r>
            <a:r>
              <a:rPr lang="el-GR" altLang="el-GR" sz="2000" dirty="0"/>
              <a:t>υποβλεννογόνιος χιτώνας</a:t>
            </a:r>
            <a:r>
              <a:rPr lang="en-GB" altLang="el-GR" sz="2000" dirty="0"/>
              <a:t> </a:t>
            </a:r>
            <a:r>
              <a:rPr lang="el-GR" altLang="el-GR" sz="2000" dirty="0"/>
              <a:t>είναι μία στιβάδα αποτελούμενη από πυκνό ανώμαλο συνδετικό ιστό κοντά στο βλεννογόνο και χαλαρό συνδετικό ιστό κοντά στο μυϊκό χιτώνα. Εκτός από αιμοφόρα και λεμφικά αγγεία, ο υποβλεννογόνιος περιέχει γάγγλια του παρασυμπαθητικού κλάδου του αυτονόμου νευρικού συστήματος, το υποβλεννογόνιο πλέγμα του </a:t>
            </a:r>
            <a:r>
              <a:rPr lang="en-GB" altLang="el-GR" sz="2000" dirty="0"/>
              <a:t>Meissner</a:t>
            </a:r>
            <a:r>
              <a:rPr lang="el-GR" altLang="el-GR" sz="2000" dirty="0"/>
              <a:t>'</a:t>
            </a:r>
            <a:r>
              <a:rPr lang="en-GB" altLang="el-GR" sz="2000" dirty="0"/>
              <a:t>s</a:t>
            </a:r>
            <a:r>
              <a:rPr lang="el-GR" altLang="el-GR" sz="2000" dirty="0"/>
              <a:t>.  Το κύριο χαρακτηριστικό του ειλεού είναι η παρουσία μεγάλων λεμφοζιδίων, των πλακών του</a:t>
            </a:r>
            <a:r>
              <a:rPr lang="en-GB" altLang="el-GR" sz="2000" dirty="0"/>
              <a:t> Peyers</a:t>
            </a:r>
            <a:r>
              <a:rPr lang="el-GR" altLang="el-GR" sz="2000" dirty="0"/>
              <a:t>, που βρίσκονται στον υποβλεννογόνιο, αλλά συχνά διασχίζουν την βλεννογόνια μυϊκή στιβάδα και εισέρχονται στο χόριο του βλεννογόνου.</a:t>
            </a:r>
            <a:r>
              <a:rPr lang="en-GB" altLang="el-GR" sz="2000" dirty="0"/>
              <a:t> </a:t>
            </a:r>
            <a:r>
              <a:rPr lang="el-GR" altLang="el-GR" sz="2000" dirty="0"/>
              <a:t>Οι πλάκες του </a:t>
            </a:r>
            <a:r>
              <a:rPr lang="en-GB" altLang="el-GR" sz="2000" dirty="0"/>
              <a:t>Peyers </a:t>
            </a:r>
            <a:r>
              <a:rPr lang="el-GR" altLang="el-GR" sz="2000" dirty="0"/>
              <a:t>έχουν αραιοχρωματικά βλαστικά κέντρα περιβαλλόμενα από βαθυχρωματικά στρώματα λεμφοκυττάρων</a:t>
            </a:r>
            <a:r>
              <a:rPr lang="el-GR" altLang="el-GR" sz="2000" dirty="0" smtClean="0"/>
              <a:t>. = </a:t>
            </a:r>
            <a:r>
              <a:rPr lang="en-GB" altLang="el-GR" sz="2000" dirty="0"/>
              <a:t>H</a:t>
            </a:r>
            <a:r>
              <a:rPr lang="el-GR" altLang="el-GR" sz="2000" dirty="0"/>
              <a:t>&amp;</a:t>
            </a:r>
            <a:r>
              <a:rPr lang="en-GB" altLang="el-GR" sz="2000" dirty="0"/>
              <a:t>E</a:t>
            </a:r>
            <a:endParaRPr lang="el-GR" altLang="el-GR" sz="2000" dirty="0"/>
          </a:p>
        </p:txBody>
      </p:sp>
      <p:pic>
        <p:nvPicPr>
          <p:cNvPr id="2109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04248" y="0"/>
            <a:ext cx="2339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07904" y="6221450"/>
            <a:ext cx="313143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807728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67544" y="116632"/>
            <a:ext cx="6336704" cy="908720"/>
          </a:xfrm>
        </p:spPr>
        <p:txBody>
          <a:bodyPr>
            <a:normAutofit/>
          </a:bodyPr>
          <a:lstStyle/>
          <a:p>
            <a:r>
              <a:rPr lang="el-GR" altLang="el-GR" sz="3600" dirty="0" smtClean="0"/>
              <a:t>Ειλεός </a:t>
            </a:r>
            <a:r>
              <a:rPr lang="el-GR" altLang="el-GR" sz="2800" b="0" dirty="0" smtClean="0">
                <a:solidFill>
                  <a:prstClr val="black"/>
                </a:solidFill>
              </a:rPr>
              <a:t>(</a:t>
            </a:r>
            <a:r>
              <a:rPr lang="el-GR" altLang="el-GR" sz="2800" b="0" dirty="0" smtClean="0">
                <a:solidFill>
                  <a:prstClr val="black"/>
                </a:solidFill>
              </a:rPr>
              <a:t>7/7</a:t>
            </a:r>
            <a:r>
              <a:rPr lang="el-GR" altLang="el-GR" sz="2800" b="0" dirty="0">
                <a:solidFill>
                  <a:prstClr val="black"/>
                </a:solidFill>
              </a:rPr>
              <a:t>)</a:t>
            </a:r>
            <a:endParaRPr lang="el-GR" altLang="el-GR" sz="3600" dirty="0"/>
          </a:p>
        </p:txBody>
      </p:sp>
      <p:sp>
        <p:nvSpPr>
          <p:cNvPr id="210947" name="Rectangle 3"/>
          <p:cNvSpPr>
            <a:spLocks noGrp="1" noChangeArrowheads="1"/>
          </p:cNvSpPr>
          <p:nvPr>
            <p:ph idx="1"/>
          </p:nvPr>
        </p:nvSpPr>
        <p:spPr>
          <a:xfrm>
            <a:off x="323528" y="1196752"/>
            <a:ext cx="6480720" cy="5328592"/>
          </a:xfrm>
        </p:spPr>
        <p:txBody>
          <a:bodyPr>
            <a:noAutofit/>
          </a:bodyPr>
          <a:lstStyle/>
          <a:p>
            <a:pPr marL="457200" indent="-457200">
              <a:buFont typeface="+mj-lt"/>
              <a:buAutoNum type="arabicParenR" startAt="3"/>
            </a:pPr>
            <a:r>
              <a:rPr lang="el-GR" altLang="el-GR" sz="2000" dirty="0" smtClean="0"/>
              <a:t>Ο </a:t>
            </a:r>
            <a:r>
              <a:rPr lang="el-GR" altLang="el-GR" sz="2000" dirty="0"/>
              <a:t>μυϊκός χιτώνας αποτελείται από 2 στιβάδες λείου μυϊκού ιστού – την έσω στιβάδα όπου τα μυϊκά κύτταρα διατάσσονται κυκλοτερώς γύρω από τον αυλό και την έξω στιβάδα</a:t>
            </a:r>
            <a:r>
              <a:rPr lang="en-GB" altLang="el-GR" sz="2000" dirty="0"/>
              <a:t> </a:t>
            </a:r>
            <a:r>
              <a:rPr lang="el-GR" altLang="el-GR" sz="2000" dirty="0"/>
              <a:t>όπου τα μυϊκά κύτταρα διατάσσονται παράλληλα προς τον επιμήκη άξονα του εντερικού σωλήνα. Οι 2 στιβάδες διαχωρίζονται από μία λεπτή στιβάδα χαλαρού συνδετικού ιστού που περιέχει το πλέγμα του   </a:t>
            </a:r>
            <a:r>
              <a:rPr lang="en-GB" altLang="el-GR" sz="2000" dirty="0"/>
              <a:t>Auerbach</a:t>
            </a:r>
            <a:r>
              <a:rPr lang="el-GR" altLang="el-GR" sz="2000" dirty="0"/>
              <a:t>'</a:t>
            </a:r>
            <a:r>
              <a:rPr lang="en-GB" altLang="el-GR" sz="2000" dirty="0"/>
              <a:t>s </a:t>
            </a:r>
            <a:r>
              <a:rPr lang="el-GR" altLang="el-GR" sz="2000" dirty="0"/>
              <a:t>από νευρικά κύτταρα, που είναι επίσης τμήμα του παρασυμαπαθητικού κλάδου του αυτόνομου νευρικού συστήματος.</a:t>
            </a:r>
          </a:p>
          <a:p>
            <a:pPr marL="457200" indent="-457200">
              <a:buFont typeface="+mj-lt"/>
              <a:buAutoNum type="arabicParenR" startAt="3"/>
            </a:pPr>
            <a:r>
              <a:rPr lang="el-GR" altLang="el-GR" sz="2000" dirty="0" smtClean="0"/>
              <a:t>Η </a:t>
            </a:r>
            <a:r>
              <a:rPr lang="el-GR" altLang="el-GR" sz="2000" dirty="0"/>
              <a:t>εξωτερική στιβάδα είναι ο ορογόνος χιτώνας, ο οποίος αποτελείται από μονόστιβο πλακώδες επιθήλιο από μεσοθηλιακά κύτταρα, προς την πλευρά της περιτοναϊκής κοιλότητας. Είναι συνεχής με το περιτόναιο που επενδύει την κοιλότητα. </a:t>
            </a:r>
            <a:r>
              <a:rPr lang="en-GB" altLang="el-GR" sz="2000" dirty="0"/>
              <a:t> </a:t>
            </a:r>
            <a:r>
              <a:rPr lang="el-GR" altLang="el-GR" sz="2000" dirty="0"/>
              <a:t>Χρώση= </a:t>
            </a:r>
            <a:r>
              <a:rPr lang="en-GB" altLang="el-GR" sz="2000" dirty="0"/>
              <a:t>H</a:t>
            </a:r>
            <a:r>
              <a:rPr lang="el-GR" altLang="el-GR" sz="2000" dirty="0"/>
              <a:t>&amp;</a:t>
            </a:r>
            <a:r>
              <a:rPr lang="en-GB" altLang="el-GR" sz="2000" dirty="0"/>
              <a:t>E</a:t>
            </a:r>
            <a:endParaRPr lang="el-GR" altLang="el-GR" sz="2000" dirty="0"/>
          </a:p>
        </p:txBody>
      </p:sp>
      <p:pic>
        <p:nvPicPr>
          <p:cNvPr id="210950"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04248" y="0"/>
            <a:ext cx="23397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07904" y="6221450"/>
            <a:ext cx="313143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767394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7544" y="116632"/>
            <a:ext cx="5688633" cy="908720"/>
          </a:xfrm>
        </p:spPr>
        <p:txBody>
          <a:bodyPr>
            <a:normAutofit/>
          </a:bodyPr>
          <a:lstStyle/>
          <a:p>
            <a:r>
              <a:rPr lang="el-GR" altLang="el-GR" sz="3600" dirty="0"/>
              <a:t>Ειλεός</a:t>
            </a:r>
            <a:r>
              <a:rPr lang="en-GB" altLang="el-GR" sz="3600" dirty="0"/>
              <a:t> - </a:t>
            </a:r>
            <a:r>
              <a:rPr lang="el-GR" altLang="el-GR" sz="3600" dirty="0" smtClean="0"/>
              <a:t>Λάχνες </a:t>
            </a:r>
            <a:r>
              <a:rPr lang="el-GR" altLang="el-GR" sz="2800" b="0" dirty="0" smtClean="0">
                <a:solidFill>
                  <a:prstClr val="black"/>
                </a:solidFill>
              </a:rPr>
              <a:t>(1/3)</a:t>
            </a:r>
            <a:endParaRPr lang="el-GR" altLang="el-GR" sz="3600" dirty="0"/>
          </a:p>
        </p:txBody>
      </p:sp>
      <p:sp>
        <p:nvSpPr>
          <p:cNvPr id="211971" name="Rectangle 3"/>
          <p:cNvSpPr>
            <a:spLocks noGrp="1" noChangeArrowheads="1"/>
          </p:cNvSpPr>
          <p:nvPr>
            <p:ph idx="1"/>
          </p:nvPr>
        </p:nvSpPr>
        <p:spPr>
          <a:xfrm>
            <a:off x="457200" y="1196752"/>
            <a:ext cx="5698977" cy="5040560"/>
          </a:xfrm>
        </p:spPr>
        <p:txBody>
          <a:bodyPr>
            <a:noAutofit/>
          </a:bodyPr>
          <a:lstStyle/>
          <a:p>
            <a:pPr marL="0" indent="0">
              <a:buNone/>
            </a:pPr>
            <a:r>
              <a:rPr lang="el-GR" altLang="el-GR" sz="2000" dirty="0" smtClean="0"/>
              <a:t>Επιμήκης </a:t>
            </a:r>
            <a:r>
              <a:rPr lang="el-GR" altLang="el-GR" sz="2000" dirty="0"/>
              <a:t>διατομή ειλεού σε μεσαία μεγέθυνση (20</a:t>
            </a:r>
            <a:r>
              <a:rPr lang="en-GB" altLang="el-GR" sz="2000" dirty="0"/>
              <a:t>x</a:t>
            </a:r>
            <a:r>
              <a:rPr lang="el-GR" altLang="el-GR" sz="2000" dirty="0"/>
              <a:t>) παρουσιάζουσα λάχνη του βλεννογόνου.</a:t>
            </a:r>
            <a:r>
              <a:rPr lang="en-GB" altLang="el-GR" sz="2000" dirty="0"/>
              <a:t> </a:t>
            </a:r>
            <a:r>
              <a:rPr lang="el-GR" altLang="el-GR" sz="2000" dirty="0"/>
              <a:t>Αποτελείται από χαλαρό συνδετικό ιστό στο κέντρο της, το χόριο (</a:t>
            </a:r>
            <a:r>
              <a:rPr lang="en-GB" altLang="el-GR" sz="2000" dirty="0"/>
              <a:t>LP</a:t>
            </a:r>
            <a:r>
              <a:rPr lang="el-GR" altLang="el-GR" sz="2000" dirty="0"/>
              <a:t>), καλυπτόμενο από μονόστιβο κυλινδρικό επιθήλιο αποτελούμενο από 2 κυτταρικούς τύπους: </a:t>
            </a:r>
            <a:endParaRPr lang="en-US" altLang="el-GR" sz="2000" dirty="0" smtClean="0"/>
          </a:p>
          <a:p>
            <a:pPr marL="457200" indent="-457200">
              <a:buFont typeface="+mj-lt"/>
              <a:buAutoNum type="arabicParenR"/>
            </a:pPr>
            <a:r>
              <a:rPr lang="el-GR" altLang="el-GR" sz="2000" dirty="0" smtClean="0"/>
              <a:t>Εντεροκύτταρα </a:t>
            </a:r>
            <a:r>
              <a:rPr lang="el-GR" altLang="el-GR" sz="2000" dirty="0"/>
              <a:t>(</a:t>
            </a:r>
            <a:r>
              <a:rPr lang="en-GB" altLang="el-GR" sz="2000" dirty="0"/>
              <a:t>Ent</a:t>
            </a:r>
            <a:r>
              <a:rPr lang="el-GR" altLang="el-GR" sz="2000" dirty="0"/>
              <a:t>)</a:t>
            </a:r>
            <a:r>
              <a:rPr lang="en-GB" altLang="el-GR" sz="2000" dirty="0"/>
              <a:t> </a:t>
            </a:r>
            <a:r>
              <a:rPr lang="el-GR" altLang="el-GR" sz="2000" dirty="0"/>
              <a:t>ψηλά κυλινδρικά κύτταρα με ωοειδείς πυρήνες (</a:t>
            </a:r>
            <a:r>
              <a:rPr lang="en-GB" altLang="el-GR" sz="2000" dirty="0"/>
              <a:t>EntN</a:t>
            </a:r>
            <a:r>
              <a:rPr lang="el-GR" altLang="el-GR" sz="2000" dirty="0"/>
              <a:t>)</a:t>
            </a:r>
            <a:r>
              <a:rPr lang="en-GB" altLang="el-GR" sz="2000" dirty="0"/>
              <a:t> </a:t>
            </a:r>
            <a:r>
              <a:rPr lang="el-GR" altLang="el-GR" sz="2000" dirty="0"/>
              <a:t>στο ήμισυ της βάσης του κυττάρου, που επιλεκτικά απορροφούν θρεπτικά συστατικά πέψης από τον εντερικό αυλό. Η κορυφαία τους επιφάνεια </a:t>
            </a:r>
            <a:r>
              <a:rPr lang="el-GR" altLang="el-GR" sz="2000" dirty="0" smtClean="0"/>
              <a:t>καλύπτεται </a:t>
            </a:r>
            <a:r>
              <a:rPr lang="el-GR" altLang="el-GR" sz="2000" dirty="0"/>
              <a:t>από μικρολάχνες (</a:t>
            </a:r>
            <a:r>
              <a:rPr lang="en-GB" altLang="el-GR" sz="2000" dirty="0"/>
              <a:t>MV</a:t>
            </a:r>
            <a:r>
              <a:rPr lang="el-GR" altLang="el-GR" sz="2000" dirty="0"/>
              <a:t>)</a:t>
            </a:r>
            <a:r>
              <a:rPr lang="en-GB" altLang="el-GR" sz="2000" dirty="0"/>
              <a:t> </a:t>
            </a:r>
            <a:r>
              <a:rPr lang="el-GR" altLang="el-GR" sz="2000" dirty="0"/>
              <a:t>στη βάση των οποίων βρίσκεται το τελικό υμένιο (</a:t>
            </a:r>
            <a:r>
              <a:rPr lang="en-GB" altLang="el-GR" sz="2000" dirty="0"/>
              <a:t>TW</a:t>
            </a:r>
            <a:r>
              <a:rPr lang="el-GR" altLang="el-GR" sz="2000" dirty="0"/>
              <a:t>)</a:t>
            </a:r>
            <a:r>
              <a:rPr lang="en-GB" altLang="el-GR" sz="2000" dirty="0"/>
              <a:t> </a:t>
            </a:r>
            <a:r>
              <a:rPr lang="el-GR" altLang="el-GR" sz="2000" dirty="0"/>
              <a:t> των κυτταροσκελετικών ινιδίων.</a:t>
            </a:r>
            <a:r>
              <a:rPr lang="en-GB" altLang="el-GR" sz="2000" dirty="0"/>
              <a:t> </a:t>
            </a:r>
            <a:endParaRPr lang="en-GB" altLang="el-GR" sz="2000" dirty="0" smtClean="0"/>
          </a:p>
          <a:p>
            <a:pPr marL="0" indent="0">
              <a:buNone/>
            </a:pPr>
            <a:endParaRPr lang="el-GR" altLang="el-GR" sz="2000" dirty="0"/>
          </a:p>
        </p:txBody>
      </p:sp>
      <p:pic>
        <p:nvPicPr>
          <p:cNvPr id="21197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6177" y="1"/>
            <a:ext cx="29878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25277" y="6227388"/>
            <a:ext cx="313143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2338707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7544" y="116632"/>
            <a:ext cx="5688633" cy="908720"/>
          </a:xfrm>
        </p:spPr>
        <p:txBody>
          <a:bodyPr>
            <a:normAutofit/>
          </a:bodyPr>
          <a:lstStyle/>
          <a:p>
            <a:r>
              <a:rPr lang="el-GR" altLang="el-GR" sz="3600" dirty="0"/>
              <a:t>Ειλεός</a:t>
            </a:r>
            <a:r>
              <a:rPr lang="en-GB" altLang="el-GR" sz="3600" dirty="0"/>
              <a:t> - </a:t>
            </a:r>
            <a:r>
              <a:rPr lang="el-GR" altLang="el-GR" sz="3600" dirty="0"/>
              <a:t>Λάχνες </a:t>
            </a:r>
            <a:r>
              <a:rPr lang="el-GR" altLang="el-GR" sz="2800" b="0" dirty="0" smtClean="0">
                <a:solidFill>
                  <a:prstClr val="black"/>
                </a:solidFill>
              </a:rPr>
              <a:t>(2/3</a:t>
            </a:r>
            <a:r>
              <a:rPr lang="el-GR" altLang="el-GR" sz="2800" b="0" dirty="0">
                <a:solidFill>
                  <a:prstClr val="black"/>
                </a:solidFill>
              </a:rPr>
              <a:t>)</a:t>
            </a:r>
            <a:endParaRPr lang="el-GR" altLang="el-GR" sz="3600" dirty="0"/>
          </a:p>
        </p:txBody>
      </p:sp>
      <p:sp>
        <p:nvSpPr>
          <p:cNvPr id="211971" name="Rectangle 3"/>
          <p:cNvSpPr>
            <a:spLocks noGrp="1" noChangeArrowheads="1"/>
          </p:cNvSpPr>
          <p:nvPr>
            <p:ph idx="1"/>
          </p:nvPr>
        </p:nvSpPr>
        <p:spPr>
          <a:xfrm>
            <a:off x="457200" y="1196752"/>
            <a:ext cx="5410944" cy="5040560"/>
          </a:xfrm>
        </p:spPr>
        <p:txBody>
          <a:bodyPr>
            <a:noAutofit/>
          </a:bodyPr>
          <a:lstStyle/>
          <a:p>
            <a:pPr marL="457200" indent="-457200">
              <a:spcBef>
                <a:spcPts val="0"/>
              </a:spcBef>
              <a:buFont typeface="+mj-lt"/>
              <a:buAutoNum type="arabicParenR" startAt="2"/>
            </a:pPr>
            <a:r>
              <a:rPr lang="el-GR" altLang="el-GR" sz="2000" dirty="0" smtClean="0"/>
              <a:t>Καλυκοειδή </a:t>
            </a:r>
            <a:r>
              <a:rPr lang="el-GR" altLang="el-GR" sz="2000" dirty="0"/>
              <a:t>κύτταρα (</a:t>
            </a:r>
            <a:r>
              <a:rPr lang="en-GB" altLang="el-GR" sz="2000" dirty="0"/>
              <a:t>GC</a:t>
            </a:r>
            <a:r>
              <a:rPr lang="el-GR" altLang="el-GR" sz="2000" dirty="0"/>
              <a:t>), που έχουν  ευρεία κορυφή πληρούμενη με βλέννη και στενή βάση με αποπεπλατυσμένο πυρήνα, είναι διασκορπισμένα μεταξύ των εντεροκυττάρων. </a:t>
            </a:r>
            <a:endParaRPr lang="en-US" altLang="el-GR" sz="2000" dirty="0" smtClean="0"/>
          </a:p>
          <a:p>
            <a:pPr marL="450850" indent="0">
              <a:spcBef>
                <a:spcPts val="0"/>
              </a:spcBef>
              <a:buNone/>
            </a:pPr>
            <a:r>
              <a:rPr lang="el-GR" altLang="el-GR" sz="2000" dirty="0" smtClean="0"/>
              <a:t>Το </a:t>
            </a:r>
            <a:r>
              <a:rPr lang="el-GR" altLang="el-GR" sz="2000" dirty="0"/>
              <a:t>χόριο δύναται να περιέχει οποιοδήποτε από τα κύτταρα που βρίσκονται τυπικά στον χαλαρό συνδετικό ιστό. </a:t>
            </a:r>
            <a:endParaRPr lang="en-US" altLang="el-GR" sz="2000" dirty="0" smtClean="0"/>
          </a:p>
        </p:txBody>
      </p:sp>
      <p:pic>
        <p:nvPicPr>
          <p:cNvPr id="21197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6177" y="1"/>
            <a:ext cx="29878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025277" y="6227388"/>
            <a:ext cx="313143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3332422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7544" y="116632"/>
            <a:ext cx="5688633" cy="908720"/>
          </a:xfrm>
        </p:spPr>
        <p:txBody>
          <a:bodyPr>
            <a:normAutofit/>
          </a:bodyPr>
          <a:lstStyle/>
          <a:p>
            <a:r>
              <a:rPr lang="el-GR" altLang="el-GR" sz="3600" dirty="0"/>
              <a:t>Ειλεός</a:t>
            </a:r>
            <a:r>
              <a:rPr lang="en-GB" altLang="el-GR" sz="3600" dirty="0"/>
              <a:t> - </a:t>
            </a:r>
            <a:r>
              <a:rPr lang="el-GR" altLang="el-GR" sz="3600" dirty="0"/>
              <a:t>Λάχνες </a:t>
            </a:r>
            <a:r>
              <a:rPr lang="el-GR" altLang="el-GR" sz="2800" b="0" dirty="0" smtClean="0">
                <a:solidFill>
                  <a:prstClr val="black"/>
                </a:solidFill>
              </a:rPr>
              <a:t>(3/3</a:t>
            </a:r>
            <a:r>
              <a:rPr lang="el-GR" altLang="el-GR" sz="2800" b="0" dirty="0">
                <a:solidFill>
                  <a:prstClr val="black"/>
                </a:solidFill>
              </a:rPr>
              <a:t>)</a:t>
            </a:r>
            <a:endParaRPr lang="el-GR" altLang="el-GR" sz="3600" dirty="0"/>
          </a:p>
        </p:txBody>
      </p:sp>
      <p:sp>
        <p:nvSpPr>
          <p:cNvPr id="211971" name="Rectangle 3"/>
          <p:cNvSpPr>
            <a:spLocks noGrp="1" noChangeArrowheads="1"/>
          </p:cNvSpPr>
          <p:nvPr>
            <p:ph idx="1"/>
          </p:nvPr>
        </p:nvSpPr>
        <p:spPr>
          <a:xfrm>
            <a:off x="457200" y="1196752"/>
            <a:ext cx="5842992" cy="5040560"/>
          </a:xfrm>
        </p:spPr>
        <p:txBody>
          <a:bodyPr>
            <a:noAutofit/>
          </a:bodyPr>
          <a:lstStyle/>
          <a:p>
            <a:pPr marL="0" indent="0">
              <a:spcBef>
                <a:spcPts val="0"/>
              </a:spcBef>
              <a:buNone/>
            </a:pPr>
            <a:r>
              <a:rPr lang="el-GR" altLang="el-GR" sz="2000" dirty="0" smtClean="0"/>
              <a:t>Άλλα </a:t>
            </a:r>
            <a:r>
              <a:rPr lang="el-GR" altLang="el-GR" sz="2000" dirty="0"/>
              <a:t>στοιχεία είναι: </a:t>
            </a:r>
            <a:endParaRPr lang="en-US" altLang="el-GR" sz="2000" dirty="0" smtClean="0"/>
          </a:p>
          <a:p>
            <a:pPr marL="457200" indent="-457200">
              <a:spcBef>
                <a:spcPts val="0"/>
              </a:spcBef>
              <a:buAutoNum type="arabicParenBoth"/>
            </a:pPr>
            <a:r>
              <a:rPr lang="el-GR" altLang="el-GR" sz="2000" dirty="0" smtClean="0"/>
              <a:t>δεσμίδες </a:t>
            </a:r>
            <a:r>
              <a:rPr lang="el-GR" altLang="el-GR" sz="2000" dirty="0"/>
              <a:t>λείου μυϊκού ιστού (</a:t>
            </a:r>
            <a:r>
              <a:rPr lang="en-GB" altLang="el-GR" sz="2000" dirty="0"/>
              <a:t>SM</a:t>
            </a:r>
            <a:r>
              <a:rPr lang="el-GR" altLang="el-GR" sz="2000" dirty="0"/>
              <a:t>), που επιτρέπουν στις λάχνες να κινούνται με τέτοιο τρόπο ώστε να  αναδεύουν το εντερικό περιεχόμενο</a:t>
            </a:r>
            <a:r>
              <a:rPr lang="el-GR" altLang="el-GR" sz="2000" dirty="0" smtClean="0"/>
              <a:t>;</a:t>
            </a:r>
            <a:endParaRPr lang="en-US" altLang="el-GR" sz="2000" dirty="0" smtClean="0"/>
          </a:p>
          <a:p>
            <a:pPr marL="457200" indent="-457200">
              <a:spcBef>
                <a:spcPts val="0"/>
              </a:spcBef>
              <a:buAutoNum type="arabicParenBoth"/>
            </a:pPr>
            <a:r>
              <a:rPr lang="el-GR" altLang="el-GR" sz="2000" dirty="0" smtClean="0"/>
              <a:t>(</a:t>
            </a:r>
            <a:r>
              <a:rPr lang="el-GR" altLang="el-GR" sz="2000" dirty="0"/>
              <a:t>2)</a:t>
            </a:r>
            <a:r>
              <a:rPr lang="en-GB" altLang="el-GR" sz="2000" dirty="0"/>
              <a:t> </a:t>
            </a:r>
            <a:r>
              <a:rPr lang="el-GR" altLang="el-GR" sz="2000" dirty="0"/>
              <a:t>τριχοειδή (</a:t>
            </a:r>
            <a:r>
              <a:rPr lang="en-GB" altLang="el-GR" sz="2000" dirty="0"/>
              <a:t>Ca</a:t>
            </a:r>
            <a:r>
              <a:rPr lang="el-GR" altLang="el-GR" sz="2000" dirty="0"/>
              <a:t>), που συλλέγουν τα θρεπτικά μόρια που απορροφούνται διαμέσου του επιθηλίου; και </a:t>
            </a:r>
            <a:endParaRPr lang="en-US" altLang="el-GR" sz="2000" dirty="0" smtClean="0"/>
          </a:p>
          <a:p>
            <a:pPr marL="457200" indent="-457200">
              <a:spcBef>
                <a:spcPts val="0"/>
              </a:spcBef>
              <a:buAutoNum type="arabicParenBoth"/>
            </a:pPr>
            <a:r>
              <a:rPr lang="el-GR" altLang="el-GR" sz="2000" dirty="0" smtClean="0"/>
              <a:t>ένα </a:t>
            </a:r>
            <a:r>
              <a:rPr lang="el-GR" altLang="el-GR" sz="2000" dirty="0"/>
              <a:t>κεντρικό λεμφικό αγγείο, το χυλοφόρο (</a:t>
            </a:r>
            <a:r>
              <a:rPr lang="en-GB" altLang="el-GR" sz="2000" dirty="0"/>
              <a:t>La</a:t>
            </a:r>
            <a:r>
              <a:rPr lang="el-GR" altLang="el-GR" sz="2000" dirty="0"/>
              <a:t>), καλυπτόμενο από ενδοθηλιακά κύτταρα (</a:t>
            </a:r>
            <a:r>
              <a:rPr lang="en-GB" altLang="el-GR" sz="2000" dirty="0"/>
              <a:t>En</a:t>
            </a:r>
            <a:r>
              <a:rPr lang="el-GR" altLang="el-GR" sz="2000" dirty="0"/>
              <a:t>),</a:t>
            </a:r>
            <a:r>
              <a:rPr lang="en-GB" altLang="el-GR" sz="2000" dirty="0"/>
              <a:t> </a:t>
            </a:r>
            <a:r>
              <a:rPr lang="el-GR" altLang="el-GR" sz="2000" dirty="0"/>
              <a:t>το οποίο παροχετεύει το υπερβάλλον υγρό των ιστών από το χόριο. Χρώση</a:t>
            </a:r>
            <a:r>
              <a:rPr lang="en-GB" altLang="el-GR" sz="2000" dirty="0"/>
              <a:t> = H&amp;E</a:t>
            </a:r>
            <a:endParaRPr lang="el-GR" altLang="el-GR" sz="2000" dirty="0"/>
          </a:p>
        </p:txBody>
      </p:sp>
      <p:pic>
        <p:nvPicPr>
          <p:cNvPr id="21197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56177" y="1"/>
            <a:ext cx="298782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25277" y="6227388"/>
            <a:ext cx="3131435"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823141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a:bodyPr>
          <a:lstStyle/>
          <a:p>
            <a:r>
              <a:rPr lang="el-GR" altLang="el-GR" sz="3600" dirty="0"/>
              <a:t>Ειλεός</a:t>
            </a:r>
            <a:r>
              <a:rPr lang="en-GB" altLang="el-GR" sz="3600" dirty="0"/>
              <a:t> - </a:t>
            </a:r>
            <a:r>
              <a:rPr lang="el-GR" altLang="el-GR" sz="3600" dirty="0"/>
              <a:t>Λάχνη (100</a:t>
            </a:r>
            <a:r>
              <a:rPr lang="en-GB" altLang="el-GR" sz="3600" dirty="0"/>
              <a:t>x</a:t>
            </a:r>
            <a:r>
              <a:rPr lang="el-GR" altLang="el-GR" sz="3600" dirty="0"/>
              <a:t>) </a:t>
            </a:r>
          </a:p>
        </p:txBody>
      </p:sp>
      <p:sp>
        <p:nvSpPr>
          <p:cNvPr id="212995"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ίδια ιστολογική εικόνα λάχνης ειλεού σε πολύ μεγάλη μεγέθυνση (100</a:t>
            </a:r>
            <a:r>
              <a:rPr lang="en-GB" altLang="el-GR" sz="2000" dirty="0"/>
              <a:t>x</a:t>
            </a:r>
            <a:r>
              <a:rPr lang="el-GR" altLang="el-GR" sz="2000" dirty="0"/>
              <a:t>) παρουσιάζουσα την επιθηλιακή επένδυση της λάχνης. Αποτελείται από τα απορροφητικά εντεροκύτταρα και τα καλυκοειδή κύτταρα υποστηριζόμενα από χαλαρό συνδετικό ιστό, το χόριο (</a:t>
            </a:r>
            <a:r>
              <a:rPr lang="en-GB" altLang="el-GR" sz="2000" dirty="0"/>
              <a:t>LP</a:t>
            </a:r>
            <a:r>
              <a:rPr lang="el-GR" altLang="el-GR" sz="2000" dirty="0"/>
              <a:t>).</a:t>
            </a:r>
            <a:r>
              <a:rPr lang="en-GB" altLang="el-GR" sz="2000" dirty="0"/>
              <a:t> </a:t>
            </a:r>
            <a:r>
              <a:rPr lang="el-GR" altLang="el-GR" sz="2000" dirty="0"/>
              <a:t>Τα εντεροκύτταρα είναι ψηλά κυλινδρικά κύτταρα με ωοειδείς πυρήνες  (</a:t>
            </a:r>
            <a:r>
              <a:rPr lang="en-GB" altLang="el-GR" sz="2000" dirty="0"/>
              <a:t>EntN</a:t>
            </a:r>
            <a:r>
              <a:rPr lang="el-GR" altLang="el-GR" sz="2000" dirty="0"/>
              <a:t>)</a:t>
            </a:r>
            <a:r>
              <a:rPr lang="en-GB" altLang="el-GR" sz="2000" dirty="0"/>
              <a:t> </a:t>
            </a:r>
            <a:r>
              <a:rPr lang="el-GR" altLang="el-GR" sz="2000" dirty="0"/>
              <a:t>στο κέντρο των </a:t>
            </a:r>
            <a:r>
              <a:rPr lang="el-GR" altLang="el-GR" sz="2000" dirty="0" smtClean="0"/>
              <a:t>κυττάρων</a:t>
            </a:r>
            <a:r>
              <a:rPr lang="en-US" altLang="el-GR" sz="2000" dirty="0" smtClean="0"/>
              <a:t>.</a:t>
            </a:r>
            <a:endParaRPr lang="el-GR" altLang="el-GR" sz="2000" dirty="0"/>
          </a:p>
        </p:txBody>
      </p:sp>
      <p:pic>
        <p:nvPicPr>
          <p:cNvPr id="21299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399" y="2901839"/>
            <a:ext cx="4124970" cy="318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88024" y="2780928"/>
            <a:ext cx="4379192" cy="3785652"/>
          </a:xfrm>
          <a:prstGeom prst="rect">
            <a:avLst/>
          </a:prstGeom>
        </p:spPr>
        <p:txBody>
          <a:bodyPr wrap="square">
            <a:spAutoFit/>
          </a:bodyPr>
          <a:lstStyle/>
          <a:p>
            <a:pPr marL="0" indent="0">
              <a:buNone/>
            </a:pPr>
            <a:r>
              <a:rPr lang="el-GR" altLang="el-GR" sz="2000" dirty="0" smtClean="0">
                <a:latin typeface="+mj-lt"/>
              </a:rPr>
              <a:t>Η </a:t>
            </a:r>
            <a:r>
              <a:rPr lang="el-GR" altLang="el-GR" sz="2000" dirty="0">
                <a:latin typeface="+mj-lt"/>
              </a:rPr>
              <a:t>κορυφαία τους επιφάνεια καλύπτεται από μικρολάχνες (</a:t>
            </a:r>
            <a:r>
              <a:rPr lang="en-GB" altLang="el-GR" sz="2000" dirty="0">
                <a:latin typeface="+mj-lt"/>
              </a:rPr>
              <a:t>Mv</a:t>
            </a:r>
            <a:r>
              <a:rPr lang="el-GR" altLang="el-GR" sz="2000" dirty="0">
                <a:latin typeface="+mj-lt"/>
              </a:rPr>
              <a:t>)</a:t>
            </a:r>
            <a:r>
              <a:rPr lang="en-GB" altLang="el-GR" sz="2000" dirty="0">
                <a:latin typeface="+mj-lt"/>
              </a:rPr>
              <a:t> </a:t>
            </a:r>
            <a:r>
              <a:rPr lang="el-GR" altLang="el-GR" sz="2000" dirty="0">
                <a:latin typeface="+mj-lt"/>
              </a:rPr>
              <a:t>στις βάσεις των οποίων βρίσκεται το τελικό υμένιο (</a:t>
            </a:r>
            <a:r>
              <a:rPr lang="en-GB" altLang="el-GR" sz="2000" dirty="0">
                <a:latin typeface="+mj-lt"/>
              </a:rPr>
              <a:t>TW</a:t>
            </a:r>
            <a:r>
              <a:rPr lang="el-GR" altLang="el-GR" sz="2000" dirty="0">
                <a:latin typeface="+mj-lt"/>
              </a:rPr>
              <a:t>)</a:t>
            </a:r>
            <a:r>
              <a:rPr lang="en-GB" altLang="el-GR" sz="2000" dirty="0">
                <a:latin typeface="+mj-lt"/>
              </a:rPr>
              <a:t> </a:t>
            </a:r>
            <a:r>
              <a:rPr lang="el-GR" altLang="el-GR" sz="2000" dirty="0">
                <a:latin typeface="+mj-lt"/>
              </a:rPr>
              <a:t>των κυτταροσκελετικών ινιδίων.</a:t>
            </a:r>
            <a:r>
              <a:rPr lang="en-GB" altLang="el-GR" sz="2000" dirty="0">
                <a:latin typeface="+mj-lt"/>
              </a:rPr>
              <a:t> </a:t>
            </a:r>
            <a:r>
              <a:rPr lang="el-GR" altLang="el-GR" sz="2000" dirty="0">
                <a:latin typeface="+mj-lt"/>
              </a:rPr>
              <a:t>Τα καλυκοειδή κύτταρα (</a:t>
            </a:r>
            <a:r>
              <a:rPr lang="en-GB" altLang="el-GR" sz="2000" dirty="0">
                <a:latin typeface="+mj-lt"/>
              </a:rPr>
              <a:t>GC</a:t>
            </a:r>
            <a:r>
              <a:rPr lang="el-GR" altLang="el-GR" sz="2000" dirty="0">
                <a:latin typeface="+mj-lt"/>
              </a:rPr>
              <a:t>)</a:t>
            </a:r>
            <a:r>
              <a:rPr lang="en-GB" altLang="el-GR" sz="2000" dirty="0">
                <a:latin typeface="+mj-lt"/>
              </a:rPr>
              <a:t> </a:t>
            </a:r>
            <a:r>
              <a:rPr lang="el-GR" altLang="el-GR" sz="2000" dirty="0">
                <a:latin typeface="+mj-lt"/>
              </a:rPr>
              <a:t>έχουν ευρεία κορυφή πληρούμενη με βλέννη</a:t>
            </a:r>
            <a:r>
              <a:rPr lang="en-GB" altLang="el-GR" sz="2000" dirty="0">
                <a:latin typeface="+mj-lt"/>
              </a:rPr>
              <a:t> </a:t>
            </a:r>
            <a:r>
              <a:rPr lang="el-GR" altLang="el-GR" sz="2000" dirty="0">
                <a:latin typeface="+mj-lt"/>
              </a:rPr>
              <a:t>(</a:t>
            </a:r>
            <a:r>
              <a:rPr lang="en-GB" altLang="el-GR" sz="2000" dirty="0">
                <a:latin typeface="+mj-lt"/>
              </a:rPr>
              <a:t>Mu</a:t>
            </a:r>
            <a:r>
              <a:rPr lang="el-GR" altLang="el-GR" sz="2000" dirty="0">
                <a:latin typeface="+mj-lt"/>
              </a:rPr>
              <a:t>)</a:t>
            </a:r>
            <a:r>
              <a:rPr lang="en-GB" altLang="el-GR" sz="2000" dirty="0">
                <a:latin typeface="+mj-lt"/>
              </a:rPr>
              <a:t> </a:t>
            </a:r>
            <a:r>
              <a:rPr lang="el-GR" altLang="el-GR" sz="2000" dirty="0">
                <a:latin typeface="+mj-lt"/>
              </a:rPr>
              <a:t>και στενή βάση φέρουσα αποπεπλατυσμένο πυρήνα</a:t>
            </a:r>
            <a:r>
              <a:rPr lang="en-GB" altLang="el-GR" sz="2000" dirty="0">
                <a:latin typeface="+mj-lt"/>
              </a:rPr>
              <a:t> </a:t>
            </a:r>
            <a:r>
              <a:rPr lang="el-GR" altLang="el-GR" sz="2000" dirty="0">
                <a:latin typeface="+mj-lt"/>
              </a:rPr>
              <a:t>(</a:t>
            </a:r>
            <a:r>
              <a:rPr lang="en-GB" altLang="el-GR" sz="2000" dirty="0">
                <a:latin typeface="+mj-lt"/>
              </a:rPr>
              <a:t>GCN</a:t>
            </a:r>
            <a:r>
              <a:rPr lang="el-GR" altLang="el-GR" sz="2000" dirty="0">
                <a:latin typeface="+mj-lt"/>
              </a:rPr>
              <a:t>).</a:t>
            </a:r>
            <a:r>
              <a:rPr lang="en-GB" altLang="el-GR" sz="2000" dirty="0">
                <a:latin typeface="+mj-lt"/>
              </a:rPr>
              <a:t>  </a:t>
            </a:r>
            <a:r>
              <a:rPr lang="el-GR" altLang="el-GR" sz="2000" dirty="0">
                <a:latin typeface="+mj-lt"/>
              </a:rPr>
              <a:t>Λεμφοκυτταρικοί πυρήνες (</a:t>
            </a:r>
            <a:r>
              <a:rPr lang="en-GB" altLang="el-GR" sz="2000" dirty="0">
                <a:latin typeface="+mj-lt"/>
              </a:rPr>
              <a:t>LyN</a:t>
            </a:r>
            <a:r>
              <a:rPr lang="el-GR" altLang="el-GR" sz="2000" dirty="0">
                <a:latin typeface="+mj-lt"/>
              </a:rPr>
              <a:t>)</a:t>
            </a:r>
            <a:r>
              <a:rPr lang="en-GB" altLang="el-GR" sz="2000" dirty="0">
                <a:latin typeface="+mj-lt"/>
              </a:rPr>
              <a:t> </a:t>
            </a:r>
            <a:r>
              <a:rPr lang="el-GR" altLang="el-GR" sz="2000" dirty="0">
                <a:latin typeface="+mj-lt"/>
              </a:rPr>
              <a:t>παρατηρούνται μεταξύ των επιθηλιακών κυττάρων. Χρώση= </a:t>
            </a:r>
            <a:r>
              <a:rPr lang="en-GB" altLang="el-GR" sz="2000" dirty="0">
                <a:latin typeface="+mj-lt"/>
              </a:rPr>
              <a:t>H</a:t>
            </a:r>
            <a:r>
              <a:rPr lang="el-GR" altLang="el-GR" sz="2000" dirty="0">
                <a:latin typeface="+mj-lt"/>
              </a:rPr>
              <a:t>&amp;</a:t>
            </a:r>
            <a:r>
              <a:rPr lang="en-GB" altLang="el-GR" sz="2000" dirty="0">
                <a:latin typeface="+mj-lt"/>
              </a:rPr>
              <a:t>E</a:t>
            </a:r>
            <a:endParaRPr lang="el-GR" altLang="el-GR" sz="2000" dirty="0">
              <a:latin typeface="+mj-lt"/>
            </a:endParaRPr>
          </a:p>
        </p:txBody>
      </p:sp>
      <p:sp>
        <p:nvSpPr>
          <p:cNvPr id="6" name="Rectangle 5"/>
          <p:cNvSpPr/>
          <p:nvPr/>
        </p:nvSpPr>
        <p:spPr>
          <a:xfrm>
            <a:off x="467544" y="6079850"/>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6830814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r>
              <a:rPr lang="el-GR" altLang="el-GR" sz="3600" dirty="0" smtClean="0"/>
              <a:t>Ειλεός </a:t>
            </a:r>
            <a:r>
              <a:rPr lang="en-GB" altLang="el-GR" sz="3600" dirty="0" smtClean="0"/>
              <a:t>- </a:t>
            </a:r>
            <a:r>
              <a:rPr lang="el-GR" altLang="el-GR" sz="3600" dirty="0"/>
              <a:t>Κρύπτες</a:t>
            </a:r>
            <a:r>
              <a:rPr lang="en-GB" altLang="el-GR" sz="3600" dirty="0"/>
              <a:t> </a:t>
            </a:r>
            <a:r>
              <a:rPr lang="el-GR" altLang="el-GR" sz="3600" dirty="0"/>
              <a:t>του</a:t>
            </a:r>
            <a:r>
              <a:rPr lang="en-GB" altLang="el-GR" sz="3600" dirty="0"/>
              <a:t> Lieberkuhn </a:t>
            </a:r>
            <a:endParaRPr lang="el-GR" altLang="el-GR" sz="3600" dirty="0"/>
          </a:p>
        </p:txBody>
      </p:sp>
      <p:sp>
        <p:nvSpPr>
          <p:cNvPr id="214019" name="Rectangle 3"/>
          <p:cNvSpPr>
            <a:spLocks noGrp="1" noChangeArrowheads="1"/>
          </p:cNvSpPr>
          <p:nvPr>
            <p:ph idx="1"/>
          </p:nvPr>
        </p:nvSpPr>
        <p:spPr>
          <a:xfrm>
            <a:off x="457200" y="1196752"/>
            <a:ext cx="4690864" cy="5661248"/>
          </a:xfrm>
        </p:spPr>
        <p:txBody>
          <a:bodyPr>
            <a:normAutofit lnSpcReduction="10000"/>
          </a:bodyPr>
          <a:lstStyle/>
          <a:p>
            <a:pPr marL="0" indent="0">
              <a:buNone/>
            </a:pPr>
            <a:r>
              <a:rPr lang="el-GR" altLang="el-GR" sz="2000" dirty="0" smtClean="0"/>
              <a:t>Ιστολογική </a:t>
            </a:r>
            <a:r>
              <a:rPr lang="el-GR" altLang="el-GR" sz="2000" dirty="0"/>
              <a:t>εικόνα ειλεού σε μεγάλη μεγέθυνση (40</a:t>
            </a:r>
            <a:r>
              <a:rPr lang="en-GB" altLang="el-GR" sz="2000" dirty="0"/>
              <a:t>x</a:t>
            </a:r>
            <a:r>
              <a:rPr lang="el-GR" altLang="el-GR" sz="2000" dirty="0"/>
              <a:t>) παρουσιάζουσα τους εντερικούς αδένες, τις κρύπτες του </a:t>
            </a:r>
            <a:r>
              <a:rPr lang="en-GB" altLang="el-GR" sz="2000" dirty="0"/>
              <a:t> Lieberkuhn</a:t>
            </a:r>
            <a:r>
              <a:rPr lang="el-GR" altLang="el-GR" sz="2000" dirty="0"/>
              <a:t> (</a:t>
            </a:r>
            <a:r>
              <a:rPr lang="en-GB" altLang="el-GR" sz="2000" dirty="0"/>
              <a:t>CL</a:t>
            </a:r>
            <a:r>
              <a:rPr lang="el-GR" altLang="el-GR" sz="2000" dirty="0"/>
              <a:t>), που βρίσκονται στον βλεννογόνο του ειλεού. </a:t>
            </a:r>
            <a:endParaRPr lang="en-US" altLang="el-GR" sz="2000" dirty="0" smtClean="0"/>
          </a:p>
          <a:p>
            <a:pPr marL="0" indent="0">
              <a:buNone/>
            </a:pPr>
            <a:r>
              <a:rPr lang="el-GR" altLang="el-GR" sz="2000" dirty="0" smtClean="0"/>
              <a:t>Αυτοί </a:t>
            </a:r>
            <a:r>
              <a:rPr lang="el-GR" altLang="el-GR" sz="2000" dirty="0"/>
              <a:t>οι διακλαδιζόμενοι σωληνώδεις αδένες επενδύονται από μονόστιβο κυλινδρικό επιθήλιο και περιβάλλονται από χαλαρό συνδετικό ιστό, το χόριο. Στις βάσεις των κρυπτών βρίσκεται η βλεννογόνιος μυϊκή στιβάδα (</a:t>
            </a:r>
            <a:r>
              <a:rPr lang="en-GB" altLang="el-GR" sz="2000" dirty="0"/>
              <a:t>MM</a:t>
            </a:r>
            <a:r>
              <a:rPr lang="el-GR" altLang="el-GR" sz="2000" dirty="0"/>
              <a:t>), η στιβάδα από λείο μυϊκό ιστό που διαχωρίζει τον βλεννογόνο από τον υποκείμενο υποβλεννογόνιο. </a:t>
            </a:r>
            <a:endParaRPr lang="en-US" altLang="el-GR" sz="2000" dirty="0" smtClean="0"/>
          </a:p>
          <a:p>
            <a:pPr marL="0" indent="0">
              <a:buNone/>
            </a:pPr>
            <a:r>
              <a:rPr lang="el-GR" altLang="el-GR" sz="2000" dirty="0" smtClean="0"/>
              <a:t>Εντός </a:t>
            </a:r>
            <a:r>
              <a:rPr lang="el-GR" altLang="el-GR" sz="2000" dirty="0"/>
              <a:t>του υποβλεννογονίου διακρίνεται τμήμα των πλακών του </a:t>
            </a:r>
            <a:r>
              <a:rPr lang="en-GB" altLang="el-GR" sz="2000" dirty="0"/>
              <a:t>Peyers</a:t>
            </a:r>
            <a:r>
              <a:rPr lang="el-GR" altLang="el-GR" sz="2000" dirty="0"/>
              <a:t>  (</a:t>
            </a:r>
            <a:r>
              <a:rPr lang="en-GB" altLang="el-GR" sz="2000" dirty="0"/>
              <a:t>PP</a:t>
            </a:r>
            <a:r>
              <a:rPr lang="el-GR" altLang="el-GR" sz="2000" dirty="0"/>
              <a:t>)</a:t>
            </a:r>
            <a:r>
              <a:rPr lang="en-GB" altLang="el-GR" sz="2000" dirty="0"/>
              <a:t> </a:t>
            </a:r>
            <a:r>
              <a:rPr lang="el-GR" altLang="el-GR" sz="2000" dirty="0"/>
              <a:t>περιέχον μεγάλο αριθμό λεμφοκυττάρων και άλλων λεμφοειδών κυττάρων. Χρώση= </a:t>
            </a:r>
            <a:r>
              <a:rPr lang="en-GB" altLang="el-GR" sz="2000" dirty="0"/>
              <a:t>H</a:t>
            </a:r>
            <a:r>
              <a:rPr lang="el-GR" altLang="el-GR" sz="2000" dirty="0"/>
              <a:t>&amp;</a:t>
            </a:r>
            <a:r>
              <a:rPr lang="en-GB" altLang="el-GR" sz="2000" dirty="0"/>
              <a:t>E</a:t>
            </a:r>
            <a:endParaRPr lang="el-GR" altLang="el-GR" sz="2000" dirty="0"/>
          </a:p>
        </p:txBody>
      </p:sp>
      <p:pic>
        <p:nvPicPr>
          <p:cNvPr id="21402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5091" y="1229188"/>
            <a:ext cx="3524160" cy="508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54646" y="6349046"/>
            <a:ext cx="388843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16427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a:bodyPr>
          <a:lstStyle/>
          <a:p>
            <a:r>
              <a:rPr lang="el-GR" altLang="el-GR" sz="3600" dirty="0"/>
              <a:t>Ειλεός</a:t>
            </a:r>
            <a:r>
              <a:rPr lang="en-GB" altLang="el-GR" sz="3600" dirty="0"/>
              <a:t> </a:t>
            </a:r>
            <a:r>
              <a:rPr lang="el-GR" altLang="el-GR" sz="3600" dirty="0" smtClean="0"/>
              <a:t>-</a:t>
            </a:r>
            <a:r>
              <a:rPr lang="en-GB" altLang="el-GR" sz="3600" dirty="0" smtClean="0"/>
              <a:t> </a:t>
            </a:r>
            <a:r>
              <a:rPr lang="el-GR" altLang="el-GR" sz="3600" dirty="0"/>
              <a:t>υποβλεννογόνιος</a:t>
            </a:r>
            <a:r>
              <a:rPr lang="en-US" altLang="el-GR" sz="3600" dirty="0"/>
              <a:t> </a:t>
            </a:r>
            <a:r>
              <a:rPr lang="el-GR" altLang="el-GR" sz="3600" dirty="0"/>
              <a:t>χιτώνας</a:t>
            </a:r>
          </a:p>
        </p:txBody>
      </p:sp>
      <p:sp>
        <p:nvSpPr>
          <p:cNvPr id="215043"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υποβλεννογονίου χιτώνα ειλεού σε μεγάλη μεγέθυνση (40</a:t>
            </a:r>
            <a:r>
              <a:rPr lang="en-GB" altLang="el-GR" sz="2000" dirty="0"/>
              <a:t>x</a:t>
            </a:r>
            <a:r>
              <a:rPr lang="el-GR" altLang="el-GR" sz="2000" dirty="0"/>
              <a:t>). Αποτελείται κυρίως από πυκνό ανώμαλο συνδετικό ιστό (</a:t>
            </a:r>
            <a:r>
              <a:rPr lang="en-GB" altLang="el-GR" sz="2000" dirty="0"/>
              <a:t>DCT</a:t>
            </a:r>
            <a:r>
              <a:rPr lang="el-GR" altLang="el-GR" sz="2000" dirty="0"/>
              <a:t>), με δεσμίδες κολλαγόνου ιστού (</a:t>
            </a:r>
            <a:r>
              <a:rPr lang="en-GB" altLang="el-GR" sz="2000" dirty="0"/>
              <a:t>CF</a:t>
            </a:r>
            <a:r>
              <a:rPr lang="el-GR" altLang="el-GR" sz="2000" dirty="0"/>
              <a:t>)</a:t>
            </a:r>
            <a:r>
              <a:rPr lang="en-GB" altLang="el-GR" sz="2000" dirty="0"/>
              <a:t> </a:t>
            </a:r>
            <a:r>
              <a:rPr lang="el-GR" altLang="el-GR" sz="2000" dirty="0"/>
              <a:t> ποικίλου μεγέθους σε στενή επαφή. Κοντά στον μυϊκό χιτώνα αποτελείται από χαλαρό συνδετικό ιστό (</a:t>
            </a:r>
            <a:r>
              <a:rPr lang="en-GB" altLang="el-GR" sz="2000" dirty="0"/>
              <a:t>LCT</a:t>
            </a:r>
            <a:r>
              <a:rPr lang="el-GR" altLang="el-GR" sz="2000" dirty="0"/>
              <a:t>). </a:t>
            </a:r>
          </a:p>
        </p:txBody>
      </p:sp>
      <p:pic>
        <p:nvPicPr>
          <p:cNvPr id="21504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1" y="2636912"/>
            <a:ext cx="4840151"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5361" y="2492896"/>
            <a:ext cx="3384376" cy="2246769"/>
          </a:xfrm>
          <a:prstGeom prst="rect">
            <a:avLst/>
          </a:prstGeom>
        </p:spPr>
        <p:txBody>
          <a:bodyPr wrap="square">
            <a:spAutoFit/>
          </a:bodyPr>
          <a:lstStyle/>
          <a:p>
            <a:pPr marL="0" indent="0">
              <a:buNone/>
            </a:pPr>
            <a:r>
              <a:rPr lang="el-GR" altLang="el-GR" sz="2000" dirty="0">
                <a:latin typeface="+mj-lt"/>
              </a:rPr>
              <a:t>Ο υποβλεννογόνιος περιέχει αιμοφόρα αγγεία, όπως αρτηρίδια (</a:t>
            </a:r>
            <a:r>
              <a:rPr lang="en-GB" altLang="el-GR" sz="2000" dirty="0">
                <a:latin typeface="+mj-lt"/>
              </a:rPr>
              <a:t>Ar</a:t>
            </a:r>
            <a:r>
              <a:rPr lang="el-GR" altLang="el-GR" sz="2000" dirty="0">
                <a:latin typeface="+mj-lt"/>
              </a:rPr>
              <a:t>), νευρικές ίνες και γάγγλια του αυτόνομου νευρικού συστήματος, το πλέγμα του </a:t>
            </a:r>
            <a:r>
              <a:rPr lang="en-GB" altLang="el-GR" sz="2000" dirty="0">
                <a:latin typeface="+mj-lt"/>
              </a:rPr>
              <a:t>Meissner</a:t>
            </a:r>
            <a:r>
              <a:rPr lang="el-GR" altLang="el-GR" sz="2000" dirty="0">
                <a:latin typeface="+mj-lt"/>
              </a:rPr>
              <a:t>'</a:t>
            </a:r>
            <a:r>
              <a:rPr lang="en-GB" altLang="el-GR" sz="2000" dirty="0">
                <a:latin typeface="+mj-lt"/>
              </a:rPr>
              <a:t>s</a:t>
            </a:r>
            <a:r>
              <a:rPr lang="el-GR" altLang="el-GR" sz="2000" dirty="0">
                <a:latin typeface="+mj-lt"/>
              </a:rPr>
              <a:t>. Χρώση</a:t>
            </a:r>
            <a:r>
              <a:rPr lang="en-GB" altLang="el-GR" sz="2000" dirty="0">
                <a:latin typeface="+mj-lt"/>
              </a:rPr>
              <a:t>= H&amp;E</a:t>
            </a:r>
            <a:endParaRPr lang="el-GR" altLang="el-GR" sz="2000" dirty="0">
              <a:latin typeface="+mj-lt"/>
            </a:endParaRPr>
          </a:p>
        </p:txBody>
      </p:sp>
      <p:sp>
        <p:nvSpPr>
          <p:cNvPr id="6" name="Rectangle 5"/>
          <p:cNvSpPr/>
          <p:nvPr/>
        </p:nvSpPr>
        <p:spPr>
          <a:xfrm>
            <a:off x="467544" y="6332644"/>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1105095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l-GR" altLang="el-GR" sz="3600" dirty="0"/>
              <a:t>Δωδεκαδάκτυλο</a:t>
            </a:r>
            <a:r>
              <a:rPr lang="en-GB" altLang="el-GR" sz="3600" dirty="0"/>
              <a:t> (</a:t>
            </a:r>
            <a:r>
              <a:rPr lang="el-GR" altLang="el-GR" sz="3600" dirty="0"/>
              <a:t>μικρή</a:t>
            </a:r>
            <a:r>
              <a:rPr lang="en-GB" altLang="el-GR" sz="3600" dirty="0"/>
              <a:t> </a:t>
            </a:r>
            <a:r>
              <a:rPr lang="el-GR" altLang="el-GR" sz="3600" dirty="0"/>
              <a:t>μεγέθυνση</a:t>
            </a:r>
            <a:r>
              <a:rPr lang="en-GB" altLang="el-GR" sz="3600" dirty="0"/>
              <a:t>)</a:t>
            </a:r>
            <a:endParaRPr lang="el-GR" altLang="el-GR" sz="3600" dirty="0"/>
          </a:p>
        </p:txBody>
      </p:sp>
      <p:sp>
        <p:nvSpPr>
          <p:cNvPr id="185347" name="Rectangle 3"/>
          <p:cNvSpPr>
            <a:spLocks noGrp="1" noChangeArrowheads="1"/>
          </p:cNvSpPr>
          <p:nvPr>
            <p:ph idx="1"/>
          </p:nvPr>
        </p:nvSpPr>
        <p:spPr>
          <a:xfrm>
            <a:off x="457200" y="1196752"/>
            <a:ext cx="8229600" cy="864096"/>
          </a:xfrm>
        </p:spPr>
        <p:txBody>
          <a:bodyPr>
            <a:normAutofit/>
          </a:bodyPr>
          <a:lstStyle/>
          <a:p>
            <a:pPr marL="0" indent="0">
              <a:buNone/>
            </a:pPr>
            <a:r>
              <a:rPr lang="el-GR" altLang="el-GR" sz="2000" dirty="0" smtClean="0"/>
              <a:t>Ιστολογική </a:t>
            </a:r>
            <a:r>
              <a:rPr lang="el-GR" altLang="el-GR" sz="2000" dirty="0"/>
              <a:t>εικόνα δωδεκαδακτύλου σε μικρή μεγέθυνση (4</a:t>
            </a:r>
            <a:r>
              <a:rPr lang="en-US" altLang="el-GR" sz="2000" dirty="0"/>
              <a:t>x</a:t>
            </a:r>
            <a:r>
              <a:rPr lang="el-GR" altLang="el-GR" sz="2000" dirty="0"/>
              <a:t>). Από τα δεξιά προς τα αριστερά παρατηρούνται: </a:t>
            </a:r>
            <a:endParaRPr lang="el-GR" altLang="el-GR" sz="2000" dirty="0" smtClean="0"/>
          </a:p>
        </p:txBody>
      </p:sp>
      <p:pic>
        <p:nvPicPr>
          <p:cNvPr id="18535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9952" y="1911743"/>
            <a:ext cx="4743431" cy="365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5802" y="1911742"/>
            <a:ext cx="3624150" cy="3785652"/>
          </a:xfrm>
          <a:prstGeom prst="rect">
            <a:avLst/>
          </a:prstGeom>
        </p:spPr>
        <p:txBody>
          <a:bodyPr wrap="square">
            <a:spAutoFit/>
          </a:bodyPr>
          <a:lstStyle/>
          <a:p>
            <a:pPr marL="457200" indent="-457200">
              <a:buAutoNum type="arabicParenBoth"/>
            </a:pPr>
            <a:r>
              <a:rPr lang="el-GR" altLang="el-GR" sz="2000" dirty="0">
                <a:latin typeface="+mj-lt"/>
              </a:rPr>
              <a:t>ο αυλός του 12/λου; </a:t>
            </a:r>
          </a:p>
          <a:p>
            <a:pPr marL="457200" indent="-457200">
              <a:buAutoNum type="arabicParenBoth"/>
            </a:pPr>
            <a:r>
              <a:rPr lang="el-GR" altLang="el-GR" sz="2000" dirty="0">
                <a:latin typeface="+mj-lt"/>
              </a:rPr>
              <a:t>ο βλεννογόνος, αποτελούμενος από λάχνες φυλλοειδούς μορφολογίας, εντερικούς αδένες (</a:t>
            </a:r>
            <a:r>
              <a:rPr lang="en-GB" altLang="el-GR" sz="2000" dirty="0">
                <a:latin typeface="+mj-lt"/>
              </a:rPr>
              <a:t>crypts of Lieberk</a:t>
            </a:r>
            <a:r>
              <a:rPr lang="el-GR" altLang="el-GR" sz="2000" dirty="0">
                <a:latin typeface="+mj-lt"/>
              </a:rPr>
              <a:t>ü</a:t>
            </a:r>
            <a:r>
              <a:rPr lang="en-GB" altLang="el-GR" sz="2000" dirty="0">
                <a:latin typeface="+mj-lt"/>
              </a:rPr>
              <a:t>hn</a:t>
            </a:r>
            <a:r>
              <a:rPr lang="el-GR" altLang="el-GR" sz="2000" dirty="0">
                <a:latin typeface="+mj-lt"/>
              </a:rPr>
              <a:t>) και τη βλεννογόνια μυϊκή στιβάδα; </a:t>
            </a:r>
          </a:p>
          <a:p>
            <a:pPr marL="457200" indent="-457200">
              <a:buAutoNum type="arabicParenBoth"/>
            </a:pPr>
            <a:r>
              <a:rPr lang="el-GR" altLang="el-GR" sz="2000" dirty="0">
                <a:latin typeface="+mj-lt"/>
              </a:rPr>
              <a:t>ο υποβλεννογόνιος χιτώνας με τους αδένες του Br</a:t>
            </a:r>
            <a:r>
              <a:rPr lang="en-US" altLang="el-GR" sz="2000" dirty="0">
                <a:latin typeface="+mj-lt"/>
              </a:rPr>
              <a:t>u</a:t>
            </a:r>
            <a:r>
              <a:rPr lang="el-GR" altLang="el-GR" sz="2000" dirty="0">
                <a:latin typeface="+mj-lt"/>
              </a:rPr>
              <a:t>nner; </a:t>
            </a:r>
          </a:p>
          <a:p>
            <a:pPr marL="457200" indent="-457200">
              <a:buAutoNum type="arabicParenBoth"/>
            </a:pPr>
            <a:r>
              <a:rPr lang="el-GR" altLang="el-GR" sz="2000" dirty="0">
                <a:latin typeface="+mj-lt"/>
              </a:rPr>
              <a:t>ο μυϊκός χιτώνας; και </a:t>
            </a:r>
          </a:p>
          <a:p>
            <a:pPr marL="457200" indent="-457200">
              <a:buAutoNum type="arabicParenBoth"/>
            </a:pPr>
            <a:r>
              <a:rPr lang="el-GR" altLang="el-GR" sz="2000" dirty="0">
                <a:latin typeface="+mj-lt"/>
              </a:rPr>
              <a:t>ο ορογόνος χιτώνας. Χρώση = H&amp;E. </a:t>
            </a:r>
          </a:p>
        </p:txBody>
      </p:sp>
      <p:sp>
        <p:nvSpPr>
          <p:cNvPr id="6" name="Rectangle 5"/>
          <p:cNvSpPr/>
          <p:nvPr/>
        </p:nvSpPr>
        <p:spPr>
          <a:xfrm>
            <a:off x="4067944" y="556942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402039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a:bodyPr>
          <a:lstStyle/>
          <a:p>
            <a:r>
              <a:rPr lang="el-GR" altLang="el-GR" sz="3600" dirty="0"/>
              <a:t>Ειλεός</a:t>
            </a:r>
            <a:r>
              <a:rPr lang="en-GB" altLang="el-GR" sz="3600" dirty="0"/>
              <a:t> </a:t>
            </a:r>
            <a:r>
              <a:rPr lang="el-GR" altLang="el-GR" sz="3600" dirty="0" smtClean="0"/>
              <a:t>-</a:t>
            </a:r>
            <a:r>
              <a:rPr lang="en-GB" altLang="el-GR" sz="3600" dirty="0" smtClean="0"/>
              <a:t> </a:t>
            </a:r>
            <a:r>
              <a:rPr lang="el-GR" altLang="el-GR" sz="3600" dirty="0"/>
              <a:t>Πλέγμα</a:t>
            </a:r>
            <a:r>
              <a:rPr lang="en-GB" altLang="el-GR" sz="3600" dirty="0"/>
              <a:t> </a:t>
            </a:r>
            <a:r>
              <a:rPr lang="el-GR" altLang="el-GR" sz="3600" dirty="0"/>
              <a:t>του</a:t>
            </a:r>
            <a:r>
              <a:rPr lang="en-GB" altLang="el-GR" sz="3600" dirty="0"/>
              <a:t> Meissner's </a:t>
            </a:r>
            <a:endParaRPr lang="el-GR" altLang="el-GR" sz="3600" dirty="0"/>
          </a:p>
        </p:txBody>
      </p:sp>
      <p:sp>
        <p:nvSpPr>
          <p:cNvPr id="216067" name="Rectangle 3"/>
          <p:cNvSpPr>
            <a:spLocks noGrp="1" noChangeArrowheads="1"/>
          </p:cNvSpPr>
          <p:nvPr>
            <p:ph idx="1"/>
          </p:nvPr>
        </p:nvSpPr>
        <p:spPr>
          <a:xfrm>
            <a:off x="457200" y="1196752"/>
            <a:ext cx="8229600" cy="1224136"/>
          </a:xfrm>
        </p:spPr>
        <p:txBody>
          <a:bodyPr>
            <a:normAutofit/>
          </a:bodyPr>
          <a:lstStyle/>
          <a:p>
            <a:pPr marL="0" indent="0">
              <a:buNone/>
            </a:pPr>
            <a:r>
              <a:rPr lang="el-GR" altLang="el-GR" sz="2000" dirty="0" smtClean="0"/>
              <a:t>Ιστολογική </a:t>
            </a:r>
            <a:r>
              <a:rPr lang="el-GR" altLang="el-GR" sz="2000" dirty="0"/>
              <a:t>εικόνα ειλεού σε μεγάλη μεγέθυνση (40</a:t>
            </a:r>
            <a:r>
              <a:rPr lang="en-GB" altLang="el-GR" sz="2000" dirty="0"/>
              <a:t>x</a:t>
            </a:r>
            <a:r>
              <a:rPr lang="el-GR" altLang="el-GR" sz="2000" dirty="0"/>
              <a:t>), εμφανίζουσα το πλέγμα του </a:t>
            </a:r>
            <a:r>
              <a:rPr lang="en-GB" altLang="el-GR" sz="2000" dirty="0"/>
              <a:t>Meissner</a:t>
            </a:r>
            <a:r>
              <a:rPr lang="el-GR" altLang="el-GR" sz="2000" dirty="0"/>
              <a:t>'</a:t>
            </a:r>
            <a:r>
              <a:rPr lang="en-GB" altLang="el-GR" sz="2000" dirty="0"/>
              <a:t>s </a:t>
            </a:r>
            <a:r>
              <a:rPr lang="el-GR" altLang="el-GR" sz="2000" dirty="0"/>
              <a:t>στον συνδετικό ιστό του υποβλεννογονίου χιτώνα. </a:t>
            </a:r>
            <a:endParaRPr lang="en-US" altLang="el-GR" sz="2000" dirty="0" smtClean="0"/>
          </a:p>
          <a:p>
            <a:pPr marL="0" indent="0">
              <a:buNone/>
            </a:pPr>
            <a:r>
              <a:rPr lang="el-GR" altLang="el-GR" sz="2000" dirty="0" smtClean="0"/>
              <a:t>Το </a:t>
            </a:r>
            <a:r>
              <a:rPr lang="el-GR" altLang="el-GR" sz="2000" dirty="0"/>
              <a:t>πλέγμα αυτό περιέχει: </a:t>
            </a:r>
            <a:endParaRPr lang="en-US" altLang="el-GR" sz="2000" dirty="0" smtClean="0"/>
          </a:p>
        </p:txBody>
      </p:sp>
      <p:pic>
        <p:nvPicPr>
          <p:cNvPr id="21607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8519" y="2307482"/>
            <a:ext cx="3898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2276872"/>
            <a:ext cx="4032448" cy="3477875"/>
          </a:xfrm>
          <a:prstGeom prst="rect">
            <a:avLst/>
          </a:prstGeom>
        </p:spPr>
        <p:txBody>
          <a:bodyPr wrap="square">
            <a:spAutoFit/>
          </a:bodyPr>
          <a:lstStyle/>
          <a:p>
            <a:pPr marL="457200" indent="-457200">
              <a:buFont typeface="+mj-lt"/>
              <a:buAutoNum type="arabicParenR"/>
            </a:pPr>
            <a:r>
              <a:rPr lang="el-GR" altLang="el-GR" sz="2000" dirty="0">
                <a:latin typeface="+mj-lt"/>
              </a:rPr>
              <a:t>νευρώνες του παρασυμπαθητικού σκέλους του αυτόνομου νευρικού συστήματος, οι οποίοι χαρακτηρίζονται από πολύ μεγάλους πυρήνες με μεγάλα εμφανή πυρήνια; </a:t>
            </a:r>
            <a:endParaRPr lang="en-US" altLang="el-GR" sz="2000" dirty="0">
              <a:latin typeface="+mj-lt"/>
            </a:endParaRPr>
          </a:p>
          <a:p>
            <a:pPr marL="457200" indent="-457200">
              <a:buFont typeface="+mj-lt"/>
              <a:buAutoNum type="arabicParenR"/>
            </a:pPr>
            <a:r>
              <a:rPr lang="el-GR" altLang="el-GR" sz="2000" dirty="0">
                <a:latin typeface="+mj-lt"/>
              </a:rPr>
              <a:t>δορυφόρα κύτταρα, εμφανίζονται ως μικροί πυρήνες γύρω από το σώμα των νευρώνων; και </a:t>
            </a:r>
          </a:p>
        </p:txBody>
      </p:sp>
      <p:sp>
        <p:nvSpPr>
          <p:cNvPr id="3" name="Rectangle 2"/>
          <p:cNvSpPr/>
          <p:nvPr/>
        </p:nvSpPr>
        <p:spPr>
          <a:xfrm>
            <a:off x="396071" y="5661248"/>
            <a:ext cx="7931348" cy="1015663"/>
          </a:xfrm>
          <a:prstGeom prst="rect">
            <a:avLst/>
          </a:prstGeom>
        </p:spPr>
        <p:txBody>
          <a:bodyPr wrap="square">
            <a:spAutoFit/>
          </a:bodyPr>
          <a:lstStyle/>
          <a:p>
            <a:pPr marL="457200" indent="-457200">
              <a:buFont typeface="+mj-lt"/>
              <a:buAutoNum type="arabicParenR" startAt="3"/>
            </a:pPr>
            <a:r>
              <a:rPr lang="el-GR" altLang="el-GR" sz="2000" dirty="0">
                <a:latin typeface="+mj-lt"/>
              </a:rPr>
              <a:t>περιφερικά νεύρα.</a:t>
            </a:r>
            <a:r>
              <a:rPr lang="en-GB" altLang="el-GR" sz="2000" dirty="0">
                <a:latin typeface="+mj-lt"/>
              </a:rPr>
              <a:t> </a:t>
            </a:r>
            <a:r>
              <a:rPr lang="el-GR" altLang="el-GR" sz="2000" dirty="0">
                <a:latin typeface="+mj-lt"/>
              </a:rPr>
              <a:t>Το πλέγμα περιβάλλεται από πολυάριθμες δεσμίδες κολλαγόνων ινών που φτιάχνουν ένα πυκνό συνδετικό ιστό. Επίσης</a:t>
            </a:r>
            <a:r>
              <a:rPr lang="en-GB" altLang="el-GR" sz="2000" dirty="0">
                <a:latin typeface="+mj-lt"/>
              </a:rPr>
              <a:t> </a:t>
            </a:r>
            <a:r>
              <a:rPr lang="el-GR" altLang="el-GR" sz="2000" dirty="0">
                <a:latin typeface="+mj-lt"/>
              </a:rPr>
              <a:t>παρατηρούνται</a:t>
            </a:r>
            <a:r>
              <a:rPr lang="en-GB" altLang="el-GR" sz="2000" dirty="0">
                <a:latin typeface="+mj-lt"/>
              </a:rPr>
              <a:t> </a:t>
            </a:r>
            <a:r>
              <a:rPr lang="el-GR" altLang="el-GR" sz="2000" dirty="0">
                <a:latin typeface="+mj-lt"/>
              </a:rPr>
              <a:t>λεμφαγγεία</a:t>
            </a:r>
            <a:r>
              <a:rPr lang="en-GB" altLang="el-GR" sz="2000" dirty="0">
                <a:latin typeface="+mj-lt"/>
              </a:rPr>
              <a:t> </a:t>
            </a:r>
            <a:r>
              <a:rPr lang="el-GR" altLang="el-GR" sz="2000" dirty="0">
                <a:latin typeface="+mj-lt"/>
              </a:rPr>
              <a:t>και</a:t>
            </a:r>
            <a:r>
              <a:rPr lang="en-GB" altLang="el-GR" sz="2000" dirty="0">
                <a:latin typeface="+mj-lt"/>
              </a:rPr>
              <a:t> </a:t>
            </a:r>
            <a:r>
              <a:rPr lang="el-GR" altLang="el-GR" sz="2000" dirty="0">
                <a:latin typeface="+mj-lt"/>
              </a:rPr>
              <a:t>φλέβες.</a:t>
            </a:r>
            <a:r>
              <a:rPr lang="en-GB" altLang="el-GR" sz="2000" dirty="0">
                <a:latin typeface="+mj-lt"/>
              </a:rPr>
              <a:t> </a:t>
            </a:r>
            <a:r>
              <a:rPr lang="el-GR" altLang="el-GR" sz="2000" dirty="0">
                <a:latin typeface="+mj-lt"/>
              </a:rPr>
              <a:t>Χρώση</a:t>
            </a:r>
            <a:r>
              <a:rPr lang="en-GB" altLang="el-GR" sz="2000" dirty="0">
                <a:latin typeface="+mj-lt"/>
              </a:rPr>
              <a:t>=H&amp;E</a:t>
            </a:r>
            <a:endParaRPr lang="el-GR" altLang="el-GR" sz="2000" dirty="0">
              <a:latin typeface="+mj-lt"/>
            </a:endParaRPr>
          </a:p>
        </p:txBody>
      </p:sp>
      <p:sp>
        <p:nvSpPr>
          <p:cNvPr id="7" name="Rectangle 6"/>
          <p:cNvSpPr/>
          <p:nvPr/>
        </p:nvSpPr>
        <p:spPr>
          <a:xfrm>
            <a:off x="4347510" y="5293081"/>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838360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r>
              <a:rPr lang="el-GR" altLang="el-GR" sz="3600" dirty="0" smtClean="0"/>
              <a:t>Ειλεός </a:t>
            </a:r>
            <a:r>
              <a:rPr lang="en-GB" altLang="el-GR" sz="3600" dirty="0" smtClean="0"/>
              <a:t>- </a:t>
            </a:r>
            <a:r>
              <a:rPr lang="el-GR" altLang="el-GR" sz="3600" dirty="0"/>
              <a:t>Μυϊκός</a:t>
            </a:r>
            <a:r>
              <a:rPr lang="en-GB" altLang="el-GR" sz="3600" dirty="0"/>
              <a:t> </a:t>
            </a:r>
            <a:r>
              <a:rPr lang="el-GR" altLang="el-GR" sz="3600" dirty="0" smtClean="0"/>
              <a:t>χιτώνας </a:t>
            </a:r>
            <a:r>
              <a:rPr lang="el-GR" altLang="el-GR" sz="2800" b="0" dirty="0" smtClean="0"/>
              <a:t>(1/5)</a:t>
            </a:r>
            <a:endParaRPr lang="el-GR" altLang="el-GR" sz="2800" b="0" dirty="0"/>
          </a:p>
        </p:txBody>
      </p:sp>
      <p:sp>
        <p:nvSpPr>
          <p:cNvPr id="217091" name="Rectangle 3"/>
          <p:cNvSpPr>
            <a:spLocks noGrp="1" noChangeArrowheads="1"/>
          </p:cNvSpPr>
          <p:nvPr>
            <p:ph idx="1"/>
          </p:nvPr>
        </p:nvSpPr>
        <p:spPr>
          <a:xfrm>
            <a:off x="457200" y="1196752"/>
            <a:ext cx="5410944" cy="5040560"/>
          </a:xfrm>
        </p:spPr>
        <p:txBody>
          <a:bodyPr>
            <a:normAutofit/>
          </a:bodyPr>
          <a:lstStyle/>
          <a:p>
            <a:pPr marL="0" indent="0">
              <a:buNone/>
            </a:pPr>
            <a:r>
              <a:rPr lang="el-GR" altLang="el-GR" sz="2000" dirty="0" smtClean="0"/>
              <a:t>Ιστολογική </a:t>
            </a:r>
            <a:r>
              <a:rPr lang="el-GR" altLang="el-GR" sz="2000" dirty="0"/>
              <a:t>εικόνα εγκάρσιας διατομής ειλεού περιγράφουσα τον μυϊκό χιτώνα. </a:t>
            </a:r>
            <a:endParaRPr lang="el-GR" altLang="el-GR" sz="2000" dirty="0" smtClean="0"/>
          </a:p>
          <a:p>
            <a:pPr marL="0" indent="0">
              <a:buNone/>
            </a:pPr>
            <a:r>
              <a:rPr lang="el-GR" altLang="el-GR" sz="2000" dirty="0" smtClean="0"/>
              <a:t>Το </a:t>
            </a:r>
            <a:r>
              <a:rPr lang="el-GR" altLang="el-GR" sz="2000" dirty="0"/>
              <a:t>πάνω 80% της εικόνας δείχνει την έσω στιβάδα (</a:t>
            </a:r>
            <a:r>
              <a:rPr lang="en-GB" altLang="el-GR" sz="2000" dirty="0"/>
              <a:t>IL</a:t>
            </a:r>
            <a:r>
              <a:rPr lang="el-GR" altLang="el-GR" sz="2000" dirty="0"/>
              <a:t>)</a:t>
            </a:r>
            <a:r>
              <a:rPr lang="en-GB" altLang="el-GR" sz="2000" dirty="0"/>
              <a:t> </a:t>
            </a:r>
            <a:r>
              <a:rPr lang="el-GR" altLang="el-GR" sz="2000" dirty="0"/>
              <a:t>του μυϊκού χιτώνα. </a:t>
            </a:r>
            <a:endParaRPr lang="el-GR" altLang="el-GR" sz="2000" dirty="0" smtClean="0"/>
          </a:p>
          <a:p>
            <a:pPr marL="0" indent="0">
              <a:buNone/>
            </a:pPr>
            <a:r>
              <a:rPr lang="el-GR" altLang="el-GR" sz="2000" dirty="0" smtClean="0"/>
              <a:t>Τα </a:t>
            </a:r>
            <a:r>
              <a:rPr lang="el-GR" altLang="el-GR" sz="2000" dirty="0"/>
              <a:t>λεία μυϊκά </a:t>
            </a:r>
            <a:r>
              <a:rPr lang="el-GR" altLang="el-GR" sz="2000" dirty="0" smtClean="0"/>
              <a:t>κύτταρα στη </a:t>
            </a:r>
            <a:r>
              <a:rPr lang="el-GR" altLang="el-GR" sz="2000" dirty="0"/>
              <a:t>στιβάδα αυτή, που ονομάζεται επίσης κυκλοτερής στιβάδα, διατάσσονται με τους επιμήκεις τους άξονες κάθετα στον επιμήκη άξονα του εντερικού σωλήνα. </a:t>
            </a:r>
            <a:endParaRPr lang="el-GR" altLang="el-GR" sz="2000" dirty="0" smtClean="0"/>
          </a:p>
          <a:p>
            <a:pPr marL="0" indent="0">
              <a:buNone/>
            </a:pPr>
            <a:r>
              <a:rPr lang="el-GR" altLang="el-GR" sz="2000" dirty="0" smtClean="0"/>
              <a:t>Επομένως</a:t>
            </a:r>
            <a:r>
              <a:rPr lang="en-GB" altLang="el-GR" sz="2000" dirty="0"/>
              <a:t>, </a:t>
            </a:r>
            <a:r>
              <a:rPr lang="el-GR" altLang="el-GR" sz="2000" dirty="0"/>
              <a:t>οι</a:t>
            </a:r>
            <a:r>
              <a:rPr lang="en-GB" altLang="el-GR" sz="2000" dirty="0"/>
              <a:t> </a:t>
            </a:r>
            <a:r>
              <a:rPr lang="el-GR" altLang="el-GR" sz="2000" dirty="0"/>
              <a:t>πυρήνες</a:t>
            </a:r>
            <a:r>
              <a:rPr lang="en-GB" altLang="el-GR" sz="2000" dirty="0"/>
              <a:t> </a:t>
            </a:r>
            <a:r>
              <a:rPr lang="el-GR" altLang="el-GR" sz="2000" dirty="0"/>
              <a:t>τους</a:t>
            </a:r>
            <a:r>
              <a:rPr lang="en-GB" altLang="el-GR" sz="2000" dirty="0"/>
              <a:t> (ls) </a:t>
            </a:r>
            <a:r>
              <a:rPr lang="el-GR" altLang="el-GR" sz="2000" dirty="0"/>
              <a:t>εμφανίζονται</a:t>
            </a:r>
            <a:r>
              <a:rPr lang="en-GB" altLang="el-GR" sz="2000" dirty="0"/>
              <a:t> </a:t>
            </a:r>
            <a:r>
              <a:rPr lang="el-GR" altLang="el-GR" sz="2000" dirty="0"/>
              <a:t>σε</a:t>
            </a:r>
            <a:r>
              <a:rPr lang="en-GB" altLang="el-GR" sz="2000" dirty="0"/>
              <a:t> </a:t>
            </a:r>
            <a:r>
              <a:rPr lang="el-GR" altLang="el-GR" sz="2000" dirty="0"/>
              <a:t>επιμήκη</a:t>
            </a:r>
            <a:r>
              <a:rPr lang="en-GB" altLang="el-GR" sz="2000" dirty="0"/>
              <a:t> </a:t>
            </a:r>
            <a:r>
              <a:rPr lang="el-GR" altLang="el-GR" sz="2000" dirty="0"/>
              <a:t>διατομή</a:t>
            </a:r>
            <a:r>
              <a:rPr lang="en-GB" altLang="el-GR" sz="2000" dirty="0"/>
              <a:t>. </a:t>
            </a:r>
            <a:r>
              <a:rPr lang="el-GR" altLang="el-GR" sz="2000" dirty="0"/>
              <a:t>Το κάτω 20% της εικόνας </a:t>
            </a:r>
            <a:r>
              <a:rPr lang="el-GR" altLang="el-GR" sz="2000" dirty="0" smtClean="0"/>
              <a:t>δείχνει </a:t>
            </a:r>
            <a:r>
              <a:rPr lang="el-GR" altLang="el-GR" sz="2000" dirty="0"/>
              <a:t>την έξω στιβάδα</a:t>
            </a:r>
            <a:r>
              <a:rPr lang="en-GB" altLang="el-GR" sz="2000" dirty="0"/>
              <a:t> </a:t>
            </a:r>
            <a:r>
              <a:rPr lang="el-GR" altLang="el-GR" sz="2000" dirty="0"/>
              <a:t>(</a:t>
            </a:r>
            <a:r>
              <a:rPr lang="en-GB" altLang="el-GR" sz="2000" dirty="0"/>
              <a:t>OL</a:t>
            </a:r>
            <a:r>
              <a:rPr lang="el-GR" altLang="el-GR" sz="2000" dirty="0"/>
              <a:t>)</a:t>
            </a:r>
            <a:r>
              <a:rPr lang="en-GB" altLang="el-GR" sz="2000" dirty="0"/>
              <a:t> </a:t>
            </a:r>
            <a:r>
              <a:rPr lang="el-GR" altLang="el-GR" sz="2000" dirty="0"/>
              <a:t>του μυϊκού χιτώνα,  καλούμενη επίσης επιμήκης στιβάδα, στην οποία τα λεία μυϊκά κύτταρα διατάσσονται παράλληλα προς τον επιμήκη άξονα του εντέρου.</a:t>
            </a:r>
            <a:r>
              <a:rPr lang="en-GB" altLang="el-GR" sz="2000" dirty="0"/>
              <a:t> </a:t>
            </a:r>
            <a:endParaRPr lang="el-GR" altLang="el-GR" sz="2000" dirty="0"/>
          </a:p>
        </p:txBody>
      </p:sp>
      <p:pic>
        <p:nvPicPr>
          <p:cNvPr id="21709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4168" y="1207800"/>
            <a:ext cx="3059831" cy="565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3848" y="6211669"/>
            <a:ext cx="2880320"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676082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r>
              <a:rPr lang="el-GR" altLang="el-GR" sz="3600" dirty="0"/>
              <a:t>Ειλεός </a:t>
            </a:r>
            <a:r>
              <a:rPr lang="en-GB" altLang="el-GR" sz="3600" dirty="0"/>
              <a:t>- </a:t>
            </a:r>
            <a:r>
              <a:rPr lang="el-GR" altLang="el-GR" sz="3600" dirty="0"/>
              <a:t>Μυϊκός</a:t>
            </a:r>
            <a:r>
              <a:rPr lang="en-GB" altLang="el-GR" sz="3600" dirty="0"/>
              <a:t> </a:t>
            </a:r>
            <a:r>
              <a:rPr lang="el-GR" altLang="el-GR" sz="3600" dirty="0"/>
              <a:t>χιτώνας </a:t>
            </a:r>
            <a:r>
              <a:rPr lang="el-GR" altLang="el-GR" sz="2800" b="0" dirty="0" smtClean="0"/>
              <a:t>(2/5</a:t>
            </a:r>
            <a:r>
              <a:rPr lang="el-GR" altLang="el-GR" sz="2800" b="0" dirty="0"/>
              <a:t>)</a:t>
            </a:r>
            <a:endParaRPr lang="el-GR" altLang="el-GR" sz="3600" dirty="0"/>
          </a:p>
        </p:txBody>
      </p:sp>
      <p:sp>
        <p:nvSpPr>
          <p:cNvPr id="217091" name="Rectangle 3"/>
          <p:cNvSpPr>
            <a:spLocks noGrp="1" noChangeArrowheads="1"/>
          </p:cNvSpPr>
          <p:nvPr>
            <p:ph idx="1"/>
          </p:nvPr>
        </p:nvSpPr>
        <p:spPr>
          <a:xfrm>
            <a:off x="457200" y="1196752"/>
            <a:ext cx="5482952" cy="5040560"/>
          </a:xfrm>
        </p:spPr>
        <p:txBody>
          <a:bodyPr>
            <a:normAutofit/>
          </a:bodyPr>
          <a:lstStyle/>
          <a:p>
            <a:pPr marL="0" indent="0">
              <a:buNone/>
            </a:pPr>
            <a:r>
              <a:rPr lang="el-GR" altLang="el-GR" sz="2000" dirty="0" smtClean="0"/>
              <a:t>Άρα</a:t>
            </a:r>
            <a:r>
              <a:rPr lang="en-GB" altLang="el-GR" sz="2000" dirty="0"/>
              <a:t>, </a:t>
            </a:r>
            <a:r>
              <a:rPr lang="el-GR" altLang="el-GR" sz="2000" dirty="0"/>
              <a:t>οι</a:t>
            </a:r>
            <a:r>
              <a:rPr lang="en-GB" altLang="el-GR" sz="2000" dirty="0"/>
              <a:t> </a:t>
            </a:r>
            <a:r>
              <a:rPr lang="el-GR" altLang="el-GR" sz="2000" dirty="0"/>
              <a:t>πυρήνες</a:t>
            </a:r>
            <a:r>
              <a:rPr lang="en-GB" altLang="el-GR" sz="2000" dirty="0"/>
              <a:t> </a:t>
            </a:r>
            <a:r>
              <a:rPr lang="el-GR" altLang="el-GR" sz="2000" dirty="0"/>
              <a:t>τους</a:t>
            </a:r>
            <a:r>
              <a:rPr lang="en-GB" altLang="el-GR" sz="2000" dirty="0"/>
              <a:t> (xs) </a:t>
            </a:r>
            <a:r>
              <a:rPr lang="el-GR" altLang="el-GR" sz="2000" dirty="0"/>
              <a:t>εμφανίζονται</a:t>
            </a:r>
            <a:r>
              <a:rPr lang="en-GB" altLang="el-GR" sz="2000" dirty="0"/>
              <a:t> </a:t>
            </a:r>
            <a:r>
              <a:rPr lang="el-GR" altLang="el-GR" sz="2000" dirty="0"/>
              <a:t>σε</a:t>
            </a:r>
            <a:r>
              <a:rPr lang="en-GB" altLang="el-GR" sz="2000" dirty="0"/>
              <a:t> </a:t>
            </a:r>
            <a:r>
              <a:rPr lang="el-GR" altLang="el-GR" sz="2000" dirty="0"/>
              <a:t>κάθετη</a:t>
            </a:r>
            <a:r>
              <a:rPr lang="en-GB" altLang="el-GR" sz="2000" dirty="0"/>
              <a:t> </a:t>
            </a:r>
            <a:r>
              <a:rPr lang="el-GR" altLang="el-GR" sz="2000" dirty="0"/>
              <a:t>διατομή</a:t>
            </a:r>
            <a:r>
              <a:rPr lang="en-GB" altLang="el-GR" sz="2000" dirty="0"/>
              <a:t>. </a:t>
            </a:r>
            <a:endParaRPr lang="el-GR" altLang="el-GR" sz="2000" dirty="0" smtClean="0"/>
          </a:p>
          <a:p>
            <a:pPr marL="0" indent="0">
              <a:buNone/>
            </a:pPr>
            <a:r>
              <a:rPr lang="el-GR" altLang="el-GR" sz="2000" dirty="0" smtClean="0"/>
              <a:t>Οι </a:t>
            </a:r>
            <a:r>
              <a:rPr lang="el-GR" altLang="el-GR" sz="2000" dirty="0"/>
              <a:t>2 στιβάδες χωρίζονται από μία στιβάδα συνδετικού ιστού που περιέχει το πλέγμα του </a:t>
            </a:r>
            <a:r>
              <a:rPr lang="en-GB" altLang="el-GR" sz="2000" dirty="0"/>
              <a:t>Auerbach</a:t>
            </a:r>
            <a:r>
              <a:rPr lang="el-GR" altLang="el-GR" sz="2000" dirty="0"/>
              <a:t>'</a:t>
            </a:r>
            <a:r>
              <a:rPr lang="en-GB" altLang="el-GR" sz="2000" dirty="0"/>
              <a:t>s </a:t>
            </a:r>
            <a:r>
              <a:rPr lang="el-GR" altLang="el-GR" sz="2000" dirty="0"/>
              <a:t>από νεύρα και γάγγλια (απόντα στην εικόνα) και αιμοφόρα αγγεία (</a:t>
            </a:r>
            <a:r>
              <a:rPr lang="en-GB" altLang="el-GR" sz="2000" dirty="0"/>
              <a:t>BV</a:t>
            </a:r>
            <a:r>
              <a:rPr lang="el-GR" altLang="el-GR" sz="2000" dirty="0"/>
              <a:t>).</a:t>
            </a:r>
            <a:r>
              <a:rPr lang="en-GB" altLang="el-GR" sz="2000" dirty="0"/>
              <a:t> </a:t>
            </a:r>
            <a:endParaRPr lang="el-GR" altLang="el-GR" sz="2000" dirty="0" smtClean="0"/>
          </a:p>
          <a:p>
            <a:pPr marL="0" indent="0">
              <a:buNone/>
            </a:pPr>
            <a:r>
              <a:rPr lang="el-GR" altLang="el-GR" sz="2000" dirty="0" smtClean="0"/>
              <a:t>Αιμοφόρα </a:t>
            </a:r>
            <a:r>
              <a:rPr lang="el-GR" altLang="el-GR" sz="2000" dirty="0"/>
              <a:t>αγγεία (</a:t>
            </a:r>
            <a:r>
              <a:rPr lang="en-GB" altLang="el-GR" sz="2000" dirty="0"/>
              <a:t>BV</a:t>
            </a:r>
            <a:r>
              <a:rPr lang="el-GR" altLang="el-GR" sz="2000" dirty="0"/>
              <a:t>)</a:t>
            </a:r>
            <a:r>
              <a:rPr lang="en-GB" altLang="el-GR" sz="2000" dirty="0"/>
              <a:t> </a:t>
            </a:r>
            <a:r>
              <a:rPr lang="el-GR" altLang="el-GR" sz="2000" dirty="0"/>
              <a:t>παρατηρούνται επίσης  διαμέσου των λείων μυϊκών κυττάρων του μυϊκού χιτώνα. </a:t>
            </a:r>
            <a:endParaRPr lang="el-GR" altLang="el-GR" sz="2000" dirty="0" smtClean="0"/>
          </a:p>
          <a:p>
            <a:pPr marL="0" indent="0">
              <a:buNone/>
            </a:pPr>
            <a:r>
              <a:rPr lang="el-GR" altLang="el-GR" sz="2000" dirty="0" smtClean="0"/>
              <a:t>Η </a:t>
            </a:r>
            <a:r>
              <a:rPr lang="el-GR" altLang="el-GR" sz="2000" dirty="0"/>
              <a:t>έξω επιφάνεια του μυϊκού χιτώνα καλύπτεται από ένα λεπτό ορογόνο χιτώνα (</a:t>
            </a:r>
            <a:r>
              <a:rPr lang="en-GB" altLang="el-GR" sz="2000" dirty="0"/>
              <a:t>Se</a:t>
            </a:r>
            <a:r>
              <a:rPr lang="el-GR" altLang="el-GR" sz="2000" dirty="0"/>
              <a:t>)</a:t>
            </a:r>
            <a:r>
              <a:rPr lang="en-GB" altLang="el-GR" sz="2000" dirty="0"/>
              <a:t> </a:t>
            </a:r>
            <a:r>
              <a:rPr lang="el-GR" altLang="el-GR" sz="2000" dirty="0"/>
              <a:t>από πλακώδη μεσοθηλιακά κύτταρα. Χρώση= </a:t>
            </a:r>
            <a:r>
              <a:rPr lang="en-GB" altLang="el-GR" sz="2000" dirty="0"/>
              <a:t>H</a:t>
            </a:r>
            <a:r>
              <a:rPr lang="el-GR" altLang="el-GR" sz="2000" dirty="0"/>
              <a:t>&amp;</a:t>
            </a:r>
            <a:r>
              <a:rPr lang="en-GB" altLang="el-GR" sz="2000" dirty="0"/>
              <a:t>E</a:t>
            </a:r>
            <a:endParaRPr lang="el-GR" altLang="el-GR" sz="2000" dirty="0"/>
          </a:p>
        </p:txBody>
      </p:sp>
      <p:pic>
        <p:nvPicPr>
          <p:cNvPr id="21709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4168" y="1207800"/>
            <a:ext cx="3059831" cy="565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03848" y="6211669"/>
            <a:ext cx="2880320" cy="646331"/>
          </a:xfrm>
          <a:prstGeom prst="rect">
            <a:avLst/>
          </a:prstGeom>
        </p:spPr>
        <p:txBody>
          <a:bodyPr wrap="square">
            <a:spAutoFit/>
          </a:bodyPr>
          <a:lstStyle/>
          <a:p>
            <a:pPr algn="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337083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a:bodyPr>
          <a:lstStyle/>
          <a:p>
            <a:r>
              <a:rPr lang="el-GR" altLang="el-GR" sz="3600" dirty="0"/>
              <a:t>Ειλεός </a:t>
            </a:r>
            <a:r>
              <a:rPr lang="en-GB" altLang="el-GR" sz="3600" dirty="0"/>
              <a:t>- </a:t>
            </a:r>
            <a:r>
              <a:rPr lang="el-GR" altLang="el-GR" sz="3600" dirty="0"/>
              <a:t>Μυϊκός</a:t>
            </a:r>
            <a:r>
              <a:rPr lang="en-GB" altLang="el-GR" sz="3600" dirty="0"/>
              <a:t> </a:t>
            </a:r>
            <a:r>
              <a:rPr lang="el-GR" altLang="el-GR" sz="3600" dirty="0"/>
              <a:t>χιτώνας </a:t>
            </a:r>
            <a:r>
              <a:rPr lang="el-GR" altLang="el-GR" sz="2800" b="0" dirty="0" smtClean="0"/>
              <a:t>(3/5</a:t>
            </a:r>
            <a:r>
              <a:rPr lang="el-GR" altLang="el-GR" sz="2800" b="0" dirty="0"/>
              <a:t>)</a:t>
            </a:r>
            <a:endParaRPr lang="el-GR" altLang="el-GR" sz="3600" dirty="0"/>
          </a:p>
        </p:txBody>
      </p:sp>
      <p:sp>
        <p:nvSpPr>
          <p:cNvPr id="218115" name="Rectangle 3"/>
          <p:cNvSpPr>
            <a:spLocks noGrp="1" noChangeArrowheads="1"/>
          </p:cNvSpPr>
          <p:nvPr>
            <p:ph idx="1"/>
          </p:nvPr>
        </p:nvSpPr>
        <p:spPr>
          <a:xfrm>
            <a:off x="457200" y="1196752"/>
            <a:ext cx="3682752" cy="5040560"/>
          </a:xfrm>
        </p:spPr>
        <p:txBody>
          <a:bodyPr>
            <a:normAutofit/>
          </a:bodyPr>
          <a:lstStyle/>
          <a:p>
            <a:pPr marL="0" indent="0">
              <a:buNone/>
            </a:pPr>
            <a:r>
              <a:rPr lang="el-GR" altLang="el-GR" sz="2000" dirty="0" smtClean="0"/>
              <a:t>Ιστολογική </a:t>
            </a:r>
            <a:r>
              <a:rPr lang="el-GR" altLang="el-GR" sz="2000" dirty="0"/>
              <a:t>εικόνα της έσω κυκλοτερούς στιβάδος του μυϊκού χιτώνα του ειλεού σε πολύ μεγάλη μεγέθυνση (100</a:t>
            </a:r>
            <a:r>
              <a:rPr lang="en-GB" altLang="el-GR" sz="2000" dirty="0"/>
              <a:t>x</a:t>
            </a:r>
            <a:r>
              <a:rPr lang="el-GR" altLang="el-GR" sz="2000" dirty="0"/>
              <a:t>). Αποτελείται από πολλά στρώματα λείου μυϊκού ιστού με τους πυρήνες τους (</a:t>
            </a:r>
            <a:r>
              <a:rPr lang="en-GB" altLang="el-GR" sz="2000" dirty="0"/>
              <a:t>Nu</a:t>
            </a:r>
            <a:r>
              <a:rPr lang="el-GR" altLang="el-GR" sz="2000" dirty="0"/>
              <a:t>)</a:t>
            </a:r>
            <a:r>
              <a:rPr lang="en-GB" altLang="el-GR" sz="2000" dirty="0"/>
              <a:t> </a:t>
            </a:r>
            <a:r>
              <a:rPr lang="el-GR" altLang="el-GR" sz="2000" dirty="0"/>
              <a:t>διατασσόμενους κάθετα προς τον επιμήκη άξονα του εντερικού αυλού. </a:t>
            </a:r>
            <a:endParaRPr lang="el-GR" altLang="el-GR" sz="2000" dirty="0" smtClean="0"/>
          </a:p>
          <a:p>
            <a:pPr marL="0" indent="0">
              <a:buNone/>
            </a:pPr>
            <a:r>
              <a:rPr lang="el-GR" altLang="el-GR" sz="2000" dirty="0" smtClean="0"/>
              <a:t>Χρώση</a:t>
            </a:r>
            <a:r>
              <a:rPr lang="en-GB" altLang="el-GR" sz="2000" dirty="0"/>
              <a:t>= H&amp;E</a:t>
            </a:r>
            <a:endParaRPr lang="el-GR" altLang="el-GR" sz="2000" dirty="0"/>
          </a:p>
        </p:txBody>
      </p:sp>
      <p:pic>
        <p:nvPicPr>
          <p:cNvPr id="21811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48546" y="1196752"/>
            <a:ext cx="455348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67944" y="4729525"/>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380994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a:lnSpc>
                <a:spcPct val="80000"/>
              </a:lnSpc>
            </a:pPr>
            <a:r>
              <a:rPr lang="el-GR" altLang="el-GR" sz="3600" dirty="0"/>
              <a:t>Ειλεός </a:t>
            </a:r>
            <a:r>
              <a:rPr lang="en-GB" altLang="el-GR" sz="3600" dirty="0"/>
              <a:t>- </a:t>
            </a:r>
            <a:r>
              <a:rPr lang="el-GR" altLang="el-GR" sz="3600" dirty="0"/>
              <a:t>Μυϊκός</a:t>
            </a:r>
            <a:r>
              <a:rPr lang="en-GB" altLang="el-GR" sz="3600" dirty="0"/>
              <a:t> </a:t>
            </a:r>
            <a:r>
              <a:rPr lang="el-GR" altLang="el-GR" sz="3600" dirty="0"/>
              <a:t>χιτώνας </a:t>
            </a:r>
            <a:r>
              <a:rPr lang="el-GR" altLang="el-GR" sz="2800" b="0" dirty="0" smtClean="0"/>
              <a:t>(4/5</a:t>
            </a:r>
            <a:r>
              <a:rPr lang="el-GR" altLang="el-GR" sz="2800" b="0" dirty="0"/>
              <a:t>)</a:t>
            </a:r>
            <a:endParaRPr lang="el-GR" altLang="el-GR" sz="3600" dirty="0"/>
          </a:p>
        </p:txBody>
      </p:sp>
      <p:sp>
        <p:nvSpPr>
          <p:cNvPr id="219139" name="Rectangle 3"/>
          <p:cNvSpPr>
            <a:spLocks noGrp="1" noChangeArrowheads="1"/>
          </p:cNvSpPr>
          <p:nvPr>
            <p:ph idx="1"/>
          </p:nvPr>
        </p:nvSpPr>
        <p:spPr>
          <a:xfrm>
            <a:off x="457200" y="1196752"/>
            <a:ext cx="3826768" cy="5472608"/>
          </a:xfrm>
        </p:spPr>
        <p:txBody>
          <a:bodyPr>
            <a:normAutofit/>
          </a:bodyPr>
          <a:lstStyle/>
          <a:p>
            <a:pPr marL="0" indent="0">
              <a:buNone/>
            </a:pPr>
            <a:r>
              <a:rPr lang="el-GR" altLang="el-GR" sz="2000" dirty="0" smtClean="0"/>
              <a:t>Εγκάρσια </a:t>
            </a:r>
            <a:r>
              <a:rPr lang="el-GR" altLang="el-GR" sz="2000" dirty="0"/>
              <a:t>διατομή ειλεού σε πολύ μεγάλη μεγέθυνση (100</a:t>
            </a:r>
            <a:r>
              <a:rPr lang="en-GB" altLang="el-GR" sz="2000" dirty="0"/>
              <a:t>x</a:t>
            </a:r>
            <a:r>
              <a:rPr lang="el-GR" altLang="el-GR" sz="2000" dirty="0"/>
              <a:t>). </a:t>
            </a:r>
            <a:endParaRPr lang="el-GR" altLang="el-GR" sz="2000" dirty="0" smtClean="0"/>
          </a:p>
          <a:p>
            <a:pPr marL="0" indent="0">
              <a:buNone/>
            </a:pPr>
            <a:r>
              <a:rPr lang="el-GR" altLang="el-GR" sz="2000" dirty="0" smtClean="0"/>
              <a:t>Παρατηρείται </a:t>
            </a:r>
            <a:r>
              <a:rPr lang="el-GR" altLang="el-GR" sz="2000" dirty="0"/>
              <a:t>το όριο μεταξύ της έσω κυκλοτερούς στιβάδας (</a:t>
            </a:r>
            <a:r>
              <a:rPr lang="en-GB" altLang="el-GR" sz="2000" dirty="0"/>
              <a:t>IL</a:t>
            </a:r>
            <a:r>
              <a:rPr lang="el-GR" altLang="el-GR" sz="2000" dirty="0"/>
              <a:t>)</a:t>
            </a:r>
            <a:r>
              <a:rPr lang="en-GB" altLang="el-GR" sz="2000" dirty="0"/>
              <a:t> </a:t>
            </a:r>
            <a:r>
              <a:rPr lang="el-GR" altLang="el-GR" sz="2000" dirty="0"/>
              <a:t>και της έξω επιμήκους στιβάδας</a:t>
            </a:r>
            <a:r>
              <a:rPr lang="en-GB" altLang="el-GR" sz="2000" dirty="0"/>
              <a:t> </a:t>
            </a:r>
            <a:r>
              <a:rPr lang="el-GR" altLang="el-GR" sz="2000" dirty="0"/>
              <a:t>(</a:t>
            </a:r>
            <a:r>
              <a:rPr lang="en-GB" altLang="el-GR" sz="2000" dirty="0"/>
              <a:t>OL</a:t>
            </a:r>
            <a:r>
              <a:rPr lang="el-GR" altLang="el-GR" sz="2000" dirty="0"/>
              <a:t>)</a:t>
            </a:r>
            <a:r>
              <a:rPr lang="en-GB" altLang="el-GR" sz="2000" dirty="0"/>
              <a:t> </a:t>
            </a:r>
            <a:r>
              <a:rPr lang="el-GR" altLang="el-GR" sz="2000" dirty="0"/>
              <a:t>του μυϊκού χιτώνα. Αμφότερες</a:t>
            </a:r>
            <a:r>
              <a:rPr lang="en-GB" altLang="el-GR" sz="2000" dirty="0"/>
              <a:t> </a:t>
            </a:r>
            <a:r>
              <a:rPr lang="el-GR" altLang="el-GR" sz="2000" dirty="0"/>
              <a:t>αποτελούνται</a:t>
            </a:r>
            <a:r>
              <a:rPr lang="en-GB" altLang="el-GR" sz="2000" dirty="0"/>
              <a:t> </a:t>
            </a:r>
            <a:r>
              <a:rPr lang="el-GR" altLang="el-GR" sz="2000" dirty="0"/>
              <a:t>από</a:t>
            </a:r>
            <a:r>
              <a:rPr lang="en-GB" altLang="el-GR" sz="2000" dirty="0"/>
              <a:t> </a:t>
            </a:r>
            <a:r>
              <a:rPr lang="el-GR" altLang="el-GR" sz="2000" dirty="0"/>
              <a:t>πολλές</a:t>
            </a:r>
            <a:r>
              <a:rPr lang="en-GB" altLang="el-GR" sz="2000" dirty="0"/>
              <a:t> </a:t>
            </a:r>
            <a:r>
              <a:rPr lang="el-GR" altLang="el-GR" sz="2000" dirty="0"/>
              <a:t>στιβάδες</a:t>
            </a:r>
            <a:r>
              <a:rPr lang="en-GB" altLang="el-GR" sz="2000" dirty="0"/>
              <a:t> </a:t>
            </a:r>
            <a:r>
              <a:rPr lang="el-GR" altLang="el-GR" sz="2000" dirty="0"/>
              <a:t>λείων</a:t>
            </a:r>
            <a:r>
              <a:rPr lang="en-GB" altLang="el-GR" sz="2000" dirty="0"/>
              <a:t> </a:t>
            </a:r>
            <a:r>
              <a:rPr lang="el-GR" altLang="el-GR" sz="2000" dirty="0"/>
              <a:t>μυϊκών</a:t>
            </a:r>
            <a:r>
              <a:rPr lang="en-GB" altLang="el-GR" sz="2000" dirty="0"/>
              <a:t> </a:t>
            </a:r>
            <a:r>
              <a:rPr lang="el-GR" altLang="el-GR" sz="2000" dirty="0"/>
              <a:t>ινών</a:t>
            </a:r>
            <a:r>
              <a:rPr lang="en-GB" altLang="el-GR" sz="2000" dirty="0"/>
              <a:t>. </a:t>
            </a:r>
            <a:endParaRPr lang="el-GR" altLang="el-GR" sz="2000" dirty="0" smtClean="0"/>
          </a:p>
          <a:p>
            <a:pPr marL="0" indent="0">
              <a:buNone/>
            </a:pPr>
            <a:r>
              <a:rPr lang="el-GR" altLang="el-GR" sz="2000" dirty="0" smtClean="0"/>
              <a:t>Στην </a:t>
            </a:r>
            <a:r>
              <a:rPr lang="el-GR" altLang="el-GR" sz="2000" dirty="0"/>
              <a:t>έσω στιβάδα, οι πυρήνες των λείων μυϊκών κυττάρων (</a:t>
            </a:r>
            <a:r>
              <a:rPr lang="en-GB" altLang="el-GR" sz="2000" dirty="0"/>
              <a:t>Nu</a:t>
            </a:r>
            <a:r>
              <a:rPr lang="el-GR" altLang="el-GR" sz="2000" dirty="0"/>
              <a:t>)</a:t>
            </a:r>
            <a:r>
              <a:rPr lang="en-GB" altLang="el-GR" sz="2000" dirty="0"/>
              <a:t> </a:t>
            </a:r>
            <a:r>
              <a:rPr lang="el-GR" altLang="el-GR" sz="2000" dirty="0"/>
              <a:t>διατάσσονται κάθετα προς τον επιμήκη άξονα του εντερικού αυλού, με αποτέλεσμα να εμφανίζονται στην εικόνα σε επιμήκη διατομή.</a:t>
            </a:r>
            <a:r>
              <a:rPr lang="en-GB" altLang="el-GR" sz="2000" dirty="0"/>
              <a:t> </a:t>
            </a:r>
            <a:endParaRPr lang="el-GR" altLang="el-GR" sz="2000" dirty="0" smtClean="0"/>
          </a:p>
        </p:txBody>
      </p:sp>
      <p:pic>
        <p:nvPicPr>
          <p:cNvPr id="21914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3968" y="1268760"/>
            <a:ext cx="4641402" cy="358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1960" y="4853583"/>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187271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a:lnSpc>
                <a:spcPct val="80000"/>
              </a:lnSpc>
            </a:pPr>
            <a:r>
              <a:rPr lang="el-GR" altLang="el-GR" sz="3600" dirty="0"/>
              <a:t>Ειλεός </a:t>
            </a:r>
            <a:r>
              <a:rPr lang="en-GB" altLang="el-GR" sz="3600" dirty="0"/>
              <a:t>- </a:t>
            </a:r>
            <a:r>
              <a:rPr lang="el-GR" altLang="el-GR" sz="3600" dirty="0"/>
              <a:t>Μυϊκός</a:t>
            </a:r>
            <a:r>
              <a:rPr lang="en-GB" altLang="el-GR" sz="3600" dirty="0"/>
              <a:t> </a:t>
            </a:r>
            <a:r>
              <a:rPr lang="el-GR" altLang="el-GR" sz="3600" dirty="0"/>
              <a:t>χιτώνας </a:t>
            </a:r>
            <a:r>
              <a:rPr lang="el-GR" altLang="el-GR" sz="2800" b="0" dirty="0" smtClean="0"/>
              <a:t>(5/5</a:t>
            </a:r>
            <a:r>
              <a:rPr lang="el-GR" altLang="el-GR" sz="2800" b="0" dirty="0"/>
              <a:t>)</a:t>
            </a:r>
            <a:endParaRPr lang="el-GR" altLang="el-GR" sz="3600" dirty="0"/>
          </a:p>
        </p:txBody>
      </p:sp>
      <p:sp>
        <p:nvSpPr>
          <p:cNvPr id="219139" name="Rectangle 3"/>
          <p:cNvSpPr>
            <a:spLocks noGrp="1" noChangeArrowheads="1"/>
          </p:cNvSpPr>
          <p:nvPr>
            <p:ph idx="1"/>
          </p:nvPr>
        </p:nvSpPr>
        <p:spPr>
          <a:xfrm>
            <a:off x="457200" y="1196752"/>
            <a:ext cx="3826768" cy="5040560"/>
          </a:xfrm>
        </p:spPr>
        <p:txBody>
          <a:bodyPr>
            <a:normAutofit/>
          </a:bodyPr>
          <a:lstStyle/>
          <a:p>
            <a:pPr marL="0" indent="0">
              <a:buNone/>
            </a:pPr>
            <a:r>
              <a:rPr lang="el-GR" altLang="el-GR" sz="2000" dirty="0" smtClean="0"/>
              <a:t>Αντίθετα</a:t>
            </a:r>
            <a:r>
              <a:rPr lang="el-GR" altLang="el-GR" sz="2000" dirty="0"/>
              <a:t>, στην έξω στιβάδα, οι πυρήνες των λείων μυϊκών κυττάρων (</a:t>
            </a:r>
            <a:r>
              <a:rPr lang="en-GB" altLang="el-GR" sz="2000" dirty="0"/>
              <a:t>Nu</a:t>
            </a:r>
            <a:r>
              <a:rPr lang="el-GR" altLang="el-GR" sz="2000" dirty="0"/>
              <a:t>)</a:t>
            </a:r>
            <a:r>
              <a:rPr lang="en-GB" altLang="el-GR" sz="2000" dirty="0"/>
              <a:t> </a:t>
            </a:r>
            <a:r>
              <a:rPr lang="el-GR" altLang="el-GR" sz="2000" dirty="0"/>
              <a:t>διατάσσονται παράλληλα προς τον επιμήκη άξονα του εντερικού σωλήνα, με αποτέλεσμα να εμφανίζονται σε εγκάρσια διατομή στην εικόνα.</a:t>
            </a:r>
            <a:r>
              <a:rPr lang="en-GB" altLang="el-GR" sz="2000" dirty="0"/>
              <a:t> </a:t>
            </a:r>
            <a:endParaRPr lang="el-GR" altLang="el-GR" sz="2000" dirty="0" smtClean="0"/>
          </a:p>
          <a:p>
            <a:pPr marL="0" indent="0">
              <a:buNone/>
            </a:pPr>
            <a:r>
              <a:rPr lang="el-GR" altLang="el-GR" sz="2000" dirty="0" smtClean="0"/>
              <a:t>Επίσης </a:t>
            </a:r>
            <a:r>
              <a:rPr lang="el-GR" altLang="el-GR" sz="2000" dirty="0"/>
              <a:t>παρατηρείται μία λεπτή στιβάδα συνδετικού ιστού (</a:t>
            </a:r>
            <a:r>
              <a:rPr lang="en-GB" altLang="el-GR" sz="2000" dirty="0"/>
              <a:t>CT</a:t>
            </a:r>
            <a:r>
              <a:rPr lang="el-GR" altLang="el-GR" sz="2000" dirty="0"/>
              <a:t>)</a:t>
            </a:r>
            <a:r>
              <a:rPr lang="en-GB" altLang="el-GR" sz="2000" dirty="0"/>
              <a:t> </a:t>
            </a:r>
            <a:r>
              <a:rPr lang="el-GR" altLang="el-GR" sz="2000" dirty="0"/>
              <a:t>που χωρίζει την έσω από έξω στιβάδα του μυϊκού χιτώνα. Αιμοφόρα αγγεία (</a:t>
            </a:r>
            <a:r>
              <a:rPr lang="en-GB" altLang="el-GR" sz="2000" dirty="0"/>
              <a:t>BV</a:t>
            </a:r>
            <a:r>
              <a:rPr lang="el-GR" altLang="el-GR" sz="2000" dirty="0"/>
              <a:t>)</a:t>
            </a:r>
            <a:r>
              <a:rPr lang="en-GB" altLang="el-GR" sz="2000" dirty="0"/>
              <a:t> </a:t>
            </a:r>
            <a:r>
              <a:rPr lang="el-GR" altLang="el-GR" sz="2000" dirty="0"/>
              <a:t>παρατηρούνται μέσα σε αυτήν. Χρώση=</a:t>
            </a:r>
            <a:r>
              <a:rPr lang="en-GB" altLang="el-GR" sz="2000" dirty="0"/>
              <a:t>H</a:t>
            </a:r>
            <a:r>
              <a:rPr lang="el-GR" altLang="el-GR" sz="2000" dirty="0"/>
              <a:t>&amp;</a:t>
            </a:r>
            <a:r>
              <a:rPr lang="en-GB" altLang="el-GR" sz="2000" dirty="0"/>
              <a:t>E</a:t>
            </a:r>
            <a:endParaRPr lang="el-GR" altLang="el-GR" sz="20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3968" y="1268760"/>
            <a:ext cx="4641402" cy="358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94258" y="4842281"/>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1172978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sz="3600" dirty="0"/>
              <a:t>Ειλεός</a:t>
            </a:r>
            <a:r>
              <a:rPr lang="en-GB" altLang="el-GR" sz="3600" dirty="0"/>
              <a:t> </a:t>
            </a:r>
            <a:r>
              <a:rPr lang="el-GR" altLang="el-GR" sz="3600" dirty="0" smtClean="0"/>
              <a:t>-</a:t>
            </a:r>
            <a:r>
              <a:rPr lang="en-GB" altLang="el-GR" sz="3600" dirty="0" smtClean="0"/>
              <a:t> </a:t>
            </a:r>
            <a:r>
              <a:rPr lang="el-GR" altLang="el-GR" sz="3600" dirty="0"/>
              <a:t>Πλέγμα</a:t>
            </a:r>
            <a:r>
              <a:rPr lang="en-GB" altLang="el-GR" sz="3600" dirty="0"/>
              <a:t> </a:t>
            </a:r>
            <a:r>
              <a:rPr lang="el-GR" altLang="el-GR" sz="3600" dirty="0"/>
              <a:t>του</a:t>
            </a:r>
            <a:r>
              <a:rPr lang="en-GB" altLang="el-GR" sz="3600" dirty="0"/>
              <a:t> Auerbach's </a:t>
            </a:r>
            <a:endParaRPr lang="el-GR" altLang="el-GR" sz="3600" dirty="0"/>
          </a:p>
        </p:txBody>
      </p:sp>
      <p:sp>
        <p:nvSpPr>
          <p:cNvPr id="220163" name="Rectangle 3"/>
          <p:cNvSpPr>
            <a:spLocks noGrp="1" noChangeArrowheads="1"/>
          </p:cNvSpPr>
          <p:nvPr>
            <p:ph idx="1"/>
          </p:nvPr>
        </p:nvSpPr>
        <p:spPr>
          <a:xfrm>
            <a:off x="457200" y="1196752"/>
            <a:ext cx="8229600" cy="1512168"/>
          </a:xfrm>
        </p:spPr>
        <p:txBody>
          <a:bodyPr>
            <a:normAutofit/>
          </a:bodyPr>
          <a:lstStyle/>
          <a:p>
            <a:pPr marL="0" indent="0">
              <a:buNone/>
            </a:pPr>
            <a:r>
              <a:rPr lang="el-GR" altLang="el-GR" sz="2000" dirty="0" smtClean="0"/>
              <a:t>Ιστολογική </a:t>
            </a:r>
            <a:r>
              <a:rPr lang="el-GR" altLang="el-GR" sz="2000" dirty="0"/>
              <a:t>εικόνα ειλεού σε πολύ μεγάλη μεγέθυνση (100</a:t>
            </a:r>
            <a:r>
              <a:rPr lang="en-GB" altLang="el-GR" sz="2000" dirty="0"/>
              <a:t>x</a:t>
            </a:r>
            <a:r>
              <a:rPr lang="el-GR" altLang="el-GR" sz="2000" dirty="0"/>
              <a:t>) παρουσιάζουσα το πλέγμα του </a:t>
            </a:r>
            <a:r>
              <a:rPr lang="en-GB" altLang="el-GR" sz="2000" dirty="0"/>
              <a:t>Auerbach</a:t>
            </a:r>
            <a:r>
              <a:rPr lang="el-GR" altLang="el-GR" sz="2000" dirty="0"/>
              <a:t>'</a:t>
            </a:r>
            <a:r>
              <a:rPr lang="en-GB" altLang="el-GR" sz="2000" dirty="0"/>
              <a:t>s </a:t>
            </a:r>
            <a:r>
              <a:rPr lang="el-GR" altLang="el-GR" sz="2000" dirty="0"/>
              <a:t>που βρίσκεται μεταξύ της έσω και έξω στιβάδος του μυϊκού χιτώνα (</a:t>
            </a:r>
            <a:r>
              <a:rPr lang="en-GB" altLang="el-GR" sz="2000" dirty="0"/>
              <a:t>ME</a:t>
            </a:r>
            <a:r>
              <a:rPr lang="el-GR" altLang="el-GR" sz="2000" dirty="0"/>
              <a:t>) αποτελουμένου από λεία μυϊκά κύτταρα (</a:t>
            </a:r>
            <a:r>
              <a:rPr lang="en-GB" altLang="el-GR" sz="2000" dirty="0"/>
              <a:t>SM</a:t>
            </a:r>
            <a:r>
              <a:rPr lang="el-GR" altLang="el-GR" sz="2000" dirty="0"/>
              <a:t>). </a:t>
            </a:r>
            <a:endParaRPr lang="el-GR" altLang="el-GR" sz="2000" dirty="0" smtClean="0"/>
          </a:p>
          <a:p>
            <a:pPr marL="0" indent="0">
              <a:buNone/>
            </a:pPr>
            <a:r>
              <a:rPr lang="el-GR" altLang="el-GR" sz="2000" dirty="0" smtClean="0"/>
              <a:t>Το </a:t>
            </a:r>
            <a:r>
              <a:rPr lang="el-GR" altLang="el-GR" sz="2000" dirty="0"/>
              <a:t>πλέγμα αυτό περιέχει: </a:t>
            </a:r>
            <a:endParaRPr lang="el-GR" altLang="el-GR" sz="2000" dirty="0" smtClean="0"/>
          </a:p>
        </p:txBody>
      </p:sp>
      <p:pic>
        <p:nvPicPr>
          <p:cNvPr id="22016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2297119"/>
            <a:ext cx="4354746" cy="338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495432"/>
            <a:ext cx="3816424" cy="4401205"/>
          </a:xfrm>
          <a:prstGeom prst="rect">
            <a:avLst/>
          </a:prstGeom>
        </p:spPr>
        <p:txBody>
          <a:bodyPr wrap="square">
            <a:spAutoFit/>
          </a:bodyPr>
          <a:lstStyle/>
          <a:p>
            <a:pPr marL="457200" indent="-457200">
              <a:buAutoNum type="arabicParenBoth"/>
            </a:pPr>
            <a:r>
              <a:rPr lang="el-GR" altLang="el-GR" sz="2000" dirty="0">
                <a:latin typeface="+mj-lt"/>
              </a:rPr>
              <a:t>νευρώνες του παρασυμπαθητικού στελέχους του αυτόνομου νευρικού συστήματος</a:t>
            </a:r>
            <a:r>
              <a:rPr lang="el-GR" altLang="el-GR" sz="2000" dirty="0" smtClean="0">
                <a:latin typeface="+mj-lt"/>
              </a:rPr>
              <a:t>, που </a:t>
            </a:r>
            <a:r>
              <a:rPr lang="el-GR" altLang="el-GR" sz="2000" dirty="0">
                <a:latin typeface="+mj-lt"/>
              </a:rPr>
              <a:t>χαρακτηρίζεται από πολύ μεγάλους πυρήνες (</a:t>
            </a:r>
            <a:r>
              <a:rPr lang="en-GB" altLang="el-GR" sz="2000" dirty="0">
                <a:latin typeface="+mj-lt"/>
              </a:rPr>
              <a:t>N</a:t>
            </a:r>
            <a:r>
              <a:rPr lang="el-GR" altLang="el-GR" sz="2000" dirty="0">
                <a:latin typeface="+mj-lt"/>
              </a:rPr>
              <a:t>)</a:t>
            </a:r>
            <a:r>
              <a:rPr lang="en-GB" altLang="el-GR" sz="2000" dirty="0">
                <a:latin typeface="+mj-lt"/>
              </a:rPr>
              <a:t> </a:t>
            </a:r>
            <a:r>
              <a:rPr lang="el-GR" altLang="el-GR" sz="2000" dirty="0">
                <a:latin typeface="+mj-lt"/>
              </a:rPr>
              <a:t>με μεγάλα και εμφανή πυρήνια (</a:t>
            </a:r>
            <a:r>
              <a:rPr lang="en-GB" altLang="el-GR" sz="2000" dirty="0">
                <a:latin typeface="+mj-lt"/>
              </a:rPr>
              <a:t>Nu</a:t>
            </a:r>
            <a:r>
              <a:rPr lang="el-GR" altLang="el-GR" sz="2000" dirty="0">
                <a:latin typeface="+mj-lt"/>
              </a:rPr>
              <a:t>); </a:t>
            </a:r>
          </a:p>
          <a:p>
            <a:pPr marL="457200" indent="-457200">
              <a:buAutoNum type="arabicParenBoth"/>
            </a:pPr>
            <a:r>
              <a:rPr lang="el-GR" altLang="el-GR" sz="2000" dirty="0">
                <a:latin typeface="+mj-lt"/>
              </a:rPr>
              <a:t>δορυφόρα κύτταρα (</a:t>
            </a:r>
            <a:r>
              <a:rPr lang="en-GB" altLang="el-GR" sz="2000" dirty="0">
                <a:latin typeface="+mj-lt"/>
              </a:rPr>
              <a:t>SC</a:t>
            </a:r>
            <a:r>
              <a:rPr lang="el-GR" altLang="el-GR" sz="2000" dirty="0">
                <a:latin typeface="+mj-lt"/>
              </a:rPr>
              <a:t>), που εμφανίζουν μικρούς πυρήνες γύρω από τον κορμό των νευρώνων; </a:t>
            </a:r>
          </a:p>
          <a:p>
            <a:pPr marL="457200" indent="-457200">
              <a:buAutoNum type="arabicParenBoth"/>
            </a:pPr>
            <a:r>
              <a:rPr lang="el-GR" altLang="el-GR" sz="2000" dirty="0">
                <a:latin typeface="+mj-lt"/>
              </a:rPr>
              <a:t>περιφερικά νεύρα</a:t>
            </a:r>
            <a:r>
              <a:rPr lang="en-GB" altLang="el-GR" sz="2000" dirty="0">
                <a:latin typeface="+mj-lt"/>
              </a:rPr>
              <a:t> </a:t>
            </a:r>
            <a:r>
              <a:rPr lang="el-GR" altLang="el-GR" sz="2000" dirty="0">
                <a:latin typeface="+mj-lt"/>
              </a:rPr>
              <a:t>(</a:t>
            </a:r>
            <a:r>
              <a:rPr lang="en-GB" altLang="el-GR" sz="2000" dirty="0">
                <a:latin typeface="+mj-lt"/>
              </a:rPr>
              <a:t>Ne</a:t>
            </a:r>
            <a:r>
              <a:rPr lang="el-GR" altLang="el-GR" sz="2000" dirty="0">
                <a:latin typeface="+mj-lt"/>
              </a:rPr>
              <a:t>). Χρώση</a:t>
            </a:r>
            <a:r>
              <a:rPr lang="en-GB" altLang="el-GR" sz="2000" dirty="0">
                <a:latin typeface="+mj-lt"/>
              </a:rPr>
              <a:t>= H&amp;E</a:t>
            </a:r>
            <a:endParaRPr lang="el-GR" altLang="el-GR" sz="2000" dirty="0">
              <a:latin typeface="+mj-lt"/>
            </a:endParaRPr>
          </a:p>
        </p:txBody>
      </p:sp>
      <p:sp>
        <p:nvSpPr>
          <p:cNvPr id="6" name="Rectangle 5"/>
          <p:cNvSpPr/>
          <p:nvPr/>
        </p:nvSpPr>
        <p:spPr>
          <a:xfrm>
            <a:off x="4100989" y="5678618"/>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998411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a:lnSpc>
                <a:spcPct val="80000"/>
              </a:lnSpc>
            </a:pPr>
            <a:r>
              <a:rPr lang="el-GR" altLang="el-GR" sz="3600" dirty="0"/>
              <a:t>Ειλεός </a:t>
            </a:r>
            <a:r>
              <a:rPr lang="el-GR" altLang="el-GR" sz="2800" b="0" dirty="0" smtClean="0"/>
              <a:t>(1/3)</a:t>
            </a:r>
            <a:endParaRPr lang="el-GR" altLang="el-GR" sz="3600" dirty="0"/>
          </a:p>
        </p:txBody>
      </p:sp>
      <p:sp>
        <p:nvSpPr>
          <p:cNvPr id="221187" name="Rectangle 3"/>
          <p:cNvSpPr>
            <a:spLocks noGrp="1" noChangeArrowheads="1"/>
          </p:cNvSpPr>
          <p:nvPr>
            <p:ph idx="1"/>
          </p:nvPr>
        </p:nvSpPr>
        <p:spPr>
          <a:xfrm>
            <a:off x="457200" y="1196752"/>
            <a:ext cx="8229600" cy="792088"/>
          </a:xfrm>
        </p:spPr>
        <p:txBody>
          <a:bodyPr>
            <a:noAutofit/>
          </a:bodyPr>
          <a:lstStyle/>
          <a:p>
            <a:pPr marL="0" indent="0">
              <a:buNone/>
            </a:pPr>
            <a:r>
              <a:rPr lang="el-GR" altLang="el-GR" sz="2000" dirty="0" smtClean="0"/>
              <a:t>Ιστολογική </a:t>
            </a:r>
            <a:r>
              <a:rPr lang="el-GR" altLang="el-GR" sz="2000" dirty="0"/>
              <a:t>εικόνα ειλεού σε μικρή μεγέθυνση (4</a:t>
            </a:r>
            <a:r>
              <a:rPr lang="en-GB" altLang="el-GR" sz="2000" dirty="0"/>
              <a:t>x</a:t>
            </a:r>
            <a:r>
              <a:rPr lang="el-GR" altLang="el-GR" sz="2000" dirty="0"/>
              <a:t>) εμφανίζουσα από τα αριστερά προς τα δεξιά:</a:t>
            </a:r>
            <a:r>
              <a:rPr lang="en-GB" altLang="el-GR" sz="2000" dirty="0"/>
              <a:t> </a:t>
            </a:r>
            <a:endParaRPr lang="el-GR" altLang="el-GR" sz="2000" dirty="0" smtClean="0"/>
          </a:p>
        </p:txBody>
      </p:sp>
      <p:pic>
        <p:nvPicPr>
          <p:cNvPr id="22119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4049" y="1871967"/>
            <a:ext cx="3684848" cy="285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844824"/>
            <a:ext cx="4608512" cy="5016758"/>
          </a:xfrm>
          <a:prstGeom prst="rect">
            <a:avLst/>
          </a:prstGeom>
        </p:spPr>
        <p:txBody>
          <a:bodyPr wrap="square">
            <a:spAutoFit/>
          </a:bodyPr>
          <a:lstStyle/>
          <a:p>
            <a:pPr marL="457200" indent="-457200">
              <a:buAutoNum type="arabicParenBoth"/>
            </a:pPr>
            <a:r>
              <a:rPr lang="el-GR" altLang="el-GR" sz="2000" dirty="0">
                <a:latin typeface="+mj-lt"/>
              </a:rPr>
              <a:t>τον βλεννογόνο, επενδυόμενο από μονόστιβο κυλινδρικό επιθήλιο υποστηριζόμενο από το χόριο αποτελούμενο από χαλαρό συνδετικό ιστό. Βραχείες δακτυλοειδείς προσεκβολές του βλεννογόνου διαπερνούν τον εντερικό αυλό ως λάχνες, οι οποίες αποτελούνται από αποπεπλατυσμένο κυλινδρικό χόριο καλυπτόμενο από επιθήλιο. </a:t>
            </a:r>
          </a:p>
          <a:p>
            <a:pPr marL="450850" indent="0">
              <a:buNone/>
            </a:pPr>
            <a:r>
              <a:rPr lang="el-GR" altLang="el-GR" sz="2000" dirty="0">
                <a:latin typeface="+mj-lt"/>
              </a:rPr>
              <a:t>Στις βάσεις των λαχνών βρίσκονται σωληνώδεις εντερικοί αδένες, οι κρύπτες του </a:t>
            </a:r>
            <a:r>
              <a:rPr lang="en-GB" altLang="el-GR" sz="2000" dirty="0">
                <a:latin typeface="+mj-lt"/>
              </a:rPr>
              <a:t>Lieberkuhn</a:t>
            </a:r>
            <a:r>
              <a:rPr lang="el-GR" altLang="el-GR" sz="2000" dirty="0">
                <a:latin typeface="+mj-lt"/>
              </a:rPr>
              <a:t>, που επενδύονται από μονόστιβο κυλινδρικό επιθήλιο και περιβάλλονται από το χόριο. </a:t>
            </a:r>
          </a:p>
        </p:txBody>
      </p:sp>
      <p:sp>
        <p:nvSpPr>
          <p:cNvPr id="3" name="Rectangle 2"/>
          <p:cNvSpPr/>
          <p:nvPr/>
        </p:nvSpPr>
        <p:spPr>
          <a:xfrm>
            <a:off x="4860031" y="5157192"/>
            <a:ext cx="4180905" cy="1631216"/>
          </a:xfrm>
          <a:prstGeom prst="rect">
            <a:avLst/>
          </a:prstGeom>
        </p:spPr>
        <p:txBody>
          <a:bodyPr wrap="square">
            <a:spAutoFit/>
          </a:bodyPr>
          <a:lstStyle/>
          <a:p>
            <a:pPr>
              <a:buNone/>
            </a:pPr>
            <a:r>
              <a:rPr lang="el-GR" altLang="el-GR" sz="2000" dirty="0">
                <a:latin typeface="+mj-lt"/>
              </a:rPr>
              <a:t>Η βλεννογόνιος μυϊκή στιβάδα από λεία μυϊκά κύτταρα, είναι πολύ λεπτή και ακόμα και αποφραγμένη τοπικά από λεμφικό ιστό, σχηματίζει το έσω όριο του βλεννογόνου.</a:t>
            </a:r>
          </a:p>
        </p:txBody>
      </p:sp>
      <p:sp>
        <p:nvSpPr>
          <p:cNvPr id="7" name="Rectangle 6"/>
          <p:cNvSpPr/>
          <p:nvPr/>
        </p:nvSpPr>
        <p:spPr>
          <a:xfrm>
            <a:off x="4891342" y="4695527"/>
            <a:ext cx="3797555"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28208366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a:lnSpc>
                <a:spcPct val="80000"/>
              </a:lnSpc>
            </a:pPr>
            <a:r>
              <a:rPr lang="el-GR" altLang="el-GR" sz="3600" dirty="0"/>
              <a:t>Ειλεός </a:t>
            </a:r>
            <a:r>
              <a:rPr lang="el-GR" altLang="el-GR" sz="2800" b="0" dirty="0" smtClean="0"/>
              <a:t>(2/3</a:t>
            </a:r>
            <a:r>
              <a:rPr lang="el-GR" altLang="el-GR" sz="2800" b="0" dirty="0"/>
              <a:t>)</a:t>
            </a:r>
            <a:endParaRPr lang="el-GR" altLang="el-GR" sz="3600" dirty="0"/>
          </a:p>
        </p:txBody>
      </p:sp>
      <p:sp>
        <p:nvSpPr>
          <p:cNvPr id="221187" name="Rectangle 3"/>
          <p:cNvSpPr>
            <a:spLocks noGrp="1" noChangeArrowheads="1"/>
          </p:cNvSpPr>
          <p:nvPr>
            <p:ph idx="1"/>
          </p:nvPr>
        </p:nvSpPr>
        <p:spPr/>
        <p:txBody>
          <a:bodyPr>
            <a:noAutofit/>
          </a:bodyPr>
          <a:lstStyle/>
          <a:p>
            <a:pPr marL="457200" indent="-457200">
              <a:buFont typeface="Wingdings" panose="05000000000000000000" pitchFamily="2" charset="2"/>
              <a:buAutoNum type="arabicParenBoth" startAt="2"/>
            </a:pPr>
            <a:r>
              <a:rPr lang="el-GR" altLang="el-GR" sz="2000" dirty="0" smtClean="0"/>
              <a:t>Ο υποβλεννογόνιος, μία λεπτή στιβάδα χαλαρού συνδετικού ιστού, συχνά περιέχει,</a:t>
            </a:r>
            <a:r>
              <a:rPr lang="en-GB" altLang="el-GR" sz="2000" dirty="0" smtClean="0"/>
              <a:t> </a:t>
            </a:r>
            <a:r>
              <a:rPr lang="el-GR" altLang="el-GR" sz="2000" dirty="0" smtClean="0"/>
              <a:t>τις πλάκες του </a:t>
            </a:r>
            <a:r>
              <a:rPr lang="en-GB" altLang="el-GR" sz="2000" dirty="0" smtClean="0"/>
              <a:t>Peyer</a:t>
            </a:r>
            <a:r>
              <a:rPr lang="el-GR" altLang="el-GR" sz="2000" dirty="0" smtClean="0"/>
              <a:t>'</a:t>
            </a:r>
            <a:r>
              <a:rPr lang="en-GB" altLang="el-GR" sz="2000" dirty="0" smtClean="0"/>
              <a:t>s</a:t>
            </a:r>
            <a:r>
              <a:rPr lang="el-GR" altLang="el-GR" sz="2000" dirty="0" smtClean="0"/>
              <a:t>, που είναι αθροίσεις λεμφικού ιστού ευρισκόμενες στην μία πλευρά του ειλεού (συνήθως στην πλευρά του ειλεού απέναντι της επαφής του με το μεσεντέριο). </a:t>
            </a:r>
            <a:endParaRPr lang="el-GR" altLang="el-GR" sz="2000" dirty="0"/>
          </a:p>
        </p:txBody>
      </p:sp>
      <p:pic>
        <p:nvPicPr>
          <p:cNvPr id="22119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2610" y="2681278"/>
            <a:ext cx="4036889" cy="31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55568" y="2564904"/>
            <a:ext cx="3888432" cy="3785652"/>
          </a:xfrm>
          <a:prstGeom prst="rect">
            <a:avLst/>
          </a:prstGeom>
        </p:spPr>
        <p:txBody>
          <a:bodyPr wrap="square">
            <a:spAutoFit/>
          </a:bodyPr>
          <a:lstStyle/>
          <a:p>
            <a:r>
              <a:rPr lang="el-GR" altLang="el-GR" sz="2000" dirty="0">
                <a:latin typeface="+mj-lt"/>
              </a:rPr>
              <a:t>Οι πλάκες είναι συχνά τόσο πολύ μεγάλες που εκτείνονται σε όλο το πάχος του υποβλεννογονίου και βλεννογόνου έτσι ώστε να παραμορφώνουν τις κρύπτες και τις λάχνες, όπως σε αυτήν την εικόνα. Οι αραιοχρωματικές περιοχές στο κέντρο μερικών πλακών του </a:t>
            </a:r>
            <a:r>
              <a:rPr lang="en-GB" altLang="el-GR" sz="2000" dirty="0">
                <a:latin typeface="+mj-lt"/>
              </a:rPr>
              <a:t>Peyer</a:t>
            </a:r>
            <a:r>
              <a:rPr lang="el-GR" altLang="el-GR" sz="2000" dirty="0">
                <a:latin typeface="+mj-lt"/>
              </a:rPr>
              <a:t>'</a:t>
            </a:r>
            <a:r>
              <a:rPr lang="en-GB" altLang="el-GR" sz="2000" dirty="0">
                <a:latin typeface="+mj-lt"/>
              </a:rPr>
              <a:t>s </a:t>
            </a:r>
            <a:r>
              <a:rPr lang="el-GR" altLang="el-GR" sz="2000" dirty="0">
                <a:latin typeface="+mj-lt"/>
              </a:rPr>
              <a:t>αντιστοιχούν σε βλαστικά κέντρα.</a:t>
            </a:r>
            <a:r>
              <a:rPr lang="en-GB" altLang="el-GR" sz="2000" dirty="0">
                <a:latin typeface="+mj-lt"/>
              </a:rPr>
              <a:t> </a:t>
            </a:r>
            <a:r>
              <a:rPr lang="el-GR" altLang="el-GR" sz="2000" dirty="0">
                <a:latin typeface="+mj-lt"/>
              </a:rPr>
              <a:t>Επίσης</a:t>
            </a:r>
            <a:r>
              <a:rPr lang="en-GB" altLang="el-GR" sz="2000" dirty="0">
                <a:latin typeface="+mj-lt"/>
              </a:rPr>
              <a:t>, </a:t>
            </a:r>
            <a:r>
              <a:rPr lang="el-GR" altLang="el-GR" sz="2000" dirty="0">
                <a:latin typeface="+mj-lt"/>
              </a:rPr>
              <a:t>στον</a:t>
            </a:r>
            <a:r>
              <a:rPr lang="en-GB" altLang="el-GR" sz="2000" dirty="0">
                <a:latin typeface="+mj-lt"/>
              </a:rPr>
              <a:t> </a:t>
            </a:r>
            <a:r>
              <a:rPr lang="el-GR" altLang="el-GR" sz="2000" dirty="0">
                <a:latin typeface="+mj-lt"/>
              </a:rPr>
              <a:t>υποβλεννογόνιο</a:t>
            </a:r>
            <a:r>
              <a:rPr lang="en-GB" altLang="el-GR" sz="2000" dirty="0">
                <a:latin typeface="+mj-lt"/>
              </a:rPr>
              <a:t> </a:t>
            </a:r>
            <a:r>
              <a:rPr lang="el-GR" altLang="el-GR" sz="2000" dirty="0">
                <a:latin typeface="+mj-lt"/>
              </a:rPr>
              <a:t>βρίσκονται</a:t>
            </a:r>
            <a:r>
              <a:rPr lang="en-GB" altLang="el-GR" sz="2000" dirty="0">
                <a:latin typeface="+mj-lt"/>
              </a:rPr>
              <a:t> </a:t>
            </a:r>
            <a:r>
              <a:rPr lang="el-GR" altLang="el-GR" sz="2000" dirty="0">
                <a:latin typeface="+mj-lt"/>
              </a:rPr>
              <a:t>γάγγλια</a:t>
            </a:r>
            <a:r>
              <a:rPr lang="en-GB" altLang="el-GR" sz="2000" dirty="0">
                <a:latin typeface="+mj-lt"/>
              </a:rPr>
              <a:t>, </a:t>
            </a:r>
            <a:r>
              <a:rPr lang="el-GR" altLang="el-GR" sz="2000" dirty="0">
                <a:latin typeface="+mj-lt"/>
              </a:rPr>
              <a:t>το</a:t>
            </a:r>
            <a:r>
              <a:rPr lang="en-GB" altLang="el-GR" sz="2000" dirty="0">
                <a:latin typeface="+mj-lt"/>
              </a:rPr>
              <a:t> </a:t>
            </a:r>
            <a:r>
              <a:rPr lang="el-GR" altLang="el-GR" sz="2000" dirty="0">
                <a:latin typeface="+mj-lt"/>
              </a:rPr>
              <a:t>πλέγμα</a:t>
            </a:r>
            <a:r>
              <a:rPr lang="en-GB" altLang="el-GR" sz="2000" dirty="0">
                <a:latin typeface="+mj-lt"/>
              </a:rPr>
              <a:t> </a:t>
            </a:r>
            <a:r>
              <a:rPr lang="el-GR" altLang="el-GR" sz="2000" dirty="0">
                <a:latin typeface="+mj-lt"/>
              </a:rPr>
              <a:t>του</a:t>
            </a:r>
            <a:r>
              <a:rPr lang="en-GB" altLang="el-GR" sz="2000" dirty="0">
                <a:latin typeface="+mj-lt"/>
              </a:rPr>
              <a:t> Meissner's.</a:t>
            </a:r>
            <a:endParaRPr lang="el-GR" altLang="el-GR" sz="2000" dirty="0">
              <a:latin typeface="+mj-lt"/>
            </a:endParaRPr>
          </a:p>
        </p:txBody>
      </p:sp>
      <p:sp>
        <p:nvSpPr>
          <p:cNvPr id="6" name="Rectangle 5"/>
          <p:cNvSpPr/>
          <p:nvPr/>
        </p:nvSpPr>
        <p:spPr>
          <a:xfrm>
            <a:off x="870814" y="5754746"/>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0513133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a:lnSpc>
                <a:spcPct val="80000"/>
              </a:lnSpc>
            </a:pPr>
            <a:r>
              <a:rPr lang="el-GR" altLang="el-GR" sz="3600" dirty="0"/>
              <a:t>Ειλεός </a:t>
            </a:r>
            <a:r>
              <a:rPr lang="el-GR" altLang="el-GR" sz="2800" b="0" dirty="0" smtClean="0"/>
              <a:t>(3/3</a:t>
            </a:r>
            <a:r>
              <a:rPr lang="el-GR" altLang="el-GR" sz="2800" b="0" dirty="0"/>
              <a:t>)</a:t>
            </a:r>
            <a:endParaRPr lang="el-GR" altLang="el-GR" sz="3600" dirty="0"/>
          </a:p>
        </p:txBody>
      </p:sp>
      <p:sp>
        <p:nvSpPr>
          <p:cNvPr id="221187" name="Rectangle 3"/>
          <p:cNvSpPr>
            <a:spLocks noGrp="1" noChangeArrowheads="1"/>
          </p:cNvSpPr>
          <p:nvPr>
            <p:ph idx="1"/>
          </p:nvPr>
        </p:nvSpPr>
        <p:spPr>
          <a:xfrm>
            <a:off x="457200" y="1196752"/>
            <a:ext cx="4186808" cy="4896544"/>
          </a:xfrm>
        </p:spPr>
        <p:txBody>
          <a:bodyPr>
            <a:noAutofit/>
          </a:bodyPr>
          <a:lstStyle/>
          <a:p>
            <a:pPr marL="457200" indent="-457200">
              <a:buFont typeface="Wingdings" panose="05000000000000000000" pitchFamily="2" charset="2"/>
              <a:buAutoNum type="arabicParenBoth" startAt="3"/>
            </a:pPr>
            <a:r>
              <a:rPr lang="el-GR" altLang="el-GR" sz="2000" dirty="0" smtClean="0"/>
              <a:t>Ο </a:t>
            </a:r>
            <a:r>
              <a:rPr lang="el-GR" altLang="el-GR" sz="2000" dirty="0"/>
              <a:t>μυϊκός χιτώνας, αποτελούμενος από μία έσω κυκλοτερή και μία έξω επιμήκη στιβάδα λείου μυϊκού ιστού. </a:t>
            </a:r>
            <a:endParaRPr lang="el-GR" altLang="el-GR" sz="2000" dirty="0" smtClean="0"/>
          </a:p>
          <a:p>
            <a:pPr marL="457200" indent="-457200">
              <a:buFont typeface="Wingdings" panose="05000000000000000000" pitchFamily="2" charset="2"/>
              <a:buAutoNum type="arabicParenBoth" startAt="3"/>
            </a:pPr>
            <a:r>
              <a:rPr lang="el-GR" altLang="el-GR" sz="2000" dirty="0" smtClean="0"/>
              <a:t>Ο </a:t>
            </a:r>
            <a:r>
              <a:rPr lang="el-GR" altLang="el-GR" sz="2000" dirty="0"/>
              <a:t>ορογόνος, μία λεπτή στιβάδα χαλαρού συνδετικού ιστού καλυπτόμενη από μεσοθήλιο. Χρώση= H&amp;E</a:t>
            </a:r>
          </a:p>
        </p:txBody>
      </p:sp>
      <p:pic>
        <p:nvPicPr>
          <p:cNvPr id="22119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6016" y="1326680"/>
            <a:ext cx="4036889" cy="31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4220" y="4462528"/>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88951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116632"/>
            <a:ext cx="9144000" cy="908720"/>
          </a:xfrm>
        </p:spPr>
        <p:txBody>
          <a:bodyPr>
            <a:normAutofit/>
          </a:bodyPr>
          <a:lstStyle/>
          <a:p>
            <a:r>
              <a:rPr lang="el-GR" altLang="el-GR" sz="3600" dirty="0" smtClean="0"/>
              <a:t>Βλεννογόνος</a:t>
            </a:r>
            <a:r>
              <a:rPr lang="en-GB" altLang="el-GR" sz="3600" dirty="0" smtClean="0"/>
              <a:t> </a:t>
            </a:r>
            <a:r>
              <a:rPr lang="el-GR" altLang="el-GR" sz="3600" dirty="0"/>
              <a:t>Δωδεκαδακτύλου</a:t>
            </a:r>
            <a:r>
              <a:rPr lang="en-GB" altLang="el-GR" sz="3600" dirty="0"/>
              <a:t> </a:t>
            </a:r>
            <a:r>
              <a:rPr lang="el-GR" altLang="el-GR" sz="3600" dirty="0" smtClean="0"/>
              <a:t>-</a:t>
            </a:r>
            <a:r>
              <a:rPr lang="en-GB" altLang="el-GR" sz="3600" dirty="0" smtClean="0"/>
              <a:t> </a:t>
            </a:r>
            <a:r>
              <a:rPr lang="el-GR" altLang="el-GR" sz="3600" dirty="0" smtClean="0"/>
              <a:t>Λάχνες </a:t>
            </a:r>
            <a:r>
              <a:rPr lang="el-GR" altLang="el-GR" sz="2400" b="0" dirty="0">
                <a:solidFill>
                  <a:prstClr val="black"/>
                </a:solidFill>
              </a:rPr>
              <a:t>(</a:t>
            </a:r>
            <a:r>
              <a:rPr lang="el-GR" altLang="el-GR" sz="2400" b="0" dirty="0" smtClean="0">
                <a:solidFill>
                  <a:prstClr val="black"/>
                </a:solidFill>
              </a:rPr>
              <a:t>1/3)</a:t>
            </a:r>
            <a:endParaRPr lang="el-GR" altLang="el-GR" sz="3600" dirty="0"/>
          </a:p>
        </p:txBody>
      </p:sp>
      <p:sp>
        <p:nvSpPr>
          <p:cNvPr id="186371"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Ιστολογική </a:t>
            </a:r>
            <a:r>
              <a:rPr lang="el-GR" altLang="el-GR" sz="2000" dirty="0"/>
              <a:t>εικόνα 12/λου σε μεγάλη μεγέθυνση (40</a:t>
            </a:r>
            <a:r>
              <a:rPr lang="en-US" altLang="el-GR" sz="2000" dirty="0"/>
              <a:t>x</a:t>
            </a:r>
            <a:r>
              <a:rPr lang="el-GR" altLang="el-GR" sz="2000" dirty="0"/>
              <a:t>) παρουσιάζουσα τις λάχνες του εντερικού βλεννογόνου. </a:t>
            </a:r>
            <a:endParaRPr lang="el-GR" altLang="el-GR" sz="2000" dirty="0" smtClean="0"/>
          </a:p>
          <a:p>
            <a:pPr marL="0" indent="0">
              <a:buNone/>
            </a:pPr>
            <a:r>
              <a:rPr lang="el-GR" altLang="el-GR" sz="2000" dirty="0" smtClean="0"/>
              <a:t>Οι </a:t>
            </a:r>
            <a:r>
              <a:rPr lang="el-GR" altLang="el-GR" sz="2000" dirty="0"/>
              <a:t>λάχνες αποτελούνται από ένα πυρήνα από χαλαρό συνδετικό ιστό, περιέχοντα τριχοειδή και ένα μεγάλο λεμφικό αγγείο (το χυλοφόρο), επικαλυπτόμενο από μονόστιβο απλό κυλινδρικό επιθήλιο αποτελούμενο από απορροφητικά κύτταρα και καλυκοειδή κύτταρα (δεν υπάρχουν στην εικόνα). </a:t>
            </a:r>
          </a:p>
        </p:txBody>
      </p:sp>
      <p:pic>
        <p:nvPicPr>
          <p:cNvPr id="18637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1268760"/>
            <a:ext cx="4468274" cy="3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91472" y="471389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3507561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fontScale="90000"/>
          </a:bodyPr>
          <a:lstStyle/>
          <a:p>
            <a:r>
              <a:rPr lang="el-GR" altLang="el-GR" sz="3600" dirty="0"/>
              <a:t>Ειλεός</a:t>
            </a:r>
            <a:r>
              <a:rPr lang="en-GB" altLang="el-GR" sz="3600" dirty="0"/>
              <a:t> </a:t>
            </a:r>
            <a:r>
              <a:rPr lang="el-GR" altLang="el-GR" sz="3600" dirty="0" smtClean="0"/>
              <a:t>-</a:t>
            </a:r>
            <a:r>
              <a:rPr lang="en-GB" altLang="el-GR" sz="3600" dirty="0" smtClean="0"/>
              <a:t> </a:t>
            </a:r>
            <a:r>
              <a:rPr lang="el-GR" altLang="el-GR" sz="3600" dirty="0"/>
              <a:t>Πλέγμα</a:t>
            </a:r>
            <a:r>
              <a:rPr lang="en-GB" altLang="el-GR" sz="3600" dirty="0"/>
              <a:t> </a:t>
            </a:r>
            <a:r>
              <a:rPr lang="el-GR" altLang="el-GR" sz="3600" dirty="0"/>
              <a:t>του</a:t>
            </a:r>
            <a:r>
              <a:rPr lang="en-GB" altLang="el-GR" sz="3600" dirty="0"/>
              <a:t> Meissner's </a:t>
            </a:r>
            <a:r>
              <a:rPr lang="en-GB" altLang="el-GR" sz="3600" dirty="0" smtClean="0"/>
              <a:t>plexus</a:t>
            </a:r>
            <a:r>
              <a:rPr lang="el-GR" altLang="el-GR" sz="3600" dirty="0" smtClean="0"/>
              <a:t> </a:t>
            </a:r>
            <a:r>
              <a:rPr lang="el-GR" altLang="el-GR" sz="3600" dirty="0">
                <a:solidFill>
                  <a:prstClr val="black"/>
                </a:solidFill>
              </a:rPr>
              <a:t>Ειλεός </a:t>
            </a:r>
            <a:r>
              <a:rPr lang="el-GR" altLang="el-GR" sz="2800" b="0" dirty="0">
                <a:solidFill>
                  <a:prstClr val="black"/>
                </a:solidFill>
              </a:rPr>
              <a:t>(</a:t>
            </a:r>
            <a:r>
              <a:rPr lang="el-GR" altLang="el-GR" sz="2800" b="0" dirty="0" smtClean="0">
                <a:solidFill>
                  <a:prstClr val="black"/>
                </a:solidFill>
              </a:rPr>
              <a:t>1/2)</a:t>
            </a:r>
            <a:endParaRPr lang="el-GR" altLang="el-GR" sz="3600" dirty="0"/>
          </a:p>
        </p:txBody>
      </p:sp>
      <p:sp>
        <p:nvSpPr>
          <p:cNvPr id="222211" name="Rectangle 3"/>
          <p:cNvSpPr>
            <a:spLocks noGrp="1" noChangeArrowheads="1"/>
          </p:cNvSpPr>
          <p:nvPr>
            <p:ph idx="1"/>
          </p:nvPr>
        </p:nvSpPr>
        <p:spPr>
          <a:xfrm>
            <a:off x="457200" y="1196752"/>
            <a:ext cx="3466728" cy="5040560"/>
          </a:xfrm>
        </p:spPr>
        <p:txBody>
          <a:bodyPr>
            <a:normAutofit/>
          </a:bodyPr>
          <a:lstStyle/>
          <a:p>
            <a:pPr marL="0" indent="0">
              <a:buNone/>
            </a:pPr>
            <a:r>
              <a:rPr lang="el-GR" altLang="el-GR" sz="2000" dirty="0"/>
              <a:t>Ιστολογική εικόνα ειλεού σε πολύ μεγάλη μεγέθυνση (100</a:t>
            </a:r>
            <a:r>
              <a:rPr lang="en-US" altLang="el-GR" sz="2000" dirty="0"/>
              <a:t>x</a:t>
            </a:r>
            <a:r>
              <a:rPr lang="el-GR" altLang="el-GR" sz="2000" dirty="0"/>
              <a:t>), παρουσιάζουσα το γάγγλιο που ονομάζεται πλέγμα του </a:t>
            </a:r>
            <a:r>
              <a:rPr lang="en-GB" altLang="el-GR" sz="2000" dirty="0"/>
              <a:t>Meissner</a:t>
            </a:r>
            <a:r>
              <a:rPr lang="el-GR" altLang="el-GR" sz="2000" dirty="0"/>
              <a:t>'</a:t>
            </a:r>
            <a:r>
              <a:rPr lang="en-GB" altLang="el-GR" sz="2000" dirty="0"/>
              <a:t>s</a:t>
            </a:r>
            <a:r>
              <a:rPr lang="el-GR" altLang="el-GR" sz="2000" dirty="0"/>
              <a:t>. </a:t>
            </a:r>
            <a:endParaRPr lang="el-GR" altLang="el-GR" sz="2000" dirty="0" smtClean="0"/>
          </a:p>
          <a:p>
            <a:pPr marL="0" indent="0">
              <a:buNone/>
            </a:pPr>
            <a:r>
              <a:rPr lang="el-GR" altLang="el-GR" sz="2000" dirty="0" smtClean="0"/>
              <a:t>Αυτό </a:t>
            </a:r>
            <a:r>
              <a:rPr lang="el-GR" altLang="el-GR" sz="2000" dirty="0"/>
              <a:t>το γάγγλιο περιέχει νευρικά κύτταρα του παρασυμπαθητικού στελέχους του αυτόνομου νευρικού συστήματος και τις προγαγγλιακές και μεταγαγγλιακές νευρικές ίνες συνδεδεμένες με αυτούς τους νευρώνες. </a:t>
            </a:r>
          </a:p>
        </p:txBody>
      </p:sp>
      <p:pic>
        <p:nvPicPr>
          <p:cNvPr id="2222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1268760"/>
            <a:ext cx="4930006" cy="37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06687" y="5068472"/>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28659556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fontScale="90000"/>
          </a:bodyPr>
          <a:lstStyle/>
          <a:p>
            <a:r>
              <a:rPr lang="el-GR" altLang="el-GR" sz="3600" dirty="0"/>
              <a:t>Ειλεός</a:t>
            </a:r>
            <a:r>
              <a:rPr lang="en-GB" altLang="el-GR" sz="3600" dirty="0"/>
              <a:t> </a:t>
            </a:r>
            <a:r>
              <a:rPr lang="el-GR" altLang="el-GR" sz="3600" dirty="0"/>
              <a:t>-</a:t>
            </a:r>
            <a:r>
              <a:rPr lang="en-GB" altLang="el-GR" sz="3600" dirty="0"/>
              <a:t> </a:t>
            </a:r>
            <a:r>
              <a:rPr lang="el-GR" altLang="el-GR" sz="3600" dirty="0"/>
              <a:t>Πλέγμα</a:t>
            </a:r>
            <a:r>
              <a:rPr lang="en-GB" altLang="el-GR" sz="3600" dirty="0"/>
              <a:t> </a:t>
            </a:r>
            <a:r>
              <a:rPr lang="el-GR" altLang="el-GR" sz="3600" dirty="0"/>
              <a:t>του</a:t>
            </a:r>
            <a:r>
              <a:rPr lang="en-GB" altLang="el-GR" sz="3600" dirty="0"/>
              <a:t> Meissner's plexus</a:t>
            </a:r>
            <a:r>
              <a:rPr lang="el-GR" altLang="el-GR" sz="3600" dirty="0"/>
              <a:t> </a:t>
            </a:r>
            <a:r>
              <a:rPr lang="el-GR" altLang="el-GR" sz="3600" dirty="0">
                <a:solidFill>
                  <a:prstClr val="black"/>
                </a:solidFill>
              </a:rPr>
              <a:t>Ειλεός </a:t>
            </a:r>
            <a:r>
              <a:rPr lang="el-GR" altLang="el-GR" sz="2800" b="0" dirty="0" smtClean="0">
                <a:solidFill>
                  <a:prstClr val="black"/>
                </a:solidFill>
              </a:rPr>
              <a:t>(2/2</a:t>
            </a:r>
            <a:r>
              <a:rPr lang="el-GR" altLang="el-GR" sz="2800" b="0" dirty="0">
                <a:solidFill>
                  <a:prstClr val="black"/>
                </a:solidFill>
              </a:rPr>
              <a:t>)</a:t>
            </a:r>
            <a:endParaRPr lang="el-GR" altLang="el-GR" sz="3600" dirty="0"/>
          </a:p>
        </p:txBody>
      </p:sp>
      <p:sp>
        <p:nvSpPr>
          <p:cNvPr id="222211" name="Rectangle 3"/>
          <p:cNvSpPr>
            <a:spLocks noGrp="1" noChangeArrowheads="1"/>
          </p:cNvSpPr>
          <p:nvPr>
            <p:ph idx="1"/>
          </p:nvPr>
        </p:nvSpPr>
        <p:spPr>
          <a:xfrm>
            <a:off x="5580112" y="1196752"/>
            <a:ext cx="3456384" cy="5040560"/>
          </a:xfrm>
        </p:spPr>
        <p:txBody>
          <a:bodyPr>
            <a:normAutofit/>
          </a:bodyPr>
          <a:lstStyle/>
          <a:p>
            <a:pPr marL="0" indent="0">
              <a:buNone/>
            </a:pPr>
            <a:r>
              <a:rPr lang="el-GR" altLang="el-GR" sz="2000" dirty="0" smtClean="0"/>
              <a:t>Οι </a:t>
            </a:r>
            <a:r>
              <a:rPr lang="el-GR" altLang="el-GR" sz="2000" dirty="0"/>
              <a:t>νευρώνες χαρακτηρίζονται από το μεγάλο τους μέγεθος και από τους πολύ μεγάλους πυρήνες τους (</a:t>
            </a:r>
            <a:r>
              <a:rPr lang="en-GB" altLang="el-GR" sz="2000" dirty="0"/>
              <a:t>N</a:t>
            </a:r>
            <a:r>
              <a:rPr lang="el-GR" altLang="el-GR" sz="2000" dirty="0"/>
              <a:t>), που έχουν συνήθως εμφανή πυρήνια. </a:t>
            </a:r>
            <a:endParaRPr lang="el-GR" altLang="el-GR" sz="2000" dirty="0" smtClean="0"/>
          </a:p>
          <a:p>
            <a:pPr marL="0" indent="0">
              <a:buNone/>
            </a:pPr>
            <a:r>
              <a:rPr lang="el-GR" altLang="el-GR" sz="2000" dirty="0" smtClean="0"/>
              <a:t>Υπάρχουν </a:t>
            </a:r>
            <a:r>
              <a:rPr lang="el-GR" altLang="el-GR" sz="2000" dirty="0"/>
              <a:t>επίσης υποστηρικτικά κύτταρα, που περιλαμβάνουν δορυφόρα κύτταρα προερχόμενα από τα κύτταρα του </a:t>
            </a:r>
            <a:r>
              <a:rPr lang="en-GB" altLang="el-GR" sz="2000" dirty="0"/>
              <a:t>Schwann</a:t>
            </a:r>
            <a:r>
              <a:rPr lang="el-GR" altLang="el-GR" sz="2000" dirty="0"/>
              <a:t>, τα οποία σχηματίζουν ένα μερικό κάλυμμα του νευρονικού περικαρύου. Χρώση</a:t>
            </a:r>
            <a:r>
              <a:rPr lang="en-GB" altLang="el-GR" sz="2000" dirty="0"/>
              <a:t>= H&amp;E</a:t>
            </a:r>
          </a:p>
          <a:p>
            <a:pPr marL="0" indent="0">
              <a:buNone/>
            </a:pPr>
            <a:r>
              <a:rPr lang="el-GR" altLang="el-GR" sz="2000" dirty="0"/>
              <a:t> </a:t>
            </a:r>
          </a:p>
        </p:txBody>
      </p:sp>
      <p:pic>
        <p:nvPicPr>
          <p:cNvPr id="22221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340768"/>
            <a:ext cx="4930006" cy="37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140480"/>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3781721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Autofit/>
          </a:bodyPr>
          <a:lstStyle/>
          <a:p>
            <a:r>
              <a:rPr lang="el-GR" altLang="el-GR" sz="3600" dirty="0"/>
              <a:t>Ιστολογική εικόνα ειλεού σε μικρή μεγέθυνση (4x</a:t>
            </a:r>
            <a:r>
              <a:rPr lang="el-GR" altLang="el-GR" sz="3600" dirty="0" smtClean="0"/>
              <a:t>)</a:t>
            </a:r>
            <a:endParaRPr lang="el-GR" altLang="el-GR" sz="3600" dirty="0">
              <a:solidFill>
                <a:srgbClr val="FF9900"/>
              </a:solidFill>
            </a:endParaRPr>
          </a:p>
        </p:txBody>
      </p:sp>
      <p:sp>
        <p:nvSpPr>
          <p:cNvPr id="223235" name="Rectangle 3"/>
          <p:cNvSpPr>
            <a:spLocks noGrp="1" noChangeArrowheads="1"/>
          </p:cNvSpPr>
          <p:nvPr>
            <p:ph idx="1"/>
          </p:nvPr>
        </p:nvSpPr>
        <p:spPr>
          <a:xfrm>
            <a:off x="467544" y="1196752"/>
            <a:ext cx="8229600" cy="504056"/>
          </a:xfrm>
        </p:spPr>
        <p:txBody>
          <a:bodyPr>
            <a:normAutofit/>
          </a:bodyPr>
          <a:lstStyle/>
          <a:p>
            <a:pPr marL="0" indent="0">
              <a:buNone/>
            </a:pPr>
            <a:r>
              <a:rPr lang="el-GR" altLang="el-GR" sz="2000" dirty="0" smtClean="0"/>
              <a:t>Από </a:t>
            </a:r>
            <a:r>
              <a:rPr lang="el-GR" altLang="el-GR" sz="2000" dirty="0"/>
              <a:t>τα δεξιά προς τα αριστερά παρατηρούνται: </a:t>
            </a:r>
            <a:endParaRPr lang="el-GR" altLang="el-GR" sz="2000" dirty="0" smtClean="0"/>
          </a:p>
        </p:txBody>
      </p:sp>
      <p:pic>
        <p:nvPicPr>
          <p:cNvPr id="22323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0513" y="1718559"/>
            <a:ext cx="4680520" cy="363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055977" y="5679267"/>
            <a:ext cx="4966284" cy="11787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altLang="el-GR" sz="2000" dirty="0" smtClean="0"/>
              <a:t>Οι αραιοχρωματικές περιοχές σε μερικές περιοχές των πλακών του </a:t>
            </a:r>
            <a:r>
              <a:rPr lang="en-GB" altLang="el-GR" sz="2000" dirty="0" smtClean="0"/>
              <a:t>Peyer</a:t>
            </a:r>
            <a:r>
              <a:rPr lang="el-GR" altLang="el-GR" sz="2000" dirty="0" smtClean="0"/>
              <a:t>'</a:t>
            </a:r>
            <a:r>
              <a:rPr lang="en-GB" altLang="el-GR" sz="2000" dirty="0" smtClean="0"/>
              <a:t>s </a:t>
            </a:r>
            <a:r>
              <a:rPr lang="el-GR" altLang="el-GR" sz="2000" dirty="0" smtClean="0"/>
              <a:t>αντιστοιχούν σε λεμφοζίδια. Χρώση=</a:t>
            </a:r>
            <a:r>
              <a:rPr lang="en-GB" altLang="el-GR" sz="2000" dirty="0" smtClean="0"/>
              <a:t>H</a:t>
            </a:r>
            <a:r>
              <a:rPr lang="el-GR" altLang="el-GR" sz="2000" dirty="0" smtClean="0"/>
              <a:t>&amp;</a:t>
            </a:r>
            <a:r>
              <a:rPr lang="en-GB" altLang="el-GR" sz="2000" dirty="0" smtClean="0"/>
              <a:t>E</a:t>
            </a:r>
            <a:r>
              <a:rPr lang="el-GR" altLang="el-GR" sz="2000" dirty="0" smtClean="0"/>
              <a:t>.</a:t>
            </a:r>
            <a:endParaRPr lang="el-GR" altLang="el-GR" sz="2000" dirty="0"/>
          </a:p>
        </p:txBody>
      </p:sp>
      <p:sp>
        <p:nvSpPr>
          <p:cNvPr id="2" name="Rectangle 1"/>
          <p:cNvSpPr/>
          <p:nvPr/>
        </p:nvSpPr>
        <p:spPr>
          <a:xfrm>
            <a:off x="395536" y="1556791"/>
            <a:ext cx="3600400" cy="5016758"/>
          </a:xfrm>
          <a:prstGeom prst="rect">
            <a:avLst/>
          </a:prstGeom>
        </p:spPr>
        <p:txBody>
          <a:bodyPr wrap="square">
            <a:spAutoFit/>
          </a:bodyPr>
          <a:lstStyle/>
          <a:p>
            <a:pPr marL="457200" indent="-457200" fontAlgn="auto">
              <a:spcAft>
                <a:spcPts val="0"/>
              </a:spcAft>
              <a:buFont typeface="Arial" pitchFamily="34" charset="0"/>
              <a:buAutoNum type="arabicParenBoth"/>
            </a:pPr>
            <a:r>
              <a:rPr lang="el-GR" altLang="el-GR" sz="2000" dirty="0">
                <a:latin typeface="+mj-lt"/>
              </a:rPr>
              <a:t>ο βλεννογόνος, αποτελούμενος από επιμήκεις λάχνες (μικρότερες της νήστιδος), τις κρύπτες του </a:t>
            </a:r>
            <a:r>
              <a:rPr lang="en-GB" altLang="el-GR" sz="2000" dirty="0">
                <a:latin typeface="+mj-lt"/>
              </a:rPr>
              <a:t>Lieberkuhn</a:t>
            </a:r>
            <a:r>
              <a:rPr lang="el-GR" altLang="el-GR" sz="2000" dirty="0">
                <a:latin typeface="+mj-lt"/>
              </a:rPr>
              <a:t>, το χόριο, και τη βλεννογόνια μυϊκή στιβάδα; </a:t>
            </a:r>
          </a:p>
          <a:p>
            <a:pPr marL="457200" indent="-457200" fontAlgn="auto">
              <a:spcAft>
                <a:spcPts val="0"/>
              </a:spcAft>
              <a:buFont typeface="Arial" pitchFamily="34" charset="0"/>
              <a:buAutoNum type="arabicParenBoth"/>
            </a:pPr>
            <a:r>
              <a:rPr lang="el-GR" altLang="el-GR" sz="2000" dirty="0">
                <a:latin typeface="+mj-lt"/>
              </a:rPr>
              <a:t>ο υποβλεννογόνιος, περιέχων τις πλάκες του </a:t>
            </a:r>
            <a:r>
              <a:rPr lang="en-GB" altLang="el-GR" sz="2000" dirty="0">
                <a:latin typeface="+mj-lt"/>
              </a:rPr>
              <a:t>Peyer</a:t>
            </a:r>
            <a:r>
              <a:rPr lang="el-GR" altLang="el-GR" sz="2000" dirty="0">
                <a:latin typeface="+mj-lt"/>
              </a:rPr>
              <a:t>'</a:t>
            </a:r>
            <a:r>
              <a:rPr lang="en-GB" altLang="el-GR" sz="2000" dirty="0">
                <a:latin typeface="+mj-lt"/>
              </a:rPr>
              <a:t>s</a:t>
            </a:r>
            <a:r>
              <a:rPr lang="el-GR" altLang="el-GR" sz="2000" dirty="0">
                <a:latin typeface="+mj-lt"/>
              </a:rPr>
              <a:t>, που είναι αθροίσεις λεμφοειδών κυττάρων ευρισκόμενες στην μία πλευρά του ειλεού; </a:t>
            </a:r>
          </a:p>
          <a:p>
            <a:pPr marL="457200" indent="-457200" fontAlgn="auto">
              <a:spcAft>
                <a:spcPts val="0"/>
              </a:spcAft>
              <a:buFont typeface="Arial" pitchFamily="34" charset="0"/>
              <a:buAutoNum type="arabicParenBoth"/>
            </a:pPr>
            <a:r>
              <a:rPr lang="el-GR" altLang="el-GR" sz="2000" dirty="0">
                <a:latin typeface="+mj-lt"/>
              </a:rPr>
              <a:t>οι</a:t>
            </a:r>
            <a:r>
              <a:rPr lang="en-GB" altLang="el-GR" sz="2000" dirty="0">
                <a:latin typeface="+mj-lt"/>
              </a:rPr>
              <a:t> 2 </a:t>
            </a:r>
            <a:r>
              <a:rPr lang="el-GR" altLang="el-GR" sz="2000" dirty="0">
                <a:latin typeface="+mj-lt"/>
              </a:rPr>
              <a:t>στιβάδες</a:t>
            </a:r>
            <a:r>
              <a:rPr lang="en-GB" altLang="el-GR" sz="2000" dirty="0">
                <a:latin typeface="+mj-lt"/>
              </a:rPr>
              <a:t> </a:t>
            </a:r>
            <a:r>
              <a:rPr lang="el-GR" altLang="el-GR" sz="2000" dirty="0">
                <a:latin typeface="+mj-lt"/>
              </a:rPr>
              <a:t>του</a:t>
            </a:r>
            <a:r>
              <a:rPr lang="en-GB" altLang="el-GR" sz="2000" dirty="0">
                <a:latin typeface="+mj-lt"/>
              </a:rPr>
              <a:t> </a:t>
            </a:r>
            <a:r>
              <a:rPr lang="el-GR" altLang="el-GR" sz="2000" dirty="0">
                <a:latin typeface="+mj-lt"/>
              </a:rPr>
              <a:t>μυϊκού</a:t>
            </a:r>
            <a:r>
              <a:rPr lang="en-GB" altLang="el-GR" sz="2000" dirty="0">
                <a:latin typeface="+mj-lt"/>
              </a:rPr>
              <a:t> </a:t>
            </a:r>
            <a:r>
              <a:rPr lang="el-GR" altLang="el-GR" sz="2000" dirty="0">
                <a:latin typeface="+mj-lt"/>
              </a:rPr>
              <a:t>χιτώνα</a:t>
            </a:r>
            <a:r>
              <a:rPr lang="en-GB" altLang="el-GR" sz="2000" dirty="0">
                <a:latin typeface="+mj-lt"/>
              </a:rPr>
              <a:t>; </a:t>
            </a:r>
            <a:r>
              <a:rPr lang="el-GR" altLang="el-GR" sz="2000" dirty="0">
                <a:latin typeface="+mj-lt"/>
              </a:rPr>
              <a:t>και</a:t>
            </a:r>
            <a:r>
              <a:rPr lang="en-GB" altLang="el-GR" sz="2000" dirty="0">
                <a:latin typeface="+mj-lt"/>
              </a:rPr>
              <a:t> </a:t>
            </a:r>
            <a:endParaRPr lang="el-GR" altLang="el-GR" sz="2000" dirty="0">
              <a:latin typeface="+mj-lt"/>
            </a:endParaRPr>
          </a:p>
          <a:p>
            <a:pPr marL="457200" indent="-457200" fontAlgn="auto">
              <a:spcAft>
                <a:spcPts val="0"/>
              </a:spcAft>
              <a:buFont typeface="Arial" pitchFamily="34" charset="0"/>
              <a:buAutoNum type="arabicParenBoth"/>
            </a:pPr>
            <a:r>
              <a:rPr lang="el-GR" altLang="el-GR" sz="2000" dirty="0">
                <a:latin typeface="+mj-lt"/>
              </a:rPr>
              <a:t>ο</a:t>
            </a:r>
            <a:r>
              <a:rPr lang="en-GB" altLang="el-GR" sz="2000" dirty="0">
                <a:latin typeface="+mj-lt"/>
              </a:rPr>
              <a:t> </a:t>
            </a:r>
            <a:r>
              <a:rPr lang="el-GR" altLang="el-GR" sz="2000" dirty="0">
                <a:latin typeface="+mj-lt"/>
              </a:rPr>
              <a:t>ορογόνος</a:t>
            </a:r>
            <a:r>
              <a:rPr lang="en-GB" altLang="el-GR" sz="2000" dirty="0">
                <a:latin typeface="+mj-lt"/>
              </a:rPr>
              <a:t>. </a:t>
            </a:r>
            <a:endParaRPr lang="el-GR" altLang="el-GR" sz="2000" dirty="0">
              <a:latin typeface="+mj-lt"/>
            </a:endParaRPr>
          </a:p>
        </p:txBody>
      </p:sp>
      <p:sp>
        <p:nvSpPr>
          <p:cNvPr id="7" name="Rectangle 6"/>
          <p:cNvSpPr/>
          <p:nvPr/>
        </p:nvSpPr>
        <p:spPr>
          <a:xfrm>
            <a:off x="4067318" y="5323921"/>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37897413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Autofit/>
          </a:bodyPr>
          <a:lstStyle/>
          <a:p>
            <a:r>
              <a:rPr lang="el-GR" altLang="el-GR" sz="3600" dirty="0"/>
              <a:t>Ιστολογική εικόνα βλεννογόνου ειλεού σε μεσαία μεγέθυνση (20</a:t>
            </a:r>
            <a:r>
              <a:rPr lang="en-GB" altLang="el-GR" sz="3600" dirty="0"/>
              <a:t>x</a:t>
            </a:r>
            <a:r>
              <a:rPr lang="el-GR" altLang="el-GR" sz="3600" dirty="0" smtClean="0"/>
              <a:t>) </a:t>
            </a:r>
            <a:r>
              <a:rPr lang="el-GR" altLang="el-GR" sz="2800" b="0" dirty="0" smtClean="0"/>
              <a:t>(1/2)</a:t>
            </a:r>
            <a:endParaRPr lang="el-GR" altLang="el-GR" sz="2800" b="0" dirty="0">
              <a:solidFill>
                <a:srgbClr val="FF9900"/>
              </a:solidFill>
            </a:endParaRPr>
          </a:p>
        </p:txBody>
      </p:sp>
      <p:sp>
        <p:nvSpPr>
          <p:cNvPr id="224259" name="Rectangle 3"/>
          <p:cNvSpPr>
            <a:spLocks noGrp="1" noChangeArrowheads="1"/>
          </p:cNvSpPr>
          <p:nvPr>
            <p:ph idx="1"/>
          </p:nvPr>
        </p:nvSpPr>
        <p:spPr>
          <a:xfrm>
            <a:off x="457200" y="1196752"/>
            <a:ext cx="4042792" cy="5040560"/>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Both"/>
            </a:pPr>
            <a:r>
              <a:rPr lang="el-GR" altLang="el-GR" sz="2000" dirty="0" smtClean="0"/>
              <a:t>λάχνες</a:t>
            </a:r>
            <a:r>
              <a:rPr lang="el-GR" altLang="el-GR" sz="2000" dirty="0"/>
              <a:t>, επενδυόμενες από μονόστιβο κυλινδρικό επιθήλιο αποτελούμενο από καλυκοειδή κύτταρα και απορροφητικά εντεροκύτταρα. </a:t>
            </a:r>
            <a:endParaRPr lang="el-GR" altLang="el-GR" sz="2000" dirty="0" smtClean="0"/>
          </a:p>
          <a:p>
            <a:pPr marL="450850" indent="0">
              <a:buNone/>
            </a:pPr>
            <a:r>
              <a:rPr lang="el-GR" altLang="el-GR" sz="2000" dirty="0" smtClean="0"/>
              <a:t>Παρουσία </a:t>
            </a:r>
            <a:r>
              <a:rPr lang="el-GR" altLang="el-GR" sz="2000" dirty="0"/>
              <a:t>πολύ κυτταροβριθούς  χαλαρού συνδετικού ιστού, τμήματος του χορίου, υποστηρίζων τις λάχνες όπως και πυρήνων περιπλανώμενων κυττάρων  (λεμφοκυττάρων και μακροφάγων) μεταξύ των κυλινδρικών κυττάρων του επιθηλίου.</a:t>
            </a:r>
            <a:r>
              <a:rPr lang="en-GB" altLang="el-GR" sz="2000" dirty="0"/>
              <a:t> </a:t>
            </a:r>
            <a:endParaRPr lang="el-GR" altLang="el-GR" sz="2000" dirty="0" smtClean="0"/>
          </a:p>
        </p:txBody>
      </p:sp>
      <p:pic>
        <p:nvPicPr>
          <p:cNvPr id="22426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412776"/>
            <a:ext cx="38989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27984" y="4435376"/>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36587681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Autofit/>
          </a:bodyPr>
          <a:lstStyle/>
          <a:p>
            <a:r>
              <a:rPr lang="el-GR" altLang="el-GR" sz="3600" dirty="0"/>
              <a:t>Ιστολογική εικόνα βλεννογόνου ειλεού σε μεσαία μεγέθυνση (20</a:t>
            </a:r>
            <a:r>
              <a:rPr lang="en-GB" altLang="el-GR" sz="3600" dirty="0"/>
              <a:t>x</a:t>
            </a:r>
            <a:r>
              <a:rPr lang="el-GR" altLang="el-GR" sz="3600" dirty="0"/>
              <a:t>) </a:t>
            </a:r>
            <a:r>
              <a:rPr lang="el-GR" altLang="el-GR" sz="2800" b="0" dirty="0" smtClean="0"/>
              <a:t>(2/2</a:t>
            </a:r>
            <a:r>
              <a:rPr lang="el-GR" altLang="el-GR" sz="2800" b="0" dirty="0"/>
              <a:t>)</a:t>
            </a:r>
            <a:endParaRPr lang="el-GR" altLang="el-GR" sz="3600" dirty="0">
              <a:solidFill>
                <a:srgbClr val="FF9900"/>
              </a:solidFill>
            </a:endParaRPr>
          </a:p>
        </p:txBody>
      </p:sp>
      <p:sp>
        <p:nvSpPr>
          <p:cNvPr id="224259" name="Rectangle 3"/>
          <p:cNvSpPr>
            <a:spLocks noGrp="1" noChangeArrowheads="1"/>
          </p:cNvSpPr>
          <p:nvPr>
            <p:ph idx="1"/>
          </p:nvPr>
        </p:nvSpPr>
        <p:spPr>
          <a:xfrm>
            <a:off x="457200" y="1196752"/>
            <a:ext cx="4042792" cy="5400600"/>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Font typeface="Wingdings" panose="05000000000000000000" pitchFamily="2" charset="2"/>
              <a:buAutoNum type="arabicParenBoth" startAt="2"/>
            </a:pPr>
            <a:r>
              <a:rPr lang="el-GR" altLang="el-GR" sz="2000" dirty="0"/>
              <a:t>εντερικοί αδένες (κρύπτες του </a:t>
            </a:r>
            <a:r>
              <a:rPr lang="en-GB" altLang="el-GR" sz="2000" dirty="0"/>
              <a:t>Lieberkuhn</a:t>
            </a:r>
            <a:r>
              <a:rPr lang="el-GR" altLang="el-GR" sz="2000" dirty="0"/>
              <a:t>) εκτεινόμενοι μέσα στο χόριο από τις βάσεις των λαχνών. Παρουσία των κυττάρων του </a:t>
            </a:r>
            <a:r>
              <a:rPr lang="en-GB" altLang="el-GR" sz="2000" dirty="0"/>
              <a:t>Paneth</a:t>
            </a:r>
            <a:r>
              <a:rPr lang="el-GR" altLang="el-GR" sz="2000" dirty="0"/>
              <a:t>, περιέχοντα ηωσινόφιλα κοκκία στις βάσεις των κρυπτών. </a:t>
            </a:r>
          </a:p>
          <a:p>
            <a:pPr marL="457200" indent="-457200">
              <a:buFont typeface="Wingdings" panose="05000000000000000000" pitchFamily="2" charset="2"/>
              <a:buAutoNum type="arabicParenBoth" startAt="2"/>
            </a:pPr>
            <a:r>
              <a:rPr lang="el-GR" altLang="el-GR" sz="2000" dirty="0"/>
              <a:t>βλεννογόνιος μυϊκή στιβάδα, ευρισκόμενη στις βάσεις των εντερικών αδένων που αποτελεί το διαχωριστικό όριο του βλεννογόνου από τον υποκείμενο υποβλεννογόνιο   χιτώνα από χαλαρό συνδετικό ιστό. Χρώση= </a:t>
            </a:r>
            <a:r>
              <a:rPr lang="en-GB" altLang="el-GR" sz="2000" dirty="0"/>
              <a:t>H</a:t>
            </a:r>
            <a:r>
              <a:rPr lang="el-GR" altLang="el-GR" sz="2000" dirty="0"/>
              <a:t>&amp;</a:t>
            </a:r>
            <a:r>
              <a:rPr lang="en-GB" altLang="el-GR" sz="2000" dirty="0"/>
              <a:t>E</a:t>
            </a:r>
            <a:r>
              <a:rPr lang="el-GR" altLang="el-GR" sz="2000" dirty="0"/>
              <a:t>.</a:t>
            </a:r>
          </a:p>
        </p:txBody>
      </p:sp>
      <p:pic>
        <p:nvPicPr>
          <p:cNvPr id="22426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412776"/>
            <a:ext cx="38989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51422" y="4435376"/>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863795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a:bodyPr>
          <a:lstStyle/>
          <a:p>
            <a:r>
              <a:rPr lang="el-GR" altLang="el-GR" sz="3600" dirty="0" smtClean="0"/>
              <a:t>Σκωληκοειδής </a:t>
            </a:r>
            <a:r>
              <a:rPr lang="el-GR" altLang="el-GR" sz="2800" b="0" dirty="0" smtClean="0"/>
              <a:t>(1/3)</a:t>
            </a:r>
            <a:endParaRPr lang="el-GR" altLang="el-GR" sz="3600" b="0" dirty="0">
              <a:solidFill>
                <a:srgbClr val="FF9900"/>
              </a:solidFill>
            </a:endParaRPr>
          </a:p>
        </p:txBody>
      </p:sp>
      <p:sp>
        <p:nvSpPr>
          <p:cNvPr id="225283"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Η </a:t>
            </a:r>
            <a:r>
              <a:rPr lang="el-GR" altLang="el-GR" sz="2000" dirty="0"/>
              <a:t>σκωληκοειδής στο βλεννογόνο της έχει απλούς σωληνοειδείς αδένες (1). </a:t>
            </a:r>
            <a:endParaRPr lang="el-GR" altLang="el-GR" sz="2000" dirty="0" smtClean="0"/>
          </a:p>
          <a:p>
            <a:pPr marL="0" indent="0">
              <a:buNone/>
            </a:pPr>
            <a:r>
              <a:rPr lang="el-GR" altLang="el-GR" sz="2000" dirty="0" smtClean="0"/>
              <a:t>Διακρίνονται </a:t>
            </a:r>
            <a:r>
              <a:rPr lang="el-GR" altLang="el-GR" sz="2000" dirty="0"/>
              <a:t>ακόμη το καλυπτήριο επιθήλιο (βέλη), το οποίο είναι μονόστιβο κυλινδρικό (βέλη) και λεμφοζίδια (2) στον βλεννογόνο της.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r>
              <a:rPr lang="el-GR" altLang="el-GR" sz="2000" dirty="0" smtClean="0"/>
              <a:t>)</a:t>
            </a:r>
            <a:endParaRPr lang="el-GR" altLang="el-GR" sz="2400" dirty="0"/>
          </a:p>
        </p:txBody>
      </p:sp>
      <p:pic>
        <p:nvPicPr>
          <p:cNvPr id="22528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7966" y="1340768"/>
            <a:ext cx="3672408" cy="48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45958" y="620336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221691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r>
              <a:rPr lang="el-GR" altLang="el-GR" sz="3600" dirty="0"/>
              <a:t>Σκωληκοειδής </a:t>
            </a:r>
            <a:r>
              <a:rPr lang="el-GR" altLang="el-GR" sz="2800" b="0" dirty="0" smtClean="0"/>
              <a:t>(2/3</a:t>
            </a:r>
            <a:r>
              <a:rPr lang="el-GR" altLang="el-GR" sz="2800" b="0" dirty="0"/>
              <a:t>)</a:t>
            </a:r>
            <a:endParaRPr lang="el-GR" altLang="el-GR" sz="3600" dirty="0">
              <a:solidFill>
                <a:srgbClr val="FF9900"/>
              </a:solidFill>
            </a:endParaRPr>
          </a:p>
        </p:txBody>
      </p:sp>
      <p:sp>
        <p:nvSpPr>
          <p:cNvPr id="229379" name="Rectangle 3"/>
          <p:cNvSpPr>
            <a:spLocks noGrp="1" noChangeArrowheads="1"/>
          </p:cNvSpPr>
          <p:nvPr>
            <p:ph idx="1"/>
          </p:nvPr>
        </p:nvSpPr>
        <p:spPr>
          <a:xfrm>
            <a:off x="4644008" y="1196752"/>
            <a:ext cx="4186808" cy="5040560"/>
          </a:xfrm>
        </p:spPr>
        <p:txBody>
          <a:bodyPr>
            <a:normAutofit/>
          </a:bodyPr>
          <a:lstStyle/>
          <a:p>
            <a:pPr marL="0" indent="0">
              <a:buNone/>
            </a:pPr>
            <a:r>
              <a:rPr lang="el-GR" altLang="el-GR" sz="2000" dirty="0" smtClean="0"/>
              <a:t>Λεπτομέρεια </a:t>
            </a:r>
            <a:r>
              <a:rPr lang="el-GR" altLang="el-GR" sz="2000" dirty="0"/>
              <a:t>της προηγούμενης εικόνας σε μεγάλη μεγέθυνση. </a:t>
            </a:r>
            <a:endParaRPr lang="el-GR" altLang="el-GR" sz="2000" dirty="0" smtClean="0"/>
          </a:p>
          <a:p>
            <a:pPr marL="0" indent="0">
              <a:buNone/>
            </a:pPr>
            <a:r>
              <a:rPr lang="el-GR" altLang="el-GR" sz="2000" dirty="0" smtClean="0"/>
              <a:t>Οι </a:t>
            </a:r>
            <a:r>
              <a:rPr lang="el-GR" altLang="el-GR" sz="2000" dirty="0"/>
              <a:t>σωληνοειδείς αδένες της σκωληκοειδούς έχουν καλυκοειδή κύτταρα που παράγουν βλέννη. (χρώση αιματοξυλίνη-εωσίνη, μεγέθυνση Χ100)</a:t>
            </a:r>
          </a:p>
        </p:txBody>
      </p:sp>
      <p:pic>
        <p:nvPicPr>
          <p:cNvPr id="229388"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536" y="1268760"/>
            <a:ext cx="3845750" cy="51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9142" y="639633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Ιατρικό </a:t>
            </a:r>
            <a:r>
              <a:rPr lang="el-GR" sz="1200" dirty="0">
                <a:solidFill>
                  <a:schemeClr val="tx1">
                    <a:lumMod val="75000"/>
                    <a:lumOff val="25000"/>
                  </a:schemeClr>
                </a:solidFill>
                <a:latin typeface="+mn-lt"/>
              </a:rPr>
              <a:t>Τμήμα, Α.Π.Θ</a:t>
            </a:r>
            <a:r>
              <a:rPr lang="el-GR" sz="1200" dirty="0" smtClean="0">
                <a:solidFill>
                  <a:schemeClr val="tx1">
                    <a:lumMod val="75000"/>
                    <a:lumOff val="25000"/>
                  </a:schemeClr>
                </a:solidFill>
                <a:latin typeface="+mn-lt"/>
              </a:rPr>
              <a:t>.</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0512551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r>
              <a:rPr lang="el-GR" altLang="el-GR" sz="3600" dirty="0"/>
              <a:t>Σκωληκοειδής </a:t>
            </a:r>
            <a:r>
              <a:rPr lang="el-GR" altLang="el-GR" sz="2800" b="0" dirty="0" smtClean="0"/>
              <a:t>(3/3</a:t>
            </a:r>
            <a:r>
              <a:rPr lang="el-GR" altLang="el-GR" sz="2800" b="0" dirty="0"/>
              <a:t>)</a:t>
            </a:r>
            <a:endParaRPr lang="el-GR" altLang="el-GR" sz="3600" dirty="0">
              <a:solidFill>
                <a:srgbClr val="FF9900"/>
              </a:solidFill>
            </a:endParaRPr>
          </a:p>
        </p:txBody>
      </p:sp>
      <p:sp>
        <p:nvSpPr>
          <p:cNvPr id="228355" name="Rectangle 3"/>
          <p:cNvSpPr>
            <a:spLocks noGrp="1" noChangeArrowheads="1"/>
          </p:cNvSpPr>
          <p:nvPr>
            <p:ph idx="1"/>
          </p:nvPr>
        </p:nvSpPr>
        <p:spPr>
          <a:xfrm>
            <a:off x="457200" y="1196752"/>
            <a:ext cx="3538736" cy="5040560"/>
          </a:xfrm>
        </p:spPr>
        <p:txBody>
          <a:bodyPr>
            <a:normAutofit/>
          </a:bodyPr>
          <a:lstStyle/>
          <a:p>
            <a:pPr marL="0" indent="0">
              <a:buNone/>
            </a:pPr>
            <a:r>
              <a:rPr lang="el-GR" altLang="el-GR" sz="2000" dirty="0" smtClean="0"/>
              <a:t>Η </a:t>
            </a:r>
            <a:r>
              <a:rPr lang="el-GR" altLang="el-GR" sz="2000" dirty="0"/>
              <a:t>ίδια ιστολογική εικόνα σε πολύ μεγάλη μεγέθυνση. </a:t>
            </a:r>
            <a:endParaRPr lang="el-GR" altLang="el-GR" sz="2000" dirty="0" smtClean="0"/>
          </a:p>
          <a:p>
            <a:pPr marL="0" indent="0">
              <a:buNone/>
            </a:pPr>
            <a:r>
              <a:rPr lang="el-GR" altLang="el-GR" sz="2000" dirty="0" smtClean="0"/>
              <a:t>Τα </a:t>
            </a:r>
            <a:r>
              <a:rPr lang="el-GR" altLang="el-GR" sz="2000" dirty="0"/>
              <a:t>καλυκοειδή κύτταρα έχουν τον πυρήνα στη βάση τους και στο κυτταρόπλασμα τους εμφανίζουν κενοτόπιο βλέννης (βέλη). </a:t>
            </a:r>
            <a:endParaRPr lang="el-GR" altLang="el-GR" sz="2000" dirty="0" smtClean="0"/>
          </a:p>
          <a:p>
            <a:pPr marL="0" indent="0">
              <a:buNone/>
            </a:pPr>
            <a:r>
              <a:rPr lang="el-GR" altLang="el-GR" sz="2000" dirty="0" smtClean="0"/>
              <a:t>Στο </a:t>
            </a:r>
            <a:r>
              <a:rPr lang="el-GR" altLang="el-GR" sz="2000" dirty="0"/>
              <a:t>γύρω χόριο υπάρχουν άφθονα λεμφοκύτταρα και πλασμοκύτταρα. (χρώση αιματοξυλίνη-εωσίνη, μεγέθυνση Χ400)</a:t>
            </a:r>
          </a:p>
        </p:txBody>
      </p:sp>
      <p:pic>
        <p:nvPicPr>
          <p:cNvPr id="22835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1268760"/>
            <a:ext cx="3792190" cy="505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55976" y="635799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13981487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normAutofit/>
          </a:bodyPr>
          <a:lstStyle/>
          <a:p>
            <a:pPr>
              <a:lnSpc>
                <a:spcPct val="80000"/>
              </a:lnSpc>
            </a:pPr>
            <a:r>
              <a:rPr lang="el-GR" altLang="el-GR" sz="3600" dirty="0"/>
              <a:t>Σκωληκοειδή</a:t>
            </a:r>
            <a:r>
              <a:rPr lang="en-GB" altLang="el-GR" sz="3600" dirty="0"/>
              <a:t> </a:t>
            </a:r>
            <a:r>
              <a:rPr lang="el-GR" altLang="el-GR" sz="3600" dirty="0" smtClean="0"/>
              <a:t>απόφυση </a:t>
            </a:r>
            <a:r>
              <a:rPr lang="el-GR" altLang="el-GR" sz="3200" b="0" dirty="0" smtClean="0"/>
              <a:t>(1/2)</a:t>
            </a:r>
            <a:endParaRPr lang="el-GR" altLang="el-GR" sz="3200" b="0" dirty="0"/>
          </a:p>
        </p:txBody>
      </p:sp>
      <p:sp>
        <p:nvSpPr>
          <p:cNvPr id="269315" name="Rectangle 3"/>
          <p:cNvSpPr>
            <a:spLocks noGrp="1" noChangeArrowheads="1"/>
          </p:cNvSpPr>
          <p:nvPr>
            <p:ph idx="1"/>
          </p:nvPr>
        </p:nvSpPr>
        <p:spPr>
          <a:xfrm>
            <a:off x="457200" y="1196752"/>
            <a:ext cx="8229600" cy="792088"/>
          </a:xfrm>
        </p:spPr>
        <p:txBody>
          <a:bodyPr>
            <a:normAutofit/>
          </a:bodyPr>
          <a:lstStyle/>
          <a:p>
            <a:pPr marL="0" indent="0">
              <a:lnSpc>
                <a:spcPct val="80000"/>
              </a:lnSpc>
              <a:buNone/>
            </a:pPr>
            <a:r>
              <a:rPr lang="el-GR" altLang="el-GR" sz="2000" dirty="0" smtClean="0"/>
              <a:t>Ιστολογική </a:t>
            </a:r>
            <a:r>
              <a:rPr lang="el-GR" altLang="el-GR" sz="2000" dirty="0"/>
              <a:t>εικόνα σκωληκοειδούς σε μικρή μεγέθυνση (4x). </a:t>
            </a:r>
            <a:endParaRPr lang="el-GR" altLang="el-GR" sz="2000" dirty="0" smtClean="0"/>
          </a:p>
          <a:p>
            <a:pPr marL="0" indent="0">
              <a:lnSpc>
                <a:spcPct val="80000"/>
              </a:lnSpc>
              <a:buNone/>
            </a:pPr>
            <a:r>
              <a:rPr lang="el-GR" altLang="el-GR" sz="2000" dirty="0" smtClean="0"/>
              <a:t>Παρατηρούνται </a:t>
            </a:r>
            <a:r>
              <a:rPr lang="el-GR" altLang="el-GR" sz="2000" dirty="0"/>
              <a:t>από πάνω δεξιά προς τα κάτω αριστερά: </a:t>
            </a:r>
            <a:endParaRPr lang="el-GR" altLang="el-GR" sz="2000" dirty="0" smtClean="0"/>
          </a:p>
        </p:txBody>
      </p:sp>
      <p:pic>
        <p:nvPicPr>
          <p:cNvPr id="26931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920" y="1949269"/>
            <a:ext cx="5010728" cy="38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844824"/>
            <a:ext cx="3456384" cy="5016758"/>
          </a:xfrm>
          <a:prstGeom prst="rect">
            <a:avLst/>
          </a:prstGeom>
        </p:spPr>
        <p:txBody>
          <a:bodyPr wrap="square">
            <a:spAutoFit/>
          </a:bodyPr>
          <a:lstStyle/>
          <a:p>
            <a:pPr marL="457200" indent="-457200">
              <a:buAutoNum type="arabicParenBoth"/>
            </a:pPr>
            <a:r>
              <a:rPr lang="el-GR" altLang="el-GR" sz="2000" dirty="0">
                <a:latin typeface="+mj-lt"/>
              </a:rPr>
              <a:t>ο βλεννογόννος περιέχων τις κρύπτες του </a:t>
            </a:r>
            <a:r>
              <a:rPr lang="en-GB" altLang="el-GR" sz="2000" dirty="0">
                <a:latin typeface="+mj-lt"/>
              </a:rPr>
              <a:t>Lieberkuhn</a:t>
            </a:r>
            <a:r>
              <a:rPr lang="el-GR" altLang="el-GR" sz="2000" dirty="0">
                <a:latin typeface="+mj-lt"/>
              </a:rPr>
              <a:t>, το χόριο, και η βλεννογόνιος μυϊκή στιβάδα; </a:t>
            </a:r>
          </a:p>
          <a:p>
            <a:pPr marL="457200" indent="-457200">
              <a:buAutoNum type="arabicParenBoth"/>
            </a:pPr>
            <a:r>
              <a:rPr lang="el-GR" altLang="el-GR" sz="2000" dirty="0">
                <a:latin typeface="+mj-lt"/>
              </a:rPr>
              <a:t>ο υποβλεννογόνιος, περιέχων πολλές αθροίσεις λεμφοειδών κυττάρων και λεμφοζιδίων, συχνά με βλαστικά κέντρα; </a:t>
            </a:r>
          </a:p>
          <a:p>
            <a:pPr marL="457200" indent="-457200">
              <a:buAutoNum type="arabicParenBoth"/>
            </a:pPr>
            <a:r>
              <a:rPr lang="el-GR" altLang="el-GR" sz="2000" dirty="0">
                <a:latin typeface="+mj-lt"/>
              </a:rPr>
              <a:t>η διπλή στιβάδα μυϊκού χιτώνα; και </a:t>
            </a:r>
          </a:p>
          <a:p>
            <a:pPr marL="457200" indent="-457200">
              <a:buAutoNum type="arabicParenBoth"/>
            </a:pPr>
            <a:r>
              <a:rPr lang="el-GR" altLang="el-GR" sz="2000" dirty="0">
                <a:latin typeface="+mj-lt"/>
              </a:rPr>
              <a:t>ο καλύπτον την σκωληκοειδή ορογόνος.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 </a:t>
            </a:r>
          </a:p>
        </p:txBody>
      </p:sp>
      <p:sp>
        <p:nvSpPr>
          <p:cNvPr id="7" name="Rectangle 6"/>
          <p:cNvSpPr/>
          <p:nvPr/>
        </p:nvSpPr>
        <p:spPr>
          <a:xfrm>
            <a:off x="3707904" y="5833807"/>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203263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normAutofit/>
          </a:bodyPr>
          <a:lstStyle/>
          <a:p>
            <a:pPr>
              <a:lnSpc>
                <a:spcPct val="80000"/>
              </a:lnSpc>
            </a:pPr>
            <a:r>
              <a:rPr lang="el-GR" altLang="el-GR" sz="3600" dirty="0"/>
              <a:t>Σκωληκοειδή</a:t>
            </a:r>
            <a:r>
              <a:rPr lang="en-GB" altLang="el-GR" sz="3600" dirty="0"/>
              <a:t> </a:t>
            </a:r>
            <a:r>
              <a:rPr lang="el-GR" altLang="el-GR" sz="3600" dirty="0"/>
              <a:t>απόφυση </a:t>
            </a:r>
            <a:r>
              <a:rPr lang="el-GR" altLang="el-GR" sz="3200" b="0" dirty="0" smtClean="0"/>
              <a:t>(2/2</a:t>
            </a:r>
            <a:r>
              <a:rPr lang="el-GR" altLang="el-GR" sz="3200" b="0" dirty="0"/>
              <a:t>)</a:t>
            </a:r>
            <a:endParaRPr lang="el-GR" altLang="el-GR" sz="3600" dirty="0"/>
          </a:p>
        </p:txBody>
      </p:sp>
      <p:sp>
        <p:nvSpPr>
          <p:cNvPr id="251907" name="Rectangle 3"/>
          <p:cNvSpPr>
            <a:spLocks noGrp="1" noChangeArrowheads="1"/>
          </p:cNvSpPr>
          <p:nvPr>
            <p:ph idx="1"/>
          </p:nvPr>
        </p:nvSpPr>
        <p:spPr>
          <a:xfrm>
            <a:off x="457200" y="1196752"/>
            <a:ext cx="8229600" cy="576064"/>
          </a:xfrm>
        </p:spPr>
        <p:txBody>
          <a:bodyPr>
            <a:normAutofit/>
          </a:bodyPr>
          <a:lstStyle/>
          <a:p>
            <a:pPr marL="0" indent="0">
              <a:buNone/>
            </a:pPr>
            <a:r>
              <a:rPr lang="el-GR" altLang="el-GR" sz="2000" dirty="0" smtClean="0"/>
              <a:t>Η </a:t>
            </a:r>
            <a:r>
              <a:rPr lang="el-GR" altLang="el-GR" sz="2000" dirty="0"/>
              <a:t>ίδια ιστολογική εικόνα σε μεγαλύτερη μεγέθυνση (10x). Παρατηρούνται</a:t>
            </a:r>
            <a:r>
              <a:rPr lang="el-GR" altLang="el-GR" sz="2000" dirty="0" smtClean="0"/>
              <a:t>:</a:t>
            </a:r>
            <a:endParaRPr lang="el-GR" altLang="el-GR" sz="2000" dirty="0"/>
          </a:p>
        </p:txBody>
      </p:sp>
      <p:pic>
        <p:nvPicPr>
          <p:cNvPr id="25190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0892" y="1700809"/>
            <a:ext cx="481985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555340"/>
            <a:ext cx="3265356" cy="3785652"/>
          </a:xfrm>
          <a:prstGeom prst="rect">
            <a:avLst/>
          </a:prstGeom>
        </p:spPr>
        <p:txBody>
          <a:bodyPr wrap="square">
            <a:spAutoFit/>
          </a:bodyPr>
          <a:lstStyle/>
          <a:p>
            <a:pPr marL="0" indent="0">
              <a:buNone/>
            </a:pPr>
            <a:r>
              <a:rPr lang="el-GR" altLang="el-GR" sz="2000" dirty="0">
                <a:latin typeface="+mj-lt"/>
              </a:rPr>
              <a:t>(1) ο βλεννογόνος, περιέχων τις κρύπτες του </a:t>
            </a:r>
            <a:r>
              <a:rPr lang="en-GB" altLang="el-GR" sz="2000" dirty="0">
                <a:latin typeface="+mj-lt"/>
              </a:rPr>
              <a:t>Lieberkuhn</a:t>
            </a:r>
            <a:r>
              <a:rPr lang="el-GR" altLang="el-GR" sz="2000" dirty="0">
                <a:latin typeface="+mj-lt"/>
              </a:rPr>
              <a:t> (επενδυόμενες από μονόστιβο κυλινδρικό επιθήλιο με πολυάριθμα καλυκοειδή κύτταρα), το χόριο και η βλεννογόνιος μυϊκή στιβάδα; </a:t>
            </a:r>
          </a:p>
          <a:p>
            <a:pPr marL="0" indent="0">
              <a:buNone/>
            </a:pPr>
            <a:r>
              <a:rPr lang="el-GR" altLang="el-GR" sz="2000" dirty="0">
                <a:latin typeface="+mj-lt"/>
              </a:rPr>
              <a:t>(2) ο υποβλεννογόνιος, περιέχων πυκνές αθροίσεις λεμφοειδών κυττάρων. Χρώση=</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519411" y="5445224"/>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1720831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116632"/>
            <a:ext cx="9144000" cy="908720"/>
          </a:xfrm>
        </p:spPr>
        <p:txBody>
          <a:bodyPr>
            <a:normAutofit/>
          </a:bodyPr>
          <a:lstStyle/>
          <a:p>
            <a:r>
              <a:rPr lang="el-GR" altLang="el-GR" sz="3600" dirty="0" smtClean="0"/>
              <a:t>Βλεννογόνος</a:t>
            </a:r>
            <a:r>
              <a:rPr lang="en-GB" altLang="el-GR" sz="3600" dirty="0" smtClean="0"/>
              <a:t> </a:t>
            </a:r>
            <a:r>
              <a:rPr lang="el-GR" altLang="el-GR" sz="3600" dirty="0"/>
              <a:t>Δωδεκαδακτύλου</a:t>
            </a:r>
            <a:r>
              <a:rPr lang="en-GB" altLang="el-GR" sz="3600" dirty="0"/>
              <a:t> </a:t>
            </a:r>
            <a:r>
              <a:rPr lang="el-GR" altLang="el-GR" sz="3600" dirty="0" smtClean="0"/>
              <a:t>-</a:t>
            </a:r>
            <a:r>
              <a:rPr lang="en-GB" altLang="el-GR" sz="3600" dirty="0" smtClean="0"/>
              <a:t> </a:t>
            </a:r>
            <a:r>
              <a:rPr lang="el-GR" altLang="el-GR" sz="3600" dirty="0" smtClean="0"/>
              <a:t>Λάχνες </a:t>
            </a:r>
            <a:r>
              <a:rPr lang="el-GR" altLang="el-GR" sz="2400" b="0" dirty="0" smtClean="0">
                <a:solidFill>
                  <a:prstClr val="black"/>
                </a:solidFill>
              </a:rPr>
              <a:t>(2/3)</a:t>
            </a:r>
            <a:endParaRPr lang="el-GR" altLang="el-GR" sz="3600" dirty="0"/>
          </a:p>
        </p:txBody>
      </p:sp>
      <p:sp>
        <p:nvSpPr>
          <p:cNvPr id="186371" name="Rectangle 3"/>
          <p:cNvSpPr>
            <a:spLocks noGrp="1" noChangeArrowheads="1"/>
          </p:cNvSpPr>
          <p:nvPr>
            <p:ph idx="1"/>
          </p:nvPr>
        </p:nvSpPr>
        <p:spPr>
          <a:xfrm>
            <a:off x="457200" y="1196752"/>
            <a:ext cx="4186808" cy="5040560"/>
          </a:xfrm>
        </p:spPr>
        <p:txBody>
          <a:bodyPr>
            <a:normAutofit/>
          </a:bodyPr>
          <a:lstStyle/>
          <a:p>
            <a:pPr marL="0" indent="0">
              <a:buNone/>
            </a:pPr>
            <a:r>
              <a:rPr lang="el-GR" altLang="el-GR" sz="2000" dirty="0" smtClean="0"/>
              <a:t>Οι </a:t>
            </a:r>
            <a:r>
              <a:rPr lang="el-GR" altLang="el-GR" sz="2000" dirty="0"/>
              <a:t>μικροί βαθυχρωματικοί πυρήνες εντός του επιθηλίου ανήκουν σε λεμφοκύτταρα που εισέρχονται στο διάστημα μεταξύ των κυττάρων. Παρουσία πολυαρίθμων τριχοειδών, που αποτελούν τμήματα του τριχοειδικού δικτύου των λαχνών. Παρουσία βαθυχρωματικής γραμμής στα κορυφαία τμήματα των επιθηλιακών κυττάρων, που υποδηλώνει την θέση του τελικού δικτύου κυτταροσκελετικών ινιδίων συνδεομένων με τα κορυφαία ενωτικά συμπλέγματα. Χρώση</a:t>
            </a:r>
            <a:r>
              <a:rPr lang="en-GB" altLang="el-GR" sz="2000" dirty="0"/>
              <a:t> = H&amp;E.</a:t>
            </a:r>
            <a:endParaRPr lang="el-GR" altLang="el-GR" sz="20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1268760"/>
            <a:ext cx="4468274" cy="3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91472" y="473439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879368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r>
              <a:rPr lang="el-GR" altLang="el-GR" sz="3600" dirty="0" smtClean="0"/>
              <a:t>Τοίχωμα </a:t>
            </a:r>
            <a:r>
              <a:rPr lang="el-GR" altLang="el-GR" sz="3600" dirty="0"/>
              <a:t>του παχέος </a:t>
            </a:r>
            <a:r>
              <a:rPr lang="el-GR" altLang="el-GR" sz="3600" dirty="0" smtClean="0"/>
              <a:t>εντέρου </a:t>
            </a:r>
            <a:r>
              <a:rPr lang="el-GR" altLang="el-GR" sz="2800" b="0" dirty="0" smtClean="0"/>
              <a:t>(1/2)</a:t>
            </a:r>
            <a:endParaRPr lang="el-GR" altLang="el-GR" sz="2800" b="0" dirty="0">
              <a:solidFill>
                <a:srgbClr val="FF9900"/>
              </a:solidFill>
            </a:endParaRPr>
          </a:p>
        </p:txBody>
      </p:sp>
      <p:sp>
        <p:nvSpPr>
          <p:cNvPr id="252931" name="Rectangle 3"/>
          <p:cNvSpPr>
            <a:spLocks noGrp="1" noChangeArrowheads="1"/>
          </p:cNvSpPr>
          <p:nvPr>
            <p:ph idx="1"/>
          </p:nvPr>
        </p:nvSpPr>
        <p:spPr>
          <a:xfrm>
            <a:off x="457200" y="1196752"/>
            <a:ext cx="3610744" cy="5040560"/>
          </a:xfrm>
        </p:spPr>
        <p:txBody>
          <a:bodyPr>
            <a:normAutofit/>
          </a:bodyPr>
          <a:lstStyle/>
          <a:p>
            <a:pPr marL="0" indent="0">
              <a:lnSpc>
                <a:spcPct val="80000"/>
              </a:lnSpc>
              <a:buNone/>
            </a:pPr>
            <a:r>
              <a:rPr lang="el-GR" altLang="el-GR" sz="2000" dirty="0" smtClean="0"/>
              <a:t>Το </a:t>
            </a:r>
            <a:r>
              <a:rPr lang="el-GR" altLang="el-GR" sz="2000" dirty="0"/>
              <a:t>τοίχωμα του παχέος εντέρου έχει βλεννογόνο με απλούς σωληνοειδείς αδένες, βλεννογόνια μυϊκή στιβάδα (2), υποβλεννογόνιο χιτώνα (3), μυϊκό χιτώνα και ορογόνο. (χρώση αιματοξυλίνη-εωσίνη, μεγέθυνση Χ50</a:t>
            </a:r>
            <a:r>
              <a:rPr lang="el-GR" altLang="el-GR" sz="2000" dirty="0" smtClean="0"/>
              <a:t>)</a:t>
            </a:r>
            <a:endParaRPr lang="el-GR" altLang="el-GR" sz="2000" dirty="0"/>
          </a:p>
        </p:txBody>
      </p:sp>
      <p:pic>
        <p:nvPicPr>
          <p:cNvPr id="25293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7944" y="1324632"/>
            <a:ext cx="4460902" cy="36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936" y="494785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029521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normAutofit/>
          </a:bodyPr>
          <a:lstStyle/>
          <a:p>
            <a:r>
              <a:rPr lang="el-GR" altLang="el-GR" sz="3600" dirty="0"/>
              <a:t>Τοίχωμα του παχέος εντέρου </a:t>
            </a:r>
            <a:r>
              <a:rPr lang="el-GR" altLang="el-GR" sz="2800" b="0" dirty="0" smtClean="0"/>
              <a:t>(2/2</a:t>
            </a:r>
            <a:r>
              <a:rPr lang="el-GR" altLang="el-GR" sz="2800" b="0" dirty="0"/>
              <a:t>)</a:t>
            </a:r>
            <a:endParaRPr lang="el-GR" altLang="el-GR" sz="3600" dirty="0">
              <a:solidFill>
                <a:srgbClr val="FF9900"/>
              </a:solidFill>
            </a:endParaRPr>
          </a:p>
        </p:txBody>
      </p:sp>
      <p:sp>
        <p:nvSpPr>
          <p:cNvPr id="253955" name="Rectangle 3"/>
          <p:cNvSpPr>
            <a:spLocks noGrp="1" noChangeArrowheads="1"/>
          </p:cNvSpPr>
          <p:nvPr>
            <p:ph idx="1"/>
          </p:nvPr>
        </p:nvSpPr>
        <p:spPr>
          <a:xfrm>
            <a:off x="457200" y="1196752"/>
            <a:ext cx="3034680" cy="5040560"/>
          </a:xfrm>
        </p:spPr>
        <p:txBody>
          <a:bodyPr>
            <a:normAutofit/>
          </a:bodyPr>
          <a:lstStyle/>
          <a:p>
            <a:pPr marL="0" indent="0">
              <a:buNone/>
            </a:pPr>
            <a:r>
              <a:rPr lang="el-GR" altLang="el-GR" sz="2000" dirty="0" smtClean="0"/>
              <a:t>Η </a:t>
            </a:r>
            <a:r>
              <a:rPr lang="el-GR" altLang="el-GR" sz="2000" dirty="0"/>
              <a:t>ίδια ιστολογική εικόνα σε μεγαλύτερη μεγέθυνση. Το τοίχωμα του παχέος εντέρου </a:t>
            </a:r>
            <a:r>
              <a:rPr lang="el-GR" altLang="el-GR" sz="2000" dirty="0" smtClean="0"/>
              <a:t>έχει</a:t>
            </a:r>
          </a:p>
          <a:p>
            <a:pPr marL="457200" indent="-457200">
              <a:buAutoNum type="arabicParenBoth"/>
            </a:pPr>
            <a:r>
              <a:rPr lang="el-GR" altLang="el-GR" sz="2000" dirty="0" smtClean="0"/>
              <a:t>βλεννογόνο </a:t>
            </a:r>
            <a:r>
              <a:rPr lang="el-GR" altLang="el-GR" sz="2000" dirty="0"/>
              <a:t>με απλούς σωληνοειδείς </a:t>
            </a:r>
            <a:r>
              <a:rPr lang="el-GR" altLang="el-GR" sz="2000" dirty="0" smtClean="0"/>
              <a:t>αδένες</a:t>
            </a:r>
            <a:r>
              <a:rPr lang="el-GR" altLang="el-GR" sz="2000" dirty="0"/>
              <a:t>, </a:t>
            </a:r>
            <a:endParaRPr lang="el-GR" altLang="el-GR" sz="2000" dirty="0" smtClean="0"/>
          </a:p>
          <a:p>
            <a:pPr marL="457200" indent="-457200">
              <a:buAutoNum type="arabicParenBoth"/>
            </a:pPr>
            <a:r>
              <a:rPr lang="el-GR" altLang="el-GR" sz="2000" dirty="0" smtClean="0"/>
              <a:t>βλεννογόνια </a:t>
            </a:r>
            <a:r>
              <a:rPr lang="el-GR" altLang="el-GR" sz="2000" dirty="0"/>
              <a:t>μυϊκή </a:t>
            </a:r>
            <a:r>
              <a:rPr lang="el-GR" altLang="el-GR" sz="2000" dirty="0" smtClean="0"/>
              <a:t>στιβάδα</a:t>
            </a:r>
            <a:r>
              <a:rPr lang="el-GR" altLang="el-GR" sz="2000" dirty="0"/>
              <a:t>, </a:t>
            </a:r>
            <a:endParaRPr lang="el-GR" altLang="el-GR" sz="2000" dirty="0" smtClean="0"/>
          </a:p>
          <a:p>
            <a:pPr marL="457200" indent="-457200">
              <a:buAutoNum type="arabicParenBoth"/>
            </a:pPr>
            <a:r>
              <a:rPr lang="el-GR" altLang="el-GR" sz="2000" dirty="0" smtClean="0"/>
              <a:t>υποβλεννογόνιο χιτώνα, </a:t>
            </a:r>
            <a:r>
              <a:rPr lang="el-GR" altLang="el-GR" sz="2000" dirty="0"/>
              <a:t>μυϊκό χιτώνα και ορογόνο (περιτόναιο). </a:t>
            </a:r>
            <a:endParaRPr lang="el-GR" altLang="el-GR" sz="2000" dirty="0" smtClean="0"/>
          </a:p>
          <a:p>
            <a:pPr marL="0" indent="0">
              <a:buNone/>
            </a:pPr>
            <a:r>
              <a:rPr lang="el-GR" altLang="el-GR" sz="2000" dirty="0" smtClean="0"/>
              <a:t>(</a:t>
            </a:r>
            <a:r>
              <a:rPr lang="el-GR" altLang="el-GR" sz="2000" dirty="0"/>
              <a:t>χρώση αιματοξυλίνη-εωσίνη, μεγέθυνση Χ100)</a:t>
            </a:r>
          </a:p>
        </p:txBody>
      </p:sp>
      <p:pic>
        <p:nvPicPr>
          <p:cNvPr id="25395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1268760"/>
            <a:ext cx="5246936" cy="393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665" y="520396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998835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Autofit/>
          </a:bodyPr>
          <a:lstStyle/>
          <a:p>
            <a:r>
              <a:rPr lang="el-GR" altLang="el-GR" sz="3600" dirty="0"/>
              <a:t>Ιστολογική εικόνα κόλου σε μικρή μεγέθυνση (4</a:t>
            </a:r>
            <a:r>
              <a:rPr lang="en-GB" altLang="el-GR" sz="3600" dirty="0"/>
              <a:t>x</a:t>
            </a:r>
            <a:r>
              <a:rPr lang="el-GR" altLang="el-GR" sz="3600" dirty="0" smtClean="0"/>
              <a:t>)</a:t>
            </a:r>
            <a:endParaRPr lang="el-GR" altLang="el-GR" sz="3600" dirty="0">
              <a:solidFill>
                <a:srgbClr val="FF9900"/>
              </a:solidFill>
            </a:endParaRPr>
          </a:p>
        </p:txBody>
      </p:sp>
      <p:sp>
        <p:nvSpPr>
          <p:cNvPr id="254979" name="Rectangle 3"/>
          <p:cNvSpPr>
            <a:spLocks noGrp="1" noChangeArrowheads="1"/>
          </p:cNvSpPr>
          <p:nvPr>
            <p:ph idx="1"/>
          </p:nvPr>
        </p:nvSpPr>
        <p:spPr>
          <a:xfrm>
            <a:off x="457200" y="1196752"/>
            <a:ext cx="4258816" cy="5400600"/>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R"/>
            </a:pPr>
            <a:r>
              <a:rPr lang="el-GR" altLang="el-GR" sz="2000" dirty="0" smtClean="0"/>
              <a:t>ο </a:t>
            </a:r>
            <a:r>
              <a:rPr lang="el-GR" altLang="el-GR" sz="2000" dirty="0"/>
              <a:t>αυλός, περιέχων κοπρανώδες υλικό</a:t>
            </a:r>
            <a:r>
              <a:rPr lang="en-GB" altLang="el-GR" sz="2000" dirty="0"/>
              <a:t>  </a:t>
            </a:r>
            <a:endParaRPr lang="el-GR" altLang="el-GR" sz="2000" dirty="0" smtClean="0"/>
          </a:p>
          <a:p>
            <a:pPr marL="457200" indent="-457200">
              <a:buAutoNum type="arabicParenR"/>
            </a:pPr>
            <a:r>
              <a:rPr lang="el-GR" altLang="el-GR" sz="2000" dirty="0" smtClean="0"/>
              <a:t>2</a:t>
            </a:r>
            <a:r>
              <a:rPr lang="el-GR" altLang="el-GR" sz="2000" dirty="0"/>
              <a:t>) ο βλεννογόνος, περιέχων τις κρύπτες του </a:t>
            </a:r>
            <a:r>
              <a:rPr lang="en-GB" altLang="el-GR" sz="2000" dirty="0"/>
              <a:t>Lieberkuhn</a:t>
            </a:r>
            <a:r>
              <a:rPr lang="el-GR" altLang="el-GR" sz="2000" dirty="0"/>
              <a:t>; </a:t>
            </a:r>
            <a:endParaRPr lang="el-GR" altLang="el-GR" sz="2000" dirty="0" smtClean="0"/>
          </a:p>
          <a:p>
            <a:pPr marL="457200" indent="-457200">
              <a:buAutoNum type="arabicParenR"/>
            </a:pPr>
            <a:r>
              <a:rPr lang="el-GR" altLang="el-GR" sz="2000" dirty="0" smtClean="0"/>
              <a:t>3</a:t>
            </a:r>
            <a:r>
              <a:rPr lang="el-GR" altLang="el-GR" sz="2000" dirty="0"/>
              <a:t>) ο </a:t>
            </a:r>
            <a:r>
              <a:rPr lang="el-GR" altLang="el-GR" sz="2000" dirty="0" smtClean="0"/>
              <a:t>υποβλεννογόνιος</a:t>
            </a:r>
            <a:r>
              <a:rPr lang="en-GB" altLang="el-GR" sz="2000" dirty="0"/>
              <a:t> </a:t>
            </a:r>
            <a:r>
              <a:rPr lang="el-GR" altLang="el-GR" sz="2000" dirty="0"/>
              <a:t>περιέχων λεμφοειδή κύτταρα; </a:t>
            </a:r>
            <a:endParaRPr lang="el-GR" altLang="el-GR" sz="2000" dirty="0" smtClean="0"/>
          </a:p>
          <a:p>
            <a:pPr marL="457200" indent="-457200">
              <a:buAutoNum type="arabicParenR"/>
            </a:pPr>
            <a:r>
              <a:rPr lang="el-GR" altLang="el-GR" sz="2000" dirty="0" smtClean="0"/>
              <a:t>ο</a:t>
            </a:r>
            <a:r>
              <a:rPr lang="en-GB" altLang="el-GR" sz="2000" dirty="0"/>
              <a:t> </a:t>
            </a:r>
            <a:r>
              <a:rPr lang="el-GR" altLang="el-GR" sz="2000" dirty="0"/>
              <a:t>μυϊκός χιτώνας αποτελούμενος από μία έσω στιβάδα και μία έξω στιβάδα λείου </a:t>
            </a:r>
            <a:r>
              <a:rPr lang="el-GR" altLang="el-GR" sz="2000" dirty="0" smtClean="0"/>
              <a:t>μυϊκού </a:t>
            </a:r>
            <a:r>
              <a:rPr lang="el-GR" altLang="el-GR" sz="2000" dirty="0"/>
              <a:t>ιστού; και </a:t>
            </a:r>
            <a:endParaRPr lang="el-GR" altLang="el-GR" sz="2000" dirty="0" smtClean="0"/>
          </a:p>
          <a:p>
            <a:pPr marL="457200" indent="-457200">
              <a:buAutoNum type="arabicParenR"/>
            </a:pPr>
            <a:r>
              <a:rPr lang="el-GR" altLang="el-GR" sz="2000" dirty="0" smtClean="0"/>
              <a:t>ο </a:t>
            </a:r>
            <a:r>
              <a:rPr lang="el-GR" altLang="el-GR" sz="2000" dirty="0"/>
              <a:t>ορογόνος, αποτελούμενος από μία στιβάδα μεσοθηλιακών κυττάρων, που καλύπτει την έξω επιφάνεια του παχέος εντέρου. Χρώση</a:t>
            </a:r>
            <a:r>
              <a:rPr lang="en-GB" altLang="el-GR" sz="2000" dirty="0"/>
              <a:t> = </a:t>
            </a:r>
            <a:r>
              <a:rPr lang="en-GB" altLang="el-GR" sz="2000" dirty="0" smtClean="0"/>
              <a:t>H&amp;E</a:t>
            </a:r>
            <a:endParaRPr lang="el-GR" altLang="el-GR" sz="1800" dirty="0"/>
          </a:p>
        </p:txBody>
      </p:sp>
      <p:pic>
        <p:nvPicPr>
          <p:cNvPr id="25498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032" y="1268760"/>
            <a:ext cx="3657600" cy="49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80620" y="621261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1841342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Autofit/>
          </a:bodyPr>
          <a:lstStyle/>
          <a:p>
            <a:r>
              <a:rPr lang="el-GR" altLang="el-GR" sz="3600" dirty="0"/>
              <a:t>Ιστολογική εικόνα κόλου σε μικρή μεγέθυνση </a:t>
            </a:r>
            <a:r>
              <a:rPr lang="el-GR" altLang="el-GR" sz="3600" dirty="0" smtClean="0"/>
              <a:t>(10</a:t>
            </a:r>
            <a:r>
              <a:rPr lang="en-GB" altLang="el-GR" sz="3600" dirty="0" smtClean="0"/>
              <a:t>x</a:t>
            </a:r>
            <a:r>
              <a:rPr lang="el-GR" altLang="el-GR" sz="3600" dirty="0"/>
              <a:t>)</a:t>
            </a:r>
            <a:endParaRPr lang="el-GR" altLang="el-GR" sz="3600" dirty="0">
              <a:solidFill>
                <a:srgbClr val="FF9900"/>
              </a:solidFill>
            </a:endParaRPr>
          </a:p>
        </p:txBody>
      </p:sp>
      <p:sp>
        <p:nvSpPr>
          <p:cNvPr id="256003" name="Rectangle 3"/>
          <p:cNvSpPr>
            <a:spLocks noGrp="1" noChangeArrowheads="1"/>
          </p:cNvSpPr>
          <p:nvPr>
            <p:ph idx="1"/>
          </p:nvPr>
        </p:nvSpPr>
        <p:spPr>
          <a:xfrm>
            <a:off x="457200" y="1196752"/>
            <a:ext cx="6131024" cy="5040560"/>
          </a:xfrm>
        </p:spPr>
        <p:txBody>
          <a:bodyPr>
            <a:normAutofit lnSpcReduction="10000"/>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R"/>
            </a:pPr>
            <a:r>
              <a:rPr lang="el-GR" altLang="el-GR" sz="2000" dirty="0" smtClean="0"/>
              <a:t>Ο </a:t>
            </a:r>
            <a:r>
              <a:rPr lang="el-GR" altLang="el-GR" sz="2000" dirty="0"/>
              <a:t>αυλός περιέχων κοπρανώδες υλικό (</a:t>
            </a:r>
            <a:r>
              <a:rPr lang="en-GB" altLang="el-GR" sz="2000" dirty="0"/>
              <a:t>Fe</a:t>
            </a:r>
            <a:r>
              <a:rPr lang="el-GR" altLang="el-GR" sz="2000" dirty="0"/>
              <a:t>)</a:t>
            </a:r>
            <a:r>
              <a:rPr lang="en-GB" altLang="el-GR" sz="2000" dirty="0"/>
              <a:t> </a:t>
            </a:r>
            <a:r>
              <a:rPr lang="el-GR" altLang="el-GR" sz="2000" dirty="0"/>
              <a:t>αποτελούμενο κυρίως από κολοβακτηρίδια; </a:t>
            </a:r>
            <a:endParaRPr lang="el-GR" altLang="el-GR" sz="2000" dirty="0" smtClean="0"/>
          </a:p>
          <a:p>
            <a:pPr marL="457200" indent="-457200">
              <a:buAutoNum type="arabicParenR"/>
            </a:pPr>
            <a:r>
              <a:rPr lang="el-GR" altLang="el-GR" sz="2000" dirty="0" smtClean="0"/>
              <a:t>ο </a:t>
            </a:r>
            <a:r>
              <a:rPr lang="el-GR" altLang="el-GR" sz="2000" dirty="0"/>
              <a:t>βλεννογόνος (</a:t>
            </a:r>
            <a:r>
              <a:rPr lang="en-GB" altLang="el-GR" sz="2000" dirty="0"/>
              <a:t>Mu</a:t>
            </a:r>
            <a:r>
              <a:rPr lang="el-GR" altLang="el-GR" sz="2000" dirty="0"/>
              <a:t>), περιέχων τις κρύπτες του </a:t>
            </a:r>
            <a:r>
              <a:rPr lang="en-GB" altLang="el-GR" sz="2000" dirty="0"/>
              <a:t>Lieberkuhn</a:t>
            </a:r>
            <a:r>
              <a:rPr lang="el-GR" altLang="el-GR" sz="2000" dirty="0"/>
              <a:t> (</a:t>
            </a:r>
            <a:r>
              <a:rPr lang="en-GB" altLang="el-GR" sz="2000" dirty="0"/>
              <a:t>Cr</a:t>
            </a:r>
            <a:r>
              <a:rPr lang="el-GR" altLang="el-GR" sz="2000" dirty="0"/>
              <a:t>)</a:t>
            </a:r>
            <a:r>
              <a:rPr lang="en-GB" altLang="el-GR" sz="2000" dirty="0"/>
              <a:t> </a:t>
            </a:r>
            <a:r>
              <a:rPr lang="el-GR" altLang="el-GR" sz="2000" dirty="0"/>
              <a:t>τα όρια των οποίων καθορίζονται από τη βλεννογόνια μυϊκή στιβάδα (</a:t>
            </a:r>
            <a:r>
              <a:rPr lang="en-GB" altLang="el-GR" sz="2000" dirty="0"/>
              <a:t>MM</a:t>
            </a:r>
            <a:r>
              <a:rPr lang="el-GR" altLang="el-GR" sz="2000" dirty="0"/>
              <a:t>)</a:t>
            </a:r>
            <a:r>
              <a:rPr lang="en-GB" altLang="el-GR" sz="2000" dirty="0"/>
              <a:t> </a:t>
            </a:r>
            <a:r>
              <a:rPr lang="el-GR" altLang="el-GR" sz="2000" dirty="0"/>
              <a:t>αποτελούμενη από λείο μυϊκό ιστό; </a:t>
            </a:r>
            <a:endParaRPr lang="el-GR" altLang="el-GR" sz="2000" dirty="0" smtClean="0"/>
          </a:p>
          <a:p>
            <a:pPr marL="457200" indent="-457200">
              <a:buAutoNum type="arabicParenR"/>
            </a:pPr>
            <a:r>
              <a:rPr lang="el-GR" altLang="el-GR" sz="2000" dirty="0" smtClean="0"/>
              <a:t>ο </a:t>
            </a:r>
            <a:r>
              <a:rPr lang="el-GR" altLang="el-GR" sz="2000" dirty="0"/>
              <a:t>πτυχωτός υποβλεννογόνιος (</a:t>
            </a:r>
            <a:r>
              <a:rPr lang="en-GB" altLang="el-GR" sz="2000" dirty="0"/>
              <a:t>Su</a:t>
            </a:r>
            <a:r>
              <a:rPr lang="el-GR" altLang="el-GR" sz="2000" dirty="0"/>
              <a:t>)</a:t>
            </a:r>
            <a:r>
              <a:rPr lang="en-GB" altLang="el-GR" sz="2000" dirty="0"/>
              <a:t> </a:t>
            </a:r>
            <a:r>
              <a:rPr lang="el-GR" altLang="el-GR" sz="2000" dirty="0"/>
              <a:t>περιέχων αθροίσεις λεμφοειδών κυττάρων</a:t>
            </a:r>
            <a:r>
              <a:rPr lang="en-GB" altLang="el-GR" sz="2000" dirty="0"/>
              <a:t> </a:t>
            </a:r>
            <a:r>
              <a:rPr lang="el-GR" altLang="el-GR" sz="2000" dirty="0"/>
              <a:t>(</a:t>
            </a:r>
            <a:r>
              <a:rPr lang="en-GB" altLang="el-GR" sz="2000" dirty="0"/>
              <a:t>LC</a:t>
            </a:r>
            <a:r>
              <a:rPr lang="el-GR" altLang="el-GR" sz="2000" dirty="0"/>
              <a:t>); </a:t>
            </a:r>
            <a:endParaRPr lang="el-GR" altLang="el-GR" sz="2000" dirty="0" smtClean="0"/>
          </a:p>
          <a:p>
            <a:pPr marL="457200" indent="-457200">
              <a:buAutoNum type="arabicParenR"/>
            </a:pPr>
            <a:r>
              <a:rPr lang="el-GR" altLang="el-GR" sz="2000" dirty="0" smtClean="0"/>
              <a:t>ο </a:t>
            </a:r>
            <a:r>
              <a:rPr lang="el-GR" altLang="el-GR" sz="2000" dirty="0"/>
              <a:t>μυϊκός χιτώνας (</a:t>
            </a:r>
            <a:r>
              <a:rPr lang="en-GB" altLang="el-GR" sz="2000" dirty="0"/>
              <a:t>ME</a:t>
            </a:r>
            <a:r>
              <a:rPr lang="el-GR" altLang="el-GR" sz="2000" dirty="0"/>
              <a:t>)</a:t>
            </a:r>
            <a:r>
              <a:rPr lang="en-GB" altLang="el-GR" sz="2000" dirty="0"/>
              <a:t> </a:t>
            </a:r>
            <a:r>
              <a:rPr lang="el-GR" altLang="el-GR" sz="2000" dirty="0"/>
              <a:t>αποτελούμενος από μία έσω στιβάδα (</a:t>
            </a:r>
            <a:r>
              <a:rPr lang="en-GB" altLang="el-GR" sz="2000" dirty="0"/>
              <a:t>IL</a:t>
            </a:r>
            <a:r>
              <a:rPr lang="el-GR" altLang="el-GR" sz="2000" dirty="0"/>
              <a:t>)</a:t>
            </a:r>
            <a:r>
              <a:rPr lang="en-GB" altLang="el-GR" sz="2000" dirty="0"/>
              <a:t> </a:t>
            </a:r>
            <a:r>
              <a:rPr lang="el-GR" altLang="el-GR" sz="2000" dirty="0"/>
              <a:t>και μία έξω στιβάδα</a:t>
            </a:r>
            <a:r>
              <a:rPr lang="en-GB" altLang="el-GR" sz="2000" dirty="0"/>
              <a:t> </a:t>
            </a:r>
            <a:r>
              <a:rPr lang="el-GR" altLang="el-GR" sz="2000" dirty="0"/>
              <a:t>(</a:t>
            </a:r>
            <a:r>
              <a:rPr lang="en-GB" altLang="el-GR" sz="2000" dirty="0"/>
              <a:t>OL</a:t>
            </a:r>
            <a:r>
              <a:rPr lang="el-GR" altLang="el-GR" sz="2000" dirty="0"/>
              <a:t>)</a:t>
            </a:r>
            <a:r>
              <a:rPr lang="en-GB" altLang="el-GR" sz="2000" dirty="0"/>
              <a:t> </a:t>
            </a:r>
            <a:r>
              <a:rPr lang="el-GR" altLang="el-GR" sz="2000" dirty="0"/>
              <a:t>λείου μυϊκού ιστού διαχωρισμένων από λεπτή στιβάδα συνδετικού ιστού (</a:t>
            </a:r>
            <a:r>
              <a:rPr lang="en-GB" altLang="el-GR" sz="2000" dirty="0"/>
              <a:t>CT</a:t>
            </a:r>
            <a:r>
              <a:rPr lang="el-GR" altLang="el-GR" sz="2000" dirty="0"/>
              <a:t>); και </a:t>
            </a:r>
            <a:endParaRPr lang="el-GR" altLang="el-GR" sz="2000" dirty="0" smtClean="0"/>
          </a:p>
          <a:p>
            <a:pPr marL="457200" indent="-457200">
              <a:buAutoNum type="arabicParenR"/>
            </a:pPr>
            <a:r>
              <a:rPr lang="el-GR" altLang="el-GR" sz="2000" dirty="0" smtClean="0"/>
              <a:t>ο </a:t>
            </a:r>
            <a:r>
              <a:rPr lang="el-GR" altLang="el-GR" sz="2000" dirty="0"/>
              <a:t>ορογόνος</a:t>
            </a:r>
            <a:r>
              <a:rPr lang="en-GB" altLang="el-GR" sz="2000" dirty="0"/>
              <a:t> </a:t>
            </a:r>
            <a:r>
              <a:rPr lang="el-GR" altLang="el-GR" sz="2000" dirty="0"/>
              <a:t>(</a:t>
            </a:r>
            <a:r>
              <a:rPr lang="en-GB" altLang="el-GR" sz="2000" dirty="0"/>
              <a:t>Se</a:t>
            </a:r>
            <a:r>
              <a:rPr lang="el-GR" altLang="el-GR" sz="2000" dirty="0"/>
              <a:t>), περιέχων μία λεπτή στιβάδα μεσοθηλιακών κυττάρων, που καλύπτουν την εξωτερική επιφάνεια του κόλου. Χρώση= </a:t>
            </a:r>
            <a:r>
              <a:rPr lang="en-GB" altLang="el-GR" sz="2000" dirty="0"/>
              <a:t>H</a:t>
            </a:r>
            <a:r>
              <a:rPr lang="el-GR" altLang="el-GR" sz="2000" dirty="0"/>
              <a:t>&amp;</a:t>
            </a:r>
            <a:r>
              <a:rPr lang="en-GB" altLang="el-GR" sz="2000" dirty="0"/>
              <a:t>E</a:t>
            </a:r>
            <a:endParaRPr lang="el-GR" altLang="el-GR" sz="2000" dirty="0"/>
          </a:p>
        </p:txBody>
      </p:sp>
      <p:pic>
        <p:nvPicPr>
          <p:cNvPr id="2560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88224" y="1233825"/>
            <a:ext cx="2562267" cy="56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88597" y="6211670"/>
            <a:ext cx="2592288" cy="646331"/>
          </a:xfrm>
          <a:prstGeom prst="rect">
            <a:avLst/>
          </a:prstGeom>
        </p:spPr>
        <p:txBody>
          <a:bodyPr wrap="square">
            <a:spAutoFit/>
          </a:bodyPr>
          <a:lstStyle/>
          <a:p>
            <a:pPr algn="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117314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noAutofit/>
          </a:bodyPr>
          <a:lstStyle/>
          <a:p>
            <a:r>
              <a:rPr lang="el-GR" altLang="el-GR" sz="3600" dirty="0"/>
              <a:t>Ιστολογική εικόνα τμήματος βλεννογόνου κόλου σε μεγάλη μεγέθυνση (40</a:t>
            </a:r>
            <a:r>
              <a:rPr lang="en-GB" altLang="el-GR" sz="3600" dirty="0"/>
              <a:t>x</a:t>
            </a:r>
            <a:r>
              <a:rPr lang="el-GR" altLang="el-GR" sz="3600" dirty="0" smtClean="0"/>
              <a:t>)</a:t>
            </a:r>
            <a:endParaRPr lang="el-GR" altLang="el-GR" sz="3600" dirty="0">
              <a:solidFill>
                <a:srgbClr val="FF9900"/>
              </a:solidFill>
            </a:endParaRPr>
          </a:p>
        </p:txBody>
      </p:sp>
      <p:sp>
        <p:nvSpPr>
          <p:cNvPr id="257027" name="Rectangle 3"/>
          <p:cNvSpPr>
            <a:spLocks noGrp="1" noChangeArrowheads="1"/>
          </p:cNvSpPr>
          <p:nvPr>
            <p:ph idx="1"/>
          </p:nvPr>
        </p:nvSpPr>
        <p:spPr>
          <a:xfrm>
            <a:off x="457200" y="1196752"/>
            <a:ext cx="8229600" cy="720080"/>
          </a:xfrm>
        </p:spPr>
        <p:txBody>
          <a:bodyPr>
            <a:normAutofit/>
          </a:bodyPr>
          <a:lstStyle/>
          <a:p>
            <a:pPr marL="0" indent="0">
              <a:buNone/>
            </a:pPr>
            <a:r>
              <a:rPr lang="el-GR" altLang="el-GR" sz="2000" dirty="0" smtClean="0"/>
              <a:t>Παρατηρούνται </a:t>
            </a:r>
            <a:r>
              <a:rPr lang="el-GR" altLang="el-GR" sz="2000" dirty="0"/>
              <a:t>τμήματα 4 εντερικών αδένων, των</a:t>
            </a:r>
            <a:r>
              <a:rPr lang="en-GB" altLang="el-GR" sz="2000" dirty="0"/>
              <a:t> </a:t>
            </a:r>
            <a:r>
              <a:rPr lang="el-GR" altLang="el-GR" sz="2000" dirty="0"/>
              <a:t>κρυπτών του </a:t>
            </a:r>
            <a:r>
              <a:rPr lang="en-GB" altLang="el-GR" sz="2000" dirty="0"/>
              <a:t>Lieberkuhn</a:t>
            </a:r>
            <a:r>
              <a:rPr lang="el-GR" altLang="el-GR" sz="2000" dirty="0"/>
              <a:t> (</a:t>
            </a:r>
            <a:r>
              <a:rPr lang="en-GB" altLang="el-GR" sz="2000" dirty="0"/>
              <a:t>Cr</a:t>
            </a:r>
            <a:r>
              <a:rPr lang="el-GR" altLang="el-GR" sz="2000" dirty="0"/>
              <a:t>), ένας από τους οποίους ανοίγει μέσα στον αυλό του κόλου (</a:t>
            </a:r>
            <a:r>
              <a:rPr lang="en-GB" altLang="el-GR" sz="2000" dirty="0"/>
              <a:t>Lu</a:t>
            </a:r>
            <a:r>
              <a:rPr lang="el-GR" altLang="el-GR" sz="2000" dirty="0"/>
              <a:t>). </a:t>
            </a:r>
            <a:endParaRPr lang="el-GR" altLang="el-GR" sz="2000" dirty="0" smtClean="0"/>
          </a:p>
        </p:txBody>
      </p:sp>
      <p:pic>
        <p:nvPicPr>
          <p:cNvPr id="2570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80" y="2068509"/>
            <a:ext cx="547260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7786" y="1893323"/>
            <a:ext cx="3208110" cy="3785652"/>
          </a:xfrm>
          <a:prstGeom prst="rect">
            <a:avLst/>
          </a:prstGeom>
        </p:spPr>
        <p:txBody>
          <a:bodyPr wrap="square">
            <a:spAutoFit/>
          </a:bodyPr>
          <a:lstStyle/>
          <a:p>
            <a:pPr marL="0" indent="0">
              <a:buNone/>
            </a:pPr>
            <a:r>
              <a:rPr lang="el-GR" altLang="el-GR" sz="2000" dirty="0">
                <a:latin typeface="+mj-lt"/>
              </a:rPr>
              <a:t>Το τοίχωμα των αδένων αποτελείται από μονόστιβο κυλινδρικό επιθήλιο από απορροφητικά εντεροκύτταρα και μεγάλο αριθμό καλυκοειδών κυττάρων (GC). </a:t>
            </a:r>
          </a:p>
          <a:p>
            <a:pPr marL="0" indent="0">
              <a:buNone/>
            </a:pPr>
            <a:r>
              <a:rPr lang="el-GR" altLang="el-GR" sz="2000" dirty="0" smtClean="0">
                <a:latin typeface="+mj-lt"/>
              </a:rPr>
              <a:t>Αυτοί </a:t>
            </a:r>
            <a:r>
              <a:rPr lang="el-GR" altLang="el-GR" sz="2000" dirty="0">
                <a:latin typeface="+mj-lt"/>
              </a:rPr>
              <a:t>οι διακλαδισμένοι σωληνώδεις αδένες περιβάλλονται από τον χαλαρό συνδετικό ιστό του χορίου (</a:t>
            </a:r>
            <a:r>
              <a:rPr lang="en-GB" altLang="el-GR" sz="2000" dirty="0">
                <a:latin typeface="+mj-lt"/>
              </a:rPr>
              <a:t>LP</a:t>
            </a:r>
            <a:r>
              <a:rPr lang="el-GR" altLang="el-GR" sz="2000" dirty="0">
                <a:latin typeface="+mj-lt"/>
              </a:rPr>
              <a:t>). </a:t>
            </a:r>
          </a:p>
        </p:txBody>
      </p:sp>
      <p:sp>
        <p:nvSpPr>
          <p:cNvPr id="3" name="Rectangle 2"/>
          <p:cNvSpPr/>
          <p:nvPr/>
        </p:nvSpPr>
        <p:spPr>
          <a:xfrm>
            <a:off x="400164" y="5667978"/>
            <a:ext cx="8276292" cy="1015663"/>
          </a:xfrm>
          <a:prstGeom prst="rect">
            <a:avLst/>
          </a:prstGeom>
        </p:spPr>
        <p:txBody>
          <a:bodyPr wrap="square">
            <a:spAutoFit/>
          </a:bodyPr>
          <a:lstStyle/>
          <a:p>
            <a:pPr marL="0" indent="0">
              <a:buNone/>
            </a:pPr>
            <a:r>
              <a:rPr lang="el-GR" altLang="el-GR" sz="2000" dirty="0">
                <a:latin typeface="+mj-lt"/>
              </a:rPr>
              <a:t>Ο βλεννογόνος χωρίζεται από τον υποκείμενο υποβλεννογόνιο (</a:t>
            </a:r>
            <a:r>
              <a:rPr lang="en-GB" altLang="el-GR" sz="2000" dirty="0">
                <a:latin typeface="+mj-lt"/>
              </a:rPr>
              <a:t>Su</a:t>
            </a:r>
            <a:r>
              <a:rPr lang="el-GR" altLang="el-GR" sz="2000" dirty="0">
                <a:latin typeface="+mj-lt"/>
              </a:rPr>
              <a:t>)</a:t>
            </a:r>
            <a:r>
              <a:rPr lang="en-GB" altLang="el-GR" sz="2000" dirty="0">
                <a:latin typeface="+mj-lt"/>
              </a:rPr>
              <a:t> </a:t>
            </a:r>
            <a:r>
              <a:rPr lang="el-GR" altLang="el-GR" sz="2000" dirty="0">
                <a:latin typeface="+mj-lt"/>
              </a:rPr>
              <a:t>αποτελούμενο από πυκνό συνδετικό ιστό από μία λεπτή βλεννογόνια μυϊκή στιβάδα (</a:t>
            </a:r>
            <a:r>
              <a:rPr lang="en-GB" altLang="el-GR" sz="2000" dirty="0">
                <a:latin typeface="+mj-lt"/>
              </a:rPr>
              <a:t>MM</a:t>
            </a:r>
            <a:r>
              <a:rPr lang="el-GR" altLang="el-GR" sz="2000" dirty="0">
                <a:latin typeface="+mj-lt"/>
              </a:rPr>
              <a:t>)</a:t>
            </a:r>
            <a:r>
              <a:rPr lang="en-GB" altLang="el-GR" sz="2000" dirty="0">
                <a:latin typeface="+mj-lt"/>
              </a:rPr>
              <a:t> </a:t>
            </a:r>
            <a:r>
              <a:rPr lang="el-GR" altLang="el-GR" sz="2000" dirty="0">
                <a:latin typeface="+mj-lt"/>
              </a:rPr>
              <a:t>αποτελούμενη από λείο μυϊκό ιστό. Χρώση</a:t>
            </a:r>
            <a:r>
              <a:rPr lang="en-GB" altLang="el-GR" sz="2000" dirty="0">
                <a:latin typeface="+mj-lt"/>
              </a:rPr>
              <a:t>= H&amp;E</a:t>
            </a:r>
            <a:endParaRPr lang="el-GR" altLang="el-GR" sz="2000" dirty="0">
              <a:latin typeface="+mj-lt"/>
            </a:endParaRPr>
          </a:p>
        </p:txBody>
      </p:sp>
      <p:sp>
        <p:nvSpPr>
          <p:cNvPr id="7" name="Rectangle 6"/>
          <p:cNvSpPr/>
          <p:nvPr/>
        </p:nvSpPr>
        <p:spPr>
          <a:xfrm>
            <a:off x="3347864" y="5380877"/>
            <a:ext cx="5796136" cy="276999"/>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35260215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116632"/>
            <a:ext cx="9144000" cy="908720"/>
          </a:xfrm>
        </p:spPr>
        <p:txBody>
          <a:bodyPr>
            <a:noAutofit/>
          </a:bodyPr>
          <a:lstStyle/>
          <a:p>
            <a:r>
              <a:rPr lang="el-GR" altLang="el-GR" sz="3400" dirty="0"/>
              <a:t>Ιστολογική</a:t>
            </a:r>
            <a:r>
              <a:rPr lang="en-GB" altLang="el-GR" sz="3400" dirty="0"/>
              <a:t> </a:t>
            </a:r>
            <a:r>
              <a:rPr lang="el-GR" altLang="el-GR" sz="3400" dirty="0"/>
              <a:t>εικόνα</a:t>
            </a:r>
            <a:r>
              <a:rPr lang="en-GB" altLang="el-GR" sz="3400" dirty="0"/>
              <a:t> </a:t>
            </a:r>
            <a:r>
              <a:rPr lang="el-GR" altLang="el-GR" sz="3400" dirty="0"/>
              <a:t>τμήματος</a:t>
            </a:r>
            <a:r>
              <a:rPr lang="en-GB" altLang="el-GR" sz="3400" dirty="0"/>
              <a:t> </a:t>
            </a:r>
            <a:r>
              <a:rPr lang="el-GR" altLang="el-GR" sz="3400" dirty="0"/>
              <a:t>υποβλεννογονίου</a:t>
            </a:r>
            <a:r>
              <a:rPr lang="en-GB" altLang="el-GR" sz="3400" dirty="0"/>
              <a:t> </a:t>
            </a:r>
            <a:r>
              <a:rPr lang="el-GR" altLang="el-GR" sz="3400" dirty="0"/>
              <a:t>χιτώνα</a:t>
            </a:r>
            <a:r>
              <a:rPr lang="en-GB" altLang="el-GR" sz="3400" dirty="0"/>
              <a:t> </a:t>
            </a:r>
            <a:r>
              <a:rPr lang="el-GR" altLang="el-GR" sz="3400" dirty="0"/>
              <a:t>κόλου</a:t>
            </a:r>
            <a:r>
              <a:rPr lang="en-GB" altLang="el-GR" sz="3400" dirty="0"/>
              <a:t> </a:t>
            </a:r>
            <a:r>
              <a:rPr lang="el-GR" altLang="el-GR" sz="3400" dirty="0"/>
              <a:t>σε</a:t>
            </a:r>
            <a:r>
              <a:rPr lang="en-GB" altLang="el-GR" sz="3400" dirty="0"/>
              <a:t> </a:t>
            </a:r>
            <a:r>
              <a:rPr lang="el-GR" altLang="el-GR" sz="3400" dirty="0"/>
              <a:t>μεγάλη</a:t>
            </a:r>
            <a:r>
              <a:rPr lang="en-GB" altLang="el-GR" sz="3400" dirty="0"/>
              <a:t> </a:t>
            </a:r>
            <a:r>
              <a:rPr lang="el-GR" altLang="el-GR" sz="3400" dirty="0"/>
              <a:t>μεγέθυνση</a:t>
            </a:r>
            <a:r>
              <a:rPr lang="en-GB" altLang="el-GR" sz="3400" dirty="0"/>
              <a:t> (40</a:t>
            </a:r>
            <a:r>
              <a:rPr lang="en-US" altLang="el-GR" sz="3400" dirty="0"/>
              <a:t>x</a:t>
            </a:r>
            <a:r>
              <a:rPr lang="en-GB" altLang="el-GR" sz="3400" dirty="0"/>
              <a:t>)</a:t>
            </a:r>
            <a:endParaRPr lang="el-GR" altLang="el-GR" sz="3400" dirty="0">
              <a:solidFill>
                <a:srgbClr val="FF9900"/>
              </a:solidFill>
            </a:endParaRPr>
          </a:p>
        </p:txBody>
      </p:sp>
      <p:sp>
        <p:nvSpPr>
          <p:cNvPr id="258051" name="Rectangle 3"/>
          <p:cNvSpPr>
            <a:spLocks noGrp="1" noChangeArrowheads="1"/>
          </p:cNvSpPr>
          <p:nvPr>
            <p:ph idx="1"/>
          </p:nvPr>
        </p:nvSpPr>
        <p:spPr/>
        <p:txBody>
          <a:bodyPr>
            <a:normAutofit/>
          </a:bodyPr>
          <a:lstStyle/>
          <a:p>
            <a:pPr marL="0" indent="0">
              <a:buNone/>
            </a:pPr>
            <a:r>
              <a:rPr lang="el-GR" altLang="el-GR" sz="2000" dirty="0" smtClean="0"/>
              <a:t>Αποτελείται</a:t>
            </a:r>
            <a:r>
              <a:rPr lang="en-GB" altLang="el-GR" sz="2000" dirty="0" smtClean="0"/>
              <a:t> </a:t>
            </a:r>
            <a:r>
              <a:rPr lang="el-GR" altLang="el-GR" sz="2000" dirty="0"/>
              <a:t>από</a:t>
            </a:r>
            <a:r>
              <a:rPr lang="en-GB" altLang="el-GR" sz="2000" dirty="0"/>
              <a:t> </a:t>
            </a:r>
            <a:r>
              <a:rPr lang="el-GR" altLang="el-GR" sz="2000" dirty="0"/>
              <a:t>χαλαρό</a:t>
            </a:r>
            <a:r>
              <a:rPr lang="en-GB" altLang="el-GR" sz="2000" dirty="0"/>
              <a:t> </a:t>
            </a:r>
            <a:r>
              <a:rPr lang="el-GR" altLang="el-GR" sz="2000" dirty="0"/>
              <a:t>και</a:t>
            </a:r>
            <a:r>
              <a:rPr lang="en-GB" altLang="el-GR" sz="2000" dirty="0"/>
              <a:t> </a:t>
            </a:r>
            <a:r>
              <a:rPr lang="el-GR" altLang="el-GR" sz="2000" dirty="0"/>
              <a:t>πυκνό</a:t>
            </a:r>
            <a:r>
              <a:rPr lang="en-GB" altLang="el-GR" sz="2000" dirty="0"/>
              <a:t> </a:t>
            </a:r>
            <a:r>
              <a:rPr lang="el-GR" altLang="el-GR" sz="2000" dirty="0"/>
              <a:t>ανώμαλο</a:t>
            </a:r>
            <a:r>
              <a:rPr lang="en-GB" altLang="el-GR" sz="2000" dirty="0"/>
              <a:t> </a:t>
            </a:r>
            <a:r>
              <a:rPr lang="el-GR" altLang="el-GR" sz="2000" dirty="0"/>
              <a:t>συνδετικό</a:t>
            </a:r>
            <a:r>
              <a:rPr lang="en-GB" altLang="el-GR" sz="2000" dirty="0"/>
              <a:t> </a:t>
            </a:r>
            <a:r>
              <a:rPr lang="el-GR" altLang="el-GR" sz="2000" dirty="0"/>
              <a:t>ιστό</a:t>
            </a:r>
            <a:r>
              <a:rPr lang="en-GB" altLang="el-GR" sz="2000" dirty="0"/>
              <a:t>. </a:t>
            </a:r>
            <a:r>
              <a:rPr lang="el-GR" altLang="el-GR" sz="2000" dirty="0"/>
              <a:t>Τα</a:t>
            </a:r>
            <a:r>
              <a:rPr lang="en-GB" altLang="el-GR" sz="2000" dirty="0"/>
              <a:t> </a:t>
            </a:r>
            <a:r>
              <a:rPr lang="el-GR" altLang="el-GR" sz="2000" dirty="0"/>
              <a:t>κύρια</a:t>
            </a:r>
            <a:r>
              <a:rPr lang="en-GB" altLang="el-GR" sz="2000" dirty="0"/>
              <a:t> </a:t>
            </a:r>
            <a:r>
              <a:rPr lang="el-GR" altLang="el-GR" sz="2000" dirty="0"/>
              <a:t>στοιχεία</a:t>
            </a:r>
            <a:r>
              <a:rPr lang="en-GB" altLang="el-GR" sz="2000" dirty="0"/>
              <a:t> </a:t>
            </a:r>
            <a:r>
              <a:rPr lang="el-GR" altLang="el-GR" sz="2000" dirty="0"/>
              <a:t>είναι</a:t>
            </a:r>
            <a:r>
              <a:rPr lang="en-GB" altLang="el-GR" sz="2000" dirty="0"/>
              <a:t> </a:t>
            </a:r>
            <a:r>
              <a:rPr lang="el-GR" altLang="el-GR" sz="2000" dirty="0"/>
              <a:t>μικρές</a:t>
            </a:r>
            <a:r>
              <a:rPr lang="en-GB" altLang="el-GR" sz="2000" dirty="0"/>
              <a:t> </a:t>
            </a:r>
            <a:r>
              <a:rPr lang="el-GR" altLang="el-GR" sz="2000" dirty="0"/>
              <a:t>δεσμίδες</a:t>
            </a:r>
            <a:r>
              <a:rPr lang="en-GB" altLang="el-GR" sz="2000" dirty="0"/>
              <a:t> </a:t>
            </a:r>
            <a:r>
              <a:rPr lang="el-GR" altLang="el-GR" sz="2000" dirty="0"/>
              <a:t>ηωσινοφιλικών</a:t>
            </a:r>
            <a:r>
              <a:rPr lang="en-GB" altLang="el-GR" sz="2000" dirty="0"/>
              <a:t> </a:t>
            </a:r>
            <a:r>
              <a:rPr lang="el-GR" altLang="el-GR" sz="2000" dirty="0"/>
              <a:t>κολλαγόνων</a:t>
            </a:r>
            <a:r>
              <a:rPr lang="en-GB" altLang="el-GR" sz="2000" dirty="0"/>
              <a:t> </a:t>
            </a:r>
            <a:r>
              <a:rPr lang="el-GR" altLang="el-GR" sz="2000" dirty="0"/>
              <a:t>ινών</a:t>
            </a:r>
            <a:r>
              <a:rPr lang="en-GB" altLang="el-GR" sz="2000" dirty="0"/>
              <a:t>. </a:t>
            </a:r>
            <a:r>
              <a:rPr lang="el-GR" altLang="el-GR" sz="2000" dirty="0"/>
              <a:t>Ο υποβλεννογόνιος είναι αγγειοβριθής, περιέχων πολυάριθμα αιμοφόρα αγγεία, όπως αρτηρίες,</a:t>
            </a:r>
            <a:r>
              <a:rPr lang="en-GB" altLang="el-GR" sz="2000" dirty="0"/>
              <a:t> </a:t>
            </a:r>
            <a:r>
              <a:rPr lang="el-GR" altLang="el-GR" sz="2000" dirty="0"/>
              <a:t>φλέβες και τριχοειδή. Χρώση=H&amp;E</a:t>
            </a:r>
          </a:p>
        </p:txBody>
      </p:sp>
      <p:pic>
        <p:nvPicPr>
          <p:cNvPr id="25805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564904"/>
            <a:ext cx="5001750" cy="388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2728" y="63963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1150893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0" y="116632"/>
            <a:ext cx="9144000" cy="908720"/>
          </a:xfrm>
        </p:spPr>
        <p:txBody>
          <a:bodyPr>
            <a:noAutofit/>
          </a:bodyPr>
          <a:lstStyle/>
          <a:p>
            <a:r>
              <a:rPr lang="el-GR" altLang="el-GR" sz="3200" dirty="0" smtClean="0"/>
              <a:t>Ιστολογική </a:t>
            </a:r>
            <a:r>
              <a:rPr lang="el-GR" altLang="el-GR" sz="3200" dirty="0"/>
              <a:t>εικόνα κόλου σε μεγάλη μεγέθυνση (40</a:t>
            </a:r>
            <a:r>
              <a:rPr lang="en-GB" altLang="el-GR" sz="3200" dirty="0"/>
              <a:t>x</a:t>
            </a:r>
            <a:r>
              <a:rPr lang="el-GR" altLang="el-GR" sz="3200" dirty="0"/>
              <a:t>), παρουσιάζον το πλέγμα του </a:t>
            </a:r>
            <a:r>
              <a:rPr lang="en-GB" altLang="el-GR" sz="3200" dirty="0"/>
              <a:t>Meissner</a:t>
            </a:r>
            <a:r>
              <a:rPr lang="el-GR" altLang="el-GR" sz="3200" dirty="0"/>
              <a:t>'</a:t>
            </a:r>
            <a:r>
              <a:rPr lang="en-GB" altLang="el-GR" sz="3200" dirty="0"/>
              <a:t>s</a:t>
            </a:r>
            <a:r>
              <a:rPr lang="el-GR" altLang="el-GR" sz="3200" dirty="0"/>
              <a:t> (</a:t>
            </a:r>
            <a:r>
              <a:rPr lang="en-GB" altLang="el-GR" sz="3200" dirty="0"/>
              <a:t>MP</a:t>
            </a:r>
            <a:r>
              <a:rPr lang="el-GR" altLang="el-GR" sz="3200" dirty="0"/>
              <a:t>)</a:t>
            </a:r>
            <a:endParaRPr lang="el-GR" altLang="el-GR" sz="3200" dirty="0">
              <a:solidFill>
                <a:srgbClr val="FF9900"/>
              </a:solidFill>
            </a:endParaRPr>
          </a:p>
        </p:txBody>
      </p:sp>
      <p:sp>
        <p:nvSpPr>
          <p:cNvPr id="259075" name="Rectangle 3"/>
          <p:cNvSpPr>
            <a:spLocks noGrp="1" noChangeArrowheads="1"/>
          </p:cNvSpPr>
          <p:nvPr>
            <p:ph idx="1"/>
          </p:nvPr>
        </p:nvSpPr>
        <p:spPr>
          <a:xfrm>
            <a:off x="457200" y="1196752"/>
            <a:ext cx="8229600" cy="936104"/>
          </a:xfrm>
        </p:spPr>
        <p:txBody>
          <a:bodyPr>
            <a:normAutofit/>
          </a:bodyPr>
          <a:lstStyle/>
          <a:p>
            <a:pPr marL="0" indent="0">
              <a:buNone/>
            </a:pPr>
            <a:r>
              <a:rPr lang="el-GR" altLang="el-GR" sz="2000" dirty="0" smtClean="0"/>
              <a:t>Είναι μία </a:t>
            </a:r>
            <a:r>
              <a:rPr lang="el-GR" altLang="el-GR" sz="2000" dirty="0"/>
              <a:t>άθροιση από νευρώνες και νεύρα ευρισκόμενα στον υποβλεννογόνιο χιτώνα του λεπτού και παχέος εντέρου. </a:t>
            </a:r>
            <a:endParaRPr lang="el-GR" altLang="el-GR" sz="2000" dirty="0" smtClean="0"/>
          </a:p>
        </p:txBody>
      </p:sp>
      <p:pic>
        <p:nvPicPr>
          <p:cNvPr id="25907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7708" y="1988840"/>
            <a:ext cx="4857428" cy="375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955538"/>
            <a:ext cx="3532172" cy="3862596"/>
          </a:xfrm>
          <a:prstGeom prst="rect">
            <a:avLst/>
          </a:prstGeom>
        </p:spPr>
        <p:txBody>
          <a:bodyPr wrap="square">
            <a:spAutoFit/>
          </a:bodyPr>
          <a:lstStyle/>
          <a:p>
            <a:pPr marL="0" indent="0">
              <a:buNone/>
            </a:pPr>
            <a:r>
              <a:rPr lang="el-GR" altLang="el-GR" sz="2000" dirty="0">
                <a:latin typeface="+mj-lt"/>
              </a:rPr>
              <a:t>Οι νευρώνες αναγνωρίζονται με βάση το μεγάλο τους μέγεθος και την παρουσία μεγάλου πυρήνα, ο οποίος συχνά εμφανίζει εμφανές πυρήνιο. </a:t>
            </a:r>
          </a:p>
          <a:p>
            <a:pPr marL="0" indent="0">
              <a:spcBef>
                <a:spcPts val="600"/>
              </a:spcBef>
              <a:buNone/>
            </a:pPr>
            <a:r>
              <a:rPr lang="el-GR" altLang="el-GR" sz="2000" dirty="0" smtClean="0">
                <a:latin typeface="+mj-lt"/>
              </a:rPr>
              <a:t>Παρατηρείται </a:t>
            </a:r>
            <a:r>
              <a:rPr lang="el-GR" altLang="el-GR" sz="2000" dirty="0">
                <a:latin typeface="+mj-lt"/>
              </a:rPr>
              <a:t>επίσης το όριο μεταξύ του υποβλεννογονίου και του βλεννογόνου (</a:t>
            </a:r>
            <a:r>
              <a:rPr lang="en-GB" altLang="el-GR" sz="2000" dirty="0">
                <a:latin typeface="+mj-lt"/>
              </a:rPr>
              <a:t>Mu</a:t>
            </a:r>
            <a:r>
              <a:rPr lang="el-GR" altLang="el-GR" sz="2000" dirty="0">
                <a:latin typeface="+mj-lt"/>
              </a:rPr>
              <a:t>), που περιλαμβάνει τη βλεννογόνια μυϊκή στιβάδα (</a:t>
            </a:r>
            <a:r>
              <a:rPr lang="en-GB" altLang="el-GR" sz="2000" dirty="0">
                <a:latin typeface="+mj-lt"/>
              </a:rPr>
              <a:t>MM</a:t>
            </a:r>
            <a:r>
              <a:rPr lang="el-GR" altLang="el-GR" sz="2000" dirty="0">
                <a:latin typeface="+mj-lt"/>
              </a:rPr>
              <a:t>)</a:t>
            </a:r>
            <a:r>
              <a:rPr lang="en-GB" altLang="el-GR" sz="2000" dirty="0">
                <a:latin typeface="+mj-lt"/>
              </a:rPr>
              <a:t> </a:t>
            </a:r>
            <a:r>
              <a:rPr lang="el-GR" altLang="el-GR" sz="2000" dirty="0">
                <a:latin typeface="+mj-lt"/>
              </a:rPr>
              <a:t>και τις βάσεις των κρυπτών του </a:t>
            </a:r>
            <a:r>
              <a:rPr lang="en-GB" altLang="el-GR" sz="2000" dirty="0">
                <a:latin typeface="+mj-lt"/>
              </a:rPr>
              <a:t>Lieberkuhn</a:t>
            </a:r>
            <a:r>
              <a:rPr lang="el-GR" altLang="el-GR" sz="2000" dirty="0">
                <a:latin typeface="+mj-lt"/>
              </a:rPr>
              <a:t> (</a:t>
            </a:r>
            <a:r>
              <a:rPr lang="en-GB" altLang="el-GR" sz="2000" dirty="0">
                <a:latin typeface="+mj-lt"/>
              </a:rPr>
              <a:t>Cr</a:t>
            </a:r>
            <a:r>
              <a:rPr lang="el-GR" altLang="el-GR" sz="2000" dirty="0">
                <a:latin typeface="+mj-lt"/>
              </a:rPr>
              <a:t>). Χρώση </a:t>
            </a:r>
            <a:r>
              <a:rPr lang="en-GB" altLang="el-GR" sz="2000" dirty="0">
                <a:latin typeface="+mj-lt"/>
              </a:rPr>
              <a:t>= H&amp;E</a:t>
            </a:r>
            <a:endParaRPr lang="el-GR" altLang="el-GR" sz="2000" dirty="0">
              <a:latin typeface="+mj-lt"/>
            </a:endParaRPr>
          </a:p>
        </p:txBody>
      </p:sp>
      <p:sp>
        <p:nvSpPr>
          <p:cNvPr id="6" name="Rectangle 5"/>
          <p:cNvSpPr/>
          <p:nvPr/>
        </p:nvSpPr>
        <p:spPr>
          <a:xfrm>
            <a:off x="3841244" y="571391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08756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Autofit/>
          </a:bodyPr>
          <a:lstStyle/>
          <a:p>
            <a:r>
              <a:rPr lang="el-GR" altLang="el-GR" sz="3200" dirty="0"/>
              <a:t>Ιστολογική εικόνα τμημάτων μυϊκού χιτώνα του κόλου σε μεγάλη μεγέθυνση (40</a:t>
            </a:r>
            <a:r>
              <a:rPr lang="en-GB" altLang="el-GR" sz="3200" dirty="0"/>
              <a:t>x</a:t>
            </a:r>
            <a:r>
              <a:rPr lang="el-GR" altLang="el-GR" sz="3200" dirty="0" smtClean="0"/>
              <a:t>) </a:t>
            </a:r>
            <a:r>
              <a:rPr lang="el-GR" altLang="el-GR" sz="2800" b="0" dirty="0" smtClean="0"/>
              <a:t>(1/2)</a:t>
            </a:r>
            <a:endParaRPr lang="el-GR" altLang="el-GR" sz="2800" b="0" dirty="0">
              <a:solidFill>
                <a:srgbClr val="FF9900"/>
              </a:solidFill>
            </a:endParaRPr>
          </a:p>
        </p:txBody>
      </p:sp>
      <p:sp>
        <p:nvSpPr>
          <p:cNvPr id="260099" name="Rectangle 3"/>
          <p:cNvSpPr>
            <a:spLocks noGrp="1" noChangeArrowheads="1"/>
          </p:cNvSpPr>
          <p:nvPr>
            <p:ph idx="1"/>
          </p:nvPr>
        </p:nvSpPr>
        <p:spPr>
          <a:xfrm>
            <a:off x="457200" y="1196752"/>
            <a:ext cx="8229600" cy="864096"/>
          </a:xfrm>
        </p:spPr>
        <p:txBody>
          <a:bodyPr>
            <a:normAutofit/>
          </a:bodyPr>
          <a:lstStyle/>
          <a:p>
            <a:pPr marL="0" indent="0">
              <a:buNone/>
            </a:pPr>
            <a:r>
              <a:rPr lang="el-GR" altLang="el-GR" sz="2000" dirty="0" smtClean="0"/>
              <a:t>Ο </a:t>
            </a:r>
            <a:r>
              <a:rPr lang="el-GR" altLang="el-GR" sz="2000" dirty="0"/>
              <a:t>μυϊκός χιτώνας αποτελείται από 2 στιβάδες λείων μυϊκών κυττάρων (</a:t>
            </a:r>
            <a:r>
              <a:rPr lang="en-GB" altLang="el-GR" sz="2000" dirty="0"/>
              <a:t>SM</a:t>
            </a:r>
            <a:r>
              <a:rPr lang="el-GR" altLang="el-GR" sz="2000" dirty="0"/>
              <a:t>), χωρισμένων από ένα λεπτό στρώμα συνδετικού ιστού: </a:t>
            </a:r>
            <a:endParaRPr lang="el-GR" altLang="el-GR" sz="2000" dirty="0" smtClean="0"/>
          </a:p>
        </p:txBody>
      </p:sp>
      <p:pic>
        <p:nvPicPr>
          <p:cNvPr id="26010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1988840"/>
            <a:ext cx="4963914" cy="385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063" y="1916832"/>
            <a:ext cx="3240360" cy="2862322"/>
          </a:xfrm>
          <a:prstGeom prst="rect">
            <a:avLst/>
          </a:prstGeom>
        </p:spPr>
        <p:txBody>
          <a:bodyPr wrap="square">
            <a:spAutoFit/>
          </a:bodyPr>
          <a:lstStyle/>
          <a:p>
            <a:pPr marL="457200" indent="-457200">
              <a:buAutoNum type="arabicParenBoth"/>
            </a:pPr>
            <a:r>
              <a:rPr lang="el-GR" altLang="el-GR" sz="2000" dirty="0">
                <a:latin typeface="+mj-lt"/>
              </a:rPr>
              <a:t>Στην έσω στιβάδα (</a:t>
            </a:r>
            <a:r>
              <a:rPr lang="en-GB" altLang="el-GR" sz="2000" dirty="0">
                <a:latin typeface="+mj-lt"/>
              </a:rPr>
              <a:t>IL</a:t>
            </a:r>
            <a:r>
              <a:rPr lang="el-GR" altLang="el-GR" sz="2000" dirty="0">
                <a:latin typeface="+mj-lt"/>
              </a:rPr>
              <a:t>), ονομαζόμενη επίσης κυκλοτερής στιβάδα,</a:t>
            </a:r>
            <a:r>
              <a:rPr lang="en-GB" altLang="el-GR" sz="2000" dirty="0">
                <a:latin typeface="+mj-lt"/>
              </a:rPr>
              <a:t> </a:t>
            </a:r>
            <a:r>
              <a:rPr lang="el-GR" altLang="el-GR" sz="2000" dirty="0">
                <a:latin typeface="+mj-lt"/>
              </a:rPr>
              <a:t>τα λεία μυϊκά κύτταρα διατάσσονται κυκλικά, με τους επιμήκεις άξονές τους κάθετα στον επιμήκη άξονα του κόλου. </a:t>
            </a:r>
          </a:p>
        </p:txBody>
      </p:sp>
      <p:sp>
        <p:nvSpPr>
          <p:cNvPr id="6" name="Rectangle 5"/>
          <p:cNvSpPr/>
          <p:nvPr/>
        </p:nvSpPr>
        <p:spPr>
          <a:xfrm>
            <a:off x="3661028" y="583135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29001133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noAutofit/>
          </a:bodyPr>
          <a:lstStyle/>
          <a:p>
            <a:r>
              <a:rPr lang="el-GR" altLang="el-GR" sz="3200" dirty="0"/>
              <a:t>Ιστολογική εικόνα τμημάτων μυϊκού χιτώνα του κόλου σε μεγάλη μεγέθυνση (40</a:t>
            </a:r>
            <a:r>
              <a:rPr lang="en-GB" altLang="el-GR" sz="3200" dirty="0"/>
              <a:t>x</a:t>
            </a:r>
            <a:r>
              <a:rPr lang="el-GR" altLang="el-GR" sz="3200" dirty="0" smtClean="0"/>
              <a:t>) </a:t>
            </a:r>
            <a:r>
              <a:rPr lang="el-GR" altLang="el-GR" sz="2800" b="0" dirty="0" smtClean="0"/>
              <a:t>(2/2)</a:t>
            </a:r>
            <a:endParaRPr lang="el-GR" altLang="el-GR" sz="2800" b="0" dirty="0">
              <a:solidFill>
                <a:srgbClr val="FF9900"/>
              </a:solidFill>
            </a:endParaRPr>
          </a:p>
        </p:txBody>
      </p:sp>
      <p:sp>
        <p:nvSpPr>
          <p:cNvPr id="260099" name="Rectangle 3"/>
          <p:cNvSpPr>
            <a:spLocks noGrp="1" noChangeArrowheads="1"/>
          </p:cNvSpPr>
          <p:nvPr>
            <p:ph idx="1"/>
          </p:nvPr>
        </p:nvSpPr>
        <p:spPr>
          <a:xfrm>
            <a:off x="457200" y="1196752"/>
            <a:ext cx="8286626" cy="1152128"/>
          </a:xfrm>
        </p:spPr>
        <p:txBody>
          <a:bodyPr>
            <a:normAutofit/>
          </a:bodyPr>
          <a:lstStyle/>
          <a:p>
            <a:pPr marL="457200" indent="-457200">
              <a:buFont typeface="Wingdings" panose="05000000000000000000" pitchFamily="2" charset="2"/>
              <a:buAutoNum type="arabicParenBoth" startAt="2"/>
            </a:pPr>
            <a:r>
              <a:rPr lang="el-GR" altLang="el-GR" sz="2000" dirty="0" smtClean="0"/>
              <a:t>Στην </a:t>
            </a:r>
            <a:r>
              <a:rPr lang="el-GR" altLang="el-GR" sz="2000" dirty="0"/>
              <a:t>έξω στιβάδα (</a:t>
            </a:r>
            <a:r>
              <a:rPr lang="en-GB" altLang="el-GR" sz="2000" dirty="0"/>
              <a:t>OL</a:t>
            </a:r>
            <a:r>
              <a:rPr lang="el-GR" altLang="el-GR" sz="2000" dirty="0"/>
              <a:t>), ονομαζόμενη επίσης επιμήκης στιβάδα,</a:t>
            </a:r>
            <a:r>
              <a:rPr lang="en-GB" altLang="el-GR" sz="2000" dirty="0"/>
              <a:t> </a:t>
            </a:r>
            <a:r>
              <a:rPr lang="el-GR" altLang="el-GR" sz="2000" dirty="0"/>
              <a:t>τα λεία μυϊκά κύτταρα διατάσσονται με τους επιμήκεις άξονές τους παράλληλα προς τον επιμήκη άξονα του κόλου.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7865" y="2348880"/>
            <a:ext cx="4963914" cy="385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9592" y="2204864"/>
            <a:ext cx="2878273" cy="4093428"/>
          </a:xfrm>
          <a:prstGeom prst="rect">
            <a:avLst/>
          </a:prstGeom>
        </p:spPr>
        <p:txBody>
          <a:bodyPr wrap="square">
            <a:spAutoFit/>
          </a:bodyPr>
          <a:lstStyle/>
          <a:p>
            <a:r>
              <a:rPr lang="el-GR" altLang="el-GR" sz="2000" dirty="0">
                <a:latin typeface="+mj-lt"/>
              </a:rPr>
              <a:t>Στον συνδετικό ιστό που χωρίζει τις 2 στιβάδες του λείου μυϊκού ιστού βρίσκεται το πλέγμα του </a:t>
            </a:r>
            <a:r>
              <a:rPr lang="en-GB" altLang="el-GR" sz="2000" dirty="0">
                <a:latin typeface="+mj-lt"/>
              </a:rPr>
              <a:t>Auerbach</a:t>
            </a:r>
            <a:r>
              <a:rPr lang="el-GR" altLang="el-GR" sz="2000" dirty="0">
                <a:latin typeface="+mj-lt"/>
              </a:rPr>
              <a:t>'</a:t>
            </a:r>
            <a:r>
              <a:rPr lang="en-GB" altLang="el-GR" sz="2000" dirty="0">
                <a:latin typeface="+mj-lt"/>
              </a:rPr>
              <a:t>s</a:t>
            </a:r>
            <a:r>
              <a:rPr lang="el-GR" altLang="el-GR" sz="2000" dirty="0">
                <a:latin typeface="+mj-lt"/>
              </a:rPr>
              <a:t> (</a:t>
            </a:r>
            <a:r>
              <a:rPr lang="en-GB" altLang="el-GR" sz="2000" dirty="0">
                <a:latin typeface="+mj-lt"/>
              </a:rPr>
              <a:t>AP</a:t>
            </a:r>
            <a:r>
              <a:rPr lang="el-GR" altLang="el-GR" sz="2000" dirty="0">
                <a:latin typeface="+mj-lt"/>
              </a:rPr>
              <a:t>)</a:t>
            </a:r>
            <a:r>
              <a:rPr lang="en-GB" altLang="el-GR" sz="2000" dirty="0">
                <a:latin typeface="+mj-lt"/>
              </a:rPr>
              <a:t> </a:t>
            </a:r>
            <a:r>
              <a:rPr lang="el-GR" altLang="el-GR" sz="2000" dirty="0">
                <a:latin typeface="+mj-lt"/>
              </a:rPr>
              <a:t>αποτελούμενο από νεύρα και νευρώνες</a:t>
            </a:r>
            <a:r>
              <a:rPr lang="en-GB" altLang="el-GR" sz="2000" dirty="0">
                <a:latin typeface="+mj-lt"/>
              </a:rPr>
              <a:t> </a:t>
            </a:r>
            <a:r>
              <a:rPr lang="el-GR" altLang="el-GR" sz="2000" dirty="0">
                <a:latin typeface="+mj-lt"/>
              </a:rPr>
              <a:t>(</a:t>
            </a:r>
            <a:r>
              <a:rPr lang="en-GB" altLang="el-GR" sz="2000" dirty="0">
                <a:latin typeface="+mj-lt"/>
              </a:rPr>
              <a:t>Ne</a:t>
            </a:r>
            <a:r>
              <a:rPr lang="el-GR" altLang="el-GR" sz="2000" dirty="0">
                <a:latin typeface="+mj-lt"/>
              </a:rPr>
              <a:t>), που χρησιμοποιούνται ως γάγγλια του παρασυμαπαθητικού σκέλους του αυτόνομου νευρικού συστήματος. Χρώση = H&amp;E</a:t>
            </a:r>
          </a:p>
        </p:txBody>
      </p:sp>
      <p:sp>
        <p:nvSpPr>
          <p:cNvPr id="6" name="Rectangle 5"/>
          <p:cNvSpPr/>
          <p:nvPr/>
        </p:nvSpPr>
        <p:spPr>
          <a:xfrm>
            <a:off x="3635896" y="6181437"/>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31256384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παρουσιάζουσα τον ορογόνο χιτώνα του </a:t>
            </a:r>
            <a:r>
              <a:rPr lang="el-GR" altLang="el-GR" sz="3200" dirty="0" smtClean="0"/>
              <a:t>κόλου </a:t>
            </a:r>
            <a:r>
              <a:rPr lang="el-GR" altLang="el-GR" sz="3200" dirty="0"/>
              <a:t>σε μεγάλη μεγέθυνση (40</a:t>
            </a:r>
            <a:r>
              <a:rPr lang="en-GB" altLang="el-GR" sz="3200" dirty="0"/>
              <a:t>x</a:t>
            </a:r>
            <a:r>
              <a:rPr lang="el-GR" altLang="el-GR" sz="3200" dirty="0"/>
              <a:t>)</a:t>
            </a:r>
            <a:endParaRPr lang="el-GR" altLang="el-GR" sz="3200" dirty="0">
              <a:solidFill>
                <a:srgbClr val="FF9900"/>
              </a:solidFill>
            </a:endParaRPr>
          </a:p>
        </p:txBody>
      </p:sp>
      <p:sp>
        <p:nvSpPr>
          <p:cNvPr id="261123" name="Rectangle 3"/>
          <p:cNvSpPr>
            <a:spLocks noGrp="1" noChangeArrowheads="1"/>
          </p:cNvSpPr>
          <p:nvPr>
            <p:ph idx="1"/>
          </p:nvPr>
        </p:nvSpPr>
        <p:spPr>
          <a:xfrm>
            <a:off x="457200" y="1196752"/>
            <a:ext cx="3394720" cy="4680520"/>
          </a:xfrm>
        </p:spPr>
        <p:txBody>
          <a:bodyPr>
            <a:normAutofit/>
          </a:bodyPr>
          <a:lstStyle/>
          <a:p>
            <a:pPr marL="0" indent="0">
              <a:buNone/>
            </a:pPr>
            <a:r>
              <a:rPr lang="en-US" altLang="el-GR" sz="2000" dirty="0" smtClean="0"/>
              <a:t>O </a:t>
            </a:r>
            <a:r>
              <a:rPr lang="el-GR" altLang="el-GR" sz="2000" dirty="0"/>
              <a:t>ορογόνος αποτελείται από ένα μονόστιβο πλακώδες επιθήλιο από μεσοθηλιακά κύτταρα (</a:t>
            </a:r>
            <a:r>
              <a:rPr lang="en-GB" altLang="el-GR" sz="2000" dirty="0"/>
              <a:t>MC</a:t>
            </a:r>
            <a:r>
              <a:rPr lang="el-GR" altLang="el-GR" sz="2000" dirty="0"/>
              <a:t>)</a:t>
            </a:r>
            <a:r>
              <a:rPr lang="en-GB" altLang="el-GR" sz="2000" dirty="0"/>
              <a:t> </a:t>
            </a:r>
            <a:r>
              <a:rPr lang="el-GR" altLang="el-GR" sz="2000" dirty="0"/>
              <a:t>που καλύπτει την εξωτερική επιφάνεια του μυϊκού χιτώνα (</a:t>
            </a:r>
            <a:r>
              <a:rPr lang="en-GB" altLang="el-GR" sz="2000" dirty="0"/>
              <a:t>ME</a:t>
            </a:r>
            <a:r>
              <a:rPr lang="el-GR" altLang="el-GR" sz="2000" dirty="0"/>
              <a:t>), προς την περιτοναϊκή κοιλότητα. </a:t>
            </a:r>
            <a:endParaRPr lang="el-GR" altLang="el-GR" sz="2000" dirty="0" smtClean="0"/>
          </a:p>
          <a:p>
            <a:pPr marL="0" indent="0">
              <a:spcBef>
                <a:spcPts val="1200"/>
              </a:spcBef>
              <a:buNone/>
            </a:pPr>
            <a:r>
              <a:rPr lang="el-GR" altLang="el-GR" sz="2000" dirty="0" smtClean="0"/>
              <a:t>Τα </a:t>
            </a:r>
            <a:r>
              <a:rPr lang="el-GR" altLang="el-GR" sz="2000" dirty="0"/>
              <a:t>μεσοθηλιακά κύτταρα είναι τόσο λεπτά έτσι ώστε το κυτταρόπλασμά τους συνήθως δεν είναι ορατό εκτός εάν </a:t>
            </a:r>
            <a:r>
              <a:rPr lang="el-GR" altLang="el-GR" sz="2000" dirty="0" smtClean="0"/>
              <a:t> </a:t>
            </a:r>
            <a:r>
              <a:rPr lang="el-GR" altLang="el-GR" sz="2000" dirty="0"/>
              <a:t>χρησιμοποιηθεί πολύ μεγάλη μεγέθυνση (100x). </a:t>
            </a:r>
          </a:p>
        </p:txBody>
      </p:sp>
      <p:pic>
        <p:nvPicPr>
          <p:cNvPr id="26112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1340769"/>
            <a:ext cx="503481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589240"/>
            <a:ext cx="8568952" cy="1015663"/>
          </a:xfrm>
          <a:prstGeom prst="rect">
            <a:avLst/>
          </a:prstGeom>
        </p:spPr>
        <p:txBody>
          <a:bodyPr wrap="square">
            <a:spAutoFit/>
          </a:bodyPr>
          <a:lstStyle/>
          <a:p>
            <a:pPr marL="0" indent="0">
              <a:buNone/>
            </a:pPr>
            <a:r>
              <a:rPr lang="el-GR" altLang="el-GR" sz="2000" dirty="0">
                <a:latin typeface="+mj-lt"/>
              </a:rPr>
              <a:t>Στη μεγέθυνση της εικόνας (40</a:t>
            </a:r>
            <a:r>
              <a:rPr lang="en-GB" altLang="el-GR" sz="2000" dirty="0">
                <a:latin typeface="+mj-lt"/>
              </a:rPr>
              <a:t>x</a:t>
            </a:r>
            <a:r>
              <a:rPr lang="el-GR" altLang="el-GR" sz="2000" dirty="0">
                <a:latin typeface="+mj-lt"/>
              </a:rPr>
              <a:t>) και χαμηλότερες μεγεθύνσεις, μόνο οι πυρήνες τους είναι ορατοί. Οι πυρήνες τείνουν να προβάλλουν μέσα στην </a:t>
            </a:r>
            <a:r>
              <a:rPr lang="el-GR" altLang="el-GR" sz="2000" dirty="0" smtClean="0">
                <a:latin typeface="+mj-lt"/>
              </a:rPr>
              <a:t>περιτοναϊκή κοιλότητα. </a:t>
            </a:r>
            <a:r>
              <a:rPr lang="el-GR" altLang="el-GR" sz="2000" dirty="0">
                <a:latin typeface="+mj-lt"/>
              </a:rPr>
              <a:t>Χρώση= </a:t>
            </a:r>
            <a:r>
              <a:rPr lang="en-GB" altLang="el-GR" sz="2000" dirty="0">
                <a:latin typeface="+mj-lt"/>
              </a:rPr>
              <a:t>H</a:t>
            </a:r>
            <a:r>
              <a:rPr lang="el-GR" altLang="el-GR" sz="2000" dirty="0">
                <a:latin typeface="+mj-lt"/>
              </a:rPr>
              <a:t>&amp;</a:t>
            </a:r>
            <a:r>
              <a:rPr lang="en-GB" altLang="el-GR" sz="2000" dirty="0">
                <a:latin typeface="+mj-lt"/>
              </a:rPr>
              <a:t>E</a:t>
            </a:r>
            <a:endParaRPr lang="el-GR" altLang="el-GR" sz="2000" dirty="0">
              <a:latin typeface="+mj-lt"/>
            </a:endParaRPr>
          </a:p>
        </p:txBody>
      </p:sp>
      <p:sp>
        <p:nvSpPr>
          <p:cNvPr id="6" name="Rectangle 5"/>
          <p:cNvSpPr/>
          <p:nvPr/>
        </p:nvSpPr>
        <p:spPr>
          <a:xfrm>
            <a:off x="3814469" y="515483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52481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l-GR" altLang="el-GR" sz="3600" dirty="0" smtClean="0"/>
              <a:t>Δωδεκαδάκτυλο </a:t>
            </a:r>
            <a:r>
              <a:rPr lang="en-GB" altLang="el-GR" sz="3600" dirty="0" smtClean="0"/>
              <a:t>- </a:t>
            </a:r>
            <a:r>
              <a:rPr lang="el-GR" altLang="el-GR" sz="3600" dirty="0"/>
              <a:t>Αδένες</a:t>
            </a:r>
            <a:r>
              <a:rPr lang="en-GB" altLang="el-GR" sz="3600" dirty="0"/>
              <a:t> </a:t>
            </a:r>
            <a:r>
              <a:rPr lang="el-GR" altLang="el-GR" sz="3600" dirty="0"/>
              <a:t>του</a:t>
            </a:r>
            <a:r>
              <a:rPr lang="en-GB" altLang="el-GR" sz="3600" dirty="0"/>
              <a:t> Brunner's </a:t>
            </a:r>
            <a:endParaRPr lang="el-GR" altLang="el-GR" sz="3600" dirty="0"/>
          </a:p>
        </p:txBody>
      </p:sp>
      <p:sp>
        <p:nvSpPr>
          <p:cNvPr id="187395" name="Rectangle 3"/>
          <p:cNvSpPr>
            <a:spLocks noGrp="1" noChangeArrowheads="1"/>
          </p:cNvSpPr>
          <p:nvPr>
            <p:ph idx="1"/>
          </p:nvPr>
        </p:nvSpPr>
        <p:spPr>
          <a:xfrm>
            <a:off x="457200" y="1196752"/>
            <a:ext cx="8229600" cy="1800200"/>
          </a:xfrm>
        </p:spPr>
        <p:txBody>
          <a:bodyPr>
            <a:normAutofit/>
          </a:bodyPr>
          <a:lstStyle/>
          <a:p>
            <a:pPr marL="0" indent="0">
              <a:buNone/>
            </a:pPr>
            <a:r>
              <a:rPr lang="el-GR" altLang="el-GR" sz="2000" dirty="0" smtClean="0"/>
              <a:t>Ιστολογική </a:t>
            </a:r>
            <a:r>
              <a:rPr lang="el-GR" altLang="el-GR" sz="2000" dirty="0"/>
              <a:t>εικόνα 12/λου σε μεγάλη μεγέθυνση (40</a:t>
            </a:r>
            <a:r>
              <a:rPr lang="en-US" altLang="el-GR" sz="2000" dirty="0"/>
              <a:t>x</a:t>
            </a:r>
            <a:r>
              <a:rPr lang="el-GR" altLang="el-GR" sz="2000" dirty="0"/>
              <a:t>) παρουσιάζουσα το όριο μεταξύ του βλεννογόνου, άνωθεν της  ροδόχροης βλεννογονίου μυϊκής στιβάδας, περιέχοντος τις βάσεις των κρυπτών του </a:t>
            </a:r>
            <a:r>
              <a:rPr lang="en-GB" altLang="el-GR" sz="2000" dirty="0"/>
              <a:t>Lieberkuhn</a:t>
            </a:r>
            <a:r>
              <a:rPr lang="el-GR" altLang="el-GR" sz="2000" dirty="0"/>
              <a:t>, και του υποβλεννογονίου, κάτωθεν της βλεννογονίου μυϊκής στιβάδας, περιέχοντος τους οροβλεννώδεις αδένες του </a:t>
            </a:r>
            <a:r>
              <a:rPr lang="en-GB" altLang="el-GR" sz="2000" dirty="0"/>
              <a:t>Brunner</a:t>
            </a:r>
            <a:r>
              <a:rPr lang="el-GR" altLang="el-GR" sz="2000" dirty="0"/>
              <a:t>'</a:t>
            </a:r>
            <a:r>
              <a:rPr lang="en-GB" altLang="el-GR" sz="2000" dirty="0"/>
              <a:t>s</a:t>
            </a:r>
            <a:r>
              <a:rPr lang="el-GR" altLang="el-GR" sz="2000" dirty="0"/>
              <a:t>. </a:t>
            </a:r>
            <a:endParaRPr lang="el-GR" altLang="el-GR" sz="2000" dirty="0" smtClean="0"/>
          </a:p>
        </p:txBody>
      </p:sp>
      <p:pic>
        <p:nvPicPr>
          <p:cNvPr id="187398"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2852937"/>
            <a:ext cx="4464495" cy="346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55181" y="2708919"/>
            <a:ext cx="3794277" cy="2246769"/>
          </a:xfrm>
          <a:prstGeom prst="rect">
            <a:avLst/>
          </a:prstGeom>
        </p:spPr>
        <p:txBody>
          <a:bodyPr wrap="square">
            <a:spAutoFit/>
          </a:bodyPr>
          <a:lstStyle/>
          <a:p>
            <a:pPr marL="0" indent="0">
              <a:buNone/>
            </a:pPr>
            <a:r>
              <a:rPr lang="el-GR" altLang="el-GR" sz="2000" dirty="0">
                <a:latin typeface="+mj-lt"/>
              </a:rPr>
              <a:t>Παρουσία γραμμοειδών προσεκβολών των κορυφαίων τμημάτων των επιθηλιακών κυττάρων των βλεννογονίων και των αδένων του </a:t>
            </a:r>
            <a:r>
              <a:rPr lang="en-GB" altLang="el-GR" sz="2000" dirty="0">
                <a:latin typeface="+mj-lt"/>
              </a:rPr>
              <a:t>Brunner</a:t>
            </a:r>
            <a:r>
              <a:rPr lang="el-GR" altLang="el-GR" sz="2000" dirty="0">
                <a:latin typeface="+mj-lt"/>
              </a:rPr>
              <a:t>'</a:t>
            </a:r>
            <a:r>
              <a:rPr lang="en-GB" altLang="el-GR" sz="2000" dirty="0">
                <a:latin typeface="+mj-lt"/>
              </a:rPr>
              <a:t>s</a:t>
            </a:r>
            <a:r>
              <a:rPr lang="el-GR" altLang="el-GR" sz="2000" dirty="0">
                <a:latin typeface="+mj-lt"/>
              </a:rPr>
              <a:t> (ψηκτροειδής παρυφή). </a:t>
            </a:r>
            <a:endParaRPr lang="en-US" altLang="el-GR" sz="2000" dirty="0" smtClean="0">
              <a:latin typeface="+mj-lt"/>
            </a:endParaRPr>
          </a:p>
          <a:p>
            <a:pPr marL="0" indent="0">
              <a:buNone/>
            </a:pPr>
            <a:r>
              <a:rPr lang="el-GR" altLang="el-GR" sz="2000" dirty="0" smtClean="0">
                <a:latin typeface="+mj-lt"/>
              </a:rPr>
              <a:t>Χρώση </a:t>
            </a:r>
            <a:r>
              <a:rPr lang="el-GR" altLang="el-GR" sz="2000" dirty="0">
                <a:latin typeface="+mj-lt"/>
              </a:rPr>
              <a:t>=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422402" y="632290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6781077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noAutofit/>
          </a:bodyPr>
          <a:lstStyle/>
          <a:p>
            <a:r>
              <a:rPr lang="el-GR" altLang="el-GR" sz="3600" dirty="0"/>
              <a:t>Ιστολογική εικόνα κόλου σε μικρή μεγέθυνση (10x</a:t>
            </a:r>
            <a:r>
              <a:rPr lang="el-GR" altLang="el-GR" sz="3600" dirty="0" smtClean="0"/>
              <a:t>)</a:t>
            </a:r>
            <a:endParaRPr lang="el-GR" altLang="el-GR" sz="3600" dirty="0">
              <a:solidFill>
                <a:srgbClr val="FF9900"/>
              </a:solidFill>
            </a:endParaRPr>
          </a:p>
        </p:txBody>
      </p:sp>
      <p:sp>
        <p:nvSpPr>
          <p:cNvPr id="262147" name="Rectangle 3"/>
          <p:cNvSpPr>
            <a:spLocks noGrp="1" noChangeArrowheads="1"/>
          </p:cNvSpPr>
          <p:nvPr>
            <p:ph idx="1"/>
          </p:nvPr>
        </p:nvSpPr>
        <p:spPr>
          <a:xfrm>
            <a:off x="457200" y="1196752"/>
            <a:ext cx="3538736" cy="5040560"/>
          </a:xfrm>
        </p:spPr>
        <p:txBody>
          <a:bodyPr>
            <a:normAutofit/>
          </a:bodyPr>
          <a:lstStyle/>
          <a:p>
            <a:pPr marL="0" indent="0">
              <a:buNone/>
            </a:pPr>
            <a:r>
              <a:rPr lang="el-GR" altLang="el-GR" sz="2000" dirty="0" smtClean="0"/>
              <a:t>Παρατηρούνται </a:t>
            </a:r>
          </a:p>
          <a:p>
            <a:pPr marL="457200" indent="-457200">
              <a:buAutoNum type="arabicParenR"/>
            </a:pPr>
            <a:r>
              <a:rPr lang="el-GR" altLang="el-GR" sz="2000" dirty="0" smtClean="0"/>
              <a:t>ο </a:t>
            </a:r>
            <a:r>
              <a:rPr lang="el-GR" altLang="el-GR" sz="2000" dirty="0"/>
              <a:t>αυλός (</a:t>
            </a:r>
            <a:r>
              <a:rPr lang="en-GB" altLang="el-GR" sz="2000" dirty="0"/>
              <a:t>Lu</a:t>
            </a:r>
            <a:r>
              <a:rPr lang="el-GR" altLang="el-GR" sz="2000" dirty="0"/>
              <a:t>), περιέχων κοπρανώδες υλικό (</a:t>
            </a:r>
            <a:r>
              <a:rPr lang="en-GB" altLang="el-GR" sz="2000" dirty="0"/>
              <a:t>F</a:t>
            </a:r>
            <a:r>
              <a:rPr lang="el-GR" altLang="el-GR" sz="2000" dirty="0"/>
              <a:t>); </a:t>
            </a:r>
            <a:endParaRPr lang="el-GR" altLang="el-GR" sz="2000" dirty="0" smtClean="0"/>
          </a:p>
          <a:p>
            <a:pPr marL="457200" indent="-457200">
              <a:buAutoNum type="arabicParenR"/>
            </a:pPr>
            <a:r>
              <a:rPr lang="el-GR" altLang="el-GR" sz="2000" dirty="0" smtClean="0"/>
              <a:t>ο </a:t>
            </a:r>
            <a:r>
              <a:rPr lang="el-GR" altLang="el-GR" sz="2000" dirty="0"/>
              <a:t>βλεννογόνος (</a:t>
            </a:r>
            <a:r>
              <a:rPr lang="en-GB" altLang="el-GR" sz="2000" dirty="0"/>
              <a:t>Mu</a:t>
            </a:r>
            <a:r>
              <a:rPr lang="el-GR" altLang="el-GR" sz="2000" dirty="0"/>
              <a:t>), περιέχων τις κρύπτες του </a:t>
            </a:r>
            <a:r>
              <a:rPr lang="en-GB" altLang="el-GR" sz="2000" dirty="0"/>
              <a:t>Lieberkuhn</a:t>
            </a:r>
            <a:r>
              <a:rPr lang="el-GR" altLang="el-GR" sz="2000" dirty="0"/>
              <a:t> (</a:t>
            </a:r>
            <a:r>
              <a:rPr lang="en-GB" altLang="el-GR" sz="2000" dirty="0"/>
              <a:t>C</a:t>
            </a:r>
            <a:r>
              <a:rPr lang="el-GR" altLang="el-GR" sz="2000" dirty="0"/>
              <a:t>); </a:t>
            </a:r>
            <a:endParaRPr lang="el-GR" altLang="el-GR" sz="2000" dirty="0" smtClean="0"/>
          </a:p>
          <a:p>
            <a:pPr marL="457200" indent="-457200">
              <a:buAutoNum type="arabicParenR"/>
            </a:pPr>
            <a:r>
              <a:rPr lang="el-GR" altLang="el-GR" sz="2000" dirty="0" smtClean="0"/>
              <a:t>ο </a:t>
            </a:r>
            <a:r>
              <a:rPr lang="el-GR" altLang="el-GR" sz="2000" dirty="0"/>
              <a:t>υποβλεννογόνιος (</a:t>
            </a:r>
            <a:r>
              <a:rPr lang="en-GB" altLang="el-GR" sz="2000" dirty="0"/>
              <a:t>Su</a:t>
            </a:r>
            <a:r>
              <a:rPr lang="el-GR" altLang="el-GR" sz="2000" dirty="0"/>
              <a:t>); και ο μυϊκός χιτώνας (</a:t>
            </a:r>
            <a:r>
              <a:rPr lang="en-GB" altLang="el-GR" sz="2000" dirty="0"/>
              <a:t>MM</a:t>
            </a:r>
            <a:r>
              <a:rPr lang="el-GR" altLang="el-GR" sz="2000" dirty="0"/>
              <a:t>)</a:t>
            </a:r>
            <a:r>
              <a:rPr lang="en-GB" altLang="el-GR" sz="2000" dirty="0"/>
              <a:t> </a:t>
            </a:r>
            <a:r>
              <a:rPr lang="el-GR" altLang="el-GR" sz="2000" dirty="0"/>
              <a:t>αποτελούμενος από μία έσω στιβάδα (</a:t>
            </a:r>
            <a:r>
              <a:rPr lang="en-GB" altLang="el-GR" sz="2000" dirty="0"/>
              <a:t>IL</a:t>
            </a:r>
            <a:r>
              <a:rPr lang="el-GR" altLang="el-GR" sz="2000" dirty="0"/>
              <a:t>)</a:t>
            </a:r>
            <a:r>
              <a:rPr lang="en-GB" altLang="el-GR" sz="2000" dirty="0"/>
              <a:t> </a:t>
            </a:r>
            <a:r>
              <a:rPr lang="el-GR" altLang="el-GR" sz="2000" dirty="0"/>
              <a:t>και μία έξω στιβάδα (</a:t>
            </a:r>
            <a:r>
              <a:rPr lang="en-GB" altLang="el-GR" sz="2000" dirty="0"/>
              <a:t>OL</a:t>
            </a:r>
            <a:r>
              <a:rPr lang="el-GR" altLang="el-GR" sz="2000" dirty="0"/>
              <a:t>)</a:t>
            </a:r>
            <a:r>
              <a:rPr lang="en-GB" altLang="el-GR" sz="2000" dirty="0"/>
              <a:t> </a:t>
            </a:r>
            <a:r>
              <a:rPr lang="el-GR" altLang="el-GR" sz="2000" dirty="0"/>
              <a:t>λείου μυϊκού ιστού. Χρώση = H&amp;E</a:t>
            </a:r>
          </a:p>
        </p:txBody>
      </p:sp>
      <p:pic>
        <p:nvPicPr>
          <p:cNvPr id="2621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6888" y="1303150"/>
            <a:ext cx="4583196" cy="37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67944" y="499110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20065692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noAutofit/>
          </a:bodyPr>
          <a:lstStyle/>
          <a:p>
            <a:r>
              <a:rPr lang="el-GR" altLang="el-GR" sz="3600" dirty="0"/>
              <a:t>Ιστολογική εικόνα κόλου σε μικρή μεγέθυνση </a:t>
            </a:r>
            <a:r>
              <a:rPr lang="el-GR" altLang="el-GR" sz="3600" dirty="0" smtClean="0"/>
              <a:t>(40x</a:t>
            </a:r>
            <a:r>
              <a:rPr lang="el-GR" altLang="el-GR" sz="3600" dirty="0"/>
              <a:t>)</a:t>
            </a:r>
            <a:endParaRPr lang="el-GR" altLang="el-GR" sz="3600" dirty="0">
              <a:solidFill>
                <a:srgbClr val="FF9900"/>
              </a:solidFill>
            </a:endParaRPr>
          </a:p>
        </p:txBody>
      </p:sp>
      <p:sp>
        <p:nvSpPr>
          <p:cNvPr id="263171" name="Rectangle 3"/>
          <p:cNvSpPr>
            <a:spLocks noGrp="1" noChangeArrowheads="1"/>
          </p:cNvSpPr>
          <p:nvPr>
            <p:ph idx="1"/>
          </p:nvPr>
        </p:nvSpPr>
        <p:spPr>
          <a:xfrm>
            <a:off x="5508104" y="1124744"/>
            <a:ext cx="3635896" cy="5040560"/>
          </a:xfrm>
        </p:spPr>
        <p:txBody>
          <a:bodyPr>
            <a:normAutofit/>
          </a:bodyPr>
          <a:lstStyle/>
          <a:p>
            <a:pPr marL="0" indent="0">
              <a:buNone/>
            </a:pPr>
            <a:r>
              <a:rPr lang="el-GR" altLang="el-GR" sz="2000" dirty="0" smtClean="0"/>
              <a:t>Εικόνα παρουσιάζουσα </a:t>
            </a:r>
            <a:r>
              <a:rPr lang="el-GR" altLang="el-GR" sz="2000" dirty="0"/>
              <a:t>τις κρύπτες του </a:t>
            </a:r>
            <a:r>
              <a:rPr lang="en-GB" altLang="el-GR" sz="2000" dirty="0"/>
              <a:t>Lieberkuhn</a:t>
            </a:r>
            <a:r>
              <a:rPr lang="el-GR" altLang="el-GR" sz="2000" dirty="0"/>
              <a:t> (</a:t>
            </a:r>
            <a:r>
              <a:rPr lang="en-GB" altLang="el-GR" sz="2000" dirty="0"/>
              <a:t>C</a:t>
            </a:r>
            <a:r>
              <a:rPr lang="el-GR" altLang="el-GR" sz="2000" dirty="0"/>
              <a:t>)</a:t>
            </a:r>
            <a:r>
              <a:rPr lang="en-GB" altLang="el-GR" sz="2000" dirty="0"/>
              <a:t> </a:t>
            </a:r>
            <a:r>
              <a:rPr lang="el-GR" altLang="el-GR" sz="2000" dirty="0"/>
              <a:t>του </a:t>
            </a:r>
            <a:r>
              <a:rPr lang="el-GR" altLang="el-GR" sz="2000" dirty="0" smtClean="0"/>
              <a:t>εντερικού </a:t>
            </a:r>
            <a:r>
              <a:rPr lang="el-GR" altLang="el-GR" sz="2000" dirty="0"/>
              <a:t>βλεννογόνου, επενδυόμενες από μονόστιβο κυλινδρικό επιθήλιο αποτελούμενο από εντεροκύτταρα (</a:t>
            </a:r>
            <a:r>
              <a:rPr lang="en-GB" altLang="el-GR" sz="2000" dirty="0"/>
              <a:t>Ent</a:t>
            </a:r>
            <a:r>
              <a:rPr lang="el-GR" altLang="el-GR" sz="2000" dirty="0"/>
              <a:t>)</a:t>
            </a:r>
            <a:r>
              <a:rPr lang="en-GB" altLang="el-GR" sz="2000" dirty="0"/>
              <a:t> </a:t>
            </a:r>
            <a:r>
              <a:rPr lang="el-GR" altLang="el-GR" sz="2000" dirty="0"/>
              <a:t>και καλυκοειδή κύτταρα (</a:t>
            </a:r>
            <a:r>
              <a:rPr lang="en-GB" altLang="el-GR" sz="2000" dirty="0"/>
              <a:t>GC</a:t>
            </a:r>
            <a:r>
              <a:rPr lang="el-GR" altLang="el-GR" sz="2000" dirty="0"/>
              <a:t>). </a:t>
            </a:r>
            <a:endParaRPr lang="el-GR" altLang="el-GR" sz="2000" dirty="0" smtClean="0"/>
          </a:p>
          <a:p>
            <a:pPr marL="0" indent="0">
              <a:buNone/>
            </a:pPr>
            <a:r>
              <a:rPr lang="el-GR" altLang="el-GR" sz="2000" dirty="0" smtClean="0"/>
              <a:t>Οι </a:t>
            </a:r>
            <a:r>
              <a:rPr lang="el-GR" altLang="el-GR" sz="2000" dirty="0"/>
              <a:t>κρύπτες περιβάλλονται από τον χαλαρό συνδετικό ιστό του χορίου (</a:t>
            </a:r>
            <a:r>
              <a:rPr lang="en-GB" altLang="el-GR" sz="2000" dirty="0"/>
              <a:t>LP</a:t>
            </a:r>
            <a:r>
              <a:rPr lang="el-GR" altLang="el-GR" sz="2000" dirty="0"/>
              <a:t>).</a:t>
            </a:r>
            <a:r>
              <a:rPr lang="en-GB" altLang="el-GR" sz="2000" dirty="0"/>
              <a:t> </a:t>
            </a:r>
            <a:endParaRPr lang="el-GR" altLang="el-GR" sz="2000" dirty="0" smtClean="0"/>
          </a:p>
          <a:p>
            <a:pPr marL="0" indent="0">
              <a:buNone/>
            </a:pPr>
            <a:r>
              <a:rPr lang="en-GB" altLang="el-GR" sz="2000" dirty="0" smtClean="0"/>
              <a:t>Lu </a:t>
            </a:r>
            <a:r>
              <a:rPr lang="en-GB" altLang="el-GR" sz="2000" dirty="0"/>
              <a:t>= </a:t>
            </a:r>
            <a:r>
              <a:rPr lang="el-GR" altLang="el-GR" sz="2000" dirty="0"/>
              <a:t>αυλός του κόλου</a:t>
            </a:r>
            <a:r>
              <a:rPr lang="en-GB" altLang="el-GR" sz="2000" dirty="0"/>
              <a:t>. </a:t>
            </a:r>
            <a:endParaRPr lang="el-GR" altLang="el-GR" sz="2000" dirty="0" smtClean="0"/>
          </a:p>
          <a:p>
            <a:pPr marL="0" indent="0">
              <a:buNone/>
            </a:pPr>
            <a:r>
              <a:rPr lang="el-GR" altLang="el-GR" sz="2000" dirty="0" smtClean="0"/>
              <a:t>Χρώση</a:t>
            </a:r>
            <a:r>
              <a:rPr lang="en-GB" altLang="el-GR" sz="2000" dirty="0"/>
              <a:t>= H&amp;E</a:t>
            </a:r>
            <a:endParaRPr lang="el-GR" altLang="el-GR" sz="2000" dirty="0"/>
          </a:p>
        </p:txBody>
      </p:sp>
      <p:pic>
        <p:nvPicPr>
          <p:cNvPr id="26317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68760"/>
            <a:ext cx="489635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2728" y="520454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0865679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noAutofit/>
          </a:bodyPr>
          <a:lstStyle/>
          <a:p>
            <a:r>
              <a:rPr lang="el-GR" altLang="el-GR" sz="3600" dirty="0"/>
              <a:t>Ιστολογική εικόνα κόλου σε μεσαία μεγέθυνση (20x)</a:t>
            </a:r>
            <a:endParaRPr lang="el-GR" altLang="el-GR" sz="3600" dirty="0">
              <a:solidFill>
                <a:srgbClr val="FF9900"/>
              </a:solidFill>
            </a:endParaRPr>
          </a:p>
        </p:txBody>
      </p:sp>
      <p:sp>
        <p:nvSpPr>
          <p:cNvPr id="264195"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Εικόνα</a:t>
            </a:r>
            <a:r>
              <a:rPr lang="en-GB" altLang="el-GR" sz="2000" dirty="0" smtClean="0"/>
              <a:t> </a:t>
            </a:r>
            <a:r>
              <a:rPr lang="el-GR" altLang="el-GR" sz="2000" dirty="0" smtClean="0"/>
              <a:t>εμφανίζουσα </a:t>
            </a:r>
            <a:r>
              <a:rPr lang="el-GR" altLang="el-GR" sz="2000" dirty="0"/>
              <a:t>από πάνω προς τα κάτω: </a:t>
            </a:r>
            <a:endParaRPr lang="el-GR" altLang="el-GR" sz="2000" dirty="0" smtClean="0"/>
          </a:p>
          <a:p>
            <a:pPr marL="457200" indent="-457200">
              <a:buAutoNum type="arabicParenBoth"/>
            </a:pPr>
            <a:r>
              <a:rPr lang="el-GR" altLang="el-GR" sz="2000" dirty="0" smtClean="0"/>
              <a:t>τον </a:t>
            </a:r>
            <a:r>
              <a:rPr lang="el-GR" altLang="el-GR" sz="2000" dirty="0"/>
              <a:t>αυλό του κόλου; </a:t>
            </a:r>
            <a:endParaRPr lang="el-GR" altLang="el-GR" sz="2000" dirty="0" smtClean="0"/>
          </a:p>
          <a:p>
            <a:pPr marL="457200" indent="-457200">
              <a:buAutoNum type="arabicParenBoth"/>
            </a:pPr>
            <a:r>
              <a:rPr lang="el-GR" altLang="el-GR" sz="2000" dirty="0" smtClean="0"/>
              <a:t>τον </a:t>
            </a:r>
            <a:r>
              <a:rPr lang="el-GR" altLang="el-GR" sz="2000" dirty="0"/>
              <a:t>βλεννογόνο, περιέχοντα τις κρύπτες του  </a:t>
            </a:r>
            <a:r>
              <a:rPr lang="en-GB" altLang="el-GR" sz="2000" dirty="0"/>
              <a:t>Lieberkuhn</a:t>
            </a:r>
            <a:r>
              <a:rPr lang="el-GR" altLang="el-GR" sz="2000" dirty="0"/>
              <a:t>, επενδυόμενες από μονόστιβο κυλινδρικό επιθήλιο από απορροφητικά κύτταρα και καλυκοειδή κύτταρα; το χόριο; και την βλεννογόνια μυϊκή στιβάδα; και </a:t>
            </a:r>
            <a:endParaRPr lang="el-GR" altLang="el-GR" sz="2000" dirty="0" smtClean="0"/>
          </a:p>
          <a:p>
            <a:pPr marL="457200" indent="-457200">
              <a:buAutoNum type="arabicParenBoth"/>
            </a:pPr>
            <a:r>
              <a:rPr lang="el-GR" altLang="el-GR" sz="2000" dirty="0" smtClean="0"/>
              <a:t>τον </a:t>
            </a:r>
            <a:r>
              <a:rPr lang="el-GR" altLang="el-GR" sz="2000" dirty="0"/>
              <a:t>υποβλεννογόνιο χιτώνα. Ένα λεμφοζίδιο παρατηρείται στο δεξί άκρο της εικόνας. Χρώση= </a:t>
            </a:r>
            <a:r>
              <a:rPr lang="en-GB" altLang="el-GR" sz="2000" dirty="0"/>
              <a:t>H</a:t>
            </a:r>
            <a:r>
              <a:rPr lang="el-GR" altLang="el-GR" sz="2000" dirty="0"/>
              <a:t>&amp;</a:t>
            </a:r>
            <a:r>
              <a:rPr lang="en-GB" altLang="el-GR" sz="2000" dirty="0"/>
              <a:t>E</a:t>
            </a:r>
            <a:r>
              <a:rPr lang="el-GR" altLang="el-GR" sz="2000" dirty="0"/>
              <a:t>.</a:t>
            </a:r>
          </a:p>
        </p:txBody>
      </p:sp>
      <p:pic>
        <p:nvPicPr>
          <p:cNvPr id="26419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7984" y="1340768"/>
            <a:ext cx="4439490" cy="3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01488" y="479370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23731406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Autofit/>
          </a:bodyPr>
          <a:lstStyle/>
          <a:p>
            <a:r>
              <a:rPr lang="el-GR" altLang="el-GR" sz="3600" dirty="0"/>
              <a:t>Ιστολογική εικόνα κόλου σε μεσαία μεγέθυνση </a:t>
            </a:r>
            <a:r>
              <a:rPr lang="el-GR" altLang="el-GR" sz="3600" dirty="0" smtClean="0"/>
              <a:t>(40x</a:t>
            </a:r>
            <a:r>
              <a:rPr lang="el-GR" altLang="el-GR" sz="3600" dirty="0"/>
              <a:t>)</a:t>
            </a:r>
            <a:endParaRPr lang="el-GR" altLang="el-GR" sz="3600" dirty="0">
              <a:solidFill>
                <a:srgbClr val="FF9900"/>
              </a:solidFill>
            </a:endParaRPr>
          </a:p>
        </p:txBody>
      </p:sp>
      <p:sp>
        <p:nvSpPr>
          <p:cNvPr id="265219" name="Rectangle 3"/>
          <p:cNvSpPr>
            <a:spLocks noGrp="1" noChangeArrowheads="1"/>
          </p:cNvSpPr>
          <p:nvPr>
            <p:ph idx="1"/>
          </p:nvPr>
        </p:nvSpPr>
        <p:spPr>
          <a:xfrm>
            <a:off x="457200" y="1196752"/>
            <a:ext cx="3322712" cy="5040560"/>
          </a:xfrm>
        </p:spPr>
        <p:txBody>
          <a:bodyPr>
            <a:normAutofit/>
          </a:bodyPr>
          <a:lstStyle/>
          <a:p>
            <a:pPr marL="0" indent="0">
              <a:lnSpc>
                <a:spcPct val="110000"/>
              </a:lnSpc>
              <a:buNone/>
            </a:pPr>
            <a:r>
              <a:rPr lang="el-GR" altLang="el-GR" sz="2000" dirty="0" smtClean="0"/>
              <a:t>Εικόνα παρουσιάζουσα </a:t>
            </a:r>
            <a:r>
              <a:rPr lang="el-GR" altLang="el-GR" sz="2000" dirty="0"/>
              <a:t>τις κρύπτες του </a:t>
            </a:r>
            <a:r>
              <a:rPr lang="en-GB" altLang="el-GR" sz="2000" dirty="0"/>
              <a:t>Lieberkuhn</a:t>
            </a:r>
            <a:r>
              <a:rPr lang="el-GR" altLang="el-GR" sz="2000" dirty="0"/>
              <a:t>, επενδυόμενες από ένα μονόστιβο κυλινδρικό επιθήλιο με πολυάριθμα καλυκοειδή κύτταρα και απορροφητικά κύτταρα. </a:t>
            </a:r>
            <a:endParaRPr lang="el-GR" altLang="el-GR" sz="2000" dirty="0" smtClean="0"/>
          </a:p>
          <a:p>
            <a:pPr marL="0" indent="0">
              <a:lnSpc>
                <a:spcPct val="110000"/>
              </a:lnSpc>
              <a:spcBef>
                <a:spcPts val="1200"/>
              </a:spcBef>
              <a:buNone/>
            </a:pPr>
            <a:r>
              <a:rPr lang="el-GR" altLang="el-GR" sz="2000" dirty="0" smtClean="0"/>
              <a:t>Παρατηρούνται </a:t>
            </a:r>
            <a:r>
              <a:rPr lang="el-GR" altLang="el-GR" sz="2000" dirty="0"/>
              <a:t>τα τελικά ραβδία (σκούρες κηλίδες) και το τελικό υμένιο (σκούρα γραμμή μεταξύ των κηλίδων) στις κορυφές των επιθηλιακών κυττάρων. </a:t>
            </a:r>
            <a:endParaRPr lang="el-GR" altLang="el-GR" sz="2000" dirty="0" smtClean="0"/>
          </a:p>
        </p:txBody>
      </p:sp>
      <p:pic>
        <p:nvPicPr>
          <p:cNvPr id="26522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1268761"/>
            <a:ext cx="5008673" cy="38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7320" y="5877272"/>
            <a:ext cx="8496944" cy="707886"/>
          </a:xfrm>
          <a:prstGeom prst="rect">
            <a:avLst/>
          </a:prstGeom>
        </p:spPr>
        <p:txBody>
          <a:bodyPr wrap="square">
            <a:spAutoFit/>
          </a:bodyPr>
          <a:lstStyle/>
          <a:p>
            <a:pPr marL="0" indent="0">
              <a:buNone/>
            </a:pPr>
            <a:r>
              <a:rPr lang="el-GR" altLang="el-GR" sz="2000" dirty="0">
                <a:latin typeface="+mj-lt"/>
              </a:rPr>
              <a:t>Οι κρύπτες του </a:t>
            </a:r>
            <a:r>
              <a:rPr lang="en-GB" altLang="el-GR" sz="2000" dirty="0">
                <a:latin typeface="+mj-lt"/>
              </a:rPr>
              <a:t>Lieberkuhn </a:t>
            </a:r>
            <a:r>
              <a:rPr lang="el-GR" altLang="el-GR" sz="2000" dirty="0">
                <a:latin typeface="+mj-lt"/>
              </a:rPr>
              <a:t>περιβάλλονται από τον χαλαρό συνδετικό ιστό του χορίου.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707904" y="516789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42197806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βλεννογόνου ορθοπρωκτικής συμβολής (</a:t>
            </a:r>
            <a:r>
              <a:rPr lang="en-GB" altLang="el-GR" sz="3200" dirty="0"/>
              <a:t>ARJ</a:t>
            </a:r>
            <a:r>
              <a:rPr lang="el-GR" altLang="el-GR" sz="3200" dirty="0"/>
              <a:t>) σε μεσαία μεγέθυνση (20x)</a:t>
            </a:r>
            <a:endParaRPr lang="el-GR" altLang="el-GR" sz="3200" dirty="0">
              <a:solidFill>
                <a:srgbClr val="FF9900"/>
              </a:solidFill>
            </a:endParaRPr>
          </a:p>
        </p:txBody>
      </p:sp>
      <p:sp>
        <p:nvSpPr>
          <p:cNvPr id="266243" name="Rectangle 3"/>
          <p:cNvSpPr>
            <a:spLocks noGrp="1" noChangeArrowheads="1"/>
          </p:cNvSpPr>
          <p:nvPr>
            <p:ph idx="1"/>
          </p:nvPr>
        </p:nvSpPr>
        <p:spPr>
          <a:xfrm>
            <a:off x="434812" y="1196752"/>
            <a:ext cx="8229600" cy="1440160"/>
          </a:xfrm>
        </p:spPr>
        <p:txBody>
          <a:bodyPr>
            <a:normAutofit/>
          </a:bodyPr>
          <a:lstStyle/>
          <a:p>
            <a:pPr marL="0" indent="0">
              <a:buNone/>
            </a:pPr>
            <a:r>
              <a:rPr lang="el-GR" altLang="el-GR" sz="2000" dirty="0" smtClean="0"/>
              <a:t>Το </a:t>
            </a:r>
            <a:r>
              <a:rPr lang="el-GR" altLang="el-GR" sz="2000" dirty="0"/>
              <a:t>επιθήλιο του ορθικού βλεννογόνου (</a:t>
            </a:r>
            <a:r>
              <a:rPr lang="en-GB" altLang="el-GR" sz="2000" dirty="0"/>
              <a:t>RM</a:t>
            </a:r>
            <a:r>
              <a:rPr lang="el-GR" altLang="el-GR" sz="2000" dirty="0"/>
              <a:t>)</a:t>
            </a:r>
            <a:r>
              <a:rPr lang="en-GB" altLang="el-GR" sz="2000" dirty="0"/>
              <a:t> </a:t>
            </a:r>
            <a:r>
              <a:rPr lang="el-GR" altLang="el-GR" sz="2000" dirty="0"/>
              <a:t>(αριστερά από το κόκκινο βέλος) είναι μονόστιβο κυλινδρικό αποτελούμενο από καλυκοειδή κύτταρα (</a:t>
            </a:r>
            <a:r>
              <a:rPr lang="en-GB" altLang="el-GR" sz="2000" dirty="0"/>
              <a:t>GC</a:t>
            </a:r>
            <a:r>
              <a:rPr lang="el-GR" altLang="el-GR" sz="2000" dirty="0"/>
              <a:t>)</a:t>
            </a:r>
            <a:r>
              <a:rPr lang="en-GB" altLang="el-GR" sz="2000" dirty="0"/>
              <a:t> </a:t>
            </a:r>
            <a:r>
              <a:rPr lang="el-GR" altLang="el-GR" sz="2000" dirty="0"/>
              <a:t>με κυρίως άχρουν κυτταρόπλασμα, και απορροφητικά εντεροκύτταρα (</a:t>
            </a:r>
            <a:r>
              <a:rPr lang="en-GB" altLang="el-GR" sz="2000" dirty="0"/>
              <a:t>Ent</a:t>
            </a:r>
            <a:r>
              <a:rPr lang="el-GR" altLang="el-GR" sz="2000" dirty="0"/>
              <a:t>)</a:t>
            </a:r>
            <a:r>
              <a:rPr lang="en-GB" altLang="el-GR" sz="2000" dirty="0"/>
              <a:t> </a:t>
            </a:r>
            <a:r>
              <a:rPr lang="el-GR" altLang="el-GR" sz="2000" dirty="0"/>
              <a:t>με ηωσινοφιλικό κυτταρόπλασμα. </a:t>
            </a:r>
            <a:endParaRPr lang="el-GR" altLang="el-GR" sz="2000" dirty="0" smtClean="0"/>
          </a:p>
        </p:txBody>
      </p:sp>
      <p:pic>
        <p:nvPicPr>
          <p:cNvPr id="26624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9711" y="2420888"/>
            <a:ext cx="3690148" cy="285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4812" y="2708920"/>
            <a:ext cx="3312368" cy="2862322"/>
          </a:xfrm>
          <a:prstGeom prst="rect">
            <a:avLst/>
          </a:prstGeom>
        </p:spPr>
        <p:txBody>
          <a:bodyPr wrap="square">
            <a:spAutoFit/>
          </a:bodyPr>
          <a:lstStyle/>
          <a:p>
            <a:pPr marL="0" indent="0">
              <a:buNone/>
            </a:pPr>
            <a:r>
              <a:rPr lang="el-GR" altLang="el-GR" sz="2000" dirty="0">
                <a:latin typeface="+mj-lt"/>
              </a:rPr>
              <a:t>Το επιθήλιο καλύπτει την επιφάνεια του ορθού και σχηματίζει το τοίχωμα των κρυπτών του </a:t>
            </a:r>
            <a:r>
              <a:rPr lang="en-GB" altLang="el-GR" sz="2000" dirty="0">
                <a:latin typeface="+mj-lt"/>
              </a:rPr>
              <a:t>Lieberkuhn</a:t>
            </a:r>
            <a:r>
              <a:rPr lang="el-GR" altLang="el-GR" sz="2000" dirty="0">
                <a:latin typeface="+mj-lt"/>
              </a:rPr>
              <a:t> (</a:t>
            </a:r>
            <a:r>
              <a:rPr lang="en-GB" altLang="el-GR" sz="2000" dirty="0">
                <a:latin typeface="+mj-lt"/>
              </a:rPr>
              <a:t>Cr</a:t>
            </a:r>
            <a:r>
              <a:rPr lang="el-GR" altLang="el-GR" sz="2000" dirty="0">
                <a:latin typeface="+mj-lt"/>
              </a:rPr>
              <a:t>). </a:t>
            </a:r>
          </a:p>
          <a:p>
            <a:pPr marL="0" indent="0">
              <a:buNone/>
            </a:pPr>
            <a:r>
              <a:rPr lang="el-GR" altLang="el-GR" sz="2000" dirty="0">
                <a:latin typeface="+mj-lt"/>
              </a:rPr>
              <a:t>Το επιθήλιο του πρωκτικού βλεννογόνου (</a:t>
            </a:r>
            <a:r>
              <a:rPr lang="en-GB" altLang="el-GR" sz="2000" dirty="0">
                <a:latin typeface="+mj-lt"/>
              </a:rPr>
              <a:t>AM</a:t>
            </a:r>
            <a:r>
              <a:rPr lang="el-GR" altLang="el-GR" sz="2000" dirty="0">
                <a:latin typeface="+mj-lt"/>
              </a:rPr>
              <a:t>)</a:t>
            </a:r>
            <a:r>
              <a:rPr lang="en-GB" altLang="el-GR" sz="2000" dirty="0">
                <a:latin typeface="+mj-lt"/>
              </a:rPr>
              <a:t> </a:t>
            </a:r>
            <a:r>
              <a:rPr lang="el-GR" altLang="el-GR" sz="2000" dirty="0">
                <a:latin typeface="+mj-lt"/>
              </a:rPr>
              <a:t>αποτελείται από μη κερατινοποιημένο πολύστιβο πλακώδες επιθήλιο (</a:t>
            </a:r>
            <a:r>
              <a:rPr lang="en-GB" altLang="el-GR" sz="2000" dirty="0">
                <a:latin typeface="+mj-lt"/>
              </a:rPr>
              <a:t>NSSE</a:t>
            </a:r>
            <a:r>
              <a:rPr lang="el-GR" altLang="el-GR" sz="2000" dirty="0">
                <a:latin typeface="+mj-lt"/>
              </a:rPr>
              <a:t>). </a:t>
            </a:r>
          </a:p>
        </p:txBody>
      </p:sp>
      <p:sp>
        <p:nvSpPr>
          <p:cNvPr id="3" name="Rectangle 2"/>
          <p:cNvSpPr/>
          <p:nvPr/>
        </p:nvSpPr>
        <p:spPr>
          <a:xfrm>
            <a:off x="434812" y="5721431"/>
            <a:ext cx="8229798" cy="1015663"/>
          </a:xfrm>
          <a:prstGeom prst="rect">
            <a:avLst/>
          </a:prstGeom>
        </p:spPr>
        <p:txBody>
          <a:bodyPr wrap="square">
            <a:spAutoFit/>
          </a:bodyPr>
          <a:lstStyle/>
          <a:p>
            <a:pPr marL="0" indent="0">
              <a:buNone/>
            </a:pPr>
            <a:r>
              <a:rPr lang="el-GR" altLang="el-GR" sz="2000" dirty="0">
                <a:latin typeface="+mj-lt"/>
              </a:rPr>
              <a:t>Αμφότεροι οι τύποι των επιθηλίων υποστηρίζονται από ένα χόριο (</a:t>
            </a:r>
            <a:r>
              <a:rPr lang="en-GB" altLang="el-GR" sz="2000" dirty="0">
                <a:latin typeface="+mj-lt"/>
              </a:rPr>
              <a:t>LP</a:t>
            </a:r>
            <a:r>
              <a:rPr lang="el-GR" altLang="el-GR" sz="2000" dirty="0">
                <a:latin typeface="+mj-lt"/>
              </a:rPr>
              <a:t>)</a:t>
            </a:r>
            <a:r>
              <a:rPr lang="en-GB" altLang="el-GR" sz="2000" dirty="0">
                <a:latin typeface="+mj-lt"/>
              </a:rPr>
              <a:t> </a:t>
            </a:r>
            <a:r>
              <a:rPr lang="el-GR" altLang="el-GR" sz="2000" dirty="0">
                <a:latin typeface="+mj-lt"/>
              </a:rPr>
              <a:t>από χαλαρό συνδετικό ιστό, περιέχοντα αθροίσεις λεμφοειδών κυττάρων (</a:t>
            </a:r>
            <a:r>
              <a:rPr lang="en-GB" altLang="el-GR" sz="2000" dirty="0">
                <a:latin typeface="+mj-lt"/>
              </a:rPr>
              <a:t>LC</a:t>
            </a:r>
            <a:r>
              <a:rPr lang="el-GR" altLang="el-GR" sz="2000" dirty="0">
                <a:latin typeface="+mj-lt"/>
              </a:rPr>
              <a:t>).  Χρώση= H&amp;E</a:t>
            </a:r>
          </a:p>
        </p:txBody>
      </p:sp>
      <p:sp>
        <p:nvSpPr>
          <p:cNvPr id="7" name="Rectangle 6"/>
          <p:cNvSpPr/>
          <p:nvPr/>
        </p:nvSpPr>
        <p:spPr>
          <a:xfrm>
            <a:off x="4448385" y="527194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41402432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noAutofit/>
          </a:bodyPr>
          <a:lstStyle/>
          <a:p>
            <a:pPr>
              <a:lnSpc>
                <a:spcPct val="80000"/>
              </a:lnSpc>
            </a:pPr>
            <a:r>
              <a:rPr lang="el-GR" altLang="el-GR" sz="3600" dirty="0"/>
              <a:t>Ορθοπρωκτική</a:t>
            </a:r>
            <a:r>
              <a:rPr lang="en-US" altLang="el-GR" sz="3600" dirty="0"/>
              <a:t> </a:t>
            </a:r>
            <a:r>
              <a:rPr lang="el-GR" altLang="el-GR" sz="3600" dirty="0"/>
              <a:t>συμβολή</a:t>
            </a:r>
            <a:r>
              <a:rPr lang="en-GB" altLang="el-GR" sz="3600" dirty="0"/>
              <a:t> </a:t>
            </a:r>
            <a:r>
              <a:rPr lang="el-GR" altLang="el-GR" sz="3600" dirty="0" smtClean="0"/>
              <a:t>-</a:t>
            </a:r>
            <a:r>
              <a:rPr lang="en-GB" altLang="el-GR" sz="3600" dirty="0" smtClean="0"/>
              <a:t> </a:t>
            </a:r>
            <a:r>
              <a:rPr lang="el-GR" altLang="el-GR" sz="3600" dirty="0"/>
              <a:t>Βλεννογόνος</a:t>
            </a:r>
            <a:r>
              <a:rPr lang="en-US" altLang="el-GR" sz="3600" dirty="0"/>
              <a:t> </a:t>
            </a:r>
            <a:r>
              <a:rPr lang="el-GR" altLang="el-GR" sz="3600" dirty="0"/>
              <a:t>ορθού</a:t>
            </a:r>
          </a:p>
        </p:txBody>
      </p:sp>
      <p:sp>
        <p:nvSpPr>
          <p:cNvPr id="249859" name="Rectangle 3"/>
          <p:cNvSpPr>
            <a:spLocks noGrp="1" noChangeArrowheads="1"/>
          </p:cNvSpPr>
          <p:nvPr>
            <p:ph idx="1"/>
          </p:nvPr>
        </p:nvSpPr>
        <p:spPr>
          <a:xfrm>
            <a:off x="457200" y="1196752"/>
            <a:ext cx="8229600" cy="936104"/>
          </a:xfrm>
        </p:spPr>
        <p:txBody>
          <a:bodyPr>
            <a:normAutofit/>
          </a:bodyPr>
          <a:lstStyle/>
          <a:p>
            <a:pPr marL="0" indent="0">
              <a:buNone/>
            </a:pPr>
            <a:r>
              <a:rPr lang="el-GR" altLang="el-GR" sz="2000" dirty="0" smtClean="0"/>
              <a:t>Λεπτομέρεια </a:t>
            </a:r>
            <a:r>
              <a:rPr lang="el-GR" altLang="el-GR" sz="2000" dirty="0"/>
              <a:t>της προηγούμενης ιστολογικής εικόνας του ορθικού βλεννογόνου σε μεγάλη μεγέθυνση (40x). </a:t>
            </a:r>
            <a:endParaRPr lang="el-GR" altLang="el-GR" sz="2000" dirty="0" smtClean="0"/>
          </a:p>
        </p:txBody>
      </p:sp>
      <p:pic>
        <p:nvPicPr>
          <p:cNvPr id="24986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1988840"/>
            <a:ext cx="4176464" cy="357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16017" y="1844824"/>
            <a:ext cx="4248471" cy="3785652"/>
          </a:xfrm>
          <a:prstGeom prst="rect">
            <a:avLst/>
          </a:prstGeom>
        </p:spPr>
        <p:txBody>
          <a:bodyPr wrap="square">
            <a:spAutoFit/>
          </a:bodyPr>
          <a:lstStyle/>
          <a:p>
            <a:pPr marL="0" indent="0">
              <a:buNone/>
            </a:pPr>
            <a:r>
              <a:rPr lang="el-GR" altLang="el-GR" sz="2000" dirty="0">
                <a:latin typeface="+mj-lt"/>
              </a:rPr>
              <a:t>Αποτελείται από μονόστιβο κυλινδρικό επιθήλιο αποτελούμενο από καλυκοειδή κύτταρα (</a:t>
            </a:r>
            <a:r>
              <a:rPr lang="en-GB" altLang="el-GR" sz="2000" dirty="0">
                <a:latin typeface="+mj-lt"/>
              </a:rPr>
              <a:t>GC</a:t>
            </a:r>
            <a:r>
              <a:rPr lang="el-GR" altLang="el-GR" sz="2000" dirty="0">
                <a:latin typeface="+mj-lt"/>
              </a:rPr>
              <a:t>)</a:t>
            </a:r>
            <a:r>
              <a:rPr lang="en-GB" altLang="el-GR" sz="2000" dirty="0">
                <a:latin typeface="+mj-lt"/>
              </a:rPr>
              <a:t> </a:t>
            </a:r>
            <a:r>
              <a:rPr lang="el-GR" altLang="el-GR" sz="2000" dirty="0">
                <a:latin typeface="+mj-lt"/>
              </a:rPr>
              <a:t>με κυρίως άχρουν πρωτόπλασμα πληρούμενα από βλέννη, και από απορροφητικά εντεροκύτταρα (</a:t>
            </a:r>
            <a:r>
              <a:rPr lang="en-GB" altLang="el-GR" sz="2000" dirty="0">
                <a:latin typeface="+mj-lt"/>
              </a:rPr>
              <a:t>Ent</a:t>
            </a:r>
            <a:r>
              <a:rPr lang="el-GR" altLang="el-GR" sz="2000" dirty="0">
                <a:latin typeface="+mj-lt"/>
              </a:rPr>
              <a:t>)</a:t>
            </a:r>
            <a:r>
              <a:rPr lang="en-GB" altLang="el-GR" sz="2000" dirty="0">
                <a:latin typeface="+mj-lt"/>
              </a:rPr>
              <a:t> </a:t>
            </a:r>
            <a:r>
              <a:rPr lang="el-GR" altLang="el-GR" sz="2000" dirty="0">
                <a:latin typeface="+mj-lt"/>
              </a:rPr>
              <a:t>με ηωσινοφιλικό κυτταρόπλασμα. </a:t>
            </a:r>
          </a:p>
          <a:p>
            <a:pPr marL="0" indent="0">
              <a:buNone/>
            </a:pPr>
            <a:r>
              <a:rPr lang="el-GR" altLang="el-GR" sz="2000" dirty="0">
                <a:latin typeface="+mj-lt"/>
              </a:rPr>
              <a:t>Το επιθήλιο βρίσκεται και στις δύο επιφάνειες του ορθού και επενδύει τους διακλαδισμένους σωληνώδεις αδένες, ονομαζόμενους κρύπτες του </a:t>
            </a:r>
            <a:r>
              <a:rPr lang="en-GB" altLang="el-GR" sz="2000" dirty="0">
                <a:latin typeface="+mj-lt"/>
              </a:rPr>
              <a:t>Lieberkuhn</a:t>
            </a:r>
            <a:r>
              <a:rPr lang="el-GR" altLang="el-GR" sz="2000" dirty="0">
                <a:latin typeface="+mj-lt"/>
              </a:rPr>
              <a:t> (</a:t>
            </a:r>
            <a:r>
              <a:rPr lang="en-GB" altLang="el-GR" sz="2000" dirty="0">
                <a:latin typeface="+mj-lt"/>
              </a:rPr>
              <a:t>Cr</a:t>
            </a:r>
            <a:r>
              <a:rPr lang="el-GR" altLang="el-GR" sz="2000" dirty="0">
                <a:latin typeface="+mj-lt"/>
              </a:rPr>
              <a:t>). </a:t>
            </a:r>
          </a:p>
        </p:txBody>
      </p:sp>
      <p:sp>
        <p:nvSpPr>
          <p:cNvPr id="3" name="Rectangle 2"/>
          <p:cNvSpPr/>
          <p:nvPr/>
        </p:nvSpPr>
        <p:spPr>
          <a:xfrm>
            <a:off x="395536" y="5931093"/>
            <a:ext cx="8379924" cy="707886"/>
          </a:xfrm>
          <a:prstGeom prst="rect">
            <a:avLst/>
          </a:prstGeom>
        </p:spPr>
        <p:txBody>
          <a:bodyPr wrap="square">
            <a:spAutoFit/>
          </a:bodyPr>
          <a:lstStyle/>
          <a:p>
            <a:pPr marL="0" indent="0">
              <a:buNone/>
            </a:pPr>
            <a:r>
              <a:rPr lang="el-GR" altLang="el-GR" sz="2000" dirty="0">
                <a:latin typeface="+mj-lt"/>
              </a:rPr>
              <a:t>Το επιθήλιο υποστηρίζεται από τον ίδιο χιτώνα ή στρώμα (</a:t>
            </a:r>
            <a:r>
              <a:rPr lang="en-GB" altLang="el-GR" sz="2000" dirty="0">
                <a:latin typeface="+mj-lt"/>
              </a:rPr>
              <a:t>LP</a:t>
            </a:r>
            <a:r>
              <a:rPr lang="el-GR" altLang="el-GR" sz="2000" dirty="0">
                <a:latin typeface="+mj-lt"/>
              </a:rPr>
              <a:t>)</a:t>
            </a:r>
            <a:r>
              <a:rPr lang="en-GB" altLang="el-GR" sz="2000" dirty="0">
                <a:latin typeface="+mj-lt"/>
              </a:rPr>
              <a:t> </a:t>
            </a:r>
            <a:r>
              <a:rPr lang="el-GR" altLang="el-GR" sz="2000" dirty="0">
                <a:latin typeface="+mj-lt"/>
              </a:rPr>
              <a:t>από χαλαρό συνδετικό ιστό. Χρώση</a:t>
            </a:r>
            <a:r>
              <a:rPr lang="en-GB" altLang="el-GR" sz="2000" dirty="0">
                <a:latin typeface="+mj-lt"/>
              </a:rPr>
              <a:t>= H&amp;E</a:t>
            </a:r>
            <a:endParaRPr lang="el-GR" altLang="el-GR" sz="2000" dirty="0">
              <a:latin typeface="+mj-lt"/>
            </a:endParaRPr>
          </a:p>
        </p:txBody>
      </p:sp>
      <p:sp>
        <p:nvSpPr>
          <p:cNvPr id="7" name="Rectangle 6"/>
          <p:cNvSpPr/>
          <p:nvPr/>
        </p:nvSpPr>
        <p:spPr>
          <a:xfrm>
            <a:off x="395536" y="549349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31688587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Autofit/>
          </a:bodyPr>
          <a:lstStyle/>
          <a:p>
            <a:pPr>
              <a:lnSpc>
                <a:spcPct val="80000"/>
              </a:lnSpc>
            </a:pPr>
            <a:r>
              <a:rPr lang="el-GR" altLang="el-GR" sz="3600" dirty="0"/>
              <a:t>Ορθοπρωκτική</a:t>
            </a:r>
            <a:r>
              <a:rPr lang="en-US" altLang="el-GR" sz="3600" dirty="0"/>
              <a:t> </a:t>
            </a:r>
            <a:r>
              <a:rPr lang="el-GR" altLang="el-GR" sz="3600" dirty="0"/>
              <a:t>συμβολή</a:t>
            </a:r>
            <a:r>
              <a:rPr lang="en-GB" altLang="el-GR" sz="3600" dirty="0"/>
              <a:t> </a:t>
            </a:r>
            <a:r>
              <a:rPr lang="el-GR" altLang="el-GR" sz="3600" dirty="0" smtClean="0"/>
              <a:t>-</a:t>
            </a:r>
            <a:r>
              <a:rPr lang="en-GB" altLang="el-GR" sz="3600" dirty="0" smtClean="0"/>
              <a:t> </a:t>
            </a:r>
            <a:r>
              <a:rPr lang="el-GR" altLang="el-GR" sz="3600" dirty="0"/>
              <a:t>Πρωκτικός</a:t>
            </a:r>
            <a:r>
              <a:rPr lang="en-US" altLang="el-GR" sz="3600" dirty="0"/>
              <a:t> </a:t>
            </a:r>
            <a:r>
              <a:rPr lang="el-GR" altLang="el-GR" sz="3600" dirty="0"/>
              <a:t>βλεννογόνος</a:t>
            </a:r>
          </a:p>
        </p:txBody>
      </p:sp>
      <p:sp>
        <p:nvSpPr>
          <p:cNvPr id="26829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πρωκτικού βλεννογόνου σε μεγάλη μεγέθυνση (40x). Αποτελείται από μη κερατινοποιημένο πολύστιβο πλακώδες επιθήλιο</a:t>
            </a:r>
            <a:r>
              <a:rPr lang="en-GB" altLang="el-GR" sz="2000" dirty="0"/>
              <a:t> </a:t>
            </a:r>
            <a:r>
              <a:rPr lang="el-GR" altLang="el-GR" sz="2000" dirty="0"/>
              <a:t>υποστηριζόμενο από τον ίδιο χιτώνα ή στρώμα </a:t>
            </a:r>
            <a:r>
              <a:rPr lang="en-GB" altLang="el-GR" sz="2000" dirty="0"/>
              <a:t> </a:t>
            </a:r>
            <a:r>
              <a:rPr lang="el-GR" altLang="el-GR" sz="2000" dirty="0"/>
              <a:t>από  χαλαρό συνδετικό ιστό. Χρώση</a:t>
            </a:r>
            <a:r>
              <a:rPr lang="en-GB" altLang="el-GR" sz="2000" dirty="0"/>
              <a:t> = H&amp;E</a:t>
            </a:r>
            <a:endParaRPr lang="el-GR" altLang="el-GR" sz="2000" dirty="0"/>
          </a:p>
        </p:txBody>
      </p:sp>
      <p:pic>
        <p:nvPicPr>
          <p:cNvPr id="26829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725" y="2530901"/>
            <a:ext cx="4617145" cy="357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9453" y="6086552"/>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16606593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«Ιστολογία ΙΙ – Κυτταρολογία (Θ). </a:t>
            </a:r>
            <a:r>
              <a:rPr lang="el-GR" sz="2000" dirty="0"/>
              <a:t>Ενότητα </a:t>
            </a:r>
            <a:r>
              <a:rPr lang="en-US" sz="2000" dirty="0" smtClean="0"/>
              <a:t>3</a:t>
            </a:r>
            <a:r>
              <a:rPr lang="el-GR" sz="2000" dirty="0" smtClean="0"/>
              <a:t>: Κατώτερο </a:t>
            </a:r>
            <a:r>
              <a:rPr lang="el-GR" sz="2000" dirty="0"/>
              <a:t>Πεπτικό </a:t>
            </a:r>
            <a:r>
              <a:rPr lang="el-GR" sz="2000" dirty="0" smtClean="0"/>
              <a:t>Σύστημα».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116632"/>
            <a:ext cx="9144000" cy="908720"/>
          </a:xfrm>
        </p:spPr>
        <p:txBody>
          <a:bodyPr>
            <a:normAutofit/>
          </a:bodyPr>
          <a:lstStyle/>
          <a:p>
            <a:pPr>
              <a:lnSpc>
                <a:spcPct val="80000"/>
              </a:lnSpc>
            </a:pPr>
            <a:r>
              <a:rPr lang="el-GR" altLang="el-GR" sz="3600" dirty="0"/>
              <a:t>Βλεννογόνος</a:t>
            </a:r>
            <a:r>
              <a:rPr lang="en-GB" altLang="el-GR" sz="3600" dirty="0"/>
              <a:t> </a:t>
            </a:r>
            <a:r>
              <a:rPr lang="el-GR" altLang="el-GR" sz="3600" dirty="0"/>
              <a:t>Δωδεκαδακτύλου</a:t>
            </a:r>
            <a:r>
              <a:rPr lang="en-GB" altLang="el-GR" sz="3600" dirty="0"/>
              <a:t> </a:t>
            </a:r>
            <a:r>
              <a:rPr lang="el-GR" altLang="el-GR" sz="3600" dirty="0"/>
              <a:t>-</a:t>
            </a:r>
            <a:r>
              <a:rPr lang="en-GB" altLang="el-GR" sz="3600" dirty="0"/>
              <a:t> </a:t>
            </a:r>
            <a:r>
              <a:rPr lang="el-GR" altLang="el-GR" sz="3600" dirty="0"/>
              <a:t>Λάχνες </a:t>
            </a:r>
            <a:r>
              <a:rPr lang="el-GR" altLang="el-GR" sz="2400" b="0" dirty="0" smtClean="0">
                <a:solidFill>
                  <a:prstClr val="black"/>
                </a:solidFill>
              </a:rPr>
              <a:t>(3/3)</a:t>
            </a:r>
            <a:endParaRPr lang="el-GR" altLang="el-GR" sz="3600" dirty="0"/>
          </a:p>
        </p:txBody>
      </p:sp>
      <p:sp>
        <p:nvSpPr>
          <p:cNvPr id="188419" name="Rectangle 3"/>
          <p:cNvSpPr>
            <a:spLocks noGrp="1" noChangeArrowheads="1"/>
          </p:cNvSpPr>
          <p:nvPr>
            <p:ph idx="1"/>
          </p:nvPr>
        </p:nvSpPr>
        <p:spPr>
          <a:xfrm>
            <a:off x="5605264" y="1196752"/>
            <a:ext cx="3538736" cy="5040560"/>
          </a:xfrm>
        </p:spPr>
        <p:txBody>
          <a:bodyPr>
            <a:normAutofit/>
          </a:bodyPr>
          <a:lstStyle/>
          <a:p>
            <a:pPr marL="0" indent="0">
              <a:buNone/>
            </a:pPr>
            <a:r>
              <a:rPr lang="el-GR" altLang="el-GR" sz="2000" dirty="0" smtClean="0"/>
              <a:t>Ιστολογική </a:t>
            </a:r>
            <a:r>
              <a:rPr lang="el-GR" altLang="el-GR" sz="2000" dirty="0"/>
              <a:t>εικόνα 12/λου σε μεγάλη μεγέθυνση (40</a:t>
            </a:r>
            <a:r>
              <a:rPr lang="en-US" altLang="el-GR" sz="2000" dirty="0"/>
              <a:t>x</a:t>
            </a:r>
            <a:r>
              <a:rPr lang="el-GR" altLang="el-GR" sz="2000" dirty="0"/>
              <a:t>) εμφανίζουσα τμήμα λάχνης του ενερικού βλεννογόνου. Οι λάχνες αποτελούνται από ένα πυρήνα από χαλαρό συνδετικό ιστό, περιέχοντα τριχοειδή και ένα μεγάλο λεμφικό αγγείο (το χυλοφόρο), επικαλυπτόμενο από μονόστιβο απλό κυλινδρικό επιθήλιο αποτελούμενο από απορροφητικά κύτταρα και καλυκοειδή κύτταρα πληρούμενα από άνευ χρωστικής βλέννα. Χρώση = H&amp;E.</a:t>
            </a:r>
          </a:p>
        </p:txBody>
      </p:sp>
      <p:pic>
        <p:nvPicPr>
          <p:cNvPr id="18842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94613"/>
            <a:ext cx="4916436" cy="382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12029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942878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2107271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3356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Paul </a:t>
            </a:r>
            <a:r>
              <a:rPr lang="en-US" sz="2000" dirty="0">
                <a:solidFill>
                  <a:schemeClr val="tx1">
                    <a:lumMod val="75000"/>
                    <a:lumOff val="25000"/>
                  </a:schemeClr>
                </a:solidFill>
                <a:hlinkClick r:id="rId4"/>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0d97e2589cc891d27724a29e1b684ac14cb1b0"/>
</p:tagLst>
</file>

<file path=ppt/theme/theme1.xml><?xml version="1.0" encoding="utf-8"?>
<a:theme xmlns:a="http://schemas.openxmlformats.org/drawingml/2006/main" name="OC_template_updated">
  <a:themeElements>
    <a:clrScheme name="Custom 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1068</TotalTime>
  <Words>6606</Words>
  <Application>Microsoft Office PowerPoint</Application>
  <PresentationFormat>Προβολή στην οθόνη (4:3)</PresentationFormat>
  <Paragraphs>589</Paragraphs>
  <Slides>94</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94</vt:i4>
      </vt:variant>
    </vt:vector>
  </HeadingPairs>
  <TitlesOfParts>
    <vt:vector size="95" baseType="lpstr">
      <vt:lpstr>OC_template_updated</vt:lpstr>
      <vt:lpstr>Ιστολογία ΙΙ – Κυτταρολογία (Θ)</vt:lpstr>
      <vt:lpstr>Τοίχωμα δωδεκαδακτύλου </vt:lpstr>
      <vt:lpstr>Εντερικές λάχνες δωδεκαδάκτυλου</vt:lpstr>
      <vt:lpstr>Αδένες του Brunner</vt:lpstr>
      <vt:lpstr>Δωδεκαδάκτυλο (μικρή μεγέθυνση)</vt:lpstr>
      <vt:lpstr>Βλεννογόνος Δωδεκαδακτύλου - Λάχνες (1/3)</vt:lpstr>
      <vt:lpstr>Βλεννογόνος Δωδεκαδακτύλου - Λάχνες (2/3)</vt:lpstr>
      <vt:lpstr>Δωδεκαδάκτυλο - Αδένες του Brunner's </vt:lpstr>
      <vt:lpstr>Βλεννογόνος Δωδεκαδακτύλου - Λάχνες (3/3)</vt:lpstr>
      <vt:lpstr>Δωδεκαδάκτυλο - Κρύπτες του Lieberkuhn (Εντερικοί αδένες)</vt:lpstr>
      <vt:lpstr>Δωδεκαδάκτυλο (1/2) </vt:lpstr>
      <vt:lpstr>Δωδεκαδάκτυλο (2/2) </vt:lpstr>
      <vt:lpstr>Δωδεκαδάκτυλο - Όριο Βλεννογόνου -Υποβλεννογονίου χιτώνα (1/2) </vt:lpstr>
      <vt:lpstr>Δωδεκαδάκτυλο - Όριο Βλεννογόνου -Υποβλεννογονίου χιτώνα (2/2) </vt:lpstr>
      <vt:lpstr>Δωδεκαδάκτυλο – Στιβάδες (1/4) </vt:lpstr>
      <vt:lpstr>Δωδεκαδάκτυλο - Στιβάδες (2/4)  </vt:lpstr>
      <vt:lpstr>Δωδεκαδάκτυλο - Στιβάδες (3/4) </vt:lpstr>
      <vt:lpstr>Δωδεκαδάκτυλο - Στιβάδες (4/4) </vt:lpstr>
      <vt:lpstr>Δωδεκαδάκτυλο - Λάχνες (1/3)</vt:lpstr>
      <vt:lpstr>Δωδεκαδάκτυλο - Λάχνες (2/3)</vt:lpstr>
      <vt:lpstr>Δωδεκαδάκτυλο - Λάχνες (3/3)</vt:lpstr>
      <vt:lpstr>Δωδεκαδάκτυλο - Κρύπτες του Lieberkuhn (1/2) </vt:lpstr>
      <vt:lpstr>Δωδεκαδάκτυλο - Κρύπτες του Lieberkuhn (2/2)  </vt:lpstr>
      <vt:lpstr>Δωδεκαδάκτυλο - Βλεννογόνιος μυϊκή στιβάδα</vt:lpstr>
      <vt:lpstr>Δωδεκαδάκτυλο - Υποβλεννογόνιος χιτώνας</vt:lpstr>
      <vt:lpstr>Δωδεκαδάκτυλο - Αδένες Brunner's </vt:lpstr>
      <vt:lpstr>Δωδεκαδάκτυλο - Μυϊκός χιτώνας (20x)</vt:lpstr>
      <vt:lpstr>Δωδεκαδάκτυλο - Μυϊκός χιτώνας (40x)</vt:lpstr>
      <vt:lpstr>Δωδεκαδάκτυλο - Ορογόνος χιτώνας</vt:lpstr>
      <vt:lpstr>Δωδεκαδάκτυλο - Ορογόνος χιτώνας (100x) </vt:lpstr>
      <vt:lpstr>Νήστις (1/4)</vt:lpstr>
      <vt:lpstr>Νήστις (2/4)</vt:lpstr>
      <vt:lpstr>Νήστις (3/4)</vt:lpstr>
      <vt:lpstr>Νήστις (4/4)</vt:lpstr>
      <vt:lpstr>Νήστις - Λάχνες</vt:lpstr>
      <vt:lpstr>Νήστις - Κρύπτες Lieberkuhn</vt:lpstr>
      <vt:lpstr>Ειλεός (1/7)</vt:lpstr>
      <vt:lpstr>Ειλεός (2/7)</vt:lpstr>
      <vt:lpstr>Ειλεός (3/7)</vt:lpstr>
      <vt:lpstr>Ειλεός (4/7)</vt:lpstr>
      <vt:lpstr>Ειλεός (5/7)</vt:lpstr>
      <vt:lpstr>Ειλεός (6/7)</vt:lpstr>
      <vt:lpstr>Ειλεός (7/7)</vt:lpstr>
      <vt:lpstr>Ειλεός - Λάχνες (1/3)</vt:lpstr>
      <vt:lpstr>Ειλεός - Λάχνες (2/3)</vt:lpstr>
      <vt:lpstr>Ειλεός - Λάχνες (3/3)</vt:lpstr>
      <vt:lpstr>Ειλεός - Λάχνη (100x) </vt:lpstr>
      <vt:lpstr>Ειλεός - Κρύπτες του Lieberkuhn </vt:lpstr>
      <vt:lpstr>Ειλεός - υποβλεννογόνιος χιτώνας</vt:lpstr>
      <vt:lpstr>Ειλεός - Πλέγμα του Meissner's </vt:lpstr>
      <vt:lpstr>Ειλεός - Μυϊκός χιτώνας (1/5)</vt:lpstr>
      <vt:lpstr>Ειλεός - Μυϊκός χιτώνας (2/5)</vt:lpstr>
      <vt:lpstr>Ειλεός - Μυϊκός χιτώνας (3/5)</vt:lpstr>
      <vt:lpstr>Ειλεός - Μυϊκός χιτώνας (4/5)</vt:lpstr>
      <vt:lpstr>Ειλεός - Μυϊκός χιτώνας (5/5)</vt:lpstr>
      <vt:lpstr>Ειλεός - Πλέγμα του Auerbach's </vt:lpstr>
      <vt:lpstr>Ειλεός (1/3)</vt:lpstr>
      <vt:lpstr>Ειλεός (2/3)</vt:lpstr>
      <vt:lpstr>Ειλεός (3/3)</vt:lpstr>
      <vt:lpstr>Ειλεός - Πλέγμα του Meissner's plexus Ειλεός (1/2)</vt:lpstr>
      <vt:lpstr>Ειλεός - Πλέγμα του Meissner's plexus Ειλεός (2/2)</vt:lpstr>
      <vt:lpstr>Ιστολογική εικόνα ειλεού σε μικρή μεγέθυνση (4x)</vt:lpstr>
      <vt:lpstr>Ιστολογική εικόνα βλεννογόνου ειλεού σε μεσαία μεγέθυνση (20x) (1/2)</vt:lpstr>
      <vt:lpstr>Ιστολογική εικόνα βλεννογόνου ειλεού σε μεσαία μεγέθυνση (20x) (2/2)</vt:lpstr>
      <vt:lpstr>Σκωληκοειδής (1/3)</vt:lpstr>
      <vt:lpstr>Σκωληκοειδής (2/3)</vt:lpstr>
      <vt:lpstr>Σκωληκοειδής (3/3)</vt:lpstr>
      <vt:lpstr>Σκωληκοειδή απόφυση (1/2)</vt:lpstr>
      <vt:lpstr>Σκωληκοειδή απόφυση (2/2)</vt:lpstr>
      <vt:lpstr>Τοίχωμα του παχέος εντέρου (1/2)</vt:lpstr>
      <vt:lpstr>Τοίχωμα του παχέος εντέρου (2/2)</vt:lpstr>
      <vt:lpstr>Ιστολογική εικόνα κόλου σε μικρή μεγέθυνση (4x)</vt:lpstr>
      <vt:lpstr>Ιστολογική εικόνα κόλου σε μικρή μεγέθυνση (10x)</vt:lpstr>
      <vt:lpstr>Ιστολογική εικόνα τμήματος βλεννογόνου κόλου σε μεγάλη μεγέθυνση (40x)</vt:lpstr>
      <vt:lpstr>Ιστολογική εικόνα τμήματος υποβλεννογονίου χιτώνα κόλου σε μεγάλη μεγέθυνση (40x)</vt:lpstr>
      <vt:lpstr>Ιστολογική εικόνα κόλου σε μεγάλη μεγέθυνση (40x), παρουσιάζον το πλέγμα του Meissner's (MP)</vt:lpstr>
      <vt:lpstr>Ιστολογική εικόνα τμημάτων μυϊκού χιτώνα του κόλου σε μεγάλη μεγέθυνση (40x) (1/2)</vt:lpstr>
      <vt:lpstr>Ιστολογική εικόνα τμημάτων μυϊκού χιτώνα του κόλου σε μεγάλη μεγέθυνση (40x) (2/2)</vt:lpstr>
      <vt:lpstr>Ιστολογική εικόνα παρουσιάζουσα τον ορογόνο χιτώνα του κόλου σε μεγάλη μεγέθυνση (40x)</vt:lpstr>
      <vt:lpstr>Ιστολογική εικόνα κόλου σε μικρή μεγέθυνση (10x)</vt:lpstr>
      <vt:lpstr>Ιστολογική εικόνα κόλου σε μικρή μεγέθυνση (40x)</vt:lpstr>
      <vt:lpstr>Ιστολογική εικόνα κόλου σε μεσαία μεγέθυνση (20x)</vt:lpstr>
      <vt:lpstr>Ιστολογική εικόνα κόλου σε μεσαία μεγέθυνση (40x)</vt:lpstr>
      <vt:lpstr>Ιστολογική εικόνα βλεννογόνου ορθοπρωκτικής συμβολής (ARJ) σε μεσαία μεγέθυνση (20x)</vt:lpstr>
      <vt:lpstr>Ορθοπρωκτική συμβολή - Βλεννογόνος ορθού</vt:lpstr>
      <vt:lpstr>Ορθοπρωκτική συμβολή - Πρωκτικός βλεννογόνος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220</cp:revision>
  <dcterms:created xsi:type="dcterms:W3CDTF">2013-03-04T13:35:19Z</dcterms:created>
  <dcterms:modified xsi:type="dcterms:W3CDTF">2015-04-24T09:13:16Z</dcterms:modified>
</cp:coreProperties>
</file>